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38"/>
  </p:notesMasterIdLst>
  <p:sldIdLst>
    <p:sldId id="1997" r:id="rId2"/>
    <p:sldId id="1985" r:id="rId3"/>
    <p:sldId id="1949" r:id="rId4"/>
    <p:sldId id="1974" r:id="rId5"/>
    <p:sldId id="1975" r:id="rId6"/>
    <p:sldId id="1667" r:id="rId7"/>
    <p:sldId id="1785" r:id="rId8"/>
    <p:sldId id="1788" r:id="rId9"/>
    <p:sldId id="1826" r:id="rId10"/>
    <p:sldId id="1879" r:id="rId11"/>
    <p:sldId id="1828" r:id="rId12"/>
    <p:sldId id="1836" r:id="rId13"/>
    <p:sldId id="1884" r:id="rId14"/>
    <p:sldId id="1873" r:id="rId15"/>
    <p:sldId id="1779" r:id="rId16"/>
    <p:sldId id="1855" r:id="rId17"/>
    <p:sldId id="1876" r:id="rId18"/>
    <p:sldId id="1809" r:id="rId19"/>
    <p:sldId id="1984" r:id="rId20"/>
    <p:sldId id="2058" r:id="rId21"/>
    <p:sldId id="2022" r:id="rId22"/>
    <p:sldId id="2069" r:id="rId23"/>
    <p:sldId id="2050" r:id="rId24"/>
    <p:sldId id="2068" r:id="rId25"/>
    <p:sldId id="2071" r:id="rId26"/>
    <p:sldId id="2072" r:id="rId27"/>
    <p:sldId id="2073" r:id="rId28"/>
    <p:sldId id="2061" r:id="rId29"/>
    <p:sldId id="1631" r:id="rId30"/>
    <p:sldId id="2077" r:id="rId31"/>
    <p:sldId id="1987" r:id="rId32"/>
    <p:sldId id="2075" r:id="rId33"/>
    <p:sldId id="1930" r:id="rId34"/>
    <p:sldId id="1986" r:id="rId35"/>
    <p:sldId id="1824" r:id="rId36"/>
    <p:sldId id="207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AAD5"/>
    <a:srgbClr val="A51C30"/>
    <a:srgbClr val="C00000"/>
    <a:srgbClr val="2E528F"/>
    <a:srgbClr val="E6E5FF"/>
    <a:srgbClr val="FCE8EB"/>
    <a:srgbClr val="FFC000"/>
    <a:srgbClr val="228BC1"/>
    <a:srgbClr val="DAE3F3"/>
    <a:srgbClr val="2A3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65"/>
    <p:restoredTop sz="94660"/>
  </p:normalViewPr>
  <p:slideViewPr>
    <p:cSldViewPr snapToGrid="0" snapToObjects="1">
      <p:cViewPr varScale="1">
        <p:scale>
          <a:sx n="118" d="100"/>
          <a:sy n="118" d="100"/>
        </p:scale>
        <p:origin x="240" y="10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DB3A1-6AAE-5B48-A4C7-FD279E5352CB}" type="datetimeFigureOut">
              <a:rPr lang="en-US" smtClean="0"/>
              <a:t>6/26/25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771A6-77C6-4E4E-A589-B36B24A451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01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253E3D-F09B-EFFD-A33B-C2526340A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3AB8D-C0E3-3877-2F9B-BF95D75868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3F7FD-799B-1A3B-A9DA-7A12A85D2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8766FB-28FA-063F-B260-75ED92041E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771A6-77C6-4E4E-A589-B36B24A451C3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12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771A6-77C6-4E4E-A589-B36B24A451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150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771A6-77C6-4E4E-A589-B36B24A451C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37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917F9-59F6-C090-0F00-E68CCB83D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7EEE5D-F216-2691-85E9-17FDA5B1A9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BEB99F-BD88-E1DD-18AB-D0DF2DCBF9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C52A06-25D1-7B51-F373-6950771C3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771A6-77C6-4E4E-A589-B36B24A451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565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771A6-77C6-4E4E-A589-B36B24A451C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1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E5B07-4666-96AF-0674-2ED1432F8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133BE5-B63E-C399-8009-C4BDA9D38AD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AD49BF7-694B-D0C9-A3A4-99E2F96E3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52132-3112-39DB-BE1A-67C23A9B8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771A6-77C6-4E4E-A589-B36B24A451C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942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75A4C-0C84-9F2A-EB8A-9847B028E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9E9032-BCCD-2520-CFD7-BA15EF421D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085311-44C5-FB44-4B9E-AD58BED7B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551DA-14D1-D64E-CDB2-83D82F177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E771A6-77C6-4E4E-A589-B36B24A451C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545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633B3-D99E-6E48-A8F2-C3722684CB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C222A3-2022-BA4A-8F9B-3043CA3341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F6A2E-0032-9B4D-A3D6-53D7104B9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2E10E-E61F-D443-9DE1-61C735587951}" type="datetime1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2487E-0D95-9A47-9632-9852BA2CE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702" y="6586365"/>
            <a:ext cx="6905069" cy="265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Stefan Knirck | BREAD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982E3E-A954-D74D-8AEE-5AA6B989D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91575" y="6585467"/>
            <a:ext cx="2743200" cy="265114"/>
          </a:xfrm>
        </p:spPr>
        <p:txBody>
          <a:bodyPr/>
          <a:lstStyle/>
          <a:p>
            <a:fld id="{7C8CBE8F-E4B2-A54B-9A04-8937D44FEC8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558638-7EDE-C747-A662-FD6A13890109}"/>
              </a:ext>
            </a:extLst>
          </p:cNvPr>
          <p:cNvSpPr/>
          <p:nvPr userDrawn="1"/>
        </p:nvSpPr>
        <p:spPr>
          <a:xfrm>
            <a:off x="0" y="743712"/>
            <a:ext cx="12533376" cy="2926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516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AC9F5-1248-E543-9126-4C4917A8B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D89A4-24F6-9E4A-8881-B652FDFBE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9CE16-04F7-0A4C-B3DA-D0053995C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1EDBB-B78C-414B-98B4-75B5130C772D}" type="datetime1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1D190-9D03-CD49-8DB6-C6EFF3D42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703" y="6573839"/>
            <a:ext cx="4114800" cy="265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3FE03-A8F4-6A4D-8D40-AD2B0632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6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30EB6F-33C1-B246-8118-5BD1273F84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588F9A-4C3E-CE4A-82BA-9FEB9EF30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DADFBD-FE9A-A646-916C-69A1AA041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F0BF4A-4099-1C40-9457-39BA4DCE03AD}" type="datetime1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BA0E3-C433-F143-BDA1-980074649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703" y="6573839"/>
            <a:ext cx="4114800" cy="265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AE5D-9400-8F40-994C-9817C7F8C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409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F78D-13DE-F54D-95C1-ED280A33E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80E98-BD0E-D147-BB9E-74730E8A8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7184C-B78B-E14B-BA5A-815DCEA85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E108E-4965-2344-ADF8-D96F81D77554}" type="datetime1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651EA0-F04F-F34B-AE8B-7CCCAC86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702" y="6585414"/>
            <a:ext cx="5612297" cy="265114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8245CC-349C-EF4B-AB8F-AA0A5132F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0432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E8491-D494-224A-B841-CD130E99E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3A80C-50A9-C740-AA18-2291FCDD74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7B6509-06F8-1F49-970D-C0F5236E0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6777A-DF30-614E-A887-1A2824241EA4}" type="datetime1">
              <a:rPr lang="en-US" smtClean="0"/>
              <a:t>6/26/25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FCCBDB-1409-A348-B59B-BB3A4FB3F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703" y="6573839"/>
            <a:ext cx="4114800" cy="265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985D8-CC8A-B148-A71C-DBC31AD59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33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05CC2-181E-2B41-8D87-4BC85673F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52CE9-1E8D-8547-B577-5B684F4ED5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2BF0F-F3C4-9A44-B009-B086204A5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D396CA-7419-2242-B3F8-638C51BBD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9AA5-4CF1-9A47-8E11-B306C917C32F}" type="datetime1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E7CF9-B2D2-854E-AB34-648C9A1F3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703" y="6573839"/>
            <a:ext cx="4114800" cy="265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620CE-7314-2241-BB5F-358EA1A3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B0B81-3DD8-244D-A837-152690E64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C1B92-75DA-F04F-A167-DBAAFA645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A3BB3F-63D8-CA4B-9948-5C121CAE49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50E2B1-F710-F34F-B4C5-374710A5D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4EC725-AB6D-7741-B4B9-50A54EF79E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57717A-B5F4-CA41-9E4C-FD191C943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B8F97-EEE2-D843-82AD-5B544226FF73}" type="datetime1">
              <a:rPr lang="en-US" smtClean="0"/>
              <a:t>6/26/25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CDACF5-33B9-764F-91BD-578E75B05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703" y="6573839"/>
            <a:ext cx="4114800" cy="265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AF446E-89AF-724F-91C3-7973C352A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40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1C65A-6DCE-684D-A047-D99E7A029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DE13D1-EE45-DB4A-B0C5-942141580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420F7C-AEF2-AE47-BFBF-426CFD226E27}" type="datetime1">
              <a:rPr lang="en-US" smtClean="0"/>
              <a:t>6/26/25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CCD412-106F-5147-A24B-63B3A102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703" y="6573839"/>
            <a:ext cx="4114800" cy="265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02065-144C-0742-B1F8-999A71FF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21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D2FF74-6AFB-7C41-995E-DE1A24EAC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05409-F9B2-0F45-B92B-D560BAF69F21}" type="datetime1">
              <a:rPr lang="en-US" smtClean="0"/>
              <a:t>6/26/25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56B3F4-8477-BE4B-822E-C86EE5614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703" y="6573839"/>
            <a:ext cx="4114800" cy="265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3FF5C-3C41-894A-8EA9-3C81596CF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4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E658-FFC5-0248-8E6F-A7D33094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5E240-63AF-C244-80D5-68DA7B9E7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07E4C4-C403-4A4E-A157-74B34809A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ECC9FF-9BCC-6143-B2BE-DD27FE0E6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67D81E-602A-AF4B-9B92-6B229F8D681C}" type="datetime1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D8A9B-FA4B-CC45-BFB7-2D4641F58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703" y="6573839"/>
            <a:ext cx="4114800" cy="265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1A8B0C-8AE7-6640-B4AD-6F5C193ED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57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1C72A-7450-554C-8953-D8D399AE2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C88E1C-595E-BF4D-A7A5-3DE73BEF63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604AB4-ECDB-7E4A-B6B2-568653FFA4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F2D36E-010C-6D4C-9A17-95F88662A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75EFE6-C972-D042-9077-A5E70F23A0ED}" type="datetime1">
              <a:rPr lang="en-US" smtClean="0"/>
              <a:t>6/26/25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FB6140-784C-0E44-AB8B-58A5E7796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3703" y="6573839"/>
            <a:ext cx="4114800" cy="2651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34852D-5BD4-984B-93E5-31E5AFC6E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1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13EF65-D8F6-3749-B936-436A4E21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05" y="365126"/>
            <a:ext cx="11051071" cy="537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EBAB12-003A-C84D-A068-D6DC0273B3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705" y="1121268"/>
            <a:ext cx="11051071" cy="52350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3068A4-C695-FD42-8128-0CE669F26CD1}"/>
              </a:ext>
            </a:extLst>
          </p:cNvPr>
          <p:cNvCxnSpPr>
            <a:cxnSpLocks/>
          </p:cNvCxnSpPr>
          <p:nvPr userDrawn="1"/>
        </p:nvCxnSpPr>
        <p:spPr>
          <a:xfrm>
            <a:off x="218662" y="288235"/>
            <a:ext cx="1168758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605E6C-E7C7-BB45-B860-14AFDE9AFA85}"/>
              </a:ext>
            </a:extLst>
          </p:cNvPr>
          <p:cNvCxnSpPr>
            <a:cxnSpLocks/>
          </p:cNvCxnSpPr>
          <p:nvPr userDrawn="1"/>
        </p:nvCxnSpPr>
        <p:spPr>
          <a:xfrm>
            <a:off x="218661" y="903092"/>
            <a:ext cx="11668539" cy="1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B731283F-6F7E-CA48-929A-FDE290A17A22}"/>
              </a:ext>
            </a:extLst>
          </p:cNvPr>
          <p:cNvSpPr/>
          <p:nvPr userDrawn="1"/>
        </p:nvSpPr>
        <p:spPr>
          <a:xfrm>
            <a:off x="1" y="6558654"/>
            <a:ext cx="12192000" cy="365117"/>
          </a:xfrm>
          <a:prstGeom prst="rect">
            <a:avLst/>
          </a:prstGeom>
          <a:solidFill>
            <a:srgbClr val="EDEEEE"/>
          </a:solidFill>
          <a:ln w="9525"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5273E-23D2-F24E-9082-813D701B6B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3702" y="6585414"/>
            <a:ext cx="6905069" cy="2651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Stefan Knirck | BREAD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E14F99-4CF3-404B-8A3E-A25BED47A7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91575" y="6584516"/>
            <a:ext cx="2743200" cy="2651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C8CBE8F-E4B2-A54B-9A04-8937D44FEC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BC8199-8AC0-5844-B75E-D2E004500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14555" y="732293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19DE-6E66-4B45-8A56-5011682EFAF2}" type="datetime1">
              <a:rPr lang="en-US" smtClean="0"/>
              <a:t>6/26/25</a:t>
            </a:fld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856D987-4980-B044-BD60-DD2AAA8803D4}"/>
              </a:ext>
            </a:extLst>
          </p:cNvPr>
          <p:cNvCxnSpPr>
            <a:cxnSpLocks/>
          </p:cNvCxnSpPr>
          <p:nvPr userDrawn="1"/>
        </p:nvCxnSpPr>
        <p:spPr>
          <a:xfrm>
            <a:off x="0" y="6554576"/>
            <a:ext cx="12192000" cy="4078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0659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6.png"/><Relationship Id="rId7" Type="http://schemas.openxmlformats.org/officeDocument/2006/relationships/image" Target="../media/image29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480.png"/><Relationship Id="rId4" Type="http://schemas.openxmlformats.org/officeDocument/2006/relationships/image" Target="../media/image4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2.png"/><Relationship Id="rId5" Type="http://schemas.openxmlformats.org/officeDocument/2006/relationships/image" Target="../media/image501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ajohare.github.io/AxionLimits/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ajohare.github.io/AxionLimit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https://cajohare.github.io/AxionLimits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ajohare.github.io/AxionLimits/" TargetMode="External"/><Relationship Id="rId7" Type="http://schemas.openxmlformats.org/officeDocument/2006/relationships/image" Target="../media/image6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240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5.jpeg"/><Relationship Id="rId5" Type="http://schemas.openxmlformats.org/officeDocument/2006/relationships/image" Target="../media/image70.png"/><Relationship Id="rId10" Type="http://schemas.openxmlformats.org/officeDocument/2006/relationships/image" Target="../media/image63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7" Type="http://schemas.openxmlformats.org/officeDocument/2006/relationships/image" Target="../media/image83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181.png"/><Relationship Id="rId4" Type="http://schemas.openxmlformats.org/officeDocument/2006/relationships/image" Target="../media/image81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4.jpeg"/><Relationship Id="rId7" Type="http://schemas.openxmlformats.org/officeDocument/2006/relationships/image" Target="../media/image115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11" Type="http://schemas.openxmlformats.org/officeDocument/2006/relationships/image" Target="../media/image971.png"/><Relationship Id="rId10" Type="http://schemas.openxmlformats.org/officeDocument/2006/relationships/image" Target="../media/image88.png"/><Relationship Id="rId4" Type="http://schemas.openxmlformats.org/officeDocument/2006/relationships/image" Target="../media/image85.jpeg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8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84.pn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8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84.png"/><Relationship Id="rId11" Type="http://schemas.openxmlformats.org/officeDocument/2006/relationships/image" Target="../media/image91.png"/><Relationship Id="rId5" Type="http://schemas.openxmlformats.org/officeDocument/2006/relationships/image" Target="../media/image85.jpeg"/><Relationship Id="rId10" Type="http://schemas.openxmlformats.org/officeDocument/2006/relationships/image" Target="../media/image90.jpe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81.png"/><Relationship Id="rId12" Type="http://schemas.openxmlformats.org/officeDocument/2006/relationships/image" Target="../media/image94.png"/><Relationship Id="rId17" Type="http://schemas.openxmlformats.org/officeDocument/2006/relationships/image" Target="../media/image97.png"/><Relationship Id="rId2" Type="http://schemas.openxmlformats.org/officeDocument/2006/relationships/slideLayout" Target="../slideLayouts/slideLayout2.xml"/><Relationship Id="rId16" Type="http://schemas.microsoft.com/office/2007/relationships/hdphoto" Target="../media/hdphoto5.wdp"/><Relationship Id="rId1" Type="http://schemas.openxmlformats.org/officeDocument/2006/relationships/tags" Target="../tags/tag5.xml"/><Relationship Id="rId6" Type="http://schemas.openxmlformats.org/officeDocument/2006/relationships/image" Target="../media/image85.jpeg"/><Relationship Id="rId11" Type="http://schemas.microsoft.com/office/2007/relationships/hdphoto" Target="../media/hdphoto3.wdp"/><Relationship Id="rId5" Type="http://schemas.openxmlformats.org/officeDocument/2006/relationships/image" Target="../media/image84.jpeg"/><Relationship Id="rId15" Type="http://schemas.openxmlformats.org/officeDocument/2006/relationships/image" Target="../media/image96.png"/><Relationship Id="rId10" Type="http://schemas.openxmlformats.org/officeDocument/2006/relationships/image" Target="../media/image93.png"/><Relationship Id="rId4" Type="http://schemas.openxmlformats.org/officeDocument/2006/relationships/image" Target="../media/image92.png"/><Relationship Id="rId9" Type="http://schemas.openxmlformats.org/officeDocument/2006/relationships/image" Target="../media/image820.png"/><Relationship Id="rId1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0.png"/><Relationship Id="rId2" Type="http://schemas.openxmlformats.org/officeDocument/2006/relationships/image" Target="../media/image9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png"/><Relationship Id="rId3" Type="http://schemas.microsoft.com/office/2007/relationships/hdphoto" Target="../media/hdphoto7.wdp"/><Relationship Id="rId7" Type="http://schemas.openxmlformats.org/officeDocument/2006/relationships/image" Target="../media/image103.svg"/><Relationship Id="rId12" Type="http://schemas.openxmlformats.org/officeDocument/2006/relationships/image" Target="../media/image108.png"/><Relationship Id="rId17" Type="http://schemas.microsoft.com/office/2007/relationships/hdphoto" Target="../media/hdphoto8.wdp"/><Relationship Id="rId2" Type="http://schemas.openxmlformats.org/officeDocument/2006/relationships/image" Target="../media/image99.png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svg"/><Relationship Id="rId15" Type="http://schemas.openxmlformats.org/officeDocument/2006/relationships/image" Target="../media/image110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4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microsoft.com/office/2007/relationships/hdphoto" Target="../media/hdphoto9.wdp"/><Relationship Id="rId9" Type="http://schemas.openxmlformats.org/officeDocument/2006/relationships/image" Target="../media/image11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6F87D-B10D-6B4F-A87B-3C5831E76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83BE1E5-9910-032B-60D3-571463C8C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6304" y="-5029649"/>
            <a:ext cx="19049881" cy="11614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9CA528-2167-F5ED-3259-2F640A2A58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3" b="100000" l="425" r="90000">
                        <a14:foregroundMark x1="950" y1="93235" x2="3600" y2="93440"/>
                        <a14:foregroundMark x1="3600" y1="93440" x2="41650" y2="82042"/>
                        <a14:foregroundMark x1="41650" y1="82042" x2="46450" y2="78434"/>
                        <a14:foregroundMark x1="49400" y1="76343" x2="51425" y2="72981"/>
                        <a14:foregroundMark x1="51425" y1="72981" x2="53600" y2="64166"/>
                        <a14:foregroundMark x1="53600" y1="64166" x2="53725" y2="60025"/>
                        <a14:foregroundMark x1="53725" y1="60025" x2="54900" y2="56171"/>
                        <a14:foregroundMark x1="54900" y1="56171" x2="56275" y2="59902"/>
                        <a14:foregroundMark x1="56275" y1="59902" x2="57200" y2="72694"/>
                        <a14:foregroundMark x1="57200" y1="72694" x2="61225" y2="79049"/>
                        <a14:foregroundMark x1="61225" y1="79049" x2="81850" y2="96761"/>
                        <a14:foregroundMark x1="81850" y1="96761" x2="87175" y2="98852"/>
                        <a14:foregroundMark x1="87175" y1="98852" x2="88575" y2="99959"/>
                        <a14:foregroundMark x1="550" y1="94055" x2="550" y2="99959"/>
                        <a14:foregroundMark x1="53625" y1="75605" x2="43550" y2="83190"/>
                        <a14:foregroundMark x1="43550" y1="83190" x2="35325" y2="84625"/>
                        <a14:foregroundMark x1="35325" y1="84625" x2="33025" y2="86675"/>
                        <a14:foregroundMark x1="33025" y1="86675" x2="33350" y2="90816"/>
                        <a14:foregroundMark x1="33350" y1="90816" x2="80825" y2="96761"/>
                        <a14:foregroundMark x1="80825" y1="96761" x2="80225" y2="92579"/>
                        <a14:foregroundMark x1="80225" y1="92579" x2="71275" y2="87085"/>
                        <a14:foregroundMark x1="71275" y1="87085" x2="68875" y2="83600"/>
                        <a14:foregroundMark x1="68875" y1="83600" x2="52375" y2="74375"/>
                        <a14:foregroundMark x1="55025" y1="79541" x2="51850" y2="80443"/>
                        <a14:foregroundMark x1="51850" y1="80443" x2="49200" y2="83682"/>
                        <a14:foregroundMark x1="49200" y1="83682" x2="48275" y2="88110"/>
                        <a14:foregroundMark x1="48275" y1="88110" x2="50525" y2="90816"/>
                        <a14:foregroundMark x1="50525" y1="90816" x2="56725" y2="91144"/>
                        <a14:foregroundMark x1="56725" y1="91144" x2="59800" y2="88643"/>
                        <a14:foregroundMark x1="59800" y1="88643" x2="60075" y2="82493"/>
                        <a14:foregroundMark x1="60075" y1="82493" x2="58425" y2="78926"/>
                        <a14:foregroundMark x1="58425" y1="78926" x2="53375" y2="78311"/>
                        <a14:foregroundMark x1="45800" y1="83682" x2="36525" y2="84420"/>
                        <a14:foregroundMark x1="36525" y1="84420" x2="33925" y2="86921"/>
                        <a14:foregroundMark x1="33925" y1="86921" x2="34575" y2="91144"/>
                        <a14:foregroundMark x1="34575" y1="91144" x2="43525" y2="93235"/>
                        <a14:foregroundMark x1="43525" y1="93235" x2="46300" y2="92169"/>
                        <a14:foregroundMark x1="46300" y1="92169" x2="48750" y2="88028"/>
                        <a14:foregroundMark x1="48750" y1="88028" x2="47675" y2="83067"/>
                        <a14:foregroundMark x1="47675" y1="83067" x2="46300" y2="82247"/>
                        <a14:foregroundMark x1="48825" y1="81837" x2="45925" y2="82534"/>
                        <a14:foregroundMark x1="45925" y1="82534" x2="43400" y2="85773"/>
                        <a14:foregroundMark x1="43400" y1="85773" x2="31525" y2="85158"/>
                        <a14:foregroundMark x1="31525" y1="85158" x2="29000" y2="86593"/>
                        <a14:foregroundMark x1="29000" y1="86593" x2="30850" y2="89463"/>
                        <a14:foregroundMark x1="30850" y1="89463" x2="34900" y2="89914"/>
                        <a14:foregroundMark x1="34900" y1="89914" x2="46150" y2="86593"/>
                        <a14:foregroundMark x1="46150" y1="86593" x2="51100" y2="82657"/>
                        <a14:foregroundMark x1="59450" y1="82042" x2="50850" y2="81427"/>
                        <a14:foregroundMark x1="50850" y1="81427" x2="48150" y2="82411"/>
                        <a14:foregroundMark x1="48150" y1="82411" x2="47700" y2="86757"/>
                        <a14:foregroundMark x1="47700" y1="86757" x2="51500" y2="90447"/>
                        <a14:foregroundMark x1="51500" y1="90447" x2="57750" y2="91923"/>
                        <a14:foregroundMark x1="57750" y1="91923" x2="60500" y2="90898"/>
                        <a14:foregroundMark x1="60500" y1="90898" x2="61350" y2="89299"/>
                        <a14:foregroundMark x1="86100" y1="97171" x2="52425" y2="79254"/>
                        <a14:foregroundMark x1="52425" y1="79254" x2="11700" y2="89545"/>
                        <a14:foregroundMark x1="11700" y1="89545" x2="11800" y2="93850"/>
                        <a14:foregroundMark x1="11800" y1="93850" x2="15525" y2="96351"/>
                        <a14:foregroundMark x1="15525" y1="96351" x2="18900" y2="96556"/>
                        <a14:foregroundMark x1="18900" y1="96556" x2="46400" y2="95080"/>
                        <a14:foregroundMark x1="46400" y1="95080" x2="77900" y2="98688"/>
                        <a14:foregroundMark x1="77900" y1="98688" x2="80425" y2="99836"/>
                        <a14:foregroundMark x1="80425" y1="99836" x2="83400" y2="99754"/>
                        <a14:foregroundMark x1="83400" y1="99754" x2="83950" y2="95695"/>
                        <a14:foregroundMark x1="83950" y1="95695" x2="83950" y2="95695"/>
                        <a14:foregroundMark x1="72200" y1="93645" x2="63100" y2="93235"/>
                        <a14:foregroundMark x1="75350" y1="94055" x2="72600" y2="93604"/>
                        <a14:foregroundMark x1="72600" y1="93604" x2="72450" y2="93235"/>
                        <a14:foregroundMark x1="54525" y1="82657" x2="54400" y2="87618"/>
                        <a14:foregroundMark x1="54400" y1="87618" x2="55400" y2="89709"/>
                        <a14:foregroundMark x1="56400" y1="82862" x2="58350" y2="86429"/>
                        <a14:foregroundMark x1="58350" y1="86429" x2="58425" y2="88028"/>
                        <a14:foregroundMark x1="65500" y1="92620" x2="61600" y2="91718"/>
                        <a14:foregroundMark x1="61600" y1="91718" x2="50300" y2="80361"/>
                        <a14:foregroundMark x1="50300" y1="80361" x2="60825" y2="84051"/>
                        <a14:foregroundMark x1="60825" y1="84051" x2="63475" y2="87208"/>
                        <a14:foregroundMark x1="63475" y1="87208" x2="65250" y2="91677"/>
                        <a14:foregroundMark x1="65250" y1="91677" x2="64375" y2="93645"/>
                        <a14:foregroundMark x1="58550" y1="87618" x2="52675" y2="82657"/>
                        <a14:foregroundMark x1="52675" y1="82657" x2="56000" y2="86101"/>
                        <a14:foregroundMark x1="56000" y1="86101" x2="58675" y2="85978"/>
                        <a14:foregroundMark x1="58675" y1="85978" x2="59575" y2="87413"/>
                        <a14:foregroundMark x1="57300" y1="83887" x2="54600" y2="82657"/>
                        <a14:foregroundMark x1="54600" y1="82657" x2="55075" y2="86880"/>
                        <a14:foregroundMark x1="55075" y1="86880" x2="57425" y2="85322"/>
                        <a14:foregroundMark x1="57425" y1="85322" x2="56675" y2="84092"/>
                        <a14:foregroundMark x1="37600" y1="83682" x2="30950" y2="83887"/>
                        <a14:foregroundMark x1="30950" y1="83887" x2="31575" y2="88725"/>
                        <a14:foregroundMark x1="31575" y1="88725" x2="35125" y2="89299"/>
                        <a14:foregroundMark x1="35125" y1="89299" x2="50375" y2="85281"/>
                        <a14:foregroundMark x1="50375" y1="85281" x2="48825" y2="82042"/>
                        <a14:foregroundMark x1="48825" y1="82042" x2="34925" y2="82862"/>
                        <a14:foregroundMark x1="85850" y1="96761" x2="78850" y2="91308"/>
                        <a14:foregroundMark x1="78850" y1="91308" x2="75875" y2="91226"/>
                        <a14:foregroundMark x1="75875" y1="91226" x2="72400" y2="93194"/>
                        <a14:foregroundMark x1="72400" y1="93194" x2="74225" y2="96146"/>
                        <a14:foregroundMark x1="74225" y1="96146" x2="78000" y2="96556"/>
                        <a14:foregroundMark x1="78000" y1="96556" x2="80650" y2="96515"/>
                        <a14:foregroundMark x1="80650" y1="96515" x2="82550" y2="95490"/>
                        <a14:foregroundMark x1="37075" y1="84748" x2="31500" y2="84953"/>
                        <a14:foregroundMark x1="31500" y1="84953" x2="34450" y2="87208"/>
                        <a14:foregroundMark x1="34450" y1="87208" x2="52700" y2="81919"/>
                        <a14:foregroundMark x1="52700" y1="81919" x2="44675" y2="82247"/>
                        <a14:foregroundMark x1="59450" y1="87618" x2="53725" y2="83149"/>
                        <a14:foregroundMark x1="53725" y1="83149" x2="56875" y2="87331"/>
                        <a14:foregroundMark x1="56875" y1="87331" x2="59675" y2="88397"/>
                        <a14:foregroundMark x1="59675" y1="88397" x2="55775" y2="84748"/>
                        <a14:foregroundMark x1="58550" y1="84092" x2="56000" y2="82534"/>
                        <a14:foregroundMark x1="56000" y1="82534" x2="53400" y2="82739"/>
                        <a14:foregroundMark x1="53400" y1="82739" x2="55050" y2="85855"/>
                        <a14:foregroundMark x1="55050" y1="85855" x2="57550" y2="85281"/>
                        <a14:foregroundMark x1="57550" y1="85281" x2="57425" y2="84092"/>
                        <a14:foregroundMark x1="78400" y1="92825" x2="71550" y2="92825"/>
                        <a14:foregroundMark x1="71550" y1="92825" x2="74925" y2="95900"/>
                        <a14:foregroundMark x1="74925" y1="95900" x2="77600" y2="95736"/>
                        <a14:foregroundMark x1="77600" y1="95736" x2="78000" y2="93645"/>
                        <a14:foregroundMark x1="56450" y1="62157" x2="59075" y2="74293"/>
                        <a14:foregroundMark x1="59075" y1="74293" x2="57275" y2="70521"/>
                        <a14:foregroundMark x1="57275" y1="70521" x2="56575" y2="62813"/>
                        <a14:foregroundMark x1="58525" y1="71300" x2="59700" y2="75072"/>
                        <a14:foregroundMark x1="59700" y1="75072" x2="58300" y2="72407"/>
                        <a14:foregroundMark x1="11350" y1="88889" x2="48925" y2="77737"/>
                        <a14:foregroundMark x1="48925" y1="77737" x2="28000" y2="85978"/>
                        <a14:foregroundMark x1="28000" y1="85978" x2="12075" y2="89217"/>
                        <a14:foregroundMark x1="12075" y1="89217" x2="11200" y2="88807"/>
                        <a14:foregroundMark x1="54900" y1="83477" x2="55175" y2="83477"/>
                        <a14:foregroundMark x1="54650" y1="83067" x2="57250" y2="85732"/>
                        <a14:foregroundMark x1="57250" y1="85732" x2="54750" y2="82329"/>
                        <a14:foregroundMark x1="54750" y1="82329" x2="57250" y2="85363"/>
                        <a14:foregroundMark x1="57250" y1="85363" x2="54100" y2="82329"/>
                        <a14:foregroundMark x1="54100" y1="82329" x2="56050" y2="86388"/>
                        <a14:foregroundMark x1="56050" y1="86388" x2="54275" y2="82657"/>
                        <a14:foregroundMark x1="54275" y1="82657" x2="55325" y2="83723"/>
                        <a14:foregroundMark x1="36475" y1="86839" x2="35400" y2="86388"/>
                        <a14:foregroundMark x1="30450" y1="85937" x2="30850" y2="86511"/>
                        <a14:backgroundMark x1="73275" y1="93604" x2="77175" y2="93522"/>
                        <a14:backgroundMark x1="82450" y1="93645" x2="92925" y2="94383"/>
                        <a14:backgroundMark x1="80400" y1="93481" x2="81100" y2="93563"/>
                        <a14:backgroundMark x1="80125" y1="93481" x2="80300" y2="93481"/>
                        <a14:backgroundMark x1="92925" y1="94383" x2="98375" y2="91431"/>
                        <a14:backgroundMark x1="98375" y1="91431" x2="99850" y2="81550"/>
                        <a14:backgroundMark x1="99850" y1="81550" x2="98100" y2="47437"/>
                        <a14:backgroundMark x1="98100" y1="47437" x2="87200" y2="34071"/>
                        <a14:backgroundMark x1="87200" y1="34071" x2="54750" y2="17589"/>
                        <a14:backgroundMark x1="54750" y1="17589" x2="35600" y2="17794"/>
                        <a14:backgroundMark x1="35600" y1="17794" x2="27350" y2="25666"/>
                        <a14:backgroundMark x1="27350" y1="25666" x2="22475" y2="25461"/>
                        <a14:backgroundMark x1="22475" y1="25461" x2="15875" y2="22058"/>
                        <a14:backgroundMark x1="15875" y1="22058" x2="12450" y2="24313"/>
                        <a14:backgroundMark x1="12450" y1="24313" x2="10775" y2="30586"/>
                        <a14:backgroundMark x1="10775" y1="30586" x2="10350" y2="72079"/>
                        <a14:backgroundMark x1="10350" y1="72079" x2="11875" y2="88192"/>
                        <a14:backgroundMark x1="34050" y1="51784" x2="31225" y2="52153"/>
                        <a14:backgroundMark x1="31225" y1="52153" x2="16225" y2="70029"/>
                        <a14:backgroundMark x1="16225" y1="70029" x2="13125" y2="79992"/>
                        <a14:backgroundMark x1="13125" y1="79992" x2="20600" y2="74949"/>
                        <a14:backgroundMark x1="20600" y1="74949" x2="28000" y2="46002"/>
                        <a14:backgroundMark x1="35325" y1="60476" x2="31725" y2="70767"/>
                        <a14:backgroundMark x1="31725" y1="70767" x2="31425" y2="75195"/>
                        <a14:backgroundMark x1="31425" y1="75195" x2="33350" y2="78557"/>
                        <a14:backgroundMark x1="33350" y1="78557" x2="50575" y2="69660"/>
                        <a14:backgroundMark x1="50575" y1="69660" x2="50100" y2="64453"/>
                        <a14:backgroundMark x1="50100" y1="64453" x2="52750" y2="54121"/>
                        <a14:backgroundMark x1="52750" y1="54121" x2="54625" y2="50144"/>
                        <a14:backgroundMark x1="54625" y1="50144" x2="56800" y2="47847"/>
                        <a14:backgroundMark x1="56800" y1="47847" x2="58050" y2="59451"/>
                        <a14:backgroundMark x1="58050" y1="59451" x2="58625" y2="70111"/>
                        <a14:backgroundMark x1="59800" y1="75441" x2="84425" y2="84953"/>
                        <a14:backgroundMark x1="84425" y1="84953" x2="85425" y2="78967"/>
                        <a14:backgroundMark x1="85425" y1="78967" x2="77025" y2="37023"/>
                        <a14:backgroundMark x1="77025" y1="37023" x2="71175" y2="30299"/>
                        <a14:backgroundMark x1="71175" y1="30299" x2="59475" y2="25748"/>
                        <a14:backgroundMark x1="59475" y1="25748" x2="56800" y2="28700"/>
                        <a14:backgroundMark x1="56800" y1="28700" x2="55225" y2="32308"/>
                        <a14:backgroundMark x1="55225" y1="32308" x2="52700" y2="33374"/>
                        <a14:backgroundMark x1="52700" y1="33374" x2="46450" y2="41410"/>
                        <a14:backgroundMark x1="46450" y1="41410" x2="43625" y2="56786"/>
                        <a14:backgroundMark x1="43625" y1="56786" x2="41425" y2="59369"/>
                        <a14:backgroundMark x1="41425" y1="59369" x2="35925" y2="59820"/>
                        <a14:backgroundMark x1="35925" y1="59820" x2="34925" y2="60886"/>
                        <a14:backgroundMark x1="35450" y1="23206" x2="32925" y2="24026"/>
                        <a14:backgroundMark x1="32925" y1="24026" x2="31650" y2="28126"/>
                        <a14:backgroundMark x1="31650" y1="28126" x2="31250" y2="37474"/>
                        <a14:backgroundMark x1="31250" y1="37474" x2="34225" y2="40836"/>
                        <a14:backgroundMark x1="34225" y1="40836" x2="36750" y2="37556"/>
                        <a14:backgroundMark x1="36750" y1="37556" x2="39050" y2="30012"/>
                        <a14:backgroundMark x1="39050" y1="30012" x2="37900" y2="25010"/>
                        <a14:backgroundMark x1="37900" y1="25010" x2="36200" y2="23821"/>
                        <a14:backgroundMark x1="27100" y1="67733" x2="25325" y2="73227"/>
                        <a14:backgroundMark x1="25325" y1="73227" x2="25400" y2="79295"/>
                        <a14:backgroundMark x1="25400" y1="79295" x2="27975" y2="80525"/>
                        <a14:backgroundMark x1="27975" y1="80525" x2="29075" y2="69742"/>
                        <a14:backgroundMark x1="29075" y1="69742" x2="28500" y2="67733"/>
                        <a14:backgroundMark x1="44925" y1="77696" x2="49750" y2="74580"/>
                        <a14:backgroundMark x1="49750" y1="74580" x2="47225" y2="72940"/>
                        <a14:backgroundMark x1="47225" y1="72940" x2="45275" y2="75892"/>
                        <a14:backgroundMark x1="45275" y1="75892" x2="44925" y2="77081"/>
                        <a14:backgroundMark x1="48100" y1="77450" x2="46325" y2="76671"/>
                        <a14:backgroundMark x1="46325" y1="76671" x2="46050" y2="78065"/>
                        <a14:backgroundMark x1="6400" y1="69004" x2="3775" y2="70152"/>
                        <a14:backgroundMark x1="3775" y1="70152" x2="4175" y2="74211"/>
                        <a14:backgroundMark x1="4175" y1="74211" x2="6975" y2="76384"/>
                        <a14:backgroundMark x1="6975" y1="76384" x2="8525" y2="73063"/>
                        <a14:backgroundMark x1="8525" y1="73063" x2="6375" y2="70193"/>
                        <a14:backgroundMark x1="6375" y1="70193" x2="3875" y2="69742"/>
                        <a14:backgroundMark x1="15650" y1="82944" x2="16325" y2="84502"/>
                        <a14:backgroundMark x1="29050" y1="81755" x2="28725" y2="81837"/>
                        <a14:backgroundMark x1="47425" y1="77409" x2="49475" y2="74580"/>
                        <a14:backgroundMark x1="49475" y1="74580" x2="47600" y2="77368"/>
                        <a14:backgroundMark x1="47600" y1="77368" x2="48850" y2="75523"/>
                        <a14:backgroundMark x1="47975" y1="77286" x2="49900" y2="74457"/>
                        <a14:backgroundMark x1="49900" y1="74457" x2="48575" y2="766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6304" y="-5038213"/>
            <a:ext cx="19049881" cy="116146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91DCB9F-1715-6FC0-4E32-316E3805EE05}"/>
              </a:ext>
            </a:extLst>
          </p:cNvPr>
          <p:cNvSpPr/>
          <p:nvPr/>
        </p:nvSpPr>
        <p:spPr>
          <a:xfrm>
            <a:off x="-1106904" y="2908541"/>
            <a:ext cx="7199665" cy="2889351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B98763-FA63-4335-3635-910A8F38350D}"/>
              </a:ext>
            </a:extLst>
          </p:cNvPr>
          <p:cNvSpPr/>
          <p:nvPr/>
        </p:nvSpPr>
        <p:spPr>
          <a:xfrm>
            <a:off x="-1106904" y="709340"/>
            <a:ext cx="8585390" cy="2001838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51204A-621A-3C91-1A57-663D872E67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949533" y="854846"/>
            <a:ext cx="9338304" cy="1681163"/>
          </a:xfrm>
        </p:spPr>
        <p:txBody>
          <a:bodyPr/>
          <a:lstStyle/>
          <a:p>
            <a:pPr algn="r"/>
            <a:r>
              <a:rPr lang="en-US" sz="4400" dirty="0">
                <a:solidFill>
                  <a:schemeClr val="bg1"/>
                </a:solidFill>
                <a:latin typeface="+mn-lt"/>
              </a:rPr>
              <a:t>BREAD</a:t>
            </a:r>
            <a:br>
              <a:rPr lang="en-US" sz="44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Broadband Reflector Experiment for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Axion Detection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DC6044-E281-D4E0-F39B-95D82149A0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4256710" y="3043744"/>
            <a:ext cx="10196411" cy="200183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en-US" dirty="0"/>
              <a:t>Stefan Knirck</a:t>
            </a:r>
          </a:p>
          <a:p>
            <a:pPr algn="r"/>
            <a:r>
              <a:rPr lang="en-US" dirty="0"/>
              <a:t>Harvard University, Department of Physics</a:t>
            </a:r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/>
              <a:t>for the BREAD collaboration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5AFC6D-FDB7-3DD3-9832-548FD70D8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A829A18-9595-72AD-98F8-B974B8FF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0</a:t>
            </a:fld>
            <a:endParaRPr lang="en-US"/>
          </a:p>
        </p:txBody>
      </p:sp>
      <p:pic>
        <p:nvPicPr>
          <p:cNvPr id="6" name="Picture 5" descr="Logo&#10;&#10;Description automatically generated with low confidence">
            <a:extLst>
              <a:ext uri="{FF2B5EF4-FFF2-40B4-BE49-F238E27FC236}">
                <a16:creationId xmlns:a16="http://schemas.microsoft.com/office/drawing/2014/main" id="{9F0FA5C7-FAB4-F3B0-4345-466C46CA377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duotone>
              <a:prstClr val="black"/>
              <a:srgbClr val="D9C3A5">
                <a:tint val="50000"/>
                <a:satMod val="180000"/>
              </a:srgbClr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807" y="5045582"/>
            <a:ext cx="1406856" cy="61739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FC89EC8-61AB-66ED-545E-C3A91F9B5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649" y="3880512"/>
            <a:ext cx="1457498" cy="4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477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C4710B-F5EB-736A-D601-AE2CD006E9CB}"/>
              </a:ext>
            </a:extLst>
          </p:cNvPr>
          <p:cNvSpPr/>
          <p:nvPr/>
        </p:nvSpPr>
        <p:spPr>
          <a:xfrm>
            <a:off x="2826035" y="1207223"/>
            <a:ext cx="2366476" cy="4434425"/>
          </a:xfrm>
          <a:prstGeom prst="rect">
            <a:avLst/>
          </a:prstGeom>
          <a:solidFill>
            <a:srgbClr val="3030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419C12-2F1A-FF4D-C4F5-28DDA3F4D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05" y="365126"/>
            <a:ext cx="11299323" cy="537966"/>
          </a:xfrm>
        </p:spPr>
        <p:txBody>
          <a:bodyPr/>
          <a:lstStyle/>
          <a:p>
            <a:r>
              <a:rPr lang="en-US" dirty="0" err="1"/>
              <a:t>InfraBREAD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D0AEA2-79D6-183A-F9F9-29F571352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9012FB-F101-61ED-DEFF-423D16BBB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1" descr="page5image156967040">
            <a:extLst>
              <a:ext uri="{FF2B5EF4-FFF2-40B4-BE49-F238E27FC236}">
                <a16:creationId xmlns:a16="http://schemas.microsoft.com/office/drawing/2014/main" id="{000C6BD9-FDE0-843B-0764-B991183DA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4533" y="1207223"/>
            <a:ext cx="2441463" cy="4443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AD7022-BE7D-AFDD-59ED-D998C29775F5}"/>
              </a:ext>
            </a:extLst>
          </p:cNvPr>
          <p:cNvSpPr/>
          <p:nvPr/>
        </p:nvSpPr>
        <p:spPr>
          <a:xfrm>
            <a:off x="214533" y="4238171"/>
            <a:ext cx="2441463" cy="1403477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Superconducting Nanowire Single Photon Detector (SNSPD)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 from JPL</a:t>
            </a:r>
          </a:p>
        </p:txBody>
      </p:sp>
      <p:pic>
        <p:nvPicPr>
          <p:cNvPr id="8" name="Content Placeholder 4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106DD185-BAB7-1041-7F2E-9EBCEC8EA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4" t="-56" r="297" b="24704"/>
          <a:stretch/>
        </p:blipFill>
        <p:spPr>
          <a:xfrm rot="5400000">
            <a:off x="2897232" y="1372901"/>
            <a:ext cx="2224082" cy="2366475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2DB3F2-E50B-DB38-2FAC-44F410627596}"/>
              </a:ext>
            </a:extLst>
          </p:cNvPr>
          <p:cNvSpPr/>
          <p:nvPr/>
        </p:nvSpPr>
        <p:spPr>
          <a:xfrm>
            <a:off x="2826036" y="4247301"/>
            <a:ext cx="2366475" cy="1403477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100nm wide nanowires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in 15x15µm SNSPD 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from MIT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4148CA4-24B9-C99A-15CD-9268769A89DD}"/>
              </a:ext>
            </a:extLst>
          </p:cNvPr>
          <p:cNvSpPr/>
          <p:nvPr/>
        </p:nvSpPr>
        <p:spPr>
          <a:xfrm>
            <a:off x="214533" y="5816118"/>
            <a:ext cx="11762934" cy="53796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ym typeface="Wingdings" pitchFamily="2" charset="2"/>
              </a:rPr>
              <a:t> goal: </a:t>
            </a:r>
            <a:r>
              <a:rPr lang="en-US" sz="2400" dirty="0"/>
              <a:t>cryogenic dark photon search at infrared (eV)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99226E-EC8C-B1F9-63EC-625E783AF965}"/>
              </a:ext>
            </a:extLst>
          </p:cNvPr>
          <p:cNvGrpSpPr/>
          <p:nvPr/>
        </p:nvGrpSpPr>
        <p:grpSpPr>
          <a:xfrm>
            <a:off x="5371934" y="1198093"/>
            <a:ext cx="6605535" cy="4425296"/>
            <a:chOff x="4458488" y="1012841"/>
            <a:chExt cx="7244661" cy="4853471"/>
          </a:xfrm>
        </p:grpSpPr>
        <p:pic>
          <p:nvPicPr>
            <p:cNvPr id="16" name="Picture 15" descr="Close-up of a shiny metal object&#10;&#10;Description automatically generated with low confidence">
              <a:extLst>
                <a:ext uri="{FF2B5EF4-FFF2-40B4-BE49-F238E27FC236}">
                  <a16:creationId xmlns:a16="http://schemas.microsoft.com/office/drawing/2014/main" id="{2416F7F1-1524-C541-E39F-5F2472E954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3711170" y="1760159"/>
              <a:ext cx="4853470" cy="3358834"/>
            </a:xfrm>
            <a:prstGeom prst="rect">
              <a:avLst/>
            </a:prstGeom>
            <a:effectLst>
              <a:outerShdw blurRad="508000" dist="101600" dir="5400000" algn="tl" rotWithShape="0">
                <a:prstClr val="black">
                  <a:alpha val="1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C6C397-6970-AA07-6E1A-ED7308304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14104" y="1012841"/>
              <a:ext cx="3689045" cy="4853471"/>
            </a:xfrm>
            <a:prstGeom prst="rect">
              <a:avLst/>
            </a:prstGeom>
          </p:spPr>
        </p:pic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83FD4DB-1CDF-7F82-2FE0-1CEBDCB16617}"/>
              </a:ext>
            </a:extLst>
          </p:cNvPr>
          <p:cNvSpPr/>
          <p:nvPr/>
        </p:nvSpPr>
        <p:spPr>
          <a:xfrm>
            <a:off x="5362550" y="5085032"/>
            <a:ext cx="6614917" cy="537966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Optical Grade Reflector from LLNL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A69831-8B41-EDFD-3862-C041B2C83B6B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4407C49E-16CA-6793-D7FE-2DA731D33942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Results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E4D6272-F8A7-A3EF-BFFB-97C6B5AA3FF5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54BC244B-1DAC-8DA0-7EEC-094D9291226C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4662653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BA763-EF41-2A44-702A-F35AB0C5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GigaBREAD</a:t>
            </a:r>
            <a:r>
              <a:rPr lang="en-US" dirty="0"/>
              <a:t>: First 10-14 GHz (50µeV) BREAD pilot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889825-4358-4811-F20E-3E8062513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1B2672-BFDB-B231-9489-E8FF5A362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10</a:t>
            </a:fld>
            <a:endParaRPr lang="en-US"/>
          </a:p>
        </p:txBody>
      </p:sp>
      <p:pic>
        <p:nvPicPr>
          <p:cNvPr id="10" name="IMG_20230214_163243936.jpg" descr="IMG_20230214_163243936.jpg">
            <a:extLst>
              <a:ext uri="{FF2B5EF4-FFF2-40B4-BE49-F238E27FC236}">
                <a16:creationId xmlns:a16="http://schemas.microsoft.com/office/drawing/2014/main" id="{5B4DF393-81B2-C010-DDA9-FA268FC511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665" y="1142999"/>
            <a:ext cx="3159167" cy="5308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IMG_20230210_121433526.jpg" descr="IMG_20230210_121433526.jpg">
            <a:extLst>
              <a:ext uri="{FF2B5EF4-FFF2-40B4-BE49-F238E27FC236}">
                <a16:creationId xmlns:a16="http://schemas.microsoft.com/office/drawing/2014/main" id="{F759F06C-7209-2667-1C80-9F2E82ED7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8225" y="1138707"/>
            <a:ext cx="4928259" cy="5308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G_20230210_121456824.jpg" descr="IMG_20230210_121456824.jpg">
            <a:extLst>
              <a:ext uri="{FF2B5EF4-FFF2-40B4-BE49-F238E27FC236}">
                <a16:creationId xmlns:a16="http://schemas.microsoft.com/office/drawing/2014/main" id="{807AC340-E854-1CA1-025B-E4243CBC15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74545" y="1145539"/>
            <a:ext cx="3495782" cy="530874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58710C7-4BDB-F39C-FF50-E485B4B6DFA8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75755A9-4BA1-5BAB-A312-08DAC4F4130E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Results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AE36C826-9E6B-B178-C40F-599D5120C865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947820D8-2CC0-52E8-1FDB-8AE249662995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815990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E6B2560B-00AD-204D-815A-CD5BF5727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24"/>
          <a:stretch/>
        </p:blipFill>
        <p:spPr>
          <a:xfrm>
            <a:off x="896996" y="971419"/>
            <a:ext cx="3691888" cy="545123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0334528-AD88-0A43-B0EB-61B9CD667D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8691" y="7328002"/>
            <a:ext cx="5105608" cy="466322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3E19A0-7C7C-8C48-A70A-F8DB2B767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04" y="374258"/>
            <a:ext cx="11051071" cy="537966"/>
          </a:xfrm>
        </p:spPr>
        <p:txBody>
          <a:bodyPr/>
          <a:lstStyle/>
          <a:p>
            <a:r>
              <a:rPr lang="en-US" dirty="0"/>
              <a:t>Coaxial Horn Antenna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738A50-3F48-DF41-A532-8748CD225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EA073-0E26-9E44-881E-88BA177EE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11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C2FF5C-7778-F04F-A018-04B1FEBA8564}"/>
              </a:ext>
            </a:extLst>
          </p:cNvPr>
          <p:cNvSpPr txBox="1"/>
          <p:nvPr/>
        </p:nvSpPr>
        <p:spPr>
          <a:xfrm>
            <a:off x="4932179" y="952792"/>
            <a:ext cx="2193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coaxial horn antenna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761554D4-5ECE-C04B-AEE6-7B9402F04B53}"/>
              </a:ext>
            </a:extLst>
          </p:cNvPr>
          <p:cNvCxnSpPr>
            <a:cxnSpLocks/>
          </p:cNvCxnSpPr>
          <p:nvPr/>
        </p:nvCxnSpPr>
        <p:spPr>
          <a:xfrm rot="10800000" flipV="1">
            <a:off x="2711669" y="1140642"/>
            <a:ext cx="2220510" cy="751217"/>
          </a:xfrm>
          <a:prstGeom prst="bentConnector3">
            <a:avLst>
              <a:gd name="adj1" fmla="val 72076"/>
            </a:avLst>
          </a:prstGeom>
          <a:ln w="34925">
            <a:solidFill>
              <a:schemeClr val="tx1"/>
            </a:solidFill>
            <a:tailEnd type="triangle"/>
          </a:ln>
          <a:effectLst>
            <a:outerShdw blurRad="166737" algn="ctr" rotWithShape="0">
              <a:schemeClr val="bg1"/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B4A464A6-50EA-4742-BC82-0D24C6C5251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689" y="980458"/>
            <a:ext cx="382306" cy="3680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F2413-4A12-194B-B902-4A5B9A0CA4CD}"/>
              </a:ext>
            </a:extLst>
          </p:cNvPr>
          <p:cNvSpPr txBox="1"/>
          <p:nvPr/>
        </p:nvSpPr>
        <p:spPr>
          <a:xfrm>
            <a:off x="3148819" y="5032699"/>
            <a:ext cx="4759430" cy="954107"/>
          </a:xfrm>
          <a:custGeom>
            <a:avLst/>
            <a:gdLst>
              <a:gd name="connsiteX0" fmla="*/ 0 w 3037017"/>
              <a:gd name="connsiteY0" fmla="*/ 0 h 954107"/>
              <a:gd name="connsiteX1" fmla="*/ 3037017 w 3037017"/>
              <a:gd name="connsiteY1" fmla="*/ 0 h 954107"/>
              <a:gd name="connsiteX2" fmla="*/ 3037017 w 3037017"/>
              <a:gd name="connsiteY2" fmla="*/ 954107 h 954107"/>
              <a:gd name="connsiteX3" fmla="*/ 0 w 3037017"/>
              <a:gd name="connsiteY3" fmla="*/ 954107 h 954107"/>
              <a:gd name="connsiteX4" fmla="*/ 0 w 3037017"/>
              <a:gd name="connsiteY4" fmla="*/ 0 h 954107"/>
              <a:gd name="connsiteX0" fmla="*/ 1425388 w 3037017"/>
              <a:gd name="connsiteY0" fmla="*/ 0 h 954107"/>
              <a:gd name="connsiteX1" fmla="*/ 3037017 w 3037017"/>
              <a:gd name="connsiteY1" fmla="*/ 0 h 954107"/>
              <a:gd name="connsiteX2" fmla="*/ 3037017 w 3037017"/>
              <a:gd name="connsiteY2" fmla="*/ 954107 h 954107"/>
              <a:gd name="connsiteX3" fmla="*/ 0 w 3037017"/>
              <a:gd name="connsiteY3" fmla="*/ 954107 h 954107"/>
              <a:gd name="connsiteX4" fmla="*/ 1425388 w 3037017"/>
              <a:gd name="connsiteY4" fmla="*/ 0 h 954107"/>
              <a:gd name="connsiteX0" fmla="*/ 1532965 w 3037017"/>
              <a:gd name="connsiteY0" fmla="*/ 13447 h 954107"/>
              <a:gd name="connsiteX1" fmla="*/ 3037017 w 3037017"/>
              <a:gd name="connsiteY1" fmla="*/ 0 h 954107"/>
              <a:gd name="connsiteX2" fmla="*/ 3037017 w 3037017"/>
              <a:gd name="connsiteY2" fmla="*/ 954107 h 954107"/>
              <a:gd name="connsiteX3" fmla="*/ 0 w 3037017"/>
              <a:gd name="connsiteY3" fmla="*/ 954107 h 954107"/>
              <a:gd name="connsiteX4" fmla="*/ 1532965 w 3037017"/>
              <a:gd name="connsiteY4" fmla="*/ 13447 h 954107"/>
              <a:gd name="connsiteX0" fmla="*/ 2097741 w 3601793"/>
              <a:gd name="connsiteY0" fmla="*/ 13447 h 954107"/>
              <a:gd name="connsiteX1" fmla="*/ 3601793 w 3601793"/>
              <a:gd name="connsiteY1" fmla="*/ 0 h 954107"/>
              <a:gd name="connsiteX2" fmla="*/ 3601793 w 3601793"/>
              <a:gd name="connsiteY2" fmla="*/ 954107 h 954107"/>
              <a:gd name="connsiteX3" fmla="*/ 0 w 3601793"/>
              <a:gd name="connsiteY3" fmla="*/ 954107 h 954107"/>
              <a:gd name="connsiteX4" fmla="*/ 2097741 w 3601793"/>
              <a:gd name="connsiteY4" fmla="*/ 13447 h 954107"/>
              <a:gd name="connsiteX0" fmla="*/ 2393576 w 3601793"/>
              <a:gd name="connsiteY0" fmla="*/ 0 h 967554"/>
              <a:gd name="connsiteX1" fmla="*/ 3601793 w 3601793"/>
              <a:gd name="connsiteY1" fmla="*/ 13447 h 967554"/>
              <a:gd name="connsiteX2" fmla="*/ 3601793 w 3601793"/>
              <a:gd name="connsiteY2" fmla="*/ 967554 h 967554"/>
              <a:gd name="connsiteX3" fmla="*/ 0 w 3601793"/>
              <a:gd name="connsiteY3" fmla="*/ 967554 h 967554"/>
              <a:gd name="connsiteX4" fmla="*/ 2393576 w 3601793"/>
              <a:gd name="connsiteY4" fmla="*/ 0 h 967554"/>
              <a:gd name="connsiteX0" fmla="*/ 2474258 w 3601793"/>
              <a:gd name="connsiteY0" fmla="*/ 0 h 954107"/>
              <a:gd name="connsiteX1" fmla="*/ 3601793 w 3601793"/>
              <a:gd name="connsiteY1" fmla="*/ 0 h 954107"/>
              <a:gd name="connsiteX2" fmla="*/ 3601793 w 3601793"/>
              <a:gd name="connsiteY2" fmla="*/ 954107 h 954107"/>
              <a:gd name="connsiteX3" fmla="*/ 0 w 3601793"/>
              <a:gd name="connsiteY3" fmla="*/ 954107 h 954107"/>
              <a:gd name="connsiteX4" fmla="*/ 2474258 w 3601793"/>
              <a:gd name="connsiteY4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01793" h="954107">
                <a:moveTo>
                  <a:pt x="2474258" y="0"/>
                </a:moveTo>
                <a:lnTo>
                  <a:pt x="3601793" y="0"/>
                </a:lnTo>
                <a:lnTo>
                  <a:pt x="3601793" y="954107"/>
                </a:lnTo>
                <a:lnTo>
                  <a:pt x="0" y="954107"/>
                </a:lnTo>
                <a:lnTo>
                  <a:pt x="2474258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e.g.  [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Bykov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et al, </a:t>
            </a:r>
          </a:p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DOI:10.1134/S0020441208050126]</a:t>
            </a:r>
          </a:p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[Barros et al, </a:t>
            </a:r>
          </a:p>
          <a:p>
            <a:pPr algn="r"/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DOI:10.1109/IMOC.2013.6646569]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59E255C-DB99-834B-8744-5B0CEDCDC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329" y="7013287"/>
            <a:ext cx="3894568" cy="256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Up Arrow 42">
            <a:extLst>
              <a:ext uri="{FF2B5EF4-FFF2-40B4-BE49-F238E27FC236}">
                <a16:creationId xmlns:a16="http://schemas.microsoft.com/office/drawing/2014/main" id="{A9ADD445-4CC0-9B49-90CA-FB8745307CCE}"/>
              </a:ext>
            </a:extLst>
          </p:cNvPr>
          <p:cNvSpPr/>
          <p:nvPr/>
        </p:nvSpPr>
        <p:spPr>
          <a:xfrm>
            <a:off x="636311" y="3429000"/>
            <a:ext cx="251460" cy="741954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A77E76-E438-D349-BD8A-865EFD197D6F}"/>
                  </a:ext>
                </a:extLst>
              </p:cNvPr>
              <p:cNvSpPr txBox="1"/>
              <p:nvPr/>
            </p:nvSpPr>
            <p:spPr>
              <a:xfrm>
                <a:off x="144050" y="4204206"/>
                <a:ext cx="109259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4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1A77E76-E438-D349-BD8A-865EFD197D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50" y="4204206"/>
                <a:ext cx="1092598" cy="738664"/>
              </a:xfrm>
              <a:prstGeom prst="rect">
                <a:avLst/>
              </a:prstGeom>
              <a:blipFill>
                <a:blip r:embed="rId6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24A827B-318C-345B-17B2-DE26E2C5D1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1025" y="1290402"/>
            <a:ext cx="3086097" cy="3652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EA3AFB-5C05-D496-7351-B9FB440941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375" y="1177321"/>
            <a:ext cx="4651087" cy="39409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2414F3-9845-3537-9780-ED0FF05D656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8870" t="75790" r="279" b="7529"/>
          <a:stretch/>
        </p:blipFill>
        <p:spPr>
          <a:xfrm>
            <a:off x="9531928" y="1891861"/>
            <a:ext cx="969817" cy="65737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9E45137-BB4F-5D8A-3FD7-C4187814DDB0}"/>
              </a:ext>
            </a:extLst>
          </p:cNvPr>
          <p:cNvSpPr/>
          <p:nvPr/>
        </p:nvSpPr>
        <p:spPr>
          <a:xfrm>
            <a:off x="11534775" y="4100945"/>
            <a:ext cx="1257589" cy="931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998AFCD-2DF5-D0FF-C645-596B6DDC7291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3A5AA3A-364C-B853-BF54-05C164FA883A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Results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F9D85CE-013B-FF5B-DDEC-6994E1A2EC7D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629EBF9-E052-2242-8B7E-17630B207722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4256056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72DCAAC-001A-E415-D2F0-282CE675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4820587" y="835398"/>
            <a:ext cx="6735102" cy="5048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58D24A5-9A07-7341-BD5F-B83AB0A8F2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76"/>
          <a:stretch/>
        </p:blipFill>
        <p:spPr>
          <a:xfrm>
            <a:off x="896996" y="971419"/>
            <a:ext cx="3691888" cy="53505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C1D9E-93D4-5245-B8AF-1570F314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Simulation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CEF31-637E-CE40-B555-39D1650D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ABBD2-096F-E344-9A76-F9CA896D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12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0BDFD-8D27-7946-A3A7-3F54DE4CADDF}"/>
              </a:ext>
            </a:extLst>
          </p:cNvPr>
          <p:cNvSpPr txBox="1"/>
          <p:nvPr/>
        </p:nvSpPr>
        <p:spPr>
          <a:xfrm>
            <a:off x="4632326" y="1030836"/>
            <a:ext cx="631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Signal vs. Antenna Position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B72D48-3B94-8841-9710-E1A6D4F33BB2}"/>
              </a:ext>
            </a:extLst>
          </p:cNvPr>
          <p:cNvSpPr/>
          <p:nvPr/>
        </p:nvSpPr>
        <p:spPr>
          <a:xfrm>
            <a:off x="5657850" y="5947152"/>
            <a:ext cx="5286375" cy="4939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signal suppressed away from focus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5941BF-D123-FE4B-984B-57427771E9BB}"/>
              </a:ext>
            </a:extLst>
          </p:cNvPr>
          <p:cNvSpPr txBox="1"/>
          <p:nvPr/>
        </p:nvSpPr>
        <p:spPr>
          <a:xfrm>
            <a:off x="5657850" y="2551993"/>
            <a:ext cx="109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on focus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2E0837-1F7D-1D42-A67E-18EC714A34B0}"/>
              </a:ext>
            </a:extLst>
          </p:cNvPr>
          <p:cNvSpPr txBox="1"/>
          <p:nvPr/>
        </p:nvSpPr>
        <p:spPr>
          <a:xfrm>
            <a:off x="5657850" y="4833685"/>
            <a:ext cx="109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off focus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EBD0334-85A4-9549-9396-EC26EE10F1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689" y="980458"/>
            <a:ext cx="382306" cy="368082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23790A6-8626-FA73-A615-76AA9248A5FC}"/>
              </a:ext>
            </a:extLst>
          </p:cNvPr>
          <p:cNvCxnSpPr>
            <a:cxnSpLocks/>
          </p:cNvCxnSpPr>
          <p:nvPr/>
        </p:nvCxnSpPr>
        <p:spPr>
          <a:xfrm>
            <a:off x="2083096" y="1735194"/>
            <a:ext cx="0" cy="714374"/>
          </a:xfrm>
          <a:prstGeom prst="straightConnector1">
            <a:avLst/>
          </a:prstGeom>
          <a:ln w="762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1116217-0839-A90F-061D-564C5EE5B947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3A0CB4C-1381-D474-F360-B62DE353779A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Results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E8656E6-120D-5B25-EE23-2F50BC7F9824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097F446-6920-D1B6-4B01-898E62C46EC6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694155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172DCAAC-001A-E415-D2F0-282CE675B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4820587" y="835398"/>
            <a:ext cx="6735100" cy="5048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BC1D9E-93D4-5245-B8AF-1570F314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Reflector Characterization Measurement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8CEF31-637E-CE40-B555-39D1650DF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1ABBD2-096F-E344-9A76-F9CA896D9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13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DE0BDFD-8D27-7946-A3A7-3F54DE4CADDF}"/>
              </a:ext>
            </a:extLst>
          </p:cNvPr>
          <p:cNvSpPr txBox="1"/>
          <p:nvPr/>
        </p:nvSpPr>
        <p:spPr>
          <a:xfrm>
            <a:off x="4632326" y="1030836"/>
            <a:ext cx="631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Measured Thermal Noise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6B72D48-3B94-8841-9710-E1A6D4F33BB2}"/>
              </a:ext>
            </a:extLst>
          </p:cNvPr>
          <p:cNvSpPr/>
          <p:nvPr/>
        </p:nvSpPr>
        <p:spPr>
          <a:xfrm>
            <a:off x="5657850" y="5947152"/>
            <a:ext cx="5286375" cy="49391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 focus &amp; resonances</a:t>
            </a:r>
          </a:p>
        </p:txBody>
      </p:sp>
      <p:pic>
        <p:nvPicPr>
          <p:cNvPr id="3" name="IMG_20230214_163243936.jpg" descr="IMG_20230214_163243936.jpg">
            <a:extLst>
              <a:ext uri="{FF2B5EF4-FFF2-40B4-BE49-F238E27FC236}">
                <a16:creationId xmlns:a16="http://schemas.microsoft.com/office/drawing/2014/main" id="{A5ED033A-088D-09EC-88F4-68262E6F96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996" y="1047442"/>
            <a:ext cx="3159167" cy="5308739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A38F6-7BF2-3628-0F01-BC6CA9EF70EF}"/>
              </a:ext>
            </a:extLst>
          </p:cNvPr>
          <p:cNvSpPr txBox="1"/>
          <p:nvPr/>
        </p:nvSpPr>
        <p:spPr>
          <a:xfrm>
            <a:off x="5657850" y="2551993"/>
            <a:ext cx="109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on focus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2CFABC-F1C7-FACE-5E7B-9D85BA8A7513}"/>
              </a:ext>
            </a:extLst>
          </p:cNvPr>
          <p:cNvSpPr txBox="1"/>
          <p:nvPr/>
        </p:nvSpPr>
        <p:spPr>
          <a:xfrm>
            <a:off x="5657850" y="4833685"/>
            <a:ext cx="1090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/>
                  </a:outerShdw>
                </a:effectLst>
              </a:rPr>
              <a:t>off focus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05CB871-FF67-1353-A636-EDDA6E44F516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06D4B213-F33F-7DE4-6F82-88786113AD21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Results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288EF555-9E9A-3981-DDC6-41E3D2BAF3C1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67F0C25-0A41-BECF-EB89-CE8A7E831FD0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8453064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E6DAD-DD54-0C4D-8534-EE107AEBF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DAQ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DFC92-0B65-D243-9DA3-FBE27430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3240D7-E1D8-714C-8AEB-58616580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14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79438B5-9209-E648-9287-A30CBE8B9BA8}"/>
              </a:ext>
            </a:extLst>
          </p:cNvPr>
          <p:cNvSpPr/>
          <p:nvPr/>
        </p:nvSpPr>
        <p:spPr>
          <a:xfrm>
            <a:off x="1300064" y="1527258"/>
            <a:ext cx="6773779" cy="1041263"/>
          </a:xfrm>
          <a:custGeom>
            <a:avLst/>
            <a:gdLst>
              <a:gd name="connsiteX0" fmla="*/ 0 w 6773779"/>
              <a:gd name="connsiteY0" fmla="*/ 601579 h 601579"/>
              <a:gd name="connsiteX1" fmla="*/ 0 w 6773779"/>
              <a:gd name="connsiteY1" fmla="*/ 0 h 601579"/>
              <a:gd name="connsiteX2" fmla="*/ 6773779 w 6773779"/>
              <a:gd name="connsiteY2" fmla="*/ 0 h 60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3779" h="601579">
                <a:moveTo>
                  <a:pt x="0" y="601579"/>
                </a:moveTo>
                <a:lnTo>
                  <a:pt x="0" y="0"/>
                </a:lnTo>
                <a:lnTo>
                  <a:pt x="6773779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92CAEEFB-2C29-9F4F-905D-5A2E086CF202}"/>
              </a:ext>
            </a:extLst>
          </p:cNvPr>
          <p:cNvSpPr/>
          <p:nvPr/>
        </p:nvSpPr>
        <p:spPr>
          <a:xfrm rot="5400000">
            <a:off x="1715774" y="1267958"/>
            <a:ext cx="601579" cy="518603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960778-4222-EB46-A264-B4136E594FCB}"/>
              </a:ext>
            </a:extLst>
          </p:cNvPr>
          <p:cNvCxnSpPr>
            <a:cxnSpLocks/>
          </p:cNvCxnSpPr>
          <p:nvPr/>
        </p:nvCxnSpPr>
        <p:spPr>
          <a:xfrm flipH="1" flipV="1">
            <a:off x="5071319" y="1564436"/>
            <a:ext cx="9623" cy="7831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9F3DF3-E567-7F46-AAA5-B05E6A1CF9D0}"/>
              </a:ext>
            </a:extLst>
          </p:cNvPr>
          <p:cNvGrpSpPr/>
          <p:nvPr/>
        </p:nvGrpSpPr>
        <p:grpSpPr>
          <a:xfrm>
            <a:off x="4825771" y="1923427"/>
            <a:ext cx="510342" cy="742553"/>
            <a:chOff x="1709927" y="4067859"/>
            <a:chExt cx="755162" cy="1107996"/>
          </a:xfrm>
          <a:solidFill>
            <a:schemeClr val="bg1">
              <a:lumMod val="75000"/>
            </a:schemeClr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884058-82A4-BA47-966D-DE4CCA5B3D6A}"/>
                </a:ext>
              </a:extLst>
            </p:cNvPr>
            <p:cNvSpPr/>
            <p:nvPr/>
          </p:nvSpPr>
          <p:spPr>
            <a:xfrm>
              <a:off x="1709927" y="4305984"/>
              <a:ext cx="755162" cy="75516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219128-018A-0F43-BD68-5AB20462B66D}"/>
                </a:ext>
              </a:extLst>
            </p:cNvPr>
            <p:cNvSpPr/>
            <p:nvPr/>
          </p:nvSpPr>
          <p:spPr>
            <a:xfrm>
              <a:off x="1784380" y="4067859"/>
              <a:ext cx="606257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+mj-lt"/>
                </a:rPr>
                <a:t>~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88D42-4F4A-1941-8B58-F80227842F03}"/>
              </a:ext>
            </a:extLst>
          </p:cNvPr>
          <p:cNvGrpSpPr/>
          <p:nvPr/>
        </p:nvGrpSpPr>
        <p:grpSpPr>
          <a:xfrm>
            <a:off x="4840623" y="1265152"/>
            <a:ext cx="510342" cy="506092"/>
            <a:chOff x="1724779" y="3000901"/>
            <a:chExt cx="755162" cy="755162"/>
          </a:xfrm>
          <a:solidFill>
            <a:schemeClr val="bg1">
              <a:lumMod val="75000"/>
            </a:schemeClr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58DDF4-BCAD-1641-B181-51B0855B98E5}"/>
                </a:ext>
              </a:extLst>
            </p:cNvPr>
            <p:cNvSpPr/>
            <p:nvPr/>
          </p:nvSpPr>
          <p:spPr>
            <a:xfrm>
              <a:off x="1724779" y="3000901"/>
              <a:ext cx="755162" cy="75516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A040DB7-9378-074A-889D-9F8A75D6A7F7}"/>
                </a:ext>
              </a:extLst>
            </p:cNvPr>
            <p:cNvCxnSpPr>
              <a:cxnSpLocks/>
            </p:cNvCxnSpPr>
            <p:nvPr/>
          </p:nvCxnSpPr>
          <p:spPr>
            <a:xfrm>
              <a:off x="1836925" y="3116319"/>
              <a:ext cx="533980" cy="53398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67CFFB-5025-CE47-82AE-811CA9FB85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9609" y="3126532"/>
              <a:ext cx="533980" cy="53398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73E9659-889D-7343-9ED5-1BFC0B0035E1}"/>
              </a:ext>
            </a:extLst>
          </p:cNvPr>
          <p:cNvSpPr/>
          <p:nvPr/>
        </p:nvSpPr>
        <p:spPr>
          <a:xfrm rot="5400000">
            <a:off x="3281332" y="1164903"/>
            <a:ext cx="580835" cy="7654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FDE638-435C-3A47-876B-F99310F71B8F}"/>
              </a:ext>
            </a:extLst>
          </p:cNvPr>
          <p:cNvSpPr txBox="1"/>
          <p:nvPr/>
        </p:nvSpPr>
        <p:spPr>
          <a:xfrm>
            <a:off x="4416218" y="15614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59E456-8712-2747-99A8-54BCC12A25D4}"/>
              </a:ext>
            </a:extLst>
          </p:cNvPr>
          <p:cNvSpPr txBox="1"/>
          <p:nvPr/>
        </p:nvSpPr>
        <p:spPr>
          <a:xfrm>
            <a:off x="5426690" y="154763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8669D0-6E58-2146-9ED0-9775B055952D}"/>
              </a:ext>
            </a:extLst>
          </p:cNvPr>
          <p:cNvSpPr txBox="1"/>
          <p:nvPr/>
        </p:nvSpPr>
        <p:spPr>
          <a:xfrm>
            <a:off x="4416218" y="2315260"/>
            <a:ext cx="42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F35EA989-A334-024B-985D-7ACAA1DF8413}"/>
              </a:ext>
            </a:extLst>
          </p:cNvPr>
          <p:cNvSpPr/>
          <p:nvPr/>
        </p:nvSpPr>
        <p:spPr>
          <a:xfrm>
            <a:off x="3415964" y="1379559"/>
            <a:ext cx="462280" cy="348916"/>
          </a:xfrm>
          <a:custGeom>
            <a:avLst/>
            <a:gdLst>
              <a:gd name="connsiteX0" fmla="*/ 0 w 553452"/>
              <a:gd name="connsiteY0" fmla="*/ 0 h 348916"/>
              <a:gd name="connsiteX1" fmla="*/ 409073 w 553452"/>
              <a:gd name="connsiteY1" fmla="*/ 0 h 348916"/>
              <a:gd name="connsiteX2" fmla="*/ 553452 w 553452"/>
              <a:gd name="connsiteY2" fmla="*/ 348916 h 34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3452" h="348916">
                <a:moveTo>
                  <a:pt x="0" y="0"/>
                </a:moveTo>
                <a:lnTo>
                  <a:pt x="409073" y="0"/>
                </a:lnTo>
                <a:lnTo>
                  <a:pt x="553452" y="34891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705BABB-ED8D-914A-A1D5-B0C889781AA2}"/>
              </a:ext>
            </a:extLst>
          </p:cNvPr>
          <p:cNvSpPr/>
          <p:nvPr/>
        </p:nvSpPr>
        <p:spPr>
          <a:xfrm flipH="1">
            <a:off x="3294097" y="1379559"/>
            <a:ext cx="417649" cy="348916"/>
          </a:xfrm>
          <a:custGeom>
            <a:avLst/>
            <a:gdLst>
              <a:gd name="connsiteX0" fmla="*/ 0 w 553452"/>
              <a:gd name="connsiteY0" fmla="*/ 0 h 348916"/>
              <a:gd name="connsiteX1" fmla="*/ 409073 w 553452"/>
              <a:gd name="connsiteY1" fmla="*/ 0 h 348916"/>
              <a:gd name="connsiteX2" fmla="*/ 553452 w 553452"/>
              <a:gd name="connsiteY2" fmla="*/ 348916 h 34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3452" h="348916">
                <a:moveTo>
                  <a:pt x="0" y="0"/>
                </a:moveTo>
                <a:lnTo>
                  <a:pt x="409073" y="0"/>
                </a:lnTo>
                <a:lnTo>
                  <a:pt x="553452" y="34891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1BA6E3-BDB8-7949-A2D4-741C9CCFAEE2}"/>
              </a:ext>
            </a:extLst>
          </p:cNvPr>
          <p:cNvSpPr/>
          <p:nvPr/>
        </p:nvSpPr>
        <p:spPr>
          <a:xfrm rot="5400000">
            <a:off x="6251206" y="1144530"/>
            <a:ext cx="580835" cy="7654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949990DE-F8D9-DD4F-AD14-1B364009B9B1}"/>
              </a:ext>
            </a:extLst>
          </p:cNvPr>
          <p:cNvSpPr/>
          <p:nvPr/>
        </p:nvSpPr>
        <p:spPr>
          <a:xfrm>
            <a:off x="6285990" y="1359186"/>
            <a:ext cx="462280" cy="348916"/>
          </a:xfrm>
          <a:custGeom>
            <a:avLst/>
            <a:gdLst>
              <a:gd name="connsiteX0" fmla="*/ 0 w 553452"/>
              <a:gd name="connsiteY0" fmla="*/ 0 h 348916"/>
              <a:gd name="connsiteX1" fmla="*/ 409073 w 553452"/>
              <a:gd name="connsiteY1" fmla="*/ 0 h 348916"/>
              <a:gd name="connsiteX2" fmla="*/ 553452 w 553452"/>
              <a:gd name="connsiteY2" fmla="*/ 348916 h 34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3452" h="348916">
                <a:moveTo>
                  <a:pt x="0" y="0"/>
                </a:moveTo>
                <a:lnTo>
                  <a:pt x="409073" y="0"/>
                </a:lnTo>
                <a:lnTo>
                  <a:pt x="553452" y="34891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04D4B8-2930-8743-AB73-899A7147CC27}"/>
              </a:ext>
            </a:extLst>
          </p:cNvPr>
          <p:cNvSpPr txBox="1"/>
          <p:nvPr/>
        </p:nvSpPr>
        <p:spPr>
          <a:xfrm>
            <a:off x="182874" y="5451997"/>
            <a:ext cx="239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signal bandwidth</a:t>
            </a:r>
          </a:p>
          <a:p>
            <a:pPr algn="ctr"/>
            <a:r>
              <a:rPr lang="en-US" dirty="0"/>
              <a:t>(10.7 - 12.5) GHz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585DD5-6151-7246-B174-26B621921166}"/>
              </a:ext>
            </a:extLst>
          </p:cNvPr>
          <p:cNvSpPr/>
          <p:nvPr/>
        </p:nvSpPr>
        <p:spPr>
          <a:xfrm>
            <a:off x="3488618" y="5402420"/>
            <a:ext cx="6773779" cy="4844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Challenge: Real-Time Data Reduction</a:t>
            </a:r>
          </a:p>
        </p:txBody>
      </p:sp>
      <p:pic>
        <p:nvPicPr>
          <p:cNvPr id="48130" name="Picture 2">
            <a:extLst>
              <a:ext uri="{FF2B5EF4-FFF2-40B4-BE49-F238E27FC236}">
                <a16:creationId xmlns:a16="http://schemas.microsoft.com/office/drawing/2014/main" id="{CC571CA8-B4C4-C948-9B75-B12B74381B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23899" y="3432894"/>
            <a:ext cx="6588285" cy="129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2B380C-1162-7648-9457-26C7F154E731}"/>
                  </a:ext>
                </a:extLst>
              </p:cNvPr>
              <p:cNvSpPr txBox="1"/>
              <p:nvPr/>
            </p:nvSpPr>
            <p:spPr>
              <a:xfrm>
                <a:off x="3711746" y="3087300"/>
                <a:ext cx="63082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dirty="0"/>
                  <a:t>Nyquist:</a:t>
                </a:r>
                <a:r>
                  <a:rPr lang="en-US" sz="2400" dirty="0"/>
                  <a:t> Min. Sample Rate = 2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2400" dirty="0"/>
                  <a:t> Bandwidth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32B380C-1162-7648-9457-26C7F154E7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1746" y="3087300"/>
                <a:ext cx="6308281" cy="461665"/>
              </a:xfrm>
              <a:prstGeom prst="rect">
                <a:avLst/>
              </a:prstGeom>
              <a:blipFill>
                <a:blip r:embed="rId4"/>
                <a:stretch>
                  <a:fillRect t="-5263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E0D7D33-31C8-6E41-866A-D7FBEE576E8A}"/>
                  </a:ext>
                </a:extLst>
              </p:cNvPr>
              <p:cNvSpPr txBox="1"/>
              <p:nvPr/>
            </p:nvSpPr>
            <p:spPr>
              <a:xfrm>
                <a:off x="4859130" y="4760449"/>
                <a:ext cx="390382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∼2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GHz</m:t>
                    </m:r>
                  </m:oMath>
                </a14:m>
                <a:r>
                  <a:rPr lang="en-US" sz="2400" dirty="0"/>
                  <a:t> bandwidth </a:t>
                </a:r>
                <a:r>
                  <a:rPr lang="en-US" sz="2400" dirty="0">
                    <a:sym typeface="Wingdings" pitchFamily="2" charset="2"/>
                  </a:rPr>
                  <a:t>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G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B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</m:t>
                    </m:r>
                  </m:oMath>
                </a14:m>
                <a:r>
                  <a:rPr lang="en-US" sz="2400" dirty="0">
                    <a:sym typeface="Wingdings" pitchFamily="2" charset="2"/>
                  </a:rPr>
                  <a:t> </a:t>
                </a:r>
                <a:endParaRPr lang="en-US" sz="2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8E0D7D33-31C8-6E41-866A-D7FBEE576E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9130" y="4760449"/>
                <a:ext cx="3903826" cy="369332"/>
              </a:xfrm>
              <a:prstGeom prst="rect">
                <a:avLst/>
              </a:prstGeom>
              <a:blipFill>
                <a:blip r:embed="rId5"/>
                <a:stretch>
                  <a:fillRect l="-1623" t="-2333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TextBox 47">
            <a:extLst>
              <a:ext uri="{FF2B5EF4-FFF2-40B4-BE49-F238E27FC236}">
                <a16:creationId xmlns:a16="http://schemas.microsoft.com/office/drawing/2014/main" id="{1444A48D-E626-4448-AB6B-E5FC0A947398}"/>
              </a:ext>
            </a:extLst>
          </p:cNvPr>
          <p:cNvSpPr txBox="1"/>
          <p:nvPr/>
        </p:nvSpPr>
        <p:spPr>
          <a:xfrm>
            <a:off x="10124181" y="3744827"/>
            <a:ext cx="1732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[https://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commons.wikimedia.org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/wiki/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File:Nyquist_Aliasing.svg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59C96EA-66AC-D343-8358-4D9387CE57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7349" b="5124"/>
          <a:stretch/>
        </p:blipFill>
        <p:spPr>
          <a:xfrm>
            <a:off x="292810" y="2092240"/>
            <a:ext cx="1918237" cy="3426867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CC79AC-B43B-FEF0-EDAB-BCE6564A065F}"/>
              </a:ext>
            </a:extLst>
          </p:cNvPr>
          <p:cNvSpPr/>
          <p:nvPr/>
        </p:nvSpPr>
        <p:spPr>
          <a:xfrm rot="5400000">
            <a:off x="8040181" y="1168867"/>
            <a:ext cx="580835" cy="7654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3C8D53-89CD-8A2A-2722-4A6E392BB137}"/>
              </a:ext>
            </a:extLst>
          </p:cNvPr>
          <p:cNvSpPr txBox="1"/>
          <p:nvPr/>
        </p:nvSpPr>
        <p:spPr>
          <a:xfrm>
            <a:off x="8051114" y="1349347"/>
            <a:ext cx="17403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FFT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033D23E-3A21-A1ED-C1D1-72318A5A02FF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A675A73-5B06-7FA6-CD53-7CC8B6D97E32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Results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EEAE87D-9549-93ED-7F20-23FC7748F1ED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1BFE431-7FE8-A0F2-3F57-F79FA5768338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32690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43" name="Trapezoid 48142">
            <a:extLst>
              <a:ext uri="{FF2B5EF4-FFF2-40B4-BE49-F238E27FC236}">
                <a16:creationId xmlns:a16="http://schemas.microsoft.com/office/drawing/2014/main" id="{0BF9C476-B66B-D87A-EFBB-FFB3E34E02BA}"/>
              </a:ext>
            </a:extLst>
          </p:cNvPr>
          <p:cNvSpPr/>
          <p:nvPr/>
        </p:nvSpPr>
        <p:spPr>
          <a:xfrm>
            <a:off x="3710609" y="2554826"/>
            <a:ext cx="7759635" cy="698857"/>
          </a:xfrm>
          <a:custGeom>
            <a:avLst/>
            <a:gdLst>
              <a:gd name="connsiteX0" fmla="*/ 0 w 7771210"/>
              <a:gd name="connsiteY0" fmla="*/ 2531510 h 2531510"/>
              <a:gd name="connsiteX1" fmla="*/ 1686163 w 7771210"/>
              <a:gd name="connsiteY1" fmla="*/ 0 h 2531510"/>
              <a:gd name="connsiteX2" fmla="*/ 6085047 w 7771210"/>
              <a:gd name="connsiteY2" fmla="*/ 0 h 2531510"/>
              <a:gd name="connsiteX3" fmla="*/ 7771210 w 7771210"/>
              <a:gd name="connsiteY3" fmla="*/ 2531510 h 2531510"/>
              <a:gd name="connsiteX4" fmla="*/ 0 w 7771210"/>
              <a:gd name="connsiteY4" fmla="*/ 2531510 h 2531510"/>
              <a:gd name="connsiteX0" fmla="*/ 0 w 7771210"/>
              <a:gd name="connsiteY0" fmla="*/ 2531510 h 2531510"/>
              <a:gd name="connsiteX1" fmla="*/ 1686163 w 7771210"/>
              <a:gd name="connsiteY1" fmla="*/ 0 h 2531510"/>
              <a:gd name="connsiteX2" fmla="*/ 5865128 w 7771210"/>
              <a:gd name="connsiteY2" fmla="*/ 23150 h 2531510"/>
              <a:gd name="connsiteX3" fmla="*/ 7771210 w 7771210"/>
              <a:gd name="connsiteY3" fmla="*/ 2531510 h 2531510"/>
              <a:gd name="connsiteX4" fmla="*/ 0 w 7771210"/>
              <a:gd name="connsiteY4" fmla="*/ 2531510 h 2531510"/>
              <a:gd name="connsiteX0" fmla="*/ 0 w 7771210"/>
              <a:gd name="connsiteY0" fmla="*/ 2508361 h 2508361"/>
              <a:gd name="connsiteX1" fmla="*/ 3468664 w 7771210"/>
              <a:gd name="connsiteY1" fmla="*/ 0 h 2508361"/>
              <a:gd name="connsiteX2" fmla="*/ 5865128 w 7771210"/>
              <a:gd name="connsiteY2" fmla="*/ 1 h 2508361"/>
              <a:gd name="connsiteX3" fmla="*/ 7771210 w 7771210"/>
              <a:gd name="connsiteY3" fmla="*/ 2508361 h 2508361"/>
              <a:gd name="connsiteX4" fmla="*/ 0 w 7771210"/>
              <a:gd name="connsiteY4" fmla="*/ 2508361 h 2508361"/>
              <a:gd name="connsiteX0" fmla="*/ 0 w 8176324"/>
              <a:gd name="connsiteY0" fmla="*/ 749009 h 2508361"/>
              <a:gd name="connsiteX1" fmla="*/ 3873778 w 8176324"/>
              <a:gd name="connsiteY1" fmla="*/ 0 h 2508361"/>
              <a:gd name="connsiteX2" fmla="*/ 6270242 w 8176324"/>
              <a:gd name="connsiteY2" fmla="*/ 1 h 2508361"/>
              <a:gd name="connsiteX3" fmla="*/ 8176324 w 8176324"/>
              <a:gd name="connsiteY3" fmla="*/ 2508361 h 2508361"/>
              <a:gd name="connsiteX4" fmla="*/ 0 w 8176324"/>
              <a:gd name="connsiteY4" fmla="*/ 749009 h 2508361"/>
              <a:gd name="connsiteX0" fmla="*/ 0 w 7759635"/>
              <a:gd name="connsiteY0" fmla="*/ 749009 h 772158"/>
              <a:gd name="connsiteX1" fmla="*/ 3873778 w 7759635"/>
              <a:gd name="connsiteY1" fmla="*/ 0 h 772158"/>
              <a:gd name="connsiteX2" fmla="*/ 6270242 w 7759635"/>
              <a:gd name="connsiteY2" fmla="*/ 1 h 772158"/>
              <a:gd name="connsiteX3" fmla="*/ 7759635 w 7759635"/>
              <a:gd name="connsiteY3" fmla="*/ 772158 h 772158"/>
              <a:gd name="connsiteX4" fmla="*/ 0 w 7759635"/>
              <a:gd name="connsiteY4" fmla="*/ 749009 h 772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59635" h="772158">
                <a:moveTo>
                  <a:pt x="0" y="749009"/>
                </a:moveTo>
                <a:lnTo>
                  <a:pt x="3873778" y="0"/>
                </a:lnTo>
                <a:lnTo>
                  <a:pt x="6270242" y="1"/>
                </a:lnTo>
                <a:lnTo>
                  <a:pt x="7759635" y="772158"/>
                </a:lnTo>
                <a:lnTo>
                  <a:pt x="0" y="74900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E6DAD-DD54-0C4D-8534-EE107AEBF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Broadband DAQ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DFC92-0B65-D243-9DA3-FBE274307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3240D7-E1D8-714C-8AEB-58616580E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15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79438B5-9209-E648-9287-A30CBE8B9BA8}"/>
              </a:ext>
            </a:extLst>
          </p:cNvPr>
          <p:cNvSpPr/>
          <p:nvPr/>
        </p:nvSpPr>
        <p:spPr>
          <a:xfrm>
            <a:off x="1300064" y="1527258"/>
            <a:ext cx="6773779" cy="1041263"/>
          </a:xfrm>
          <a:custGeom>
            <a:avLst/>
            <a:gdLst>
              <a:gd name="connsiteX0" fmla="*/ 0 w 6773779"/>
              <a:gd name="connsiteY0" fmla="*/ 601579 h 601579"/>
              <a:gd name="connsiteX1" fmla="*/ 0 w 6773779"/>
              <a:gd name="connsiteY1" fmla="*/ 0 h 601579"/>
              <a:gd name="connsiteX2" fmla="*/ 6773779 w 6773779"/>
              <a:gd name="connsiteY2" fmla="*/ 0 h 601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73779" h="601579">
                <a:moveTo>
                  <a:pt x="0" y="601579"/>
                </a:moveTo>
                <a:lnTo>
                  <a:pt x="0" y="0"/>
                </a:lnTo>
                <a:lnTo>
                  <a:pt x="6773779" y="0"/>
                </a:lnTo>
              </a:path>
            </a:pathLst>
          </a:cu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92CAEEFB-2C29-9F4F-905D-5A2E086CF202}"/>
              </a:ext>
            </a:extLst>
          </p:cNvPr>
          <p:cNvSpPr/>
          <p:nvPr/>
        </p:nvSpPr>
        <p:spPr>
          <a:xfrm rot="5400000">
            <a:off x="1715774" y="1267958"/>
            <a:ext cx="601579" cy="518603"/>
          </a:xfrm>
          <a:prstGeom prst="triangl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960778-4222-EB46-A264-B4136E594FCB}"/>
              </a:ext>
            </a:extLst>
          </p:cNvPr>
          <p:cNvCxnSpPr>
            <a:cxnSpLocks/>
          </p:cNvCxnSpPr>
          <p:nvPr/>
        </p:nvCxnSpPr>
        <p:spPr>
          <a:xfrm flipH="1" flipV="1">
            <a:off x="5071319" y="1564436"/>
            <a:ext cx="9623" cy="78312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19F3DF3-E567-7F46-AAA5-B05E6A1CF9D0}"/>
              </a:ext>
            </a:extLst>
          </p:cNvPr>
          <p:cNvGrpSpPr/>
          <p:nvPr/>
        </p:nvGrpSpPr>
        <p:grpSpPr>
          <a:xfrm>
            <a:off x="4825771" y="1923427"/>
            <a:ext cx="510342" cy="742553"/>
            <a:chOff x="1709927" y="4067859"/>
            <a:chExt cx="755162" cy="1107996"/>
          </a:xfrm>
          <a:solidFill>
            <a:schemeClr val="bg1">
              <a:lumMod val="75000"/>
            </a:schemeClr>
          </a:solidFill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3884058-82A4-BA47-966D-DE4CCA5B3D6A}"/>
                </a:ext>
              </a:extLst>
            </p:cNvPr>
            <p:cNvSpPr/>
            <p:nvPr/>
          </p:nvSpPr>
          <p:spPr>
            <a:xfrm>
              <a:off x="1709927" y="4305984"/>
              <a:ext cx="755162" cy="75516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1219128-018A-0F43-BD68-5AB20462B66D}"/>
                </a:ext>
              </a:extLst>
            </p:cNvPr>
            <p:cNvSpPr/>
            <p:nvPr/>
          </p:nvSpPr>
          <p:spPr>
            <a:xfrm>
              <a:off x="1784380" y="4067859"/>
              <a:ext cx="606257" cy="110799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6600" dirty="0">
                  <a:solidFill>
                    <a:schemeClr val="bg1"/>
                  </a:solidFill>
                  <a:latin typeface="+mj-lt"/>
                </a:rPr>
                <a:t>~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288D42-4F4A-1941-8B58-F80227842F03}"/>
              </a:ext>
            </a:extLst>
          </p:cNvPr>
          <p:cNvGrpSpPr/>
          <p:nvPr/>
        </p:nvGrpSpPr>
        <p:grpSpPr>
          <a:xfrm>
            <a:off x="4840623" y="1265152"/>
            <a:ext cx="510342" cy="506092"/>
            <a:chOff x="1724779" y="3000901"/>
            <a:chExt cx="755162" cy="755162"/>
          </a:xfrm>
          <a:solidFill>
            <a:schemeClr val="bg1">
              <a:lumMod val="75000"/>
            </a:schemeClr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858DDF4-BCAD-1641-B181-51B0855B98E5}"/>
                </a:ext>
              </a:extLst>
            </p:cNvPr>
            <p:cNvSpPr/>
            <p:nvPr/>
          </p:nvSpPr>
          <p:spPr>
            <a:xfrm>
              <a:off x="1724779" y="3000901"/>
              <a:ext cx="755162" cy="755162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A040DB7-9378-074A-889D-9F8A75D6A7F7}"/>
                </a:ext>
              </a:extLst>
            </p:cNvPr>
            <p:cNvCxnSpPr>
              <a:cxnSpLocks/>
            </p:cNvCxnSpPr>
            <p:nvPr/>
          </p:nvCxnSpPr>
          <p:spPr>
            <a:xfrm>
              <a:off x="1836925" y="3116319"/>
              <a:ext cx="533980" cy="53398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4867CFFB-5025-CE47-82AE-811CA9FB85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49609" y="3126532"/>
              <a:ext cx="533980" cy="53398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73E9659-889D-7343-9ED5-1BFC0B0035E1}"/>
              </a:ext>
            </a:extLst>
          </p:cNvPr>
          <p:cNvSpPr/>
          <p:nvPr/>
        </p:nvSpPr>
        <p:spPr>
          <a:xfrm rot="5400000">
            <a:off x="3281332" y="1164903"/>
            <a:ext cx="580835" cy="7654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FDE638-435C-3A47-876B-F99310F71B8F}"/>
              </a:ext>
            </a:extLst>
          </p:cNvPr>
          <p:cNvSpPr txBox="1"/>
          <p:nvPr/>
        </p:nvSpPr>
        <p:spPr>
          <a:xfrm>
            <a:off x="4416218" y="156149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59E456-8712-2747-99A8-54BCC12A25D4}"/>
              </a:ext>
            </a:extLst>
          </p:cNvPr>
          <p:cNvSpPr txBox="1"/>
          <p:nvPr/>
        </p:nvSpPr>
        <p:spPr>
          <a:xfrm>
            <a:off x="5426690" y="1547630"/>
            <a:ext cx="348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8669D0-6E58-2146-9ED0-9775B055952D}"/>
              </a:ext>
            </a:extLst>
          </p:cNvPr>
          <p:cNvSpPr txBox="1"/>
          <p:nvPr/>
        </p:nvSpPr>
        <p:spPr>
          <a:xfrm>
            <a:off x="4416218" y="2315260"/>
            <a:ext cx="429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</a:t>
            </a: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F35EA989-A334-024B-985D-7ACAA1DF8413}"/>
              </a:ext>
            </a:extLst>
          </p:cNvPr>
          <p:cNvSpPr/>
          <p:nvPr/>
        </p:nvSpPr>
        <p:spPr>
          <a:xfrm>
            <a:off x="3415964" y="1379559"/>
            <a:ext cx="462280" cy="348916"/>
          </a:xfrm>
          <a:custGeom>
            <a:avLst/>
            <a:gdLst>
              <a:gd name="connsiteX0" fmla="*/ 0 w 553452"/>
              <a:gd name="connsiteY0" fmla="*/ 0 h 348916"/>
              <a:gd name="connsiteX1" fmla="*/ 409073 w 553452"/>
              <a:gd name="connsiteY1" fmla="*/ 0 h 348916"/>
              <a:gd name="connsiteX2" fmla="*/ 553452 w 553452"/>
              <a:gd name="connsiteY2" fmla="*/ 348916 h 34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3452" h="348916">
                <a:moveTo>
                  <a:pt x="0" y="0"/>
                </a:moveTo>
                <a:lnTo>
                  <a:pt x="409073" y="0"/>
                </a:lnTo>
                <a:lnTo>
                  <a:pt x="553452" y="34891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F705BABB-ED8D-914A-A1D5-B0C889781AA2}"/>
              </a:ext>
            </a:extLst>
          </p:cNvPr>
          <p:cNvSpPr/>
          <p:nvPr/>
        </p:nvSpPr>
        <p:spPr>
          <a:xfrm flipH="1">
            <a:off x="3294097" y="1379559"/>
            <a:ext cx="417649" cy="348916"/>
          </a:xfrm>
          <a:custGeom>
            <a:avLst/>
            <a:gdLst>
              <a:gd name="connsiteX0" fmla="*/ 0 w 553452"/>
              <a:gd name="connsiteY0" fmla="*/ 0 h 348916"/>
              <a:gd name="connsiteX1" fmla="*/ 409073 w 553452"/>
              <a:gd name="connsiteY1" fmla="*/ 0 h 348916"/>
              <a:gd name="connsiteX2" fmla="*/ 553452 w 553452"/>
              <a:gd name="connsiteY2" fmla="*/ 348916 h 34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3452" h="348916">
                <a:moveTo>
                  <a:pt x="0" y="0"/>
                </a:moveTo>
                <a:lnTo>
                  <a:pt x="409073" y="0"/>
                </a:lnTo>
                <a:lnTo>
                  <a:pt x="553452" y="34891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D1BA6E3-BDB8-7949-A2D4-741C9CCFAEE2}"/>
              </a:ext>
            </a:extLst>
          </p:cNvPr>
          <p:cNvSpPr/>
          <p:nvPr/>
        </p:nvSpPr>
        <p:spPr>
          <a:xfrm rot="5400000">
            <a:off x="6251206" y="1144530"/>
            <a:ext cx="580835" cy="765456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>
            <a:extLst>
              <a:ext uri="{FF2B5EF4-FFF2-40B4-BE49-F238E27FC236}">
                <a16:creationId xmlns:a16="http://schemas.microsoft.com/office/drawing/2014/main" id="{949990DE-F8D9-DD4F-AD14-1B364009B9B1}"/>
              </a:ext>
            </a:extLst>
          </p:cNvPr>
          <p:cNvSpPr/>
          <p:nvPr/>
        </p:nvSpPr>
        <p:spPr>
          <a:xfrm>
            <a:off x="6285990" y="1359186"/>
            <a:ext cx="462280" cy="348916"/>
          </a:xfrm>
          <a:custGeom>
            <a:avLst/>
            <a:gdLst>
              <a:gd name="connsiteX0" fmla="*/ 0 w 553452"/>
              <a:gd name="connsiteY0" fmla="*/ 0 h 348916"/>
              <a:gd name="connsiteX1" fmla="*/ 409073 w 553452"/>
              <a:gd name="connsiteY1" fmla="*/ 0 h 348916"/>
              <a:gd name="connsiteX2" fmla="*/ 553452 w 553452"/>
              <a:gd name="connsiteY2" fmla="*/ 348916 h 34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3452" h="348916">
                <a:moveTo>
                  <a:pt x="0" y="0"/>
                </a:moveTo>
                <a:lnTo>
                  <a:pt x="409073" y="0"/>
                </a:lnTo>
                <a:lnTo>
                  <a:pt x="553452" y="348916"/>
                </a:ln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04D4B8-2930-8743-AB73-899A7147CC27}"/>
              </a:ext>
            </a:extLst>
          </p:cNvPr>
          <p:cNvSpPr txBox="1"/>
          <p:nvPr/>
        </p:nvSpPr>
        <p:spPr>
          <a:xfrm>
            <a:off x="182874" y="5451997"/>
            <a:ext cx="2393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signal bandwidth</a:t>
            </a:r>
          </a:p>
          <a:p>
            <a:pPr algn="ctr"/>
            <a:r>
              <a:rPr lang="en-US" dirty="0"/>
              <a:t>(10.7 - 12.5) GHz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C7F158B-92E4-7744-A053-7409E27CC1C7}"/>
              </a:ext>
            </a:extLst>
          </p:cNvPr>
          <p:cNvSpPr txBox="1"/>
          <p:nvPr/>
        </p:nvSpPr>
        <p:spPr>
          <a:xfrm>
            <a:off x="10058229" y="1085356"/>
            <a:ext cx="17403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FFT &amp; Averaging</a:t>
            </a:r>
          </a:p>
          <a:p>
            <a:r>
              <a:rPr lang="en-US" sz="2000" b="1" i="1" dirty="0"/>
              <a:t>on FPGA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59C96EA-66AC-D343-8358-4D9387CE57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349" b="5124"/>
          <a:stretch/>
        </p:blipFill>
        <p:spPr>
          <a:xfrm>
            <a:off x="292810" y="2092240"/>
            <a:ext cx="1918237" cy="3426867"/>
          </a:xfrm>
          <a:prstGeom prst="rect">
            <a:avLst/>
          </a:prstGeom>
        </p:spPr>
      </p:pic>
      <p:pic>
        <p:nvPicPr>
          <p:cNvPr id="10" name="Picture 9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35776B47-D4EE-70C7-DB20-CA1CE2CD4C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7617242" y="940267"/>
            <a:ext cx="2431663" cy="22363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139" name="Rectangle 48138">
            <a:extLst>
              <a:ext uri="{FF2B5EF4-FFF2-40B4-BE49-F238E27FC236}">
                <a16:creationId xmlns:a16="http://schemas.microsoft.com/office/drawing/2014/main" id="{6428B492-0819-146C-2531-308E9A7E968F}"/>
              </a:ext>
            </a:extLst>
          </p:cNvPr>
          <p:cNvSpPr/>
          <p:nvPr/>
        </p:nvSpPr>
        <p:spPr>
          <a:xfrm>
            <a:off x="3711747" y="5844393"/>
            <a:ext cx="7771210" cy="59404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Negligible Dead Time </a:t>
            </a:r>
            <a:r>
              <a:rPr lang="en-US" sz="2000" dirty="0"/>
              <a:t>after &gt;1s on-board averaging</a:t>
            </a:r>
          </a:p>
        </p:txBody>
      </p:sp>
      <p:grpSp>
        <p:nvGrpSpPr>
          <p:cNvPr id="48141" name="Group 48140">
            <a:extLst>
              <a:ext uri="{FF2B5EF4-FFF2-40B4-BE49-F238E27FC236}">
                <a16:creationId xmlns:a16="http://schemas.microsoft.com/office/drawing/2014/main" id="{1486303C-DCB6-C0D3-59BC-292E529F6053}"/>
              </a:ext>
            </a:extLst>
          </p:cNvPr>
          <p:cNvGrpSpPr/>
          <p:nvPr/>
        </p:nvGrpSpPr>
        <p:grpSpPr>
          <a:xfrm>
            <a:off x="2686753" y="3213859"/>
            <a:ext cx="9184457" cy="2534384"/>
            <a:chOff x="1978741" y="3213858"/>
            <a:chExt cx="10201257" cy="2300497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0E77047-CDAB-C38C-431D-77F1F0A6EC36}"/>
                </a:ext>
              </a:extLst>
            </p:cNvPr>
            <p:cNvSpPr/>
            <p:nvPr/>
          </p:nvSpPr>
          <p:spPr>
            <a:xfrm>
              <a:off x="3124119" y="3213858"/>
              <a:ext cx="8631551" cy="2297888"/>
            </a:xfrm>
            <a:prstGeom prst="roundRect">
              <a:avLst>
                <a:gd name="adj" fmla="val 381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F0D1364-ABD5-DF06-6C05-12E787DFE1B2}"/>
                    </a:ext>
                  </a:extLst>
                </p:cNvPr>
                <p:cNvSpPr txBox="1"/>
                <p:nvPr/>
              </p:nvSpPr>
              <p:spPr>
                <a:xfrm>
                  <a:off x="3249550" y="4743572"/>
                  <a:ext cx="954236" cy="56953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457189"/>
                  <a:r>
                    <a:rPr lang="en-US" sz="1600" dirty="0">
                      <a:solidFill>
                        <a:srgbClr val="004C97"/>
                      </a:solidFill>
                      <a:latin typeface="Calibri" panose="020F0502020204030204" pitchFamily="34" charset="0"/>
                      <a:ea typeface="Geneva" pitchFamily="121" charset="-128"/>
                    </a:rPr>
                    <a:t>Complex </a:t>
                  </a:r>
                </a:p>
                <a:p>
                  <a:pPr algn="ctr" defTabSz="457189"/>
                  <a:r>
                    <a:rPr lang="en-US" sz="1600" dirty="0">
                      <a:solidFill>
                        <a:srgbClr val="004C97"/>
                      </a:solidFill>
                      <a:latin typeface="Calibri" panose="020F0502020204030204" pitchFamily="34" charset="0"/>
                      <a:ea typeface="Geneva" pitchFamily="121" charset="-128"/>
                    </a:rPr>
                    <a:t>data </a:t>
                  </a:r>
                </a:p>
                <a:p>
                  <a:pPr algn="ctr" defTabSz="457189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600" b="0" i="1" smtClean="0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  <a:ea typeface="Geneva" pitchFamily="121" charset="-128"/>
                          </a:rPr>
                          <m:t>𝐼</m:t>
                        </m:r>
                        <m:r>
                          <a:rPr lang="en-US" sz="1600" b="0" i="1" smtClean="0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  <a:ea typeface="Geneva" pitchFamily="121" charset="-128"/>
                          </a:rPr>
                          <m:t>+</m:t>
                        </m:r>
                        <m:r>
                          <a:rPr lang="en-US" sz="1600" b="0" i="1" smtClean="0">
                            <a:solidFill>
                              <a:srgbClr val="004C97"/>
                            </a:solidFill>
                            <a:latin typeface="Cambria Math" panose="02040503050406030204" pitchFamily="18" charset="0"/>
                            <a:ea typeface="Geneva" pitchFamily="121" charset="-128"/>
                          </a:rPr>
                          <m:t>𝑗𝑄</m:t>
                        </m:r>
                      </m:oMath>
                    </m:oMathPara>
                  </a14:m>
                  <a:endParaRPr lang="en-US" sz="1600" dirty="0">
                    <a:solidFill>
                      <a:srgbClr val="004C97"/>
                    </a:solidFill>
                    <a:latin typeface="Calibri" panose="020F0502020204030204" pitchFamily="34" charset="0"/>
                    <a:ea typeface="Geneva" pitchFamily="121" charset="-128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F0D1364-ABD5-DF06-6C05-12E787DFE1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49550" y="4743572"/>
                  <a:ext cx="954236" cy="569535"/>
                </a:xfrm>
                <a:prstGeom prst="rect">
                  <a:avLst/>
                </a:prstGeom>
                <a:blipFill>
                  <a:blip r:embed="rId5"/>
                  <a:stretch>
                    <a:fillRect l="-8696" t="-1961" r="-8696" b="-3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6C7050-C81D-DBA7-0DE1-6023BDE2CCB9}"/>
                </a:ext>
              </a:extLst>
            </p:cNvPr>
            <p:cNvSpPr/>
            <p:nvPr/>
          </p:nvSpPr>
          <p:spPr>
            <a:xfrm>
              <a:off x="4193161" y="3413289"/>
              <a:ext cx="1259514" cy="171404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en-US" sz="1400" dirty="0">
                  <a:solidFill>
                    <a:schemeClr val="bg1"/>
                  </a:solidFill>
                  <a:latin typeface="Arial"/>
                </a:rPr>
                <a:t>Polyphase filter bank</a:t>
              </a:r>
            </a:p>
            <a:p>
              <a:pPr algn="ctr" defTabSz="457189"/>
              <a:r>
                <a:rPr lang="en-US" sz="1400" dirty="0">
                  <a:solidFill>
                    <a:schemeClr val="bg1"/>
                  </a:solidFill>
                  <a:latin typeface="Arial"/>
                </a:rPr>
                <a:t>(PFB)</a:t>
              </a:r>
            </a:p>
            <a:p>
              <a:pPr algn="ctr" defTabSz="457189"/>
              <a:endParaRPr lang="en-US" sz="1400" dirty="0">
                <a:solidFill>
                  <a:schemeClr val="bg1"/>
                </a:solidFill>
                <a:latin typeface="Arial"/>
              </a:endParaRPr>
            </a:p>
            <a:p>
              <a:pPr algn="ctr" defTabSz="457189"/>
              <a:r>
                <a:rPr lang="en-US" sz="1400" dirty="0" err="1">
                  <a:solidFill>
                    <a:schemeClr val="bg1"/>
                  </a:solidFill>
                  <a:latin typeface="Arial"/>
                </a:rPr>
                <a:t>deMUX</a:t>
              </a:r>
              <a:endParaRPr lang="en-US" sz="1400" dirty="0">
                <a:solidFill>
                  <a:schemeClr val="bg1"/>
                </a:solidFill>
                <a:latin typeface="Arial"/>
              </a:endParaRPr>
            </a:p>
            <a:p>
              <a:pPr algn="ctr" defTabSz="457189"/>
              <a:r>
                <a:rPr lang="en-US" sz="1400" dirty="0">
                  <a:solidFill>
                    <a:schemeClr val="bg1"/>
                  </a:solidFill>
                  <a:latin typeface="Arial"/>
                </a:rPr>
                <a:t>and FDM to TDM 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F4141DA-4EF9-DB2D-79B5-8C7881B096F4}"/>
                </a:ext>
              </a:extLst>
            </p:cNvPr>
            <p:cNvCxnSpPr>
              <a:cxnSpLocks/>
            </p:cNvCxnSpPr>
            <p:nvPr/>
          </p:nvCxnSpPr>
          <p:spPr>
            <a:xfrm>
              <a:off x="5452674" y="4255819"/>
              <a:ext cx="2415677" cy="0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A2A5141-AFC7-DAA9-24DC-FC1EEB6424AD}"/>
                </a:ext>
              </a:extLst>
            </p:cNvPr>
            <p:cNvSpPr txBox="1"/>
            <p:nvPr/>
          </p:nvSpPr>
          <p:spPr>
            <a:xfrm>
              <a:off x="5549757" y="4314723"/>
              <a:ext cx="2240327" cy="754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189"/>
              <a:r>
                <a:rPr lang="en-US" sz="1600" dirty="0">
                  <a:solidFill>
                    <a:srgbClr val="004C97"/>
                  </a:solidFill>
                  <a:latin typeface="Calibri" panose="020F0502020204030204" pitchFamily="34" charset="0"/>
                  <a:ea typeface="Geneva" pitchFamily="121" charset="-128"/>
                </a:rPr>
                <a:t>16x ~500MHz BW  overlapping spectra, 8kHz resolution</a:t>
              </a: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B33187C-546A-6104-5988-32DA0D5C35AC}"/>
                </a:ext>
              </a:extLst>
            </p:cNvPr>
            <p:cNvGrpSpPr/>
            <p:nvPr/>
          </p:nvGrpSpPr>
          <p:grpSpPr>
            <a:xfrm>
              <a:off x="5589801" y="3792175"/>
              <a:ext cx="2095594" cy="431437"/>
              <a:chOff x="5277394" y="1299503"/>
              <a:chExt cx="1796689" cy="461666"/>
            </a:xfrm>
          </p:grpSpPr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2341CAFD-8453-8E41-E95F-E10B0F41D071}"/>
                  </a:ext>
                </a:extLst>
              </p:cNvPr>
              <p:cNvSpPr/>
              <p:nvPr/>
            </p:nvSpPr>
            <p:spPr>
              <a:xfrm>
                <a:off x="5277394" y="1411291"/>
                <a:ext cx="490787" cy="284679"/>
              </a:xfrm>
              <a:prstGeom prst="trapezoid">
                <a:avLst/>
              </a:prstGeom>
              <a:solidFill>
                <a:srgbClr val="FF0000">
                  <a:alpha val="4902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3" name="Trapezoid 32">
                <a:extLst>
                  <a:ext uri="{FF2B5EF4-FFF2-40B4-BE49-F238E27FC236}">
                    <a16:creationId xmlns:a16="http://schemas.microsoft.com/office/drawing/2014/main" id="{6120B3E7-0DDF-4E44-376C-0293202F09C0}"/>
                  </a:ext>
                </a:extLst>
              </p:cNvPr>
              <p:cNvSpPr/>
              <p:nvPr/>
            </p:nvSpPr>
            <p:spPr>
              <a:xfrm>
                <a:off x="5585025" y="1411291"/>
                <a:ext cx="490787" cy="284679"/>
              </a:xfrm>
              <a:prstGeom prst="trapezoid">
                <a:avLst/>
              </a:prstGeom>
              <a:solidFill>
                <a:srgbClr val="004C97">
                  <a:alpha val="4902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5" name="Trapezoid 34">
                <a:extLst>
                  <a:ext uri="{FF2B5EF4-FFF2-40B4-BE49-F238E27FC236}">
                    <a16:creationId xmlns:a16="http://schemas.microsoft.com/office/drawing/2014/main" id="{8D452F35-DD1F-1773-D44E-29DEF1F85531}"/>
                  </a:ext>
                </a:extLst>
              </p:cNvPr>
              <p:cNvSpPr/>
              <p:nvPr/>
            </p:nvSpPr>
            <p:spPr>
              <a:xfrm>
                <a:off x="6282530" y="1411291"/>
                <a:ext cx="490787" cy="284679"/>
              </a:xfrm>
              <a:prstGeom prst="trapezoid">
                <a:avLst/>
              </a:prstGeom>
              <a:solidFill>
                <a:srgbClr val="00B050">
                  <a:alpha val="4902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240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6" name="Trapezoid 35">
                <a:extLst>
                  <a:ext uri="{FF2B5EF4-FFF2-40B4-BE49-F238E27FC236}">
                    <a16:creationId xmlns:a16="http://schemas.microsoft.com/office/drawing/2014/main" id="{63A4E7EA-B288-926D-40B1-46651D22997B}"/>
                  </a:ext>
                </a:extLst>
              </p:cNvPr>
              <p:cNvSpPr/>
              <p:nvPr/>
            </p:nvSpPr>
            <p:spPr>
              <a:xfrm>
                <a:off x="6583296" y="1404824"/>
                <a:ext cx="490787" cy="284679"/>
              </a:xfrm>
              <a:prstGeom prst="trapezoid">
                <a:avLst/>
              </a:prstGeom>
              <a:solidFill>
                <a:srgbClr val="FFC000">
                  <a:alpha val="49020"/>
                </a:srgb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189"/>
                <a:endParaRPr lang="en-US" sz="2400" dirty="0">
                  <a:solidFill>
                    <a:srgbClr val="FFFFFF"/>
                  </a:solidFill>
                  <a:latin typeface="Arial"/>
                </a:endParaRP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C2262F66-5FE9-7309-20FB-8296D5A25BCD}"/>
                  </a:ext>
                </a:extLst>
              </p:cNvPr>
              <p:cNvSpPr txBox="1"/>
              <p:nvPr/>
            </p:nvSpPr>
            <p:spPr>
              <a:xfrm>
                <a:off x="5983782" y="1299503"/>
                <a:ext cx="397866" cy="4616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189"/>
                <a:r>
                  <a:rPr lang="en-US" sz="2400" dirty="0">
                    <a:solidFill>
                      <a:srgbClr val="004C97"/>
                    </a:solidFill>
                    <a:latin typeface="Calibri" panose="020F0502020204030204" pitchFamily="34" charset="0"/>
                    <a:ea typeface="Geneva" pitchFamily="121" charset="-128"/>
                  </a:rPr>
                  <a:t>…</a:t>
                </a:r>
              </a:p>
            </p:txBody>
          </p:sp>
        </p:grp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3BF5377-7FD7-165E-FB64-2C38A6B8C58E}"/>
                </a:ext>
              </a:extLst>
            </p:cNvPr>
            <p:cNvCxnSpPr/>
            <p:nvPr/>
          </p:nvCxnSpPr>
          <p:spPr>
            <a:xfrm flipV="1">
              <a:off x="7545091" y="3527724"/>
              <a:ext cx="0" cy="623412"/>
            </a:xfrm>
            <a:prstGeom prst="straightConnector1">
              <a:avLst/>
            </a:prstGeom>
            <a:ln w="9525"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794BA672-E158-EF37-B7EF-556DDFE95CB2}"/>
                </a:ext>
              </a:extLst>
            </p:cNvPr>
            <p:cNvCxnSpPr/>
            <p:nvPr/>
          </p:nvCxnSpPr>
          <p:spPr>
            <a:xfrm flipV="1">
              <a:off x="7048369" y="3527724"/>
              <a:ext cx="0" cy="623412"/>
            </a:xfrm>
            <a:prstGeom prst="straightConnector1">
              <a:avLst/>
            </a:prstGeom>
            <a:ln w="9525"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8E80FAB8-7623-284A-618D-0E75B72A00C1}"/>
                </a:ext>
              </a:extLst>
            </p:cNvPr>
            <p:cNvCxnSpPr/>
            <p:nvPr/>
          </p:nvCxnSpPr>
          <p:spPr>
            <a:xfrm flipV="1">
              <a:off x="6114251" y="3527724"/>
              <a:ext cx="0" cy="623412"/>
            </a:xfrm>
            <a:prstGeom prst="straightConnector1">
              <a:avLst/>
            </a:prstGeom>
            <a:ln w="9525"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C3541F12-29B3-1F7F-A89E-70D294896E68}"/>
                </a:ext>
              </a:extLst>
            </p:cNvPr>
            <p:cNvCxnSpPr/>
            <p:nvPr/>
          </p:nvCxnSpPr>
          <p:spPr>
            <a:xfrm flipV="1">
              <a:off x="5948608" y="3529302"/>
              <a:ext cx="0" cy="623412"/>
            </a:xfrm>
            <a:prstGeom prst="straightConnector1">
              <a:avLst/>
            </a:prstGeom>
            <a:ln w="9525">
              <a:solidFill>
                <a:srgbClr val="40404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2AC392E-4E21-D096-ED66-881D1E545DAB}"/>
                </a:ext>
              </a:extLst>
            </p:cNvPr>
            <p:cNvSpPr/>
            <p:nvPr/>
          </p:nvSpPr>
          <p:spPr>
            <a:xfrm>
              <a:off x="8046340" y="3791339"/>
              <a:ext cx="773737" cy="45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en-US" sz="1400" dirty="0">
                  <a:solidFill>
                    <a:srgbClr val="404040"/>
                  </a:solidFill>
                  <a:latin typeface="Arial"/>
                </a:rPr>
                <a:t>FFT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16B22B7-3ADA-2274-ED02-D7F0EBB27E27}"/>
                </a:ext>
              </a:extLst>
            </p:cNvPr>
            <p:cNvSpPr/>
            <p:nvPr/>
          </p:nvSpPr>
          <p:spPr>
            <a:xfrm>
              <a:off x="7946580" y="3894710"/>
              <a:ext cx="773737" cy="45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en-US" sz="1400" dirty="0">
                  <a:solidFill>
                    <a:srgbClr val="404040"/>
                  </a:solidFill>
                  <a:latin typeface="Arial"/>
                </a:rPr>
                <a:t>FFT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7A3B471-4BF0-DCAF-75F8-4615BFF81CA1}"/>
                </a:ext>
              </a:extLst>
            </p:cNvPr>
            <p:cNvSpPr/>
            <p:nvPr/>
          </p:nvSpPr>
          <p:spPr>
            <a:xfrm>
              <a:off x="7868333" y="4044289"/>
              <a:ext cx="773737" cy="45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en-US" sz="1400" dirty="0">
                  <a:solidFill>
                    <a:schemeClr val="bg1"/>
                  </a:solidFill>
                  <a:latin typeface="Arial"/>
                </a:rPr>
                <a:t>FFT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4C27F12C-0C4C-49DD-81D0-CCB050484269}"/>
                </a:ext>
              </a:extLst>
            </p:cNvPr>
            <p:cNvCxnSpPr>
              <a:cxnSpLocks/>
              <a:stCxn id="47" idx="3"/>
              <a:endCxn id="51" idx="1"/>
            </p:cNvCxnSpPr>
            <p:nvPr/>
          </p:nvCxnSpPr>
          <p:spPr>
            <a:xfrm>
              <a:off x="8642071" y="4270313"/>
              <a:ext cx="579495" cy="0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1285AE8-9CEE-EF6B-06C8-801ECD901F00}"/>
                </a:ext>
              </a:extLst>
            </p:cNvPr>
            <p:cNvSpPr/>
            <p:nvPr/>
          </p:nvSpPr>
          <p:spPr>
            <a:xfrm>
              <a:off x="9221566" y="4044289"/>
              <a:ext cx="1194432" cy="45204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en-US" sz="1400" dirty="0" err="1">
                  <a:solidFill>
                    <a:schemeClr val="bg1"/>
                  </a:solidFill>
                  <a:latin typeface="Arial"/>
                </a:rPr>
                <a:t>Averager</a:t>
              </a:r>
              <a:endParaRPr lang="en-US" sz="1400" dirty="0">
                <a:solidFill>
                  <a:schemeClr val="bg1"/>
                </a:solidFill>
                <a:latin typeface="Arial"/>
              </a:endParaRPr>
            </a:p>
            <a:p>
              <a:pPr algn="ctr" defTabSz="457189"/>
              <a:r>
                <a:rPr lang="en-US" sz="1400" dirty="0">
                  <a:solidFill>
                    <a:schemeClr val="bg1"/>
                  </a:solidFill>
                  <a:latin typeface="Arial"/>
                </a:rPr>
                <a:t>(&gt;1s)</a:t>
              </a:r>
            </a:p>
          </p:txBody>
        </p: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7C9EAB3-AF9F-7746-A8B2-BDE07CD80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3374" y="4243388"/>
              <a:ext cx="279256" cy="0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1D32CAB2-DAE0-AA0E-9290-BEB94FBFE596}"/>
                </a:ext>
              </a:extLst>
            </p:cNvPr>
            <p:cNvCxnSpPr>
              <a:cxnSpLocks/>
            </p:cNvCxnSpPr>
            <p:nvPr/>
          </p:nvCxnSpPr>
          <p:spPr>
            <a:xfrm>
              <a:off x="10373955" y="4270312"/>
              <a:ext cx="456377" cy="1"/>
            </a:xfrm>
            <a:prstGeom prst="straightConnector1">
              <a:avLst/>
            </a:prstGeom>
            <a:ln w="38100"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F409625-1ED2-15C3-F442-07423DD89D6A}"/>
                </a:ext>
              </a:extLst>
            </p:cNvPr>
            <p:cNvSpPr/>
            <p:nvPr/>
          </p:nvSpPr>
          <p:spPr>
            <a:xfrm>
              <a:off x="10830332" y="3876046"/>
              <a:ext cx="1349666" cy="788531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en-US" sz="1400" dirty="0">
                  <a:solidFill>
                    <a:schemeClr val="bg1"/>
                  </a:solidFill>
                  <a:latin typeface="Arial"/>
                </a:rPr>
                <a:t>Zynq (OS, Python)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3AC86C6-9FB3-0DDC-3FC3-F15D261F3D5F}"/>
                </a:ext>
              </a:extLst>
            </p:cNvPr>
            <p:cNvSpPr txBox="1"/>
            <p:nvPr/>
          </p:nvSpPr>
          <p:spPr>
            <a:xfrm>
              <a:off x="4061670" y="5179107"/>
              <a:ext cx="7094483" cy="335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Xilinx ZCU111 board (</a:t>
              </a:r>
              <a:r>
                <a:rPr lang="en-US" b="0" i="0" dirty="0">
                  <a:solidFill>
                    <a:srgbClr val="1D1C1D"/>
                  </a:solidFill>
                  <a:effectLst/>
                  <a:latin typeface="Slack-Lato"/>
                </a:rPr>
                <a:t>ZU28DR </a:t>
              </a:r>
              <a:r>
                <a:rPr lang="en-US" b="0" i="0" dirty="0" err="1">
                  <a:solidFill>
                    <a:srgbClr val="1D1C1D"/>
                  </a:solidFill>
                  <a:effectLst/>
                  <a:latin typeface="Slack-Lato"/>
                </a:rPr>
                <a:t>RFSoC</a:t>
              </a:r>
              <a:r>
                <a:rPr lang="en-US" b="0" i="0" dirty="0">
                  <a:solidFill>
                    <a:srgbClr val="1D1C1D"/>
                  </a:solidFill>
                  <a:effectLst/>
                  <a:latin typeface="Slack-Lato"/>
                </a:rPr>
                <a:t>)</a:t>
              </a:r>
              <a:endParaRPr lang="en-US" dirty="0"/>
            </a:p>
          </p:txBody>
        </p:sp>
        <p:sp>
          <p:nvSpPr>
            <p:cNvPr id="48129" name="TextBox 48128">
              <a:extLst>
                <a:ext uri="{FF2B5EF4-FFF2-40B4-BE49-F238E27FC236}">
                  <a16:creationId xmlns:a16="http://schemas.microsoft.com/office/drawing/2014/main" id="{AB520A1A-11B7-7C62-2CA3-BE84FCC8C5F4}"/>
                </a:ext>
              </a:extLst>
            </p:cNvPr>
            <p:cNvSpPr txBox="1"/>
            <p:nvPr/>
          </p:nvSpPr>
          <p:spPr>
            <a:xfrm>
              <a:off x="2004765" y="3726912"/>
              <a:ext cx="396262" cy="210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89"/>
              <a:r>
                <a:rPr lang="en-US" sz="1400" dirty="0">
                  <a:solidFill>
                    <a:srgbClr val="004C97"/>
                  </a:solidFill>
                  <a:latin typeface="Calibri" panose="020F0502020204030204" pitchFamily="34" charset="0"/>
                  <a:ea typeface="Geneva" pitchFamily="121" charset="-128"/>
                </a:rPr>
                <a:t>IF I</a:t>
              </a:r>
            </a:p>
          </p:txBody>
        </p:sp>
        <p:sp>
          <p:nvSpPr>
            <p:cNvPr id="48131" name="TextBox 48130">
              <a:extLst>
                <a:ext uri="{FF2B5EF4-FFF2-40B4-BE49-F238E27FC236}">
                  <a16:creationId xmlns:a16="http://schemas.microsoft.com/office/drawing/2014/main" id="{C2A93D14-846F-9FBA-1F4B-E399EFC9964A}"/>
                </a:ext>
              </a:extLst>
            </p:cNvPr>
            <p:cNvSpPr txBox="1"/>
            <p:nvPr/>
          </p:nvSpPr>
          <p:spPr>
            <a:xfrm>
              <a:off x="1978741" y="4240795"/>
              <a:ext cx="471604" cy="2109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189"/>
              <a:r>
                <a:rPr lang="en-US" sz="1400" dirty="0">
                  <a:solidFill>
                    <a:srgbClr val="004C97"/>
                  </a:solidFill>
                  <a:latin typeface="Calibri" panose="020F0502020204030204" pitchFamily="34" charset="0"/>
                  <a:ea typeface="Geneva" pitchFamily="121" charset="-128"/>
                </a:rPr>
                <a:t>IF Q</a:t>
              </a:r>
            </a:p>
          </p:txBody>
        </p:sp>
        <p:sp>
          <p:nvSpPr>
            <p:cNvPr id="48138" name="Freeform 48137">
              <a:extLst>
                <a:ext uri="{FF2B5EF4-FFF2-40B4-BE49-F238E27FC236}">
                  <a16:creationId xmlns:a16="http://schemas.microsoft.com/office/drawing/2014/main" id="{1A2CD248-FC61-3DDD-4F9E-0EF877BEADA9}"/>
                </a:ext>
              </a:extLst>
            </p:cNvPr>
            <p:cNvSpPr/>
            <p:nvPr/>
          </p:nvSpPr>
          <p:spPr>
            <a:xfrm>
              <a:off x="2081631" y="3994490"/>
              <a:ext cx="1821743" cy="553892"/>
            </a:xfrm>
            <a:custGeom>
              <a:avLst/>
              <a:gdLst>
                <a:gd name="connsiteX0" fmla="*/ 0 w 312234"/>
                <a:gd name="connsiteY0" fmla="*/ 780585 h 780585"/>
                <a:gd name="connsiteX1" fmla="*/ 312234 w 312234"/>
                <a:gd name="connsiteY1" fmla="*/ 780585 h 780585"/>
                <a:gd name="connsiteX2" fmla="*/ 312234 w 312234"/>
                <a:gd name="connsiteY2" fmla="*/ 0 h 780585"/>
                <a:gd name="connsiteX3" fmla="*/ 0 w 312234"/>
                <a:gd name="connsiteY3" fmla="*/ 0 h 78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2234" h="780585">
                  <a:moveTo>
                    <a:pt x="0" y="780585"/>
                  </a:moveTo>
                  <a:lnTo>
                    <a:pt x="312234" y="780585"/>
                  </a:lnTo>
                  <a:lnTo>
                    <a:pt x="312234" y="0"/>
                  </a:lnTo>
                  <a:lnTo>
                    <a:pt x="0" y="0"/>
                  </a:lnTo>
                </a:path>
              </a:pathLst>
            </a:custGeom>
            <a:ln w="38100"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140" name="TextBox 48139">
                  <a:extLst>
                    <a:ext uri="{FF2B5EF4-FFF2-40B4-BE49-F238E27FC236}">
                      <a16:creationId xmlns:a16="http://schemas.microsoft.com/office/drawing/2014/main" id="{69583E09-3F29-FAB0-B6AC-2A64439DD16D}"/>
                    </a:ext>
                  </a:extLst>
                </p:cNvPr>
                <p:cNvSpPr txBox="1"/>
                <p:nvPr/>
              </p:nvSpPr>
              <p:spPr>
                <a:xfrm>
                  <a:off x="9739538" y="4641821"/>
                  <a:ext cx="33663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∑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48140" name="TextBox 48139">
                  <a:extLst>
                    <a:ext uri="{FF2B5EF4-FFF2-40B4-BE49-F238E27FC236}">
                      <a16:creationId xmlns:a16="http://schemas.microsoft.com/office/drawing/2014/main" id="{69583E09-3F29-FAB0-B6AC-2A64439DD1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39538" y="4641821"/>
                  <a:ext cx="336631" cy="430887"/>
                </a:xfrm>
                <a:prstGeom prst="rect">
                  <a:avLst/>
                </a:prstGeom>
                <a:blipFill>
                  <a:blip r:embed="rId6"/>
                  <a:stretch>
                    <a:fillRect l="-44000" r="-44000" b="-205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Arrow: Pentagon 6">
              <a:extLst>
                <a:ext uri="{FF2B5EF4-FFF2-40B4-BE49-F238E27FC236}">
                  <a16:creationId xmlns:a16="http://schemas.microsoft.com/office/drawing/2014/main" id="{07D69359-ACD6-E9CE-B7F9-9BAAFA03D42D}"/>
                </a:ext>
              </a:extLst>
            </p:cNvPr>
            <p:cNvSpPr/>
            <p:nvPr/>
          </p:nvSpPr>
          <p:spPr>
            <a:xfrm flipH="1">
              <a:off x="2697007" y="4393507"/>
              <a:ext cx="887182" cy="317397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en-US" sz="1400" dirty="0">
                  <a:solidFill>
                    <a:schemeClr val="bg1"/>
                  </a:solidFill>
                  <a:latin typeface="Arial"/>
                </a:rPr>
                <a:t>ADC</a:t>
              </a:r>
            </a:p>
          </p:txBody>
        </p:sp>
        <p:sp>
          <p:nvSpPr>
            <p:cNvPr id="52" name="Arrow: Pentagon 6">
              <a:extLst>
                <a:ext uri="{FF2B5EF4-FFF2-40B4-BE49-F238E27FC236}">
                  <a16:creationId xmlns:a16="http://schemas.microsoft.com/office/drawing/2014/main" id="{B23663FE-D7A3-AC1A-CCC3-0E1C56087462}"/>
                </a:ext>
              </a:extLst>
            </p:cNvPr>
            <p:cNvSpPr/>
            <p:nvPr/>
          </p:nvSpPr>
          <p:spPr>
            <a:xfrm flipH="1">
              <a:off x="2710340" y="3835789"/>
              <a:ext cx="887182" cy="317397"/>
            </a:xfrm>
            <a:prstGeom prst="homePlat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189"/>
              <a:r>
                <a:rPr lang="en-US" sz="1400" dirty="0">
                  <a:solidFill>
                    <a:schemeClr val="bg1"/>
                  </a:solidFill>
                  <a:latin typeface="Arial"/>
                </a:rPr>
                <a:t>ADC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5FC5CF3-6AEC-17BA-E774-35039037D191}"/>
              </a:ext>
            </a:extLst>
          </p:cNvPr>
          <p:cNvSpPr txBox="1"/>
          <p:nvPr/>
        </p:nvSpPr>
        <p:spPr>
          <a:xfrm>
            <a:off x="6572250" y="430904"/>
            <a:ext cx="51833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000" i="1" dirty="0"/>
              <a:t>based on                             QICK platform:</a:t>
            </a:r>
          </a:p>
        </p:txBody>
      </p:sp>
      <p:pic>
        <p:nvPicPr>
          <p:cNvPr id="41" name="Picture 8">
            <a:extLst>
              <a:ext uri="{FF2B5EF4-FFF2-40B4-BE49-F238E27FC236}">
                <a16:creationId xmlns:a16="http://schemas.microsoft.com/office/drawing/2014/main" id="{355403AC-2B65-8353-CA5D-3D1F66700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5524" y="489228"/>
            <a:ext cx="1480604" cy="27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Footer Placeholder 4">
            <a:extLst>
              <a:ext uri="{FF2B5EF4-FFF2-40B4-BE49-F238E27FC236}">
                <a16:creationId xmlns:a16="http://schemas.microsoft.com/office/drawing/2014/main" id="{72AADD95-DAF1-AAF2-E27F-CF8CFD12373C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48" name="Footer Placeholder 4">
            <a:extLst>
              <a:ext uri="{FF2B5EF4-FFF2-40B4-BE49-F238E27FC236}">
                <a16:creationId xmlns:a16="http://schemas.microsoft.com/office/drawing/2014/main" id="{7A380BC8-6338-3BC5-80CF-4070E837FF4E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Results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1F929B56-DDF0-1CF1-628D-32A087C0D642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62" name="Footer Placeholder 4">
            <a:extLst>
              <a:ext uri="{FF2B5EF4-FFF2-40B4-BE49-F238E27FC236}">
                <a16:creationId xmlns:a16="http://schemas.microsoft.com/office/drawing/2014/main" id="{0DFEAAC6-3955-87E4-E8D6-27ED5275181E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2768289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indoor, wall, sink, home appliance&#10;&#10;Description automatically generated">
            <a:extLst>
              <a:ext uri="{FF2B5EF4-FFF2-40B4-BE49-F238E27FC236}">
                <a16:creationId xmlns:a16="http://schemas.microsoft.com/office/drawing/2014/main" id="{B015AE7B-C06F-B176-0B36-C10FA2C40C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02" y="1021565"/>
            <a:ext cx="5787118" cy="416003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9B9303-B447-CD61-C458-A2BDC3A7D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Data Taking Run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FDE3CD-EE6F-68DF-CCDB-B36473950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14963" y="1066564"/>
            <a:ext cx="2956247" cy="5235078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24 days science data, </a:t>
            </a:r>
            <a:br>
              <a:rPr lang="en-US" b="1" dirty="0"/>
            </a:br>
            <a:r>
              <a:rPr lang="en-US" b="1" dirty="0"/>
              <a:t>June 16 – July 17, 2023</a:t>
            </a:r>
          </a:p>
          <a:p>
            <a:endParaRPr lang="en-US" dirty="0"/>
          </a:p>
          <a:p>
            <a:r>
              <a:rPr lang="en-US" dirty="0"/>
              <a:t>University of Chicago </a:t>
            </a:r>
            <a:br>
              <a:rPr lang="en-US" dirty="0"/>
            </a:br>
            <a:r>
              <a:rPr lang="en-US" dirty="0"/>
              <a:t>41° 47' 31.6098", </a:t>
            </a:r>
            <a:br>
              <a:rPr lang="en-US" dirty="0"/>
            </a:br>
            <a:r>
              <a:rPr lang="en-US" dirty="0"/>
              <a:t>-87° 36' 6.141”</a:t>
            </a:r>
          </a:p>
          <a:p>
            <a:r>
              <a:rPr lang="en-US" dirty="0"/>
              <a:t>sensitive to vertical dark photon polarization</a:t>
            </a:r>
          </a:p>
          <a:p>
            <a:endParaRPr lang="en-US" dirty="0"/>
          </a:p>
          <a:p>
            <a:r>
              <a:rPr lang="en-US" dirty="0"/>
              <a:t>horn antenna focal spot sweep over every ~ 4hrs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i="1" dirty="0"/>
              <a:t>RFI shielded Faraday cage:</a:t>
            </a:r>
            <a:br>
              <a:rPr lang="en-US" dirty="0"/>
            </a:br>
            <a:r>
              <a:rPr lang="en-US" dirty="0"/>
              <a:t>dish, all RF amplifiers</a:t>
            </a:r>
          </a:p>
          <a:p>
            <a:r>
              <a:rPr lang="en-US" i="1" dirty="0"/>
              <a:t>in basement: </a:t>
            </a:r>
            <a:br>
              <a:rPr lang="en-US" dirty="0"/>
            </a:br>
            <a:r>
              <a:rPr lang="en-US" dirty="0"/>
              <a:t>down-conversion, DAQ, </a:t>
            </a:r>
            <a:br>
              <a:rPr lang="en-US" dirty="0"/>
            </a:br>
            <a:r>
              <a:rPr lang="en-US" dirty="0"/>
              <a:t>slow control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2C0D8C-1EDB-E771-3927-C4BD5E9F3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42C44D-3FB1-D44D-5C1B-575AB7026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16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5A14A-1B4D-BDF6-8CAC-D183076F2919}"/>
              </a:ext>
            </a:extLst>
          </p:cNvPr>
          <p:cNvSpPr/>
          <p:nvPr/>
        </p:nvSpPr>
        <p:spPr>
          <a:xfrm>
            <a:off x="827314" y="1175658"/>
            <a:ext cx="1399051" cy="507992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RF Shielded Room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77DC58-5074-E900-2C8D-B2A1C76551CC}"/>
              </a:ext>
            </a:extLst>
          </p:cNvPr>
          <p:cNvSpPr/>
          <p:nvPr/>
        </p:nvSpPr>
        <p:spPr>
          <a:xfrm>
            <a:off x="423956" y="5215896"/>
            <a:ext cx="974165" cy="283240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ym typeface="Wingdings" pitchFamily="2" charset="2"/>
              </a:rPr>
              <a:t> to DAQ</a:t>
            </a:r>
            <a:endParaRPr lang="en-US" sz="1400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7115520-14BE-2FF1-B4BD-8B9AFFF86349}"/>
              </a:ext>
            </a:extLst>
          </p:cNvPr>
          <p:cNvSpPr/>
          <p:nvPr/>
        </p:nvSpPr>
        <p:spPr>
          <a:xfrm>
            <a:off x="3738281" y="1308848"/>
            <a:ext cx="3021107" cy="1262074"/>
          </a:xfrm>
          <a:custGeom>
            <a:avLst/>
            <a:gdLst>
              <a:gd name="connsiteX0" fmla="*/ 2895600 w 2895600"/>
              <a:gd name="connsiteY0" fmla="*/ 0 h 1810871"/>
              <a:gd name="connsiteX1" fmla="*/ 0 w 2895600"/>
              <a:gd name="connsiteY1" fmla="*/ 0 h 1810871"/>
              <a:gd name="connsiteX2" fmla="*/ 0 w 2895600"/>
              <a:gd name="connsiteY2" fmla="*/ 215153 h 1810871"/>
              <a:gd name="connsiteX3" fmla="*/ 0 w 2895600"/>
              <a:gd name="connsiteY3" fmla="*/ 1810871 h 1810871"/>
              <a:gd name="connsiteX0" fmla="*/ 2906734 w 2906734"/>
              <a:gd name="connsiteY0" fmla="*/ 0 h 1810871"/>
              <a:gd name="connsiteX1" fmla="*/ 11134 w 2906734"/>
              <a:gd name="connsiteY1" fmla="*/ 0 h 1810871"/>
              <a:gd name="connsiteX2" fmla="*/ 11134 w 2906734"/>
              <a:gd name="connsiteY2" fmla="*/ 215153 h 1810871"/>
              <a:gd name="connsiteX3" fmla="*/ 0 w 2906734"/>
              <a:gd name="connsiteY3" fmla="*/ 1370243 h 1810871"/>
              <a:gd name="connsiteX4" fmla="*/ 11134 w 2906734"/>
              <a:gd name="connsiteY4" fmla="*/ 1810871 h 1810871"/>
              <a:gd name="connsiteX0" fmla="*/ 2906734 w 2906734"/>
              <a:gd name="connsiteY0" fmla="*/ 0 h 1734912"/>
              <a:gd name="connsiteX1" fmla="*/ 11134 w 2906734"/>
              <a:gd name="connsiteY1" fmla="*/ 0 h 1734912"/>
              <a:gd name="connsiteX2" fmla="*/ 11134 w 2906734"/>
              <a:gd name="connsiteY2" fmla="*/ 215153 h 1734912"/>
              <a:gd name="connsiteX3" fmla="*/ 0 w 2906734"/>
              <a:gd name="connsiteY3" fmla="*/ 1370243 h 1734912"/>
              <a:gd name="connsiteX4" fmla="*/ 89075 w 2906734"/>
              <a:gd name="connsiteY4" fmla="*/ 1734912 h 1734912"/>
              <a:gd name="connsiteX0" fmla="*/ 3090176 w 3090176"/>
              <a:gd name="connsiteY0" fmla="*/ 0 h 1810871"/>
              <a:gd name="connsiteX1" fmla="*/ 194576 w 3090176"/>
              <a:gd name="connsiteY1" fmla="*/ 0 h 1810871"/>
              <a:gd name="connsiteX2" fmla="*/ 194576 w 3090176"/>
              <a:gd name="connsiteY2" fmla="*/ 215153 h 1810871"/>
              <a:gd name="connsiteX3" fmla="*/ 183442 w 3090176"/>
              <a:gd name="connsiteY3" fmla="*/ 1370243 h 1810871"/>
              <a:gd name="connsiteX4" fmla="*/ 0 w 3090176"/>
              <a:gd name="connsiteY4" fmla="*/ 1810871 h 1810871"/>
              <a:gd name="connsiteX0" fmla="*/ 2906734 w 2906734"/>
              <a:gd name="connsiteY0" fmla="*/ 0 h 1370243"/>
              <a:gd name="connsiteX1" fmla="*/ 11134 w 2906734"/>
              <a:gd name="connsiteY1" fmla="*/ 0 h 1370243"/>
              <a:gd name="connsiteX2" fmla="*/ 11134 w 2906734"/>
              <a:gd name="connsiteY2" fmla="*/ 215153 h 1370243"/>
              <a:gd name="connsiteX3" fmla="*/ 0 w 2906734"/>
              <a:gd name="connsiteY3" fmla="*/ 1370243 h 1370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06734" h="1370243">
                <a:moveTo>
                  <a:pt x="2906734" y="0"/>
                </a:moveTo>
                <a:lnTo>
                  <a:pt x="11134" y="0"/>
                </a:lnTo>
                <a:lnTo>
                  <a:pt x="11134" y="215153"/>
                </a:lnTo>
                <a:lnTo>
                  <a:pt x="0" y="1370243"/>
                </a:lnTo>
              </a:path>
            </a:pathLst>
          </a:custGeom>
          <a:noFill/>
          <a:ln w="76200">
            <a:solidFill>
              <a:schemeClr val="bg1">
                <a:alpha val="62353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869880DF-C343-1EB3-15FB-CAA595F93610}"/>
              </a:ext>
            </a:extLst>
          </p:cNvPr>
          <p:cNvSpPr/>
          <p:nvPr/>
        </p:nvSpPr>
        <p:spPr>
          <a:xfrm flipV="1">
            <a:off x="3738281" y="3790121"/>
            <a:ext cx="353503" cy="1509942"/>
          </a:xfrm>
          <a:custGeom>
            <a:avLst/>
            <a:gdLst>
              <a:gd name="connsiteX0" fmla="*/ 2895600 w 2895600"/>
              <a:gd name="connsiteY0" fmla="*/ 0 h 1810871"/>
              <a:gd name="connsiteX1" fmla="*/ 0 w 2895600"/>
              <a:gd name="connsiteY1" fmla="*/ 0 h 1810871"/>
              <a:gd name="connsiteX2" fmla="*/ 0 w 2895600"/>
              <a:gd name="connsiteY2" fmla="*/ 215153 h 1810871"/>
              <a:gd name="connsiteX3" fmla="*/ 0 w 2895600"/>
              <a:gd name="connsiteY3" fmla="*/ 1810871 h 18108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5600" h="1810871">
                <a:moveTo>
                  <a:pt x="2895600" y="0"/>
                </a:moveTo>
                <a:lnTo>
                  <a:pt x="0" y="0"/>
                </a:lnTo>
                <a:lnTo>
                  <a:pt x="0" y="215153"/>
                </a:lnTo>
                <a:lnTo>
                  <a:pt x="0" y="1810871"/>
                </a:lnTo>
              </a:path>
            </a:pathLst>
          </a:custGeom>
          <a:noFill/>
          <a:ln w="76200">
            <a:solidFill>
              <a:schemeClr val="bg1">
                <a:alpha val="62353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258672-7C54-4887-00F5-9B87823F2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2195687" y="5300067"/>
            <a:ext cx="6588693" cy="116688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61CF8D5-5B3B-3DDC-7529-C29CF9A60259}"/>
              </a:ext>
            </a:extLst>
          </p:cNvPr>
          <p:cNvSpPr/>
          <p:nvPr/>
        </p:nvSpPr>
        <p:spPr>
          <a:xfrm>
            <a:off x="5011348" y="5980087"/>
            <a:ext cx="2332861" cy="380181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~100K Amplifier Chain</a:t>
            </a:r>
          </a:p>
        </p:txBody>
      </p:sp>
      <p:pic>
        <p:nvPicPr>
          <p:cNvPr id="14" name="Picture 13" descr="A picture containing pipe, cylinder, engineering, aluminium&#10;&#10;Description automatically generated">
            <a:extLst>
              <a:ext uri="{FF2B5EF4-FFF2-40B4-BE49-F238E27FC236}">
                <a16:creationId xmlns:a16="http://schemas.microsoft.com/office/drawing/2014/main" id="{96FF6529-8E87-5894-46B6-D36B450FB8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512874" y="1902901"/>
            <a:ext cx="4160035" cy="2397366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6A0A24D-064E-A75F-E95B-FEB03516F5F9}"/>
              </a:ext>
            </a:extLst>
          </p:cNvPr>
          <p:cNvSpPr/>
          <p:nvPr/>
        </p:nvSpPr>
        <p:spPr>
          <a:xfrm>
            <a:off x="6512849" y="4646859"/>
            <a:ext cx="771090" cy="423456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Dish</a:t>
            </a:r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2D59E631-B1FE-5BCD-00EA-03251B3B45A2}"/>
              </a:ext>
            </a:extLst>
          </p:cNvPr>
          <p:cNvSpPr/>
          <p:nvPr/>
        </p:nvSpPr>
        <p:spPr>
          <a:xfrm rot="6100799">
            <a:off x="7037010" y="3841933"/>
            <a:ext cx="3173506" cy="413185"/>
          </a:xfrm>
          <a:prstGeom prst="arc">
            <a:avLst>
              <a:gd name="adj1" fmla="val 20429415"/>
              <a:gd name="adj2" fmla="val 21118535"/>
            </a:avLst>
          </a:pr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E541576-0989-DBB2-3234-B9380F2853B5}"/>
              </a:ext>
            </a:extLst>
          </p:cNvPr>
          <p:cNvSpPr/>
          <p:nvPr/>
        </p:nvSpPr>
        <p:spPr>
          <a:xfrm>
            <a:off x="2296916" y="5966727"/>
            <a:ext cx="1728608" cy="289915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>
                <a:sym typeface="Wingdings" pitchFamily="2" charset="2"/>
              </a:rPr>
              <a:t> to feedthrough</a:t>
            </a:r>
            <a:endParaRPr lang="en-US" sz="1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2FA5C1A-925B-4FC9-C3CD-202C05D67AD6}"/>
              </a:ext>
            </a:extLst>
          </p:cNvPr>
          <p:cNvSpPr/>
          <p:nvPr/>
        </p:nvSpPr>
        <p:spPr>
          <a:xfrm rot="16200000">
            <a:off x="6185434" y="1669257"/>
            <a:ext cx="1271296" cy="532034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Horn Movement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D2A5EB0-D4AD-7DF9-EBBC-0C1005704DEA}"/>
              </a:ext>
            </a:extLst>
          </p:cNvPr>
          <p:cNvCxnSpPr>
            <a:cxnSpLocks/>
          </p:cNvCxnSpPr>
          <p:nvPr/>
        </p:nvCxnSpPr>
        <p:spPr>
          <a:xfrm>
            <a:off x="7344210" y="1536412"/>
            <a:ext cx="0" cy="714374"/>
          </a:xfrm>
          <a:prstGeom prst="straightConnector1">
            <a:avLst/>
          </a:prstGeom>
          <a:ln w="76200">
            <a:solidFill>
              <a:schemeClr val="bg1"/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B34A968-736C-E212-95FC-B920A83AA092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095D4F11-D60E-6274-687A-E524A08A4F2B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Results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F047D375-3320-6C52-9100-16242779D294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53AF0C5-D057-37F1-F1BA-6DAE1C61A15E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755252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page5image65834240">
            <a:extLst>
              <a:ext uri="{FF2B5EF4-FFF2-40B4-BE49-F238E27FC236}">
                <a16:creationId xmlns:a16="http://schemas.microsoft.com/office/drawing/2014/main" id="{ABB70E64-2C66-ADC0-8D62-7CCCD2230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657" y="961901"/>
            <a:ext cx="11713553" cy="509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3F1F3B-D065-2C03-743C-7DC92B5E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– Exclusion Limits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30F2C1-D9E5-EBD7-C488-26DCD35B6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214B19-1ABD-53D4-D074-1EBF18633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17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991D7-FA7B-2E17-4EFD-53568B42C88F}"/>
              </a:ext>
            </a:extLst>
          </p:cNvPr>
          <p:cNvSpPr txBox="1"/>
          <p:nvPr/>
        </p:nvSpPr>
        <p:spPr>
          <a:xfrm>
            <a:off x="5495471" y="6589683"/>
            <a:ext cx="54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[limit plot adapted from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 tooltip="https://cajohare.github.io/AxionLimi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cajohare.github.io/axionlimits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CDF86-7EBB-2722-4C4F-67DC4BDDCF96}"/>
              </a:ext>
            </a:extLst>
          </p:cNvPr>
          <p:cNvSpPr txBox="1"/>
          <p:nvPr/>
        </p:nvSpPr>
        <p:spPr>
          <a:xfrm>
            <a:off x="7547020" y="284371"/>
            <a:ext cx="4161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[SK </a:t>
            </a:r>
            <a:r>
              <a:rPr lang="en-US" i="1" dirty="0">
                <a:solidFill>
                  <a:schemeClr val="accent1"/>
                </a:solidFill>
              </a:rPr>
              <a:t>et al. (</a:t>
            </a:r>
            <a:r>
              <a:rPr lang="en-US" i="1" dirty="0" err="1">
                <a:solidFill>
                  <a:schemeClr val="accent1"/>
                </a:solidFill>
              </a:rPr>
              <a:t>GigaBREAD</a:t>
            </a:r>
            <a:r>
              <a:rPr lang="en-US" i="1" dirty="0">
                <a:solidFill>
                  <a:schemeClr val="accent1"/>
                </a:solidFill>
              </a:rPr>
              <a:t>),</a:t>
            </a:r>
            <a:r>
              <a:rPr lang="en-US" dirty="0">
                <a:solidFill>
                  <a:schemeClr val="accent1"/>
                </a:solidFill>
              </a:rPr>
              <a:t> arXiv:2310.13891, </a:t>
            </a:r>
            <a:r>
              <a:rPr lang="en-US" b="1" dirty="0">
                <a:solidFill>
                  <a:schemeClr val="accent1"/>
                </a:solidFill>
              </a:rPr>
              <a:t>PRL 132, 131004 (2024)</a:t>
            </a:r>
            <a:r>
              <a:rPr lang="en-US" dirty="0">
                <a:solidFill>
                  <a:schemeClr val="accent1"/>
                </a:solidFill>
              </a:rPr>
              <a:t>]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55D839-5AF8-CC86-0614-F8F0B33194E4}"/>
              </a:ext>
            </a:extLst>
          </p:cNvPr>
          <p:cNvCxnSpPr>
            <a:cxnSpLocks/>
          </p:cNvCxnSpPr>
          <p:nvPr/>
        </p:nvCxnSpPr>
        <p:spPr>
          <a:xfrm flipV="1">
            <a:off x="4328516" y="3429000"/>
            <a:ext cx="1108647" cy="44593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18736FA-DC03-D464-C257-228455FE7D56}"/>
              </a:ext>
            </a:extLst>
          </p:cNvPr>
          <p:cNvCxnSpPr>
            <a:cxnSpLocks/>
          </p:cNvCxnSpPr>
          <p:nvPr/>
        </p:nvCxnSpPr>
        <p:spPr>
          <a:xfrm rot="-60000">
            <a:off x="8053754" y="3767850"/>
            <a:ext cx="3654275" cy="0"/>
          </a:xfrm>
          <a:prstGeom prst="line">
            <a:avLst/>
          </a:prstGeom>
          <a:ln w="34925">
            <a:solidFill>
              <a:srgbClr val="C00000"/>
            </a:solidFill>
            <a:prstDash val="sysDash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AF2709B-60B8-37BD-C5B9-262AE3652174}"/>
              </a:ext>
            </a:extLst>
          </p:cNvPr>
          <p:cNvGrpSpPr/>
          <p:nvPr/>
        </p:nvGrpSpPr>
        <p:grpSpPr>
          <a:xfrm>
            <a:off x="5491576" y="3312695"/>
            <a:ext cx="2488970" cy="882316"/>
            <a:chOff x="5491576" y="3312695"/>
            <a:chExt cx="2488970" cy="882316"/>
          </a:xfrm>
          <a:effectLst>
            <a:glow rad="635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AEE0A84-E839-817E-68CB-B482A9C1881D}"/>
                </a:ext>
              </a:extLst>
            </p:cNvPr>
            <p:cNvSpPr/>
            <p:nvPr/>
          </p:nvSpPr>
          <p:spPr>
            <a:xfrm>
              <a:off x="5704449" y="3312695"/>
              <a:ext cx="2119901" cy="882316"/>
            </a:xfrm>
            <a:prstGeom prst="rect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/>
                <a:t>sensitivity estimate</a:t>
              </a:r>
            </a:p>
            <a:p>
              <a:pPr algn="ctr"/>
              <a:r>
                <a:rPr lang="en-US" b="1" dirty="0"/>
                <a:t>PATRAS 2021</a:t>
              </a:r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75DFD42D-2B83-D86B-85E5-CEE9B49BAEB3}"/>
                </a:ext>
              </a:extLst>
            </p:cNvPr>
            <p:cNvSpPr/>
            <p:nvPr/>
          </p:nvSpPr>
          <p:spPr>
            <a:xfrm rot="10800000">
              <a:off x="5491576" y="3340966"/>
              <a:ext cx="350927" cy="17606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9088C3E9-13A7-06E4-AFAB-DC30ED87169C}"/>
                </a:ext>
              </a:extLst>
            </p:cNvPr>
            <p:cNvSpPr/>
            <p:nvPr/>
          </p:nvSpPr>
          <p:spPr>
            <a:xfrm rot="10800000" flipH="1">
              <a:off x="7668154" y="3715924"/>
              <a:ext cx="312392" cy="176067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B1B72AC9-478D-E237-BD0A-40E8707923B6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BA5FCDF5-FC37-7254-B74C-8AD9750AB390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Results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0F13B2A7-0590-65A2-E6FC-8A117E19EC10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1050242-8DCB-CDC2-EF40-25EA8A7533B6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7696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E8D2D-5A2B-7BC7-8063-1901D4F315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4T MRI Magnet @ Argonne National Lab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9E803-E541-EA12-C6AE-35EFDA1B8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7DBF3A-7E81-0446-10E1-EA6684670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24368A-EDE3-400E-BF40-FB382F75F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843" y="1029425"/>
            <a:ext cx="3432314" cy="47594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1D62F2-DC5B-DD9A-0BBB-6F367F899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869" y="1028527"/>
            <a:ext cx="4532244" cy="4759498"/>
          </a:xfrm>
          <a:prstGeom prst="rect">
            <a:avLst/>
          </a:prstGeom>
        </p:spPr>
      </p:pic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CF26194C-6B34-BD6D-6DD4-B483AD35D8E5}"/>
              </a:ext>
            </a:extLst>
          </p:cNvPr>
          <p:cNvSpPr txBox="1">
            <a:spLocks/>
          </p:cNvSpPr>
          <p:nvPr/>
        </p:nvSpPr>
        <p:spPr>
          <a:xfrm>
            <a:off x="5777728" y="6584516"/>
            <a:ext cx="5270023" cy="2734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i="1" dirty="0"/>
              <a:t>Pictured: Gabe Hoshino, Mira </a:t>
            </a:r>
            <a:r>
              <a:rPr lang="en-US" i="1" dirty="0" err="1"/>
              <a:t>Littmann</a:t>
            </a:r>
            <a:r>
              <a:rPr lang="en-US" i="1" dirty="0"/>
              <a:t>, Alex </a:t>
            </a:r>
            <a:r>
              <a:rPr lang="en-US" i="1" dirty="0" err="1"/>
              <a:t>Lapuente</a:t>
            </a:r>
            <a:r>
              <a:rPr lang="en-US" i="1" dirty="0"/>
              <a:t> 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577D3A-DFF6-4A1B-F8F2-2D74A8F8A77C}"/>
              </a:ext>
            </a:extLst>
          </p:cNvPr>
          <p:cNvSpPr/>
          <p:nvPr/>
        </p:nvSpPr>
        <p:spPr>
          <a:xfrm>
            <a:off x="239843" y="5921115"/>
            <a:ext cx="11825989" cy="53796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ALPs science run: summer 2024, one month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0C8815-DBEE-1115-48B9-C1BD93F9AD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2739" y="1023682"/>
            <a:ext cx="3619969" cy="4776843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2913498-FF08-459D-29B9-94E4567AD67A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EBB9412-B51B-A01D-D8A4-814FD5850459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Results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8113F97D-9435-9CD6-BD91-E87EBBA9E201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4FD3D4C-6F52-9A4A-AF79-CABDA7B11267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33433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D914-6E30-27A1-D47F-0C6E7ED5AB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12AE6-EEDE-2E82-5EA8-3E3341D0D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look for axions?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E71698-8861-7C86-530A-AF6F6581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1</a:t>
            </a:fld>
            <a:endParaRPr lang="en-US"/>
          </a:p>
        </p:txBody>
      </p:sp>
      <p:pic>
        <p:nvPicPr>
          <p:cNvPr id="29700" name="Picture 4">
            <a:extLst>
              <a:ext uri="{FF2B5EF4-FFF2-40B4-BE49-F238E27FC236}">
                <a16:creationId xmlns:a16="http://schemas.microsoft.com/office/drawing/2014/main" id="{3A3698EF-EA98-C892-A7BC-E39F59219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alphaModFix amt="74000"/>
          </a:blip>
          <a:srcRect/>
          <a:stretch/>
        </p:blipFill>
        <p:spPr bwMode="auto">
          <a:xfrm>
            <a:off x="1030197" y="910491"/>
            <a:ext cx="10131606" cy="569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CA5FAB-C055-1C73-2E7C-8E6002A45E13}"/>
              </a:ext>
            </a:extLst>
          </p:cNvPr>
          <p:cNvSpPr txBox="1"/>
          <p:nvPr/>
        </p:nvSpPr>
        <p:spPr>
          <a:xfrm>
            <a:off x="8188556" y="273151"/>
            <a:ext cx="3781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15F9F"/>
                </a:solidFill>
              </a:rPr>
              <a:t>[adapted from</a:t>
            </a:r>
          </a:p>
          <a:p>
            <a:pPr algn="r"/>
            <a:r>
              <a:rPr lang="en-US" dirty="0">
                <a:solidFill>
                  <a:srgbClr val="015F9F"/>
                </a:solidFill>
                <a:hlinkClick r:id="rId3" tooltip="https://cajohare.github.io/AxionLimi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cajohare.github.io/axionlimits</a:t>
            </a:r>
            <a:r>
              <a:rPr lang="en-US" dirty="0">
                <a:solidFill>
                  <a:srgbClr val="015F9F"/>
                </a:solidFill>
              </a:rPr>
              <a:t>]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411C2F-F5C0-F91E-04F7-B25A2E388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452CA66-E786-C042-9C56-489477D6F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36800" y="4013199"/>
            <a:ext cx="2929467" cy="175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236BB796-D2C8-FF18-B65A-019BFC708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78903" y="2569464"/>
            <a:ext cx="2559630" cy="2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06A09CB8-EB90-7626-DB01-60A278F8BC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19958" y="3503852"/>
            <a:ext cx="258945" cy="80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97FD1C-E0DF-8D3E-DFB3-86B6EB6EB97F}"/>
              </a:ext>
            </a:extLst>
          </p:cNvPr>
          <p:cNvSpPr txBox="1"/>
          <p:nvPr/>
        </p:nvSpPr>
        <p:spPr>
          <a:xfrm>
            <a:off x="5115580" y="4983770"/>
            <a:ext cx="23029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Benchmark Models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5DFF4ACC-90D6-D005-3D10-67CFD848379D}"/>
              </a:ext>
            </a:extLst>
          </p:cNvPr>
          <p:cNvSpPr/>
          <p:nvPr/>
        </p:nvSpPr>
        <p:spPr>
          <a:xfrm flipH="1">
            <a:off x="4854151" y="5091908"/>
            <a:ext cx="272005" cy="130542"/>
          </a:xfrm>
          <a:prstGeom prst="rightArrow">
            <a:avLst>
              <a:gd name="adj1" fmla="val 33787"/>
              <a:gd name="adj2" fmla="val 50000"/>
            </a:avLst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0EAEBE-E0AB-9E5D-0A8C-68BEE716C01F}"/>
              </a:ext>
            </a:extLst>
          </p:cNvPr>
          <p:cNvGrpSpPr/>
          <p:nvPr/>
        </p:nvGrpSpPr>
        <p:grpSpPr>
          <a:xfrm>
            <a:off x="5181035" y="2778826"/>
            <a:ext cx="3115169" cy="2107439"/>
            <a:chOff x="5181035" y="2778826"/>
            <a:chExt cx="3115169" cy="210743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58486D88-906D-C709-6F4B-DA3E39FE5734}"/>
                </a:ext>
              </a:extLst>
            </p:cNvPr>
            <p:cNvSpPr/>
            <p:nvPr/>
          </p:nvSpPr>
          <p:spPr>
            <a:xfrm>
              <a:off x="5458691" y="2778826"/>
              <a:ext cx="1773381" cy="1461107"/>
            </a:xfrm>
            <a:custGeom>
              <a:avLst/>
              <a:gdLst>
                <a:gd name="connsiteX0" fmla="*/ 1272502 w 1773381"/>
                <a:gd name="connsiteY0" fmla="*/ 192105 h 1461107"/>
                <a:gd name="connsiteX1" fmla="*/ 1164204 w 1773381"/>
                <a:gd name="connsiteY1" fmla="*/ 216049 h 1461107"/>
                <a:gd name="connsiteX2" fmla="*/ 1110055 w 1773381"/>
                <a:gd name="connsiteY2" fmla="*/ 251964 h 1461107"/>
                <a:gd name="connsiteX3" fmla="*/ 961145 w 1773381"/>
                <a:gd name="connsiteY3" fmla="*/ 323794 h 1461107"/>
                <a:gd name="connsiteX4" fmla="*/ 906996 w 1773381"/>
                <a:gd name="connsiteY4" fmla="*/ 359709 h 1461107"/>
                <a:gd name="connsiteX5" fmla="*/ 839309 w 1773381"/>
                <a:gd name="connsiteY5" fmla="*/ 383652 h 1461107"/>
                <a:gd name="connsiteX6" fmla="*/ 717474 w 1773381"/>
                <a:gd name="connsiteY6" fmla="*/ 455482 h 1461107"/>
                <a:gd name="connsiteX7" fmla="*/ 568565 w 1773381"/>
                <a:gd name="connsiteY7" fmla="*/ 527312 h 1461107"/>
                <a:gd name="connsiteX8" fmla="*/ 460266 w 1773381"/>
                <a:gd name="connsiteY8" fmla="*/ 599142 h 1461107"/>
                <a:gd name="connsiteX9" fmla="*/ 419654 w 1773381"/>
                <a:gd name="connsiteY9" fmla="*/ 635057 h 1461107"/>
                <a:gd name="connsiteX10" fmla="*/ 311357 w 1773381"/>
                <a:gd name="connsiteY10" fmla="*/ 718860 h 1461107"/>
                <a:gd name="connsiteX11" fmla="*/ 230133 w 1773381"/>
                <a:gd name="connsiteY11" fmla="*/ 814633 h 1461107"/>
                <a:gd name="connsiteX12" fmla="*/ 135372 w 1773381"/>
                <a:gd name="connsiteY12" fmla="*/ 922378 h 1461107"/>
                <a:gd name="connsiteX13" fmla="*/ 67686 w 1773381"/>
                <a:gd name="connsiteY13" fmla="*/ 1030123 h 1461107"/>
                <a:gd name="connsiteX14" fmla="*/ 54148 w 1773381"/>
                <a:gd name="connsiteY14" fmla="*/ 1066038 h 1461107"/>
                <a:gd name="connsiteX15" fmla="*/ 27074 w 1773381"/>
                <a:gd name="connsiteY15" fmla="*/ 1101954 h 1461107"/>
                <a:gd name="connsiteX16" fmla="*/ 0 w 1773381"/>
                <a:gd name="connsiteY16" fmla="*/ 1173784 h 1461107"/>
                <a:gd name="connsiteX17" fmla="*/ 13536 w 1773381"/>
                <a:gd name="connsiteY17" fmla="*/ 1449132 h 1461107"/>
                <a:gd name="connsiteX18" fmla="*/ 54148 w 1773381"/>
                <a:gd name="connsiteY18" fmla="*/ 1461104 h 1461107"/>
                <a:gd name="connsiteX19" fmla="*/ 216595 w 1773381"/>
                <a:gd name="connsiteY19" fmla="*/ 1425189 h 1461107"/>
                <a:gd name="connsiteX20" fmla="*/ 257207 w 1773381"/>
                <a:gd name="connsiteY20" fmla="*/ 1413217 h 1461107"/>
                <a:gd name="connsiteX21" fmla="*/ 473803 w 1773381"/>
                <a:gd name="connsiteY21" fmla="*/ 1317444 h 1461107"/>
                <a:gd name="connsiteX22" fmla="*/ 690400 w 1773381"/>
                <a:gd name="connsiteY22" fmla="*/ 1173784 h 1461107"/>
                <a:gd name="connsiteX23" fmla="*/ 1001756 w 1773381"/>
                <a:gd name="connsiteY23" fmla="*/ 922378 h 1461107"/>
                <a:gd name="connsiteX24" fmla="*/ 1191278 w 1773381"/>
                <a:gd name="connsiteY24" fmla="*/ 730831 h 1461107"/>
                <a:gd name="connsiteX25" fmla="*/ 1272502 w 1773381"/>
                <a:gd name="connsiteY25" fmla="*/ 647030 h 1461107"/>
                <a:gd name="connsiteX26" fmla="*/ 1421411 w 1773381"/>
                <a:gd name="connsiteY26" fmla="*/ 503369 h 1461107"/>
                <a:gd name="connsiteX27" fmla="*/ 1475561 w 1773381"/>
                <a:gd name="connsiteY27" fmla="*/ 431539 h 1461107"/>
                <a:gd name="connsiteX28" fmla="*/ 1543247 w 1773381"/>
                <a:gd name="connsiteY28" fmla="*/ 371680 h 1461107"/>
                <a:gd name="connsiteX29" fmla="*/ 1638007 w 1773381"/>
                <a:gd name="connsiteY29" fmla="*/ 239992 h 1461107"/>
                <a:gd name="connsiteX30" fmla="*/ 1692157 w 1773381"/>
                <a:gd name="connsiteY30" fmla="*/ 180133 h 1461107"/>
                <a:gd name="connsiteX31" fmla="*/ 1773381 w 1773381"/>
                <a:gd name="connsiteY31" fmla="*/ 24502 h 1461107"/>
                <a:gd name="connsiteX32" fmla="*/ 1705694 w 1773381"/>
                <a:gd name="connsiteY32" fmla="*/ 558 h 1461107"/>
                <a:gd name="connsiteX33" fmla="*/ 1543247 w 1773381"/>
                <a:gd name="connsiteY33" fmla="*/ 36473 h 1461107"/>
                <a:gd name="connsiteX34" fmla="*/ 1489098 w 1773381"/>
                <a:gd name="connsiteY34" fmla="*/ 60417 h 1461107"/>
                <a:gd name="connsiteX35" fmla="*/ 1434949 w 1773381"/>
                <a:gd name="connsiteY35" fmla="*/ 96332 h 1461107"/>
                <a:gd name="connsiteX36" fmla="*/ 1286039 w 1773381"/>
                <a:gd name="connsiteY36" fmla="*/ 156190 h 1461107"/>
                <a:gd name="connsiteX37" fmla="*/ 988219 w 1773381"/>
                <a:gd name="connsiteY37" fmla="*/ 335765 h 1461107"/>
                <a:gd name="connsiteX38" fmla="*/ 866384 w 1773381"/>
                <a:gd name="connsiteY38" fmla="*/ 407595 h 1461107"/>
                <a:gd name="connsiteX39" fmla="*/ 758086 w 1773381"/>
                <a:gd name="connsiteY39" fmla="*/ 467454 h 1461107"/>
                <a:gd name="connsiteX40" fmla="*/ 595638 w 1773381"/>
                <a:gd name="connsiteY40" fmla="*/ 587171 h 1461107"/>
                <a:gd name="connsiteX41" fmla="*/ 500878 w 1773381"/>
                <a:gd name="connsiteY41" fmla="*/ 659001 h 1461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773381" h="1461107" extrusionOk="0">
                  <a:moveTo>
                    <a:pt x="1272502" y="192105"/>
                  </a:moveTo>
                  <a:cubicBezTo>
                    <a:pt x="1237395" y="199303"/>
                    <a:pt x="1192604" y="208580"/>
                    <a:pt x="1164204" y="216049"/>
                  </a:cubicBezTo>
                  <a:cubicBezTo>
                    <a:pt x="1141492" y="223945"/>
                    <a:pt x="1129708" y="240755"/>
                    <a:pt x="1110055" y="251964"/>
                  </a:cubicBezTo>
                  <a:cubicBezTo>
                    <a:pt x="912290" y="389281"/>
                    <a:pt x="1140253" y="234920"/>
                    <a:pt x="961145" y="323794"/>
                  </a:cubicBezTo>
                  <a:cubicBezTo>
                    <a:pt x="946015" y="333354"/>
                    <a:pt x="925873" y="348361"/>
                    <a:pt x="906996" y="359709"/>
                  </a:cubicBezTo>
                  <a:cubicBezTo>
                    <a:pt x="881600" y="368493"/>
                    <a:pt x="861848" y="378226"/>
                    <a:pt x="839309" y="383652"/>
                  </a:cubicBezTo>
                  <a:cubicBezTo>
                    <a:pt x="703712" y="444620"/>
                    <a:pt x="821894" y="382697"/>
                    <a:pt x="717474" y="455482"/>
                  </a:cubicBezTo>
                  <a:cubicBezTo>
                    <a:pt x="606868" y="515990"/>
                    <a:pt x="669675" y="456356"/>
                    <a:pt x="568565" y="527312"/>
                  </a:cubicBezTo>
                  <a:cubicBezTo>
                    <a:pt x="525633" y="542166"/>
                    <a:pt x="501399" y="568252"/>
                    <a:pt x="460266" y="599142"/>
                  </a:cubicBezTo>
                  <a:cubicBezTo>
                    <a:pt x="449264" y="610300"/>
                    <a:pt x="431642" y="623028"/>
                    <a:pt x="419654" y="635057"/>
                  </a:cubicBezTo>
                  <a:cubicBezTo>
                    <a:pt x="386490" y="662939"/>
                    <a:pt x="344247" y="701273"/>
                    <a:pt x="311357" y="718860"/>
                  </a:cubicBezTo>
                  <a:cubicBezTo>
                    <a:pt x="256854" y="816736"/>
                    <a:pt x="326891" y="727249"/>
                    <a:pt x="230133" y="814633"/>
                  </a:cubicBezTo>
                  <a:cubicBezTo>
                    <a:pt x="102497" y="945631"/>
                    <a:pt x="220205" y="823309"/>
                    <a:pt x="135372" y="922378"/>
                  </a:cubicBezTo>
                  <a:cubicBezTo>
                    <a:pt x="115185" y="995445"/>
                    <a:pt x="138548" y="887333"/>
                    <a:pt x="67686" y="1030123"/>
                  </a:cubicBezTo>
                  <a:cubicBezTo>
                    <a:pt x="61402" y="1038199"/>
                    <a:pt x="62388" y="1055166"/>
                    <a:pt x="54148" y="1066038"/>
                  </a:cubicBezTo>
                  <a:cubicBezTo>
                    <a:pt x="46400" y="1080907"/>
                    <a:pt x="32633" y="1091011"/>
                    <a:pt x="27074" y="1101954"/>
                  </a:cubicBezTo>
                  <a:cubicBezTo>
                    <a:pt x="15483" y="1125017"/>
                    <a:pt x="0" y="1173784"/>
                    <a:pt x="0" y="1173784"/>
                  </a:cubicBezTo>
                  <a:cubicBezTo>
                    <a:pt x="-361" y="1267530"/>
                    <a:pt x="-2764" y="1360957"/>
                    <a:pt x="13536" y="1449132"/>
                  </a:cubicBezTo>
                  <a:cubicBezTo>
                    <a:pt x="16696" y="1460929"/>
                    <a:pt x="40957" y="1460680"/>
                    <a:pt x="54148" y="1461104"/>
                  </a:cubicBezTo>
                  <a:cubicBezTo>
                    <a:pt x="110035" y="1462141"/>
                    <a:pt x="168698" y="1437961"/>
                    <a:pt x="216595" y="1425189"/>
                  </a:cubicBezTo>
                  <a:cubicBezTo>
                    <a:pt x="229057" y="1419784"/>
                    <a:pt x="242622" y="1420327"/>
                    <a:pt x="257207" y="1413217"/>
                  </a:cubicBezTo>
                  <a:cubicBezTo>
                    <a:pt x="351436" y="1384375"/>
                    <a:pt x="412279" y="1341441"/>
                    <a:pt x="473803" y="1317444"/>
                  </a:cubicBezTo>
                  <a:cubicBezTo>
                    <a:pt x="542825" y="1277714"/>
                    <a:pt x="623531" y="1221538"/>
                    <a:pt x="690400" y="1173784"/>
                  </a:cubicBezTo>
                  <a:cubicBezTo>
                    <a:pt x="722984" y="1148916"/>
                    <a:pt x="923957" y="994082"/>
                    <a:pt x="1001756" y="922378"/>
                  </a:cubicBezTo>
                  <a:cubicBezTo>
                    <a:pt x="1060463" y="848019"/>
                    <a:pt x="1117252" y="804041"/>
                    <a:pt x="1191278" y="730831"/>
                  </a:cubicBezTo>
                  <a:cubicBezTo>
                    <a:pt x="1227290" y="704885"/>
                    <a:pt x="1243785" y="678023"/>
                    <a:pt x="1272502" y="647030"/>
                  </a:cubicBezTo>
                  <a:cubicBezTo>
                    <a:pt x="1339311" y="589819"/>
                    <a:pt x="1365379" y="567570"/>
                    <a:pt x="1421411" y="503369"/>
                  </a:cubicBezTo>
                  <a:cubicBezTo>
                    <a:pt x="1438516" y="480994"/>
                    <a:pt x="1453679" y="457281"/>
                    <a:pt x="1475561" y="431539"/>
                  </a:cubicBezTo>
                  <a:cubicBezTo>
                    <a:pt x="1499488" y="410413"/>
                    <a:pt x="1523801" y="396009"/>
                    <a:pt x="1543247" y="371680"/>
                  </a:cubicBezTo>
                  <a:cubicBezTo>
                    <a:pt x="1582241" y="330306"/>
                    <a:pt x="1596616" y="272813"/>
                    <a:pt x="1638007" y="239992"/>
                  </a:cubicBezTo>
                  <a:cubicBezTo>
                    <a:pt x="1658416" y="222409"/>
                    <a:pt x="1676736" y="201084"/>
                    <a:pt x="1692157" y="180133"/>
                  </a:cubicBezTo>
                  <a:cubicBezTo>
                    <a:pt x="1747304" y="99290"/>
                    <a:pt x="1747335" y="88673"/>
                    <a:pt x="1773381" y="24502"/>
                  </a:cubicBezTo>
                  <a:cubicBezTo>
                    <a:pt x="1750124" y="13031"/>
                    <a:pt x="1732465" y="3637"/>
                    <a:pt x="1705694" y="558"/>
                  </a:cubicBezTo>
                  <a:cubicBezTo>
                    <a:pt x="1647444" y="-1761"/>
                    <a:pt x="1594942" y="17891"/>
                    <a:pt x="1543247" y="36473"/>
                  </a:cubicBezTo>
                  <a:cubicBezTo>
                    <a:pt x="1525021" y="45150"/>
                    <a:pt x="1504698" y="52172"/>
                    <a:pt x="1489098" y="60417"/>
                  </a:cubicBezTo>
                  <a:cubicBezTo>
                    <a:pt x="1469791" y="74355"/>
                    <a:pt x="1453083" y="83493"/>
                    <a:pt x="1434949" y="96332"/>
                  </a:cubicBezTo>
                  <a:cubicBezTo>
                    <a:pt x="1392190" y="124459"/>
                    <a:pt x="1323720" y="138422"/>
                    <a:pt x="1286039" y="156190"/>
                  </a:cubicBezTo>
                  <a:cubicBezTo>
                    <a:pt x="1164560" y="202713"/>
                    <a:pt x="1110841" y="269600"/>
                    <a:pt x="988219" y="335765"/>
                  </a:cubicBezTo>
                  <a:cubicBezTo>
                    <a:pt x="951095" y="349476"/>
                    <a:pt x="903106" y="385514"/>
                    <a:pt x="866384" y="407595"/>
                  </a:cubicBezTo>
                  <a:cubicBezTo>
                    <a:pt x="837026" y="433557"/>
                    <a:pt x="787441" y="432718"/>
                    <a:pt x="758086" y="467454"/>
                  </a:cubicBezTo>
                  <a:cubicBezTo>
                    <a:pt x="683700" y="554721"/>
                    <a:pt x="728494" y="490308"/>
                    <a:pt x="595638" y="587171"/>
                  </a:cubicBezTo>
                  <a:cubicBezTo>
                    <a:pt x="563152" y="610155"/>
                    <a:pt x="500879" y="659001"/>
                    <a:pt x="500878" y="659001"/>
                  </a:cubicBezTo>
                </a:path>
              </a:pathLst>
            </a:custGeom>
            <a:noFill/>
            <a:ln w="57150">
              <a:solidFill>
                <a:schemeClr val="accent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4222757554">
                    <a:custGeom>
                      <a:avLst/>
                      <a:gdLst>
                        <a:gd name="connsiteX0" fmla="*/ 1116281 w 1555668"/>
                        <a:gd name="connsiteY0" fmla="*/ 190559 h 1449346"/>
                        <a:gd name="connsiteX1" fmla="*/ 1021278 w 1555668"/>
                        <a:gd name="connsiteY1" fmla="*/ 214310 h 1449346"/>
                        <a:gd name="connsiteX2" fmla="*/ 973777 w 1555668"/>
                        <a:gd name="connsiteY2" fmla="*/ 249936 h 1449346"/>
                        <a:gd name="connsiteX3" fmla="*/ 843148 w 1555668"/>
                        <a:gd name="connsiteY3" fmla="*/ 321188 h 1449346"/>
                        <a:gd name="connsiteX4" fmla="*/ 795647 w 1555668"/>
                        <a:gd name="connsiteY4" fmla="*/ 356814 h 1449346"/>
                        <a:gd name="connsiteX5" fmla="*/ 736270 w 1555668"/>
                        <a:gd name="connsiteY5" fmla="*/ 380564 h 1449346"/>
                        <a:gd name="connsiteX6" fmla="*/ 629392 w 1555668"/>
                        <a:gd name="connsiteY6" fmla="*/ 451816 h 1449346"/>
                        <a:gd name="connsiteX7" fmla="*/ 498764 w 1555668"/>
                        <a:gd name="connsiteY7" fmla="*/ 523068 h 1449346"/>
                        <a:gd name="connsiteX8" fmla="*/ 403761 w 1555668"/>
                        <a:gd name="connsiteY8" fmla="*/ 594320 h 1449346"/>
                        <a:gd name="connsiteX9" fmla="*/ 368135 w 1555668"/>
                        <a:gd name="connsiteY9" fmla="*/ 629946 h 1449346"/>
                        <a:gd name="connsiteX10" fmla="*/ 273133 w 1555668"/>
                        <a:gd name="connsiteY10" fmla="*/ 713074 h 1449346"/>
                        <a:gd name="connsiteX11" fmla="*/ 201881 w 1555668"/>
                        <a:gd name="connsiteY11" fmla="*/ 808076 h 1449346"/>
                        <a:gd name="connsiteX12" fmla="*/ 118753 w 1555668"/>
                        <a:gd name="connsiteY12" fmla="*/ 914954 h 1449346"/>
                        <a:gd name="connsiteX13" fmla="*/ 59377 w 1555668"/>
                        <a:gd name="connsiteY13" fmla="*/ 1021832 h 1449346"/>
                        <a:gd name="connsiteX14" fmla="*/ 47501 w 1555668"/>
                        <a:gd name="connsiteY14" fmla="*/ 1057458 h 1449346"/>
                        <a:gd name="connsiteX15" fmla="*/ 23751 w 1555668"/>
                        <a:gd name="connsiteY15" fmla="*/ 1093084 h 1449346"/>
                        <a:gd name="connsiteX16" fmla="*/ 0 w 1555668"/>
                        <a:gd name="connsiteY16" fmla="*/ 1164336 h 1449346"/>
                        <a:gd name="connsiteX17" fmla="*/ 11875 w 1555668"/>
                        <a:gd name="connsiteY17" fmla="*/ 1437468 h 1449346"/>
                        <a:gd name="connsiteX18" fmla="*/ 47501 w 1555668"/>
                        <a:gd name="connsiteY18" fmla="*/ 1449344 h 1449346"/>
                        <a:gd name="connsiteX19" fmla="*/ 190005 w 1555668"/>
                        <a:gd name="connsiteY19" fmla="*/ 1413718 h 1449346"/>
                        <a:gd name="connsiteX20" fmla="*/ 225631 w 1555668"/>
                        <a:gd name="connsiteY20" fmla="*/ 1401842 h 1449346"/>
                        <a:gd name="connsiteX21" fmla="*/ 415636 w 1555668"/>
                        <a:gd name="connsiteY21" fmla="*/ 1306840 h 1449346"/>
                        <a:gd name="connsiteX22" fmla="*/ 605642 w 1555668"/>
                        <a:gd name="connsiteY22" fmla="*/ 1164336 h 1449346"/>
                        <a:gd name="connsiteX23" fmla="*/ 878774 w 1555668"/>
                        <a:gd name="connsiteY23" fmla="*/ 914954 h 1449346"/>
                        <a:gd name="connsiteX24" fmla="*/ 1045029 w 1555668"/>
                        <a:gd name="connsiteY24" fmla="*/ 724949 h 1449346"/>
                        <a:gd name="connsiteX25" fmla="*/ 1116281 w 1555668"/>
                        <a:gd name="connsiteY25" fmla="*/ 641822 h 1449346"/>
                        <a:gd name="connsiteX26" fmla="*/ 1246909 w 1555668"/>
                        <a:gd name="connsiteY26" fmla="*/ 499318 h 1449346"/>
                        <a:gd name="connsiteX27" fmla="*/ 1294411 w 1555668"/>
                        <a:gd name="connsiteY27" fmla="*/ 428066 h 1449346"/>
                        <a:gd name="connsiteX28" fmla="*/ 1353787 w 1555668"/>
                        <a:gd name="connsiteY28" fmla="*/ 368689 h 1449346"/>
                        <a:gd name="connsiteX29" fmla="*/ 1436914 w 1555668"/>
                        <a:gd name="connsiteY29" fmla="*/ 238061 h 1449346"/>
                        <a:gd name="connsiteX30" fmla="*/ 1484416 w 1555668"/>
                        <a:gd name="connsiteY30" fmla="*/ 178684 h 1449346"/>
                        <a:gd name="connsiteX31" fmla="*/ 1555668 w 1555668"/>
                        <a:gd name="connsiteY31" fmla="*/ 24305 h 1449346"/>
                        <a:gd name="connsiteX32" fmla="*/ 1496291 w 1555668"/>
                        <a:gd name="connsiteY32" fmla="*/ 554 h 1449346"/>
                        <a:gd name="connsiteX33" fmla="*/ 1353787 w 1555668"/>
                        <a:gd name="connsiteY33" fmla="*/ 36180 h 1449346"/>
                        <a:gd name="connsiteX34" fmla="*/ 1306286 w 1555668"/>
                        <a:gd name="connsiteY34" fmla="*/ 59931 h 1449346"/>
                        <a:gd name="connsiteX35" fmla="*/ 1258785 w 1555668"/>
                        <a:gd name="connsiteY35" fmla="*/ 95557 h 1449346"/>
                        <a:gd name="connsiteX36" fmla="*/ 1128156 w 1555668"/>
                        <a:gd name="connsiteY36" fmla="*/ 154933 h 1449346"/>
                        <a:gd name="connsiteX37" fmla="*/ 866899 w 1555668"/>
                        <a:gd name="connsiteY37" fmla="*/ 333063 h 1449346"/>
                        <a:gd name="connsiteX38" fmla="*/ 760021 w 1555668"/>
                        <a:gd name="connsiteY38" fmla="*/ 404315 h 1449346"/>
                        <a:gd name="connsiteX39" fmla="*/ 665018 w 1555668"/>
                        <a:gd name="connsiteY39" fmla="*/ 463692 h 1449346"/>
                        <a:gd name="connsiteX40" fmla="*/ 522514 w 1555668"/>
                        <a:gd name="connsiteY40" fmla="*/ 582445 h 1449346"/>
                        <a:gd name="connsiteX41" fmla="*/ 439387 w 1555668"/>
                        <a:gd name="connsiteY41" fmla="*/ 653697 h 1449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</a:cxnLst>
                      <a:rect l="l" t="t" r="r" b="b"/>
                      <a:pathLst>
                        <a:path w="1555668" h="1449346">
                          <a:moveTo>
                            <a:pt x="1116281" y="190559"/>
                          </a:moveTo>
                          <a:cubicBezTo>
                            <a:pt x="1084613" y="198476"/>
                            <a:pt x="1051409" y="201755"/>
                            <a:pt x="1021278" y="214310"/>
                          </a:cubicBezTo>
                          <a:cubicBezTo>
                            <a:pt x="1003008" y="221922"/>
                            <a:pt x="989991" y="238586"/>
                            <a:pt x="973777" y="249936"/>
                          </a:cubicBezTo>
                          <a:cubicBezTo>
                            <a:pt x="781480" y="384544"/>
                            <a:pt x="1006178" y="230615"/>
                            <a:pt x="843148" y="321188"/>
                          </a:cubicBezTo>
                          <a:cubicBezTo>
                            <a:pt x="825847" y="330800"/>
                            <a:pt x="812948" y="347202"/>
                            <a:pt x="795647" y="356814"/>
                          </a:cubicBezTo>
                          <a:cubicBezTo>
                            <a:pt x="777013" y="367166"/>
                            <a:pt x="755336" y="371031"/>
                            <a:pt x="736270" y="380564"/>
                          </a:cubicBezTo>
                          <a:cubicBezTo>
                            <a:pt x="620891" y="438253"/>
                            <a:pt x="728829" y="392154"/>
                            <a:pt x="629392" y="451816"/>
                          </a:cubicBezTo>
                          <a:cubicBezTo>
                            <a:pt x="532444" y="509984"/>
                            <a:pt x="585300" y="463158"/>
                            <a:pt x="498764" y="523068"/>
                          </a:cubicBezTo>
                          <a:cubicBezTo>
                            <a:pt x="466218" y="545600"/>
                            <a:pt x="434398" y="569254"/>
                            <a:pt x="403761" y="594320"/>
                          </a:cubicBezTo>
                          <a:cubicBezTo>
                            <a:pt x="390763" y="604955"/>
                            <a:pt x="380562" y="618649"/>
                            <a:pt x="368135" y="629946"/>
                          </a:cubicBezTo>
                          <a:cubicBezTo>
                            <a:pt x="336999" y="658251"/>
                            <a:pt x="304800" y="685365"/>
                            <a:pt x="273133" y="713074"/>
                          </a:cubicBezTo>
                          <a:cubicBezTo>
                            <a:pt x="223551" y="812236"/>
                            <a:pt x="281906" y="708045"/>
                            <a:pt x="201881" y="808076"/>
                          </a:cubicBezTo>
                          <a:cubicBezTo>
                            <a:pt x="88246" y="950118"/>
                            <a:pt x="207991" y="825716"/>
                            <a:pt x="118753" y="914954"/>
                          </a:cubicBezTo>
                          <a:cubicBezTo>
                            <a:pt x="91884" y="995564"/>
                            <a:pt x="127431" y="899336"/>
                            <a:pt x="59377" y="1021832"/>
                          </a:cubicBezTo>
                          <a:cubicBezTo>
                            <a:pt x="53298" y="1032774"/>
                            <a:pt x="53099" y="1046262"/>
                            <a:pt x="47501" y="1057458"/>
                          </a:cubicBezTo>
                          <a:cubicBezTo>
                            <a:pt x="41118" y="1070223"/>
                            <a:pt x="29547" y="1080042"/>
                            <a:pt x="23751" y="1093084"/>
                          </a:cubicBezTo>
                          <a:cubicBezTo>
                            <a:pt x="13583" y="1115962"/>
                            <a:pt x="0" y="1164336"/>
                            <a:pt x="0" y="1164336"/>
                          </a:cubicBezTo>
                          <a:cubicBezTo>
                            <a:pt x="3958" y="1255380"/>
                            <a:pt x="-3107" y="1347578"/>
                            <a:pt x="11875" y="1437468"/>
                          </a:cubicBezTo>
                          <a:cubicBezTo>
                            <a:pt x="13933" y="1449815"/>
                            <a:pt x="34983" y="1449344"/>
                            <a:pt x="47501" y="1449344"/>
                          </a:cubicBezTo>
                          <a:cubicBezTo>
                            <a:pt x="95469" y="1449344"/>
                            <a:pt x="145796" y="1428454"/>
                            <a:pt x="190005" y="1413718"/>
                          </a:cubicBezTo>
                          <a:cubicBezTo>
                            <a:pt x="201880" y="1409760"/>
                            <a:pt x="214435" y="1407440"/>
                            <a:pt x="225631" y="1401842"/>
                          </a:cubicBezTo>
                          <a:lnTo>
                            <a:pt x="415636" y="1306840"/>
                          </a:lnTo>
                          <a:cubicBezTo>
                            <a:pt x="478971" y="1259339"/>
                            <a:pt x="546470" y="1216933"/>
                            <a:pt x="605642" y="1164336"/>
                          </a:cubicBezTo>
                          <a:cubicBezTo>
                            <a:pt x="630279" y="1142436"/>
                            <a:pt x="813658" y="986924"/>
                            <a:pt x="878774" y="914954"/>
                          </a:cubicBezTo>
                          <a:cubicBezTo>
                            <a:pt x="935236" y="852548"/>
                            <a:pt x="989806" y="788455"/>
                            <a:pt x="1045029" y="724949"/>
                          </a:cubicBezTo>
                          <a:cubicBezTo>
                            <a:pt x="1068976" y="697410"/>
                            <a:pt x="1090475" y="667628"/>
                            <a:pt x="1116281" y="641822"/>
                          </a:cubicBezTo>
                          <a:cubicBezTo>
                            <a:pt x="1174250" y="583853"/>
                            <a:pt x="1198379" y="564025"/>
                            <a:pt x="1246909" y="499318"/>
                          </a:cubicBezTo>
                          <a:cubicBezTo>
                            <a:pt x="1264036" y="476482"/>
                            <a:pt x="1276335" y="450159"/>
                            <a:pt x="1294411" y="428066"/>
                          </a:cubicBezTo>
                          <a:cubicBezTo>
                            <a:pt x="1312136" y="406403"/>
                            <a:pt x="1336993" y="391081"/>
                            <a:pt x="1353787" y="368689"/>
                          </a:cubicBezTo>
                          <a:cubicBezTo>
                            <a:pt x="1384754" y="327400"/>
                            <a:pt x="1404672" y="278363"/>
                            <a:pt x="1436914" y="238061"/>
                          </a:cubicBezTo>
                          <a:cubicBezTo>
                            <a:pt x="1452748" y="218269"/>
                            <a:pt x="1471375" y="200419"/>
                            <a:pt x="1484416" y="178684"/>
                          </a:cubicBezTo>
                          <a:cubicBezTo>
                            <a:pt x="1533144" y="97471"/>
                            <a:pt x="1534391" y="88131"/>
                            <a:pt x="1555668" y="24305"/>
                          </a:cubicBezTo>
                          <a:cubicBezTo>
                            <a:pt x="1535876" y="16388"/>
                            <a:pt x="1517534" y="2324"/>
                            <a:pt x="1496291" y="554"/>
                          </a:cubicBezTo>
                          <a:cubicBezTo>
                            <a:pt x="1446170" y="-3623"/>
                            <a:pt x="1397944" y="16554"/>
                            <a:pt x="1353787" y="36180"/>
                          </a:cubicBezTo>
                          <a:cubicBezTo>
                            <a:pt x="1337610" y="43370"/>
                            <a:pt x="1321298" y="50549"/>
                            <a:pt x="1306286" y="59931"/>
                          </a:cubicBezTo>
                          <a:cubicBezTo>
                            <a:pt x="1289502" y="70421"/>
                            <a:pt x="1276249" y="86243"/>
                            <a:pt x="1258785" y="95557"/>
                          </a:cubicBezTo>
                          <a:cubicBezTo>
                            <a:pt x="1216582" y="118065"/>
                            <a:pt x="1169586" y="131031"/>
                            <a:pt x="1128156" y="154933"/>
                          </a:cubicBezTo>
                          <a:cubicBezTo>
                            <a:pt x="1017595" y="218718"/>
                            <a:pt x="962335" y="267451"/>
                            <a:pt x="866899" y="333063"/>
                          </a:cubicBezTo>
                          <a:cubicBezTo>
                            <a:pt x="831616" y="357320"/>
                            <a:pt x="795969" y="381055"/>
                            <a:pt x="760021" y="404315"/>
                          </a:cubicBezTo>
                          <a:cubicBezTo>
                            <a:pt x="728668" y="424602"/>
                            <a:pt x="691424" y="437286"/>
                            <a:pt x="665018" y="463692"/>
                          </a:cubicBezTo>
                          <a:cubicBezTo>
                            <a:pt x="573557" y="555153"/>
                            <a:pt x="663661" y="469527"/>
                            <a:pt x="522514" y="582445"/>
                          </a:cubicBezTo>
                          <a:cubicBezTo>
                            <a:pt x="494016" y="605243"/>
                            <a:pt x="439387" y="653697"/>
                            <a:pt x="439387" y="653697"/>
                          </a:cubicBez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213A7D0C-E411-C20A-22BB-761F2ED8F51C}"/>
                </a:ext>
              </a:extLst>
            </p:cNvPr>
            <p:cNvSpPr/>
            <p:nvPr/>
          </p:nvSpPr>
          <p:spPr>
            <a:xfrm flipV="1">
              <a:off x="6501113" y="3680052"/>
              <a:ext cx="237507" cy="477237"/>
            </a:xfrm>
            <a:prstGeom prst="downArrow">
              <a:avLst/>
            </a:prstGeom>
            <a:solidFill>
              <a:srgbClr val="2E528E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8939FF8-57F3-4710-1EFC-9A9640C7C283}"/>
                </a:ext>
              </a:extLst>
            </p:cNvPr>
            <p:cNvSpPr txBox="1"/>
            <p:nvPr/>
          </p:nvSpPr>
          <p:spPr>
            <a:xfrm>
              <a:off x="5181035" y="4239934"/>
              <a:ext cx="31151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2E528E"/>
                  </a:solidFill>
                </a:rPr>
                <a:t>Post-Inflationary</a:t>
              </a:r>
            </a:p>
            <a:p>
              <a:pPr algn="ctr"/>
              <a:r>
                <a:rPr lang="en-US" b="1" dirty="0">
                  <a:solidFill>
                    <a:srgbClr val="2E528E"/>
                  </a:solidFill>
                </a:rPr>
                <a:t>Symmetry Breaking</a:t>
              </a:r>
            </a:p>
          </p:txBody>
        </p:sp>
      </p:grp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A2D69AF-71ED-8208-6C94-9439C85B4710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001411D-CF3A-A66A-6190-DF0E2EEBDE66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DDECA94-5390-B4A2-BCB3-841B73D5F949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894B6FA-E509-970F-7C81-4D92CC2D49B4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1539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9C58C-E5E1-F04A-87D6-D17985E55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Axion-Like Particles – First Result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63E212-FDDD-9D40-A771-7E20EFC6E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15E27F-A2AF-DD43-A0BF-B1C035E78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19</a:t>
            </a:fld>
            <a:endParaRPr lang="en-US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05751637-3736-B048-9AB5-1945ADDEBC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7927" y="903092"/>
            <a:ext cx="3798786" cy="35430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5FD9294-83F9-1840-A54A-EC16E76D1F36}"/>
                  </a:ext>
                </a:extLst>
              </p:cNvPr>
              <p:cNvSpPr txBox="1"/>
              <p:nvPr/>
            </p:nvSpPr>
            <p:spPr>
              <a:xfrm>
                <a:off x="12557129" y="4615390"/>
                <a:ext cx="416038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4 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400" dirty="0"/>
                  <a:t> MRI magnet at Argonne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65FD9294-83F9-1840-A54A-EC16E76D1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7129" y="4615390"/>
                <a:ext cx="4160381" cy="461665"/>
              </a:xfrm>
              <a:prstGeom prst="rect">
                <a:avLst/>
              </a:prstGeom>
              <a:blipFill>
                <a:blip r:embed="rId3"/>
                <a:stretch>
                  <a:fillRect t="-8108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72D3F4B0-98CE-C321-5421-43DA09AE0F92}"/>
              </a:ext>
            </a:extLst>
          </p:cNvPr>
          <p:cNvSpPr txBox="1"/>
          <p:nvPr/>
        </p:nvSpPr>
        <p:spPr>
          <a:xfrm>
            <a:off x="0" y="5890643"/>
            <a:ext cx="5451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[limit plot adapted</a:t>
            </a:r>
          </a:p>
          <a:p>
            <a:pPr algn="r"/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 from 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  <a:hlinkClick r:id="rId4" tooltip="https://cajohare.github.io/AxionLimi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cajohare.github.io/axionlimits</a:t>
            </a:r>
            <a:r>
              <a:rPr lang="en-US" sz="1400" dirty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31FFF8F-4525-A158-04ED-E865B87B05D6}"/>
              </a:ext>
            </a:extLst>
          </p:cNvPr>
          <p:cNvSpPr/>
          <p:nvPr/>
        </p:nvSpPr>
        <p:spPr>
          <a:xfrm>
            <a:off x="5826034" y="6017396"/>
            <a:ext cx="6045176" cy="39646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world’s first dish antenna ALP result!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594F44-04DE-A6FC-1D38-9D72634CB18F}"/>
              </a:ext>
            </a:extLst>
          </p:cNvPr>
          <p:cNvSpPr txBox="1"/>
          <p:nvPr/>
        </p:nvSpPr>
        <p:spPr>
          <a:xfrm>
            <a:off x="5675214" y="289059"/>
            <a:ext cx="61508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[G. Hoshino, SK, </a:t>
            </a:r>
            <a:r>
              <a:rPr lang="en-US" i="1" dirty="0">
                <a:solidFill>
                  <a:schemeClr val="accent1"/>
                </a:solidFill>
              </a:rPr>
              <a:t>et al</a:t>
            </a:r>
            <a:r>
              <a:rPr lang="en-US" dirty="0">
                <a:solidFill>
                  <a:schemeClr val="accent1"/>
                </a:solidFill>
              </a:rPr>
              <a:t> (</a:t>
            </a:r>
            <a:r>
              <a:rPr lang="en-US" dirty="0" err="1">
                <a:solidFill>
                  <a:schemeClr val="accent1"/>
                </a:solidFill>
              </a:rPr>
              <a:t>GigaBREAD</a:t>
            </a:r>
            <a:r>
              <a:rPr lang="en-US" dirty="0">
                <a:solidFill>
                  <a:schemeClr val="accent1"/>
                </a:solidFill>
              </a:rPr>
              <a:t>), </a:t>
            </a:r>
            <a:endParaRPr lang="en-US" b="1" dirty="0">
              <a:solidFill>
                <a:schemeClr val="accent1"/>
              </a:solidFill>
            </a:endParaRPr>
          </a:p>
          <a:p>
            <a:pPr algn="r"/>
            <a:r>
              <a:rPr lang="en-US" b="1" dirty="0">
                <a:solidFill>
                  <a:schemeClr val="accent1"/>
                </a:solidFill>
              </a:rPr>
              <a:t>PRL 134, 171002 (2025)</a:t>
            </a:r>
            <a:r>
              <a:rPr lang="en-US" dirty="0">
                <a:solidFill>
                  <a:schemeClr val="accent1"/>
                </a:solidFill>
              </a:rPr>
              <a:t>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676050-E1CA-0531-CFCC-29F64E08B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774" y="1170571"/>
            <a:ext cx="11760450" cy="4720072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BE27A83-4D6A-6517-E46F-C9F966757153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974DBF93-5338-E720-A1A7-776D503FD2C2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tx1"/>
                </a:solidFill>
              </a:rPr>
              <a:t>First Results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FF52B81-B2E8-F5D6-7AED-F7B9B95C7FE8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104FFD5-251A-43E0-3992-D86AB78378F7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670901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68E60-C7A5-1E8E-9F30-D3A3337CC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4E3011-2AFF-7520-A01E-9E0F4D84F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2" y="3705670"/>
            <a:ext cx="1860546" cy="21018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459196-2331-E58C-F233-FCFF26916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38" y="365126"/>
            <a:ext cx="11227838" cy="537966"/>
          </a:xfrm>
        </p:spPr>
        <p:txBody>
          <a:bodyPr/>
          <a:lstStyle/>
          <a:p>
            <a:pPr algn="ctr"/>
            <a:r>
              <a:rPr lang="en-US" dirty="0"/>
              <a:t>Dil. Fridge + 8T Magnet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CDC10-9BA6-A56E-8B5F-8F3D4B18B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A1CFB6-CBD2-9F01-3442-639E62EBD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D3399B-9970-60D5-1D3F-32951A250927}"/>
              </a:ext>
            </a:extLst>
          </p:cNvPr>
          <p:cNvSpPr txBox="1"/>
          <p:nvPr/>
        </p:nvSpPr>
        <p:spPr>
          <a:xfrm>
            <a:off x="306939" y="5759069"/>
            <a:ext cx="3546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Low Field Region for Detectors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EB2A9A-60BB-AC31-BAAF-F1C8E8E91D99}"/>
              </a:ext>
            </a:extLst>
          </p:cNvPr>
          <p:cNvSpPr txBox="1"/>
          <p:nvPr/>
        </p:nvSpPr>
        <p:spPr>
          <a:xfrm>
            <a:off x="4624139" y="6562887"/>
            <a:ext cx="407125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ProteoxMX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from Oxford Instruments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788B95-C9F0-6AB7-6182-701A8A927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206" y="997071"/>
            <a:ext cx="3245138" cy="5040451"/>
          </a:xfrm>
          <a:prstGeom prst="rect">
            <a:avLst/>
          </a:prstGeom>
        </p:spPr>
      </p:pic>
      <p:pic>
        <p:nvPicPr>
          <p:cNvPr id="11" name="Picture 2" descr="Image">
            <a:extLst>
              <a:ext uri="{FF2B5EF4-FFF2-40B4-BE49-F238E27FC236}">
                <a16:creationId xmlns:a16="http://schemas.microsoft.com/office/drawing/2014/main" id="{7126C3DD-2261-22F4-0950-C2CF21BD9C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88450" y="1316753"/>
            <a:ext cx="3546325" cy="47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F0D61C-634B-0933-F401-CCEE72E4ACD8}"/>
              </a:ext>
            </a:extLst>
          </p:cNvPr>
          <p:cNvSpPr txBox="1"/>
          <p:nvPr/>
        </p:nvSpPr>
        <p:spPr>
          <a:xfrm>
            <a:off x="7828374" y="993425"/>
            <a:ext cx="4071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High Field Region for Axion Conversion</a:t>
            </a:r>
          </a:p>
        </p:txBody>
      </p: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A753275B-6E79-B3CD-9385-C6D4B05D7950}"/>
              </a:ext>
            </a:extLst>
          </p:cNvPr>
          <p:cNvCxnSpPr>
            <a:cxnSpLocks/>
          </p:cNvCxnSpPr>
          <p:nvPr/>
        </p:nvCxnSpPr>
        <p:spPr>
          <a:xfrm flipV="1">
            <a:off x="2487241" y="1584960"/>
            <a:ext cx="3212519" cy="2816755"/>
          </a:xfrm>
          <a:prstGeom prst="bentConnector3">
            <a:avLst/>
          </a:prstGeom>
          <a:ln w="762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6C589CA3-455B-9E8A-2F61-D72DFBF54F26}"/>
              </a:ext>
            </a:extLst>
          </p:cNvPr>
          <p:cNvCxnSpPr>
            <a:cxnSpLocks/>
          </p:cNvCxnSpPr>
          <p:nvPr/>
        </p:nvCxnSpPr>
        <p:spPr>
          <a:xfrm rot="10800000" flipV="1">
            <a:off x="5980387" y="2869322"/>
            <a:ext cx="2448913" cy="1093078"/>
          </a:xfrm>
          <a:prstGeom prst="bentConnector3">
            <a:avLst>
              <a:gd name="adj1" fmla="val 34549"/>
            </a:avLst>
          </a:prstGeom>
          <a:ln w="76200">
            <a:solidFill>
              <a:schemeClr val="bg1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74D197E-5C8C-6EB4-2445-F2427CDB3314}"/>
              </a:ext>
            </a:extLst>
          </p:cNvPr>
          <p:cNvSpPr/>
          <p:nvPr/>
        </p:nvSpPr>
        <p:spPr>
          <a:xfrm>
            <a:off x="306939" y="6154865"/>
            <a:ext cx="2704276" cy="327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compensated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2FA3630-BF6D-31D4-005E-538884A7740B}"/>
              </a:ext>
            </a:extLst>
          </p:cNvPr>
          <p:cNvSpPr/>
          <p:nvPr/>
        </p:nvSpPr>
        <p:spPr>
          <a:xfrm>
            <a:off x="5980387" y="6154865"/>
            <a:ext cx="5904675" cy="327621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will enable axion searches at Harvard</a:t>
            </a:r>
          </a:p>
        </p:txBody>
      </p:sp>
      <p:pic>
        <p:nvPicPr>
          <p:cNvPr id="1028" name="Picture 4" descr="ProteoxMX">
            <a:extLst>
              <a:ext uri="{FF2B5EF4-FFF2-40B4-BE49-F238E27FC236}">
                <a16:creationId xmlns:a16="http://schemas.microsoft.com/office/drawing/2014/main" id="{790375BA-6450-A40C-A168-C9BB23C29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721" y="7472"/>
            <a:ext cx="2929149" cy="439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CEA6E89-EC9F-B08B-235B-11F0CC5AE98C}"/>
              </a:ext>
            </a:extLst>
          </p:cNvPr>
          <p:cNvSpPr/>
          <p:nvPr/>
        </p:nvSpPr>
        <p:spPr>
          <a:xfrm>
            <a:off x="3143663" y="6147657"/>
            <a:ext cx="2704276" cy="3276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arrives winter 25/26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DC98F5-F088-56B9-72B7-831B718FA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27564" y="400127"/>
            <a:ext cx="1457498" cy="4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BEB2DEB-BD95-2162-C2CF-59AD07ED746A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97E3DEDE-4C57-5D1D-AAC9-9FF6E6D85C50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6879633-2E22-FA19-FFEF-F906725FEB71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DBF7F0BF-BBE7-F7C8-9BB2-6A536798D5D7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7800996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507D2A-1B5B-69C1-F98F-7C80E9987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A01A1F-D9A3-3463-EF0E-433B748D995A}"/>
              </a:ext>
            </a:extLst>
          </p:cNvPr>
          <p:cNvSpPr/>
          <p:nvPr/>
        </p:nvSpPr>
        <p:spPr>
          <a:xfrm>
            <a:off x="262467" y="1080058"/>
            <a:ext cx="2699724" cy="531309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0E3D2-1740-CBB5-B702-DB9016D74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BREAD Reflector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B78F40-854E-2A38-9227-A92B7CE2D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4BBB3-B17A-8336-B52D-78DBC2CA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FDF988-9F52-268A-7F68-2DE87CF7D55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4D4D4"/>
              </a:clrFrom>
              <a:clrTo>
                <a:srgbClr val="D4D4D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199" y="1030996"/>
            <a:ext cx="3548676" cy="5474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970970-5301-EFA6-CC45-B2726A153116}"/>
              </a:ext>
            </a:extLst>
          </p:cNvPr>
          <p:cNvSpPr txBox="1"/>
          <p:nvPr/>
        </p:nvSpPr>
        <p:spPr>
          <a:xfrm rot="16200000">
            <a:off x="1552322" y="4818451"/>
            <a:ext cx="187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25EE2F-057A-F636-8374-B4FCD4CF7A64}"/>
              </a:ext>
            </a:extLst>
          </p:cNvPr>
          <p:cNvSpPr txBox="1"/>
          <p:nvPr/>
        </p:nvSpPr>
        <p:spPr>
          <a:xfrm rot="21313356">
            <a:off x="1236770" y="1416605"/>
            <a:ext cx="1871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Mixing Plate</a:t>
            </a:r>
          </a:p>
        </p:txBody>
      </p:sp>
      <p:pic>
        <p:nvPicPr>
          <p:cNvPr id="15" name="Picture 14" descr="A metal cone on a table&#10;&#10;AI-generated content may be incorrect.">
            <a:extLst>
              <a:ext uri="{FF2B5EF4-FFF2-40B4-BE49-F238E27FC236}">
                <a16:creationId xmlns:a16="http://schemas.microsoft.com/office/drawing/2014/main" id="{63F9A114-8105-5188-551E-EDC38E46D3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9015" y="1080056"/>
            <a:ext cx="2621930" cy="53093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872D6E-5A88-9A0E-BB62-64A2B9076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1625" y="1080057"/>
            <a:ext cx="2812177" cy="53130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E6B891-451E-6D26-BC20-CF7D69E5C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0188" y="1080057"/>
            <a:ext cx="2843440" cy="5313095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742083-0584-659A-0449-8A3309FD5E3A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6144135-2C89-0195-8EEA-37453A20E552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400251E-7C99-E208-4B35-C5C69848DC43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F36BE34-9674-4AAB-E8B3-829BA602B52C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249783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CEFAA-DF4C-87B6-26C9-E7187C921A18}"/>
              </a:ext>
            </a:extLst>
          </p:cNvPr>
          <p:cNvSpPr/>
          <p:nvPr/>
        </p:nvSpPr>
        <p:spPr>
          <a:xfrm>
            <a:off x="262467" y="1080058"/>
            <a:ext cx="2699724" cy="531309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20E7DF-19EE-C5A5-C3EB-5ACF56BDC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BREAD Reflector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DEC58-A7C9-68B5-066B-8904B30DB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5CF18-CBC9-EEBB-8406-8B057E61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566C71-710F-EC3D-BE73-450FB3107D2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D4D4D4"/>
              </a:clrFrom>
              <a:clrTo>
                <a:srgbClr val="D4D4D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199" y="1030996"/>
            <a:ext cx="3548676" cy="54742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46C0955-C373-9BE1-33E2-16348F606C43}"/>
              </a:ext>
            </a:extLst>
          </p:cNvPr>
          <p:cNvSpPr txBox="1"/>
          <p:nvPr/>
        </p:nvSpPr>
        <p:spPr>
          <a:xfrm rot="21313356">
            <a:off x="1236770" y="1416605"/>
            <a:ext cx="18717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Mixing Plate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85AB05F-B56C-DBE4-4405-668DF4B50E9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8205" y="1080058"/>
            <a:ext cx="8701328" cy="53130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99BCC4-CA18-DE5F-6018-40350FB1B81D}"/>
              </a:ext>
            </a:extLst>
          </p:cNvPr>
          <p:cNvSpPr txBox="1"/>
          <p:nvPr/>
        </p:nvSpPr>
        <p:spPr>
          <a:xfrm rot="16200000">
            <a:off x="1552322" y="4818451"/>
            <a:ext cx="1871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Magnet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3427678A-AA70-8017-20FB-F20EB3375F0D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BC188D01-0B2A-F0BB-60AE-B9120559135B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530C1F5-8386-2D29-C1A7-D67124DB95DF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23" name="Footer Placeholder 4">
            <a:extLst>
              <a:ext uri="{FF2B5EF4-FFF2-40B4-BE49-F238E27FC236}">
                <a16:creationId xmlns:a16="http://schemas.microsoft.com/office/drawing/2014/main" id="{22DD5D66-28DB-32E1-0C3E-18FF91D5FEFD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550627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A86DF-6369-480A-A76F-1B8E43960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AF5022-4C2E-FC16-0D12-41367E99608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851" y="3866174"/>
            <a:ext cx="1508416" cy="23283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C17183-D450-00B4-7986-867ED696E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Limited </a:t>
            </a:r>
            <a:r>
              <a:rPr lang="en-US" dirty="0" err="1"/>
              <a:t>GigaBREAD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C6E44-44B2-3B1D-D4FA-B2C1D8364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7CF33A-A47C-5FA3-308D-3CE4A2A1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23</a:t>
            </a:fld>
            <a:endParaRPr lang="en-US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F23612A5-4321-8396-81D5-C38B3BB9472A}"/>
              </a:ext>
            </a:extLst>
          </p:cNvPr>
          <p:cNvSpPr txBox="1"/>
          <p:nvPr/>
        </p:nvSpPr>
        <p:spPr>
          <a:xfrm>
            <a:off x="5794256" y="6586769"/>
            <a:ext cx="5451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[limit plot adapted from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 tooltip="https://cajohare.github.io/AxionLimi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cajohare.github.io/axionlimits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]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807AD6-13D7-B7D3-AFD7-31A745C5B28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991" y="2972362"/>
            <a:ext cx="1918696" cy="12563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B647BB-95C8-8801-25C2-830C6B448BD3}"/>
              </a:ext>
            </a:extLst>
          </p:cNvPr>
          <p:cNvSpPr txBox="1"/>
          <p:nvPr/>
        </p:nvSpPr>
        <p:spPr>
          <a:xfrm>
            <a:off x="7804430" y="-2760364"/>
            <a:ext cx="1147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from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9D2DA20-C5EE-E38D-4A5F-69A6A002BA0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120" y="-2413996"/>
            <a:ext cx="801182" cy="56299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F0520BA-20C8-A396-3356-A4FD081A2893}"/>
              </a:ext>
            </a:extLst>
          </p:cNvPr>
          <p:cNvSpPr/>
          <p:nvPr/>
        </p:nvSpPr>
        <p:spPr>
          <a:xfrm>
            <a:off x="2434923" y="1247010"/>
            <a:ext cx="1918696" cy="15662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Quantum-Limited Readout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w/ KI-TWPA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7C8CB0-F062-DDEE-B90C-549314F38DD5}"/>
              </a:ext>
            </a:extLst>
          </p:cNvPr>
          <p:cNvGrpSpPr/>
          <p:nvPr/>
        </p:nvGrpSpPr>
        <p:grpSpPr>
          <a:xfrm>
            <a:off x="4853467" y="956963"/>
            <a:ext cx="7017744" cy="5559908"/>
            <a:chOff x="5126699" y="956963"/>
            <a:chExt cx="6744512" cy="520337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8E08717-0069-5400-0276-E4EB4F29F08C}"/>
                </a:ext>
              </a:extLst>
            </p:cNvPr>
            <p:cNvGrpSpPr/>
            <p:nvPr/>
          </p:nvGrpSpPr>
          <p:grpSpPr>
            <a:xfrm>
              <a:off x="5126699" y="956963"/>
              <a:ext cx="6744512" cy="5203374"/>
              <a:chOff x="5126699" y="956963"/>
              <a:chExt cx="6744512" cy="5203374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D0B0C6F-AB8E-C7EF-48FE-39B8425225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494"/>
              <a:stretch/>
            </p:blipFill>
            <p:spPr>
              <a:xfrm>
                <a:off x="5126699" y="956963"/>
                <a:ext cx="6744512" cy="5203374"/>
              </a:xfrm>
              <a:prstGeom prst="rect">
                <a:avLst/>
              </a:prstGeom>
            </p:spPr>
          </p:pic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3A9B21D-54A7-9251-94BB-ECACC88FE2C0}"/>
                  </a:ext>
                </a:extLst>
              </p:cNvPr>
              <p:cNvSpPr/>
              <p:nvPr/>
            </p:nvSpPr>
            <p:spPr>
              <a:xfrm>
                <a:off x="7818298" y="1634591"/>
                <a:ext cx="264546" cy="1194133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7C2BE9CC-CC62-0A83-52FB-4FC250E4BDF4}"/>
                </a:ext>
              </a:extLst>
            </p:cNvPr>
            <p:cNvSpPr/>
            <p:nvPr/>
          </p:nvSpPr>
          <p:spPr>
            <a:xfrm>
              <a:off x="7819671" y="2756716"/>
              <a:ext cx="263173" cy="200428"/>
            </a:xfrm>
            <a:custGeom>
              <a:avLst/>
              <a:gdLst>
                <a:gd name="connsiteX0" fmla="*/ 0 w 3026979"/>
                <a:gd name="connsiteY0" fmla="*/ 0 h 2506718"/>
                <a:gd name="connsiteX1" fmla="*/ 23648 w 3026979"/>
                <a:gd name="connsiteY1" fmla="*/ 2065283 h 2506718"/>
                <a:gd name="connsiteX2" fmla="*/ 86710 w 3026979"/>
                <a:gd name="connsiteY2" fmla="*/ 2388476 h 2506718"/>
                <a:gd name="connsiteX3" fmla="*/ 126124 w 3026979"/>
                <a:gd name="connsiteY3" fmla="*/ 1686911 h 2506718"/>
                <a:gd name="connsiteX4" fmla="*/ 212834 w 3026979"/>
                <a:gd name="connsiteY4" fmla="*/ 2270235 h 2506718"/>
                <a:gd name="connsiteX5" fmla="*/ 252248 w 3026979"/>
                <a:gd name="connsiteY5" fmla="*/ 2278118 h 2506718"/>
                <a:gd name="connsiteX6" fmla="*/ 299545 w 3026979"/>
                <a:gd name="connsiteY6" fmla="*/ 1592318 h 2506718"/>
                <a:gd name="connsiteX7" fmla="*/ 386255 w 3026979"/>
                <a:gd name="connsiteY7" fmla="*/ 2435773 h 2506718"/>
                <a:gd name="connsiteX8" fmla="*/ 472965 w 3026979"/>
                <a:gd name="connsiteY8" fmla="*/ 2191407 h 2506718"/>
                <a:gd name="connsiteX9" fmla="*/ 638503 w 3026979"/>
                <a:gd name="connsiteY9" fmla="*/ 2506718 h 2506718"/>
                <a:gd name="connsiteX10" fmla="*/ 693683 w 3026979"/>
                <a:gd name="connsiteY10" fmla="*/ 1899745 h 2506718"/>
                <a:gd name="connsiteX11" fmla="*/ 780393 w 3026979"/>
                <a:gd name="connsiteY11" fmla="*/ 2293883 h 2506718"/>
                <a:gd name="connsiteX12" fmla="*/ 827690 w 3026979"/>
                <a:gd name="connsiteY12" fmla="*/ 1899745 h 2506718"/>
                <a:gd name="connsiteX13" fmla="*/ 827690 w 3026979"/>
                <a:gd name="connsiteY13" fmla="*/ 1899745 h 2506718"/>
                <a:gd name="connsiteX14" fmla="*/ 930165 w 3026979"/>
                <a:gd name="connsiteY14" fmla="*/ 2191407 h 2506718"/>
                <a:gd name="connsiteX15" fmla="*/ 977462 w 3026979"/>
                <a:gd name="connsiteY15" fmla="*/ 1947042 h 2506718"/>
                <a:gd name="connsiteX16" fmla="*/ 1016876 w 3026979"/>
                <a:gd name="connsiteY16" fmla="*/ 1820918 h 2506718"/>
                <a:gd name="connsiteX17" fmla="*/ 1016876 w 3026979"/>
                <a:gd name="connsiteY17" fmla="*/ 1820918 h 2506718"/>
                <a:gd name="connsiteX18" fmla="*/ 1174531 w 3026979"/>
                <a:gd name="connsiteY18" fmla="*/ 2183524 h 2506718"/>
                <a:gd name="connsiteX19" fmla="*/ 1213945 w 3026979"/>
                <a:gd name="connsiteY19" fmla="*/ 1749973 h 2506718"/>
                <a:gd name="connsiteX20" fmla="*/ 1308538 w 3026979"/>
                <a:gd name="connsiteY20" fmla="*/ 2286000 h 2506718"/>
                <a:gd name="connsiteX21" fmla="*/ 1411014 w 3026979"/>
                <a:gd name="connsiteY21" fmla="*/ 1332187 h 2506718"/>
                <a:gd name="connsiteX22" fmla="*/ 1489841 w 3026979"/>
                <a:gd name="connsiteY22" fmla="*/ 1876097 h 2506718"/>
                <a:gd name="connsiteX23" fmla="*/ 1568669 w 3026979"/>
                <a:gd name="connsiteY23" fmla="*/ 1481959 h 2506718"/>
                <a:gd name="connsiteX24" fmla="*/ 1600200 w 3026979"/>
                <a:gd name="connsiteY24" fmla="*/ 1489842 h 2506718"/>
                <a:gd name="connsiteX25" fmla="*/ 1679028 w 3026979"/>
                <a:gd name="connsiteY25" fmla="*/ 2017987 h 2506718"/>
                <a:gd name="connsiteX26" fmla="*/ 1679028 w 3026979"/>
                <a:gd name="connsiteY26" fmla="*/ 2049518 h 2506718"/>
                <a:gd name="connsiteX27" fmla="*/ 1679028 w 3026979"/>
                <a:gd name="connsiteY27" fmla="*/ 1931276 h 2506718"/>
                <a:gd name="connsiteX28" fmla="*/ 1749972 w 3026979"/>
                <a:gd name="connsiteY28" fmla="*/ 1891862 h 2506718"/>
                <a:gd name="connsiteX29" fmla="*/ 1797269 w 3026979"/>
                <a:gd name="connsiteY29" fmla="*/ 1615966 h 2506718"/>
                <a:gd name="connsiteX30" fmla="*/ 1836683 w 3026979"/>
                <a:gd name="connsiteY30" fmla="*/ 2128345 h 2506718"/>
                <a:gd name="connsiteX31" fmla="*/ 1844565 w 3026979"/>
                <a:gd name="connsiteY31" fmla="*/ 2175642 h 2506718"/>
                <a:gd name="connsiteX32" fmla="*/ 1915510 w 3026979"/>
                <a:gd name="connsiteY32" fmla="*/ 1340069 h 2506718"/>
                <a:gd name="connsiteX33" fmla="*/ 1954924 w 3026979"/>
                <a:gd name="connsiteY33" fmla="*/ 1237593 h 2506718"/>
                <a:gd name="connsiteX34" fmla="*/ 2002221 w 3026979"/>
                <a:gd name="connsiteY34" fmla="*/ 1757856 h 2506718"/>
                <a:gd name="connsiteX35" fmla="*/ 2010103 w 3026979"/>
                <a:gd name="connsiteY35" fmla="*/ 1765738 h 2506718"/>
                <a:gd name="connsiteX36" fmla="*/ 2065283 w 3026979"/>
                <a:gd name="connsiteY36" fmla="*/ 1679028 h 2506718"/>
                <a:gd name="connsiteX37" fmla="*/ 2065283 w 3026979"/>
                <a:gd name="connsiteY37" fmla="*/ 1608083 h 2506718"/>
                <a:gd name="connsiteX38" fmla="*/ 2144110 w 3026979"/>
                <a:gd name="connsiteY38" fmla="*/ 1466193 h 2506718"/>
                <a:gd name="connsiteX39" fmla="*/ 2136228 w 3026979"/>
                <a:gd name="connsiteY39" fmla="*/ 1686911 h 2506718"/>
                <a:gd name="connsiteX40" fmla="*/ 2167759 w 3026979"/>
                <a:gd name="connsiteY40" fmla="*/ 2010104 h 2506718"/>
                <a:gd name="connsiteX41" fmla="*/ 2222938 w 3026979"/>
                <a:gd name="connsiteY41" fmla="*/ 2183524 h 2506718"/>
                <a:gd name="connsiteX42" fmla="*/ 2278117 w 3026979"/>
                <a:gd name="connsiteY42" fmla="*/ 2317531 h 2506718"/>
                <a:gd name="connsiteX43" fmla="*/ 2317531 w 3026979"/>
                <a:gd name="connsiteY43" fmla="*/ 2049518 h 2506718"/>
                <a:gd name="connsiteX44" fmla="*/ 2317531 w 3026979"/>
                <a:gd name="connsiteY44" fmla="*/ 1947042 h 2506718"/>
                <a:gd name="connsiteX45" fmla="*/ 2317531 w 3026979"/>
                <a:gd name="connsiteY45" fmla="*/ 1860331 h 2506718"/>
                <a:gd name="connsiteX46" fmla="*/ 2364828 w 3026979"/>
                <a:gd name="connsiteY46" fmla="*/ 2159876 h 2506718"/>
                <a:gd name="connsiteX47" fmla="*/ 2396359 w 3026979"/>
                <a:gd name="connsiteY47" fmla="*/ 2238704 h 2506718"/>
                <a:gd name="connsiteX48" fmla="*/ 2475186 w 3026979"/>
                <a:gd name="connsiteY48" fmla="*/ 1434662 h 2506718"/>
                <a:gd name="connsiteX49" fmla="*/ 2475186 w 3026979"/>
                <a:gd name="connsiteY49" fmla="*/ 1434662 h 2506718"/>
                <a:gd name="connsiteX50" fmla="*/ 2601310 w 3026979"/>
                <a:gd name="connsiteY50" fmla="*/ 1820918 h 2506718"/>
                <a:gd name="connsiteX51" fmla="*/ 2640724 w 3026979"/>
                <a:gd name="connsiteY51" fmla="*/ 1576552 h 2506718"/>
                <a:gd name="connsiteX52" fmla="*/ 2798379 w 3026979"/>
                <a:gd name="connsiteY52" fmla="*/ 2254469 h 2506718"/>
                <a:gd name="connsiteX53" fmla="*/ 2853559 w 3026979"/>
                <a:gd name="connsiteY53" fmla="*/ 1679028 h 2506718"/>
                <a:gd name="connsiteX54" fmla="*/ 2948152 w 3026979"/>
                <a:gd name="connsiteY54" fmla="*/ 2096814 h 2506718"/>
                <a:gd name="connsiteX55" fmla="*/ 3026979 w 3026979"/>
                <a:gd name="connsiteY55" fmla="*/ 1135118 h 2506718"/>
                <a:gd name="connsiteX0" fmla="*/ 0 w 4012324"/>
                <a:gd name="connsiteY0" fmla="*/ 0 h 2506718"/>
                <a:gd name="connsiteX1" fmla="*/ 23648 w 4012324"/>
                <a:gd name="connsiteY1" fmla="*/ 2065283 h 2506718"/>
                <a:gd name="connsiteX2" fmla="*/ 86710 w 4012324"/>
                <a:gd name="connsiteY2" fmla="*/ 2388476 h 2506718"/>
                <a:gd name="connsiteX3" fmla="*/ 126124 w 4012324"/>
                <a:gd name="connsiteY3" fmla="*/ 1686911 h 2506718"/>
                <a:gd name="connsiteX4" fmla="*/ 212834 w 4012324"/>
                <a:gd name="connsiteY4" fmla="*/ 2270235 h 2506718"/>
                <a:gd name="connsiteX5" fmla="*/ 252248 w 4012324"/>
                <a:gd name="connsiteY5" fmla="*/ 2278118 h 2506718"/>
                <a:gd name="connsiteX6" fmla="*/ 299545 w 4012324"/>
                <a:gd name="connsiteY6" fmla="*/ 1592318 h 2506718"/>
                <a:gd name="connsiteX7" fmla="*/ 386255 w 4012324"/>
                <a:gd name="connsiteY7" fmla="*/ 2435773 h 2506718"/>
                <a:gd name="connsiteX8" fmla="*/ 472965 w 4012324"/>
                <a:gd name="connsiteY8" fmla="*/ 2191407 h 2506718"/>
                <a:gd name="connsiteX9" fmla="*/ 638503 w 4012324"/>
                <a:gd name="connsiteY9" fmla="*/ 2506718 h 2506718"/>
                <a:gd name="connsiteX10" fmla="*/ 693683 w 4012324"/>
                <a:gd name="connsiteY10" fmla="*/ 1899745 h 2506718"/>
                <a:gd name="connsiteX11" fmla="*/ 780393 w 4012324"/>
                <a:gd name="connsiteY11" fmla="*/ 2293883 h 2506718"/>
                <a:gd name="connsiteX12" fmla="*/ 827690 w 4012324"/>
                <a:gd name="connsiteY12" fmla="*/ 1899745 h 2506718"/>
                <a:gd name="connsiteX13" fmla="*/ 827690 w 4012324"/>
                <a:gd name="connsiteY13" fmla="*/ 1899745 h 2506718"/>
                <a:gd name="connsiteX14" fmla="*/ 930165 w 4012324"/>
                <a:gd name="connsiteY14" fmla="*/ 2191407 h 2506718"/>
                <a:gd name="connsiteX15" fmla="*/ 977462 w 4012324"/>
                <a:gd name="connsiteY15" fmla="*/ 1947042 h 2506718"/>
                <a:gd name="connsiteX16" fmla="*/ 1016876 w 4012324"/>
                <a:gd name="connsiteY16" fmla="*/ 1820918 h 2506718"/>
                <a:gd name="connsiteX17" fmla="*/ 1016876 w 4012324"/>
                <a:gd name="connsiteY17" fmla="*/ 1820918 h 2506718"/>
                <a:gd name="connsiteX18" fmla="*/ 1174531 w 4012324"/>
                <a:gd name="connsiteY18" fmla="*/ 2183524 h 2506718"/>
                <a:gd name="connsiteX19" fmla="*/ 1213945 w 4012324"/>
                <a:gd name="connsiteY19" fmla="*/ 1749973 h 2506718"/>
                <a:gd name="connsiteX20" fmla="*/ 1308538 w 4012324"/>
                <a:gd name="connsiteY20" fmla="*/ 2286000 h 2506718"/>
                <a:gd name="connsiteX21" fmla="*/ 1411014 w 4012324"/>
                <a:gd name="connsiteY21" fmla="*/ 1332187 h 2506718"/>
                <a:gd name="connsiteX22" fmla="*/ 1489841 w 4012324"/>
                <a:gd name="connsiteY22" fmla="*/ 1876097 h 2506718"/>
                <a:gd name="connsiteX23" fmla="*/ 1568669 w 4012324"/>
                <a:gd name="connsiteY23" fmla="*/ 1481959 h 2506718"/>
                <a:gd name="connsiteX24" fmla="*/ 1600200 w 4012324"/>
                <a:gd name="connsiteY24" fmla="*/ 1489842 h 2506718"/>
                <a:gd name="connsiteX25" fmla="*/ 1679028 w 4012324"/>
                <a:gd name="connsiteY25" fmla="*/ 2017987 h 2506718"/>
                <a:gd name="connsiteX26" fmla="*/ 1679028 w 4012324"/>
                <a:gd name="connsiteY26" fmla="*/ 2049518 h 2506718"/>
                <a:gd name="connsiteX27" fmla="*/ 1679028 w 4012324"/>
                <a:gd name="connsiteY27" fmla="*/ 1931276 h 2506718"/>
                <a:gd name="connsiteX28" fmla="*/ 1749972 w 4012324"/>
                <a:gd name="connsiteY28" fmla="*/ 1891862 h 2506718"/>
                <a:gd name="connsiteX29" fmla="*/ 1797269 w 4012324"/>
                <a:gd name="connsiteY29" fmla="*/ 1615966 h 2506718"/>
                <a:gd name="connsiteX30" fmla="*/ 1836683 w 4012324"/>
                <a:gd name="connsiteY30" fmla="*/ 2128345 h 2506718"/>
                <a:gd name="connsiteX31" fmla="*/ 1844565 w 4012324"/>
                <a:gd name="connsiteY31" fmla="*/ 2175642 h 2506718"/>
                <a:gd name="connsiteX32" fmla="*/ 1915510 w 4012324"/>
                <a:gd name="connsiteY32" fmla="*/ 1340069 h 2506718"/>
                <a:gd name="connsiteX33" fmla="*/ 1954924 w 4012324"/>
                <a:gd name="connsiteY33" fmla="*/ 1237593 h 2506718"/>
                <a:gd name="connsiteX34" fmla="*/ 2002221 w 4012324"/>
                <a:gd name="connsiteY34" fmla="*/ 1757856 h 2506718"/>
                <a:gd name="connsiteX35" fmla="*/ 2010103 w 4012324"/>
                <a:gd name="connsiteY35" fmla="*/ 1765738 h 2506718"/>
                <a:gd name="connsiteX36" fmla="*/ 2065283 w 4012324"/>
                <a:gd name="connsiteY36" fmla="*/ 1679028 h 2506718"/>
                <a:gd name="connsiteX37" fmla="*/ 2065283 w 4012324"/>
                <a:gd name="connsiteY37" fmla="*/ 1608083 h 2506718"/>
                <a:gd name="connsiteX38" fmla="*/ 2144110 w 4012324"/>
                <a:gd name="connsiteY38" fmla="*/ 1466193 h 2506718"/>
                <a:gd name="connsiteX39" fmla="*/ 2136228 w 4012324"/>
                <a:gd name="connsiteY39" fmla="*/ 1686911 h 2506718"/>
                <a:gd name="connsiteX40" fmla="*/ 2167759 w 4012324"/>
                <a:gd name="connsiteY40" fmla="*/ 2010104 h 2506718"/>
                <a:gd name="connsiteX41" fmla="*/ 2222938 w 4012324"/>
                <a:gd name="connsiteY41" fmla="*/ 2183524 h 2506718"/>
                <a:gd name="connsiteX42" fmla="*/ 2278117 w 4012324"/>
                <a:gd name="connsiteY42" fmla="*/ 2317531 h 2506718"/>
                <a:gd name="connsiteX43" fmla="*/ 2317531 w 4012324"/>
                <a:gd name="connsiteY43" fmla="*/ 2049518 h 2506718"/>
                <a:gd name="connsiteX44" fmla="*/ 2317531 w 4012324"/>
                <a:gd name="connsiteY44" fmla="*/ 1947042 h 2506718"/>
                <a:gd name="connsiteX45" fmla="*/ 2317531 w 4012324"/>
                <a:gd name="connsiteY45" fmla="*/ 1860331 h 2506718"/>
                <a:gd name="connsiteX46" fmla="*/ 2364828 w 4012324"/>
                <a:gd name="connsiteY46" fmla="*/ 2159876 h 2506718"/>
                <a:gd name="connsiteX47" fmla="*/ 2396359 w 4012324"/>
                <a:gd name="connsiteY47" fmla="*/ 2238704 h 2506718"/>
                <a:gd name="connsiteX48" fmla="*/ 2475186 w 4012324"/>
                <a:gd name="connsiteY48" fmla="*/ 1434662 h 2506718"/>
                <a:gd name="connsiteX49" fmla="*/ 2475186 w 4012324"/>
                <a:gd name="connsiteY49" fmla="*/ 1434662 h 2506718"/>
                <a:gd name="connsiteX50" fmla="*/ 2601310 w 4012324"/>
                <a:gd name="connsiteY50" fmla="*/ 1820918 h 2506718"/>
                <a:gd name="connsiteX51" fmla="*/ 2640724 w 4012324"/>
                <a:gd name="connsiteY51" fmla="*/ 1576552 h 2506718"/>
                <a:gd name="connsiteX52" fmla="*/ 2798379 w 4012324"/>
                <a:gd name="connsiteY52" fmla="*/ 2254469 h 2506718"/>
                <a:gd name="connsiteX53" fmla="*/ 2853559 w 4012324"/>
                <a:gd name="connsiteY53" fmla="*/ 1679028 h 2506718"/>
                <a:gd name="connsiteX54" fmla="*/ 2948152 w 4012324"/>
                <a:gd name="connsiteY54" fmla="*/ 2096814 h 2506718"/>
                <a:gd name="connsiteX55" fmla="*/ 4012324 w 4012324"/>
                <a:gd name="connsiteY55" fmla="*/ 1844566 h 2506718"/>
                <a:gd name="connsiteX0" fmla="*/ 0 w 4012324"/>
                <a:gd name="connsiteY0" fmla="*/ 0 h 2506718"/>
                <a:gd name="connsiteX1" fmla="*/ 23648 w 4012324"/>
                <a:gd name="connsiteY1" fmla="*/ 2065283 h 2506718"/>
                <a:gd name="connsiteX2" fmla="*/ 86710 w 4012324"/>
                <a:gd name="connsiteY2" fmla="*/ 2388476 h 2506718"/>
                <a:gd name="connsiteX3" fmla="*/ 126124 w 4012324"/>
                <a:gd name="connsiteY3" fmla="*/ 1686911 h 2506718"/>
                <a:gd name="connsiteX4" fmla="*/ 212834 w 4012324"/>
                <a:gd name="connsiteY4" fmla="*/ 2270235 h 2506718"/>
                <a:gd name="connsiteX5" fmla="*/ 252248 w 4012324"/>
                <a:gd name="connsiteY5" fmla="*/ 2278118 h 2506718"/>
                <a:gd name="connsiteX6" fmla="*/ 299545 w 4012324"/>
                <a:gd name="connsiteY6" fmla="*/ 1592318 h 2506718"/>
                <a:gd name="connsiteX7" fmla="*/ 386255 w 4012324"/>
                <a:gd name="connsiteY7" fmla="*/ 2435773 h 2506718"/>
                <a:gd name="connsiteX8" fmla="*/ 472965 w 4012324"/>
                <a:gd name="connsiteY8" fmla="*/ 2191407 h 2506718"/>
                <a:gd name="connsiteX9" fmla="*/ 638503 w 4012324"/>
                <a:gd name="connsiteY9" fmla="*/ 2506718 h 2506718"/>
                <a:gd name="connsiteX10" fmla="*/ 693683 w 4012324"/>
                <a:gd name="connsiteY10" fmla="*/ 1899745 h 2506718"/>
                <a:gd name="connsiteX11" fmla="*/ 780393 w 4012324"/>
                <a:gd name="connsiteY11" fmla="*/ 2293883 h 2506718"/>
                <a:gd name="connsiteX12" fmla="*/ 827690 w 4012324"/>
                <a:gd name="connsiteY12" fmla="*/ 1899745 h 2506718"/>
                <a:gd name="connsiteX13" fmla="*/ 827690 w 4012324"/>
                <a:gd name="connsiteY13" fmla="*/ 1899745 h 2506718"/>
                <a:gd name="connsiteX14" fmla="*/ 930165 w 4012324"/>
                <a:gd name="connsiteY14" fmla="*/ 2191407 h 2506718"/>
                <a:gd name="connsiteX15" fmla="*/ 977462 w 4012324"/>
                <a:gd name="connsiteY15" fmla="*/ 1947042 h 2506718"/>
                <a:gd name="connsiteX16" fmla="*/ 1016876 w 4012324"/>
                <a:gd name="connsiteY16" fmla="*/ 1820918 h 2506718"/>
                <a:gd name="connsiteX17" fmla="*/ 1016876 w 4012324"/>
                <a:gd name="connsiteY17" fmla="*/ 1820918 h 2506718"/>
                <a:gd name="connsiteX18" fmla="*/ 1174531 w 4012324"/>
                <a:gd name="connsiteY18" fmla="*/ 2183524 h 2506718"/>
                <a:gd name="connsiteX19" fmla="*/ 1213945 w 4012324"/>
                <a:gd name="connsiteY19" fmla="*/ 1749973 h 2506718"/>
                <a:gd name="connsiteX20" fmla="*/ 1308538 w 4012324"/>
                <a:gd name="connsiteY20" fmla="*/ 2286000 h 2506718"/>
                <a:gd name="connsiteX21" fmla="*/ 1411014 w 4012324"/>
                <a:gd name="connsiteY21" fmla="*/ 1332187 h 2506718"/>
                <a:gd name="connsiteX22" fmla="*/ 1489841 w 4012324"/>
                <a:gd name="connsiteY22" fmla="*/ 1876097 h 2506718"/>
                <a:gd name="connsiteX23" fmla="*/ 1568669 w 4012324"/>
                <a:gd name="connsiteY23" fmla="*/ 1481959 h 2506718"/>
                <a:gd name="connsiteX24" fmla="*/ 1600200 w 4012324"/>
                <a:gd name="connsiteY24" fmla="*/ 1489842 h 2506718"/>
                <a:gd name="connsiteX25" fmla="*/ 1679028 w 4012324"/>
                <a:gd name="connsiteY25" fmla="*/ 2017987 h 2506718"/>
                <a:gd name="connsiteX26" fmla="*/ 1679028 w 4012324"/>
                <a:gd name="connsiteY26" fmla="*/ 2049518 h 2506718"/>
                <a:gd name="connsiteX27" fmla="*/ 1679028 w 4012324"/>
                <a:gd name="connsiteY27" fmla="*/ 1931276 h 2506718"/>
                <a:gd name="connsiteX28" fmla="*/ 1749972 w 4012324"/>
                <a:gd name="connsiteY28" fmla="*/ 1891862 h 2506718"/>
                <a:gd name="connsiteX29" fmla="*/ 1797269 w 4012324"/>
                <a:gd name="connsiteY29" fmla="*/ 1615966 h 2506718"/>
                <a:gd name="connsiteX30" fmla="*/ 1836683 w 4012324"/>
                <a:gd name="connsiteY30" fmla="*/ 2128345 h 2506718"/>
                <a:gd name="connsiteX31" fmla="*/ 1844565 w 4012324"/>
                <a:gd name="connsiteY31" fmla="*/ 2175642 h 2506718"/>
                <a:gd name="connsiteX32" fmla="*/ 1915510 w 4012324"/>
                <a:gd name="connsiteY32" fmla="*/ 1340069 h 2506718"/>
                <a:gd name="connsiteX33" fmla="*/ 1954924 w 4012324"/>
                <a:gd name="connsiteY33" fmla="*/ 1237593 h 2506718"/>
                <a:gd name="connsiteX34" fmla="*/ 2002221 w 4012324"/>
                <a:gd name="connsiteY34" fmla="*/ 1757856 h 2506718"/>
                <a:gd name="connsiteX35" fmla="*/ 2010103 w 4012324"/>
                <a:gd name="connsiteY35" fmla="*/ 1765738 h 2506718"/>
                <a:gd name="connsiteX36" fmla="*/ 2065283 w 4012324"/>
                <a:gd name="connsiteY36" fmla="*/ 1679028 h 2506718"/>
                <a:gd name="connsiteX37" fmla="*/ 2065283 w 4012324"/>
                <a:gd name="connsiteY37" fmla="*/ 1608083 h 2506718"/>
                <a:gd name="connsiteX38" fmla="*/ 2144110 w 4012324"/>
                <a:gd name="connsiteY38" fmla="*/ 1466193 h 2506718"/>
                <a:gd name="connsiteX39" fmla="*/ 2136228 w 4012324"/>
                <a:gd name="connsiteY39" fmla="*/ 1686911 h 2506718"/>
                <a:gd name="connsiteX40" fmla="*/ 2167759 w 4012324"/>
                <a:gd name="connsiteY40" fmla="*/ 2010104 h 2506718"/>
                <a:gd name="connsiteX41" fmla="*/ 2222938 w 4012324"/>
                <a:gd name="connsiteY41" fmla="*/ 2183524 h 2506718"/>
                <a:gd name="connsiteX42" fmla="*/ 2278117 w 4012324"/>
                <a:gd name="connsiteY42" fmla="*/ 2317531 h 2506718"/>
                <a:gd name="connsiteX43" fmla="*/ 2317531 w 4012324"/>
                <a:gd name="connsiteY43" fmla="*/ 2049518 h 2506718"/>
                <a:gd name="connsiteX44" fmla="*/ 2317531 w 4012324"/>
                <a:gd name="connsiteY44" fmla="*/ 1947042 h 2506718"/>
                <a:gd name="connsiteX45" fmla="*/ 2317531 w 4012324"/>
                <a:gd name="connsiteY45" fmla="*/ 1860331 h 2506718"/>
                <a:gd name="connsiteX46" fmla="*/ 2364828 w 4012324"/>
                <a:gd name="connsiteY46" fmla="*/ 2159876 h 2506718"/>
                <a:gd name="connsiteX47" fmla="*/ 2396359 w 4012324"/>
                <a:gd name="connsiteY47" fmla="*/ 2238704 h 2506718"/>
                <a:gd name="connsiteX48" fmla="*/ 2475186 w 4012324"/>
                <a:gd name="connsiteY48" fmla="*/ 1434662 h 2506718"/>
                <a:gd name="connsiteX49" fmla="*/ 2475186 w 4012324"/>
                <a:gd name="connsiteY49" fmla="*/ 1434662 h 2506718"/>
                <a:gd name="connsiteX50" fmla="*/ 2601310 w 4012324"/>
                <a:gd name="connsiteY50" fmla="*/ 1820918 h 2506718"/>
                <a:gd name="connsiteX51" fmla="*/ 2640724 w 4012324"/>
                <a:gd name="connsiteY51" fmla="*/ 1576552 h 2506718"/>
                <a:gd name="connsiteX52" fmla="*/ 2798379 w 4012324"/>
                <a:gd name="connsiteY52" fmla="*/ 2254469 h 2506718"/>
                <a:gd name="connsiteX53" fmla="*/ 2853559 w 4012324"/>
                <a:gd name="connsiteY53" fmla="*/ 1679028 h 2506718"/>
                <a:gd name="connsiteX54" fmla="*/ 2948152 w 4012324"/>
                <a:gd name="connsiteY54" fmla="*/ 2096814 h 2506718"/>
                <a:gd name="connsiteX55" fmla="*/ 3287109 w 4012324"/>
                <a:gd name="connsiteY55" fmla="*/ 1954924 h 2506718"/>
                <a:gd name="connsiteX56" fmla="*/ 4012324 w 4012324"/>
                <a:gd name="connsiteY56" fmla="*/ 1844566 h 2506718"/>
                <a:gd name="connsiteX0" fmla="*/ 0 w 4012324"/>
                <a:gd name="connsiteY0" fmla="*/ 0 h 2506718"/>
                <a:gd name="connsiteX1" fmla="*/ 23648 w 4012324"/>
                <a:gd name="connsiteY1" fmla="*/ 2065283 h 2506718"/>
                <a:gd name="connsiteX2" fmla="*/ 86710 w 4012324"/>
                <a:gd name="connsiteY2" fmla="*/ 2388476 h 2506718"/>
                <a:gd name="connsiteX3" fmla="*/ 126124 w 4012324"/>
                <a:gd name="connsiteY3" fmla="*/ 1686911 h 2506718"/>
                <a:gd name="connsiteX4" fmla="*/ 212834 w 4012324"/>
                <a:gd name="connsiteY4" fmla="*/ 2270235 h 2506718"/>
                <a:gd name="connsiteX5" fmla="*/ 252248 w 4012324"/>
                <a:gd name="connsiteY5" fmla="*/ 2278118 h 2506718"/>
                <a:gd name="connsiteX6" fmla="*/ 299545 w 4012324"/>
                <a:gd name="connsiteY6" fmla="*/ 1592318 h 2506718"/>
                <a:gd name="connsiteX7" fmla="*/ 386255 w 4012324"/>
                <a:gd name="connsiteY7" fmla="*/ 2435773 h 2506718"/>
                <a:gd name="connsiteX8" fmla="*/ 472965 w 4012324"/>
                <a:gd name="connsiteY8" fmla="*/ 2191407 h 2506718"/>
                <a:gd name="connsiteX9" fmla="*/ 638503 w 4012324"/>
                <a:gd name="connsiteY9" fmla="*/ 2506718 h 2506718"/>
                <a:gd name="connsiteX10" fmla="*/ 693683 w 4012324"/>
                <a:gd name="connsiteY10" fmla="*/ 1899745 h 2506718"/>
                <a:gd name="connsiteX11" fmla="*/ 780393 w 4012324"/>
                <a:gd name="connsiteY11" fmla="*/ 2293883 h 2506718"/>
                <a:gd name="connsiteX12" fmla="*/ 827690 w 4012324"/>
                <a:gd name="connsiteY12" fmla="*/ 1899745 h 2506718"/>
                <a:gd name="connsiteX13" fmla="*/ 827690 w 4012324"/>
                <a:gd name="connsiteY13" fmla="*/ 1899745 h 2506718"/>
                <a:gd name="connsiteX14" fmla="*/ 930165 w 4012324"/>
                <a:gd name="connsiteY14" fmla="*/ 2191407 h 2506718"/>
                <a:gd name="connsiteX15" fmla="*/ 977462 w 4012324"/>
                <a:gd name="connsiteY15" fmla="*/ 1947042 h 2506718"/>
                <a:gd name="connsiteX16" fmla="*/ 1016876 w 4012324"/>
                <a:gd name="connsiteY16" fmla="*/ 1820918 h 2506718"/>
                <a:gd name="connsiteX17" fmla="*/ 1016876 w 4012324"/>
                <a:gd name="connsiteY17" fmla="*/ 1820918 h 2506718"/>
                <a:gd name="connsiteX18" fmla="*/ 1174531 w 4012324"/>
                <a:gd name="connsiteY18" fmla="*/ 2183524 h 2506718"/>
                <a:gd name="connsiteX19" fmla="*/ 1213945 w 4012324"/>
                <a:gd name="connsiteY19" fmla="*/ 1749973 h 2506718"/>
                <a:gd name="connsiteX20" fmla="*/ 1308538 w 4012324"/>
                <a:gd name="connsiteY20" fmla="*/ 2286000 h 2506718"/>
                <a:gd name="connsiteX21" fmla="*/ 1411014 w 4012324"/>
                <a:gd name="connsiteY21" fmla="*/ 1332187 h 2506718"/>
                <a:gd name="connsiteX22" fmla="*/ 1489841 w 4012324"/>
                <a:gd name="connsiteY22" fmla="*/ 1876097 h 2506718"/>
                <a:gd name="connsiteX23" fmla="*/ 1568669 w 4012324"/>
                <a:gd name="connsiteY23" fmla="*/ 1481959 h 2506718"/>
                <a:gd name="connsiteX24" fmla="*/ 1600200 w 4012324"/>
                <a:gd name="connsiteY24" fmla="*/ 1489842 h 2506718"/>
                <a:gd name="connsiteX25" fmla="*/ 1679028 w 4012324"/>
                <a:gd name="connsiteY25" fmla="*/ 2017987 h 2506718"/>
                <a:gd name="connsiteX26" fmla="*/ 1679028 w 4012324"/>
                <a:gd name="connsiteY26" fmla="*/ 2049518 h 2506718"/>
                <a:gd name="connsiteX27" fmla="*/ 1679028 w 4012324"/>
                <a:gd name="connsiteY27" fmla="*/ 1931276 h 2506718"/>
                <a:gd name="connsiteX28" fmla="*/ 1749972 w 4012324"/>
                <a:gd name="connsiteY28" fmla="*/ 1891862 h 2506718"/>
                <a:gd name="connsiteX29" fmla="*/ 1797269 w 4012324"/>
                <a:gd name="connsiteY29" fmla="*/ 1615966 h 2506718"/>
                <a:gd name="connsiteX30" fmla="*/ 1836683 w 4012324"/>
                <a:gd name="connsiteY30" fmla="*/ 2128345 h 2506718"/>
                <a:gd name="connsiteX31" fmla="*/ 1844565 w 4012324"/>
                <a:gd name="connsiteY31" fmla="*/ 2175642 h 2506718"/>
                <a:gd name="connsiteX32" fmla="*/ 1915510 w 4012324"/>
                <a:gd name="connsiteY32" fmla="*/ 1340069 h 2506718"/>
                <a:gd name="connsiteX33" fmla="*/ 1954924 w 4012324"/>
                <a:gd name="connsiteY33" fmla="*/ 1237593 h 2506718"/>
                <a:gd name="connsiteX34" fmla="*/ 2002221 w 4012324"/>
                <a:gd name="connsiteY34" fmla="*/ 1757856 h 2506718"/>
                <a:gd name="connsiteX35" fmla="*/ 2010103 w 4012324"/>
                <a:gd name="connsiteY35" fmla="*/ 1765738 h 2506718"/>
                <a:gd name="connsiteX36" fmla="*/ 2065283 w 4012324"/>
                <a:gd name="connsiteY36" fmla="*/ 1679028 h 2506718"/>
                <a:gd name="connsiteX37" fmla="*/ 2065283 w 4012324"/>
                <a:gd name="connsiteY37" fmla="*/ 1608083 h 2506718"/>
                <a:gd name="connsiteX38" fmla="*/ 2144110 w 4012324"/>
                <a:gd name="connsiteY38" fmla="*/ 1466193 h 2506718"/>
                <a:gd name="connsiteX39" fmla="*/ 2136228 w 4012324"/>
                <a:gd name="connsiteY39" fmla="*/ 1686911 h 2506718"/>
                <a:gd name="connsiteX40" fmla="*/ 2167759 w 4012324"/>
                <a:gd name="connsiteY40" fmla="*/ 2010104 h 2506718"/>
                <a:gd name="connsiteX41" fmla="*/ 2222938 w 4012324"/>
                <a:gd name="connsiteY41" fmla="*/ 2183524 h 2506718"/>
                <a:gd name="connsiteX42" fmla="*/ 2278117 w 4012324"/>
                <a:gd name="connsiteY42" fmla="*/ 2317531 h 2506718"/>
                <a:gd name="connsiteX43" fmla="*/ 2317531 w 4012324"/>
                <a:gd name="connsiteY43" fmla="*/ 2049518 h 2506718"/>
                <a:gd name="connsiteX44" fmla="*/ 2317531 w 4012324"/>
                <a:gd name="connsiteY44" fmla="*/ 1947042 h 2506718"/>
                <a:gd name="connsiteX45" fmla="*/ 2317531 w 4012324"/>
                <a:gd name="connsiteY45" fmla="*/ 1860331 h 2506718"/>
                <a:gd name="connsiteX46" fmla="*/ 2364828 w 4012324"/>
                <a:gd name="connsiteY46" fmla="*/ 2159876 h 2506718"/>
                <a:gd name="connsiteX47" fmla="*/ 2396359 w 4012324"/>
                <a:gd name="connsiteY47" fmla="*/ 2238704 h 2506718"/>
                <a:gd name="connsiteX48" fmla="*/ 2475186 w 4012324"/>
                <a:gd name="connsiteY48" fmla="*/ 1434662 h 2506718"/>
                <a:gd name="connsiteX49" fmla="*/ 2475186 w 4012324"/>
                <a:gd name="connsiteY49" fmla="*/ 1434662 h 2506718"/>
                <a:gd name="connsiteX50" fmla="*/ 2601310 w 4012324"/>
                <a:gd name="connsiteY50" fmla="*/ 1820918 h 2506718"/>
                <a:gd name="connsiteX51" fmla="*/ 2640724 w 4012324"/>
                <a:gd name="connsiteY51" fmla="*/ 1576552 h 2506718"/>
                <a:gd name="connsiteX52" fmla="*/ 2798379 w 4012324"/>
                <a:gd name="connsiteY52" fmla="*/ 2254469 h 2506718"/>
                <a:gd name="connsiteX53" fmla="*/ 2853559 w 4012324"/>
                <a:gd name="connsiteY53" fmla="*/ 1679028 h 2506718"/>
                <a:gd name="connsiteX54" fmla="*/ 2948152 w 4012324"/>
                <a:gd name="connsiteY54" fmla="*/ 2096814 h 2506718"/>
                <a:gd name="connsiteX55" fmla="*/ 3090040 w 4012324"/>
                <a:gd name="connsiteY55" fmla="*/ 1111469 h 2506718"/>
                <a:gd name="connsiteX56" fmla="*/ 4012324 w 4012324"/>
                <a:gd name="connsiteY56" fmla="*/ 1844566 h 2506718"/>
                <a:gd name="connsiteX0" fmla="*/ 0 w 4012324"/>
                <a:gd name="connsiteY0" fmla="*/ 0 h 2506718"/>
                <a:gd name="connsiteX1" fmla="*/ 23648 w 4012324"/>
                <a:gd name="connsiteY1" fmla="*/ 2065283 h 2506718"/>
                <a:gd name="connsiteX2" fmla="*/ 86710 w 4012324"/>
                <a:gd name="connsiteY2" fmla="*/ 2388476 h 2506718"/>
                <a:gd name="connsiteX3" fmla="*/ 126124 w 4012324"/>
                <a:gd name="connsiteY3" fmla="*/ 1686911 h 2506718"/>
                <a:gd name="connsiteX4" fmla="*/ 212834 w 4012324"/>
                <a:gd name="connsiteY4" fmla="*/ 2270235 h 2506718"/>
                <a:gd name="connsiteX5" fmla="*/ 252248 w 4012324"/>
                <a:gd name="connsiteY5" fmla="*/ 2278118 h 2506718"/>
                <a:gd name="connsiteX6" fmla="*/ 299545 w 4012324"/>
                <a:gd name="connsiteY6" fmla="*/ 1592318 h 2506718"/>
                <a:gd name="connsiteX7" fmla="*/ 386255 w 4012324"/>
                <a:gd name="connsiteY7" fmla="*/ 2435773 h 2506718"/>
                <a:gd name="connsiteX8" fmla="*/ 472965 w 4012324"/>
                <a:gd name="connsiteY8" fmla="*/ 2191407 h 2506718"/>
                <a:gd name="connsiteX9" fmla="*/ 638503 w 4012324"/>
                <a:gd name="connsiteY9" fmla="*/ 2506718 h 2506718"/>
                <a:gd name="connsiteX10" fmla="*/ 693683 w 4012324"/>
                <a:gd name="connsiteY10" fmla="*/ 1899745 h 2506718"/>
                <a:gd name="connsiteX11" fmla="*/ 780393 w 4012324"/>
                <a:gd name="connsiteY11" fmla="*/ 2293883 h 2506718"/>
                <a:gd name="connsiteX12" fmla="*/ 827690 w 4012324"/>
                <a:gd name="connsiteY12" fmla="*/ 1899745 h 2506718"/>
                <a:gd name="connsiteX13" fmla="*/ 827690 w 4012324"/>
                <a:gd name="connsiteY13" fmla="*/ 1899745 h 2506718"/>
                <a:gd name="connsiteX14" fmla="*/ 930165 w 4012324"/>
                <a:gd name="connsiteY14" fmla="*/ 2191407 h 2506718"/>
                <a:gd name="connsiteX15" fmla="*/ 977462 w 4012324"/>
                <a:gd name="connsiteY15" fmla="*/ 1947042 h 2506718"/>
                <a:gd name="connsiteX16" fmla="*/ 1016876 w 4012324"/>
                <a:gd name="connsiteY16" fmla="*/ 1820918 h 2506718"/>
                <a:gd name="connsiteX17" fmla="*/ 1016876 w 4012324"/>
                <a:gd name="connsiteY17" fmla="*/ 1820918 h 2506718"/>
                <a:gd name="connsiteX18" fmla="*/ 1174531 w 4012324"/>
                <a:gd name="connsiteY18" fmla="*/ 2183524 h 2506718"/>
                <a:gd name="connsiteX19" fmla="*/ 1213945 w 4012324"/>
                <a:gd name="connsiteY19" fmla="*/ 1749973 h 2506718"/>
                <a:gd name="connsiteX20" fmla="*/ 1308538 w 4012324"/>
                <a:gd name="connsiteY20" fmla="*/ 2286000 h 2506718"/>
                <a:gd name="connsiteX21" fmla="*/ 1411014 w 4012324"/>
                <a:gd name="connsiteY21" fmla="*/ 1332187 h 2506718"/>
                <a:gd name="connsiteX22" fmla="*/ 1489841 w 4012324"/>
                <a:gd name="connsiteY22" fmla="*/ 1876097 h 2506718"/>
                <a:gd name="connsiteX23" fmla="*/ 1568669 w 4012324"/>
                <a:gd name="connsiteY23" fmla="*/ 1481959 h 2506718"/>
                <a:gd name="connsiteX24" fmla="*/ 1600200 w 4012324"/>
                <a:gd name="connsiteY24" fmla="*/ 1489842 h 2506718"/>
                <a:gd name="connsiteX25" fmla="*/ 1679028 w 4012324"/>
                <a:gd name="connsiteY25" fmla="*/ 2017987 h 2506718"/>
                <a:gd name="connsiteX26" fmla="*/ 1679028 w 4012324"/>
                <a:gd name="connsiteY26" fmla="*/ 2049518 h 2506718"/>
                <a:gd name="connsiteX27" fmla="*/ 1679028 w 4012324"/>
                <a:gd name="connsiteY27" fmla="*/ 1931276 h 2506718"/>
                <a:gd name="connsiteX28" fmla="*/ 1749972 w 4012324"/>
                <a:gd name="connsiteY28" fmla="*/ 1891862 h 2506718"/>
                <a:gd name="connsiteX29" fmla="*/ 1797269 w 4012324"/>
                <a:gd name="connsiteY29" fmla="*/ 1615966 h 2506718"/>
                <a:gd name="connsiteX30" fmla="*/ 1836683 w 4012324"/>
                <a:gd name="connsiteY30" fmla="*/ 2128345 h 2506718"/>
                <a:gd name="connsiteX31" fmla="*/ 1844565 w 4012324"/>
                <a:gd name="connsiteY31" fmla="*/ 2175642 h 2506718"/>
                <a:gd name="connsiteX32" fmla="*/ 1915510 w 4012324"/>
                <a:gd name="connsiteY32" fmla="*/ 1340069 h 2506718"/>
                <a:gd name="connsiteX33" fmla="*/ 1954924 w 4012324"/>
                <a:gd name="connsiteY33" fmla="*/ 1237593 h 2506718"/>
                <a:gd name="connsiteX34" fmla="*/ 2002221 w 4012324"/>
                <a:gd name="connsiteY34" fmla="*/ 1757856 h 2506718"/>
                <a:gd name="connsiteX35" fmla="*/ 2010103 w 4012324"/>
                <a:gd name="connsiteY35" fmla="*/ 1765738 h 2506718"/>
                <a:gd name="connsiteX36" fmla="*/ 2065283 w 4012324"/>
                <a:gd name="connsiteY36" fmla="*/ 1679028 h 2506718"/>
                <a:gd name="connsiteX37" fmla="*/ 2065283 w 4012324"/>
                <a:gd name="connsiteY37" fmla="*/ 1608083 h 2506718"/>
                <a:gd name="connsiteX38" fmla="*/ 2144110 w 4012324"/>
                <a:gd name="connsiteY38" fmla="*/ 1466193 h 2506718"/>
                <a:gd name="connsiteX39" fmla="*/ 2136228 w 4012324"/>
                <a:gd name="connsiteY39" fmla="*/ 1686911 h 2506718"/>
                <a:gd name="connsiteX40" fmla="*/ 2167759 w 4012324"/>
                <a:gd name="connsiteY40" fmla="*/ 2010104 h 2506718"/>
                <a:gd name="connsiteX41" fmla="*/ 2222938 w 4012324"/>
                <a:gd name="connsiteY41" fmla="*/ 2183524 h 2506718"/>
                <a:gd name="connsiteX42" fmla="*/ 2278117 w 4012324"/>
                <a:gd name="connsiteY42" fmla="*/ 2317531 h 2506718"/>
                <a:gd name="connsiteX43" fmla="*/ 2317531 w 4012324"/>
                <a:gd name="connsiteY43" fmla="*/ 2049518 h 2506718"/>
                <a:gd name="connsiteX44" fmla="*/ 2317531 w 4012324"/>
                <a:gd name="connsiteY44" fmla="*/ 1947042 h 2506718"/>
                <a:gd name="connsiteX45" fmla="*/ 2317531 w 4012324"/>
                <a:gd name="connsiteY45" fmla="*/ 1860331 h 2506718"/>
                <a:gd name="connsiteX46" fmla="*/ 2364828 w 4012324"/>
                <a:gd name="connsiteY46" fmla="*/ 2159876 h 2506718"/>
                <a:gd name="connsiteX47" fmla="*/ 2396359 w 4012324"/>
                <a:gd name="connsiteY47" fmla="*/ 2238704 h 2506718"/>
                <a:gd name="connsiteX48" fmla="*/ 2475186 w 4012324"/>
                <a:gd name="connsiteY48" fmla="*/ 1434662 h 2506718"/>
                <a:gd name="connsiteX49" fmla="*/ 2475186 w 4012324"/>
                <a:gd name="connsiteY49" fmla="*/ 1434662 h 2506718"/>
                <a:gd name="connsiteX50" fmla="*/ 2601310 w 4012324"/>
                <a:gd name="connsiteY50" fmla="*/ 1820918 h 2506718"/>
                <a:gd name="connsiteX51" fmla="*/ 2640724 w 4012324"/>
                <a:gd name="connsiteY51" fmla="*/ 1576552 h 2506718"/>
                <a:gd name="connsiteX52" fmla="*/ 2798379 w 4012324"/>
                <a:gd name="connsiteY52" fmla="*/ 2254469 h 2506718"/>
                <a:gd name="connsiteX53" fmla="*/ 2853559 w 4012324"/>
                <a:gd name="connsiteY53" fmla="*/ 1679028 h 2506718"/>
                <a:gd name="connsiteX54" fmla="*/ 2948152 w 4012324"/>
                <a:gd name="connsiteY54" fmla="*/ 2096814 h 2506718"/>
                <a:gd name="connsiteX55" fmla="*/ 3090040 w 4012324"/>
                <a:gd name="connsiteY55" fmla="*/ 1111469 h 2506718"/>
                <a:gd name="connsiteX56" fmla="*/ 3350171 w 4012324"/>
                <a:gd name="connsiteY56" fmla="*/ 1269124 h 2506718"/>
                <a:gd name="connsiteX57" fmla="*/ 4012324 w 4012324"/>
                <a:gd name="connsiteY57" fmla="*/ 1844566 h 2506718"/>
                <a:gd name="connsiteX0" fmla="*/ 0 w 4012324"/>
                <a:gd name="connsiteY0" fmla="*/ 0 h 2506718"/>
                <a:gd name="connsiteX1" fmla="*/ 23648 w 4012324"/>
                <a:gd name="connsiteY1" fmla="*/ 2065283 h 2506718"/>
                <a:gd name="connsiteX2" fmla="*/ 86710 w 4012324"/>
                <a:gd name="connsiteY2" fmla="*/ 2388476 h 2506718"/>
                <a:gd name="connsiteX3" fmla="*/ 126124 w 4012324"/>
                <a:gd name="connsiteY3" fmla="*/ 1686911 h 2506718"/>
                <a:gd name="connsiteX4" fmla="*/ 212834 w 4012324"/>
                <a:gd name="connsiteY4" fmla="*/ 2270235 h 2506718"/>
                <a:gd name="connsiteX5" fmla="*/ 252248 w 4012324"/>
                <a:gd name="connsiteY5" fmla="*/ 2278118 h 2506718"/>
                <a:gd name="connsiteX6" fmla="*/ 299545 w 4012324"/>
                <a:gd name="connsiteY6" fmla="*/ 1592318 h 2506718"/>
                <a:gd name="connsiteX7" fmla="*/ 386255 w 4012324"/>
                <a:gd name="connsiteY7" fmla="*/ 2435773 h 2506718"/>
                <a:gd name="connsiteX8" fmla="*/ 472965 w 4012324"/>
                <a:gd name="connsiteY8" fmla="*/ 2191407 h 2506718"/>
                <a:gd name="connsiteX9" fmla="*/ 638503 w 4012324"/>
                <a:gd name="connsiteY9" fmla="*/ 2506718 h 2506718"/>
                <a:gd name="connsiteX10" fmla="*/ 693683 w 4012324"/>
                <a:gd name="connsiteY10" fmla="*/ 1899745 h 2506718"/>
                <a:gd name="connsiteX11" fmla="*/ 780393 w 4012324"/>
                <a:gd name="connsiteY11" fmla="*/ 2293883 h 2506718"/>
                <a:gd name="connsiteX12" fmla="*/ 827690 w 4012324"/>
                <a:gd name="connsiteY12" fmla="*/ 1899745 h 2506718"/>
                <a:gd name="connsiteX13" fmla="*/ 827690 w 4012324"/>
                <a:gd name="connsiteY13" fmla="*/ 1899745 h 2506718"/>
                <a:gd name="connsiteX14" fmla="*/ 930165 w 4012324"/>
                <a:gd name="connsiteY14" fmla="*/ 2191407 h 2506718"/>
                <a:gd name="connsiteX15" fmla="*/ 977462 w 4012324"/>
                <a:gd name="connsiteY15" fmla="*/ 1947042 h 2506718"/>
                <a:gd name="connsiteX16" fmla="*/ 1016876 w 4012324"/>
                <a:gd name="connsiteY16" fmla="*/ 1820918 h 2506718"/>
                <a:gd name="connsiteX17" fmla="*/ 1016876 w 4012324"/>
                <a:gd name="connsiteY17" fmla="*/ 1820918 h 2506718"/>
                <a:gd name="connsiteX18" fmla="*/ 1174531 w 4012324"/>
                <a:gd name="connsiteY18" fmla="*/ 2183524 h 2506718"/>
                <a:gd name="connsiteX19" fmla="*/ 1213945 w 4012324"/>
                <a:gd name="connsiteY19" fmla="*/ 1749973 h 2506718"/>
                <a:gd name="connsiteX20" fmla="*/ 1308538 w 4012324"/>
                <a:gd name="connsiteY20" fmla="*/ 2286000 h 2506718"/>
                <a:gd name="connsiteX21" fmla="*/ 1411014 w 4012324"/>
                <a:gd name="connsiteY21" fmla="*/ 1332187 h 2506718"/>
                <a:gd name="connsiteX22" fmla="*/ 1489841 w 4012324"/>
                <a:gd name="connsiteY22" fmla="*/ 1876097 h 2506718"/>
                <a:gd name="connsiteX23" fmla="*/ 1568669 w 4012324"/>
                <a:gd name="connsiteY23" fmla="*/ 1481959 h 2506718"/>
                <a:gd name="connsiteX24" fmla="*/ 1600200 w 4012324"/>
                <a:gd name="connsiteY24" fmla="*/ 1489842 h 2506718"/>
                <a:gd name="connsiteX25" fmla="*/ 1679028 w 4012324"/>
                <a:gd name="connsiteY25" fmla="*/ 2017987 h 2506718"/>
                <a:gd name="connsiteX26" fmla="*/ 1679028 w 4012324"/>
                <a:gd name="connsiteY26" fmla="*/ 2049518 h 2506718"/>
                <a:gd name="connsiteX27" fmla="*/ 1679028 w 4012324"/>
                <a:gd name="connsiteY27" fmla="*/ 1931276 h 2506718"/>
                <a:gd name="connsiteX28" fmla="*/ 1749972 w 4012324"/>
                <a:gd name="connsiteY28" fmla="*/ 1891862 h 2506718"/>
                <a:gd name="connsiteX29" fmla="*/ 1797269 w 4012324"/>
                <a:gd name="connsiteY29" fmla="*/ 1615966 h 2506718"/>
                <a:gd name="connsiteX30" fmla="*/ 1836683 w 4012324"/>
                <a:gd name="connsiteY30" fmla="*/ 2128345 h 2506718"/>
                <a:gd name="connsiteX31" fmla="*/ 1844565 w 4012324"/>
                <a:gd name="connsiteY31" fmla="*/ 2175642 h 2506718"/>
                <a:gd name="connsiteX32" fmla="*/ 1915510 w 4012324"/>
                <a:gd name="connsiteY32" fmla="*/ 1340069 h 2506718"/>
                <a:gd name="connsiteX33" fmla="*/ 1954924 w 4012324"/>
                <a:gd name="connsiteY33" fmla="*/ 1237593 h 2506718"/>
                <a:gd name="connsiteX34" fmla="*/ 2002221 w 4012324"/>
                <a:gd name="connsiteY34" fmla="*/ 1757856 h 2506718"/>
                <a:gd name="connsiteX35" fmla="*/ 2010103 w 4012324"/>
                <a:gd name="connsiteY35" fmla="*/ 1765738 h 2506718"/>
                <a:gd name="connsiteX36" fmla="*/ 2065283 w 4012324"/>
                <a:gd name="connsiteY36" fmla="*/ 1679028 h 2506718"/>
                <a:gd name="connsiteX37" fmla="*/ 2065283 w 4012324"/>
                <a:gd name="connsiteY37" fmla="*/ 1608083 h 2506718"/>
                <a:gd name="connsiteX38" fmla="*/ 2144110 w 4012324"/>
                <a:gd name="connsiteY38" fmla="*/ 1466193 h 2506718"/>
                <a:gd name="connsiteX39" fmla="*/ 2136228 w 4012324"/>
                <a:gd name="connsiteY39" fmla="*/ 1686911 h 2506718"/>
                <a:gd name="connsiteX40" fmla="*/ 2167759 w 4012324"/>
                <a:gd name="connsiteY40" fmla="*/ 2010104 h 2506718"/>
                <a:gd name="connsiteX41" fmla="*/ 2222938 w 4012324"/>
                <a:gd name="connsiteY41" fmla="*/ 2183524 h 2506718"/>
                <a:gd name="connsiteX42" fmla="*/ 2278117 w 4012324"/>
                <a:gd name="connsiteY42" fmla="*/ 2317531 h 2506718"/>
                <a:gd name="connsiteX43" fmla="*/ 2317531 w 4012324"/>
                <a:gd name="connsiteY43" fmla="*/ 2049518 h 2506718"/>
                <a:gd name="connsiteX44" fmla="*/ 2317531 w 4012324"/>
                <a:gd name="connsiteY44" fmla="*/ 1947042 h 2506718"/>
                <a:gd name="connsiteX45" fmla="*/ 2317531 w 4012324"/>
                <a:gd name="connsiteY45" fmla="*/ 1860331 h 2506718"/>
                <a:gd name="connsiteX46" fmla="*/ 2364828 w 4012324"/>
                <a:gd name="connsiteY46" fmla="*/ 2159876 h 2506718"/>
                <a:gd name="connsiteX47" fmla="*/ 2396359 w 4012324"/>
                <a:gd name="connsiteY47" fmla="*/ 2238704 h 2506718"/>
                <a:gd name="connsiteX48" fmla="*/ 2475186 w 4012324"/>
                <a:gd name="connsiteY48" fmla="*/ 1434662 h 2506718"/>
                <a:gd name="connsiteX49" fmla="*/ 2475186 w 4012324"/>
                <a:gd name="connsiteY49" fmla="*/ 1434662 h 2506718"/>
                <a:gd name="connsiteX50" fmla="*/ 2601310 w 4012324"/>
                <a:gd name="connsiteY50" fmla="*/ 1820918 h 2506718"/>
                <a:gd name="connsiteX51" fmla="*/ 2640724 w 4012324"/>
                <a:gd name="connsiteY51" fmla="*/ 1576552 h 2506718"/>
                <a:gd name="connsiteX52" fmla="*/ 2798379 w 4012324"/>
                <a:gd name="connsiteY52" fmla="*/ 2254469 h 2506718"/>
                <a:gd name="connsiteX53" fmla="*/ 2853559 w 4012324"/>
                <a:gd name="connsiteY53" fmla="*/ 1679028 h 2506718"/>
                <a:gd name="connsiteX54" fmla="*/ 2948152 w 4012324"/>
                <a:gd name="connsiteY54" fmla="*/ 2096814 h 2506718"/>
                <a:gd name="connsiteX55" fmla="*/ 3090040 w 4012324"/>
                <a:gd name="connsiteY55" fmla="*/ 1111469 h 2506718"/>
                <a:gd name="connsiteX56" fmla="*/ 3192515 w 4012324"/>
                <a:gd name="connsiteY56" fmla="*/ 1789386 h 2506718"/>
                <a:gd name="connsiteX57" fmla="*/ 4012324 w 4012324"/>
                <a:gd name="connsiteY57" fmla="*/ 1844566 h 2506718"/>
                <a:gd name="connsiteX0" fmla="*/ 0 w 4012324"/>
                <a:gd name="connsiteY0" fmla="*/ 0 h 2506718"/>
                <a:gd name="connsiteX1" fmla="*/ 23648 w 4012324"/>
                <a:gd name="connsiteY1" fmla="*/ 2065283 h 2506718"/>
                <a:gd name="connsiteX2" fmla="*/ 86710 w 4012324"/>
                <a:gd name="connsiteY2" fmla="*/ 2388476 h 2506718"/>
                <a:gd name="connsiteX3" fmla="*/ 126124 w 4012324"/>
                <a:gd name="connsiteY3" fmla="*/ 1686911 h 2506718"/>
                <a:gd name="connsiteX4" fmla="*/ 212834 w 4012324"/>
                <a:gd name="connsiteY4" fmla="*/ 2270235 h 2506718"/>
                <a:gd name="connsiteX5" fmla="*/ 252248 w 4012324"/>
                <a:gd name="connsiteY5" fmla="*/ 2278118 h 2506718"/>
                <a:gd name="connsiteX6" fmla="*/ 299545 w 4012324"/>
                <a:gd name="connsiteY6" fmla="*/ 1592318 h 2506718"/>
                <a:gd name="connsiteX7" fmla="*/ 386255 w 4012324"/>
                <a:gd name="connsiteY7" fmla="*/ 2435773 h 2506718"/>
                <a:gd name="connsiteX8" fmla="*/ 472965 w 4012324"/>
                <a:gd name="connsiteY8" fmla="*/ 2191407 h 2506718"/>
                <a:gd name="connsiteX9" fmla="*/ 638503 w 4012324"/>
                <a:gd name="connsiteY9" fmla="*/ 2506718 h 2506718"/>
                <a:gd name="connsiteX10" fmla="*/ 693683 w 4012324"/>
                <a:gd name="connsiteY10" fmla="*/ 1899745 h 2506718"/>
                <a:gd name="connsiteX11" fmla="*/ 780393 w 4012324"/>
                <a:gd name="connsiteY11" fmla="*/ 2293883 h 2506718"/>
                <a:gd name="connsiteX12" fmla="*/ 827690 w 4012324"/>
                <a:gd name="connsiteY12" fmla="*/ 1899745 h 2506718"/>
                <a:gd name="connsiteX13" fmla="*/ 827690 w 4012324"/>
                <a:gd name="connsiteY13" fmla="*/ 1899745 h 2506718"/>
                <a:gd name="connsiteX14" fmla="*/ 930165 w 4012324"/>
                <a:gd name="connsiteY14" fmla="*/ 2191407 h 2506718"/>
                <a:gd name="connsiteX15" fmla="*/ 977462 w 4012324"/>
                <a:gd name="connsiteY15" fmla="*/ 1947042 h 2506718"/>
                <a:gd name="connsiteX16" fmla="*/ 1016876 w 4012324"/>
                <a:gd name="connsiteY16" fmla="*/ 1820918 h 2506718"/>
                <a:gd name="connsiteX17" fmla="*/ 1016876 w 4012324"/>
                <a:gd name="connsiteY17" fmla="*/ 1820918 h 2506718"/>
                <a:gd name="connsiteX18" fmla="*/ 1174531 w 4012324"/>
                <a:gd name="connsiteY18" fmla="*/ 2183524 h 2506718"/>
                <a:gd name="connsiteX19" fmla="*/ 1213945 w 4012324"/>
                <a:gd name="connsiteY19" fmla="*/ 1749973 h 2506718"/>
                <a:gd name="connsiteX20" fmla="*/ 1308538 w 4012324"/>
                <a:gd name="connsiteY20" fmla="*/ 2286000 h 2506718"/>
                <a:gd name="connsiteX21" fmla="*/ 1411014 w 4012324"/>
                <a:gd name="connsiteY21" fmla="*/ 1332187 h 2506718"/>
                <a:gd name="connsiteX22" fmla="*/ 1489841 w 4012324"/>
                <a:gd name="connsiteY22" fmla="*/ 1876097 h 2506718"/>
                <a:gd name="connsiteX23" fmla="*/ 1568669 w 4012324"/>
                <a:gd name="connsiteY23" fmla="*/ 1481959 h 2506718"/>
                <a:gd name="connsiteX24" fmla="*/ 1600200 w 4012324"/>
                <a:gd name="connsiteY24" fmla="*/ 1489842 h 2506718"/>
                <a:gd name="connsiteX25" fmla="*/ 1679028 w 4012324"/>
                <a:gd name="connsiteY25" fmla="*/ 2017987 h 2506718"/>
                <a:gd name="connsiteX26" fmla="*/ 1679028 w 4012324"/>
                <a:gd name="connsiteY26" fmla="*/ 2049518 h 2506718"/>
                <a:gd name="connsiteX27" fmla="*/ 1679028 w 4012324"/>
                <a:gd name="connsiteY27" fmla="*/ 1931276 h 2506718"/>
                <a:gd name="connsiteX28" fmla="*/ 1749972 w 4012324"/>
                <a:gd name="connsiteY28" fmla="*/ 1891862 h 2506718"/>
                <a:gd name="connsiteX29" fmla="*/ 1797269 w 4012324"/>
                <a:gd name="connsiteY29" fmla="*/ 1615966 h 2506718"/>
                <a:gd name="connsiteX30" fmla="*/ 1836683 w 4012324"/>
                <a:gd name="connsiteY30" fmla="*/ 2128345 h 2506718"/>
                <a:gd name="connsiteX31" fmla="*/ 1844565 w 4012324"/>
                <a:gd name="connsiteY31" fmla="*/ 2175642 h 2506718"/>
                <a:gd name="connsiteX32" fmla="*/ 1915510 w 4012324"/>
                <a:gd name="connsiteY32" fmla="*/ 1340069 h 2506718"/>
                <a:gd name="connsiteX33" fmla="*/ 1954924 w 4012324"/>
                <a:gd name="connsiteY33" fmla="*/ 1237593 h 2506718"/>
                <a:gd name="connsiteX34" fmla="*/ 2002221 w 4012324"/>
                <a:gd name="connsiteY34" fmla="*/ 1757856 h 2506718"/>
                <a:gd name="connsiteX35" fmla="*/ 2010103 w 4012324"/>
                <a:gd name="connsiteY35" fmla="*/ 1765738 h 2506718"/>
                <a:gd name="connsiteX36" fmla="*/ 2065283 w 4012324"/>
                <a:gd name="connsiteY36" fmla="*/ 1679028 h 2506718"/>
                <a:gd name="connsiteX37" fmla="*/ 2065283 w 4012324"/>
                <a:gd name="connsiteY37" fmla="*/ 1608083 h 2506718"/>
                <a:gd name="connsiteX38" fmla="*/ 2144110 w 4012324"/>
                <a:gd name="connsiteY38" fmla="*/ 1466193 h 2506718"/>
                <a:gd name="connsiteX39" fmla="*/ 2136228 w 4012324"/>
                <a:gd name="connsiteY39" fmla="*/ 1686911 h 2506718"/>
                <a:gd name="connsiteX40" fmla="*/ 2167759 w 4012324"/>
                <a:gd name="connsiteY40" fmla="*/ 2010104 h 2506718"/>
                <a:gd name="connsiteX41" fmla="*/ 2222938 w 4012324"/>
                <a:gd name="connsiteY41" fmla="*/ 2183524 h 2506718"/>
                <a:gd name="connsiteX42" fmla="*/ 2278117 w 4012324"/>
                <a:gd name="connsiteY42" fmla="*/ 2317531 h 2506718"/>
                <a:gd name="connsiteX43" fmla="*/ 2317531 w 4012324"/>
                <a:gd name="connsiteY43" fmla="*/ 2049518 h 2506718"/>
                <a:gd name="connsiteX44" fmla="*/ 2317531 w 4012324"/>
                <a:gd name="connsiteY44" fmla="*/ 1947042 h 2506718"/>
                <a:gd name="connsiteX45" fmla="*/ 2317531 w 4012324"/>
                <a:gd name="connsiteY45" fmla="*/ 1860331 h 2506718"/>
                <a:gd name="connsiteX46" fmla="*/ 2364828 w 4012324"/>
                <a:gd name="connsiteY46" fmla="*/ 2159876 h 2506718"/>
                <a:gd name="connsiteX47" fmla="*/ 2396359 w 4012324"/>
                <a:gd name="connsiteY47" fmla="*/ 2238704 h 2506718"/>
                <a:gd name="connsiteX48" fmla="*/ 2475186 w 4012324"/>
                <a:gd name="connsiteY48" fmla="*/ 1434662 h 2506718"/>
                <a:gd name="connsiteX49" fmla="*/ 2475186 w 4012324"/>
                <a:gd name="connsiteY49" fmla="*/ 1434662 h 2506718"/>
                <a:gd name="connsiteX50" fmla="*/ 2601310 w 4012324"/>
                <a:gd name="connsiteY50" fmla="*/ 1820918 h 2506718"/>
                <a:gd name="connsiteX51" fmla="*/ 2640724 w 4012324"/>
                <a:gd name="connsiteY51" fmla="*/ 1576552 h 2506718"/>
                <a:gd name="connsiteX52" fmla="*/ 2798379 w 4012324"/>
                <a:gd name="connsiteY52" fmla="*/ 2254469 h 2506718"/>
                <a:gd name="connsiteX53" fmla="*/ 2853559 w 4012324"/>
                <a:gd name="connsiteY53" fmla="*/ 1679028 h 2506718"/>
                <a:gd name="connsiteX54" fmla="*/ 2948152 w 4012324"/>
                <a:gd name="connsiteY54" fmla="*/ 2096814 h 2506718"/>
                <a:gd name="connsiteX55" fmla="*/ 3090040 w 4012324"/>
                <a:gd name="connsiteY55" fmla="*/ 1111469 h 2506718"/>
                <a:gd name="connsiteX56" fmla="*/ 3192515 w 4012324"/>
                <a:gd name="connsiteY56" fmla="*/ 1789386 h 2506718"/>
                <a:gd name="connsiteX57" fmla="*/ 3381702 w 4012324"/>
                <a:gd name="connsiteY57" fmla="*/ 1844566 h 2506718"/>
                <a:gd name="connsiteX58" fmla="*/ 4012324 w 4012324"/>
                <a:gd name="connsiteY58" fmla="*/ 1844566 h 2506718"/>
                <a:gd name="connsiteX0" fmla="*/ 0 w 4012324"/>
                <a:gd name="connsiteY0" fmla="*/ 0 h 2506811"/>
                <a:gd name="connsiteX1" fmla="*/ 23648 w 4012324"/>
                <a:gd name="connsiteY1" fmla="*/ 2065283 h 2506811"/>
                <a:gd name="connsiteX2" fmla="*/ 86710 w 4012324"/>
                <a:gd name="connsiteY2" fmla="*/ 2388476 h 2506811"/>
                <a:gd name="connsiteX3" fmla="*/ 126124 w 4012324"/>
                <a:gd name="connsiteY3" fmla="*/ 1686911 h 2506811"/>
                <a:gd name="connsiteX4" fmla="*/ 212834 w 4012324"/>
                <a:gd name="connsiteY4" fmla="*/ 2270235 h 2506811"/>
                <a:gd name="connsiteX5" fmla="*/ 252248 w 4012324"/>
                <a:gd name="connsiteY5" fmla="*/ 2278118 h 2506811"/>
                <a:gd name="connsiteX6" fmla="*/ 299545 w 4012324"/>
                <a:gd name="connsiteY6" fmla="*/ 1592318 h 2506811"/>
                <a:gd name="connsiteX7" fmla="*/ 386255 w 4012324"/>
                <a:gd name="connsiteY7" fmla="*/ 2435773 h 2506811"/>
                <a:gd name="connsiteX8" fmla="*/ 472965 w 4012324"/>
                <a:gd name="connsiteY8" fmla="*/ 2191407 h 2506811"/>
                <a:gd name="connsiteX9" fmla="*/ 638503 w 4012324"/>
                <a:gd name="connsiteY9" fmla="*/ 2506718 h 2506811"/>
                <a:gd name="connsiteX10" fmla="*/ 693683 w 4012324"/>
                <a:gd name="connsiteY10" fmla="*/ 1899745 h 2506811"/>
                <a:gd name="connsiteX11" fmla="*/ 780393 w 4012324"/>
                <a:gd name="connsiteY11" fmla="*/ 2293883 h 2506811"/>
                <a:gd name="connsiteX12" fmla="*/ 827690 w 4012324"/>
                <a:gd name="connsiteY12" fmla="*/ 1899745 h 2506811"/>
                <a:gd name="connsiteX13" fmla="*/ 827690 w 4012324"/>
                <a:gd name="connsiteY13" fmla="*/ 1899745 h 2506811"/>
                <a:gd name="connsiteX14" fmla="*/ 930165 w 4012324"/>
                <a:gd name="connsiteY14" fmla="*/ 2191407 h 2506811"/>
                <a:gd name="connsiteX15" fmla="*/ 977462 w 4012324"/>
                <a:gd name="connsiteY15" fmla="*/ 1947042 h 2506811"/>
                <a:gd name="connsiteX16" fmla="*/ 1016876 w 4012324"/>
                <a:gd name="connsiteY16" fmla="*/ 1820918 h 2506811"/>
                <a:gd name="connsiteX17" fmla="*/ 1016876 w 4012324"/>
                <a:gd name="connsiteY17" fmla="*/ 1820918 h 2506811"/>
                <a:gd name="connsiteX18" fmla="*/ 1174531 w 4012324"/>
                <a:gd name="connsiteY18" fmla="*/ 2183524 h 2506811"/>
                <a:gd name="connsiteX19" fmla="*/ 1213945 w 4012324"/>
                <a:gd name="connsiteY19" fmla="*/ 1749973 h 2506811"/>
                <a:gd name="connsiteX20" fmla="*/ 1308538 w 4012324"/>
                <a:gd name="connsiteY20" fmla="*/ 2286000 h 2506811"/>
                <a:gd name="connsiteX21" fmla="*/ 1411014 w 4012324"/>
                <a:gd name="connsiteY21" fmla="*/ 1332187 h 2506811"/>
                <a:gd name="connsiteX22" fmla="*/ 1489841 w 4012324"/>
                <a:gd name="connsiteY22" fmla="*/ 1876097 h 2506811"/>
                <a:gd name="connsiteX23" fmla="*/ 1568669 w 4012324"/>
                <a:gd name="connsiteY23" fmla="*/ 1481959 h 2506811"/>
                <a:gd name="connsiteX24" fmla="*/ 1600200 w 4012324"/>
                <a:gd name="connsiteY24" fmla="*/ 1489842 h 2506811"/>
                <a:gd name="connsiteX25" fmla="*/ 1679028 w 4012324"/>
                <a:gd name="connsiteY25" fmla="*/ 2017987 h 2506811"/>
                <a:gd name="connsiteX26" fmla="*/ 1679028 w 4012324"/>
                <a:gd name="connsiteY26" fmla="*/ 2049518 h 2506811"/>
                <a:gd name="connsiteX27" fmla="*/ 1679028 w 4012324"/>
                <a:gd name="connsiteY27" fmla="*/ 1931276 h 2506811"/>
                <a:gd name="connsiteX28" fmla="*/ 1749972 w 4012324"/>
                <a:gd name="connsiteY28" fmla="*/ 1891862 h 2506811"/>
                <a:gd name="connsiteX29" fmla="*/ 1797269 w 4012324"/>
                <a:gd name="connsiteY29" fmla="*/ 1615966 h 2506811"/>
                <a:gd name="connsiteX30" fmla="*/ 1836683 w 4012324"/>
                <a:gd name="connsiteY30" fmla="*/ 2128345 h 2506811"/>
                <a:gd name="connsiteX31" fmla="*/ 1844565 w 4012324"/>
                <a:gd name="connsiteY31" fmla="*/ 2175642 h 2506811"/>
                <a:gd name="connsiteX32" fmla="*/ 1915510 w 4012324"/>
                <a:gd name="connsiteY32" fmla="*/ 1340069 h 2506811"/>
                <a:gd name="connsiteX33" fmla="*/ 1954924 w 4012324"/>
                <a:gd name="connsiteY33" fmla="*/ 1237593 h 2506811"/>
                <a:gd name="connsiteX34" fmla="*/ 2002221 w 4012324"/>
                <a:gd name="connsiteY34" fmla="*/ 1757856 h 2506811"/>
                <a:gd name="connsiteX35" fmla="*/ 2010103 w 4012324"/>
                <a:gd name="connsiteY35" fmla="*/ 1765738 h 2506811"/>
                <a:gd name="connsiteX36" fmla="*/ 2065283 w 4012324"/>
                <a:gd name="connsiteY36" fmla="*/ 1679028 h 2506811"/>
                <a:gd name="connsiteX37" fmla="*/ 2065283 w 4012324"/>
                <a:gd name="connsiteY37" fmla="*/ 1608083 h 2506811"/>
                <a:gd name="connsiteX38" fmla="*/ 2144110 w 4012324"/>
                <a:gd name="connsiteY38" fmla="*/ 1466193 h 2506811"/>
                <a:gd name="connsiteX39" fmla="*/ 2136228 w 4012324"/>
                <a:gd name="connsiteY39" fmla="*/ 1686911 h 2506811"/>
                <a:gd name="connsiteX40" fmla="*/ 2167759 w 4012324"/>
                <a:gd name="connsiteY40" fmla="*/ 2010104 h 2506811"/>
                <a:gd name="connsiteX41" fmla="*/ 2222938 w 4012324"/>
                <a:gd name="connsiteY41" fmla="*/ 2183524 h 2506811"/>
                <a:gd name="connsiteX42" fmla="*/ 2278117 w 4012324"/>
                <a:gd name="connsiteY42" fmla="*/ 2317531 h 2506811"/>
                <a:gd name="connsiteX43" fmla="*/ 2317531 w 4012324"/>
                <a:gd name="connsiteY43" fmla="*/ 2049518 h 2506811"/>
                <a:gd name="connsiteX44" fmla="*/ 2317531 w 4012324"/>
                <a:gd name="connsiteY44" fmla="*/ 1947042 h 2506811"/>
                <a:gd name="connsiteX45" fmla="*/ 2317531 w 4012324"/>
                <a:gd name="connsiteY45" fmla="*/ 1860331 h 2506811"/>
                <a:gd name="connsiteX46" fmla="*/ 2364828 w 4012324"/>
                <a:gd name="connsiteY46" fmla="*/ 2159876 h 2506811"/>
                <a:gd name="connsiteX47" fmla="*/ 2396359 w 4012324"/>
                <a:gd name="connsiteY47" fmla="*/ 2238704 h 2506811"/>
                <a:gd name="connsiteX48" fmla="*/ 2475186 w 4012324"/>
                <a:gd name="connsiteY48" fmla="*/ 1434662 h 2506811"/>
                <a:gd name="connsiteX49" fmla="*/ 2475186 w 4012324"/>
                <a:gd name="connsiteY49" fmla="*/ 1434662 h 2506811"/>
                <a:gd name="connsiteX50" fmla="*/ 2601310 w 4012324"/>
                <a:gd name="connsiteY50" fmla="*/ 1820918 h 2506811"/>
                <a:gd name="connsiteX51" fmla="*/ 2640724 w 4012324"/>
                <a:gd name="connsiteY51" fmla="*/ 1576552 h 2506811"/>
                <a:gd name="connsiteX52" fmla="*/ 2798379 w 4012324"/>
                <a:gd name="connsiteY52" fmla="*/ 2254469 h 2506811"/>
                <a:gd name="connsiteX53" fmla="*/ 2853559 w 4012324"/>
                <a:gd name="connsiteY53" fmla="*/ 1679028 h 2506811"/>
                <a:gd name="connsiteX54" fmla="*/ 2948152 w 4012324"/>
                <a:gd name="connsiteY54" fmla="*/ 2096814 h 2506811"/>
                <a:gd name="connsiteX55" fmla="*/ 3090040 w 4012324"/>
                <a:gd name="connsiteY55" fmla="*/ 1111469 h 2506811"/>
                <a:gd name="connsiteX56" fmla="*/ 3192515 w 4012324"/>
                <a:gd name="connsiteY56" fmla="*/ 1789386 h 2506811"/>
                <a:gd name="connsiteX57" fmla="*/ 3334406 w 4012324"/>
                <a:gd name="connsiteY57" fmla="*/ 2506718 h 2506811"/>
                <a:gd name="connsiteX58" fmla="*/ 4012324 w 4012324"/>
                <a:gd name="connsiteY58" fmla="*/ 1844566 h 2506811"/>
                <a:gd name="connsiteX0" fmla="*/ 0 w 4012324"/>
                <a:gd name="connsiteY0" fmla="*/ 0 h 2506811"/>
                <a:gd name="connsiteX1" fmla="*/ 23648 w 4012324"/>
                <a:gd name="connsiteY1" fmla="*/ 2065283 h 2506811"/>
                <a:gd name="connsiteX2" fmla="*/ 86710 w 4012324"/>
                <a:gd name="connsiteY2" fmla="*/ 2388476 h 2506811"/>
                <a:gd name="connsiteX3" fmla="*/ 126124 w 4012324"/>
                <a:gd name="connsiteY3" fmla="*/ 1686911 h 2506811"/>
                <a:gd name="connsiteX4" fmla="*/ 212834 w 4012324"/>
                <a:gd name="connsiteY4" fmla="*/ 2270235 h 2506811"/>
                <a:gd name="connsiteX5" fmla="*/ 252248 w 4012324"/>
                <a:gd name="connsiteY5" fmla="*/ 2278118 h 2506811"/>
                <a:gd name="connsiteX6" fmla="*/ 299545 w 4012324"/>
                <a:gd name="connsiteY6" fmla="*/ 1592318 h 2506811"/>
                <a:gd name="connsiteX7" fmla="*/ 386255 w 4012324"/>
                <a:gd name="connsiteY7" fmla="*/ 2435773 h 2506811"/>
                <a:gd name="connsiteX8" fmla="*/ 472965 w 4012324"/>
                <a:gd name="connsiteY8" fmla="*/ 2191407 h 2506811"/>
                <a:gd name="connsiteX9" fmla="*/ 638503 w 4012324"/>
                <a:gd name="connsiteY9" fmla="*/ 2506718 h 2506811"/>
                <a:gd name="connsiteX10" fmla="*/ 693683 w 4012324"/>
                <a:gd name="connsiteY10" fmla="*/ 1899745 h 2506811"/>
                <a:gd name="connsiteX11" fmla="*/ 780393 w 4012324"/>
                <a:gd name="connsiteY11" fmla="*/ 2293883 h 2506811"/>
                <a:gd name="connsiteX12" fmla="*/ 827690 w 4012324"/>
                <a:gd name="connsiteY12" fmla="*/ 1899745 h 2506811"/>
                <a:gd name="connsiteX13" fmla="*/ 827690 w 4012324"/>
                <a:gd name="connsiteY13" fmla="*/ 1899745 h 2506811"/>
                <a:gd name="connsiteX14" fmla="*/ 930165 w 4012324"/>
                <a:gd name="connsiteY14" fmla="*/ 2191407 h 2506811"/>
                <a:gd name="connsiteX15" fmla="*/ 977462 w 4012324"/>
                <a:gd name="connsiteY15" fmla="*/ 1947042 h 2506811"/>
                <a:gd name="connsiteX16" fmla="*/ 1016876 w 4012324"/>
                <a:gd name="connsiteY16" fmla="*/ 1820918 h 2506811"/>
                <a:gd name="connsiteX17" fmla="*/ 1016876 w 4012324"/>
                <a:gd name="connsiteY17" fmla="*/ 1820918 h 2506811"/>
                <a:gd name="connsiteX18" fmla="*/ 1174531 w 4012324"/>
                <a:gd name="connsiteY18" fmla="*/ 2183524 h 2506811"/>
                <a:gd name="connsiteX19" fmla="*/ 1213945 w 4012324"/>
                <a:gd name="connsiteY19" fmla="*/ 1749973 h 2506811"/>
                <a:gd name="connsiteX20" fmla="*/ 1308538 w 4012324"/>
                <a:gd name="connsiteY20" fmla="*/ 2286000 h 2506811"/>
                <a:gd name="connsiteX21" fmla="*/ 1411014 w 4012324"/>
                <a:gd name="connsiteY21" fmla="*/ 1332187 h 2506811"/>
                <a:gd name="connsiteX22" fmla="*/ 1489841 w 4012324"/>
                <a:gd name="connsiteY22" fmla="*/ 1876097 h 2506811"/>
                <a:gd name="connsiteX23" fmla="*/ 1568669 w 4012324"/>
                <a:gd name="connsiteY23" fmla="*/ 1481959 h 2506811"/>
                <a:gd name="connsiteX24" fmla="*/ 1600200 w 4012324"/>
                <a:gd name="connsiteY24" fmla="*/ 1489842 h 2506811"/>
                <a:gd name="connsiteX25" fmla="*/ 1679028 w 4012324"/>
                <a:gd name="connsiteY25" fmla="*/ 2017987 h 2506811"/>
                <a:gd name="connsiteX26" fmla="*/ 1679028 w 4012324"/>
                <a:gd name="connsiteY26" fmla="*/ 2049518 h 2506811"/>
                <a:gd name="connsiteX27" fmla="*/ 1679028 w 4012324"/>
                <a:gd name="connsiteY27" fmla="*/ 1931276 h 2506811"/>
                <a:gd name="connsiteX28" fmla="*/ 1749972 w 4012324"/>
                <a:gd name="connsiteY28" fmla="*/ 1891862 h 2506811"/>
                <a:gd name="connsiteX29" fmla="*/ 1797269 w 4012324"/>
                <a:gd name="connsiteY29" fmla="*/ 1615966 h 2506811"/>
                <a:gd name="connsiteX30" fmla="*/ 1836683 w 4012324"/>
                <a:gd name="connsiteY30" fmla="*/ 2128345 h 2506811"/>
                <a:gd name="connsiteX31" fmla="*/ 1844565 w 4012324"/>
                <a:gd name="connsiteY31" fmla="*/ 2175642 h 2506811"/>
                <a:gd name="connsiteX32" fmla="*/ 1915510 w 4012324"/>
                <a:gd name="connsiteY32" fmla="*/ 1340069 h 2506811"/>
                <a:gd name="connsiteX33" fmla="*/ 1954924 w 4012324"/>
                <a:gd name="connsiteY33" fmla="*/ 1237593 h 2506811"/>
                <a:gd name="connsiteX34" fmla="*/ 2002221 w 4012324"/>
                <a:gd name="connsiteY34" fmla="*/ 1757856 h 2506811"/>
                <a:gd name="connsiteX35" fmla="*/ 2010103 w 4012324"/>
                <a:gd name="connsiteY35" fmla="*/ 1765738 h 2506811"/>
                <a:gd name="connsiteX36" fmla="*/ 2065283 w 4012324"/>
                <a:gd name="connsiteY36" fmla="*/ 1679028 h 2506811"/>
                <a:gd name="connsiteX37" fmla="*/ 2065283 w 4012324"/>
                <a:gd name="connsiteY37" fmla="*/ 1608083 h 2506811"/>
                <a:gd name="connsiteX38" fmla="*/ 2144110 w 4012324"/>
                <a:gd name="connsiteY38" fmla="*/ 1466193 h 2506811"/>
                <a:gd name="connsiteX39" fmla="*/ 2136228 w 4012324"/>
                <a:gd name="connsiteY39" fmla="*/ 1686911 h 2506811"/>
                <a:gd name="connsiteX40" fmla="*/ 2167759 w 4012324"/>
                <a:gd name="connsiteY40" fmla="*/ 2010104 h 2506811"/>
                <a:gd name="connsiteX41" fmla="*/ 2222938 w 4012324"/>
                <a:gd name="connsiteY41" fmla="*/ 2183524 h 2506811"/>
                <a:gd name="connsiteX42" fmla="*/ 2278117 w 4012324"/>
                <a:gd name="connsiteY42" fmla="*/ 2317531 h 2506811"/>
                <a:gd name="connsiteX43" fmla="*/ 2317531 w 4012324"/>
                <a:gd name="connsiteY43" fmla="*/ 2049518 h 2506811"/>
                <a:gd name="connsiteX44" fmla="*/ 2317531 w 4012324"/>
                <a:gd name="connsiteY44" fmla="*/ 1947042 h 2506811"/>
                <a:gd name="connsiteX45" fmla="*/ 2317531 w 4012324"/>
                <a:gd name="connsiteY45" fmla="*/ 1860331 h 2506811"/>
                <a:gd name="connsiteX46" fmla="*/ 2364828 w 4012324"/>
                <a:gd name="connsiteY46" fmla="*/ 2159876 h 2506811"/>
                <a:gd name="connsiteX47" fmla="*/ 2396359 w 4012324"/>
                <a:gd name="connsiteY47" fmla="*/ 2238704 h 2506811"/>
                <a:gd name="connsiteX48" fmla="*/ 2475186 w 4012324"/>
                <a:gd name="connsiteY48" fmla="*/ 1434662 h 2506811"/>
                <a:gd name="connsiteX49" fmla="*/ 2475186 w 4012324"/>
                <a:gd name="connsiteY49" fmla="*/ 1434662 h 2506811"/>
                <a:gd name="connsiteX50" fmla="*/ 2601310 w 4012324"/>
                <a:gd name="connsiteY50" fmla="*/ 1820918 h 2506811"/>
                <a:gd name="connsiteX51" fmla="*/ 2640724 w 4012324"/>
                <a:gd name="connsiteY51" fmla="*/ 1576552 h 2506811"/>
                <a:gd name="connsiteX52" fmla="*/ 2798379 w 4012324"/>
                <a:gd name="connsiteY52" fmla="*/ 2254469 h 2506811"/>
                <a:gd name="connsiteX53" fmla="*/ 2853559 w 4012324"/>
                <a:gd name="connsiteY53" fmla="*/ 1679028 h 2506811"/>
                <a:gd name="connsiteX54" fmla="*/ 2948152 w 4012324"/>
                <a:gd name="connsiteY54" fmla="*/ 2096814 h 2506811"/>
                <a:gd name="connsiteX55" fmla="*/ 3090040 w 4012324"/>
                <a:gd name="connsiteY55" fmla="*/ 1111469 h 2506811"/>
                <a:gd name="connsiteX56" fmla="*/ 3192515 w 4012324"/>
                <a:gd name="connsiteY56" fmla="*/ 1789386 h 2506811"/>
                <a:gd name="connsiteX57" fmla="*/ 3334406 w 4012324"/>
                <a:gd name="connsiteY57" fmla="*/ 2506718 h 2506811"/>
                <a:gd name="connsiteX58" fmla="*/ 4012324 w 4012324"/>
                <a:gd name="connsiteY58" fmla="*/ 1844566 h 2506811"/>
                <a:gd name="connsiteX0" fmla="*/ 0 w 4012324"/>
                <a:gd name="connsiteY0" fmla="*/ 0 h 2506718"/>
                <a:gd name="connsiteX1" fmla="*/ 23648 w 4012324"/>
                <a:gd name="connsiteY1" fmla="*/ 2065283 h 2506718"/>
                <a:gd name="connsiteX2" fmla="*/ 86710 w 4012324"/>
                <a:gd name="connsiteY2" fmla="*/ 2388476 h 2506718"/>
                <a:gd name="connsiteX3" fmla="*/ 126124 w 4012324"/>
                <a:gd name="connsiteY3" fmla="*/ 1686911 h 2506718"/>
                <a:gd name="connsiteX4" fmla="*/ 212834 w 4012324"/>
                <a:gd name="connsiteY4" fmla="*/ 2270235 h 2506718"/>
                <a:gd name="connsiteX5" fmla="*/ 252248 w 4012324"/>
                <a:gd name="connsiteY5" fmla="*/ 2278118 h 2506718"/>
                <a:gd name="connsiteX6" fmla="*/ 299545 w 4012324"/>
                <a:gd name="connsiteY6" fmla="*/ 1592318 h 2506718"/>
                <a:gd name="connsiteX7" fmla="*/ 386255 w 4012324"/>
                <a:gd name="connsiteY7" fmla="*/ 2435773 h 2506718"/>
                <a:gd name="connsiteX8" fmla="*/ 472965 w 4012324"/>
                <a:gd name="connsiteY8" fmla="*/ 2191407 h 2506718"/>
                <a:gd name="connsiteX9" fmla="*/ 638503 w 4012324"/>
                <a:gd name="connsiteY9" fmla="*/ 2506718 h 2506718"/>
                <a:gd name="connsiteX10" fmla="*/ 693683 w 4012324"/>
                <a:gd name="connsiteY10" fmla="*/ 1899745 h 2506718"/>
                <a:gd name="connsiteX11" fmla="*/ 780393 w 4012324"/>
                <a:gd name="connsiteY11" fmla="*/ 2293883 h 2506718"/>
                <a:gd name="connsiteX12" fmla="*/ 827690 w 4012324"/>
                <a:gd name="connsiteY12" fmla="*/ 1899745 h 2506718"/>
                <a:gd name="connsiteX13" fmla="*/ 827690 w 4012324"/>
                <a:gd name="connsiteY13" fmla="*/ 1899745 h 2506718"/>
                <a:gd name="connsiteX14" fmla="*/ 930165 w 4012324"/>
                <a:gd name="connsiteY14" fmla="*/ 2191407 h 2506718"/>
                <a:gd name="connsiteX15" fmla="*/ 977462 w 4012324"/>
                <a:gd name="connsiteY15" fmla="*/ 1947042 h 2506718"/>
                <a:gd name="connsiteX16" fmla="*/ 1016876 w 4012324"/>
                <a:gd name="connsiteY16" fmla="*/ 1820918 h 2506718"/>
                <a:gd name="connsiteX17" fmla="*/ 1016876 w 4012324"/>
                <a:gd name="connsiteY17" fmla="*/ 1820918 h 2506718"/>
                <a:gd name="connsiteX18" fmla="*/ 1174531 w 4012324"/>
                <a:gd name="connsiteY18" fmla="*/ 2183524 h 2506718"/>
                <a:gd name="connsiteX19" fmla="*/ 1213945 w 4012324"/>
                <a:gd name="connsiteY19" fmla="*/ 1749973 h 2506718"/>
                <a:gd name="connsiteX20" fmla="*/ 1308538 w 4012324"/>
                <a:gd name="connsiteY20" fmla="*/ 2286000 h 2506718"/>
                <a:gd name="connsiteX21" fmla="*/ 1411014 w 4012324"/>
                <a:gd name="connsiteY21" fmla="*/ 1332187 h 2506718"/>
                <a:gd name="connsiteX22" fmla="*/ 1489841 w 4012324"/>
                <a:gd name="connsiteY22" fmla="*/ 1876097 h 2506718"/>
                <a:gd name="connsiteX23" fmla="*/ 1568669 w 4012324"/>
                <a:gd name="connsiteY23" fmla="*/ 1481959 h 2506718"/>
                <a:gd name="connsiteX24" fmla="*/ 1600200 w 4012324"/>
                <a:gd name="connsiteY24" fmla="*/ 1489842 h 2506718"/>
                <a:gd name="connsiteX25" fmla="*/ 1679028 w 4012324"/>
                <a:gd name="connsiteY25" fmla="*/ 2017987 h 2506718"/>
                <a:gd name="connsiteX26" fmla="*/ 1679028 w 4012324"/>
                <a:gd name="connsiteY26" fmla="*/ 2049518 h 2506718"/>
                <a:gd name="connsiteX27" fmla="*/ 1679028 w 4012324"/>
                <a:gd name="connsiteY27" fmla="*/ 1931276 h 2506718"/>
                <a:gd name="connsiteX28" fmla="*/ 1749972 w 4012324"/>
                <a:gd name="connsiteY28" fmla="*/ 1891862 h 2506718"/>
                <a:gd name="connsiteX29" fmla="*/ 1797269 w 4012324"/>
                <a:gd name="connsiteY29" fmla="*/ 1615966 h 2506718"/>
                <a:gd name="connsiteX30" fmla="*/ 1836683 w 4012324"/>
                <a:gd name="connsiteY30" fmla="*/ 2128345 h 2506718"/>
                <a:gd name="connsiteX31" fmla="*/ 1844565 w 4012324"/>
                <a:gd name="connsiteY31" fmla="*/ 2175642 h 2506718"/>
                <a:gd name="connsiteX32" fmla="*/ 1915510 w 4012324"/>
                <a:gd name="connsiteY32" fmla="*/ 1340069 h 2506718"/>
                <a:gd name="connsiteX33" fmla="*/ 1954924 w 4012324"/>
                <a:gd name="connsiteY33" fmla="*/ 1237593 h 2506718"/>
                <a:gd name="connsiteX34" fmla="*/ 2002221 w 4012324"/>
                <a:gd name="connsiteY34" fmla="*/ 1757856 h 2506718"/>
                <a:gd name="connsiteX35" fmla="*/ 2010103 w 4012324"/>
                <a:gd name="connsiteY35" fmla="*/ 1765738 h 2506718"/>
                <a:gd name="connsiteX36" fmla="*/ 2065283 w 4012324"/>
                <a:gd name="connsiteY36" fmla="*/ 1679028 h 2506718"/>
                <a:gd name="connsiteX37" fmla="*/ 2065283 w 4012324"/>
                <a:gd name="connsiteY37" fmla="*/ 1608083 h 2506718"/>
                <a:gd name="connsiteX38" fmla="*/ 2144110 w 4012324"/>
                <a:gd name="connsiteY38" fmla="*/ 1466193 h 2506718"/>
                <a:gd name="connsiteX39" fmla="*/ 2136228 w 4012324"/>
                <a:gd name="connsiteY39" fmla="*/ 1686911 h 2506718"/>
                <a:gd name="connsiteX40" fmla="*/ 2167759 w 4012324"/>
                <a:gd name="connsiteY40" fmla="*/ 2010104 h 2506718"/>
                <a:gd name="connsiteX41" fmla="*/ 2222938 w 4012324"/>
                <a:gd name="connsiteY41" fmla="*/ 2183524 h 2506718"/>
                <a:gd name="connsiteX42" fmla="*/ 2278117 w 4012324"/>
                <a:gd name="connsiteY42" fmla="*/ 2317531 h 2506718"/>
                <a:gd name="connsiteX43" fmla="*/ 2317531 w 4012324"/>
                <a:gd name="connsiteY43" fmla="*/ 2049518 h 2506718"/>
                <a:gd name="connsiteX44" fmla="*/ 2317531 w 4012324"/>
                <a:gd name="connsiteY44" fmla="*/ 1947042 h 2506718"/>
                <a:gd name="connsiteX45" fmla="*/ 2317531 w 4012324"/>
                <a:gd name="connsiteY45" fmla="*/ 1860331 h 2506718"/>
                <a:gd name="connsiteX46" fmla="*/ 2364828 w 4012324"/>
                <a:gd name="connsiteY46" fmla="*/ 2159876 h 2506718"/>
                <a:gd name="connsiteX47" fmla="*/ 2396359 w 4012324"/>
                <a:gd name="connsiteY47" fmla="*/ 2238704 h 2506718"/>
                <a:gd name="connsiteX48" fmla="*/ 2475186 w 4012324"/>
                <a:gd name="connsiteY48" fmla="*/ 1434662 h 2506718"/>
                <a:gd name="connsiteX49" fmla="*/ 2475186 w 4012324"/>
                <a:gd name="connsiteY49" fmla="*/ 1434662 h 2506718"/>
                <a:gd name="connsiteX50" fmla="*/ 2601310 w 4012324"/>
                <a:gd name="connsiteY50" fmla="*/ 1820918 h 2506718"/>
                <a:gd name="connsiteX51" fmla="*/ 2640724 w 4012324"/>
                <a:gd name="connsiteY51" fmla="*/ 1576552 h 2506718"/>
                <a:gd name="connsiteX52" fmla="*/ 2798379 w 4012324"/>
                <a:gd name="connsiteY52" fmla="*/ 2254469 h 2506718"/>
                <a:gd name="connsiteX53" fmla="*/ 2853559 w 4012324"/>
                <a:gd name="connsiteY53" fmla="*/ 1679028 h 2506718"/>
                <a:gd name="connsiteX54" fmla="*/ 2948152 w 4012324"/>
                <a:gd name="connsiteY54" fmla="*/ 2096814 h 2506718"/>
                <a:gd name="connsiteX55" fmla="*/ 3090040 w 4012324"/>
                <a:gd name="connsiteY55" fmla="*/ 1111469 h 2506718"/>
                <a:gd name="connsiteX56" fmla="*/ 3192515 w 4012324"/>
                <a:gd name="connsiteY56" fmla="*/ 1789386 h 2506718"/>
                <a:gd name="connsiteX57" fmla="*/ 3334406 w 4012324"/>
                <a:gd name="connsiteY57" fmla="*/ 2506718 h 2506718"/>
                <a:gd name="connsiteX58" fmla="*/ 4012324 w 4012324"/>
                <a:gd name="connsiteY58" fmla="*/ 1844566 h 2506718"/>
                <a:gd name="connsiteX0" fmla="*/ 0 w 4012324"/>
                <a:gd name="connsiteY0" fmla="*/ 0 h 2506718"/>
                <a:gd name="connsiteX1" fmla="*/ 23648 w 4012324"/>
                <a:gd name="connsiteY1" fmla="*/ 2065283 h 2506718"/>
                <a:gd name="connsiteX2" fmla="*/ 86710 w 4012324"/>
                <a:gd name="connsiteY2" fmla="*/ 2388476 h 2506718"/>
                <a:gd name="connsiteX3" fmla="*/ 126124 w 4012324"/>
                <a:gd name="connsiteY3" fmla="*/ 1686911 h 2506718"/>
                <a:gd name="connsiteX4" fmla="*/ 212834 w 4012324"/>
                <a:gd name="connsiteY4" fmla="*/ 2270235 h 2506718"/>
                <a:gd name="connsiteX5" fmla="*/ 252248 w 4012324"/>
                <a:gd name="connsiteY5" fmla="*/ 2278118 h 2506718"/>
                <a:gd name="connsiteX6" fmla="*/ 299545 w 4012324"/>
                <a:gd name="connsiteY6" fmla="*/ 1592318 h 2506718"/>
                <a:gd name="connsiteX7" fmla="*/ 386255 w 4012324"/>
                <a:gd name="connsiteY7" fmla="*/ 2435773 h 2506718"/>
                <a:gd name="connsiteX8" fmla="*/ 472965 w 4012324"/>
                <a:gd name="connsiteY8" fmla="*/ 2191407 h 2506718"/>
                <a:gd name="connsiteX9" fmla="*/ 638503 w 4012324"/>
                <a:gd name="connsiteY9" fmla="*/ 2506718 h 2506718"/>
                <a:gd name="connsiteX10" fmla="*/ 693683 w 4012324"/>
                <a:gd name="connsiteY10" fmla="*/ 1899745 h 2506718"/>
                <a:gd name="connsiteX11" fmla="*/ 780393 w 4012324"/>
                <a:gd name="connsiteY11" fmla="*/ 2293883 h 2506718"/>
                <a:gd name="connsiteX12" fmla="*/ 827690 w 4012324"/>
                <a:gd name="connsiteY12" fmla="*/ 1899745 h 2506718"/>
                <a:gd name="connsiteX13" fmla="*/ 827690 w 4012324"/>
                <a:gd name="connsiteY13" fmla="*/ 1899745 h 2506718"/>
                <a:gd name="connsiteX14" fmla="*/ 930165 w 4012324"/>
                <a:gd name="connsiteY14" fmla="*/ 2191407 h 2506718"/>
                <a:gd name="connsiteX15" fmla="*/ 977462 w 4012324"/>
                <a:gd name="connsiteY15" fmla="*/ 1947042 h 2506718"/>
                <a:gd name="connsiteX16" fmla="*/ 1016876 w 4012324"/>
                <a:gd name="connsiteY16" fmla="*/ 1820918 h 2506718"/>
                <a:gd name="connsiteX17" fmla="*/ 1016876 w 4012324"/>
                <a:gd name="connsiteY17" fmla="*/ 1820918 h 2506718"/>
                <a:gd name="connsiteX18" fmla="*/ 1174531 w 4012324"/>
                <a:gd name="connsiteY18" fmla="*/ 2183524 h 2506718"/>
                <a:gd name="connsiteX19" fmla="*/ 1213945 w 4012324"/>
                <a:gd name="connsiteY19" fmla="*/ 1749973 h 2506718"/>
                <a:gd name="connsiteX20" fmla="*/ 1308538 w 4012324"/>
                <a:gd name="connsiteY20" fmla="*/ 2286000 h 2506718"/>
                <a:gd name="connsiteX21" fmla="*/ 1411014 w 4012324"/>
                <a:gd name="connsiteY21" fmla="*/ 1332187 h 2506718"/>
                <a:gd name="connsiteX22" fmla="*/ 1489841 w 4012324"/>
                <a:gd name="connsiteY22" fmla="*/ 1876097 h 2506718"/>
                <a:gd name="connsiteX23" fmla="*/ 1568669 w 4012324"/>
                <a:gd name="connsiteY23" fmla="*/ 1481959 h 2506718"/>
                <a:gd name="connsiteX24" fmla="*/ 1600200 w 4012324"/>
                <a:gd name="connsiteY24" fmla="*/ 1489842 h 2506718"/>
                <a:gd name="connsiteX25" fmla="*/ 1679028 w 4012324"/>
                <a:gd name="connsiteY25" fmla="*/ 2017987 h 2506718"/>
                <a:gd name="connsiteX26" fmla="*/ 1679028 w 4012324"/>
                <a:gd name="connsiteY26" fmla="*/ 2049518 h 2506718"/>
                <a:gd name="connsiteX27" fmla="*/ 1679028 w 4012324"/>
                <a:gd name="connsiteY27" fmla="*/ 1931276 h 2506718"/>
                <a:gd name="connsiteX28" fmla="*/ 1749972 w 4012324"/>
                <a:gd name="connsiteY28" fmla="*/ 1891862 h 2506718"/>
                <a:gd name="connsiteX29" fmla="*/ 1797269 w 4012324"/>
                <a:gd name="connsiteY29" fmla="*/ 1615966 h 2506718"/>
                <a:gd name="connsiteX30" fmla="*/ 1836683 w 4012324"/>
                <a:gd name="connsiteY30" fmla="*/ 2128345 h 2506718"/>
                <a:gd name="connsiteX31" fmla="*/ 1844565 w 4012324"/>
                <a:gd name="connsiteY31" fmla="*/ 2175642 h 2506718"/>
                <a:gd name="connsiteX32" fmla="*/ 1915510 w 4012324"/>
                <a:gd name="connsiteY32" fmla="*/ 1340069 h 2506718"/>
                <a:gd name="connsiteX33" fmla="*/ 1954924 w 4012324"/>
                <a:gd name="connsiteY33" fmla="*/ 1237593 h 2506718"/>
                <a:gd name="connsiteX34" fmla="*/ 2002221 w 4012324"/>
                <a:gd name="connsiteY34" fmla="*/ 1757856 h 2506718"/>
                <a:gd name="connsiteX35" fmla="*/ 2010103 w 4012324"/>
                <a:gd name="connsiteY35" fmla="*/ 1765738 h 2506718"/>
                <a:gd name="connsiteX36" fmla="*/ 2065283 w 4012324"/>
                <a:gd name="connsiteY36" fmla="*/ 1679028 h 2506718"/>
                <a:gd name="connsiteX37" fmla="*/ 2065283 w 4012324"/>
                <a:gd name="connsiteY37" fmla="*/ 1608083 h 2506718"/>
                <a:gd name="connsiteX38" fmla="*/ 2144110 w 4012324"/>
                <a:gd name="connsiteY38" fmla="*/ 1466193 h 2506718"/>
                <a:gd name="connsiteX39" fmla="*/ 2136228 w 4012324"/>
                <a:gd name="connsiteY39" fmla="*/ 1686911 h 2506718"/>
                <a:gd name="connsiteX40" fmla="*/ 2167759 w 4012324"/>
                <a:gd name="connsiteY40" fmla="*/ 2010104 h 2506718"/>
                <a:gd name="connsiteX41" fmla="*/ 2222938 w 4012324"/>
                <a:gd name="connsiteY41" fmla="*/ 2183524 h 2506718"/>
                <a:gd name="connsiteX42" fmla="*/ 2278117 w 4012324"/>
                <a:gd name="connsiteY42" fmla="*/ 2317531 h 2506718"/>
                <a:gd name="connsiteX43" fmla="*/ 2317531 w 4012324"/>
                <a:gd name="connsiteY43" fmla="*/ 2049518 h 2506718"/>
                <a:gd name="connsiteX44" fmla="*/ 2317531 w 4012324"/>
                <a:gd name="connsiteY44" fmla="*/ 1947042 h 2506718"/>
                <a:gd name="connsiteX45" fmla="*/ 2317531 w 4012324"/>
                <a:gd name="connsiteY45" fmla="*/ 1860331 h 2506718"/>
                <a:gd name="connsiteX46" fmla="*/ 2364828 w 4012324"/>
                <a:gd name="connsiteY46" fmla="*/ 2159876 h 2506718"/>
                <a:gd name="connsiteX47" fmla="*/ 2396359 w 4012324"/>
                <a:gd name="connsiteY47" fmla="*/ 2238704 h 2506718"/>
                <a:gd name="connsiteX48" fmla="*/ 2475186 w 4012324"/>
                <a:gd name="connsiteY48" fmla="*/ 1434662 h 2506718"/>
                <a:gd name="connsiteX49" fmla="*/ 2475186 w 4012324"/>
                <a:gd name="connsiteY49" fmla="*/ 1434662 h 2506718"/>
                <a:gd name="connsiteX50" fmla="*/ 2601310 w 4012324"/>
                <a:gd name="connsiteY50" fmla="*/ 1820918 h 2506718"/>
                <a:gd name="connsiteX51" fmla="*/ 2640724 w 4012324"/>
                <a:gd name="connsiteY51" fmla="*/ 1576552 h 2506718"/>
                <a:gd name="connsiteX52" fmla="*/ 2798379 w 4012324"/>
                <a:gd name="connsiteY52" fmla="*/ 2254469 h 2506718"/>
                <a:gd name="connsiteX53" fmla="*/ 2853559 w 4012324"/>
                <a:gd name="connsiteY53" fmla="*/ 1679028 h 2506718"/>
                <a:gd name="connsiteX54" fmla="*/ 2948152 w 4012324"/>
                <a:gd name="connsiteY54" fmla="*/ 2096814 h 2506718"/>
                <a:gd name="connsiteX55" fmla="*/ 3090040 w 4012324"/>
                <a:gd name="connsiteY55" fmla="*/ 1111469 h 2506718"/>
                <a:gd name="connsiteX56" fmla="*/ 3192515 w 4012324"/>
                <a:gd name="connsiteY56" fmla="*/ 1789386 h 2506718"/>
                <a:gd name="connsiteX57" fmla="*/ 3334406 w 4012324"/>
                <a:gd name="connsiteY57" fmla="*/ 2506718 h 2506718"/>
                <a:gd name="connsiteX58" fmla="*/ 4012324 w 4012324"/>
                <a:gd name="connsiteY58" fmla="*/ 1844566 h 2506718"/>
                <a:gd name="connsiteX0" fmla="*/ 0 w 4012324"/>
                <a:gd name="connsiteY0" fmla="*/ 0 h 2511954"/>
                <a:gd name="connsiteX1" fmla="*/ 23648 w 4012324"/>
                <a:gd name="connsiteY1" fmla="*/ 2065283 h 2511954"/>
                <a:gd name="connsiteX2" fmla="*/ 86710 w 4012324"/>
                <a:gd name="connsiteY2" fmla="*/ 2388476 h 2511954"/>
                <a:gd name="connsiteX3" fmla="*/ 126124 w 4012324"/>
                <a:gd name="connsiteY3" fmla="*/ 1686911 h 2511954"/>
                <a:gd name="connsiteX4" fmla="*/ 212834 w 4012324"/>
                <a:gd name="connsiteY4" fmla="*/ 2270235 h 2511954"/>
                <a:gd name="connsiteX5" fmla="*/ 252248 w 4012324"/>
                <a:gd name="connsiteY5" fmla="*/ 2278118 h 2511954"/>
                <a:gd name="connsiteX6" fmla="*/ 299545 w 4012324"/>
                <a:gd name="connsiteY6" fmla="*/ 1592318 h 2511954"/>
                <a:gd name="connsiteX7" fmla="*/ 386255 w 4012324"/>
                <a:gd name="connsiteY7" fmla="*/ 2435773 h 2511954"/>
                <a:gd name="connsiteX8" fmla="*/ 472965 w 4012324"/>
                <a:gd name="connsiteY8" fmla="*/ 2191407 h 2511954"/>
                <a:gd name="connsiteX9" fmla="*/ 638503 w 4012324"/>
                <a:gd name="connsiteY9" fmla="*/ 2506718 h 2511954"/>
                <a:gd name="connsiteX10" fmla="*/ 693683 w 4012324"/>
                <a:gd name="connsiteY10" fmla="*/ 1899745 h 2511954"/>
                <a:gd name="connsiteX11" fmla="*/ 780393 w 4012324"/>
                <a:gd name="connsiteY11" fmla="*/ 2293883 h 2511954"/>
                <a:gd name="connsiteX12" fmla="*/ 827690 w 4012324"/>
                <a:gd name="connsiteY12" fmla="*/ 1899745 h 2511954"/>
                <a:gd name="connsiteX13" fmla="*/ 827690 w 4012324"/>
                <a:gd name="connsiteY13" fmla="*/ 1899745 h 2511954"/>
                <a:gd name="connsiteX14" fmla="*/ 930165 w 4012324"/>
                <a:gd name="connsiteY14" fmla="*/ 2191407 h 2511954"/>
                <a:gd name="connsiteX15" fmla="*/ 977462 w 4012324"/>
                <a:gd name="connsiteY15" fmla="*/ 1947042 h 2511954"/>
                <a:gd name="connsiteX16" fmla="*/ 1016876 w 4012324"/>
                <a:gd name="connsiteY16" fmla="*/ 1820918 h 2511954"/>
                <a:gd name="connsiteX17" fmla="*/ 1016876 w 4012324"/>
                <a:gd name="connsiteY17" fmla="*/ 1820918 h 2511954"/>
                <a:gd name="connsiteX18" fmla="*/ 1174531 w 4012324"/>
                <a:gd name="connsiteY18" fmla="*/ 2183524 h 2511954"/>
                <a:gd name="connsiteX19" fmla="*/ 1213945 w 4012324"/>
                <a:gd name="connsiteY19" fmla="*/ 1749973 h 2511954"/>
                <a:gd name="connsiteX20" fmla="*/ 1308538 w 4012324"/>
                <a:gd name="connsiteY20" fmla="*/ 2286000 h 2511954"/>
                <a:gd name="connsiteX21" fmla="*/ 1411014 w 4012324"/>
                <a:gd name="connsiteY21" fmla="*/ 1332187 h 2511954"/>
                <a:gd name="connsiteX22" fmla="*/ 1489841 w 4012324"/>
                <a:gd name="connsiteY22" fmla="*/ 1876097 h 2511954"/>
                <a:gd name="connsiteX23" fmla="*/ 1568669 w 4012324"/>
                <a:gd name="connsiteY23" fmla="*/ 1481959 h 2511954"/>
                <a:gd name="connsiteX24" fmla="*/ 1600200 w 4012324"/>
                <a:gd name="connsiteY24" fmla="*/ 1489842 h 2511954"/>
                <a:gd name="connsiteX25" fmla="*/ 1679028 w 4012324"/>
                <a:gd name="connsiteY25" fmla="*/ 2017987 h 2511954"/>
                <a:gd name="connsiteX26" fmla="*/ 1679028 w 4012324"/>
                <a:gd name="connsiteY26" fmla="*/ 2049518 h 2511954"/>
                <a:gd name="connsiteX27" fmla="*/ 1679028 w 4012324"/>
                <a:gd name="connsiteY27" fmla="*/ 1931276 h 2511954"/>
                <a:gd name="connsiteX28" fmla="*/ 1749972 w 4012324"/>
                <a:gd name="connsiteY28" fmla="*/ 1891862 h 2511954"/>
                <a:gd name="connsiteX29" fmla="*/ 1797269 w 4012324"/>
                <a:gd name="connsiteY29" fmla="*/ 1615966 h 2511954"/>
                <a:gd name="connsiteX30" fmla="*/ 1836683 w 4012324"/>
                <a:gd name="connsiteY30" fmla="*/ 2128345 h 2511954"/>
                <a:gd name="connsiteX31" fmla="*/ 1844565 w 4012324"/>
                <a:gd name="connsiteY31" fmla="*/ 2175642 h 2511954"/>
                <a:gd name="connsiteX32" fmla="*/ 1915510 w 4012324"/>
                <a:gd name="connsiteY32" fmla="*/ 1340069 h 2511954"/>
                <a:gd name="connsiteX33" fmla="*/ 1954924 w 4012324"/>
                <a:gd name="connsiteY33" fmla="*/ 1237593 h 2511954"/>
                <a:gd name="connsiteX34" fmla="*/ 2002221 w 4012324"/>
                <a:gd name="connsiteY34" fmla="*/ 1757856 h 2511954"/>
                <a:gd name="connsiteX35" fmla="*/ 2010103 w 4012324"/>
                <a:gd name="connsiteY35" fmla="*/ 1765738 h 2511954"/>
                <a:gd name="connsiteX36" fmla="*/ 2065283 w 4012324"/>
                <a:gd name="connsiteY36" fmla="*/ 1679028 h 2511954"/>
                <a:gd name="connsiteX37" fmla="*/ 2065283 w 4012324"/>
                <a:gd name="connsiteY37" fmla="*/ 1608083 h 2511954"/>
                <a:gd name="connsiteX38" fmla="*/ 2144110 w 4012324"/>
                <a:gd name="connsiteY38" fmla="*/ 1466193 h 2511954"/>
                <a:gd name="connsiteX39" fmla="*/ 2136228 w 4012324"/>
                <a:gd name="connsiteY39" fmla="*/ 1686911 h 2511954"/>
                <a:gd name="connsiteX40" fmla="*/ 2167759 w 4012324"/>
                <a:gd name="connsiteY40" fmla="*/ 2010104 h 2511954"/>
                <a:gd name="connsiteX41" fmla="*/ 2222938 w 4012324"/>
                <a:gd name="connsiteY41" fmla="*/ 2183524 h 2511954"/>
                <a:gd name="connsiteX42" fmla="*/ 2278117 w 4012324"/>
                <a:gd name="connsiteY42" fmla="*/ 2317531 h 2511954"/>
                <a:gd name="connsiteX43" fmla="*/ 2317531 w 4012324"/>
                <a:gd name="connsiteY43" fmla="*/ 2049518 h 2511954"/>
                <a:gd name="connsiteX44" fmla="*/ 2317531 w 4012324"/>
                <a:gd name="connsiteY44" fmla="*/ 1947042 h 2511954"/>
                <a:gd name="connsiteX45" fmla="*/ 2317531 w 4012324"/>
                <a:gd name="connsiteY45" fmla="*/ 1860331 h 2511954"/>
                <a:gd name="connsiteX46" fmla="*/ 2364828 w 4012324"/>
                <a:gd name="connsiteY46" fmla="*/ 2159876 h 2511954"/>
                <a:gd name="connsiteX47" fmla="*/ 2396359 w 4012324"/>
                <a:gd name="connsiteY47" fmla="*/ 2238704 h 2511954"/>
                <a:gd name="connsiteX48" fmla="*/ 2475186 w 4012324"/>
                <a:gd name="connsiteY48" fmla="*/ 1434662 h 2511954"/>
                <a:gd name="connsiteX49" fmla="*/ 2475186 w 4012324"/>
                <a:gd name="connsiteY49" fmla="*/ 1434662 h 2511954"/>
                <a:gd name="connsiteX50" fmla="*/ 2601310 w 4012324"/>
                <a:gd name="connsiteY50" fmla="*/ 1820918 h 2511954"/>
                <a:gd name="connsiteX51" fmla="*/ 2640724 w 4012324"/>
                <a:gd name="connsiteY51" fmla="*/ 1576552 h 2511954"/>
                <a:gd name="connsiteX52" fmla="*/ 2798379 w 4012324"/>
                <a:gd name="connsiteY52" fmla="*/ 2254469 h 2511954"/>
                <a:gd name="connsiteX53" fmla="*/ 2853559 w 4012324"/>
                <a:gd name="connsiteY53" fmla="*/ 1679028 h 2511954"/>
                <a:gd name="connsiteX54" fmla="*/ 2948152 w 4012324"/>
                <a:gd name="connsiteY54" fmla="*/ 2096814 h 2511954"/>
                <a:gd name="connsiteX55" fmla="*/ 3090040 w 4012324"/>
                <a:gd name="connsiteY55" fmla="*/ 1111469 h 2511954"/>
                <a:gd name="connsiteX56" fmla="*/ 3192515 w 4012324"/>
                <a:gd name="connsiteY56" fmla="*/ 1789386 h 2511954"/>
                <a:gd name="connsiteX57" fmla="*/ 3334406 w 4012324"/>
                <a:gd name="connsiteY57" fmla="*/ 2506718 h 2511954"/>
                <a:gd name="connsiteX58" fmla="*/ 3582372 w 4012324"/>
                <a:gd name="connsiteY58" fmla="*/ 2100512 h 2511954"/>
                <a:gd name="connsiteX59" fmla="*/ 4012324 w 4012324"/>
                <a:gd name="connsiteY59" fmla="*/ 1844566 h 2511954"/>
                <a:gd name="connsiteX0" fmla="*/ 0 w 4012324"/>
                <a:gd name="connsiteY0" fmla="*/ 0 h 2509199"/>
                <a:gd name="connsiteX1" fmla="*/ 23648 w 4012324"/>
                <a:gd name="connsiteY1" fmla="*/ 2065283 h 2509199"/>
                <a:gd name="connsiteX2" fmla="*/ 86710 w 4012324"/>
                <a:gd name="connsiteY2" fmla="*/ 2388476 h 2509199"/>
                <a:gd name="connsiteX3" fmla="*/ 126124 w 4012324"/>
                <a:gd name="connsiteY3" fmla="*/ 1686911 h 2509199"/>
                <a:gd name="connsiteX4" fmla="*/ 212834 w 4012324"/>
                <a:gd name="connsiteY4" fmla="*/ 2270235 h 2509199"/>
                <a:gd name="connsiteX5" fmla="*/ 252248 w 4012324"/>
                <a:gd name="connsiteY5" fmla="*/ 2278118 h 2509199"/>
                <a:gd name="connsiteX6" fmla="*/ 299545 w 4012324"/>
                <a:gd name="connsiteY6" fmla="*/ 1592318 h 2509199"/>
                <a:gd name="connsiteX7" fmla="*/ 386255 w 4012324"/>
                <a:gd name="connsiteY7" fmla="*/ 2435773 h 2509199"/>
                <a:gd name="connsiteX8" fmla="*/ 472965 w 4012324"/>
                <a:gd name="connsiteY8" fmla="*/ 2191407 h 2509199"/>
                <a:gd name="connsiteX9" fmla="*/ 638503 w 4012324"/>
                <a:gd name="connsiteY9" fmla="*/ 2506718 h 2509199"/>
                <a:gd name="connsiteX10" fmla="*/ 693683 w 4012324"/>
                <a:gd name="connsiteY10" fmla="*/ 1899745 h 2509199"/>
                <a:gd name="connsiteX11" fmla="*/ 780393 w 4012324"/>
                <a:gd name="connsiteY11" fmla="*/ 2293883 h 2509199"/>
                <a:gd name="connsiteX12" fmla="*/ 827690 w 4012324"/>
                <a:gd name="connsiteY12" fmla="*/ 1899745 h 2509199"/>
                <a:gd name="connsiteX13" fmla="*/ 827690 w 4012324"/>
                <a:gd name="connsiteY13" fmla="*/ 1899745 h 2509199"/>
                <a:gd name="connsiteX14" fmla="*/ 930165 w 4012324"/>
                <a:gd name="connsiteY14" fmla="*/ 2191407 h 2509199"/>
                <a:gd name="connsiteX15" fmla="*/ 977462 w 4012324"/>
                <a:gd name="connsiteY15" fmla="*/ 1947042 h 2509199"/>
                <a:gd name="connsiteX16" fmla="*/ 1016876 w 4012324"/>
                <a:gd name="connsiteY16" fmla="*/ 1820918 h 2509199"/>
                <a:gd name="connsiteX17" fmla="*/ 1016876 w 4012324"/>
                <a:gd name="connsiteY17" fmla="*/ 1820918 h 2509199"/>
                <a:gd name="connsiteX18" fmla="*/ 1174531 w 4012324"/>
                <a:gd name="connsiteY18" fmla="*/ 2183524 h 2509199"/>
                <a:gd name="connsiteX19" fmla="*/ 1213945 w 4012324"/>
                <a:gd name="connsiteY19" fmla="*/ 1749973 h 2509199"/>
                <a:gd name="connsiteX20" fmla="*/ 1308538 w 4012324"/>
                <a:gd name="connsiteY20" fmla="*/ 2286000 h 2509199"/>
                <a:gd name="connsiteX21" fmla="*/ 1411014 w 4012324"/>
                <a:gd name="connsiteY21" fmla="*/ 1332187 h 2509199"/>
                <a:gd name="connsiteX22" fmla="*/ 1489841 w 4012324"/>
                <a:gd name="connsiteY22" fmla="*/ 1876097 h 2509199"/>
                <a:gd name="connsiteX23" fmla="*/ 1568669 w 4012324"/>
                <a:gd name="connsiteY23" fmla="*/ 1481959 h 2509199"/>
                <a:gd name="connsiteX24" fmla="*/ 1600200 w 4012324"/>
                <a:gd name="connsiteY24" fmla="*/ 1489842 h 2509199"/>
                <a:gd name="connsiteX25" fmla="*/ 1679028 w 4012324"/>
                <a:gd name="connsiteY25" fmla="*/ 2017987 h 2509199"/>
                <a:gd name="connsiteX26" fmla="*/ 1679028 w 4012324"/>
                <a:gd name="connsiteY26" fmla="*/ 2049518 h 2509199"/>
                <a:gd name="connsiteX27" fmla="*/ 1679028 w 4012324"/>
                <a:gd name="connsiteY27" fmla="*/ 1931276 h 2509199"/>
                <a:gd name="connsiteX28" fmla="*/ 1749972 w 4012324"/>
                <a:gd name="connsiteY28" fmla="*/ 1891862 h 2509199"/>
                <a:gd name="connsiteX29" fmla="*/ 1797269 w 4012324"/>
                <a:gd name="connsiteY29" fmla="*/ 1615966 h 2509199"/>
                <a:gd name="connsiteX30" fmla="*/ 1836683 w 4012324"/>
                <a:gd name="connsiteY30" fmla="*/ 2128345 h 2509199"/>
                <a:gd name="connsiteX31" fmla="*/ 1844565 w 4012324"/>
                <a:gd name="connsiteY31" fmla="*/ 2175642 h 2509199"/>
                <a:gd name="connsiteX32" fmla="*/ 1915510 w 4012324"/>
                <a:gd name="connsiteY32" fmla="*/ 1340069 h 2509199"/>
                <a:gd name="connsiteX33" fmla="*/ 1954924 w 4012324"/>
                <a:gd name="connsiteY33" fmla="*/ 1237593 h 2509199"/>
                <a:gd name="connsiteX34" fmla="*/ 2002221 w 4012324"/>
                <a:gd name="connsiteY34" fmla="*/ 1757856 h 2509199"/>
                <a:gd name="connsiteX35" fmla="*/ 2010103 w 4012324"/>
                <a:gd name="connsiteY35" fmla="*/ 1765738 h 2509199"/>
                <a:gd name="connsiteX36" fmla="*/ 2065283 w 4012324"/>
                <a:gd name="connsiteY36" fmla="*/ 1679028 h 2509199"/>
                <a:gd name="connsiteX37" fmla="*/ 2065283 w 4012324"/>
                <a:gd name="connsiteY37" fmla="*/ 1608083 h 2509199"/>
                <a:gd name="connsiteX38" fmla="*/ 2144110 w 4012324"/>
                <a:gd name="connsiteY38" fmla="*/ 1466193 h 2509199"/>
                <a:gd name="connsiteX39" fmla="*/ 2136228 w 4012324"/>
                <a:gd name="connsiteY39" fmla="*/ 1686911 h 2509199"/>
                <a:gd name="connsiteX40" fmla="*/ 2167759 w 4012324"/>
                <a:gd name="connsiteY40" fmla="*/ 2010104 h 2509199"/>
                <a:gd name="connsiteX41" fmla="*/ 2222938 w 4012324"/>
                <a:gd name="connsiteY41" fmla="*/ 2183524 h 2509199"/>
                <a:gd name="connsiteX42" fmla="*/ 2278117 w 4012324"/>
                <a:gd name="connsiteY42" fmla="*/ 2317531 h 2509199"/>
                <a:gd name="connsiteX43" fmla="*/ 2317531 w 4012324"/>
                <a:gd name="connsiteY43" fmla="*/ 2049518 h 2509199"/>
                <a:gd name="connsiteX44" fmla="*/ 2317531 w 4012324"/>
                <a:gd name="connsiteY44" fmla="*/ 1947042 h 2509199"/>
                <a:gd name="connsiteX45" fmla="*/ 2317531 w 4012324"/>
                <a:gd name="connsiteY45" fmla="*/ 1860331 h 2509199"/>
                <a:gd name="connsiteX46" fmla="*/ 2364828 w 4012324"/>
                <a:gd name="connsiteY46" fmla="*/ 2159876 h 2509199"/>
                <a:gd name="connsiteX47" fmla="*/ 2396359 w 4012324"/>
                <a:gd name="connsiteY47" fmla="*/ 2238704 h 2509199"/>
                <a:gd name="connsiteX48" fmla="*/ 2475186 w 4012324"/>
                <a:gd name="connsiteY48" fmla="*/ 1434662 h 2509199"/>
                <a:gd name="connsiteX49" fmla="*/ 2475186 w 4012324"/>
                <a:gd name="connsiteY49" fmla="*/ 1434662 h 2509199"/>
                <a:gd name="connsiteX50" fmla="*/ 2601310 w 4012324"/>
                <a:gd name="connsiteY50" fmla="*/ 1820918 h 2509199"/>
                <a:gd name="connsiteX51" fmla="*/ 2640724 w 4012324"/>
                <a:gd name="connsiteY51" fmla="*/ 1576552 h 2509199"/>
                <a:gd name="connsiteX52" fmla="*/ 2798379 w 4012324"/>
                <a:gd name="connsiteY52" fmla="*/ 2254469 h 2509199"/>
                <a:gd name="connsiteX53" fmla="*/ 2853559 w 4012324"/>
                <a:gd name="connsiteY53" fmla="*/ 1679028 h 2509199"/>
                <a:gd name="connsiteX54" fmla="*/ 2948152 w 4012324"/>
                <a:gd name="connsiteY54" fmla="*/ 2096814 h 2509199"/>
                <a:gd name="connsiteX55" fmla="*/ 3090040 w 4012324"/>
                <a:gd name="connsiteY55" fmla="*/ 1111469 h 2509199"/>
                <a:gd name="connsiteX56" fmla="*/ 3192515 w 4012324"/>
                <a:gd name="connsiteY56" fmla="*/ 1789386 h 2509199"/>
                <a:gd name="connsiteX57" fmla="*/ 3334406 w 4012324"/>
                <a:gd name="connsiteY57" fmla="*/ 2506718 h 2509199"/>
                <a:gd name="connsiteX58" fmla="*/ 3418683 w 4012324"/>
                <a:gd name="connsiteY58" fmla="*/ 1671534 h 2509199"/>
                <a:gd name="connsiteX59" fmla="*/ 4012324 w 4012324"/>
                <a:gd name="connsiteY59" fmla="*/ 1844566 h 2509199"/>
                <a:gd name="connsiteX0" fmla="*/ 0 w 4012324"/>
                <a:gd name="connsiteY0" fmla="*/ 0 h 2509199"/>
                <a:gd name="connsiteX1" fmla="*/ 23648 w 4012324"/>
                <a:gd name="connsiteY1" fmla="*/ 2065283 h 2509199"/>
                <a:gd name="connsiteX2" fmla="*/ 86710 w 4012324"/>
                <a:gd name="connsiteY2" fmla="*/ 2388476 h 2509199"/>
                <a:gd name="connsiteX3" fmla="*/ 126124 w 4012324"/>
                <a:gd name="connsiteY3" fmla="*/ 1686911 h 2509199"/>
                <a:gd name="connsiteX4" fmla="*/ 212834 w 4012324"/>
                <a:gd name="connsiteY4" fmla="*/ 2270235 h 2509199"/>
                <a:gd name="connsiteX5" fmla="*/ 252248 w 4012324"/>
                <a:gd name="connsiteY5" fmla="*/ 2278118 h 2509199"/>
                <a:gd name="connsiteX6" fmla="*/ 299545 w 4012324"/>
                <a:gd name="connsiteY6" fmla="*/ 1592318 h 2509199"/>
                <a:gd name="connsiteX7" fmla="*/ 386255 w 4012324"/>
                <a:gd name="connsiteY7" fmla="*/ 2435773 h 2509199"/>
                <a:gd name="connsiteX8" fmla="*/ 472965 w 4012324"/>
                <a:gd name="connsiteY8" fmla="*/ 2191407 h 2509199"/>
                <a:gd name="connsiteX9" fmla="*/ 638503 w 4012324"/>
                <a:gd name="connsiteY9" fmla="*/ 2506718 h 2509199"/>
                <a:gd name="connsiteX10" fmla="*/ 693683 w 4012324"/>
                <a:gd name="connsiteY10" fmla="*/ 1899745 h 2509199"/>
                <a:gd name="connsiteX11" fmla="*/ 780393 w 4012324"/>
                <a:gd name="connsiteY11" fmla="*/ 2293883 h 2509199"/>
                <a:gd name="connsiteX12" fmla="*/ 827690 w 4012324"/>
                <a:gd name="connsiteY12" fmla="*/ 1899745 h 2509199"/>
                <a:gd name="connsiteX13" fmla="*/ 827690 w 4012324"/>
                <a:gd name="connsiteY13" fmla="*/ 1899745 h 2509199"/>
                <a:gd name="connsiteX14" fmla="*/ 930165 w 4012324"/>
                <a:gd name="connsiteY14" fmla="*/ 2191407 h 2509199"/>
                <a:gd name="connsiteX15" fmla="*/ 977462 w 4012324"/>
                <a:gd name="connsiteY15" fmla="*/ 1947042 h 2509199"/>
                <a:gd name="connsiteX16" fmla="*/ 1016876 w 4012324"/>
                <a:gd name="connsiteY16" fmla="*/ 1820918 h 2509199"/>
                <a:gd name="connsiteX17" fmla="*/ 1016876 w 4012324"/>
                <a:gd name="connsiteY17" fmla="*/ 1820918 h 2509199"/>
                <a:gd name="connsiteX18" fmla="*/ 1174531 w 4012324"/>
                <a:gd name="connsiteY18" fmla="*/ 2183524 h 2509199"/>
                <a:gd name="connsiteX19" fmla="*/ 1213945 w 4012324"/>
                <a:gd name="connsiteY19" fmla="*/ 1749973 h 2509199"/>
                <a:gd name="connsiteX20" fmla="*/ 1308538 w 4012324"/>
                <a:gd name="connsiteY20" fmla="*/ 2286000 h 2509199"/>
                <a:gd name="connsiteX21" fmla="*/ 1411014 w 4012324"/>
                <a:gd name="connsiteY21" fmla="*/ 1332187 h 2509199"/>
                <a:gd name="connsiteX22" fmla="*/ 1489841 w 4012324"/>
                <a:gd name="connsiteY22" fmla="*/ 1876097 h 2509199"/>
                <a:gd name="connsiteX23" fmla="*/ 1568669 w 4012324"/>
                <a:gd name="connsiteY23" fmla="*/ 1481959 h 2509199"/>
                <a:gd name="connsiteX24" fmla="*/ 1600200 w 4012324"/>
                <a:gd name="connsiteY24" fmla="*/ 1489842 h 2509199"/>
                <a:gd name="connsiteX25" fmla="*/ 1679028 w 4012324"/>
                <a:gd name="connsiteY25" fmla="*/ 2017987 h 2509199"/>
                <a:gd name="connsiteX26" fmla="*/ 1679028 w 4012324"/>
                <a:gd name="connsiteY26" fmla="*/ 2049518 h 2509199"/>
                <a:gd name="connsiteX27" fmla="*/ 1679028 w 4012324"/>
                <a:gd name="connsiteY27" fmla="*/ 1931276 h 2509199"/>
                <a:gd name="connsiteX28" fmla="*/ 1749972 w 4012324"/>
                <a:gd name="connsiteY28" fmla="*/ 1891862 h 2509199"/>
                <a:gd name="connsiteX29" fmla="*/ 1797269 w 4012324"/>
                <a:gd name="connsiteY29" fmla="*/ 1615966 h 2509199"/>
                <a:gd name="connsiteX30" fmla="*/ 1836683 w 4012324"/>
                <a:gd name="connsiteY30" fmla="*/ 2128345 h 2509199"/>
                <a:gd name="connsiteX31" fmla="*/ 1844565 w 4012324"/>
                <a:gd name="connsiteY31" fmla="*/ 2175642 h 2509199"/>
                <a:gd name="connsiteX32" fmla="*/ 1915510 w 4012324"/>
                <a:gd name="connsiteY32" fmla="*/ 1340069 h 2509199"/>
                <a:gd name="connsiteX33" fmla="*/ 1954924 w 4012324"/>
                <a:gd name="connsiteY33" fmla="*/ 1237593 h 2509199"/>
                <a:gd name="connsiteX34" fmla="*/ 2002221 w 4012324"/>
                <a:gd name="connsiteY34" fmla="*/ 1757856 h 2509199"/>
                <a:gd name="connsiteX35" fmla="*/ 2010103 w 4012324"/>
                <a:gd name="connsiteY35" fmla="*/ 1765738 h 2509199"/>
                <a:gd name="connsiteX36" fmla="*/ 2065283 w 4012324"/>
                <a:gd name="connsiteY36" fmla="*/ 1679028 h 2509199"/>
                <a:gd name="connsiteX37" fmla="*/ 2065283 w 4012324"/>
                <a:gd name="connsiteY37" fmla="*/ 1608083 h 2509199"/>
                <a:gd name="connsiteX38" fmla="*/ 2144110 w 4012324"/>
                <a:gd name="connsiteY38" fmla="*/ 1466193 h 2509199"/>
                <a:gd name="connsiteX39" fmla="*/ 2136228 w 4012324"/>
                <a:gd name="connsiteY39" fmla="*/ 1686911 h 2509199"/>
                <a:gd name="connsiteX40" fmla="*/ 2167759 w 4012324"/>
                <a:gd name="connsiteY40" fmla="*/ 2010104 h 2509199"/>
                <a:gd name="connsiteX41" fmla="*/ 2222938 w 4012324"/>
                <a:gd name="connsiteY41" fmla="*/ 2183524 h 2509199"/>
                <a:gd name="connsiteX42" fmla="*/ 2278117 w 4012324"/>
                <a:gd name="connsiteY42" fmla="*/ 2317531 h 2509199"/>
                <a:gd name="connsiteX43" fmla="*/ 2317531 w 4012324"/>
                <a:gd name="connsiteY43" fmla="*/ 2049518 h 2509199"/>
                <a:gd name="connsiteX44" fmla="*/ 2317531 w 4012324"/>
                <a:gd name="connsiteY44" fmla="*/ 1947042 h 2509199"/>
                <a:gd name="connsiteX45" fmla="*/ 2317531 w 4012324"/>
                <a:gd name="connsiteY45" fmla="*/ 1860331 h 2509199"/>
                <a:gd name="connsiteX46" fmla="*/ 2364828 w 4012324"/>
                <a:gd name="connsiteY46" fmla="*/ 2159876 h 2509199"/>
                <a:gd name="connsiteX47" fmla="*/ 2396359 w 4012324"/>
                <a:gd name="connsiteY47" fmla="*/ 2238704 h 2509199"/>
                <a:gd name="connsiteX48" fmla="*/ 2475186 w 4012324"/>
                <a:gd name="connsiteY48" fmla="*/ 1434662 h 2509199"/>
                <a:gd name="connsiteX49" fmla="*/ 2475186 w 4012324"/>
                <a:gd name="connsiteY49" fmla="*/ 1434662 h 2509199"/>
                <a:gd name="connsiteX50" fmla="*/ 2601310 w 4012324"/>
                <a:gd name="connsiteY50" fmla="*/ 1820918 h 2509199"/>
                <a:gd name="connsiteX51" fmla="*/ 2640724 w 4012324"/>
                <a:gd name="connsiteY51" fmla="*/ 1576552 h 2509199"/>
                <a:gd name="connsiteX52" fmla="*/ 2798379 w 4012324"/>
                <a:gd name="connsiteY52" fmla="*/ 2254469 h 2509199"/>
                <a:gd name="connsiteX53" fmla="*/ 2853559 w 4012324"/>
                <a:gd name="connsiteY53" fmla="*/ 1679028 h 2509199"/>
                <a:gd name="connsiteX54" fmla="*/ 2948152 w 4012324"/>
                <a:gd name="connsiteY54" fmla="*/ 2096814 h 2509199"/>
                <a:gd name="connsiteX55" fmla="*/ 3090040 w 4012324"/>
                <a:gd name="connsiteY55" fmla="*/ 1111469 h 2509199"/>
                <a:gd name="connsiteX56" fmla="*/ 3192515 w 4012324"/>
                <a:gd name="connsiteY56" fmla="*/ 1789386 h 2509199"/>
                <a:gd name="connsiteX57" fmla="*/ 3334406 w 4012324"/>
                <a:gd name="connsiteY57" fmla="*/ 2506718 h 2509199"/>
                <a:gd name="connsiteX58" fmla="*/ 3418683 w 4012324"/>
                <a:gd name="connsiteY58" fmla="*/ 1671534 h 2509199"/>
                <a:gd name="connsiteX59" fmla="*/ 4012324 w 4012324"/>
                <a:gd name="connsiteY59" fmla="*/ 1844566 h 2509199"/>
                <a:gd name="connsiteX0" fmla="*/ 0 w 4012324"/>
                <a:gd name="connsiteY0" fmla="*/ 0 h 2509199"/>
                <a:gd name="connsiteX1" fmla="*/ 23648 w 4012324"/>
                <a:gd name="connsiteY1" fmla="*/ 2065283 h 2509199"/>
                <a:gd name="connsiteX2" fmla="*/ 86710 w 4012324"/>
                <a:gd name="connsiteY2" fmla="*/ 2388476 h 2509199"/>
                <a:gd name="connsiteX3" fmla="*/ 126124 w 4012324"/>
                <a:gd name="connsiteY3" fmla="*/ 1686911 h 2509199"/>
                <a:gd name="connsiteX4" fmla="*/ 212834 w 4012324"/>
                <a:gd name="connsiteY4" fmla="*/ 2270235 h 2509199"/>
                <a:gd name="connsiteX5" fmla="*/ 252248 w 4012324"/>
                <a:gd name="connsiteY5" fmla="*/ 2278118 h 2509199"/>
                <a:gd name="connsiteX6" fmla="*/ 299545 w 4012324"/>
                <a:gd name="connsiteY6" fmla="*/ 1592318 h 2509199"/>
                <a:gd name="connsiteX7" fmla="*/ 386255 w 4012324"/>
                <a:gd name="connsiteY7" fmla="*/ 2435773 h 2509199"/>
                <a:gd name="connsiteX8" fmla="*/ 472965 w 4012324"/>
                <a:gd name="connsiteY8" fmla="*/ 2191407 h 2509199"/>
                <a:gd name="connsiteX9" fmla="*/ 638503 w 4012324"/>
                <a:gd name="connsiteY9" fmla="*/ 2506718 h 2509199"/>
                <a:gd name="connsiteX10" fmla="*/ 693683 w 4012324"/>
                <a:gd name="connsiteY10" fmla="*/ 1899745 h 2509199"/>
                <a:gd name="connsiteX11" fmla="*/ 780393 w 4012324"/>
                <a:gd name="connsiteY11" fmla="*/ 2293883 h 2509199"/>
                <a:gd name="connsiteX12" fmla="*/ 827690 w 4012324"/>
                <a:gd name="connsiteY12" fmla="*/ 1899745 h 2509199"/>
                <a:gd name="connsiteX13" fmla="*/ 827690 w 4012324"/>
                <a:gd name="connsiteY13" fmla="*/ 1899745 h 2509199"/>
                <a:gd name="connsiteX14" fmla="*/ 930165 w 4012324"/>
                <a:gd name="connsiteY14" fmla="*/ 2191407 h 2509199"/>
                <a:gd name="connsiteX15" fmla="*/ 977462 w 4012324"/>
                <a:gd name="connsiteY15" fmla="*/ 1947042 h 2509199"/>
                <a:gd name="connsiteX16" fmla="*/ 1016876 w 4012324"/>
                <a:gd name="connsiteY16" fmla="*/ 1820918 h 2509199"/>
                <a:gd name="connsiteX17" fmla="*/ 1016876 w 4012324"/>
                <a:gd name="connsiteY17" fmla="*/ 1820918 h 2509199"/>
                <a:gd name="connsiteX18" fmla="*/ 1174531 w 4012324"/>
                <a:gd name="connsiteY18" fmla="*/ 2183524 h 2509199"/>
                <a:gd name="connsiteX19" fmla="*/ 1213945 w 4012324"/>
                <a:gd name="connsiteY19" fmla="*/ 1749973 h 2509199"/>
                <a:gd name="connsiteX20" fmla="*/ 1308538 w 4012324"/>
                <a:gd name="connsiteY20" fmla="*/ 2286000 h 2509199"/>
                <a:gd name="connsiteX21" fmla="*/ 1411014 w 4012324"/>
                <a:gd name="connsiteY21" fmla="*/ 1332187 h 2509199"/>
                <a:gd name="connsiteX22" fmla="*/ 1489841 w 4012324"/>
                <a:gd name="connsiteY22" fmla="*/ 1876097 h 2509199"/>
                <a:gd name="connsiteX23" fmla="*/ 1568669 w 4012324"/>
                <a:gd name="connsiteY23" fmla="*/ 1481959 h 2509199"/>
                <a:gd name="connsiteX24" fmla="*/ 1600200 w 4012324"/>
                <a:gd name="connsiteY24" fmla="*/ 1489842 h 2509199"/>
                <a:gd name="connsiteX25" fmla="*/ 1679028 w 4012324"/>
                <a:gd name="connsiteY25" fmla="*/ 2017987 h 2509199"/>
                <a:gd name="connsiteX26" fmla="*/ 1679028 w 4012324"/>
                <a:gd name="connsiteY26" fmla="*/ 2049518 h 2509199"/>
                <a:gd name="connsiteX27" fmla="*/ 1679028 w 4012324"/>
                <a:gd name="connsiteY27" fmla="*/ 1931276 h 2509199"/>
                <a:gd name="connsiteX28" fmla="*/ 1749972 w 4012324"/>
                <a:gd name="connsiteY28" fmla="*/ 1891862 h 2509199"/>
                <a:gd name="connsiteX29" fmla="*/ 1797269 w 4012324"/>
                <a:gd name="connsiteY29" fmla="*/ 1615966 h 2509199"/>
                <a:gd name="connsiteX30" fmla="*/ 1836683 w 4012324"/>
                <a:gd name="connsiteY30" fmla="*/ 2128345 h 2509199"/>
                <a:gd name="connsiteX31" fmla="*/ 1844565 w 4012324"/>
                <a:gd name="connsiteY31" fmla="*/ 2175642 h 2509199"/>
                <a:gd name="connsiteX32" fmla="*/ 1915510 w 4012324"/>
                <a:gd name="connsiteY32" fmla="*/ 1340069 h 2509199"/>
                <a:gd name="connsiteX33" fmla="*/ 1954924 w 4012324"/>
                <a:gd name="connsiteY33" fmla="*/ 1237593 h 2509199"/>
                <a:gd name="connsiteX34" fmla="*/ 2002221 w 4012324"/>
                <a:gd name="connsiteY34" fmla="*/ 1757856 h 2509199"/>
                <a:gd name="connsiteX35" fmla="*/ 2010103 w 4012324"/>
                <a:gd name="connsiteY35" fmla="*/ 1765738 h 2509199"/>
                <a:gd name="connsiteX36" fmla="*/ 2065283 w 4012324"/>
                <a:gd name="connsiteY36" fmla="*/ 1679028 h 2509199"/>
                <a:gd name="connsiteX37" fmla="*/ 2065283 w 4012324"/>
                <a:gd name="connsiteY37" fmla="*/ 1608083 h 2509199"/>
                <a:gd name="connsiteX38" fmla="*/ 2144110 w 4012324"/>
                <a:gd name="connsiteY38" fmla="*/ 1466193 h 2509199"/>
                <a:gd name="connsiteX39" fmla="*/ 2136228 w 4012324"/>
                <a:gd name="connsiteY39" fmla="*/ 1686911 h 2509199"/>
                <a:gd name="connsiteX40" fmla="*/ 2167759 w 4012324"/>
                <a:gd name="connsiteY40" fmla="*/ 2010104 h 2509199"/>
                <a:gd name="connsiteX41" fmla="*/ 2222938 w 4012324"/>
                <a:gd name="connsiteY41" fmla="*/ 2183524 h 2509199"/>
                <a:gd name="connsiteX42" fmla="*/ 2278117 w 4012324"/>
                <a:gd name="connsiteY42" fmla="*/ 2317531 h 2509199"/>
                <a:gd name="connsiteX43" fmla="*/ 2317531 w 4012324"/>
                <a:gd name="connsiteY43" fmla="*/ 2049518 h 2509199"/>
                <a:gd name="connsiteX44" fmla="*/ 2317531 w 4012324"/>
                <a:gd name="connsiteY44" fmla="*/ 1947042 h 2509199"/>
                <a:gd name="connsiteX45" fmla="*/ 2317531 w 4012324"/>
                <a:gd name="connsiteY45" fmla="*/ 1860331 h 2509199"/>
                <a:gd name="connsiteX46" fmla="*/ 2364828 w 4012324"/>
                <a:gd name="connsiteY46" fmla="*/ 2159876 h 2509199"/>
                <a:gd name="connsiteX47" fmla="*/ 2396359 w 4012324"/>
                <a:gd name="connsiteY47" fmla="*/ 2238704 h 2509199"/>
                <a:gd name="connsiteX48" fmla="*/ 2475186 w 4012324"/>
                <a:gd name="connsiteY48" fmla="*/ 1434662 h 2509199"/>
                <a:gd name="connsiteX49" fmla="*/ 2475186 w 4012324"/>
                <a:gd name="connsiteY49" fmla="*/ 1434662 h 2509199"/>
                <a:gd name="connsiteX50" fmla="*/ 2601310 w 4012324"/>
                <a:gd name="connsiteY50" fmla="*/ 1820918 h 2509199"/>
                <a:gd name="connsiteX51" fmla="*/ 2640724 w 4012324"/>
                <a:gd name="connsiteY51" fmla="*/ 1576552 h 2509199"/>
                <a:gd name="connsiteX52" fmla="*/ 2798379 w 4012324"/>
                <a:gd name="connsiteY52" fmla="*/ 2254469 h 2509199"/>
                <a:gd name="connsiteX53" fmla="*/ 2853559 w 4012324"/>
                <a:gd name="connsiteY53" fmla="*/ 1679028 h 2509199"/>
                <a:gd name="connsiteX54" fmla="*/ 2948152 w 4012324"/>
                <a:gd name="connsiteY54" fmla="*/ 2096814 h 2509199"/>
                <a:gd name="connsiteX55" fmla="*/ 3090040 w 4012324"/>
                <a:gd name="connsiteY55" fmla="*/ 1111469 h 2509199"/>
                <a:gd name="connsiteX56" fmla="*/ 3192515 w 4012324"/>
                <a:gd name="connsiteY56" fmla="*/ 1789386 h 2509199"/>
                <a:gd name="connsiteX57" fmla="*/ 3334406 w 4012324"/>
                <a:gd name="connsiteY57" fmla="*/ 2506718 h 2509199"/>
                <a:gd name="connsiteX58" fmla="*/ 3418683 w 4012324"/>
                <a:gd name="connsiteY58" fmla="*/ 1671534 h 2509199"/>
                <a:gd name="connsiteX59" fmla="*/ 3616239 w 4012324"/>
                <a:gd name="connsiteY59" fmla="*/ 1931180 h 2509199"/>
                <a:gd name="connsiteX60" fmla="*/ 4012324 w 4012324"/>
                <a:gd name="connsiteY60" fmla="*/ 1844566 h 2509199"/>
                <a:gd name="connsiteX0" fmla="*/ 0 w 4012324"/>
                <a:gd name="connsiteY0" fmla="*/ 0 h 2509199"/>
                <a:gd name="connsiteX1" fmla="*/ 23648 w 4012324"/>
                <a:gd name="connsiteY1" fmla="*/ 2065283 h 2509199"/>
                <a:gd name="connsiteX2" fmla="*/ 86710 w 4012324"/>
                <a:gd name="connsiteY2" fmla="*/ 2388476 h 2509199"/>
                <a:gd name="connsiteX3" fmla="*/ 126124 w 4012324"/>
                <a:gd name="connsiteY3" fmla="*/ 1686911 h 2509199"/>
                <a:gd name="connsiteX4" fmla="*/ 212834 w 4012324"/>
                <a:gd name="connsiteY4" fmla="*/ 2270235 h 2509199"/>
                <a:gd name="connsiteX5" fmla="*/ 252248 w 4012324"/>
                <a:gd name="connsiteY5" fmla="*/ 2278118 h 2509199"/>
                <a:gd name="connsiteX6" fmla="*/ 299545 w 4012324"/>
                <a:gd name="connsiteY6" fmla="*/ 1592318 h 2509199"/>
                <a:gd name="connsiteX7" fmla="*/ 386255 w 4012324"/>
                <a:gd name="connsiteY7" fmla="*/ 2435773 h 2509199"/>
                <a:gd name="connsiteX8" fmla="*/ 472965 w 4012324"/>
                <a:gd name="connsiteY8" fmla="*/ 2191407 h 2509199"/>
                <a:gd name="connsiteX9" fmla="*/ 638503 w 4012324"/>
                <a:gd name="connsiteY9" fmla="*/ 2506718 h 2509199"/>
                <a:gd name="connsiteX10" fmla="*/ 693683 w 4012324"/>
                <a:gd name="connsiteY10" fmla="*/ 1899745 h 2509199"/>
                <a:gd name="connsiteX11" fmla="*/ 780393 w 4012324"/>
                <a:gd name="connsiteY11" fmla="*/ 2293883 h 2509199"/>
                <a:gd name="connsiteX12" fmla="*/ 827690 w 4012324"/>
                <a:gd name="connsiteY12" fmla="*/ 1899745 h 2509199"/>
                <a:gd name="connsiteX13" fmla="*/ 827690 w 4012324"/>
                <a:gd name="connsiteY13" fmla="*/ 1899745 h 2509199"/>
                <a:gd name="connsiteX14" fmla="*/ 930165 w 4012324"/>
                <a:gd name="connsiteY14" fmla="*/ 2191407 h 2509199"/>
                <a:gd name="connsiteX15" fmla="*/ 977462 w 4012324"/>
                <a:gd name="connsiteY15" fmla="*/ 1947042 h 2509199"/>
                <a:gd name="connsiteX16" fmla="*/ 1016876 w 4012324"/>
                <a:gd name="connsiteY16" fmla="*/ 1820918 h 2509199"/>
                <a:gd name="connsiteX17" fmla="*/ 1016876 w 4012324"/>
                <a:gd name="connsiteY17" fmla="*/ 1820918 h 2509199"/>
                <a:gd name="connsiteX18" fmla="*/ 1174531 w 4012324"/>
                <a:gd name="connsiteY18" fmla="*/ 2183524 h 2509199"/>
                <a:gd name="connsiteX19" fmla="*/ 1213945 w 4012324"/>
                <a:gd name="connsiteY19" fmla="*/ 1749973 h 2509199"/>
                <a:gd name="connsiteX20" fmla="*/ 1308538 w 4012324"/>
                <a:gd name="connsiteY20" fmla="*/ 2286000 h 2509199"/>
                <a:gd name="connsiteX21" fmla="*/ 1411014 w 4012324"/>
                <a:gd name="connsiteY21" fmla="*/ 1332187 h 2509199"/>
                <a:gd name="connsiteX22" fmla="*/ 1489841 w 4012324"/>
                <a:gd name="connsiteY22" fmla="*/ 1876097 h 2509199"/>
                <a:gd name="connsiteX23" fmla="*/ 1568669 w 4012324"/>
                <a:gd name="connsiteY23" fmla="*/ 1481959 h 2509199"/>
                <a:gd name="connsiteX24" fmla="*/ 1600200 w 4012324"/>
                <a:gd name="connsiteY24" fmla="*/ 1489842 h 2509199"/>
                <a:gd name="connsiteX25" fmla="*/ 1679028 w 4012324"/>
                <a:gd name="connsiteY25" fmla="*/ 2017987 h 2509199"/>
                <a:gd name="connsiteX26" fmla="*/ 1679028 w 4012324"/>
                <a:gd name="connsiteY26" fmla="*/ 2049518 h 2509199"/>
                <a:gd name="connsiteX27" fmla="*/ 1679028 w 4012324"/>
                <a:gd name="connsiteY27" fmla="*/ 1931276 h 2509199"/>
                <a:gd name="connsiteX28" fmla="*/ 1749972 w 4012324"/>
                <a:gd name="connsiteY28" fmla="*/ 1891862 h 2509199"/>
                <a:gd name="connsiteX29" fmla="*/ 1797269 w 4012324"/>
                <a:gd name="connsiteY29" fmla="*/ 1615966 h 2509199"/>
                <a:gd name="connsiteX30" fmla="*/ 1836683 w 4012324"/>
                <a:gd name="connsiteY30" fmla="*/ 2128345 h 2509199"/>
                <a:gd name="connsiteX31" fmla="*/ 1844565 w 4012324"/>
                <a:gd name="connsiteY31" fmla="*/ 2175642 h 2509199"/>
                <a:gd name="connsiteX32" fmla="*/ 1915510 w 4012324"/>
                <a:gd name="connsiteY32" fmla="*/ 1340069 h 2509199"/>
                <a:gd name="connsiteX33" fmla="*/ 1954924 w 4012324"/>
                <a:gd name="connsiteY33" fmla="*/ 1237593 h 2509199"/>
                <a:gd name="connsiteX34" fmla="*/ 2002221 w 4012324"/>
                <a:gd name="connsiteY34" fmla="*/ 1757856 h 2509199"/>
                <a:gd name="connsiteX35" fmla="*/ 2010103 w 4012324"/>
                <a:gd name="connsiteY35" fmla="*/ 1765738 h 2509199"/>
                <a:gd name="connsiteX36" fmla="*/ 2065283 w 4012324"/>
                <a:gd name="connsiteY36" fmla="*/ 1679028 h 2509199"/>
                <a:gd name="connsiteX37" fmla="*/ 2065283 w 4012324"/>
                <a:gd name="connsiteY37" fmla="*/ 1608083 h 2509199"/>
                <a:gd name="connsiteX38" fmla="*/ 2144110 w 4012324"/>
                <a:gd name="connsiteY38" fmla="*/ 1466193 h 2509199"/>
                <a:gd name="connsiteX39" fmla="*/ 2136228 w 4012324"/>
                <a:gd name="connsiteY39" fmla="*/ 1686911 h 2509199"/>
                <a:gd name="connsiteX40" fmla="*/ 2167759 w 4012324"/>
                <a:gd name="connsiteY40" fmla="*/ 2010104 h 2509199"/>
                <a:gd name="connsiteX41" fmla="*/ 2222938 w 4012324"/>
                <a:gd name="connsiteY41" fmla="*/ 2183524 h 2509199"/>
                <a:gd name="connsiteX42" fmla="*/ 2278117 w 4012324"/>
                <a:gd name="connsiteY42" fmla="*/ 2317531 h 2509199"/>
                <a:gd name="connsiteX43" fmla="*/ 2317531 w 4012324"/>
                <a:gd name="connsiteY43" fmla="*/ 2049518 h 2509199"/>
                <a:gd name="connsiteX44" fmla="*/ 2317531 w 4012324"/>
                <a:gd name="connsiteY44" fmla="*/ 1947042 h 2509199"/>
                <a:gd name="connsiteX45" fmla="*/ 2317531 w 4012324"/>
                <a:gd name="connsiteY45" fmla="*/ 1860331 h 2509199"/>
                <a:gd name="connsiteX46" fmla="*/ 2364828 w 4012324"/>
                <a:gd name="connsiteY46" fmla="*/ 2159876 h 2509199"/>
                <a:gd name="connsiteX47" fmla="*/ 2396359 w 4012324"/>
                <a:gd name="connsiteY47" fmla="*/ 2238704 h 2509199"/>
                <a:gd name="connsiteX48" fmla="*/ 2475186 w 4012324"/>
                <a:gd name="connsiteY48" fmla="*/ 1434662 h 2509199"/>
                <a:gd name="connsiteX49" fmla="*/ 2475186 w 4012324"/>
                <a:gd name="connsiteY49" fmla="*/ 1434662 h 2509199"/>
                <a:gd name="connsiteX50" fmla="*/ 2601310 w 4012324"/>
                <a:gd name="connsiteY50" fmla="*/ 1820918 h 2509199"/>
                <a:gd name="connsiteX51" fmla="*/ 2640724 w 4012324"/>
                <a:gd name="connsiteY51" fmla="*/ 1576552 h 2509199"/>
                <a:gd name="connsiteX52" fmla="*/ 2798379 w 4012324"/>
                <a:gd name="connsiteY52" fmla="*/ 2254469 h 2509199"/>
                <a:gd name="connsiteX53" fmla="*/ 2853559 w 4012324"/>
                <a:gd name="connsiteY53" fmla="*/ 1679028 h 2509199"/>
                <a:gd name="connsiteX54" fmla="*/ 2948152 w 4012324"/>
                <a:gd name="connsiteY54" fmla="*/ 2096814 h 2509199"/>
                <a:gd name="connsiteX55" fmla="*/ 3090040 w 4012324"/>
                <a:gd name="connsiteY55" fmla="*/ 1111469 h 2509199"/>
                <a:gd name="connsiteX56" fmla="*/ 3192515 w 4012324"/>
                <a:gd name="connsiteY56" fmla="*/ 1789386 h 2509199"/>
                <a:gd name="connsiteX57" fmla="*/ 3334406 w 4012324"/>
                <a:gd name="connsiteY57" fmla="*/ 2506718 h 2509199"/>
                <a:gd name="connsiteX58" fmla="*/ 3418683 w 4012324"/>
                <a:gd name="connsiteY58" fmla="*/ 1671534 h 2509199"/>
                <a:gd name="connsiteX59" fmla="*/ 3497705 w 4012324"/>
                <a:gd name="connsiteY59" fmla="*/ 2094869 h 2509199"/>
                <a:gd name="connsiteX60" fmla="*/ 4012324 w 4012324"/>
                <a:gd name="connsiteY60" fmla="*/ 1844566 h 2509199"/>
                <a:gd name="connsiteX0" fmla="*/ 0 w 4012324"/>
                <a:gd name="connsiteY0" fmla="*/ 0 h 2509199"/>
                <a:gd name="connsiteX1" fmla="*/ 23648 w 4012324"/>
                <a:gd name="connsiteY1" fmla="*/ 2065283 h 2509199"/>
                <a:gd name="connsiteX2" fmla="*/ 86710 w 4012324"/>
                <a:gd name="connsiteY2" fmla="*/ 2388476 h 2509199"/>
                <a:gd name="connsiteX3" fmla="*/ 126124 w 4012324"/>
                <a:gd name="connsiteY3" fmla="*/ 1686911 h 2509199"/>
                <a:gd name="connsiteX4" fmla="*/ 212834 w 4012324"/>
                <a:gd name="connsiteY4" fmla="*/ 2270235 h 2509199"/>
                <a:gd name="connsiteX5" fmla="*/ 252248 w 4012324"/>
                <a:gd name="connsiteY5" fmla="*/ 2278118 h 2509199"/>
                <a:gd name="connsiteX6" fmla="*/ 299545 w 4012324"/>
                <a:gd name="connsiteY6" fmla="*/ 1592318 h 2509199"/>
                <a:gd name="connsiteX7" fmla="*/ 386255 w 4012324"/>
                <a:gd name="connsiteY7" fmla="*/ 2435773 h 2509199"/>
                <a:gd name="connsiteX8" fmla="*/ 472965 w 4012324"/>
                <a:gd name="connsiteY8" fmla="*/ 2191407 h 2509199"/>
                <a:gd name="connsiteX9" fmla="*/ 638503 w 4012324"/>
                <a:gd name="connsiteY9" fmla="*/ 2506718 h 2509199"/>
                <a:gd name="connsiteX10" fmla="*/ 693683 w 4012324"/>
                <a:gd name="connsiteY10" fmla="*/ 1899745 h 2509199"/>
                <a:gd name="connsiteX11" fmla="*/ 780393 w 4012324"/>
                <a:gd name="connsiteY11" fmla="*/ 2293883 h 2509199"/>
                <a:gd name="connsiteX12" fmla="*/ 827690 w 4012324"/>
                <a:gd name="connsiteY12" fmla="*/ 1899745 h 2509199"/>
                <a:gd name="connsiteX13" fmla="*/ 827690 w 4012324"/>
                <a:gd name="connsiteY13" fmla="*/ 1899745 h 2509199"/>
                <a:gd name="connsiteX14" fmla="*/ 930165 w 4012324"/>
                <a:gd name="connsiteY14" fmla="*/ 2191407 h 2509199"/>
                <a:gd name="connsiteX15" fmla="*/ 977462 w 4012324"/>
                <a:gd name="connsiteY15" fmla="*/ 1947042 h 2509199"/>
                <a:gd name="connsiteX16" fmla="*/ 1016876 w 4012324"/>
                <a:gd name="connsiteY16" fmla="*/ 1820918 h 2509199"/>
                <a:gd name="connsiteX17" fmla="*/ 1016876 w 4012324"/>
                <a:gd name="connsiteY17" fmla="*/ 1820918 h 2509199"/>
                <a:gd name="connsiteX18" fmla="*/ 1174531 w 4012324"/>
                <a:gd name="connsiteY18" fmla="*/ 2183524 h 2509199"/>
                <a:gd name="connsiteX19" fmla="*/ 1213945 w 4012324"/>
                <a:gd name="connsiteY19" fmla="*/ 1749973 h 2509199"/>
                <a:gd name="connsiteX20" fmla="*/ 1308538 w 4012324"/>
                <a:gd name="connsiteY20" fmla="*/ 2286000 h 2509199"/>
                <a:gd name="connsiteX21" fmla="*/ 1411014 w 4012324"/>
                <a:gd name="connsiteY21" fmla="*/ 1332187 h 2509199"/>
                <a:gd name="connsiteX22" fmla="*/ 1489841 w 4012324"/>
                <a:gd name="connsiteY22" fmla="*/ 1876097 h 2509199"/>
                <a:gd name="connsiteX23" fmla="*/ 1568669 w 4012324"/>
                <a:gd name="connsiteY23" fmla="*/ 1481959 h 2509199"/>
                <a:gd name="connsiteX24" fmla="*/ 1600200 w 4012324"/>
                <a:gd name="connsiteY24" fmla="*/ 1489842 h 2509199"/>
                <a:gd name="connsiteX25" fmla="*/ 1679028 w 4012324"/>
                <a:gd name="connsiteY25" fmla="*/ 2017987 h 2509199"/>
                <a:gd name="connsiteX26" fmla="*/ 1679028 w 4012324"/>
                <a:gd name="connsiteY26" fmla="*/ 2049518 h 2509199"/>
                <a:gd name="connsiteX27" fmla="*/ 1679028 w 4012324"/>
                <a:gd name="connsiteY27" fmla="*/ 1931276 h 2509199"/>
                <a:gd name="connsiteX28" fmla="*/ 1749972 w 4012324"/>
                <a:gd name="connsiteY28" fmla="*/ 1891862 h 2509199"/>
                <a:gd name="connsiteX29" fmla="*/ 1797269 w 4012324"/>
                <a:gd name="connsiteY29" fmla="*/ 1615966 h 2509199"/>
                <a:gd name="connsiteX30" fmla="*/ 1836683 w 4012324"/>
                <a:gd name="connsiteY30" fmla="*/ 2128345 h 2509199"/>
                <a:gd name="connsiteX31" fmla="*/ 1844565 w 4012324"/>
                <a:gd name="connsiteY31" fmla="*/ 2175642 h 2509199"/>
                <a:gd name="connsiteX32" fmla="*/ 1915510 w 4012324"/>
                <a:gd name="connsiteY32" fmla="*/ 1340069 h 2509199"/>
                <a:gd name="connsiteX33" fmla="*/ 1954924 w 4012324"/>
                <a:gd name="connsiteY33" fmla="*/ 1237593 h 2509199"/>
                <a:gd name="connsiteX34" fmla="*/ 2002221 w 4012324"/>
                <a:gd name="connsiteY34" fmla="*/ 1757856 h 2509199"/>
                <a:gd name="connsiteX35" fmla="*/ 2010103 w 4012324"/>
                <a:gd name="connsiteY35" fmla="*/ 1765738 h 2509199"/>
                <a:gd name="connsiteX36" fmla="*/ 2065283 w 4012324"/>
                <a:gd name="connsiteY36" fmla="*/ 1679028 h 2509199"/>
                <a:gd name="connsiteX37" fmla="*/ 2065283 w 4012324"/>
                <a:gd name="connsiteY37" fmla="*/ 1608083 h 2509199"/>
                <a:gd name="connsiteX38" fmla="*/ 2144110 w 4012324"/>
                <a:gd name="connsiteY38" fmla="*/ 1466193 h 2509199"/>
                <a:gd name="connsiteX39" fmla="*/ 2136228 w 4012324"/>
                <a:gd name="connsiteY39" fmla="*/ 1686911 h 2509199"/>
                <a:gd name="connsiteX40" fmla="*/ 2167759 w 4012324"/>
                <a:gd name="connsiteY40" fmla="*/ 2010104 h 2509199"/>
                <a:gd name="connsiteX41" fmla="*/ 2222938 w 4012324"/>
                <a:gd name="connsiteY41" fmla="*/ 2183524 h 2509199"/>
                <a:gd name="connsiteX42" fmla="*/ 2278117 w 4012324"/>
                <a:gd name="connsiteY42" fmla="*/ 2317531 h 2509199"/>
                <a:gd name="connsiteX43" fmla="*/ 2317531 w 4012324"/>
                <a:gd name="connsiteY43" fmla="*/ 2049518 h 2509199"/>
                <a:gd name="connsiteX44" fmla="*/ 2317531 w 4012324"/>
                <a:gd name="connsiteY44" fmla="*/ 1947042 h 2509199"/>
                <a:gd name="connsiteX45" fmla="*/ 2317531 w 4012324"/>
                <a:gd name="connsiteY45" fmla="*/ 1860331 h 2509199"/>
                <a:gd name="connsiteX46" fmla="*/ 2364828 w 4012324"/>
                <a:gd name="connsiteY46" fmla="*/ 2159876 h 2509199"/>
                <a:gd name="connsiteX47" fmla="*/ 2396359 w 4012324"/>
                <a:gd name="connsiteY47" fmla="*/ 2238704 h 2509199"/>
                <a:gd name="connsiteX48" fmla="*/ 2475186 w 4012324"/>
                <a:gd name="connsiteY48" fmla="*/ 1434662 h 2509199"/>
                <a:gd name="connsiteX49" fmla="*/ 2475186 w 4012324"/>
                <a:gd name="connsiteY49" fmla="*/ 1434662 h 2509199"/>
                <a:gd name="connsiteX50" fmla="*/ 2601310 w 4012324"/>
                <a:gd name="connsiteY50" fmla="*/ 1820918 h 2509199"/>
                <a:gd name="connsiteX51" fmla="*/ 2640724 w 4012324"/>
                <a:gd name="connsiteY51" fmla="*/ 1576552 h 2509199"/>
                <a:gd name="connsiteX52" fmla="*/ 2798379 w 4012324"/>
                <a:gd name="connsiteY52" fmla="*/ 2254469 h 2509199"/>
                <a:gd name="connsiteX53" fmla="*/ 2853559 w 4012324"/>
                <a:gd name="connsiteY53" fmla="*/ 1679028 h 2509199"/>
                <a:gd name="connsiteX54" fmla="*/ 2948152 w 4012324"/>
                <a:gd name="connsiteY54" fmla="*/ 2096814 h 2509199"/>
                <a:gd name="connsiteX55" fmla="*/ 3090040 w 4012324"/>
                <a:gd name="connsiteY55" fmla="*/ 1111469 h 2509199"/>
                <a:gd name="connsiteX56" fmla="*/ 3192515 w 4012324"/>
                <a:gd name="connsiteY56" fmla="*/ 1789386 h 2509199"/>
                <a:gd name="connsiteX57" fmla="*/ 3334406 w 4012324"/>
                <a:gd name="connsiteY57" fmla="*/ 2506718 h 2509199"/>
                <a:gd name="connsiteX58" fmla="*/ 3418683 w 4012324"/>
                <a:gd name="connsiteY58" fmla="*/ 1671534 h 2509199"/>
                <a:gd name="connsiteX59" fmla="*/ 3497705 w 4012324"/>
                <a:gd name="connsiteY59" fmla="*/ 2094869 h 2509199"/>
                <a:gd name="connsiteX60" fmla="*/ 4012324 w 4012324"/>
                <a:gd name="connsiteY60" fmla="*/ 1844566 h 2509199"/>
                <a:gd name="connsiteX0" fmla="*/ 0 w 4012324"/>
                <a:gd name="connsiteY0" fmla="*/ 0 h 2509199"/>
                <a:gd name="connsiteX1" fmla="*/ 23648 w 4012324"/>
                <a:gd name="connsiteY1" fmla="*/ 2065283 h 2509199"/>
                <a:gd name="connsiteX2" fmla="*/ 86710 w 4012324"/>
                <a:gd name="connsiteY2" fmla="*/ 2388476 h 2509199"/>
                <a:gd name="connsiteX3" fmla="*/ 126124 w 4012324"/>
                <a:gd name="connsiteY3" fmla="*/ 1686911 h 2509199"/>
                <a:gd name="connsiteX4" fmla="*/ 212834 w 4012324"/>
                <a:gd name="connsiteY4" fmla="*/ 2270235 h 2509199"/>
                <a:gd name="connsiteX5" fmla="*/ 252248 w 4012324"/>
                <a:gd name="connsiteY5" fmla="*/ 2278118 h 2509199"/>
                <a:gd name="connsiteX6" fmla="*/ 299545 w 4012324"/>
                <a:gd name="connsiteY6" fmla="*/ 1592318 h 2509199"/>
                <a:gd name="connsiteX7" fmla="*/ 386255 w 4012324"/>
                <a:gd name="connsiteY7" fmla="*/ 2435773 h 2509199"/>
                <a:gd name="connsiteX8" fmla="*/ 472965 w 4012324"/>
                <a:gd name="connsiteY8" fmla="*/ 2191407 h 2509199"/>
                <a:gd name="connsiteX9" fmla="*/ 638503 w 4012324"/>
                <a:gd name="connsiteY9" fmla="*/ 2506718 h 2509199"/>
                <a:gd name="connsiteX10" fmla="*/ 693683 w 4012324"/>
                <a:gd name="connsiteY10" fmla="*/ 1899745 h 2509199"/>
                <a:gd name="connsiteX11" fmla="*/ 780393 w 4012324"/>
                <a:gd name="connsiteY11" fmla="*/ 2293883 h 2509199"/>
                <a:gd name="connsiteX12" fmla="*/ 827690 w 4012324"/>
                <a:gd name="connsiteY12" fmla="*/ 1899745 h 2509199"/>
                <a:gd name="connsiteX13" fmla="*/ 827690 w 4012324"/>
                <a:gd name="connsiteY13" fmla="*/ 1899745 h 2509199"/>
                <a:gd name="connsiteX14" fmla="*/ 930165 w 4012324"/>
                <a:gd name="connsiteY14" fmla="*/ 2191407 h 2509199"/>
                <a:gd name="connsiteX15" fmla="*/ 977462 w 4012324"/>
                <a:gd name="connsiteY15" fmla="*/ 1947042 h 2509199"/>
                <a:gd name="connsiteX16" fmla="*/ 1016876 w 4012324"/>
                <a:gd name="connsiteY16" fmla="*/ 1820918 h 2509199"/>
                <a:gd name="connsiteX17" fmla="*/ 1016876 w 4012324"/>
                <a:gd name="connsiteY17" fmla="*/ 1820918 h 2509199"/>
                <a:gd name="connsiteX18" fmla="*/ 1174531 w 4012324"/>
                <a:gd name="connsiteY18" fmla="*/ 2183524 h 2509199"/>
                <a:gd name="connsiteX19" fmla="*/ 1213945 w 4012324"/>
                <a:gd name="connsiteY19" fmla="*/ 1749973 h 2509199"/>
                <a:gd name="connsiteX20" fmla="*/ 1308538 w 4012324"/>
                <a:gd name="connsiteY20" fmla="*/ 2286000 h 2509199"/>
                <a:gd name="connsiteX21" fmla="*/ 1411014 w 4012324"/>
                <a:gd name="connsiteY21" fmla="*/ 1332187 h 2509199"/>
                <a:gd name="connsiteX22" fmla="*/ 1489841 w 4012324"/>
                <a:gd name="connsiteY22" fmla="*/ 1876097 h 2509199"/>
                <a:gd name="connsiteX23" fmla="*/ 1568669 w 4012324"/>
                <a:gd name="connsiteY23" fmla="*/ 1481959 h 2509199"/>
                <a:gd name="connsiteX24" fmla="*/ 1600200 w 4012324"/>
                <a:gd name="connsiteY24" fmla="*/ 1489842 h 2509199"/>
                <a:gd name="connsiteX25" fmla="*/ 1679028 w 4012324"/>
                <a:gd name="connsiteY25" fmla="*/ 2017987 h 2509199"/>
                <a:gd name="connsiteX26" fmla="*/ 1679028 w 4012324"/>
                <a:gd name="connsiteY26" fmla="*/ 2049518 h 2509199"/>
                <a:gd name="connsiteX27" fmla="*/ 1679028 w 4012324"/>
                <a:gd name="connsiteY27" fmla="*/ 1931276 h 2509199"/>
                <a:gd name="connsiteX28" fmla="*/ 1749972 w 4012324"/>
                <a:gd name="connsiteY28" fmla="*/ 1891862 h 2509199"/>
                <a:gd name="connsiteX29" fmla="*/ 1797269 w 4012324"/>
                <a:gd name="connsiteY29" fmla="*/ 1615966 h 2509199"/>
                <a:gd name="connsiteX30" fmla="*/ 1836683 w 4012324"/>
                <a:gd name="connsiteY30" fmla="*/ 2128345 h 2509199"/>
                <a:gd name="connsiteX31" fmla="*/ 1844565 w 4012324"/>
                <a:gd name="connsiteY31" fmla="*/ 2175642 h 2509199"/>
                <a:gd name="connsiteX32" fmla="*/ 1915510 w 4012324"/>
                <a:gd name="connsiteY32" fmla="*/ 1340069 h 2509199"/>
                <a:gd name="connsiteX33" fmla="*/ 1954924 w 4012324"/>
                <a:gd name="connsiteY33" fmla="*/ 1237593 h 2509199"/>
                <a:gd name="connsiteX34" fmla="*/ 2002221 w 4012324"/>
                <a:gd name="connsiteY34" fmla="*/ 1757856 h 2509199"/>
                <a:gd name="connsiteX35" fmla="*/ 2010103 w 4012324"/>
                <a:gd name="connsiteY35" fmla="*/ 1765738 h 2509199"/>
                <a:gd name="connsiteX36" fmla="*/ 2065283 w 4012324"/>
                <a:gd name="connsiteY36" fmla="*/ 1679028 h 2509199"/>
                <a:gd name="connsiteX37" fmla="*/ 2065283 w 4012324"/>
                <a:gd name="connsiteY37" fmla="*/ 1608083 h 2509199"/>
                <a:gd name="connsiteX38" fmla="*/ 2144110 w 4012324"/>
                <a:gd name="connsiteY38" fmla="*/ 1466193 h 2509199"/>
                <a:gd name="connsiteX39" fmla="*/ 2136228 w 4012324"/>
                <a:gd name="connsiteY39" fmla="*/ 1686911 h 2509199"/>
                <a:gd name="connsiteX40" fmla="*/ 2167759 w 4012324"/>
                <a:gd name="connsiteY40" fmla="*/ 2010104 h 2509199"/>
                <a:gd name="connsiteX41" fmla="*/ 2222938 w 4012324"/>
                <a:gd name="connsiteY41" fmla="*/ 2183524 h 2509199"/>
                <a:gd name="connsiteX42" fmla="*/ 2278117 w 4012324"/>
                <a:gd name="connsiteY42" fmla="*/ 2317531 h 2509199"/>
                <a:gd name="connsiteX43" fmla="*/ 2317531 w 4012324"/>
                <a:gd name="connsiteY43" fmla="*/ 2049518 h 2509199"/>
                <a:gd name="connsiteX44" fmla="*/ 2317531 w 4012324"/>
                <a:gd name="connsiteY44" fmla="*/ 1947042 h 2509199"/>
                <a:gd name="connsiteX45" fmla="*/ 2317531 w 4012324"/>
                <a:gd name="connsiteY45" fmla="*/ 1860331 h 2509199"/>
                <a:gd name="connsiteX46" fmla="*/ 2364828 w 4012324"/>
                <a:gd name="connsiteY46" fmla="*/ 2159876 h 2509199"/>
                <a:gd name="connsiteX47" fmla="*/ 2396359 w 4012324"/>
                <a:gd name="connsiteY47" fmla="*/ 2238704 h 2509199"/>
                <a:gd name="connsiteX48" fmla="*/ 2475186 w 4012324"/>
                <a:gd name="connsiteY48" fmla="*/ 1434662 h 2509199"/>
                <a:gd name="connsiteX49" fmla="*/ 2475186 w 4012324"/>
                <a:gd name="connsiteY49" fmla="*/ 1434662 h 2509199"/>
                <a:gd name="connsiteX50" fmla="*/ 2601310 w 4012324"/>
                <a:gd name="connsiteY50" fmla="*/ 1820918 h 2509199"/>
                <a:gd name="connsiteX51" fmla="*/ 2640724 w 4012324"/>
                <a:gd name="connsiteY51" fmla="*/ 1576552 h 2509199"/>
                <a:gd name="connsiteX52" fmla="*/ 2798379 w 4012324"/>
                <a:gd name="connsiteY52" fmla="*/ 2254469 h 2509199"/>
                <a:gd name="connsiteX53" fmla="*/ 2853559 w 4012324"/>
                <a:gd name="connsiteY53" fmla="*/ 1679028 h 2509199"/>
                <a:gd name="connsiteX54" fmla="*/ 2948152 w 4012324"/>
                <a:gd name="connsiteY54" fmla="*/ 2096814 h 2509199"/>
                <a:gd name="connsiteX55" fmla="*/ 3090040 w 4012324"/>
                <a:gd name="connsiteY55" fmla="*/ 1111469 h 2509199"/>
                <a:gd name="connsiteX56" fmla="*/ 3192515 w 4012324"/>
                <a:gd name="connsiteY56" fmla="*/ 1789386 h 2509199"/>
                <a:gd name="connsiteX57" fmla="*/ 3334406 w 4012324"/>
                <a:gd name="connsiteY57" fmla="*/ 2506718 h 2509199"/>
                <a:gd name="connsiteX58" fmla="*/ 3418683 w 4012324"/>
                <a:gd name="connsiteY58" fmla="*/ 1671534 h 2509199"/>
                <a:gd name="connsiteX59" fmla="*/ 3497705 w 4012324"/>
                <a:gd name="connsiteY59" fmla="*/ 2094869 h 2509199"/>
                <a:gd name="connsiteX60" fmla="*/ 3819439 w 4012324"/>
                <a:gd name="connsiteY60" fmla="*/ 1727980 h 2509199"/>
                <a:gd name="connsiteX61" fmla="*/ 4012324 w 4012324"/>
                <a:gd name="connsiteY61" fmla="*/ 1844566 h 2509199"/>
                <a:gd name="connsiteX0" fmla="*/ 0 w 4012324"/>
                <a:gd name="connsiteY0" fmla="*/ 0 h 2509199"/>
                <a:gd name="connsiteX1" fmla="*/ 23648 w 4012324"/>
                <a:gd name="connsiteY1" fmla="*/ 2065283 h 2509199"/>
                <a:gd name="connsiteX2" fmla="*/ 86710 w 4012324"/>
                <a:gd name="connsiteY2" fmla="*/ 2388476 h 2509199"/>
                <a:gd name="connsiteX3" fmla="*/ 126124 w 4012324"/>
                <a:gd name="connsiteY3" fmla="*/ 1686911 h 2509199"/>
                <a:gd name="connsiteX4" fmla="*/ 212834 w 4012324"/>
                <a:gd name="connsiteY4" fmla="*/ 2270235 h 2509199"/>
                <a:gd name="connsiteX5" fmla="*/ 252248 w 4012324"/>
                <a:gd name="connsiteY5" fmla="*/ 2278118 h 2509199"/>
                <a:gd name="connsiteX6" fmla="*/ 299545 w 4012324"/>
                <a:gd name="connsiteY6" fmla="*/ 1592318 h 2509199"/>
                <a:gd name="connsiteX7" fmla="*/ 386255 w 4012324"/>
                <a:gd name="connsiteY7" fmla="*/ 2435773 h 2509199"/>
                <a:gd name="connsiteX8" fmla="*/ 472965 w 4012324"/>
                <a:gd name="connsiteY8" fmla="*/ 2191407 h 2509199"/>
                <a:gd name="connsiteX9" fmla="*/ 638503 w 4012324"/>
                <a:gd name="connsiteY9" fmla="*/ 2506718 h 2509199"/>
                <a:gd name="connsiteX10" fmla="*/ 693683 w 4012324"/>
                <a:gd name="connsiteY10" fmla="*/ 1899745 h 2509199"/>
                <a:gd name="connsiteX11" fmla="*/ 780393 w 4012324"/>
                <a:gd name="connsiteY11" fmla="*/ 2293883 h 2509199"/>
                <a:gd name="connsiteX12" fmla="*/ 827690 w 4012324"/>
                <a:gd name="connsiteY12" fmla="*/ 1899745 h 2509199"/>
                <a:gd name="connsiteX13" fmla="*/ 827690 w 4012324"/>
                <a:gd name="connsiteY13" fmla="*/ 1899745 h 2509199"/>
                <a:gd name="connsiteX14" fmla="*/ 930165 w 4012324"/>
                <a:gd name="connsiteY14" fmla="*/ 2191407 h 2509199"/>
                <a:gd name="connsiteX15" fmla="*/ 977462 w 4012324"/>
                <a:gd name="connsiteY15" fmla="*/ 1947042 h 2509199"/>
                <a:gd name="connsiteX16" fmla="*/ 1016876 w 4012324"/>
                <a:gd name="connsiteY16" fmla="*/ 1820918 h 2509199"/>
                <a:gd name="connsiteX17" fmla="*/ 1016876 w 4012324"/>
                <a:gd name="connsiteY17" fmla="*/ 1820918 h 2509199"/>
                <a:gd name="connsiteX18" fmla="*/ 1174531 w 4012324"/>
                <a:gd name="connsiteY18" fmla="*/ 2183524 h 2509199"/>
                <a:gd name="connsiteX19" fmla="*/ 1213945 w 4012324"/>
                <a:gd name="connsiteY19" fmla="*/ 1749973 h 2509199"/>
                <a:gd name="connsiteX20" fmla="*/ 1308538 w 4012324"/>
                <a:gd name="connsiteY20" fmla="*/ 2286000 h 2509199"/>
                <a:gd name="connsiteX21" fmla="*/ 1411014 w 4012324"/>
                <a:gd name="connsiteY21" fmla="*/ 1332187 h 2509199"/>
                <a:gd name="connsiteX22" fmla="*/ 1489841 w 4012324"/>
                <a:gd name="connsiteY22" fmla="*/ 1876097 h 2509199"/>
                <a:gd name="connsiteX23" fmla="*/ 1568669 w 4012324"/>
                <a:gd name="connsiteY23" fmla="*/ 1481959 h 2509199"/>
                <a:gd name="connsiteX24" fmla="*/ 1600200 w 4012324"/>
                <a:gd name="connsiteY24" fmla="*/ 1489842 h 2509199"/>
                <a:gd name="connsiteX25" fmla="*/ 1679028 w 4012324"/>
                <a:gd name="connsiteY25" fmla="*/ 2017987 h 2509199"/>
                <a:gd name="connsiteX26" fmla="*/ 1679028 w 4012324"/>
                <a:gd name="connsiteY26" fmla="*/ 2049518 h 2509199"/>
                <a:gd name="connsiteX27" fmla="*/ 1679028 w 4012324"/>
                <a:gd name="connsiteY27" fmla="*/ 1931276 h 2509199"/>
                <a:gd name="connsiteX28" fmla="*/ 1749972 w 4012324"/>
                <a:gd name="connsiteY28" fmla="*/ 1891862 h 2509199"/>
                <a:gd name="connsiteX29" fmla="*/ 1797269 w 4012324"/>
                <a:gd name="connsiteY29" fmla="*/ 1615966 h 2509199"/>
                <a:gd name="connsiteX30" fmla="*/ 1836683 w 4012324"/>
                <a:gd name="connsiteY30" fmla="*/ 2128345 h 2509199"/>
                <a:gd name="connsiteX31" fmla="*/ 1844565 w 4012324"/>
                <a:gd name="connsiteY31" fmla="*/ 2175642 h 2509199"/>
                <a:gd name="connsiteX32" fmla="*/ 1915510 w 4012324"/>
                <a:gd name="connsiteY32" fmla="*/ 1340069 h 2509199"/>
                <a:gd name="connsiteX33" fmla="*/ 1954924 w 4012324"/>
                <a:gd name="connsiteY33" fmla="*/ 1237593 h 2509199"/>
                <a:gd name="connsiteX34" fmla="*/ 2002221 w 4012324"/>
                <a:gd name="connsiteY34" fmla="*/ 1757856 h 2509199"/>
                <a:gd name="connsiteX35" fmla="*/ 2010103 w 4012324"/>
                <a:gd name="connsiteY35" fmla="*/ 1765738 h 2509199"/>
                <a:gd name="connsiteX36" fmla="*/ 2065283 w 4012324"/>
                <a:gd name="connsiteY36" fmla="*/ 1679028 h 2509199"/>
                <a:gd name="connsiteX37" fmla="*/ 2065283 w 4012324"/>
                <a:gd name="connsiteY37" fmla="*/ 1608083 h 2509199"/>
                <a:gd name="connsiteX38" fmla="*/ 2144110 w 4012324"/>
                <a:gd name="connsiteY38" fmla="*/ 1466193 h 2509199"/>
                <a:gd name="connsiteX39" fmla="*/ 2136228 w 4012324"/>
                <a:gd name="connsiteY39" fmla="*/ 1686911 h 2509199"/>
                <a:gd name="connsiteX40" fmla="*/ 2167759 w 4012324"/>
                <a:gd name="connsiteY40" fmla="*/ 2010104 h 2509199"/>
                <a:gd name="connsiteX41" fmla="*/ 2222938 w 4012324"/>
                <a:gd name="connsiteY41" fmla="*/ 2183524 h 2509199"/>
                <a:gd name="connsiteX42" fmla="*/ 2278117 w 4012324"/>
                <a:gd name="connsiteY42" fmla="*/ 2317531 h 2509199"/>
                <a:gd name="connsiteX43" fmla="*/ 2317531 w 4012324"/>
                <a:gd name="connsiteY43" fmla="*/ 2049518 h 2509199"/>
                <a:gd name="connsiteX44" fmla="*/ 2317531 w 4012324"/>
                <a:gd name="connsiteY44" fmla="*/ 1947042 h 2509199"/>
                <a:gd name="connsiteX45" fmla="*/ 2317531 w 4012324"/>
                <a:gd name="connsiteY45" fmla="*/ 1860331 h 2509199"/>
                <a:gd name="connsiteX46" fmla="*/ 2364828 w 4012324"/>
                <a:gd name="connsiteY46" fmla="*/ 2159876 h 2509199"/>
                <a:gd name="connsiteX47" fmla="*/ 2396359 w 4012324"/>
                <a:gd name="connsiteY47" fmla="*/ 2238704 h 2509199"/>
                <a:gd name="connsiteX48" fmla="*/ 2475186 w 4012324"/>
                <a:gd name="connsiteY48" fmla="*/ 1434662 h 2509199"/>
                <a:gd name="connsiteX49" fmla="*/ 2475186 w 4012324"/>
                <a:gd name="connsiteY49" fmla="*/ 1434662 h 2509199"/>
                <a:gd name="connsiteX50" fmla="*/ 2601310 w 4012324"/>
                <a:gd name="connsiteY50" fmla="*/ 1820918 h 2509199"/>
                <a:gd name="connsiteX51" fmla="*/ 2640724 w 4012324"/>
                <a:gd name="connsiteY51" fmla="*/ 1576552 h 2509199"/>
                <a:gd name="connsiteX52" fmla="*/ 2798379 w 4012324"/>
                <a:gd name="connsiteY52" fmla="*/ 2254469 h 2509199"/>
                <a:gd name="connsiteX53" fmla="*/ 2853559 w 4012324"/>
                <a:gd name="connsiteY53" fmla="*/ 1679028 h 2509199"/>
                <a:gd name="connsiteX54" fmla="*/ 2948152 w 4012324"/>
                <a:gd name="connsiteY54" fmla="*/ 2096814 h 2509199"/>
                <a:gd name="connsiteX55" fmla="*/ 3090040 w 4012324"/>
                <a:gd name="connsiteY55" fmla="*/ 1111469 h 2509199"/>
                <a:gd name="connsiteX56" fmla="*/ 3192515 w 4012324"/>
                <a:gd name="connsiteY56" fmla="*/ 1789386 h 2509199"/>
                <a:gd name="connsiteX57" fmla="*/ 3334406 w 4012324"/>
                <a:gd name="connsiteY57" fmla="*/ 2506718 h 2509199"/>
                <a:gd name="connsiteX58" fmla="*/ 3418683 w 4012324"/>
                <a:gd name="connsiteY58" fmla="*/ 1671534 h 2509199"/>
                <a:gd name="connsiteX59" fmla="*/ 3497705 w 4012324"/>
                <a:gd name="connsiteY59" fmla="*/ 2094869 h 2509199"/>
                <a:gd name="connsiteX60" fmla="*/ 3582373 w 4012324"/>
                <a:gd name="connsiteY60" fmla="*/ 1598158 h 2509199"/>
                <a:gd name="connsiteX61" fmla="*/ 4012324 w 4012324"/>
                <a:gd name="connsiteY61" fmla="*/ 1844566 h 2509199"/>
                <a:gd name="connsiteX0" fmla="*/ 0 w 4012324"/>
                <a:gd name="connsiteY0" fmla="*/ 0 h 2509199"/>
                <a:gd name="connsiteX1" fmla="*/ 23648 w 4012324"/>
                <a:gd name="connsiteY1" fmla="*/ 2065283 h 2509199"/>
                <a:gd name="connsiteX2" fmla="*/ 86710 w 4012324"/>
                <a:gd name="connsiteY2" fmla="*/ 2388476 h 2509199"/>
                <a:gd name="connsiteX3" fmla="*/ 126124 w 4012324"/>
                <a:gd name="connsiteY3" fmla="*/ 1686911 h 2509199"/>
                <a:gd name="connsiteX4" fmla="*/ 212834 w 4012324"/>
                <a:gd name="connsiteY4" fmla="*/ 2270235 h 2509199"/>
                <a:gd name="connsiteX5" fmla="*/ 252248 w 4012324"/>
                <a:gd name="connsiteY5" fmla="*/ 2278118 h 2509199"/>
                <a:gd name="connsiteX6" fmla="*/ 299545 w 4012324"/>
                <a:gd name="connsiteY6" fmla="*/ 1592318 h 2509199"/>
                <a:gd name="connsiteX7" fmla="*/ 386255 w 4012324"/>
                <a:gd name="connsiteY7" fmla="*/ 2435773 h 2509199"/>
                <a:gd name="connsiteX8" fmla="*/ 472965 w 4012324"/>
                <a:gd name="connsiteY8" fmla="*/ 2191407 h 2509199"/>
                <a:gd name="connsiteX9" fmla="*/ 638503 w 4012324"/>
                <a:gd name="connsiteY9" fmla="*/ 2506718 h 2509199"/>
                <a:gd name="connsiteX10" fmla="*/ 693683 w 4012324"/>
                <a:gd name="connsiteY10" fmla="*/ 1899745 h 2509199"/>
                <a:gd name="connsiteX11" fmla="*/ 780393 w 4012324"/>
                <a:gd name="connsiteY11" fmla="*/ 2293883 h 2509199"/>
                <a:gd name="connsiteX12" fmla="*/ 827690 w 4012324"/>
                <a:gd name="connsiteY12" fmla="*/ 1899745 h 2509199"/>
                <a:gd name="connsiteX13" fmla="*/ 827690 w 4012324"/>
                <a:gd name="connsiteY13" fmla="*/ 1899745 h 2509199"/>
                <a:gd name="connsiteX14" fmla="*/ 930165 w 4012324"/>
                <a:gd name="connsiteY14" fmla="*/ 2191407 h 2509199"/>
                <a:gd name="connsiteX15" fmla="*/ 977462 w 4012324"/>
                <a:gd name="connsiteY15" fmla="*/ 1947042 h 2509199"/>
                <a:gd name="connsiteX16" fmla="*/ 1016876 w 4012324"/>
                <a:gd name="connsiteY16" fmla="*/ 1820918 h 2509199"/>
                <a:gd name="connsiteX17" fmla="*/ 1016876 w 4012324"/>
                <a:gd name="connsiteY17" fmla="*/ 1820918 h 2509199"/>
                <a:gd name="connsiteX18" fmla="*/ 1174531 w 4012324"/>
                <a:gd name="connsiteY18" fmla="*/ 2183524 h 2509199"/>
                <a:gd name="connsiteX19" fmla="*/ 1213945 w 4012324"/>
                <a:gd name="connsiteY19" fmla="*/ 1749973 h 2509199"/>
                <a:gd name="connsiteX20" fmla="*/ 1308538 w 4012324"/>
                <a:gd name="connsiteY20" fmla="*/ 2286000 h 2509199"/>
                <a:gd name="connsiteX21" fmla="*/ 1411014 w 4012324"/>
                <a:gd name="connsiteY21" fmla="*/ 1332187 h 2509199"/>
                <a:gd name="connsiteX22" fmla="*/ 1489841 w 4012324"/>
                <a:gd name="connsiteY22" fmla="*/ 1876097 h 2509199"/>
                <a:gd name="connsiteX23" fmla="*/ 1568669 w 4012324"/>
                <a:gd name="connsiteY23" fmla="*/ 1481959 h 2509199"/>
                <a:gd name="connsiteX24" fmla="*/ 1600200 w 4012324"/>
                <a:gd name="connsiteY24" fmla="*/ 1489842 h 2509199"/>
                <a:gd name="connsiteX25" fmla="*/ 1679028 w 4012324"/>
                <a:gd name="connsiteY25" fmla="*/ 2017987 h 2509199"/>
                <a:gd name="connsiteX26" fmla="*/ 1679028 w 4012324"/>
                <a:gd name="connsiteY26" fmla="*/ 2049518 h 2509199"/>
                <a:gd name="connsiteX27" fmla="*/ 1679028 w 4012324"/>
                <a:gd name="connsiteY27" fmla="*/ 1931276 h 2509199"/>
                <a:gd name="connsiteX28" fmla="*/ 1749972 w 4012324"/>
                <a:gd name="connsiteY28" fmla="*/ 1891862 h 2509199"/>
                <a:gd name="connsiteX29" fmla="*/ 1797269 w 4012324"/>
                <a:gd name="connsiteY29" fmla="*/ 1615966 h 2509199"/>
                <a:gd name="connsiteX30" fmla="*/ 1836683 w 4012324"/>
                <a:gd name="connsiteY30" fmla="*/ 2128345 h 2509199"/>
                <a:gd name="connsiteX31" fmla="*/ 1844565 w 4012324"/>
                <a:gd name="connsiteY31" fmla="*/ 2175642 h 2509199"/>
                <a:gd name="connsiteX32" fmla="*/ 1915510 w 4012324"/>
                <a:gd name="connsiteY32" fmla="*/ 1340069 h 2509199"/>
                <a:gd name="connsiteX33" fmla="*/ 1954924 w 4012324"/>
                <a:gd name="connsiteY33" fmla="*/ 1237593 h 2509199"/>
                <a:gd name="connsiteX34" fmla="*/ 2002221 w 4012324"/>
                <a:gd name="connsiteY34" fmla="*/ 1757856 h 2509199"/>
                <a:gd name="connsiteX35" fmla="*/ 2010103 w 4012324"/>
                <a:gd name="connsiteY35" fmla="*/ 1765738 h 2509199"/>
                <a:gd name="connsiteX36" fmla="*/ 2065283 w 4012324"/>
                <a:gd name="connsiteY36" fmla="*/ 1679028 h 2509199"/>
                <a:gd name="connsiteX37" fmla="*/ 2065283 w 4012324"/>
                <a:gd name="connsiteY37" fmla="*/ 1608083 h 2509199"/>
                <a:gd name="connsiteX38" fmla="*/ 2144110 w 4012324"/>
                <a:gd name="connsiteY38" fmla="*/ 1466193 h 2509199"/>
                <a:gd name="connsiteX39" fmla="*/ 2136228 w 4012324"/>
                <a:gd name="connsiteY39" fmla="*/ 1686911 h 2509199"/>
                <a:gd name="connsiteX40" fmla="*/ 2167759 w 4012324"/>
                <a:gd name="connsiteY40" fmla="*/ 2010104 h 2509199"/>
                <a:gd name="connsiteX41" fmla="*/ 2222938 w 4012324"/>
                <a:gd name="connsiteY41" fmla="*/ 2183524 h 2509199"/>
                <a:gd name="connsiteX42" fmla="*/ 2278117 w 4012324"/>
                <a:gd name="connsiteY42" fmla="*/ 2317531 h 2509199"/>
                <a:gd name="connsiteX43" fmla="*/ 2317531 w 4012324"/>
                <a:gd name="connsiteY43" fmla="*/ 2049518 h 2509199"/>
                <a:gd name="connsiteX44" fmla="*/ 2317531 w 4012324"/>
                <a:gd name="connsiteY44" fmla="*/ 1947042 h 2509199"/>
                <a:gd name="connsiteX45" fmla="*/ 2317531 w 4012324"/>
                <a:gd name="connsiteY45" fmla="*/ 1860331 h 2509199"/>
                <a:gd name="connsiteX46" fmla="*/ 2364828 w 4012324"/>
                <a:gd name="connsiteY46" fmla="*/ 2159876 h 2509199"/>
                <a:gd name="connsiteX47" fmla="*/ 2396359 w 4012324"/>
                <a:gd name="connsiteY47" fmla="*/ 2238704 h 2509199"/>
                <a:gd name="connsiteX48" fmla="*/ 2475186 w 4012324"/>
                <a:gd name="connsiteY48" fmla="*/ 1434662 h 2509199"/>
                <a:gd name="connsiteX49" fmla="*/ 2475186 w 4012324"/>
                <a:gd name="connsiteY49" fmla="*/ 1434662 h 2509199"/>
                <a:gd name="connsiteX50" fmla="*/ 2601310 w 4012324"/>
                <a:gd name="connsiteY50" fmla="*/ 1820918 h 2509199"/>
                <a:gd name="connsiteX51" fmla="*/ 2640724 w 4012324"/>
                <a:gd name="connsiteY51" fmla="*/ 1576552 h 2509199"/>
                <a:gd name="connsiteX52" fmla="*/ 2798379 w 4012324"/>
                <a:gd name="connsiteY52" fmla="*/ 2254469 h 2509199"/>
                <a:gd name="connsiteX53" fmla="*/ 2853559 w 4012324"/>
                <a:gd name="connsiteY53" fmla="*/ 1679028 h 2509199"/>
                <a:gd name="connsiteX54" fmla="*/ 2948152 w 4012324"/>
                <a:gd name="connsiteY54" fmla="*/ 2096814 h 2509199"/>
                <a:gd name="connsiteX55" fmla="*/ 3090040 w 4012324"/>
                <a:gd name="connsiteY55" fmla="*/ 1111469 h 2509199"/>
                <a:gd name="connsiteX56" fmla="*/ 3192515 w 4012324"/>
                <a:gd name="connsiteY56" fmla="*/ 1789386 h 2509199"/>
                <a:gd name="connsiteX57" fmla="*/ 3334406 w 4012324"/>
                <a:gd name="connsiteY57" fmla="*/ 2506718 h 2509199"/>
                <a:gd name="connsiteX58" fmla="*/ 3418683 w 4012324"/>
                <a:gd name="connsiteY58" fmla="*/ 1671534 h 2509199"/>
                <a:gd name="connsiteX59" fmla="*/ 3497705 w 4012324"/>
                <a:gd name="connsiteY59" fmla="*/ 2094869 h 2509199"/>
                <a:gd name="connsiteX60" fmla="*/ 3582373 w 4012324"/>
                <a:gd name="connsiteY60" fmla="*/ 1598158 h 2509199"/>
                <a:gd name="connsiteX61" fmla="*/ 4012324 w 4012324"/>
                <a:gd name="connsiteY61" fmla="*/ 1844566 h 2509199"/>
                <a:gd name="connsiteX0" fmla="*/ 0 w 4012324"/>
                <a:gd name="connsiteY0" fmla="*/ 0 h 2509199"/>
                <a:gd name="connsiteX1" fmla="*/ 23648 w 4012324"/>
                <a:gd name="connsiteY1" fmla="*/ 2065283 h 2509199"/>
                <a:gd name="connsiteX2" fmla="*/ 86710 w 4012324"/>
                <a:gd name="connsiteY2" fmla="*/ 2388476 h 2509199"/>
                <a:gd name="connsiteX3" fmla="*/ 126124 w 4012324"/>
                <a:gd name="connsiteY3" fmla="*/ 1686911 h 2509199"/>
                <a:gd name="connsiteX4" fmla="*/ 212834 w 4012324"/>
                <a:gd name="connsiteY4" fmla="*/ 2270235 h 2509199"/>
                <a:gd name="connsiteX5" fmla="*/ 252248 w 4012324"/>
                <a:gd name="connsiteY5" fmla="*/ 2278118 h 2509199"/>
                <a:gd name="connsiteX6" fmla="*/ 299545 w 4012324"/>
                <a:gd name="connsiteY6" fmla="*/ 1592318 h 2509199"/>
                <a:gd name="connsiteX7" fmla="*/ 386255 w 4012324"/>
                <a:gd name="connsiteY7" fmla="*/ 2435773 h 2509199"/>
                <a:gd name="connsiteX8" fmla="*/ 472965 w 4012324"/>
                <a:gd name="connsiteY8" fmla="*/ 2191407 h 2509199"/>
                <a:gd name="connsiteX9" fmla="*/ 638503 w 4012324"/>
                <a:gd name="connsiteY9" fmla="*/ 2506718 h 2509199"/>
                <a:gd name="connsiteX10" fmla="*/ 693683 w 4012324"/>
                <a:gd name="connsiteY10" fmla="*/ 1899745 h 2509199"/>
                <a:gd name="connsiteX11" fmla="*/ 780393 w 4012324"/>
                <a:gd name="connsiteY11" fmla="*/ 2293883 h 2509199"/>
                <a:gd name="connsiteX12" fmla="*/ 827690 w 4012324"/>
                <a:gd name="connsiteY12" fmla="*/ 1899745 h 2509199"/>
                <a:gd name="connsiteX13" fmla="*/ 827690 w 4012324"/>
                <a:gd name="connsiteY13" fmla="*/ 1899745 h 2509199"/>
                <a:gd name="connsiteX14" fmla="*/ 930165 w 4012324"/>
                <a:gd name="connsiteY14" fmla="*/ 2191407 h 2509199"/>
                <a:gd name="connsiteX15" fmla="*/ 977462 w 4012324"/>
                <a:gd name="connsiteY15" fmla="*/ 1947042 h 2509199"/>
                <a:gd name="connsiteX16" fmla="*/ 1016876 w 4012324"/>
                <a:gd name="connsiteY16" fmla="*/ 1820918 h 2509199"/>
                <a:gd name="connsiteX17" fmla="*/ 1016876 w 4012324"/>
                <a:gd name="connsiteY17" fmla="*/ 1820918 h 2509199"/>
                <a:gd name="connsiteX18" fmla="*/ 1174531 w 4012324"/>
                <a:gd name="connsiteY18" fmla="*/ 2183524 h 2509199"/>
                <a:gd name="connsiteX19" fmla="*/ 1213945 w 4012324"/>
                <a:gd name="connsiteY19" fmla="*/ 1749973 h 2509199"/>
                <a:gd name="connsiteX20" fmla="*/ 1308538 w 4012324"/>
                <a:gd name="connsiteY20" fmla="*/ 2286000 h 2509199"/>
                <a:gd name="connsiteX21" fmla="*/ 1411014 w 4012324"/>
                <a:gd name="connsiteY21" fmla="*/ 1332187 h 2509199"/>
                <a:gd name="connsiteX22" fmla="*/ 1489841 w 4012324"/>
                <a:gd name="connsiteY22" fmla="*/ 1876097 h 2509199"/>
                <a:gd name="connsiteX23" fmla="*/ 1568669 w 4012324"/>
                <a:gd name="connsiteY23" fmla="*/ 1481959 h 2509199"/>
                <a:gd name="connsiteX24" fmla="*/ 1600200 w 4012324"/>
                <a:gd name="connsiteY24" fmla="*/ 1489842 h 2509199"/>
                <a:gd name="connsiteX25" fmla="*/ 1679028 w 4012324"/>
                <a:gd name="connsiteY25" fmla="*/ 2017987 h 2509199"/>
                <a:gd name="connsiteX26" fmla="*/ 1679028 w 4012324"/>
                <a:gd name="connsiteY26" fmla="*/ 2049518 h 2509199"/>
                <a:gd name="connsiteX27" fmla="*/ 1679028 w 4012324"/>
                <a:gd name="connsiteY27" fmla="*/ 1931276 h 2509199"/>
                <a:gd name="connsiteX28" fmla="*/ 1749972 w 4012324"/>
                <a:gd name="connsiteY28" fmla="*/ 1891862 h 2509199"/>
                <a:gd name="connsiteX29" fmla="*/ 1797269 w 4012324"/>
                <a:gd name="connsiteY29" fmla="*/ 1615966 h 2509199"/>
                <a:gd name="connsiteX30" fmla="*/ 1836683 w 4012324"/>
                <a:gd name="connsiteY30" fmla="*/ 2128345 h 2509199"/>
                <a:gd name="connsiteX31" fmla="*/ 1844565 w 4012324"/>
                <a:gd name="connsiteY31" fmla="*/ 2175642 h 2509199"/>
                <a:gd name="connsiteX32" fmla="*/ 1915510 w 4012324"/>
                <a:gd name="connsiteY32" fmla="*/ 1340069 h 2509199"/>
                <a:gd name="connsiteX33" fmla="*/ 1954924 w 4012324"/>
                <a:gd name="connsiteY33" fmla="*/ 1237593 h 2509199"/>
                <a:gd name="connsiteX34" fmla="*/ 2002221 w 4012324"/>
                <a:gd name="connsiteY34" fmla="*/ 1757856 h 2509199"/>
                <a:gd name="connsiteX35" fmla="*/ 2010103 w 4012324"/>
                <a:gd name="connsiteY35" fmla="*/ 1765738 h 2509199"/>
                <a:gd name="connsiteX36" fmla="*/ 2065283 w 4012324"/>
                <a:gd name="connsiteY36" fmla="*/ 1679028 h 2509199"/>
                <a:gd name="connsiteX37" fmla="*/ 2065283 w 4012324"/>
                <a:gd name="connsiteY37" fmla="*/ 1608083 h 2509199"/>
                <a:gd name="connsiteX38" fmla="*/ 2144110 w 4012324"/>
                <a:gd name="connsiteY38" fmla="*/ 1466193 h 2509199"/>
                <a:gd name="connsiteX39" fmla="*/ 2136228 w 4012324"/>
                <a:gd name="connsiteY39" fmla="*/ 1686911 h 2509199"/>
                <a:gd name="connsiteX40" fmla="*/ 2167759 w 4012324"/>
                <a:gd name="connsiteY40" fmla="*/ 2010104 h 2509199"/>
                <a:gd name="connsiteX41" fmla="*/ 2222938 w 4012324"/>
                <a:gd name="connsiteY41" fmla="*/ 2183524 h 2509199"/>
                <a:gd name="connsiteX42" fmla="*/ 2278117 w 4012324"/>
                <a:gd name="connsiteY42" fmla="*/ 2317531 h 2509199"/>
                <a:gd name="connsiteX43" fmla="*/ 2317531 w 4012324"/>
                <a:gd name="connsiteY43" fmla="*/ 2049518 h 2509199"/>
                <a:gd name="connsiteX44" fmla="*/ 2317531 w 4012324"/>
                <a:gd name="connsiteY44" fmla="*/ 1947042 h 2509199"/>
                <a:gd name="connsiteX45" fmla="*/ 2317531 w 4012324"/>
                <a:gd name="connsiteY45" fmla="*/ 1860331 h 2509199"/>
                <a:gd name="connsiteX46" fmla="*/ 2364828 w 4012324"/>
                <a:gd name="connsiteY46" fmla="*/ 2159876 h 2509199"/>
                <a:gd name="connsiteX47" fmla="*/ 2396359 w 4012324"/>
                <a:gd name="connsiteY47" fmla="*/ 2238704 h 2509199"/>
                <a:gd name="connsiteX48" fmla="*/ 2475186 w 4012324"/>
                <a:gd name="connsiteY48" fmla="*/ 1434662 h 2509199"/>
                <a:gd name="connsiteX49" fmla="*/ 2475186 w 4012324"/>
                <a:gd name="connsiteY49" fmla="*/ 1434662 h 2509199"/>
                <a:gd name="connsiteX50" fmla="*/ 2601310 w 4012324"/>
                <a:gd name="connsiteY50" fmla="*/ 1820918 h 2509199"/>
                <a:gd name="connsiteX51" fmla="*/ 2640724 w 4012324"/>
                <a:gd name="connsiteY51" fmla="*/ 1576552 h 2509199"/>
                <a:gd name="connsiteX52" fmla="*/ 2798379 w 4012324"/>
                <a:gd name="connsiteY52" fmla="*/ 2254469 h 2509199"/>
                <a:gd name="connsiteX53" fmla="*/ 2853559 w 4012324"/>
                <a:gd name="connsiteY53" fmla="*/ 1679028 h 2509199"/>
                <a:gd name="connsiteX54" fmla="*/ 2948152 w 4012324"/>
                <a:gd name="connsiteY54" fmla="*/ 2096814 h 2509199"/>
                <a:gd name="connsiteX55" fmla="*/ 3090040 w 4012324"/>
                <a:gd name="connsiteY55" fmla="*/ 1111469 h 2509199"/>
                <a:gd name="connsiteX56" fmla="*/ 3192515 w 4012324"/>
                <a:gd name="connsiteY56" fmla="*/ 1789386 h 2509199"/>
                <a:gd name="connsiteX57" fmla="*/ 3334406 w 4012324"/>
                <a:gd name="connsiteY57" fmla="*/ 2506718 h 2509199"/>
                <a:gd name="connsiteX58" fmla="*/ 3418683 w 4012324"/>
                <a:gd name="connsiteY58" fmla="*/ 1671534 h 2509199"/>
                <a:gd name="connsiteX59" fmla="*/ 3497705 w 4012324"/>
                <a:gd name="connsiteY59" fmla="*/ 2094869 h 2509199"/>
                <a:gd name="connsiteX60" fmla="*/ 3582373 w 4012324"/>
                <a:gd name="connsiteY60" fmla="*/ 1598158 h 2509199"/>
                <a:gd name="connsiteX61" fmla="*/ 3774283 w 4012324"/>
                <a:gd name="connsiteY61" fmla="*/ 1846513 h 2509199"/>
                <a:gd name="connsiteX62" fmla="*/ 4012324 w 4012324"/>
                <a:gd name="connsiteY62" fmla="*/ 1844566 h 2509199"/>
                <a:gd name="connsiteX0" fmla="*/ 0 w 4012324"/>
                <a:gd name="connsiteY0" fmla="*/ 0 h 2509199"/>
                <a:gd name="connsiteX1" fmla="*/ 23648 w 4012324"/>
                <a:gd name="connsiteY1" fmla="*/ 2065283 h 2509199"/>
                <a:gd name="connsiteX2" fmla="*/ 86710 w 4012324"/>
                <a:gd name="connsiteY2" fmla="*/ 2388476 h 2509199"/>
                <a:gd name="connsiteX3" fmla="*/ 126124 w 4012324"/>
                <a:gd name="connsiteY3" fmla="*/ 1686911 h 2509199"/>
                <a:gd name="connsiteX4" fmla="*/ 212834 w 4012324"/>
                <a:gd name="connsiteY4" fmla="*/ 2270235 h 2509199"/>
                <a:gd name="connsiteX5" fmla="*/ 252248 w 4012324"/>
                <a:gd name="connsiteY5" fmla="*/ 2278118 h 2509199"/>
                <a:gd name="connsiteX6" fmla="*/ 299545 w 4012324"/>
                <a:gd name="connsiteY6" fmla="*/ 1592318 h 2509199"/>
                <a:gd name="connsiteX7" fmla="*/ 386255 w 4012324"/>
                <a:gd name="connsiteY7" fmla="*/ 2435773 h 2509199"/>
                <a:gd name="connsiteX8" fmla="*/ 472965 w 4012324"/>
                <a:gd name="connsiteY8" fmla="*/ 2191407 h 2509199"/>
                <a:gd name="connsiteX9" fmla="*/ 638503 w 4012324"/>
                <a:gd name="connsiteY9" fmla="*/ 2506718 h 2509199"/>
                <a:gd name="connsiteX10" fmla="*/ 693683 w 4012324"/>
                <a:gd name="connsiteY10" fmla="*/ 1899745 h 2509199"/>
                <a:gd name="connsiteX11" fmla="*/ 780393 w 4012324"/>
                <a:gd name="connsiteY11" fmla="*/ 2293883 h 2509199"/>
                <a:gd name="connsiteX12" fmla="*/ 827690 w 4012324"/>
                <a:gd name="connsiteY12" fmla="*/ 1899745 h 2509199"/>
                <a:gd name="connsiteX13" fmla="*/ 827690 w 4012324"/>
                <a:gd name="connsiteY13" fmla="*/ 1899745 h 2509199"/>
                <a:gd name="connsiteX14" fmla="*/ 930165 w 4012324"/>
                <a:gd name="connsiteY14" fmla="*/ 2191407 h 2509199"/>
                <a:gd name="connsiteX15" fmla="*/ 977462 w 4012324"/>
                <a:gd name="connsiteY15" fmla="*/ 1947042 h 2509199"/>
                <a:gd name="connsiteX16" fmla="*/ 1016876 w 4012324"/>
                <a:gd name="connsiteY16" fmla="*/ 1820918 h 2509199"/>
                <a:gd name="connsiteX17" fmla="*/ 1016876 w 4012324"/>
                <a:gd name="connsiteY17" fmla="*/ 1820918 h 2509199"/>
                <a:gd name="connsiteX18" fmla="*/ 1174531 w 4012324"/>
                <a:gd name="connsiteY18" fmla="*/ 2183524 h 2509199"/>
                <a:gd name="connsiteX19" fmla="*/ 1213945 w 4012324"/>
                <a:gd name="connsiteY19" fmla="*/ 1749973 h 2509199"/>
                <a:gd name="connsiteX20" fmla="*/ 1308538 w 4012324"/>
                <a:gd name="connsiteY20" fmla="*/ 2286000 h 2509199"/>
                <a:gd name="connsiteX21" fmla="*/ 1411014 w 4012324"/>
                <a:gd name="connsiteY21" fmla="*/ 1332187 h 2509199"/>
                <a:gd name="connsiteX22" fmla="*/ 1489841 w 4012324"/>
                <a:gd name="connsiteY22" fmla="*/ 1876097 h 2509199"/>
                <a:gd name="connsiteX23" fmla="*/ 1568669 w 4012324"/>
                <a:gd name="connsiteY23" fmla="*/ 1481959 h 2509199"/>
                <a:gd name="connsiteX24" fmla="*/ 1600200 w 4012324"/>
                <a:gd name="connsiteY24" fmla="*/ 1489842 h 2509199"/>
                <a:gd name="connsiteX25" fmla="*/ 1679028 w 4012324"/>
                <a:gd name="connsiteY25" fmla="*/ 2017987 h 2509199"/>
                <a:gd name="connsiteX26" fmla="*/ 1679028 w 4012324"/>
                <a:gd name="connsiteY26" fmla="*/ 2049518 h 2509199"/>
                <a:gd name="connsiteX27" fmla="*/ 1679028 w 4012324"/>
                <a:gd name="connsiteY27" fmla="*/ 1931276 h 2509199"/>
                <a:gd name="connsiteX28" fmla="*/ 1749972 w 4012324"/>
                <a:gd name="connsiteY28" fmla="*/ 1891862 h 2509199"/>
                <a:gd name="connsiteX29" fmla="*/ 1797269 w 4012324"/>
                <a:gd name="connsiteY29" fmla="*/ 1615966 h 2509199"/>
                <a:gd name="connsiteX30" fmla="*/ 1836683 w 4012324"/>
                <a:gd name="connsiteY30" fmla="*/ 2128345 h 2509199"/>
                <a:gd name="connsiteX31" fmla="*/ 1844565 w 4012324"/>
                <a:gd name="connsiteY31" fmla="*/ 2175642 h 2509199"/>
                <a:gd name="connsiteX32" fmla="*/ 1915510 w 4012324"/>
                <a:gd name="connsiteY32" fmla="*/ 1340069 h 2509199"/>
                <a:gd name="connsiteX33" fmla="*/ 1954924 w 4012324"/>
                <a:gd name="connsiteY33" fmla="*/ 1237593 h 2509199"/>
                <a:gd name="connsiteX34" fmla="*/ 2002221 w 4012324"/>
                <a:gd name="connsiteY34" fmla="*/ 1757856 h 2509199"/>
                <a:gd name="connsiteX35" fmla="*/ 2010103 w 4012324"/>
                <a:gd name="connsiteY35" fmla="*/ 1765738 h 2509199"/>
                <a:gd name="connsiteX36" fmla="*/ 2065283 w 4012324"/>
                <a:gd name="connsiteY36" fmla="*/ 1679028 h 2509199"/>
                <a:gd name="connsiteX37" fmla="*/ 2065283 w 4012324"/>
                <a:gd name="connsiteY37" fmla="*/ 1608083 h 2509199"/>
                <a:gd name="connsiteX38" fmla="*/ 2144110 w 4012324"/>
                <a:gd name="connsiteY38" fmla="*/ 1466193 h 2509199"/>
                <a:gd name="connsiteX39" fmla="*/ 2136228 w 4012324"/>
                <a:gd name="connsiteY39" fmla="*/ 1686911 h 2509199"/>
                <a:gd name="connsiteX40" fmla="*/ 2167759 w 4012324"/>
                <a:gd name="connsiteY40" fmla="*/ 2010104 h 2509199"/>
                <a:gd name="connsiteX41" fmla="*/ 2222938 w 4012324"/>
                <a:gd name="connsiteY41" fmla="*/ 2183524 h 2509199"/>
                <a:gd name="connsiteX42" fmla="*/ 2278117 w 4012324"/>
                <a:gd name="connsiteY42" fmla="*/ 2317531 h 2509199"/>
                <a:gd name="connsiteX43" fmla="*/ 2317531 w 4012324"/>
                <a:gd name="connsiteY43" fmla="*/ 2049518 h 2509199"/>
                <a:gd name="connsiteX44" fmla="*/ 2317531 w 4012324"/>
                <a:gd name="connsiteY44" fmla="*/ 1947042 h 2509199"/>
                <a:gd name="connsiteX45" fmla="*/ 2317531 w 4012324"/>
                <a:gd name="connsiteY45" fmla="*/ 1860331 h 2509199"/>
                <a:gd name="connsiteX46" fmla="*/ 2364828 w 4012324"/>
                <a:gd name="connsiteY46" fmla="*/ 2159876 h 2509199"/>
                <a:gd name="connsiteX47" fmla="*/ 2396359 w 4012324"/>
                <a:gd name="connsiteY47" fmla="*/ 2238704 h 2509199"/>
                <a:gd name="connsiteX48" fmla="*/ 2475186 w 4012324"/>
                <a:gd name="connsiteY48" fmla="*/ 1434662 h 2509199"/>
                <a:gd name="connsiteX49" fmla="*/ 2475186 w 4012324"/>
                <a:gd name="connsiteY49" fmla="*/ 1434662 h 2509199"/>
                <a:gd name="connsiteX50" fmla="*/ 2601310 w 4012324"/>
                <a:gd name="connsiteY50" fmla="*/ 1820918 h 2509199"/>
                <a:gd name="connsiteX51" fmla="*/ 2640724 w 4012324"/>
                <a:gd name="connsiteY51" fmla="*/ 1576552 h 2509199"/>
                <a:gd name="connsiteX52" fmla="*/ 2798379 w 4012324"/>
                <a:gd name="connsiteY52" fmla="*/ 2254469 h 2509199"/>
                <a:gd name="connsiteX53" fmla="*/ 2853559 w 4012324"/>
                <a:gd name="connsiteY53" fmla="*/ 1679028 h 2509199"/>
                <a:gd name="connsiteX54" fmla="*/ 2948152 w 4012324"/>
                <a:gd name="connsiteY54" fmla="*/ 2096814 h 2509199"/>
                <a:gd name="connsiteX55" fmla="*/ 3090040 w 4012324"/>
                <a:gd name="connsiteY55" fmla="*/ 1111469 h 2509199"/>
                <a:gd name="connsiteX56" fmla="*/ 3192515 w 4012324"/>
                <a:gd name="connsiteY56" fmla="*/ 1789386 h 2509199"/>
                <a:gd name="connsiteX57" fmla="*/ 3334406 w 4012324"/>
                <a:gd name="connsiteY57" fmla="*/ 2506718 h 2509199"/>
                <a:gd name="connsiteX58" fmla="*/ 3418683 w 4012324"/>
                <a:gd name="connsiteY58" fmla="*/ 1671534 h 2509199"/>
                <a:gd name="connsiteX59" fmla="*/ 3497705 w 4012324"/>
                <a:gd name="connsiteY59" fmla="*/ 2094869 h 2509199"/>
                <a:gd name="connsiteX60" fmla="*/ 3582373 w 4012324"/>
                <a:gd name="connsiteY60" fmla="*/ 1598158 h 2509199"/>
                <a:gd name="connsiteX61" fmla="*/ 3808149 w 4012324"/>
                <a:gd name="connsiteY61" fmla="*/ 2230335 h 2509199"/>
                <a:gd name="connsiteX62" fmla="*/ 4012324 w 4012324"/>
                <a:gd name="connsiteY62" fmla="*/ 1844566 h 2509199"/>
                <a:gd name="connsiteX0" fmla="*/ 0 w 4012324"/>
                <a:gd name="connsiteY0" fmla="*/ 0 h 2509199"/>
                <a:gd name="connsiteX1" fmla="*/ 23648 w 4012324"/>
                <a:gd name="connsiteY1" fmla="*/ 2065283 h 2509199"/>
                <a:gd name="connsiteX2" fmla="*/ 86710 w 4012324"/>
                <a:gd name="connsiteY2" fmla="*/ 2388476 h 2509199"/>
                <a:gd name="connsiteX3" fmla="*/ 126124 w 4012324"/>
                <a:gd name="connsiteY3" fmla="*/ 1686911 h 2509199"/>
                <a:gd name="connsiteX4" fmla="*/ 212834 w 4012324"/>
                <a:gd name="connsiteY4" fmla="*/ 2270235 h 2509199"/>
                <a:gd name="connsiteX5" fmla="*/ 252248 w 4012324"/>
                <a:gd name="connsiteY5" fmla="*/ 2278118 h 2509199"/>
                <a:gd name="connsiteX6" fmla="*/ 299545 w 4012324"/>
                <a:gd name="connsiteY6" fmla="*/ 1592318 h 2509199"/>
                <a:gd name="connsiteX7" fmla="*/ 386255 w 4012324"/>
                <a:gd name="connsiteY7" fmla="*/ 2435773 h 2509199"/>
                <a:gd name="connsiteX8" fmla="*/ 472965 w 4012324"/>
                <a:gd name="connsiteY8" fmla="*/ 2191407 h 2509199"/>
                <a:gd name="connsiteX9" fmla="*/ 638503 w 4012324"/>
                <a:gd name="connsiteY9" fmla="*/ 2506718 h 2509199"/>
                <a:gd name="connsiteX10" fmla="*/ 693683 w 4012324"/>
                <a:gd name="connsiteY10" fmla="*/ 1899745 h 2509199"/>
                <a:gd name="connsiteX11" fmla="*/ 780393 w 4012324"/>
                <a:gd name="connsiteY11" fmla="*/ 2293883 h 2509199"/>
                <a:gd name="connsiteX12" fmla="*/ 827690 w 4012324"/>
                <a:gd name="connsiteY12" fmla="*/ 1899745 h 2509199"/>
                <a:gd name="connsiteX13" fmla="*/ 827690 w 4012324"/>
                <a:gd name="connsiteY13" fmla="*/ 1899745 h 2509199"/>
                <a:gd name="connsiteX14" fmla="*/ 930165 w 4012324"/>
                <a:gd name="connsiteY14" fmla="*/ 2191407 h 2509199"/>
                <a:gd name="connsiteX15" fmla="*/ 977462 w 4012324"/>
                <a:gd name="connsiteY15" fmla="*/ 1947042 h 2509199"/>
                <a:gd name="connsiteX16" fmla="*/ 1016876 w 4012324"/>
                <a:gd name="connsiteY16" fmla="*/ 1820918 h 2509199"/>
                <a:gd name="connsiteX17" fmla="*/ 1016876 w 4012324"/>
                <a:gd name="connsiteY17" fmla="*/ 1820918 h 2509199"/>
                <a:gd name="connsiteX18" fmla="*/ 1174531 w 4012324"/>
                <a:gd name="connsiteY18" fmla="*/ 2183524 h 2509199"/>
                <a:gd name="connsiteX19" fmla="*/ 1213945 w 4012324"/>
                <a:gd name="connsiteY19" fmla="*/ 1749973 h 2509199"/>
                <a:gd name="connsiteX20" fmla="*/ 1308538 w 4012324"/>
                <a:gd name="connsiteY20" fmla="*/ 2286000 h 2509199"/>
                <a:gd name="connsiteX21" fmla="*/ 1411014 w 4012324"/>
                <a:gd name="connsiteY21" fmla="*/ 1332187 h 2509199"/>
                <a:gd name="connsiteX22" fmla="*/ 1489841 w 4012324"/>
                <a:gd name="connsiteY22" fmla="*/ 1876097 h 2509199"/>
                <a:gd name="connsiteX23" fmla="*/ 1568669 w 4012324"/>
                <a:gd name="connsiteY23" fmla="*/ 1481959 h 2509199"/>
                <a:gd name="connsiteX24" fmla="*/ 1600200 w 4012324"/>
                <a:gd name="connsiteY24" fmla="*/ 1489842 h 2509199"/>
                <a:gd name="connsiteX25" fmla="*/ 1679028 w 4012324"/>
                <a:gd name="connsiteY25" fmla="*/ 2017987 h 2509199"/>
                <a:gd name="connsiteX26" fmla="*/ 1679028 w 4012324"/>
                <a:gd name="connsiteY26" fmla="*/ 2049518 h 2509199"/>
                <a:gd name="connsiteX27" fmla="*/ 1679028 w 4012324"/>
                <a:gd name="connsiteY27" fmla="*/ 1931276 h 2509199"/>
                <a:gd name="connsiteX28" fmla="*/ 1749972 w 4012324"/>
                <a:gd name="connsiteY28" fmla="*/ 1891862 h 2509199"/>
                <a:gd name="connsiteX29" fmla="*/ 1797269 w 4012324"/>
                <a:gd name="connsiteY29" fmla="*/ 1615966 h 2509199"/>
                <a:gd name="connsiteX30" fmla="*/ 1836683 w 4012324"/>
                <a:gd name="connsiteY30" fmla="*/ 2128345 h 2509199"/>
                <a:gd name="connsiteX31" fmla="*/ 1844565 w 4012324"/>
                <a:gd name="connsiteY31" fmla="*/ 2175642 h 2509199"/>
                <a:gd name="connsiteX32" fmla="*/ 1915510 w 4012324"/>
                <a:gd name="connsiteY32" fmla="*/ 1340069 h 2509199"/>
                <a:gd name="connsiteX33" fmla="*/ 1954924 w 4012324"/>
                <a:gd name="connsiteY33" fmla="*/ 1237593 h 2509199"/>
                <a:gd name="connsiteX34" fmla="*/ 2002221 w 4012324"/>
                <a:gd name="connsiteY34" fmla="*/ 1757856 h 2509199"/>
                <a:gd name="connsiteX35" fmla="*/ 2010103 w 4012324"/>
                <a:gd name="connsiteY35" fmla="*/ 1765738 h 2509199"/>
                <a:gd name="connsiteX36" fmla="*/ 2065283 w 4012324"/>
                <a:gd name="connsiteY36" fmla="*/ 1679028 h 2509199"/>
                <a:gd name="connsiteX37" fmla="*/ 2065283 w 4012324"/>
                <a:gd name="connsiteY37" fmla="*/ 1608083 h 2509199"/>
                <a:gd name="connsiteX38" fmla="*/ 2144110 w 4012324"/>
                <a:gd name="connsiteY38" fmla="*/ 1466193 h 2509199"/>
                <a:gd name="connsiteX39" fmla="*/ 2136228 w 4012324"/>
                <a:gd name="connsiteY39" fmla="*/ 1686911 h 2509199"/>
                <a:gd name="connsiteX40" fmla="*/ 2167759 w 4012324"/>
                <a:gd name="connsiteY40" fmla="*/ 2010104 h 2509199"/>
                <a:gd name="connsiteX41" fmla="*/ 2222938 w 4012324"/>
                <a:gd name="connsiteY41" fmla="*/ 2183524 h 2509199"/>
                <a:gd name="connsiteX42" fmla="*/ 2278117 w 4012324"/>
                <a:gd name="connsiteY42" fmla="*/ 2317531 h 2509199"/>
                <a:gd name="connsiteX43" fmla="*/ 2317531 w 4012324"/>
                <a:gd name="connsiteY43" fmla="*/ 2049518 h 2509199"/>
                <a:gd name="connsiteX44" fmla="*/ 2317531 w 4012324"/>
                <a:gd name="connsiteY44" fmla="*/ 1947042 h 2509199"/>
                <a:gd name="connsiteX45" fmla="*/ 2317531 w 4012324"/>
                <a:gd name="connsiteY45" fmla="*/ 1860331 h 2509199"/>
                <a:gd name="connsiteX46" fmla="*/ 2364828 w 4012324"/>
                <a:gd name="connsiteY46" fmla="*/ 2159876 h 2509199"/>
                <a:gd name="connsiteX47" fmla="*/ 2396359 w 4012324"/>
                <a:gd name="connsiteY47" fmla="*/ 2238704 h 2509199"/>
                <a:gd name="connsiteX48" fmla="*/ 2475186 w 4012324"/>
                <a:gd name="connsiteY48" fmla="*/ 1434662 h 2509199"/>
                <a:gd name="connsiteX49" fmla="*/ 2475186 w 4012324"/>
                <a:gd name="connsiteY49" fmla="*/ 1434662 h 2509199"/>
                <a:gd name="connsiteX50" fmla="*/ 2601310 w 4012324"/>
                <a:gd name="connsiteY50" fmla="*/ 1820918 h 2509199"/>
                <a:gd name="connsiteX51" fmla="*/ 2640724 w 4012324"/>
                <a:gd name="connsiteY51" fmla="*/ 1576552 h 2509199"/>
                <a:gd name="connsiteX52" fmla="*/ 2798379 w 4012324"/>
                <a:gd name="connsiteY52" fmla="*/ 2254469 h 2509199"/>
                <a:gd name="connsiteX53" fmla="*/ 2853559 w 4012324"/>
                <a:gd name="connsiteY53" fmla="*/ 1679028 h 2509199"/>
                <a:gd name="connsiteX54" fmla="*/ 2948152 w 4012324"/>
                <a:gd name="connsiteY54" fmla="*/ 2096814 h 2509199"/>
                <a:gd name="connsiteX55" fmla="*/ 3090040 w 4012324"/>
                <a:gd name="connsiteY55" fmla="*/ 1111469 h 2509199"/>
                <a:gd name="connsiteX56" fmla="*/ 3192515 w 4012324"/>
                <a:gd name="connsiteY56" fmla="*/ 1789386 h 2509199"/>
                <a:gd name="connsiteX57" fmla="*/ 3334406 w 4012324"/>
                <a:gd name="connsiteY57" fmla="*/ 2506718 h 2509199"/>
                <a:gd name="connsiteX58" fmla="*/ 3418683 w 4012324"/>
                <a:gd name="connsiteY58" fmla="*/ 1671534 h 2509199"/>
                <a:gd name="connsiteX59" fmla="*/ 3497705 w 4012324"/>
                <a:gd name="connsiteY59" fmla="*/ 2094869 h 2509199"/>
                <a:gd name="connsiteX60" fmla="*/ 3582373 w 4012324"/>
                <a:gd name="connsiteY60" fmla="*/ 1598158 h 2509199"/>
                <a:gd name="connsiteX61" fmla="*/ 3808149 w 4012324"/>
                <a:gd name="connsiteY61" fmla="*/ 2230335 h 2509199"/>
                <a:gd name="connsiteX62" fmla="*/ 3937972 w 4012324"/>
                <a:gd name="connsiteY62" fmla="*/ 2015847 h 2509199"/>
                <a:gd name="connsiteX63" fmla="*/ 4012324 w 4012324"/>
                <a:gd name="connsiteY63" fmla="*/ 1844566 h 2509199"/>
                <a:gd name="connsiteX0" fmla="*/ 0 w 3995391"/>
                <a:gd name="connsiteY0" fmla="*/ 0 h 2509199"/>
                <a:gd name="connsiteX1" fmla="*/ 23648 w 3995391"/>
                <a:gd name="connsiteY1" fmla="*/ 2065283 h 2509199"/>
                <a:gd name="connsiteX2" fmla="*/ 86710 w 3995391"/>
                <a:gd name="connsiteY2" fmla="*/ 2388476 h 2509199"/>
                <a:gd name="connsiteX3" fmla="*/ 126124 w 3995391"/>
                <a:gd name="connsiteY3" fmla="*/ 1686911 h 2509199"/>
                <a:gd name="connsiteX4" fmla="*/ 212834 w 3995391"/>
                <a:gd name="connsiteY4" fmla="*/ 2270235 h 2509199"/>
                <a:gd name="connsiteX5" fmla="*/ 252248 w 3995391"/>
                <a:gd name="connsiteY5" fmla="*/ 2278118 h 2509199"/>
                <a:gd name="connsiteX6" fmla="*/ 299545 w 3995391"/>
                <a:gd name="connsiteY6" fmla="*/ 1592318 h 2509199"/>
                <a:gd name="connsiteX7" fmla="*/ 386255 w 3995391"/>
                <a:gd name="connsiteY7" fmla="*/ 2435773 h 2509199"/>
                <a:gd name="connsiteX8" fmla="*/ 472965 w 3995391"/>
                <a:gd name="connsiteY8" fmla="*/ 2191407 h 2509199"/>
                <a:gd name="connsiteX9" fmla="*/ 638503 w 3995391"/>
                <a:gd name="connsiteY9" fmla="*/ 2506718 h 2509199"/>
                <a:gd name="connsiteX10" fmla="*/ 693683 w 3995391"/>
                <a:gd name="connsiteY10" fmla="*/ 1899745 h 2509199"/>
                <a:gd name="connsiteX11" fmla="*/ 780393 w 3995391"/>
                <a:gd name="connsiteY11" fmla="*/ 2293883 h 2509199"/>
                <a:gd name="connsiteX12" fmla="*/ 827690 w 3995391"/>
                <a:gd name="connsiteY12" fmla="*/ 1899745 h 2509199"/>
                <a:gd name="connsiteX13" fmla="*/ 827690 w 3995391"/>
                <a:gd name="connsiteY13" fmla="*/ 1899745 h 2509199"/>
                <a:gd name="connsiteX14" fmla="*/ 930165 w 3995391"/>
                <a:gd name="connsiteY14" fmla="*/ 2191407 h 2509199"/>
                <a:gd name="connsiteX15" fmla="*/ 977462 w 3995391"/>
                <a:gd name="connsiteY15" fmla="*/ 1947042 h 2509199"/>
                <a:gd name="connsiteX16" fmla="*/ 1016876 w 3995391"/>
                <a:gd name="connsiteY16" fmla="*/ 1820918 h 2509199"/>
                <a:gd name="connsiteX17" fmla="*/ 1016876 w 3995391"/>
                <a:gd name="connsiteY17" fmla="*/ 1820918 h 2509199"/>
                <a:gd name="connsiteX18" fmla="*/ 1174531 w 3995391"/>
                <a:gd name="connsiteY18" fmla="*/ 2183524 h 2509199"/>
                <a:gd name="connsiteX19" fmla="*/ 1213945 w 3995391"/>
                <a:gd name="connsiteY19" fmla="*/ 1749973 h 2509199"/>
                <a:gd name="connsiteX20" fmla="*/ 1308538 w 3995391"/>
                <a:gd name="connsiteY20" fmla="*/ 2286000 h 2509199"/>
                <a:gd name="connsiteX21" fmla="*/ 1411014 w 3995391"/>
                <a:gd name="connsiteY21" fmla="*/ 1332187 h 2509199"/>
                <a:gd name="connsiteX22" fmla="*/ 1489841 w 3995391"/>
                <a:gd name="connsiteY22" fmla="*/ 1876097 h 2509199"/>
                <a:gd name="connsiteX23" fmla="*/ 1568669 w 3995391"/>
                <a:gd name="connsiteY23" fmla="*/ 1481959 h 2509199"/>
                <a:gd name="connsiteX24" fmla="*/ 1600200 w 3995391"/>
                <a:gd name="connsiteY24" fmla="*/ 1489842 h 2509199"/>
                <a:gd name="connsiteX25" fmla="*/ 1679028 w 3995391"/>
                <a:gd name="connsiteY25" fmla="*/ 2017987 h 2509199"/>
                <a:gd name="connsiteX26" fmla="*/ 1679028 w 3995391"/>
                <a:gd name="connsiteY26" fmla="*/ 2049518 h 2509199"/>
                <a:gd name="connsiteX27" fmla="*/ 1679028 w 3995391"/>
                <a:gd name="connsiteY27" fmla="*/ 1931276 h 2509199"/>
                <a:gd name="connsiteX28" fmla="*/ 1749972 w 3995391"/>
                <a:gd name="connsiteY28" fmla="*/ 1891862 h 2509199"/>
                <a:gd name="connsiteX29" fmla="*/ 1797269 w 3995391"/>
                <a:gd name="connsiteY29" fmla="*/ 1615966 h 2509199"/>
                <a:gd name="connsiteX30" fmla="*/ 1836683 w 3995391"/>
                <a:gd name="connsiteY30" fmla="*/ 2128345 h 2509199"/>
                <a:gd name="connsiteX31" fmla="*/ 1844565 w 3995391"/>
                <a:gd name="connsiteY31" fmla="*/ 2175642 h 2509199"/>
                <a:gd name="connsiteX32" fmla="*/ 1915510 w 3995391"/>
                <a:gd name="connsiteY32" fmla="*/ 1340069 h 2509199"/>
                <a:gd name="connsiteX33" fmla="*/ 1954924 w 3995391"/>
                <a:gd name="connsiteY33" fmla="*/ 1237593 h 2509199"/>
                <a:gd name="connsiteX34" fmla="*/ 2002221 w 3995391"/>
                <a:gd name="connsiteY34" fmla="*/ 1757856 h 2509199"/>
                <a:gd name="connsiteX35" fmla="*/ 2010103 w 3995391"/>
                <a:gd name="connsiteY35" fmla="*/ 1765738 h 2509199"/>
                <a:gd name="connsiteX36" fmla="*/ 2065283 w 3995391"/>
                <a:gd name="connsiteY36" fmla="*/ 1679028 h 2509199"/>
                <a:gd name="connsiteX37" fmla="*/ 2065283 w 3995391"/>
                <a:gd name="connsiteY37" fmla="*/ 1608083 h 2509199"/>
                <a:gd name="connsiteX38" fmla="*/ 2144110 w 3995391"/>
                <a:gd name="connsiteY38" fmla="*/ 1466193 h 2509199"/>
                <a:gd name="connsiteX39" fmla="*/ 2136228 w 3995391"/>
                <a:gd name="connsiteY39" fmla="*/ 1686911 h 2509199"/>
                <a:gd name="connsiteX40" fmla="*/ 2167759 w 3995391"/>
                <a:gd name="connsiteY40" fmla="*/ 2010104 h 2509199"/>
                <a:gd name="connsiteX41" fmla="*/ 2222938 w 3995391"/>
                <a:gd name="connsiteY41" fmla="*/ 2183524 h 2509199"/>
                <a:gd name="connsiteX42" fmla="*/ 2278117 w 3995391"/>
                <a:gd name="connsiteY42" fmla="*/ 2317531 h 2509199"/>
                <a:gd name="connsiteX43" fmla="*/ 2317531 w 3995391"/>
                <a:gd name="connsiteY43" fmla="*/ 2049518 h 2509199"/>
                <a:gd name="connsiteX44" fmla="*/ 2317531 w 3995391"/>
                <a:gd name="connsiteY44" fmla="*/ 1947042 h 2509199"/>
                <a:gd name="connsiteX45" fmla="*/ 2317531 w 3995391"/>
                <a:gd name="connsiteY45" fmla="*/ 1860331 h 2509199"/>
                <a:gd name="connsiteX46" fmla="*/ 2364828 w 3995391"/>
                <a:gd name="connsiteY46" fmla="*/ 2159876 h 2509199"/>
                <a:gd name="connsiteX47" fmla="*/ 2396359 w 3995391"/>
                <a:gd name="connsiteY47" fmla="*/ 2238704 h 2509199"/>
                <a:gd name="connsiteX48" fmla="*/ 2475186 w 3995391"/>
                <a:gd name="connsiteY48" fmla="*/ 1434662 h 2509199"/>
                <a:gd name="connsiteX49" fmla="*/ 2475186 w 3995391"/>
                <a:gd name="connsiteY49" fmla="*/ 1434662 h 2509199"/>
                <a:gd name="connsiteX50" fmla="*/ 2601310 w 3995391"/>
                <a:gd name="connsiteY50" fmla="*/ 1820918 h 2509199"/>
                <a:gd name="connsiteX51" fmla="*/ 2640724 w 3995391"/>
                <a:gd name="connsiteY51" fmla="*/ 1576552 h 2509199"/>
                <a:gd name="connsiteX52" fmla="*/ 2798379 w 3995391"/>
                <a:gd name="connsiteY52" fmla="*/ 2254469 h 2509199"/>
                <a:gd name="connsiteX53" fmla="*/ 2853559 w 3995391"/>
                <a:gd name="connsiteY53" fmla="*/ 1679028 h 2509199"/>
                <a:gd name="connsiteX54" fmla="*/ 2948152 w 3995391"/>
                <a:gd name="connsiteY54" fmla="*/ 2096814 h 2509199"/>
                <a:gd name="connsiteX55" fmla="*/ 3090040 w 3995391"/>
                <a:gd name="connsiteY55" fmla="*/ 1111469 h 2509199"/>
                <a:gd name="connsiteX56" fmla="*/ 3192515 w 3995391"/>
                <a:gd name="connsiteY56" fmla="*/ 1789386 h 2509199"/>
                <a:gd name="connsiteX57" fmla="*/ 3334406 w 3995391"/>
                <a:gd name="connsiteY57" fmla="*/ 2506718 h 2509199"/>
                <a:gd name="connsiteX58" fmla="*/ 3418683 w 3995391"/>
                <a:gd name="connsiteY58" fmla="*/ 1671534 h 2509199"/>
                <a:gd name="connsiteX59" fmla="*/ 3497705 w 3995391"/>
                <a:gd name="connsiteY59" fmla="*/ 2094869 h 2509199"/>
                <a:gd name="connsiteX60" fmla="*/ 3582373 w 3995391"/>
                <a:gd name="connsiteY60" fmla="*/ 1598158 h 2509199"/>
                <a:gd name="connsiteX61" fmla="*/ 3808149 w 3995391"/>
                <a:gd name="connsiteY61" fmla="*/ 2230335 h 2509199"/>
                <a:gd name="connsiteX62" fmla="*/ 3937972 w 3995391"/>
                <a:gd name="connsiteY62" fmla="*/ 2015847 h 2509199"/>
                <a:gd name="connsiteX63" fmla="*/ 3995391 w 3995391"/>
                <a:gd name="connsiteY63" fmla="*/ 410877 h 2509199"/>
                <a:gd name="connsiteX0" fmla="*/ 0 w 3998721"/>
                <a:gd name="connsiteY0" fmla="*/ 0 h 2509199"/>
                <a:gd name="connsiteX1" fmla="*/ 23648 w 3998721"/>
                <a:gd name="connsiteY1" fmla="*/ 2065283 h 2509199"/>
                <a:gd name="connsiteX2" fmla="*/ 86710 w 3998721"/>
                <a:gd name="connsiteY2" fmla="*/ 2388476 h 2509199"/>
                <a:gd name="connsiteX3" fmla="*/ 126124 w 3998721"/>
                <a:gd name="connsiteY3" fmla="*/ 1686911 h 2509199"/>
                <a:gd name="connsiteX4" fmla="*/ 212834 w 3998721"/>
                <a:gd name="connsiteY4" fmla="*/ 2270235 h 2509199"/>
                <a:gd name="connsiteX5" fmla="*/ 252248 w 3998721"/>
                <a:gd name="connsiteY5" fmla="*/ 2278118 h 2509199"/>
                <a:gd name="connsiteX6" fmla="*/ 299545 w 3998721"/>
                <a:gd name="connsiteY6" fmla="*/ 1592318 h 2509199"/>
                <a:gd name="connsiteX7" fmla="*/ 386255 w 3998721"/>
                <a:gd name="connsiteY7" fmla="*/ 2435773 h 2509199"/>
                <a:gd name="connsiteX8" fmla="*/ 472965 w 3998721"/>
                <a:gd name="connsiteY8" fmla="*/ 2191407 h 2509199"/>
                <a:gd name="connsiteX9" fmla="*/ 638503 w 3998721"/>
                <a:gd name="connsiteY9" fmla="*/ 2506718 h 2509199"/>
                <a:gd name="connsiteX10" fmla="*/ 693683 w 3998721"/>
                <a:gd name="connsiteY10" fmla="*/ 1899745 h 2509199"/>
                <a:gd name="connsiteX11" fmla="*/ 780393 w 3998721"/>
                <a:gd name="connsiteY11" fmla="*/ 2293883 h 2509199"/>
                <a:gd name="connsiteX12" fmla="*/ 827690 w 3998721"/>
                <a:gd name="connsiteY12" fmla="*/ 1899745 h 2509199"/>
                <a:gd name="connsiteX13" fmla="*/ 827690 w 3998721"/>
                <a:gd name="connsiteY13" fmla="*/ 1899745 h 2509199"/>
                <a:gd name="connsiteX14" fmla="*/ 930165 w 3998721"/>
                <a:gd name="connsiteY14" fmla="*/ 2191407 h 2509199"/>
                <a:gd name="connsiteX15" fmla="*/ 977462 w 3998721"/>
                <a:gd name="connsiteY15" fmla="*/ 1947042 h 2509199"/>
                <a:gd name="connsiteX16" fmla="*/ 1016876 w 3998721"/>
                <a:gd name="connsiteY16" fmla="*/ 1820918 h 2509199"/>
                <a:gd name="connsiteX17" fmla="*/ 1016876 w 3998721"/>
                <a:gd name="connsiteY17" fmla="*/ 1820918 h 2509199"/>
                <a:gd name="connsiteX18" fmla="*/ 1174531 w 3998721"/>
                <a:gd name="connsiteY18" fmla="*/ 2183524 h 2509199"/>
                <a:gd name="connsiteX19" fmla="*/ 1213945 w 3998721"/>
                <a:gd name="connsiteY19" fmla="*/ 1749973 h 2509199"/>
                <a:gd name="connsiteX20" fmla="*/ 1308538 w 3998721"/>
                <a:gd name="connsiteY20" fmla="*/ 2286000 h 2509199"/>
                <a:gd name="connsiteX21" fmla="*/ 1411014 w 3998721"/>
                <a:gd name="connsiteY21" fmla="*/ 1332187 h 2509199"/>
                <a:gd name="connsiteX22" fmla="*/ 1489841 w 3998721"/>
                <a:gd name="connsiteY22" fmla="*/ 1876097 h 2509199"/>
                <a:gd name="connsiteX23" fmla="*/ 1568669 w 3998721"/>
                <a:gd name="connsiteY23" fmla="*/ 1481959 h 2509199"/>
                <a:gd name="connsiteX24" fmla="*/ 1600200 w 3998721"/>
                <a:gd name="connsiteY24" fmla="*/ 1489842 h 2509199"/>
                <a:gd name="connsiteX25" fmla="*/ 1679028 w 3998721"/>
                <a:gd name="connsiteY25" fmla="*/ 2017987 h 2509199"/>
                <a:gd name="connsiteX26" fmla="*/ 1679028 w 3998721"/>
                <a:gd name="connsiteY26" fmla="*/ 2049518 h 2509199"/>
                <a:gd name="connsiteX27" fmla="*/ 1679028 w 3998721"/>
                <a:gd name="connsiteY27" fmla="*/ 1931276 h 2509199"/>
                <a:gd name="connsiteX28" fmla="*/ 1749972 w 3998721"/>
                <a:gd name="connsiteY28" fmla="*/ 1891862 h 2509199"/>
                <a:gd name="connsiteX29" fmla="*/ 1797269 w 3998721"/>
                <a:gd name="connsiteY29" fmla="*/ 1615966 h 2509199"/>
                <a:gd name="connsiteX30" fmla="*/ 1836683 w 3998721"/>
                <a:gd name="connsiteY30" fmla="*/ 2128345 h 2509199"/>
                <a:gd name="connsiteX31" fmla="*/ 1844565 w 3998721"/>
                <a:gd name="connsiteY31" fmla="*/ 2175642 h 2509199"/>
                <a:gd name="connsiteX32" fmla="*/ 1915510 w 3998721"/>
                <a:gd name="connsiteY32" fmla="*/ 1340069 h 2509199"/>
                <a:gd name="connsiteX33" fmla="*/ 1954924 w 3998721"/>
                <a:gd name="connsiteY33" fmla="*/ 1237593 h 2509199"/>
                <a:gd name="connsiteX34" fmla="*/ 2002221 w 3998721"/>
                <a:gd name="connsiteY34" fmla="*/ 1757856 h 2509199"/>
                <a:gd name="connsiteX35" fmla="*/ 2010103 w 3998721"/>
                <a:gd name="connsiteY35" fmla="*/ 1765738 h 2509199"/>
                <a:gd name="connsiteX36" fmla="*/ 2065283 w 3998721"/>
                <a:gd name="connsiteY36" fmla="*/ 1679028 h 2509199"/>
                <a:gd name="connsiteX37" fmla="*/ 2065283 w 3998721"/>
                <a:gd name="connsiteY37" fmla="*/ 1608083 h 2509199"/>
                <a:gd name="connsiteX38" fmla="*/ 2144110 w 3998721"/>
                <a:gd name="connsiteY38" fmla="*/ 1466193 h 2509199"/>
                <a:gd name="connsiteX39" fmla="*/ 2136228 w 3998721"/>
                <a:gd name="connsiteY39" fmla="*/ 1686911 h 2509199"/>
                <a:gd name="connsiteX40" fmla="*/ 2167759 w 3998721"/>
                <a:gd name="connsiteY40" fmla="*/ 2010104 h 2509199"/>
                <a:gd name="connsiteX41" fmla="*/ 2222938 w 3998721"/>
                <a:gd name="connsiteY41" fmla="*/ 2183524 h 2509199"/>
                <a:gd name="connsiteX42" fmla="*/ 2278117 w 3998721"/>
                <a:gd name="connsiteY42" fmla="*/ 2317531 h 2509199"/>
                <a:gd name="connsiteX43" fmla="*/ 2317531 w 3998721"/>
                <a:gd name="connsiteY43" fmla="*/ 2049518 h 2509199"/>
                <a:gd name="connsiteX44" fmla="*/ 2317531 w 3998721"/>
                <a:gd name="connsiteY44" fmla="*/ 1947042 h 2509199"/>
                <a:gd name="connsiteX45" fmla="*/ 2317531 w 3998721"/>
                <a:gd name="connsiteY45" fmla="*/ 1860331 h 2509199"/>
                <a:gd name="connsiteX46" fmla="*/ 2364828 w 3998721"/>
                <a:gd name="connsiteY46" fmla="*/ 2159876 h 2509199"/>
                <a:gd name="connsiteX47" fmla="*/ 2396359 w 3998721"/>
                <a:gd name="connsiteY47" fmla="*/ 2238704 h 2509199"/>
                <a:gd name="connsiteX48" fmla="*/ 2475186 w 3998721"/>
                <a:gd name="connsiteY48" fmla="*/ 1434662 h 2509199"/>
                <a:gd name="connsiteX49" fmla="*/ 2475186 w 3998721"/>
                <a:gd name="connsiteY49" fmla="*/ 1434662 h 2509199"/>
                <a:gd name="connsiteX50" fmla="*/ 2601310 w 3998721"/>
                <a:gd name="connsiteY50" fmla="*/ 1820918 h 2509199"/>
                <a:gd name="connsiteX51" fmla="*/ 2640724 w 3998721"/>
                <a:gd name="connsiteY51" fmla="*/ 1576552 h 2509199"/>
                <a:gd name="connsiteX52" fmla="*/ 2798379 w 3998721"/>
                <a:gd name="connsiteY52" fmla="*/ 2254469 h 2509199"/>
                <a:gd name="connsiteX53" fmla="*/ 2853559 w 3998721"/>
                <a:gd name="connsiteY53" fmla="*/ 1679028 h 2509199"/>
                <a:gd name="connsiteX54" fmla="*/ 2948152 w 3998721"/>
                <a:gd name="connsiteY54" fmla="*/ 2096814 h 2509199"/>
                <a:gd name="connsiteX55" fmla="*/ 3090040 w 3998721"/>
                <a:gd name="connsiteY55" fmla="*/ 1111469 h 2509199"/>
                <a:gd name="connsiteX56" fmla="*/ 3192515 w 3998721"/>
                <a:gd name="connsiteY56" fmla="*/ 1789386 h 2509199"/>
                <a:gd name="connsiteX57" fmla="*/ 3334406 w 3998721"/>
                <a:gd name="connsiteY57" fmla="*/ 2506718 h 2509199"/>
                <a:gd name="connsiteX58" fmla="*/ 3418683 w 3998721"/>
                <a:gd name="connsiteY58" fmla="*/ 1671534 h 2509199"/>
                <a:gd name="connsiteX59" fmla="*/ 3497705 w 3998721"/>
                <a:gd name="connsiteY59" fmla="*/ 2094869 h 2509199"/>
                <a:gd name="connsiteX60" fmla="*/ 3582373 w 3998721"/>
                <a:gd name="connsiteY60" fmla="*/ 1598158 h 2509199"/>
                <a:gd name="connsiteX61" fmla="*/ 3808149 w 3998721"/>
                <a:gd name="connsiteY61" fmla="*/ 2230335 h 2509199"/>
                <a:gd name="connsiteX62" fmla="*/ 3983127 w 3998721"/>
                <a:gd name="connsiteY62" fmla="*/ 1959403 h 2509199"/>
                <a:gd name="connsiteX63" fmla="*/ 3995391 w 3998721"/>
                <a:gd name="connsiteY63" fmla="*/ 410877 h 2509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3998721" h="2509199">
                  <a:moveTo>
                    <a:pt x="0" y="0"/>
                  </a:moveTo>
                  <a:lnTo>
                    <a:pt x="23648" y="2065283"/>
                  </a:lnTo>
                  <a:lnTo>
                    <a:pt x="86710" y="2388476"/>
                  </a:lnTo>
                  <a:lnTo>
                    <a:pt x="126124" y="1686911"/>
                  </a:lnTo>
                  <a:lnTo>
                    <a:pt x="212834" y="2270235"/>
                  </a:lnTo>
                  <a:lnTo>
                    <a:pt x="252248" y="2278118"/>
                  </a:lnTo>
                  <a:lnTo>
                    <a:pt x="299545" y="1592318"/>
                  </a:lnTo>
                  <a:lnTo>
                    <a:pt x="386255" y="2435773"/>
                  </a:lnTo>
                  <a:lnTo>
                    <a:pt x="472965" y="2191407"/>
                  </a:lnTo>
                  <a:lnTo>
                    <a:pt x="638503" y="2506718"/>
                  </a:lnTo>
                  <a:lnTo>
                    <a:pt x="693683" y="1899745"/>
                  </a:lnTo>
                  <a:lnTo>
                    <a:pt x="780393" y="2293883"/>
                  </a:lnTo>
                  <a:lnTo>
                    <a:pt x="827690" y="1899745"/>
                  </a:lnTo>
                  <a:lnTo>
                    <a:pt x="827690" y="1899745"/>
                  </a:lnTo>
                  <a:lnTo>
                    <a:pt x="930165" y="2191407"/>
                  </a:lnTo>
                  <a:lnTo>
                    <a:pt x="977462" y="1947042"/>
                  </a:lnTo>
                  <a:lnTo>
                    <a:pt x="1016876" y="1820918"/>
                  </a:lnTo>
                  <a:lnTo>
                    <a:pt x="1016876" y="1820918"/>
                  </a:lnTo>
                  <a:lnTo>
                    <a:pt x="1174531" y="2183524"/>
                  </a:lnTo>
                  <a:lnTo>
                    <a:pt x="1213945" y="1749973"/>
                  </a:lnTo>
                  <a:lnTo>
                    <a:pt x="1308538" y="2286000"/>
                  </a:lnTo>
                  <a:lnTo>
                    <a:pt x="1411014" y="1332187"/>
                  </a:lnTo>
                  <a:lnTo>
                    <a:pt x="1489841" y="1876097"/>
                  </a:lnTo>
                  <a:lnTo>
                    <a:pt x="1568669" y="1481959"/>
                  </a:lnTo>
                  <a:lnTo>
                    <a:pt x="1600200" y="1489842"/>
                  </a:lnTo>
                  <a:lnTo>
                    <a:pt x="1679028" y="2017987"/>
                  </a:lnTo>
                  <a:lnTo>
                    <a:pt x="1679028" y="2049518"/>
                  </a:lnTo>
                  <a:lnTo>
                    <a:pt x="1679028" y="1931276"/>
                  </a:lnTo>
                  <a:lnTo>
                    <a:pt x="1749972" y="1891862"/>
                  </a:lnTo>
                  <a:lnTo>
                    <a:pt x="1797269" y="1615966"/>
                  </a:lnTo>
                  <a:lnTo>
                    <a:pt x="1836683" y="2128345"/>
                  </a:lnTo>
                  <a:lnTo>
                    <a:pt x="1844565" y="2175642"/>
                  </a:lnTo>
                  <a:lnTo>
                    <a:pt x="1915510" y="1340069"/>
                  </a:lnTo>
                  <a:lnTo>
                    <a:pt x="1954924" y="1237593"/>
                  </a:lnTo>
                  <a:lnTo>
                    <a:pt x="2002221" y="1757856"/>
                  </a:lnTo>
                  <a:lnTo>
                    <a:pt x="2010103" y="1765738"/>
                  </a:lnTo>
                  <a:lnTo>
                    <a:pt x="2065283" y="1679028"/>
                  </a:lnTo>
                  <a:lnTo>
                    <a:pt x="2065283" y="1608083"/>
                  </a:lnTo>
                  <a:lnTo>
                    <a:pt x="2144110" y="1466193"/>
                  </a:lnTo>
                  <a:lnTo>
                    <a:pt x="2136228" y="1686911"/>
                  </a:lnTo>
                  <a:lnTo>
                    <a:pt x="2167759" y="2010104"/>
                  </a:lnTo>
                  <a:lnTo>
                    <a:pt x="2222938" y="2183524"/>
                  </a:lnTo>
                  <a:lnTo>
                    <a:pt x="2278117" y="2317531"/>
                  </a:lnTo>
                  <a:lnTo>
                    <a:pt x="2317531" y="2049518"/>
                  </a:lnTo>
                  <a:lnTo>
                    <a:pt x="2317531" y="1947042"/>
                  </a:lnTo>
                  <a:lnTo>
                    <a:pt x="2317531" y="1860331"/>
                  </a:lnTo>
                  <a:lnTo>
                    <a:pt x="2364828" y="2159876"/>
                  </a:lnTo>
                  <a:lnTo>
                    <a:pt x="2396359" y="2238704"/>
                  </a:lnTo>
                  <a:lnTo>
                    <a:pt x="2475186" y="1434662"/>
                  </a:lnTo>
                  <a:lnTo>
                    <a:pt x="2475186" y="1434662"/>
                  </a:lnTo>
                  <a:lnTo>
                    <a:pt x="2601310" y="1820918"/>
                  </a:lnTo>
                  <a:lnTo>
                    <a:pt x="2640724" y="1576552"/>
                  </a:lnTo>
                  <a:lnTo>
                    <a:pt x="2798379" y="2254469"/>
                  </a:lnTo>
                  <a:lnTo>
                    <a:pt x="2853559" y="1679028"/>
                  </a:lnTo>
                  <a:lnTo>
                    <a:pt x="2948152" y="2096814"/>
                  </a:lnTo>
                  <a:cubicBezTo>
                    <a:pt x="3020410" y="2142797"/>
                    <a:pt x="2912678" y="1153510"/>
                    <a:pt x="3090040" y="1111469"/>
                  </a:cubicBezTo>
                  <a:cubicBezTo>
                    <a:pt x="3157043" y="973521"/>
                    <a:pt x="3038801" y="1667203"/>
                    <a:pt x="3192515" y="1789386"/>
                  </a:cubicBezTo>
                  <a:cubicBezTo>
                    <a:pt x="3269347" y="1285035"/>
                    <a:pt x="3271149" y="2220944"/>
                    <a:pt x="3334406" y="2506718"/>
                  </a:cubicBezTo>
                  <a:cubicBezTo>
                    <a:pt x="3399382" y="2558572"/>
                    <a:pt x="3305697" y="1781893"/>
                    <a:pt x="3418683" y="1671534"/>
                  </a:cubicBezTo>
                  <a:cubicBezTo>
                    <a:pt x="3465655" y="1575611"/>
                    <a:pt x="3398765" y="2066030"/>
                    <a:pt x="3497705" y="2094869"/>
                  </a:cubicBezTo>
                  <a:cubicBezTo>
                    <a:pt x="3564498" y="2104277"/>
                    <a:pt x="3496603" y="1639875"/>
                    <a:pt x="3582373" y="1598158"/>
                  </a:cubicBezTo>
                  <a:cubicBezTo>
                    <a:pt x="3628469" y="1556765"/>
                    <a:pt x="3736491" y="2189267"/>
                    <a:pt x="3808149" y="2230335"/>
                  </a:cubicBezTo>
                  <a:cubicBezTo>
                    <a:pt x="3867415" y="2299950"/>
                    <a:pt x="3949098" y="2023698"/>
                    <a:pt x="3983127" y="1959403"/>
                  </a:cubicBezTo>
                  <a:cubicBezTo>
                    <a:pt x="4017156" y="1895108"/>
                    <a:pt x="3982999" y="439424"/>
                    <a:pt x="3995391" y="410877"/>
                  </a:cubicBezTo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CF5ECC-ADCA-F3AC-2AE8-C622F44519BD}"/>
              </a:ext>
            </a:extLst>
          </p:cNvPr>
          <p:cNvSpPr txBox="1"/>
          <p:nvPr/>
        </p:nvSpPr>
        <p:spPr>
          <a:xfrm>
            <a:off x="7912377" y="1921932"/>
            <a:ext cx="1355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ß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Current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     Result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4" descr="ProteoxMX">
            <a:extLst>
              <a:ext uri="{FF2B5EF4-FFF2-40B4-BE49-F238E27FC236}">
                <a16:creationId xmlns:a16="http://schemas.microsoft.com/office/drawing/2014/main" id="{6762AFF8-06DF-6E8A-3447-AE4894D8E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203" y="1054731"/>
            <a:ext cx="1849315" cy="277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8" name="Rectangle 1047">
            <a:extLst>
              <a:ext uri="{FF2B5EF4-FFF2-40B4-BE49-F238E27FC236}">
                <a16:creationId xmlns:a16="http://schemas.microsoft.com/office/drawing/2014/main" id="{69DB6D65-44A0-C065-D14F-675334228A0B}"/>
              </a:ext>
            </a:extLst>
          </p:cNvPr>
          <p:cNvSpPr/>
          <p:nvPr/>
        </p:nvSpPr>
        <p:spPr>
          <a:xfrm>
            <a:off x="2324659" y="4534491"/>
            <a:ext cx="1918696" cy="156627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+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Harvard</a:t>
            </a:r>
          </a:p>
          <a:p>
            <a:pPr algn="ctr"/>
            <a:r>
              <a:rPr lang="en-US" sz="2400" b="1" dirty="0">
                <a:solidFill>
                  <a:schemeClr val="tx1"/>
                </a:solidFill>
              </a:rPr>
              <a:t>Magnet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3A25C3-69C1-49E1-C5CA-2ACC73F0DB63}"/>
              </a:ext>
            </a:extLst>
          </p:cNvPr>
          <p:cNvSpPr/>
          <p:nvPr/>
        </p:nvSpPr>
        <p:spPr>
          <a:xfrm>
            <a:off x="10947400" y="-1271778"/>
            <a:ext cx="2919536" cy="3693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 DOE </a:t>
            </a:r>
            <a:r>
              <a:rPr lang="en-US" dirty="0" err="1"/>
              <a:t>QuantiSED</a:t>
            </a:r>
            <a:r>
              <a:rPr lang="en-US" dirty="0"/>
              <a:t> 2.0 funding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35D30-D730-B70E-4043-6354D888D54B}"/>
              </a:ext>
            </a:extLst>
          </p:cNvPr>
          <p:cNvSpPr txBox="1"/>
          <p:nvPr/>
        </p:nvSpPr>
        <p:spPr>
          <a:xfrm>
            <a:off x="2434923" y="4287691"/>
            <a:ext cx="1918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CU Bolder/ NIST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4D3713D-33B4-D792-8643-1B01A10DF61F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6A518F3-D57E-E538-D120-973A72D2490C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D02E27E0-793D-E19A-19D9-49A1E93A8E09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6B792B3-E5F2-A70D-A20E-5B37258F6267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6013202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D5A024-37A4-2B0F-B451-E25E50790E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52CDB-2B77-99C4-0DBD-60FBEC2DB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365126"/>
            <a:ext cx="6414136" cy="537966"/>
          </a:xfrm>
        </p:spPr>
        <p:txBody>
          <a:bodyPr/>
          <a:lstStyle/>
          <a:p>
            <a:r>
              <a:rPr lang="en-US" dirty="0"/>
              <a:t>Sensitivity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3BE807-8A5B-81AA-771D-7EAAB3B99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960E4-0F47-5DD2-C75A-32426F79F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9C316E-2702-FBCA-13F1-352014CCD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780" y="912152"/>
            <a:ext cx="6725519" cy="55026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7CA893F-1CB3-0B14-968B-7230361956C7}"/>
              </a:ext>
            </a:extLst>
          </p:cNvPr>
          <p:cNvSpPr/>
          <p:nvPr/>
        </p:nvSpPr>
        <p:spPr>
          <a:xfrm>
            <a:off x="7789659" y="265821"/>
            <a:ext cx="4169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[Liu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et al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(BREAD)., </a:t>
            </a:r>
          </a:p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arXiv:2111.12103,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PRL 128 (2022) 131801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CCFA12-C182-4A04-7C74-0086B6773C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9" t="3593" r="5501" b="5375"/>
          <a:stretch/>
        </p:blipFill>
        <p:spPr>
          <a:xfrm>
            <a:off x="392262" y="496953"/>
            <a:ext cx="4340385" cy="5864094"/>
          </a:xfrm>
          <a:prstGeom prst="rect">
            <a:avLst/>
          </a:prstGeom>
          <a:effectLst>
            <a:outerShdw blurRad="139700" algn="ctr" rotWithShape="0">
              <a:prstClr val="black">
                <a:alpha val="28316"/>
              </a:prstClr>
            </a:outerShdw>
          </a:effectLst>
        </p:spPr>
      </p:pic>
      <p:sp>
        <p:nvSpPr>
          <p:cNvPr id="3" name="Frame 2">
            <a:extLst>
              <a:ext uri="{FF2B5EF4-FFF2-40B4-BE49-F238E27FC236}">
                <a16:creationId xmlns:a16="http://schemas.microsoft.com/office/drawing/2014/main" id="{E3EE5793-35C6-5BB0-1E2C-E836514EFB29}"/>
              </a:ext>
            </a:extLst>
          </p:cNvPr>
          <p:cNvSpPr/>
          <p:nvPr/>
        </p:nvSpPr>
        <p:spPr>
          <a:xfrm>
            <a:off x="9347200" y="5138714"/>
            <a:ext cx="2187575" cy="492832"/>
          </a:xfrm>
          <a:prstGeom prst="fram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F4A91E-EA03-035A-0552-8C11E89D0E82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45E215-EDCF-5C21-0F6A-9E5CBA69B49D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9AC9C8DA-B045-BF68-567D-A0D9D7C08D8C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BA54F96-5005-6929-B428-5F86135C54E9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02400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908C0-4CA7-A544-B6BA-4234ED885B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89DE3B-99FB-A547-C4F2-BEB193F86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Lower Noise: </a:t>
            </a:r>
            <a:r>
              <a:rPr lang="en-US" dirty="0"/>
              <a:t>Sensors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D7076-E151-5CCD-AAF3-316A7FA55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418786-4A97-F01D-179D-53EC2F7DD279}"/>
              </a:ext>
            </a:extLst>
          </p:cNvPr>
          <p:cNvSpPr txBox="1"/>
          <p:nvPr/>
        </p:nvSpPr>
        <p:spPr>
          <a:xfrm>
            <a:off x="458889" y="999707"/>
            <a:ext cx="34541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2E528E"/>
                </a:solidFill>
              </a:rPr>
              <a:t>Heterodyne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09D8E1-44AC-8296-A663-1729C9DFA310}"/>
              </a:ext>
            </a:extLst>
          </p:cNvPr>
          <p:cNvSpPr txBox="1"/>
          <p:nvPr/>
        </p:nvSpPr>
        <p:spPr>
          <a:xfrm>
            <a:off x="4207958" y="996936"/>
            <a:ext cx="3546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971B"/>
                </a:solidFill>
              </a:rPr>
              <a:t>Bolometer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BAAB388-6024-F375-FA23-50E81A81E967}"/>
              </a:ext>
            </a:extLst>
          </p:cNvPr>
          <p:cNvSpPr txBox="1"/>
          <p:nvPr/>
        </p:nvSpPr>
        <p:spPr>
          <a:xfrm>
            <a:off x="8095918" y="1005021"/>
            <a:ext cx="3922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B24848"/>
                </a:solidFill>
              </a:rPr>
              <a:t>Single Photon Counting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10FA25B-628B-C354-C162-753B4585048C}"/>
              </a:ext>
            </a:extLst>
          </p:cNvPr>
          <p:cNvCxnSpPr>
            <a:cxnSpLocks/>
          </p:cNvCxnSpPr>
          <p:nvPr/>
        </p:nvCxnSpPr>
        <p:spPr>
          <a:xfrm>
            <a:off x="4175215" y="956882"/>
            <a:ext cx="0" cy="551750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A4C71FC-56B0-796C-8E63-ECF75625E77D}"/>
              </a:ext>
            </a:extLst>
          </p:cNvPr>
          <p:cNvCxnSpPr>
            <a:cxnSpLocks/>
          </p:cNvCxnSpPr>
          <p:nvPr/>
        </p:nvCxnSpPr>
        <p:spPr>
          <a:xfrm>
            <a:off x="7985215" y="940111"/>
            <a:ext cx="0" cy="551750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1A75CCA-2091-5E7D-B407-3D98975999A2}"/>
              </a:ext>
            </a:extLst>
          </p:cNvPr>
          <p:cNvGrpSpPr/>
          <p:nvPr/>
        </p:nvGrpSpPr>
        <p:grpSpPr>
          <a:xfrm>
            <a:off x="229391" y="1745034"/>
            <a:ext cx="3808427" cy="1622327"/>
            <a:chOff x="301883" y="1641424"/>
            <a:chExt cx="3808427" cy="162232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5142BFC-180E-7CF3-D20E-98DFEFB62B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98790" y="2079843"/>
              <a:ext cx="9623" cy="78312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AD1BA60-75A8-5583-5D46-E6830B45B7BC}"/>
                </a:ext>
              </a:extLst>
            </p:cNvPr>
            <p:cNvCxnSpPr>
              <a:cxnSpLocks/>
            </p:cNvCxnSpPr>
            <p:nvPr/>
          </p:nvCxnSpPr>
          <p:spPr>
            <a:xfrm>
              <a:off x="301883" y="2861198"/>
              <a:ext cx="3263798" cy="188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8E84E9D0-0D72-9523-AA7F-1549FB9FD710}"/>
                </a:ext>
              </a:extLst>
            </p:cNvPr>
            <p:cNvGrpSpPr/>
            <p:nvPr/>
          </p:nvGrpSpPr>
          <p:grpSpPr>
            <a:xfrm>
              <a:off x="1528768" y="1641424"/>
              <a:ext cx="510342" cy="742553"/>
              <a:chOff x="1709928" y="1658161"/>
              <a:chExt cx="755162" cy="1107996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F985DFE4-2B6C-CDB2-F40A-6B7940AFC2D0}"/>
                  </a:ext>
                </a:extLst>
              </p:cNvPr>
              <p:cNvSpPr/>
              <p:nvPr/>
            </p:nvSpPr>
            <p:spPr>
              <a:xfrm>
                <a:off x="1709928" y="1935705"/>
                <a:ext cx="755162" cy="75516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8D461D6-6C48-F3DA-C5DE-BD02675D2B8E}"/>
                  </a:ext>
                </a:extLst>
              </p:cNvPr>
              <p:cNvSpPr/>
              <p:nvPr/>
            </p:nvSpPr>
            <p:spPr>
              <a:xfrm>
                <a:off x="1764649" y="1658161"/>
                <a:ext cx="606257" cy="1107996"/>
              </a:xfrm>
              <a:prstGeom prst="rect">
                <a:avLst/>
              </a:prstGeom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6600" dirty="0">
                    <a:solidFill>
                      <a:schemeClr val="bg1"/>
                    </a:solidFill>
                    <a:latin typeface="+mj-lt"/>
                  </a:rPr>
                  <a:t>~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2765C60-BB84-0CD8-9B9E-5F6AD1A9A946}"/>
                </a:ext>
              </a:extLst>
            </p:cNvPr>
            <p:cNvGrpSpPr/>
            <p:nvPr/>
          </p:nvGrpSpPr>
          <p:grpSpPr>
            <a:xfrm>
              <a:off x="1543619" y="2598073"/>
              <a:ext cx="510342" cy="506092"/>
              <a:chOff x="1724779" y="3000901"/>
              <a:chExt cx="755162" cy="755162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D171EEE3-ED4B-A485-A6E1-499C97F0B02E}"/>
                  </a:ext>
                </a:extLst>
              </p:cNvPr>
              <p:cNvSpPr/>
              <p:nvPr/>
            </p:nvSpPr>
            <p:spPr>
              <a:xfrm>
                <a:off x="1724779" y="3000901"/>
                <a:ext cx="755162" cy="755162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7C0756C7-5BDC-2E09-5EE7-8B549D575C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6925" y="3116319"/>
                <a:ext cx="533980" cy="53398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6FAB6EC6-F9FD-3A03-B84B-30DE2439906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849609" y="3126532"/>
                <a:ext cx="533980" cy="53398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Triangle 41">
              <a:extLst>
                <a:ext uri="{FF2B5EF4-FFF2-40B4-BE49-F238E27FC236}">
                  <a16:creationId xmlns:a16="http://schemas.microsoft.com/office/drawing/2014/main" id="{A46338FE-CF86-DD96-2503-17AB7CF5F74C}"/>
                </a:ext>
              </a:extLst>
            </p:cNvPr>
            <p:cNvSpPr/>
            <p:nvPr/>
          </p:nvSpPr>
          <p:spPr>
            <a:xfrm rot="5400000">
              <a:off x="2527207" y="2605200"/>
              <a:ext cx="580835" cy="50072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7B3C5AE-3325-F5E4-1F97-75B625548122}"/>
                </a:ext>
              </a:extLst>
            </p:cNvPr>
            <p:cNvSpPr/>
            <p:nvPr/>
          </p:nvSpPr>
          <p:spPr>
            <a:xfrm>
              <a:off x="3465971" y="2584137"/>
              <a:ext cx="644339" cy="517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FFT</a:t>
              </a:r>
            </a:p>
          </p:txBody>
        </p:sp>
        <p:sp>
          <p:nvSpPr>
            <p:cNvPr id="50" name="Triangle 49">
              <a:extLst>
                <a:ext uri="{FF2B5EF4-FFF2-40B4-BE49-F238E27FC236}">
                  <a16:creationId xmlns:a16="http://schemas.microsoft.com/office/drawing/2014/main" id="{17C3CA3C-0DC7-FE94-A02C-A8987D3807FB}"/>
                </a:ext>
              </a:extLst>
            </p:cNvPr>
            <p:cNvSpPr/>
            <p:nvPr/>
          </p:nvSpPr>
          <p:spPr>
            <a:xfrm rot="5400000">
              <a:off x="591039" y="2611950"/>
              <a:ext cx="580835" cy="50072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EA2D43F-9AF9-FF75-7CE6-85F5179990EB}"/>
                </a:ext>
              </a:extLst>
            </p:cNvPr>
            <p:cNvSpPr txBox="1"/>
            <p:nvPr/>
          </p:nvSpPr>
          <p:spPr>
            <a:xfrm>
              <a:off x="1119214" y="2894419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RF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6C13CE9-6E55-A5C4-FBB7-716F60ABDEA7}"/>
                </a:ext>
              </a:extLst>
            </p:cNvPr>
            <p:cNvSpPr txBox="1"/>
            <p:nvPr/>
          </p:nvSpPr>
          <p:spPr>
            <a:xfrm>
              <a:off x="2129686" y="2880551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IF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B4E3DB4-B5DC-200C-3736-65FB320B24E9}"/>
                </a:ext>
              </a:extLst>
            </p:cNvPr>
            <p:cNvSpPr txBox="1"/>
            <p:nvPr/>
          </p:nvSpPr>
          <p:spPr>
            <a:xfrm>
              <a:off x="1163911" y="2193575"/>
              <a:ext cx="429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LO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6665DD23-3B51-DC15-612A-D2F13948BE21}"/>
                  </a:ext>
                </a:extLst>
              </p:cNvPr>
              <p:cNvSpPr/>
              <p:nvPr/>
            </p:nvSpPr>
            <p:spPr>
              <a:xfrm>
                <a:off x="-128790" y="3608712"/>
                <a:ext cx="4063514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high resolution</a:t>
                </a:r>
              </a:p>
              <a:p>
                <a:pPr lvl="1"/>
                <a:endParaRPr lang="en-US" sz="2400" dirty="0"/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Standard Quantum Limit (SQL):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>
                            <a:latin typeface="Cambria Math" panose="02040503050406030204" pitchFamily="18" charset="0"/>
                          </a:rPr>
                          <m:t>𝑛𝑜𝑖𝑠𝑒</m:t>
                        </m:r>
                      </m:sub>
                    </m:sSub>
                    <m:r>
                      <a:rPr lang="en-US" sz="2400" b="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>
                        <a:latin typeface="Cambria Math" panose="02040503050406030204" pitchFamily="18" charset="0"/>
                      </a:rPr>
                      <m:t>h𝑓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EC86D62-261D-1245-809C-CF6359FEAC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28790" y="3608712"/>
                <a:ext cx="4063514" cy="1938992"/>
              </a:xfrm>
              <a:prstGeom prst="rect">
                <a:avLst/>
              </a:prstGeom>
              <a:blipFill>
                <a:blip r:embed="rId3"/>
                <a:stretch>
                  <a:fillRect t="-2614" b="-4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Rectangle 57">
            <a:extLst>
              <a:ext uri="{FF2B5EF4-FFF2-40B4-BE49-F238E27FC236}">
                <a16:creationId xmlns:a16="http://schemas.microsoft.com/office/drawing/2014/main" id="{70E481DA-C1F4-4BE8-BFDB-23B03A7F96CF}"/>
              </a:ext>
            </a:extLst>
          </p:cNvPr>
          <p:cNvSpPr/>
          <p:nvPr/>
        </p:nvSpPr>
        <p:spPr>
          <a:xfrm rot="16200000">
            <a:off x="5845951" y="2664288"/>
            <a:ext cx="260840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[https://</a:t>
            </a:r>
            <a:r>
              <a:rPr lang="en-US" sz="11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100" dirty="0">
                <a:solidFill>
                  <a:schemeClr val="bg1">
                    <a:lumMod val="75000"/>
                  </a:schemeClr>
                </a:solidFill>
              </a:rPr>
              <a:t>/wiki/Bolometer]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1368AAD-60DA-0EF4-5918-DC01A453EB19}"/>
                  </a:ext>
                </a:extLst>
              </p:cNvPr>
              <p:cNvSpPr/>
              <p:nvPr/>
            </p:nvSpPr>
            <p:spPr>
              <a:xfrm>
                <a:off x="4660293" y="5861064"/>
                <a:ext cx="3119315" cy="5637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/>
                  <a:t>NEP </a:t>
                </a:r>
                <a:r>
                  <a:rPr lang="en-US" sz="2800" dirty="0">
                    <a:latin typeface="Symbol" panose="05050102010706020507" pitchFamily="18" charset="2"/>
                  </a:rPr>
                  <a:t>~ </a:t>
                </a:r>
                <a:r>
                  <a:rPr lang="en-US" sz="2800" dirty="0"/>
                  <a:t>10</a:t>
                </a:r>
                <a:r>
                  <a:rPr lang="en-US" sz="2800" baseline="30000" dirty="0"/>
                  <a:t>-20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r>
                      <a:rPr lang="en-US" sz="2800" b="0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800" b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>
                            <a:latin typeface="Cambria Math" panose="02040503050406030204" pitchFamily="18" charset="0"/>
                          </a:rPr>
                          <m:t>𝐻𝑧</m:t>
                        </m:r>
                      </m:e>
                    </m:rad>
                  </m:oMath>
                </a14:m>
                <a:endParaRPr lang="en-US" sz="2800" baseline="30000" dirty="0"/>
              </a:p>
            </p:txBody>
          </p:sp>
        </mc:Choice>
        <mc:Fallback xmlns=""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5FBC040-D352-FF4B-94D2-5281AA5914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0293" y="5861064"/>
                <a:ext cx="3119315" cy="563744"/>
              </a:xfrm>
              <a:prstGeom prst="rect">
                <a:avLst/>
              </a:prstGeom>
              <a:blipFill>
                <a:blip r:embed="rId4"/>
                <a:stretch>
                  <a:fillRect l="-3644" t="-6667" b="-3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Rectangle 60">
            <a:extLst>
              <a:ext uri="{FF2B5EF4-FFF2-40B4-BE49-F238E27FC236}">
                <a16:creationId xmlns:a16="http://schemas.microsoft.com/office/drawing/2014/main" id="{A76ADC53-66E1-EA79-76BB-BB698CB76A59}"/>
              </a:ext>
            </a:extLst>
          </p:cNvPr>
          <p:cNvSpPr/>
          <p:nvPr/>
        </p:nvSpPr>
        <p:spPr>
          <a:xfrm rot="16200000">
            <a:off x="10426229" y="2731426"/>
            <a:ext cx="2563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Fig.: </a:t>
            </a:r>
            <a:r>
              <a:rPr lang="en-US" dirty="0" err="1"/>
              <a:t>Sae</a:t>
            </a:r>
            <a:r>
              <a:rPr lang="en-US" dirty="0"/>
              <a:t> Woo Nam (NIST)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BAF1BDE-C3DE-FF7F-B586-BAAA0B70A2B8}"/>
              </a:ext>
            </a:extLst>
          </p:cNvPr>
          <p:cNvSpPr txBox="1"/>
          <p:nvPr/>
        </p:nvSpPr>
        <p:spPr>
          <a:xfrm>
            <a:off x="8447736" y="4252507"/>
            <a:ext cx="3087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e.g., nanowire detectors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2249146-3491-433C-64F2-F2729A1D4CBB}"/>
              </a:ext>
            </a:extLst>
          </p:cNvPr>
          <p:cNvSpPr/>
          <p:nvPr/>
        </p:nvSpPr>
        <p:spPr>
          <a:xfrm>
            <a:off x="8380672" y="5075008"/>
            <a:ext cx="3206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down to ~ 1 photon/day</a:t>
            </a:r>
            <a:endParaRPr lang="en-US" sz="2400" baseline="30000" dirty="0"/>
          </a:p>
        </p:txBody>
      </p:sp>
      <p:grpSp>
        <p:nvGrpSpPr>
          <p:cNvPr id="66" name="Graphic 55">
            <a:extLst>
              <a:ext uri="{FF2B5EF4-FFF2-40B4-BE49-F238E27FC236}">
                <a16:creationId xmlns:a16="http://schemas.microsoft.com/office/drawing/2014/main" id="{8554FE02-18A7-8524-FA67-C0CC176071C2}"/>
              </a:ext>
            </a:extLst>
          </p:cNvPr>
          <p:cNvGrpSpPr/>
          <p:nvPr/>
        </p:nvGrpSpPr>
        <p:grpSpPr>
          <a:xfrm>
            <a:off x="5464976" y="1562316"/>
            <a:ext cx="1572369" cy="3855749"/>
            <a:chOff x="5464976" y="1562316"/>
            <a:chExt cx="1572369" cy="3855749"/>
          </a:xfrm>
        </p:grpSpPr>
        <p:sp>
          <p:nvSpPr>
            <p:cNvPr id="67" name="Graphic 55">
              <a:extLst>
                <a:ext uri="{FF2B5EF4-FFF2-40B4-BE49-F238E27FC236}">
                  <a16:creationId xmlns:a16="http://schemas.microsoft.com/office/drawing/2014/main" id="{3133481D-4C5F-8741-1FB0-381DFDF67DDF}"/>
                </a:ext>
              </a:extLst>
            </p:cNvPr>
            <p:cNvSpPr/>
            <p:nvPr/>
          </p:nvSpPr>
          <p:spPr>
            <a:xfrm>
              <a:off x="5467679" y="2799264"/>
              <a:ext cx="1510634" cy="1234266"/>
            </a:xfrm>
            <a:custGeom>
              <a:avLst/>
              <a:gdLst>
                <a:gd name="connsiteX0" fmla="*/ 0 w 1510634"/>
                <a:gd name="connsiteY0" fmla="*/ 0 h 1234266"/>
                <a:gd name="connsiteX1" fmla="*/ 0 w 1510634"/>
                <a:gd name="connsiteY1" fmla="*/ 1234267 h 1234266"/>
                <a:gd name="connsiteX2" fmla="*/ 1510635 w 1510634"/>
                <a:gd name="connsiteY2" fmla="*/ 1234267 h 1234266"/>
                <a:gd name="connsiteX3" fmla="*/ 1510635 w 1510634"/>
                <a:gd name="connsiteY3" fmla="*/ 0 h 1234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0634" h="1234266">
                  <a:moveTo>
                    <a:pt x="0" y="0"/>
                  </a:moveTo>
                  <a:lnTo>
                    <a:pt x="0" y="1234267"/>
                  </a:lnTo>
                  <a:lnTo>
                    <a:pt x="1510635" y="1234267"/>
                  </a:lnTo>
                  <a:lnTo>
                    <a:pt x="1510635" y="0"/>
                  </a:lnTo>
                </a:path>
              </a:pathLst>
            </a:custGeom>
            <a:solidFill>
              <a:srgbClr val="FFFFFF"/>
            </a:solidFill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Graphic 55">
              <a:extLst>
                <a:ext uri="{FF2B5EF4-FFF2-40B4-BE49-F238E27FC236}">
                  <a16:creationId xmlns:a16="http://schemas.microsoft.com/office/drawing/2014/main" id="{9DB085AE-2DD4-5F4C-3605-8FF30A9E641C}"/>
                </a:ext>
              </a:extLst>
            </p:cNvPr>
            <p:cNvSpPr/>
            <p:nvPr/>
          </p:nvSpPr>
          <p:spPr>
            <a:xfrm>
              <a:off x="5464997" y="2538994"/>
              <a:ext cx="1513316" cy="260269"/>
            </a:xfrm>
            <a:custGeom>
              <a:avLst/>
              <a:gdLst>
                <a:gd name="connsiteX0" fmla="*/ 0 w 1513316"/>
                <a:gd name="connsiteY0" fmla="*/ 0 h 260269"/>
                <a:gd name="connsiteX1" fmla="*/ 1513317 w 1513316"/>
                <a:gd name="connsiteY1" fmla="*/ 0 h 260269"/>
                <a:gd name="connsiteX2" fmla="*/ 1513317 w 1513316"/>
                <a:gd name="connsiteY2" fmla="*/ 260270 h 260269"/>
                <a:gd name="connsiteX3" fmla="*/ 2682 w 1513316"/>
                <a:gd name="connsiteY3" fmla="*/ 260270 h 260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3316" h="260269">
                  <a:moveTo>
                    <a:pt x="0" y="0"/>
                  </a:moveTo>
                  <a:lnTo>
                    <a:pt x="1513317" y="0"/>
                  </a:lnTo>
                  <a:lnTo>
                    <a:pt x="1513317" y="260270"/>
                  </a:lnTo>
                  <a:lnTo>
                    <a:pt x="2682" y="260270"/>
                  </a:lnTo>
                  <a:close/>
                </a:path>
              </a:pathLst>
            </a:custGeom>
            <a:solidFill>
              <a:srgbClr val="000000"/>
            </a:solidFill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Graphic 55">
              <a:extLst>
                <a:ext uri="{FF2B5EF4-FFF2-40B4-BE49-F238E27FC236}">
                  <a16:creationId xmlns:a16="http://schemas.microsoft.com/office/drawing/2014/main" id="{62E9C755-316D-E3C5-0A87-9D7732B4946E}"/>
                </a:ext>
              </a:extLst>
            </p:cNvPr>
            <p:cNvSpPr/>
            <p:nvPr/>
          </p:nvSpPr>
          <p:spPr>
            <a:xfrm>
              <a:off x="5464997" y="5150907"/>
              <a:ext cx="1572348" cy="5238"/>
            </a:xfrm>
            <a:custGeom>
              <a:avLst/>
              <a:gdLst>
                <a:gd name="connsiteX0" fmla="*/ 0 w 1572348"/>
                <a:gd name="connsiteY0" fmla="*/ 0 h 5238"/>
                <a:gd name="connsiteX1" fmla="*/ 1572348 w 1572348"/>
                <a:gd name="connsiteY1" fmla="*/ 0 h 5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72348" h="5238">
                  <a:moveTo>
                    <a:pt x="0" y="0"/>
                  </a:moveTo>
                  <a:lnTo>
                    <a:pt x="157234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Graphic 55">
              <a:extLst>
                <a:ext uri="{FF2B5EF4-FFF2-40B4-BE49-F238E27FC236}">
                  <a16:creationId xmlns:a16="http://schemas.microsoft.com/office/drawing/2014/main" id="{E614C706-D2C3-D29C-06E4-0FE3F6764646}"/>
                </a:ext>
              </a:extLst>
            </p:cNvPr>
            <p:cNvSpPr/>
            <p:nvPr/>
          </p:nvSpPr>
          <p:spPr>
            <a:xfrm>
              <a:off x="6125507" y="4033530"/>
              <a:ext cx="125721" cy="1110839"/>
            </a:xfrm>
            <a:custGeom>
              <a:avLst/>
              <a:gdLst>
                <a:gd name="connsiteX0" fmla="*/ 62861 w 125721"/>
                <a:gd name="connsiteY0" fmla="*/ 0 h 1110839"/>
                <a:gd name="connsiteX1" fmla="*/ 62861 w 125721"/>
                <a:gd name="connsiteY1" fmla="*/ 193192 h 1110839"/>
                <a:gd name="connsiteX2" fmla="*/ 0 w 125721"/>
                <a:gd name="connsiteY2" fmla="*/ 263518 h 1110839"/>
                <a:gd name="connsiteX3" fmla="*/ 125722 w 125721"/>
                <a:gd name="connsiteY3" fmla="*/ 331617 h 1110839"/>
                <a:gd name="connsiteX4" fmla="*/ 0 w 125721"/>
                <a:gd name="connsiteY4" fmla="*/ 464196 h 1110839"/>
                <a:gd name="connsiteX5" fmla="*/ 125722 w 125721"/>
                <a:gd name="connsiteY5" fmla="*/ 528591 h 1110839"/>
                <a:gd name="connsiteX6" fmla="*/ 0 w 125721"/>
                <a:gd name="connsiteY6" fmla="*/ 660065 h 1110839"/>
                <a:gd name="connsiteX7" fmla="*/ 125722 w 125721"/>
                <a:gd name="connsiteY7" fmla="*/ 727147 h 1110839"/>
                <a:gd name="connsiteX8" fmla="*/ 0 w 125721"/>
                <a:gd name="connsiteY8" fmla="*/ 855457 h 1110839"/>
                <a:gd name="connsiteX9" fmla="*/ 62861 w 125721"/>
                <a:gd name="connsiteY9" fmla="*/ 923016 h 1110839"/>
                <a:gd name="connsiteX10" fmla="*/ 62861 w 125721"/>
                <a:gd name="connsiteY10" fmla="*/ 1110839 h 1110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5721" h="1110839">
                  <a:moveTo>
                    <a:pt x="62861" y="0"/>
                  </a:moveTo>
                  <a:lnTo>
                    <a:pt x="62861" y="193192"/>
                  </a:lnTo>
                  <a:lnTo>
                    <a:pt x="0" y="263518"/>
                  </a:lnTo>
                  <a:lnTo>
                    <a:pt x="125722" y="331617"/>
                  </a:lnTo>
                  <a:lnTo>
                    <a:pt x="0" y="464196"/>
                  </a:lnTo>
                  <a:lnTo>
                    <a:pt x="125722" y="528591"/>
                  </a:lnTo>
                  <a:lnTo>
                    <a:pt x="0" y="660065"/>
                  </a:lnTo>
                  <a:lnTo>
                    <a:pt x="125722" y="727147"/>
                  </a:lnTo>
                  <a:lnTo>
                    <a:pt x="0" y="855457"/>
                  </a:lnTo>
                  <a:lnTo>
                    <a:pt x="62861" y="923016"/>
                  </a:lnTo>
                  <a:lnTo>
                    <a:pt x="62861" y="1110839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Graphic 55">
              <a:extLst>
                <a:ext uri="{FF2B5EF4-FFF2-40B4-BE49-F238E27FC236}">
                  <a16:creationId xmlns:a16="http://schemas.microsoft.com/office/drawing/2014/main" id="{17CF2C96-3878-C147-8507-014D5135A02B}"/>
                </a:ext>
              </a:extLst>
            </p:cNvPr>
            <p:cNvSpPr/>
            <p:nvPr/>
          </p:nvSpPr>
          <p:spPr>
            <a:xfrm>
              <a:off x="6073685" y="1562316"/>
              <a:ext cx="470821" cy="888133"/>
            </a:xfrm>
            <a:custGeom>
              <a:avLst/>
              <a:gdLst>
                <a:gd name="connsiteX0" fmla="*/ 220415 w 470821"/>
                <a:gd name="connsiteY0" fmla="*/ 0 h 888133"/>
                <a:gd name="connsiteX1" fmla="*/ 220415 w 470821"/>
                <a:gd name="connsiteY1" fmla="*/ 174407 h 888133"/>
                <a:gd name="connsiteX2" fmla="*/ 220415 w 470821"/>
                <a:gd name="connsiteY2" fmla="*/ 397112 h 888133"/>
                <a:gd name="connsiteX3" fmla="*/ 220415 w 470821"/>
                <a:gd name="connsiteY3" fmla="*/ 595668 h 888133"/>
                <a:gd name="connsiteX4" fmla="*/ 229928 w 470821"/>
                <a:gd name="connsiteY4" fmla="*/ 788855 h 888133"/>
                <a:gd name="connsiteX5" fmla="*/ 229928 w 470821"/>
                <a:gd name="connsiteY5" fmla="*/ 888133 h 888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0821" h="888133">
                  <a:moveTo>
                    <a:pt x="220415" y="0"/>
                  </a:moveTo>
                  <a:cubicBezTo>
                    <a:pt x="24347" y="39007"/>
                    <a:pt x="-157535" y="79398"/>
                    <a:pt x="220415" y="174407"/>
                  </a:cubicBezTo>
                  <a:cubicBezTo>
                    <a:pt x="410412" y="237847"/>
                    <a:pt x="640797" y="298992"/>
                    <a:pt x="220415" y="397112"/>
                  </a:cubicBezTo>
                  <a:cubicBezTo>
                    <a:pt x="29450" y="451360"/>
                    <a:pt x="-148557" y="506421"/>
                    <a:pt x="220415" y="595668"/>
                  </a:cubicBezTo>
                  <a:cubicBezTo>
                    <a:pt x="447170" y="663851"/>
                    <a:pt x="642542" y="728425"/>
                    <a:pt x="229928" y="788855"/>
                  </a:cubicBezTo>
                  <a:lnTo>
                    <a:pt x="229928" y="888133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Graphic 55">
              <a:extLst>
                <a:ext uri="{FF2B5EF4-FFF2-40B4-BE49-F238E27FC236}">
                  <a16:creationId xmlns:a16="http://schemas.microsoft.com/office/drawing/2014/main" id="{A82F9AC5-D575-368E-BF8F-C346FF73A582}"/>
                </a:ext>
              </a:extLst>
            </p:cNvPr>
            <p:cNvSpPr/>
            <p:nvPr/>
          </p:nvSpPr>
          <p:spPr>
            <a:xfrm>
              <a:off x="5631353" y="2066757"/>
              <a:ext cx="63726" cy="550723"/>
            </a:xfrm>
            <a:custGeom>
              <a:avLst/>
              <a:gdLst>
                <a:gd name="connsiteX0" fmla="*/ 0 w 63726"/>
                <a:gd name="connsiteY0" fmla="*/ 0 h 550723"/>
                <a:gd name="connsiteX1" fmla="*/ 63727 w 63726"/>
                <a:gd name="connsiteY1" fmla="*/ 0 h 550723"/>
                <a:gd name="connsiteX2" fmla="*/ 63727 w 63726"/>
                <a:gd name="connsiteY2" fmla="*/ 550724 h 550723"/>
                <a:gd name="connsiteX3" fmla="*/ 0 w 63726"/>
                <a:gd name="connsiteY3" fmla="*/ 550724 h 550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6" h="550723">
                  <a:moveTo>
                    <a:pt x="0" y="0"/>
                  </a:moveTo>
                  <a:lnTo>
                    <a:pt x="63727" y="0"/>
                  </a:lnTo>
                  <a:lnTo>
                    <a:pt x="63727" y="550724"/>
                  </a:lnTo>
                  <a:lnTo>
                    <a:pt x="0" y="550724"/>
                  </a:lnTo>
                  <a:close/>
                </a:path>
              </a:pathLst>
            </a:custGeom>
            <a:solidFill>
              <a:srgbClr val="FFFFFF"/>
            </a:solidFill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Graphic 55">
              <a:extLst>
                <a:ext uri="{FF2B5EF4-FFF2-40B4-BE49-F238E27FC236}">
                  <a16:creationId xmlns:a16="http://schemas.microsoft.com/office/drawing/2014/main" id="{9D2D5714-8225-A402-7F82-963DCEE25044}"/>
                </a:ext>
              </a:extLst>
            </p:cNvPr>
            <p:cNvSpPr/>
            <p:nvPr/>
          </p:nvSpPr>
          <p:spPr>
            <a:xfrm>
              <a:off x="5631353" y="2617481"/>
              <a:ext cx="63725" cy="275697"/>
            </a:xfrm>
            <a:custGeom>
              <a:avLst/>
              <a:gdLst>
                <a:gd name="connsiteX0" fmla="*/ 0 w 63725"/>
                <a:gd name="connsiteY0" fmla="*/ 0 h 275697"/>
                <a:gd name="connsiteX1" fmla="*/ 63726 w 63725"/>
                <a:gd name="connsiteY1" fmla="*/ 0 h 275697"/>
                <a:gd name="connsiteX2" fmla="*/ 63726 w 63725"/>
                <a:gd name="connsiteY2" fmla="*/ 275697 h 275697"/>
                <a:gd name="connsiteX3" fmla="*/ 0 w 63725"/>
                <a:gd name="connsiteY3" fmla="*/ 275697 h 275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725" h="275697">
                  <a:moveTo>
                    <a:pt x="0" y="0"/>
                  </a:moveTo>
                  <a:lnTo>
                    <a:pt x="63726" y="0"/>
                  </a:lnTo>
                  <a:lnTo>
                    <a:pt x="63726" y="275697"/>
                  </a:lnTo>
                  <a:lnTo>
                    <a:pt x="0" y="275697"/>
                  </a:lnTo>
                  <a:close/>
                </a:path>
              </a:pathLst>
            </a:custGeom>
            <a:solidFill>
              <a:srgbClr val="FF971B"/>
            </a:solidFill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Graphic 55">
              <a:extLst>
                <a:ext uri="{FF2B5EF4-FFF2-40B4-BE49-F238E27FC236}">
                  <a16:creationId xmlns:a16="http://schemas.microsoft.com/office/drawing/2014/main" id="{41F3C850-1283-2F60-C257-8FAE3C035AE4}"/>
                </a:ext>
              </a:extLst>
            </p:cNvPr>
            <p:cNvSpPr/>
            <p:nvPr/>
          </p:nvSpPr>
          <p:spPr>
            <a:xfrm>
              <a:off x="5631353" y="2066757"/>
              <a:ext cx="64395" cy="826420"/>
            </a:xfrm>
            <a:custGeom>
              <a:avLst/>
              <a:gdLst>
                <a:gd name="connsiteX0" fmla="*/ 0 w 64395"/>
                <a:gd name="connsiteY0" fmla="*/ 0 h 826420"/>
                <a:gd name="connsiteX1" fmla="*/ 64396 w 64395"/>
                <a:gd name="connsiteY1" fmla="*/ 0 h 826420"/>
                <a:gd name="connsiteX2" fmla="*/ 64396 w 64395"/>
                <a:gd name="connsiteY2" fmla="*/ 826420 h 826420"/>
                <a:gd name="connsiteX3" fmla="*/ 0 w 64395"/>
                <a:gd name="connsiteY3" fmla="*/ 826420 h 82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395" h="826420">
                  <a:moveTo>
                    <a:pt x="0" y="0"/>
                  </a:moveTo>
                  <a:lnTo>
                    <a:pt x="64396" y="0"/>
                  </a:lnTo>
                  <a:lnTo>
                    <a:pt x="64396" y="826420"/>
                  </a:lnTo>
                  <a:lnTo>
                    <a:pt x="0" y="826420"/>
                  </a:lnTo>
                  <a:close/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Graphic 55">
              <a:extLst>
                <a:ext uri="{FF2B5EF4-FFF2-40B4-BE49-F238E27FC236}">
                  <a16:creationId xmlns:a16="http://schemas.microsoft.com/office/drawing/2014/main" id="{8D8A29CF-7061-65E6-2395-86711E7838F0}"/>
                </a:ext>
              </a:extLst>
            </p:cNvPr>
            <p:cNvSpPr/>
            <p:nvPr/>
          </p:nvSpPr>
          <p:spPr>
            <a:xfrm>
              <a:off x="5599153" y="2855587"/>
              <a:ext cx="131478" cy="131525"/>
            </a:xfrm>
            <a:custGeom>
              <a:avLst/>
              <a:gdLst>
                <a:gd name="connsiteX0" fmla="*/ 131479 w 131478"/>
                <a:gd name="connsiteY0" fmla="*/ 65763 h 131525"/>
                <a:gd name="connsiteX1" fmla="*/ 65768 w 131478"/>
                <a:gd name="connsiteY1" fmla="*/ 131526 h 131525"/>
                <a:gd name="connsiteX2" fmla="*/ 0 w 131478"/>
                <a:gd name="connsiteY2" fmla="*/ 65815 h 131525"/>
                <a:gd name="connsiteX3" fmla="*/ 0 w 131478"/>
                <a:gd name="connsiteY3" fmla="*/ 65763 h 131525"/>
                <a:gd name="connsiteX4" fmla="*/ 65716 w 131478"/>
                <a:gd name="connsiteY4" fmla="*/ 0 h 131525"/>
                <a:gd name="connsiteX5" fmla="*/ 131479 w 131478"/>
                <a:gd name="connsiteY5" fmla="*/ 65710 h 131525"/>
                <a:gd name="connsiteX6" fmla="*/ 131479 w 131478"/>
                <a:gd name="connsiteY6" fmla="*/ 65763 h 131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478" h="131525">
                  <a:moveTo>
                    <a:pt x="131479" y="65763"/>
                  </a:moveTo>
                  <a:cubicBezTo>
                    <a:pt x="131494" y="102070"/>
                    <a:pt x="102075" y="131515"/>
                    <a:pt x="65768" y="131526"/>
                  </a:cubicBezTo>
                  <a:cubicBezTo>
                    <a:pt x="29461" y="131541"/>
                    <a:pt x="16" y="102122"/>
                    <a:pt x="0" y="65815"/>
                  </a:cubicBezTo>
                  <a:cubicBezTo>
                    <a:pt x="0" y="65799"/>
                    <a:pt x="0" y="65784"/>
                    <a:pt x="0" y="65763"/>
                  </a:cubicBezTo>
                  <a:cubicBezTo>
                    <a:pt x="-11" y="29455"/>
                    <a:pt x="29408" y="16"/>
                    <a:pt x="65716" y="0"/>
                  </a:cubicBezTo>
                  <a:cubicBezTo>
                    <a:pt x="102023" y="-16"/>
                    <a:pt x="131463" y="29403"/>
                    <a:pt x="131479" y="65710"/>
                  </a:cubicBezTo>
                  <a:cubicBezTo>
                    <a:pt x="131479" y="65731"/>
                    <a:pt x="131479" y="65747"/>
                    <a:pt x="131479" y="65763"/>
                  </a:cubicBezTo>
                  <a:close/>
                </a:path>
              </a:pathLst>
            </a:custGeom>
            <a:solidFill>
              <a:srgbClr val="FF971B"/>
            </a:solidFill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Graphic 55">
              <a:extLst>
                <a:ext uri="{FF2B5EF4-FFF2-40B4-BE49-F238E27FC236}">
                  <a16:creationId xmlns:a16="http://schemas.microsoft.com/office/drawing/2014/main" id="{00A7E1A6-89CA-5692-285E-107F56304A3E}"/>
                </a:ext>
              </a:extLst>
            </p:cNvPr>
            <p:cNvSpPr/>
            <p:nvPr/>
          </p:nvSpPr>
          <p:spPr>
            <a:xfrm>
              <a:off x="5464976" y="5155648"/>
              <a:ext cx="237844" cy="237844"/>
            </a:xfrm>
            <a:custGeom>
              <a:avLst/>
              <a:gdLst>
                <a:gd name="connsiteX0" fmla="*/ 0 w 237844"/>
                <a:gd name="connsiteY0" fmla="*/ 237844 h 237844"/>
                <a:gd name="connsiteX1" fmla="*/ 237844 w 237844"/>
                <a:gd name="connsiteY1" fmla="*/ 0 h 237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7844" h="237844">
                  <a:moveTo>
                    <a:pt x="0" y="237844"/>
                  </a:moveTo>
                  <a:lnTo>
                    <a:pt x="237844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Graphic 55">
              <a:extLst>
                <a:ext uri="{FF2B5EF4-FFF2-40B4-BE49-F238E27FC236}">
                  <a16:creationId xmlns:a16="http://schemas.microsoft.com/office/drawing/2014/main" id="{C34E0946-8BAD-F7A2-60F7-5DE4A0374B8B}"/>
                </a:ext>
              </a:extLst>
            </p:cNvPr>
            <p:cNvSpPr/>
            <p:nvPr/>
          </p:nvSpPr>
          <p:spPr>
            <a:xfrm>
              <a:off x="5545171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Graphic 55">
              <a:extLst>
                <a:ext uri="{FF2B5EF4-FFF2-40B4-BE49-F238E27FC236}">
                  <a16:creationId xmlns:a16="http://schemas.microsoft.com/office/drawing/2014/main" id="{302EC281-D6A0-BCF4-E451-2FC2C8176F6D}"/>
                </a:ext>
              </a:extLst>
            </p:cNvPr>
            <p:cNvSpPr/>
            <p:nvPr/>
          </p:nvSpPr>
          <p:spPr>
            <a:xfrm>
              <a:off x="5649939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Graphic 55">
              <a:extLst>
                <a:ext uri="{FF2B5EF4-FFF2-40B4-BE49-F238E27FC236}">
                  <a16:creationId xmlns:a16="http://schemas.microsoft.com/office/drawing/2014/main" id="{FF3C979D-53E4-BB8C-2674-B7EDAA0BA318}"/>
                </a:ext>
              </a:extLst>
            </p:cNvPr>
            <p:cNvSpPr/>
            <p:nvPr/>
          </p:nvSpPr>
          <p:spPr>
            <a:xfrm>
              <a:off x="5754707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Graphic 55">
              <a:extLst>
                <a:ext uri="{FF2B5EF4-FFF2-40B4-BE49-F238E27FC236}">
                  <a16:creationId xmlns:a16="http://schemas.microsoft.com/office/drawing/2014/main" id="{7C0C9D0D-8B43-BDAC-5E7D-A296855410CB}"/>
                </a:ext>
              </a:extLst>
            </p:cNvPr>
            <p:cNvSpPr/>
            <p:nvPr/>
          </p:nvSpPr>
          <p:spPr>
            <a:xfrm>
              <a:off x="5859475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Graphic 55">
              <a:extLst>
                <a:ext uri="{FF2B5EF4-FFF2-40B4-BE49-F238E27FC236}">
                  <a16:creationId xmlns:a16="http://schemas.microsoft.com/office/drawing/2014/main" id="{1C8E32E2-7F5E-A0D3-33BC-A7A810A22431}"/>
                </a:ext>
              </a:extLst>
            </p:cNvPr>
            <p:cNvSpPr/>
            <p:nvPr/>
          </p:nvSpPr>
          <p:spPr>
            <a:xfrm>
              <a:off x="5964243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Graphic 55">
              <a:extLst>
                <a:ext uri="{FF2B5EF4-FFF2-40B4-BE49-F238E27FC236}">
                  <a16:creationId xmlns:a16="http://schemas.microsoft.com/office/drawing/2014/main" id="{12104903-61F8-AEBF-C4A9-A3FB8D28CA7E}"/>
                </a:ext>
              </a:extLst>
            </p:cNvPr>
            <p:cNvSpPr/>
            <p:nvPr/>
          </p:nvSpPr>
          <p:spPr>
            <a:xfrm>
              <a:off x="6069011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Graphic 55">
              <a:extLst>
                <a:ext uri="{FF2B5EF4-FFF2-40B4-BE49-F238E27FC236}">
                  <a16:creationId xmlns:a16="http://schemas.microsoft.com/office/drawing/2014/main" id="{381942E4-3CAD-6973-14FC-B7B53CF10A93}"/>
                </a:ext>
              </a:extLst>
            </p:cNvPr>
            <p:cNvSpPr/>
            <p:nvPr/>
          </p:nvSpPr>
          <p:spPr>
            <a:xfrm>
              <a:off x="6173779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Graphic 55">
              <a:extLst>
                <a:ext uri="{FF2B5EF4-FFF2-40B4-BE49-F238E27FC236}">
                  <a16:creationId xmlns:a16="http://schemas.microsoft.com/office/drawing/2014/main" id="{D1924644-5EF0-B145-0563-E38E19EBDCD6}"/>
                </a:ext>
              </a:extLst>
            </p:cNvPr>
            <p:cNvSpPr/>
            <p:nvPr/>
          </p:nvSpPr>
          <p:spPr>
            <a:xfrm>
              <a:off x="6278547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Graphic 55">
              <a:extLst>
                <a:ext uri="{FF2B5EF4-FFF2-40B4-BE49-F238E27FC236}">
                  <a16:creationId xmlns:a16="http://schemas.microsoft.com/office/drawing/2014/main" id="{A044B7CE-9180-B42D-2C27-373BC604E42E}"/>
                </a:ext>
              </a:extLst>
            </p:cNvPr>
            <p:cNvSpPr/>
            <p:nvPr/>
          </p:nvSpPr>
          <p:spPr>
            <a:xfrm>
              <a:off x="6383315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Graphic 55">
              <a:extLst>
                <a:ext uri="{FF2B5EF4-FFF2-40B4-BE49-F238E27FC236}">
                  <a16:creationId xmlns:a16="http://schemas.microsoft.com/office/drawing/2014/main" id="{5F6619E4-0B30-A39C-C54E-AB50F805BF3D}"/>
                </a:ext>
              </a:extLst>
            </p:cNvPr>
            <p:cNvSpPr/>
            <p:nvPr/>
          </p:nvSpPr>
          <p:spPr>
            <a:xfrm>
              <a:off x="6488083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Graphic 55">
              <a:extLst>
                <a:ext uri="{FF2B5EF4-FFF2-40B4-BE49-F238E27FC236}">
                  <a16:creationId xmlns:a16="http://schemas.microsoft.com/office/drawing/2014/main" id="{A8C28E55-0DCC-23E2-405C-3E20FAFD4FC5}"/>
                </a:ext>
              </a:extLst>
            </p:cNvPr>
            <p:cNvSpPr/>
            <p:nvPr/>
          </p:nvSpPr>
          <p:spPr>
            <a:xfrm>
              <a:off x="6592851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Graphic 55">
              <a:extLst>
                <a:ext uri="{FF2B5EF4-FFF2-40B4-BE49-F238E27FC236}">
                  <a16:creationId xmlns:a16="http://schemas.microsoft.com/office/drawing/2014/main" id="{A6E3BCC1-2FA6-8E37-7801-6939A408D636}"/>
                </a:ext>
              </a:extLst>
            </p:cNvPr>
            <p:cNvSpPr/>
            <p:nvPr/>
          </p:nvSpPr>
          <p:spPr>
            <a:xfrm>
              <a:off x="6697619" y="5155648"/>
              <a:ext cx="262417" cy="262417"/>
            </a:xfrm>
            <a:custGeom>
              <a:avLst/>
              <a:gdLst>
                <a:gd name="connsiteX0" fmla="*/ 0 w 262417"/>
                <a:gd name="connsiteY0" fmla="*/ 262418 h 262417"/>
                <a:gd name="connsiteX1" fmla="*/ 262418 w 262417"/>
                <a:gd name="connsiteY1" fmla="*/ 0 h 26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62417" h="262417">
                  <a:moveTo>
                    <a:pt x="0" y="262418"/>
                  </a:moveTo>
                  <a:lnTo>
                    <a:pt x="26241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Graphic 55">
              <a:extLst>
                <a:ext uri="{FF2B5EF4-FFF2-40B4-BE49-F238E27FC236}">
                  <a16:creationId xmlns:a16="http://schemas.microsoft.com/office/drawing/2014/main" id="{2CD33DDF-B10F-E910-EAC3-A22A08367347}"/>
                </a:ext>
              </a:extLst>
            </p:cNvPr>
            <p:cNvSpPr/>
            <p:nvPr/>
          </p:nvSpPr>
          <p:spPr>
            <a:xfrm>
              <a:off x="6802387" y="5186083"/>
              <a:ext cx="231982" cy="231982"/>
            </a:xfrm>
            <a:custGeom>
              <a:avLst/>
              <a:gdLst>
                <a:gd name="connsiteX0" fmla="*/ 0 w 231982"/>
                <a:gd name="connsiteY0" fmla="*/ 231982 h 231982"/>
                <a:gd name="connsiteX1" fmla="*/ 231983 w 231982"/>
                <a:gd name="connsiteY1" fmla="*/ 0 h 23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1982" h="231982">
                  <a:moveTo>
                    <a:pt x="0" y="231982"/>
                  </a:moveTo>
                  <a:lnTo>
                    <a:pt x="231983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Graphic 55">
              <a:extLst>
                <a:ext uri="{FF2B5EF4-FFF2-40B4-BE49-F238E27FC236}">
                  <a16:creationId xmlns:a16="http://schemas.microsoft.com/office/drawing/2014/main" id="{16C2AECA-5A80-AEF4-09A5-00B732648047}"/>
                </a:ext>
              </a:extLst>
            </p:cNvPr>
            <p:cNvSpPr/>
            <p:nvPr/>
          </p:nvSpPr>
          <p:spPr>
            <a:xfrm>
              <a:off x="6907156" y="5290851"/>
              <a:ext cx="127214" cy="127214"/>
            </a:xfrm>
            <a:custGeom>
              <a:avLst/>
              <a:gdLst>
                <a:gd name="connsiteX0" fmla="*/ 0 w 127214"/>
                <a:gd name="connsiteY0" fmla="*/ 127214 h 127214"/>
                <a:gd name="connsiteX1" fmla="*/ 127215 w 127214"/>
                <a:gd name="connsiteY1" fmla="*/ 0 h 12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7214" h="127214">
                  <a:moveTo>
                    <a:pt x="0" y="127214"/>
                  </a:moveTo>
                  <a:lnTo>
                    <a:pt x="127215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Graphic 55">
              <a:extLst>
                <a:ext uri="{FF2B5EF4-FFF2-40B4-BE49-F238E27FC236}">
                  <a16:creationId xmlns:a16="http://schemas.microsoft.com/office/drawing/2014/main" id="{25351F26-A69F-06EA-08F0-A7E9B98F5DFA}"/>
                </a:ext>
              </a:extLst>
            </p:cNvPr>
            <p:cNvSpPr/>
            <p:nvPr/>
          </p:nvSpPr>
          <p:spPr>
            <a:xfrm>
              <a:off x="7011924" y="5395619"/>
              <a:ext cx="22446" cy="22446"/>
            </a:xfrm>
            <a:custGeom>
              <a:avLst/>
              <a:gdLst>
                <a:gd name="connsiteX0" fmla="*/ 0 w 22446"/>
                <a:gd name="connsiteY0" fmla="*/ 22446 h 22446"/>
                <a:gd name="connsiteX1" fmla="*/ 22447 w 22446"/>
                <a:gd name="connsiteY1" fmla="*/ 0 h 22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446" h="22446">
                  <a:moveTo>
                    <a:pt x="0" y="22446"/>
                  </a:moveTo>
                  <a:lnTo>
                    <a:pt x="22447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Graphic 55">
              <a:extLst>
                <a:ext uri="{FF2B5EF4-FFF2-40B4-BE49-F238E27FC236}">
                  <a16:creationId xmlns:a16="http://schemas.microsoft.com/office/drawing/2014/main" id="{4D1EF604-07A9-3881-B739-6B1F6A6E0911}"/>
                </a:ext>
              </a:extLst>
            </p:cNvPr>
            <p:cNvSpPr/>
            <p:nvPr/>
          </p:nvSpPr>
          <p:spPr>
            <a:xfrm>
              <a:off x="5464976" y="5155648"/>
              <a:ext cx="28308" cy="28308"/>
            </a:xfrm>
            <a:custGeom>
              <a:avLst/>
              <a:gdLst>
                <a:gd name="connsiteX0" fmla="*/ 0 w 28308"/>
                <a:gd name="connsiteY0" fmla="*/ 28308 h 28308"/>
                <a:gd name="connsiteX1" fmla="*/ 28308 w 28308"/>
                <a:gd name="connsiteY1" fmla="*/ 0 h 28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308" h="28308">
                  <a:moveTo>
                    <a:pt x="0" y="28308"/>
                  </a:moveTo>
                  <a:lnTo>
                    <a:pt x="28308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Graphic 55">
              <a:extLst>
                <a:ext uri="{FF2B5EF4-FFF2-40B4-BE49-F238E27FC236}">
                  <a16:creationId xmlns:a16="http://schemas.microsoft.com/office/drawing/2014/main" id="{18BF8FE7-AD22-D6C7-70B4-20AC4877E82A}"/>
                </a:ext>
              </a:extLst>
            </p:cNvPr>
            <p:cNvSpPr/>
            <p:nvPr/>
          </p:nvSpPr>
          <p:spPr>
            <a:xfrm>
              <a:off x="5464976" y="5155648"/>
              <a:ext cx="133076" cy="133076"/>
            </a:xfrm>
            <a:custGeom>
              <a:avLst/>
              <a:gdLst>
                <a:gd name="connsiteX0" fmla="*/ 0 w 133076"/>
                <a:gd name="connsiteY0" fmla="*/ 133076 h 133076"/>
                <a:gd name="connsiteX1" fmla="*/ 133076 w 133076"/>
                <a:gd name="connsiteY1" fmla="*/ 0 h 133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076" h="133076">
                  <a:moveTo>
                    <a:pt x="0" y="133076"/>
                  </a:moveTo>
                  <a:lnTo>
                    <a:pt x="133076" y="0"/>
                  </a:lnTo>
                </a:path>
              </a:pathLst>
            </a:custGeom>
            <a:noFill/>
            <a:ln w="15669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94" name="Graphic 55">
            <a:extLst>
              <a:ext uri="{FF2B5EF4-FFF2-40B4-BE49-F238E27FC236}">
                <a16:creationId xmlns:a16="http://schemas.microsoft.com/office/drawing/2014/main" id="{0637D0DD-13E1-6133-9444-67A9D1A37CC2}"/>
              </a:ext>
            </a:extLst>
          </p:cNvPr>
          <p:cNvGrpSpPr/>
          <p:nvPr/>
        </p:nvGrpSpPr>
        <p:grpSpPr>
          <a:xfrm>
            <a:off x="4564201" y="1319570"/>
            <a:ext cx="2917564" cy="4323746"/>
            <a:chOff x="4564201" y="1319570"/>
            <a:chExt cx="2917564" cy="4323746"/>
          </a:xfrm>
        </p:grpSpPr>
        <p:sp>
          <p:nvSpPr>
            <p:cNvPr id="95" name="Graphic 55">
              <a:extLst>
                <a:ext uri="{FF2B5EF4-FFF2-40B4-BE49-F238E27FC236}">
                  <a16:creationId xmlns:a16="http://schemas.microsoft.com/office/drawing/2014/main" id="{5CB2E6A1-22F1-7C6E-8ED7-62B5B00B2E46}"/>
                </a:ext>
              </a:extLst>
            </p:cNvPr>
            <p:cNvSpPr txBox="1"/>
            <p:nvPr/>
          </p:nvSpPr>
          <p:spPr>
            <a:xfrm>
              <a:off x="5545791" y="5405201"/>
              <a:ext cx="1303897" cy="238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spc="0" baseline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Thermal Reservoir</a:t>
              </a:r>
            </a:p>
          </p:txBody>
        </p:sp>
        <p:sp>
          <p:nvSpPr>
            <p:cNvPr id="96" name="Graphic 55">
              <a:extLst>
                <a:ext uri="{FF2B5EF4-FFF2-40B4-BE49-F238E27FC236}">
                  <a16:creationId xmlns:a16="http://schemas.microsoft.com/office/drawing/2014/main" id="{F5356B8F-7832-9EFF-4AAF-FD064B16E210}"/>
                </a:ext>
              </a:extLst>
            </p:cNvPr>
            <p:cNvSpPr txBox="1"/>
            <p:nvPr/>
          </p:nvSpPr>
          <p:spPr>
            <a:xfrm>
              <a:off x="6253274" y="4379166"/>
              <a:ext cx="685766" cy="238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spc="0" baseline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Thermal</a:t>
              </a:r>
            </a:p>
          </p:txBody>
        </p:sp>
        <p:sp>
          <p:nvSpPr>
            <p:cNvPr id="97" name="Graphic 55">
              <a:extLst>
                <a:ext uri="{FF2B5EF4-FFF2-40B4-BE49-F238E27FC236}">
                  <a16:creationId xmlns:a16="http://schemas.microsoft.com/office/drawing/2014/main" id="{C0CF00BB-2325-D0E8-5C6F-2FF00A63CBE2}"/>
                </a:ext>
              </a:extLst>
            </p:cNvPr>
            <p:cNvSpPr txBox="1"/>
            <p:nvPr/>
          </p:nvSpPr>
          <p:spPr>
            <a:xfrm>
              <a:off x="6253274" y="4549414"/>
              <a:ext cx="984355" cy="238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spc="0" baseline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Conductance</a:t>
              </a:r>
            </a:p>
          </p:txBody>
        </p:sp>
        <p:sp>
          <p:nvSpPr>
            <p:cNvPr id="98" name="Graphic 55">
              <a:extLst>
                <a:ext uri="{FF2B5EF4-FFF2-40B4-BE49-F238E27FC236}">
                  <a16:creationId xmlns:a16="http://schemas.microsoft.com/office/drawing/2014/main" id="{795887E6-FCB7-8709-8E36-4B918E63BD1B}"/>
                </a:ext>
              </a:extLst>
            </p:cNvPr>
            <p:cNvSpPr txBox="1"/>
            <p:nvPr/>
          </p:nvSpPr>
          <p:spPr>
            <a:xfrm>
              <a:off x="5605058" y="3145696"/>
              <a:ext cx="1047216" cy="238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spc="0" baseline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Thermal Mass</a:t>
              </a:r>
            </a:p>
          </p:txBody>
        </p:sp>
        <p:sp>
          <p:nvSpPr>
            <p:cNvPr id="99" name="Graphic 55">
              <a:extLst>
                <a:ext uri="{FF2B5EF4-FFF2-40B4-BE49-F238E27FC236}">
                  <a16:creationId xmlns:a16="http://schemas.microsoft.com/office/drawing/2014/main" id="{8806F0F0-55D0-8ACB-F8F8-D82D1D5A3FDF}"/>
                </a:ext>
              </a:extLst>
            </p:cNvPr>
            <p:cNvSpPr txBox="1"/>
            <p:nvPr/>
          </p:nvSpPr>
          <p:spPr>
            <a:xfrm>
              <a:off x="5605058" y="3315944"/>
              <a:ext cx="1036739" cy="238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spc="0" baseline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Heat Capacity</a:t>
              </a:r>
            </a:p>
          </p:txBody>
        </p:sp>
        <p:sp>
          <p:nvSpPr>
            <p:cNvPr id="100" name="Graphic 55">
              <a:extLst>
                <a:ext uri="{FF2B5EF4-FFF2-40B4-BE49-F238E27FC236}">
                  <a16:creationId xmlns:a16="http://schemas.microsoft.com/office/drawing/2014/main" id="{7E9CEC41-2836-9C1F-8854-8A21062FC087}"/>
                </a:ext>
              </a:extLst>
            </p:cNvPr>
            <p:cNvSpPr txBox="1"/>
            <p:nvPr/>
          </p:nvSpPr>
          <p:spPr>
            <a:xfrm>
              <a:off x="5605058" y="3486192"/>
              <a:ext cx="942448" cy="238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spc="0" baseline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Temparature</a:t>
              </a:r>
            </a:p>
          </p:txBody>
        </p:sp>
        <p:sp>
          <p:nvSpPr>
            <p:cNvPr id="101" name="Graphic 55">
              <a:extLst>
                <a:ext uri="{FF2B5EF4-FFF2-40B4-BE49-F238E27FC236}">
                  <a16:creationId xmlns:a16="http://schemas.microsoft.com/office/drawing/2014/main" id="{6BE47850-65CE-5161-C459-2A07BA70ACD1}"/>
                </a:ext>
              </a:extLst>
            </p:cNvPr>
            <p:cNvSpPr txBox="1"/>
            <p:nvPr/>
          </p:nvSpPr>
          <p:spPr>
            <a:xfrm>
              <a:off x="4564201" y="2082615"/>
              <a:ext cx="732912" cy="238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spc="0" baseline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Resistive</a:t>
              </a:r>
            </a:p>
          </p:txBody>
        </p:sp>
        <p:sp>
          <p:nvSpPr>
            <p:cNvPr id="102" name="Graphic 55">
              <a:extLst>
                <a:ext uri="{FF2B5EF4-FFF2-40B4-BE49-F238E27FC236}">
                  <a16:creationId xmlns:a16="http://schemas.microsoft.com/office/drawing/2014/main" id="{28FD2C78-225C-6A62-AE6A-FB1D74B38D50}"/>
                </a:ext>
              </a:extLst>
            </p:cNvPr>
            <p:cNvSpPr txBox="1"/>
            <p:nvPr/>
          </p:nvSpPr>
          <p:spPr>
            <a:xfrm>
              <a:off x="4564201" y="2252863"/>
              <a:ext cx="1000070" cy="238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spc="0" baseline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Thermometer</a:t>
              </a:r>
            </a:p>
          </p:txBody>
        </p:sp>
        <p:sp>
          <p:nvSpPr>
            <p:cNvPr id="103" name="Graphic 55">
              <a:extLst>
                <a:ext uri="{FF2B5EF4-FFF2-40B4-BE49-F238E27FC236}">
                  <a16:creationId xmlns:a16="http://schemas.microsoft.com/office/drawing/2014/main" id="{97FE9169-6571-C589-51BD-6EB1C29E1481}"/>
                </a:ext>
              </a:extLst>
            </p:cNvPr>
            <p:cNvSpPr txBox="1"/>
            <p:nvPr/>
          </p:nvSpPr>
          <p:spPr>
            <a:xfrm>
              <a:off x="5819895" y="2545632"/>
              <a:ext cx="722435" cy="2381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spc="0" baseline="0">
                  <a:solidFill>
                    <a:srgbClr val="FFFFFF"/>
                  </a:solidFill>
                  <a:latin typeface="Arial"/>
                  <a:cs typeface="Arial"/>
                  <a:sym typeface="Arial"/>
                  <a:rtl val="0"/>
                </a:rPr>
                <a:t>absorber</a:t>
              </a:r>
            </a:p>
          </p:txBody>
        </p:sp>
        <p:sp>
          <p:nvSpPr>
            <p:cNvPr id="104" name="Graphic 55">
              <a:extLst>
                <a:ext uri="{FF2B5EF4-FFF2-40B4-BE49-F238E27FC236}">
                  <a16:creationId xmlns:a16="http://schemas.microsoft.com/office/drawing/2014/main" id="{46DAC074-D664-D3DD-C884-A3AF2332472F}"/>
                </a:ext>
              </a:extLst>
            </p:cNvPr>
            <p:cNvSpPr txBox="1"/>
            <p:nvPr/>
          </p:nvSpPr>
          <p:spPr>
            <a:xfrm>
              <a:off x="5938425" y="1319570"/>
              <a:ext cx="575799" cy="257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spc="0" baseline="0" dirty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Power</a:t>
              </a:r>
            </a:p>
          </p:txBody>
        </p:sp>
        <p:sp>
          <p:nvSpPr>
            <p:cNvPr id="105" name="Graphic 55">
              <a:extLst>
                <a:ext uri="{FF2B5EF4-FFF2-40B4-BE49-F238E27FC236}">
                  <a16:creationId xmlns:a16="http://schemas.microsoft.com/office/drawing/2014/main" id="{4A9996C7-43A5-6A10-214B-2282ECC02D0C}"/>
                </a:ext>
              </a:extLst>
            </p:cNvPr>
            <p:cNvSpPr txBox="1"/>
            <p:nvPr/>
          </p:nvSpPr>
          <p:spPr>
            <a:xfrm>
              <a:off x="6378866" y="1319976"/>
              <a:ext cx="276038" cy="257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b="1" i="1" spc="0" baseline="0" dirty="0">
                  <a:solidFill>
                    <a:schemeClr val="accent2">
                      <a:lumMod val="75000"/>
                    </a:schemeClr>
                  </a:solidFill>
                  <a:latin typeface="Arial"/>
                  <a:cs typeface="Arial"/>
                  <a:sym typeface="Arial"/>
                  <a:rtl val="0"/>
                </a:rPr>
                <a:t>P</a:t>
              </a:r>
            </a:p>
          </p:txBody>
        </p:sp>
        <p:sp>
          <p:nvSpPr>
            <p:cNvPr id="106" name="Graphic 55">
              <a:extLst>
                <a:ext uri="{FF2B5EF4-FFF2-40B4-BE49-F238E27FC236}">
                  <a16:creationId xmlns:a16="http://schemas.microsoft.com/office/drawing/2014/main" id="{DDB52C3A-575B-4A4F-89D1-C849C1F4A29A}"/>
                </a:ext>
              </a:extLst>
            </p:cNvPr>
            <p:cNvSpPr txBox="1"/>
            <p:nvPr/>
          </p:nvSpPr>
          <p:spPr>
            <a:xfrm>
              <a:off x="6618579" y="3314173"/>
              <a:ext cx="282409" cy="248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b="1" i="1" spc="0" baseline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C</a:t>
              </a:r>
            </a:p>
          </p:txBody>
        </p:sp>
        <p:sp>
          <p:nvSpPr>
            <p:cNvPr id="107" name="Graphic 55">
              <a:extLst>
                <a:ext uri="{FF2B5EF4-FFF2-40B4-BE49-F238E27FC236}">
                  <a16:creationId xmlns:a16="http://schemas.microsoft.com/office/drawing/2014/main" id="{1FF5533D-69A2-05F4-99BD-8D76C6AA8D8F}"/>
                </a:ext>
              </a:extLst>
            </p:cNvPr>
            <p:cNvSpPr txBox="1"/>
            <p:nvPr/>
          </p:nvSpPr>
          <p:spPr>
            <a:xfrm>
              <a:off x="6547446" y="3482897"/>
              <a:ext cx="266694" cy="248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b="1" i="1" spc="0" baseline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T</a:t>
              </a:r>
            </a:p>
          </p:txBody>
        </p:sp>
        <p:sp>
          <p:nvSpPr>
            <p:cNvPr id="108" name="Graphic 55">
              <a:extLst>
                <a:ext uri="{FF2B5EF4-FFF2-40B4-BE49-F238E27FC236}">
                  <a16:creationId xmlns:a16="http://schemas.microsoft.com/office/drawing/2014/main" id="{0293AD6E-4E29-11AF-5038-E97B0817BBA4}"/>
                </a:ext>
              </a:extLst>
            </p:cNvPr>
            <p:cNvSpPr txBox="1"/>
            <p:nvPr/>
          </p:nvSpPr>
          <p:spPr>
            <a:xfrm>
              <a:off x="7194117" y="4545978"/>
              <a:ext cx="287648" cy="2485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072" b="1" i="1" spc="0" baseline="0">
                  <a:solidFill>
                    <a:srgbClr val="000000"/>
                  </a:solidFill>
                  <a:latin typeface="Arial"/>
                  <a:cs typeface="Arial"/>
                  <a:sym typeface="Arial"/>
                  <a:rtl val="0"/>
                </a:rPr>
                <a:t>G</a:t>
              </a:r>
            </a:p>
          </p:txBody>
        </p:sp>
      </p:grpSp>
      <p:grpSp>
        <p:nvGrpSpPr>
          <p:cNvPr id="124" name="Google Shape;490;p76">
            <a:extLst>
              <a:ext uri="{FF2B5EF4-FFF2-40B4-BE49-F238E27FC236}">
                <a16:creationId xmlns:a16="http://schemas.microsoft.com/office/drawing/2014/main" id="{F8A909DB-66A4-3C8B-D008-614DCB9798CC}"/>
              </a:ext>
            </a:extLst>
          </p:cNvPr>
          <p:cNvGrpSpPr/>
          <p:nvPr/>
        </p:nvGrpSpPr>
        <p:grpSpPr>
          <a:xfrm>
            <a:off x="8447736" y="1591129"/>
            <a:ext cx="3055199" cy="2661378"/>
            <a:chOff x="3107037" y="1217919"/>
            <a:chExt cx="6205716" cy="5640081"/>
          </a:xfrm>
        </p:grpSpPr>
        <p:grpSp>
          <p:nvGrpSpPr>
            <p:cNvPr id="125" name="Google Shape;491;p76">
              <a:extLst>
                <a:ext uri="{FF2B5EF4-FFF2-40B4-BE49-F238E27FC236}">
                  <a16:creationId xmlns:a16="http://schemas.microsoft.com/office/drawing/2014/main" id="{9A9A1119-5DFE-E01F-8C60-59B8F17AEFA8}"/>
                </a:ext>
              </a:extLst>
            </p:cNvPr>
            <p:cNvGrpSpPr/>
            <p:nvPr/>
          </p:nvGrpSpPr>
          <p:grpSpPr>
            <a:xfrm>
              <a:off x="3107037" y="1217919"/>
              <a:ext cx="6205716" cy="5640081"/>
              <a:chOff x="4225622" y="1217920"/>
              <a:chExt cx="6205716" cy="5640081"/>
            </a:xfrm>
          </p:grpSpPr>
          <p:pic>
            <p:nvPicPr>
              <p:cNvPr id="127" name="Google Shape;492;p76">
                <a:extLst>
                  <a:ext uri="{FF2B5EF4-FFF2-40B4-BE49-F238E27FC236}">
                    <a16:creationId xmlns:a16="http://schemas.microsoft.com/office/drawing/2014/main" id="{0956D859-F069-BB6B-704E-02377069DE56}"/>
                  </a:ext>
                </a:extLst>
              </p:cNvPr>
              <p:cNvPicPr preferRelativeResize="0"/>
              <p:nvPr/>
            </p:nvPicPr>
            <p:blipFill rotWithShape="1">
              <a:blip r:embed="rId5" cstate="hqprint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4660" r="14441"/>
              <a:stretch/>
            </p:blipFill>
            <p:spPr>
              <a:xfrm>
                <a:off x="4225771" y="1217920"/>
                <a:ext cx="6205491" cy="564008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28" name="Google Shape;493;p76">
                <a:extLst>
                  <a:ext uri="{FF2B5EF4-FFF2-40B4-BE49-F238E27FC236}">
                    <a16:creationId xmlns:a16="http://schemas.microsoft.com/office/drawing/2014/main" id="{7795FB9F-9FE3-28F1-8B38-E0111C06210B}"/>
                  </a:ext>
                </a:extLst>
              </p:cNvPr>
              <p:cNvSpPr/>
              <p:nvPr/>
            </p:nvSpPr>
            <p:spPr>
              <a:xfrm>
                <a:off x="9685538" y="1571347"/>
                <a:ext cx="745800" cy="15003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494;p76">
                <a:extLst>
                  <a:ext uri="{FF2B5EF4-FFF2-40B4-BE49-F238E27FC236}">
                    <a16:creationId xmlns:a16="http://schemas.microsoft.com/office/drawing/2014/main" id="{D7DFB1F8-5994-415E-B84F-DD40D05627C5}"/>
                  </a:ext>
                </a:extLst>
              </p:cNvPr>
              <p:cNvSpPr/>
              <p:nvPr/>
            </p:nvSpPr>
            <p:spPr>
              <a:xfrm>
                <a:off x="9685537" y="4465467"/>
                <a:ext cx="745800" cy="5814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" name="Google Shape;495;p76">
                <a:extLst>
                  <a:ext uri="{FF2B5EF4-FFF2-40B4-BE49-F238E27FC236}">
                    <a16:creationId xmlns:a16="http://schemas.microsoft.com/office/drawing/2014/main" id="{5D4442BD-FCBA-D7CB-B512-EBD909B4D745}"/>
                  </a:ext>
                </a:extLst>
              </p:cNvPr>
              <p:cNvSpPr/>
              <p:nvPr/>
            </p:nvSpPr>
            <p:spPr>
              <a:xfrm flipH="1">
                <a:off x="9543479" y="1923460"/>
                <a:ext cx="284100" cy="9381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" name="Google Shape;496;p76">
                <a:extLst>
                  <a:ext uri="{FF2B5EF4-FFF2-40B4-BE49-F238E27FC236}">
                    <a16:creationId xmlns:a16="http://schemas.microsoft.com/office/drawing/2014/main" id="{F818239F-A40E-61BC-7806-E5096DBFD675}"/>
                  </a:ext>
                </a:extLst>
              </p:cNvPr>
              <p:cNvSpPr/>
              <p:nvPr/>
            </p:nvSpPr>
            <p:spPr>
              <a:xfrm flipH="1">
                <a:off x="9312599" y="2539309"/>
                <a:ext cx="745800" cy="3597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" name="Google Shape;497;p76">
                <a:extLst>
                  <a:ext uri="{FF2B5EF4-FFF2-40B4-BE49-F238E27FC236}">
                    <a16:creationId xmlns:a16="http://schemas.microsoft.com/office/drawing/2014/main" id="{3A63DF45-5DB8-94F2-0B38-7ED289CC7398}"/>
                  </a:ext>
                </a:extLst>
              </p:cNvPr>
              <p:cNvSpPr/>
              <p:nvPr/>
            </p:nvSpPr>
            <p:spPr>
              <a:xfrm flipH="1">
                <a:off x="8811102" y="1356587"/>
                <a:ext cx="390600" cy="9507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498;p76">
                <a:extLst>
                  <a:ext uri="{FF2B5EF4-FFF2-40B4-BE49-F238E27FC236}">
                    <a16:creationId xmlns:a16="http://schemas.microsoft.com/office/drawing/2014/main" id="{588D632F-CDCC-2D7D-D7BD-12070FDEAE5D}"/>
                  </a:ext>
                </a:extLst>
              </p:cNvPr>
              <p:cNvSpPr/>
              <p:nvPr/>
            </p:nvSpPr>
            <p:spPr>
              <a:xfrm flipH="1">
                <a:off x="4225642" y="1448097"/>
                <a:ext cx="1402800" cy="10911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499;p76">
                <a:extLst>
                  <a:ext uri="{FF2B5EF4-FFF2-40B4-BE49-F238E27FC236}">
                    <a16:creationId xmlns:a16="http://schemas.microsoft.com/office/drawing/2014/main" id="{8DC97579-8C5F-FA2D-C8EC-8A4E2624A2AD}"/>
                  </a:ext>
                </a:extLst>
              </p:cNvPr>
              <p:cNvSpPr/>
              <p:nvPr/>
            </p:nvSpPr>
            <p:spPr>
              <a:xfrm flipH="1">
                <a:off x="4252393" y="4964164"/>
                <a:ext cx="958800" cy="10911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500;p76">
                <a:extLst>
                  <a:ext uri="{FF2B5EF4-FFF2-40B4-BE49-F238E27FC236}">
                    <a16:creationId xmlns:a16="http://schemas.microsoft.com/office/drawing/2014/main" id="{B60C7FA3-CB65-8BC9-D0AE-8030F549E7F7}"/>
                  </a:ext>
                </a:extLst>
              </p:cNvPr>
              <p:cNvSpPr/>
              <p:nvPr/>
            </p:nvSpPr>
            <p:spPr>
              <a:xfrm flipH="1">
                <a:off x="4225622" y="5622496"/>
                <a:ext cx="1251900" cy="10911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501;p76">
                <a:extLst>
                  <a:ext uri="{FF2B5EF4-FFF2-40B4-BE49-F238E27FC236}">
                    <a16:creationId xmlns:a16="http://schemas.microsoft.com/office/drawing/2014/main" id="{4DE2C091-4A26-C307-EE1E-5B5378EC30A8}"/>
                  </a:ext>
                </a:extLst>
              </p:cNvPr>
              <p:cNvSpPr/>
              <p:nvPr/>
            </p:nvSpPr>
            <p:spPr>
              <a:xfrm flipH="1">
                <a:off x="4935972" y="5911083"/>
                <a:ext cx="958800" cy="4452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502;p76">
                <a:extLst>
                  <a:ext uri="{FF2B5EF4-FFF2-40B4-BE49-F238E27FC236}">
                    <a16:creationId xmlns:a16="http://schemas.microsoft.com/office/drawing/2014/main" id="{4295F0D6-043D-D358-FE39-C64585B64036}"/>
                  </a:ext>
                </a:extLst>
              </p:cNvPr>
              <p:cNvSpPr/>
              <p:nvPr/>
            </p:nvSpPr>
            <p:spPr>
              <a:xfrm flipH="1">
                <a:off x="4225846" y="3728658"/>
                <a:ext cx="168600" cy="19113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503;p76">
                <a:extLst>
                  <a:ext uri="{FF2B5EF4-FFF2-40B4-BE49-F238E27FC236}">
                    <a16:creationId xmlns:a16="http://schemas.microsoft.com/office/drawing/2014/main" id="{601D7B3C-2E9E-71AE-EBCC-1DCF478C4F2B}"/>
                  </a:ext>
                </a:extLst>
              </p:cNvPr>
              <p:cNvSpPr/>
              <p:nvPr/>
            </p:nvSpPr>
            <p:spPr>
              <a:xfrm rot="5400000" flipH="1">
                <a:off x="4947863" y="1370161"/>
                <a:ext cx="216000" cy="16068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504;p76">
                <a:extLst>
                  <a:ext uri="{FF2B5EF4-FFF2-40B4-BE49-F238E27FC236}">
                    <a16:creationId xmlns:a16="http://schemas.microsoft.com/office/drawing/2014/main" id="{17B942B1-97D6-39CA-B46A-05E215886F6B}"/>
                  </a:ext>
                </a:extLst>
              </p:cNvPr>
              <p:cNvSpPr/>
              <p:nvPr/>
            </p:nvSpPr>
            <p:spPr>
              <a:xfrm rot="5400000" flipH="1">
                <a:off x="9235166" y="5380389"/>
                <a:ext cx="264600" cy="21276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505;p76">
                <a:extLst>
                  <a:ext uri="{FF2B5EF4-FFF2-40B4-BE49-F238E27FC236}">
                    <a16:creationId xmlns:a16="http://schemas.microsoft.com/office/drawing/2014/main" id="{F402D974-1169-384F-AD24-43979D46E1D7}"/>
                  </a:ext>
                </a:extLst>
              </p:cNvPr>
              <p:cNvSpPr/>
              <p:nvPr/>
            </p:nvSpPr>
            <p:spPr>
              <a:xfrm>
                <a:off x="10083562" y="2111443"/>
                <a:ext cx="307800" cy="1500300"/>
              </a:xfrm>
              <a:prstGeom prst="rect">
                <a:avLst/>
              </a:prstGeom>
              <a:solidFill>
                <a:srgbClr val="DDE2E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6" name="Google Shape;506;p76">
              <a:extLst>
                <a:ext uri="{FF2B5EF4-FFF2-40B4-BE49-F238E27FC236}">
                  <a16:creationId xmlns:a16="http://schemas.microsoft.com/office/drawing/2014/main" id="{86A05506-33F7-6105-D4BB-739F6AF7DA1B}"/>
                </a:ext>
              </a:extLst>
            </p:cNvPr>
            <p:cNvSpPr/>
            <p:nvPr/>
          </p:nvSpPr>
          <p:spPr>
            <a:xfrm>
              <a:off x="8152662" y="4245140"/>
              <a:ext cx="745800" cy="781200"/>
            </a:xfrm>
            <a:prstGeom prst="rect">
              <a:avLst/>
            </a:prstGeom>
            <a:solidFill>
              <a:srgbClr val="DDE2E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F39FC3-49A6-8B25-FDC7-187D76DC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62D55C9-FA33-28CB-9CBA-B3D71E7CCE40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A4A60BD-AA68-4755-9B7A-E15960CA0C99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B340986-C327-D53C-4E18-F0903B069F2D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A51E64B-8759-9D13-0DF2-3FFE7EC51BCC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743931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94E98-E6E5-1165-C91F-2D9C45EB5C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B7EEE0B8-6042-C8D9-C6F5-2CD40791F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2674" y="4241626"/>
            <a:ext cx="1997930" cy="18944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D845BC-0662-8E29-C89D-895FA7A3D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Lower Noise: </a:t>
            </a:r>
            <a:r>
              <a:rPr lang="en-US" dirty="0"/>
              <a:t>Sensors (Examples)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1F59AC-55AF-A4AB-8CB4-D89523951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26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927A2B-7A28-34D1-4D1E-1614E801B3C4}"/>
              </a:ext>
            </a:extLst>
          </p:cNvPr>
          <p:cNvSpPr txBox="1"/>
          <p:nvPr/>
        </p:nvSpPr>
        <p:spPr>
          <a:xfrm>
            <a:off x="458890" y="999707"/>
            <a:ext cx="2919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2E528E"/>
                </a:solidFill>
              </a:rPr>
              <a:t>Heterodyne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E53E7-1303-1E91-BC30-FE2AAF4C94E1}"/>
              </a:ext>
            </a:extLst>
          </p:cNvPr>
          <p:cNvSpPr txBox="1"/>
          <p:nvPr/>
        </p:nvSpPr>
        <p:spPr>
          <a:xfrm>
            <a:off x="4207958" y="996936"/>
            <a:ext cx="35469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FF971B"/>
                </a:solidFill>
              </a:rPr>
              <a:t>Bolometer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44467B-94E8-9A1E-63F8-A33FBAFC2D79}"/>
              </a:ext>
            </a:extLst>
          </p:cNvPr>
          <p:cNvSpPr txBox="1"/>
          <p:nvPr/>
        </p:nvSpPr>
        <p:spPr>
          <a:xfrm>
            <a:off x="8095918" y="1005021"/>
            <a:ext cx="3922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solidFill>
                  <a:srgbClr val="B24848"/>
                </a:solidFill>
              </a:rPr>
              <a:t>Single Photon Counting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4E68271-4CEE-D51A-7D85-23A7A7C8997F}"/>
              </a:ext>
            </a:extLst>
          </p:cNvPr>
          <p:cNvCxnSpPr>
            <a:cxnSpLocks/>
          </p:cNvCxnSpPr>
          <p:nvPr/>
        </p:nvCxnSpPr>
        <p:spPr>
          <a:xfrm>
            <a:off x="3921215" y="996936"/>
            <a:ext cx="0" cy="551750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8386E41-2F5C-5291-8786-CD15899A859F}"/>
              </a:ext>
            </a:extLst>
          </p:cNvPr>
          <p:cNvCxnSpPr>
            <a:cxnSpLocks/>
          </p:cNvCxnSpPr>
          <p:nvPr/>
        </p:nvCxnSpPr>
        <p:spPr>
          <a:xfrm>
            <a:off x="7985215" y="940111"/>
            <a:ext cx="0" cy="5517509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C58698-6772-8C0C-811F-CB2E27851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1E314C-49F9-0630-CAAA-E375ABFCC24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311" y="4217613"/>
            <a:ext cx="2065063" cy="18738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95D991-BEDA-0D90-5469-931666D3EBD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4342" y="1912414"/>
            <a:ext cx="2123976" cy="2056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B48A16-F494-FFE1-1C59-FB8B5FB474E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39176" y="1701800"/>
            <a:ext cx="2397814" cy="2068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2E5072-4788-CE7B-E6A3-8ECC07D974E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502"/>
          <a:stretch/>
        </p:blipFill>
        <p:spPr>
          <a:xfrm>
            <a:off x="8815526" y="4659043"/>
            <a:ext cx="2169393" cy="15554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50B387A-4274-8563-658C-6A0B9636F1C2}"/>
              </a:ext>
            </a:extLst>
          </p:cNvPr>
          <p:cNvSpPr/>
          <p:nvPr/>
        </p:nvSpPr>
        <p:spPr>
          <a:xfrm>
            <a:off x="4207958" y="1526208"/>
            <a:ext cx="862843" cy="436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52D847-2BF8-84C5-9C46-19C4FA9603B5}"/>
              </a:ext>
            </a:extLst>
          </p:cNvPr>
          <p:cNvSpPr/>
          <p:nvPr/>
        </p:nvSpPr>
        <p:spPr>
          <a:xfrm>
            <a:off x="458890" y="4113534"/>
            <a:ext cx="862843" cy="436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SIS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3461D8F-93E5-46CA-6647-A2FA31A8955E}"/>
              </a:ext>
            </a:extLst>
          </p:cNvPr>
          <p:cNvSpPr/>
          <p:nvPr/>
        </p:nvSpPr>
        <p:spPr>
          <a:xfrm>
            <a:off x="483702" y="1526208"/>
            <a:ext cx="862843" cy="436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TWPA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FCA2B2-3742-4F6C-F652-C296938F0D6A}"/>
              </a:ext>
            </a:extLst>
          </p:cNvPr>
          <p:cNvSpPr/>
          <p:nvPr/>
        </p:nvSpPr>
        <p:spPr>
          <a:xfrm>
            <a:off x="4122669" y="4113534"/>
            <a:ext cx="862843" cy="436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MKID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9C81DF-ECA9-2FF4-DC48-9E0774F53886}"/>
              </a:ext>
            </a:extLst>
          </p:cNvPr>
          <p:cNvSpPr/>
          <p:nvPr/>
        </p:nvSpPr>
        <p:spPr>
          <a:xfrm>
            <a:off x="8102378" y="1526208"/>
            <a:ext cx="1575441" cy="436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SQUAT (</a:t>
            </a:r>
            <a:r>
              <a:rPr lang="en-US" b="1" dirty="0" err="1"/>
              <a:t>qbit</a:t>
            </a:r>
            <a:r>
              <a:rPr lang="en-US" b="1" dirty="0"/>
              <a:t>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D41E6E-8E7A-4788-67CD-08F4AF176D7C}"/>
              </a:ext>
            </a:extLst>
          </p:cNvPr>
          <p:cNvSpPr/>
          <p:nvPr/>
        </p:nvSpPr>
        <p:spPr>
          <a:xfrm>
            <a:off x="8102378" y="4113534"/>
            <a:ext cx="2167121" cy="436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WIXARD (Graphene)</a:t>
            </a:r>
          </a:p>
        </p:txBody>
      </p:sp>
      <p:pic>
        <p:nvPicPr>
          <p:cNvPr id="1026" name="Picture 2" descr="Logo resources | SLAC National Accelerator Laboratory">
            <a:extLst>
              <a:ext uri="{FF2B5EF4-FFF2-40B4-BE49-F238E27FC236}">
                <a16:creationId xmlns:a16="http://schemas.microsoft.com/office/drawing/2014/main" id="{487CC87A-1C29-1993-C8CF-C1449F751A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18068" y="1583260"/>
            <a:ext cx="1374513" cy="43603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ortheastern University - New England Commission Higher Education">
            <a:extLst>
              <a:ext uri="{FF2B5EF4-FFF2-40B4-BE49-F238E27FC236}">
                <a16:creationId xmlns:a16="http://schemas.microsoft.com/office/drawing/2014/main" id="{317F7CAA-62ED-F615-3FE6-E0D3F4C687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91823" y="4096107"/>
            <a:ext cx="1626740" cy="60219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234BF6C-2A03-C121-F75C-46F4A5B379DF}"/>
              </a:ext>
            </a:extLst>
          </p:cNvPr>
          <p:cNvSpPr/>
          <p:nvPr/>
        </p:nvSpPr>
        <p:spPr>
          <a:xfrm>
            <a:off x="10841150" y="6005300"/>
            <a:ext cx="1219988" cy="436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&amp; more!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FAC7FED-D7D6-912D-589F-F3AF13AE5D0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81" y="2119741"/>
            <a:ext cx="2415280" cy="15815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6B5B23-AC56-7592-76FD-93CB7FA8DEC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8131" y="1545160"/>
            <a:ext cx="801182" cy="5629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About CfA | Solar, Stellar, and Planetary Sciences">
            <a:extLst>
              <a:ext uri="{FF2B5EF4-FFF2-40B4-BE49-F238E27FC236}">
                <a16:creationId xmlns:a16="http://schemas.microsoft.com/office/drawing/2014/main" id="{E252C016-5639-872D-873D-A8B69623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9697" y="4071081"/>
            <a:ext cx="1313821" cy="56299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965A3E1-4832-5FB5-9653-4248EC7FCB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49642" y="2125306"/>
            <a:ext cx="1396989" cy="40010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34" name="Picture 10" descr="The NASA insignia. A blue circle with the word NASA in white across the blue circle. There is also a red vector across the blue circle.">
            <a:extLst>
              <a:ext uri="{FF2B5EF4-FFF2-40B4-BE49-F238E27FC236}">
                <a16:creationId xmlns:a16="http://schemas.microsoft.com/office/drawing/2014/main" id="{2D29E243-248C-36F4-6C26-068024208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1646" y="1478887"/>
            <a:ext cx="806828" cy="64642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C5DDB45-CF3E-4AE1-C10F-87239BA645EE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8261" y="4096107"/>
            <a:ext cx="1619282" cy="5379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4312EB2-92CF-B494-8CDD-FAD6FE7CDC46}"/>
              </a:ext>
            </a:extLst>
          </p:cNvPr>
          <p:cNvSpPr/>
          <p:nvPr/>
        </p:nvSpPr>
        <p:spPr>
          <a:xfrm>
            <a:off x="5175956" y="5861065"/>
            <a:ext cx="282222" cy="230396"/>
          </a:xfrm>
          <a:prstGeom prst="rect">
            <a:avLst/>
          </a:prstGeom>
          <a:solidFill>
            <a:srgbClr val="05AA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6F22FE10-300D-236F-A1F2-883215C6C7A3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F29DD05-0637-D205-2C4E-5DBD998F7CEE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CE13ED68-A343-21C3-C988-0E92C246E219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11D8D171-6756-684C-D177-EBA03AF7A841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886141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8B2A1-9EC8-FE3D-4620-46FE51EB1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FEB27D9-A56C-1C19-95A2-554309649AD8}"/>
              </a:ext>
            </a:extLst>
          </p:cNvPr>
          <p:cNvGrpSpPr/>
          <p:nvPr/>
        </p:nvGrpSpPr>
        <p:grpSpPr>
          <a:xfrm>
            <a:off x="659568" y="1104824"/>
            <a:ext cx="11053170" cy="4902969"/>
            <a:chOff x="318159" y="1042814"/>
            <a:chExt cx="10268163" cy="455475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E17B4B0-A69E-4C47-A3A1-A8D1D5CD9422}"/>
                </a:ext>
              </a:extLst>
            </p:cNvPr>
            <p:cNvSpPr/>
            <p:nvPr/>
          </p:nvSpPr>
          <p:spPr>
            <a:xfrm>
              <a:off x="318159" y="1124071"/>
              <a:ext cx="10268163" cy="4473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102097E-71C6-0FD0-0223-657B93B24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29790" y="1567654"/>
              <a:ext cx="2758452" cy="382969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0939882-9C97-A8ED-1BEF-C31CE199C0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1046" y="1342467"/>
              <a:ext cx="2548358" cy="22518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EC4E2FB-39A9-1DB1-6276-C2D9A7D29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1120" y="1186463"/>
              <a:ext cx="374266" cy="412447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1D10E073-488C-18F6-69B2-47B770C40F73}"/>
                    </a:ext>
                  </a:extLst>
                </p:cNvPr>
                <p:cNvSpPr txBox="1"/>
                <p:nvPr/>
              </p:nvSpPr>
              <p:spPr>
                <a:xfrm rot="16200000">
                  <a:off x="-873127" y="2870483"/>
                  <a:ext cx="2674962" cy="2923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9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Electric Field  log10 |</a:t>
                  </a:r>
                  <a14:m>
                    <m:oMath xmlns:m="http://schemas.openxmlformats.org/officeDocument/2006/math">
                      <m:r>
                        <a:rPr lang="en-US" sz="1290" b="0" i="1" smtClean="0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290" b="0" i="1" smtClean="0">
                          <a:latin typeface="Cambria Math" panose="02040503050406030204" pitchFamily="18" charset="0"/>
                        </a:rPr>
                        <m:t>|/</m:t>
                      </m:r>
                      <m:sSub>
                        <m:sSubPr>
                          <m:ctrlPr>
                            <a:rPr lang="en-US" sz="129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9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9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129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C43CDAA-6D5A-ECE2-02AA-CF1382CFC7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-873127" y="2870483"/>
                  <a:ext cx="2674962" cy="292388"/>
                </a:xfrm>
                <a:prstGeom prst="rect">
                  <a:avLst/>
                </a:prstGeom>
                <a:blipFill>
                  <a:blip r:embed="rId5"/>
                  <a:stretch>
                    <a:fillRect r="-3704" b="-4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BF3A01F-5CFD-970A-BACE-A5F6B77B770C}"/>
                </a:ext>
              </a:extLst>
            </p:cNvPr>
            <p:cNvGrpSpPr/>
            <p:nvPr/>
          </p:nvGrpSpPr>
          <p:grpSpPr>
            <a:xfrm>
              <a:off x="1672364" y="1755141"/>
              <a:ext cx="936652" cy="1946113"/>
              <a:chOff x="1396314" y="2038865"/>
              <a:chExt cx="936652" cy="1946113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38CCD653-7510-3A06-92DD-C37580D497D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96314" y="2038865"/>
                <a:ext cx="936652" cy="1016621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miter lim="800000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43CFB3D2-CE57-C6E2-7033-59BA149355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96314" y="3984978"/>
                <a:ext cx="468326" cy="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miter lim="800000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EF5612DC-00D2-2632-8BD2-DF72B10B82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6314" y="3072653"/>
                <a:ext cx="468326" cy="912325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miter lim="800000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449DDEA-B1AB-FEE4-93E4-90D1A375C882}"/>
                </a:ext>
              </a:extLst>
            </p:cNvPr>
            <p:cNvGrpSpPr/>
            <p:nvPr/>
          </p:nvGrpSpPr>
          <p:grpSpPr>
            <a:xfrm flipH="1">
              <a:off x="2725925" y="1755141"/>
              <a:ext cx="936652" cy="1946113"/>
              <a:chOff x="1396314" y="2038865"/>
              <a:chExt cx="936652" cy="1946113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4B055B6C-294D-67BF-C959-D1D566B20FA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396314" y="2038865"/>
                <a:ext cx="936652" cy="1016621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miter lim="800000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5C77F88C-B3E1-2ADC-CBF6-184EA99E970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96314" y="3984978"/>
                <a:ext cx="468326" cy="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miter lim="800000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3A7776BD-E6A0-9968-3BEF-30E18A846F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96314" y="3072653"/>
                <a:ext cx="468326" cy="912325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miter lim="800000"/>
                <a:tailEnd type="non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04DC07A4-96AA-AC1B-B618-80DF68D1CA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88242" y="1260436"/>
              <a:ext cx="6598080" cy="4337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A9C61B4-F8DD-6E08-FBE1-70B4BF715F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3846" y="1200245"/>
              <a:ext cx="316579" cy="4082410"/>
            </a:xfrm>
            <a:prstGeom prst="rect">
              <a:avLst/>
            </a:prstGeom>
          </p:spPr>
        </p:pic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702E5BA9-0219-2AE3-FD70-53C3D338B1EC}"/>
                </a:ext>
              </a:extLst>
            </p:cNvPr>
            <p:cNvCxnSpPr>
              <a:cxnSpLocks/>
              <a:endCxn id="9" idx="2"/>
            </p:cNvCxnSpPr>
            <p:nvPr/>
          </p:nvCxnSpPr>
          <p:spPr>
            <a:xfrm>
              <a:off x="2539390" y="1300832"/>
              <a:ext cx="105835" cy="2668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 w="lg" len="lg"/>
            </a:ln>
            <a:effectLst>
              <a:outerShdw blurRad="63500" sx="102000" sy="102000" algn="ctr" rotWithShape="0">
                <a:schemeClr val="bg1"/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1D7130B-0366-47E5-8225-A83042842252}"/>
                </a:ext>
              </a:extLst>
            </p:cNvPr>
            <p:cNvSpPr txBox="1"/>
            <p:nvPr/>
          </p:nvSpPr>
          <p:spPr>
            <a:xfrm>
              <a:off x="2050611" y="4589144"/>
              <a:ext cx="1193475" cy="489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9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Inner Parabolic</a:t>
              </a:r>
            </a:p>
            <a:p>
              <a:pPr algn="ctr"/>
              <a:r>
                <a:rPr lang="en-US" sz="129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Reflector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08DB304-285B-1112-8F6C-077288F54719}"/>
                </a:ext>
              </a:extLst>
            </p:cNvPr>
            <p:cNvCxnSpPr>
              <a:cxnSpLocks/>
            </p:cNvCxnSpPr>
            <p:nvPr/>
          </p:nvCxnSpPr>
          <p:spPr>
            <a:xfrm>
              <a:off x="6003652" y="2592714"/>
              <a:ext cx="0" cy="112876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  <a:effectLst>
              <a:outerShdw blurRad="63500" sx="102000" sy="102000" algn="ctr" rotWithShape="0">
                <a:schemeClr val="bg1"/>
              </a:outerShd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DAC4257-2979-5552-2EC8-20632918483E}"/>
                </a:ext>
              </a:extLst>
            </p:cNvPr>
            <p:cNvSpPr txBox="1"/>
            <p:nvPr/>
          </p:nvSpPr>
          <p:spPr>
            <a:xfrm>
              <a:off x="1906527" y="1042814"/>
              <a:ext cx="1193475" cy="290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9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Focus Mirror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8EC3ACAF-3525-6F20-EE68-831D35F4B1DE}"/>
                </a:ext>
              </a:extLst>
            </p:cNvPr>
            <p:cNvSpPr txBox="1"/>
            <p:nvPr/>
          </p:nvSpPr>
          <p:spPr>
            <a:xfrm rot="16200000">
              <a:off x="-397799" y="3247546"/>
              <a:ext cx="3388598" cy="290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9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Outer Cylindrical Reflector</a:t>
              </a:r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D4AC5778-399C-15AC-20FA-913229A5D98B}"/>
                </a:ext>
              </a:extLst>
            </p:cNvPr>
            <p:cNvSpPr/>
            <p:nvPr/>
          </p:nvSpPr>
          <p:spPr>
            <a:xfrm>
              <a:off x="1398986" y="1486240"/>
              <a:ext cx="128187" cy="3673667"/>
            </a:xfrm>
            <a:custGeom>
              <a:avLst/>
              <a:gdLst>
                <a:gd name="connsiteX0" fmla="*/ 8546 w 123914"/>
                <a:gd name="connsiteY0" fmla="*/ 0 h 1905712"/>
                <a:gd name="connsiteX1" fmla="*/ 123914 w 123914"/>
                <a:gd name="connsiteY1" fmla="*/ 51275 h 1905712"/>
                <a:gd name="connsiteX2" fmla="*/ 115368 w 123914"/>
                <a:gd name="connsiteY2" fmla="*/ 1905712 h 1905712"/>
                <a:gd name="connsiteX3" fmla="*/ 0 w 123914"/>
                <a:gd name="connsiteY3" fmla="*/ 1884348 h 1905712"/>
                <a:gd name="connsiteX4" fmla="*/ 8546 w 123914"/>
                <a:gd name="connsiteY4" fmla="*/ 0 h 1905712"/>
                <a:gd name="connsiteX0" fmla="*/ 822 w 124736"/>
                <a:gd name="connsiteY0" fmla="*/ 0 h 1905712"/>
                <a:gd name="connsiteX1" fmla="*/ 124736 w 124736"/>
                <a:gd name="connsiteY1" fmla="*/ 51275 h 1905712"/>
                <a:gd name="connsiteX2" fmla="*/ 116190 w 124736"/>
                <a:gd name="connsiteY2" fmla="*/ 1905712 h 1905712"/>
                <a:gd name="connsiteX3" fmla="*/ 822 w 124736"/>
                <a:gd name="connsiteY3" fmla="*/ 1884348 h 1905712"/>
                <a:gd name="connsiteX4" fmla="*/ 822 w 124736"/>
                <a:gd name="connsiteY4" fmla="*/ 0 h 1905712"/>
                <a:gd name="connsiteX0" fmla="*/ 822 w 124736"/>
                <a:gd name="connsiteY0" fmla="*/ 0 h 1944154"/>
                <a:gd name="connsiteX1" fmla="*/ 124736 w 124736"/>
                <a:gd name="connsiteY1" fmla="*/ 51275 h 1944154"/>
                <a:gd name="connsiteX2" fmla="*/ 107644 w 124736"/>
                <a:gd name="connsiteY2" fmla="*/ 1944154 h 1944154"/>
                <a:gd name="connsiteX3" fmla="*/ 822 w 124736"/>
                <a:gd name="connsiteY3" fmla="*/ 1884348 h 1944154"/>
                <a:gd name="connsiteX4" fmla="*/ 822 w 124736"/>
                <a:gd name="connsiteY4" fmla="*/ 0 h 1944154"/>
                <a:gd name="connsiteX0" fmla="*/ 822 w 124736"/>
                <a:gd name="connsiteY0" fmla="*/ 0 h 1944154"/>
                <a:gd name="connsiteX1" fmla="*/ 124736 w 124736"/>
                <a:gd name="connsiteY1" fmla="*/ 51275 h 1944154"/>
                <a:gd name="connsiteX2" fmla="*/ 107644 w 124736"/>
                <a:gd name="connsiteY2" fmla="*/ 1944154 h 1944154"/>
                <a:gd name="connsiteX3" fmla="*/ 822 w 124736"/>
                <a:gd name="connsiteY3" fmla="*/ 1884348 h 1944154"/>
                <a:gd name="connsiteX4" fmla="*/ 822 w 124736"/>
                <a:gd name="connsiteY4" fmla="*/ 0 h 1944154"/>
                <a:gd name="connsiteX0" fmla="*/ 822 w 124736"/>
                <a:gd name="connsiteY0" fmla="*/ 0 h 1944154"/>
                <a:gd name="connsiteX1" fmla="*/ 124736 w 124736"/>
                <a:gd name="connsiteY1" fmla="*/ 51275 h 1944154"/>
                <a:gd name="connsiteX2" fmla="*/ 107644 w 124736"/>
                <a:gd name="connsiteY2" fmla="*/ 1944154 h 1944154"/>
                <a:gd name="connsiteX3" fmla="*/ 822 w 124736"/>
                <a:gd name="connsiteY3" fmla="*/ 1884348 h 1944154"/>
                <a:gd name="connsiteX4" fmla="*/ 822 w 124736"/>
                <a:gd name="connsiteY4" fmla="*/ 0 h 1944154"/>
                <a:gd name="connsiteX0" fmla="*/ 4273 w 128187"/>
                <a:gd name="connsiteY0" fmla="*/ 0 h 1944154"/>
                <a:gd name="connsiteX1" fmla="*/ 128187 w 128187"/>
                <a:gd name="connsiteY1" fmla="*/ 51275 h 1944154"/>
                <a:gd name="connsiteX2" fmla="*/ 111095 w 128187"/>
                <a:gd name="connsiteY2" fmla="*/ 1944154 h 1944154"/>
                <a:gd name="connsiteX3" fmla="*/ 0 w 128187"/>
                <a:gd name="connsiteY3" fmla="*/ 1895654 h 1944154"/>
                <a:gd name="connsiteX4" fmla="*/ 4273 w 128187"/>
                <a:gd name="connsiteY4" fmla="*/ 0 h 1944154"/>
                <a:gd name="connsiteX0" fmla="*/ 4273 w 128187"/>
                <a:gd name="connsiteY0" fmla="*/ 0 h 1944154"/>
                <a:gd name="connsiteX1" fmla="*/ 128187 w 128187"/>
                <a:gd name="connsiteY1" fmla="*/ 51275 h 1944154"/>
                <a:gd name="connsiteX2" fmla="*/ 111095 w 128187"/>
                <a:gd name="connsiteY2" fmla="*/ 1944154 h 1944154"/>
                <a:gd name="connsiteX3" fmla="*/ 0 w 128187"/>
                <a:gd name="connsiteY3" fmla="*/ 1895654 h 1944154"/>
                <a:gd name="connsiteX4" fmla="*/ 4273 w 128187"/>
                <a:gd name="connsiteY4" fmla="*/ 0 h 1944154"/>
                <a:gd name="connsiteX0" fmla="*/ 4273 w 128187"/>
                <a:gd name="connsiteY0" fmla="*/ 0 h 1944154"/>
                <a:gd name="connsiteX1" fmla="*/ 128187 w 128187"/>
                <a:gd name="connsiteY1" fmla="*/ 51275 h 1944154"/>
                <a:gd name="connsiteX2" fmla="*/ 111095 w 128187"/>
                <a:gd name="connsiteY2" fmla="*/ 1944154 h 1944154"/>
                <a:gd name="connsiteX3" fmla="*/ 0 w 128187"/>
                <a:gd name="connsiteY3" fmla="*/ 1895654 h 1944154"/>
                <a:gd name="connsiteX4" fmla="*/ 4273 w 128187"/>
                <a:gd name="connsiteY4" fmla="*/ 0 h 1944154"/>
                <a:gd name="connsiteX0" fmla="*/ 4273 w 125012"/>
                <a:gd name="connsiteY0" fmla="*/ 0 h 1944154"/>
                <a:gd name="connsiteX1" fmla="*/ 125012 w 125012"/>
                <a:gd name="connsiteY1" fmla="*/ 29432 h 1944154"/>
                <a:gd name="connsiteX2" fmla="*/ 111095 w 125012"/>
                <a:gd name="connsiteY2" fmla="*/ 1944154 h 1944154"/>
                <a:gd name="connsiteX3" fmla="*/ 0 w 125012"/>
                <a:gd name="connsiteY3" fmla="*/ 1895654 h 1944154"/>
                <a:gd name="connsiteX4" fmla="*/ 4273 w 125012"/>
                <a:gd name="connsiteY4" fmla="*/ 0 h 1944154"/>
                <a:gd name="connsiteX0" fmla="*/ 4273 w 125012"/>
                <a:gd name="connsiteY0" fmla="*/ 0 h 1944154"/>
                <a:gd name="connsiteX1" fmla="*/ 125012 w 125012"/>
                <a:gd name="connsiteY1" fmla="*/ 29432 h 1944154"/>
                <a:gd name="connsiteX2" fmla="*/ 111095 w 125012"/>
                <a:gd name="connsiteY2" fmla="*/ 1944154 h 1944154"/>
                <a:gd name="connsiteX3" fmla="*/ 0 w 125012"/>
                <a:gd name="connsiteY3" fmla="*/ 1895654 h 1944154"/>
                <a:gd name="connsiteX4" fmla="*/ 4273 w 125012"/>
                <a:gd name="connsiteY4" fmla="*/ 0 h 1944154"/>
                <a:gd name="connsiteX0" fmla="*/ 4273 w 125012"/>
                <a:gd name="connsiteY0" fmla="*/ 0 h 1944154"/>
                <a:gd name="connsiteX1" fmla="*/ 125012 w 125012"/>
                <a:gd name="connsiteY1" fmla="*/ 29432 h 1944154"/>
                <a:gd name="connsiteX2" fmla="*/ 111095 w 125012"/>
                <a:gd name="connsiteY2" fmla="*/ 1944154 h 1944154"/>
                <a:gd name="connsiteX3" fmla="*/ 0 w 125012"/>
                <a:gd name="connsiteY3" fmla="*/ 1895654 h 1944154"/>
                <a:gd name="connsiteX4" fmla="*/ 4273 w 125012"/>
                <a:gd name="connsiteY4" fmla="*/ 0 h 1944154"/>
                <a:gd name="connsiteX0" fmla="*/ 4273 w 125012"/>
                <a:gd name="connsiteY0" fmla="*/ 0 h 1944154"/>
                <a:gd name="connsiteX1" fmla="*/ 125012 w 125012"/>
                <a:gd name="connsiteY1" fmla="*/ 29432 h 1944154"/>
                <a:gd name="connsiteX2" fmla="*/ 111095 w 125012"/>
                <a:gd name="connsiteY2" fmla="*/ 1944154 h 1944154"/>
                <a:gd name="connsiteX3" fmla="*/ 0 w 125012"/>
                <a:gd name="connsiteY3" fmla="*/ 1895654 h 1944154"/>
                <a:gd name="connsiteX4" fmla="*/ 4273 w 125012"/>
                <a:gd name="connsiteY4" fmla="*/ 0 h 1944154"/>
                <a:gd name="connsiteX0" fmla="*/ 4273 w 111415"/>
                <a:gd name="connsiteY0" fmla="*/ 0 h 1944154"/>
                <a:gd name="connsiteX1" fmla="*/ 99612 w 111415"/>
                <a:gd name="connsiteY1" fmla="*/ 27752 h 1944154"/>
                <a:gd name="connsiteX2" fmla="*/ 111095 w 111415"/>
                <a:gd name="connsiteY2" fmla="*/ 1944154 h 1944154"/>
                <a:gd name="connsiteX3" fmla="*/ 0 w 111415"/>
                <a:gd name="connsiteY3" fmla="*/ 1895654 h 1944154"/>
                <a:gd name="connsiteX4" fmla="*/ 4273 w 111415"/>
                <a:gd name="connsiteY4" fmla="*/ 0 h 1944154"/>
                <a:gd name="connsiteX0" fmla="*/ 4273 w 128187"/>
                <a:gd name="connsiteY0" fmla="*/ 0 h 1944154"/>
                <a:gd name="connsiteX1" fmla="*/ 128187 w 128187"/>
                <a:gd name="connsiteY1" fmla="*/ 27752 h 1944154"/>
                <a:gd name="connsiteX2" fmla="*/ 111095 w 128187"/>
                <a:gd name="connsiteY2" fmla="*/ 1944154 h 1944154"/>
                <a:gd name="connsiteX3" fmla="*/ 0 w 128187"/>
                <a:gd name="connsiteY3" fmla="*/ 1895654 h 1944154"/>
                <a:gd name="connsiteX4" fmla="*/ 4273 w 128187"/>
                <a:gd name="connsiteY4" fmla="*/ 0 h 1944154"/>
                <a:gd name="connsiteX0" fmla="*/ 36023 w 128187"/>
                <a:gd name="connsiteY0" fmla="*/ 9047 h 1919596"/>
                <a:gd name="connsiteX1" fmla="*/ 128187 w 128187"/>
                <a:gd name="connsiteY1" fmla="*/ 3194 h 1919596"/>
                <a:gd name="connsiteX2" fmla="*/ 111095 w 128187"/>
                <a:gd name="connsiteY2" fmla="*/ 1919596 h 1919596"/>
                <a:gd name="connsiteX3" fmla="*/ 0 w 128187"/>
                <a:gd name="connsiteY3" fmla="*/ 1871096 h 1919596"/>
                <a:gd name="connsiteX4" fmla="*/ 36023 w 128187"/>
                <a:gd name="connsiteY4" fmla="*/ 9047 h 1919596"/>
                <a:gd name="connsiteX0" fmla="*/ 13798 w 128187"/>
                <a:gd name="connsiteY0" fmla="*/ 0 h 1944154"/>
                <a:gd name="connsiteX1" fmla="*/ 128187 w 128187"/>
                <a:gd name="connsiteY1" fmla="*/ 27752 h 1944154"/>
                <a:gd name="connsiteX2" fmla="*/ 111095 w 128187"/>
                <a:gd name="connsiteY2" fmla="*/ 1944154 h 1944154"/>
                <a:gd name="connsiteX3" fmla="*/ 0 w 128187"/>
                <a:gd name="connsiteY3" fmla="*/ 1895654 h 1944154"/>
                <a:gd name="connsiteX4" fmla="*/ 13798 w 128187"/>
                <a:gd name="connsiteY4" fmla="*/ 0 h 19441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8187" h="1944154">
                  <a:moveTo>
                    <a:pt x="13798" y="0"/>
                  </a:moveTo>
                  <a:cubicBezTo>
                    <a:pt x="93529" y="25493"/>
                    <a:pt x="45281" y="12341"/>
                    <a:pt x="128187" y="27752"/>
                  </a:cubicBezTo>
                  <a:cubicBezTo>
                    <a:pt x="125338" y="645898"/>
                    <a:pt x="113944" y="1326008"/>
                    <a:pt x="111095" y="1944154"/>
                  </a:cubicBezTo>
                  <a:cubicBezTo>
                    <a:pt x="11395" y="1924219"/>
                    <a:pt x="61244" y="1929157"/>
                    <a:pt x="0" y="1895654"/>
                  </a:cubicBezTo>
                  <a:cubicBezTo>
                    <a:pt x="2849" y="1267538"/>
                    <a:pt x="10949" y="628116"/>
                    <a:pt x="13798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95000"/>
                    <a:shade val="30000"/>
                    <a:satMod val="115000"/>
                  </a:schemeClr>
                </a:gs>
                <a:gs pos="50000">
                  <a:schemeClr val="bg1">
                    <a:lumMod val="95000"/>
                    <a:shade val="67500"/>
                    <a:satMod val="115000"/>
                  </a:schemeClr>
                </a:gs>
                <a:gs pos="100000">
                  <a:schemeClr val="bg1">
                    <a:lumMod val="95000"/>
                    <a:shade val="100000"/>
                    <a:satMod val="11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6113923-805E-73A9-7D55-09135D46F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705" y="365126"/>
            <a:ext cx="11051071" cy="537966"/>
          </a:xfrm>
        </p:spPr>
        <p:txBody>
          <a:bodyPr/>
          <a:lstStyle/>
          <a:p>
            <a:r>
              <a:rPr lang="en-US" b="1" i="1" dirty="0">
                <a:latin typeface="+mn-lt"/>
              </a:rPr>
              <a:t>Increase Signal: </a:t>
            </a:r>
            <a:r>
              <a:rPr lang="en-US" dirty="0"/>
              <a:t>Fabry–</a:t>
            </a:r>
            <a:r>
              <a:rPr lang="en-US" dirty="0" err="1"/>
              <a:t>Pérot</a:t>
            </a:r>
            <a:r>
              <a:rPr lang="en-US" dirty="0"/>
              <a:t> + BREAD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5468E0-2041-2ED2-2AEF-336B247765A7}"/>
              </a:ext>
            </a:extLst>
          </p:cNvPr>
          <p:cNvSpPr txBox="1"/>
          <p:nvPr/>
        </p:nvSpPr>
        <p:spPr>
          <a:xfrm>
            <a:off x="5337177" y="1126068"/>
            <a:ext cx="5993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Proof-of-Concept Simulation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159F936A-17DE-E7BC-9F1A-296991E7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1697B26-9D62-DA45-8435-890D0B34D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27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11881F-9547-11CD-9D97-9BA806A088A4}"/>
              </a:ext>
            </a:extLst>
          </p:cNvPr>
          <p:cNvSpPr/>
          <p:nvPr/>
        </p:nvSpPr>
        <p:spPr>
          <a:xfrm>
            <a:off x="5290906" y="6095262"/>
            <a:ext cx="3454399" cy="3587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broadband comb of resonances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F42552-81C2-4F15-CAEB-4E89430856F7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D358AE9-C4DB-7530-6566-F849E7324C1A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B9DD008-56DE-150B-20D4-B625372E26D9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8CC54156-CC74-FF31-7A0B-C332E0EA62F0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B852338-905E-CC7C-21C9-BF35A76C2F67}"/>
              </a:ext>
            </a:extLst>
          </p:cNvPr>
          <p:cNvSpPr/>
          <p:nvPr/>
        </p:nvSpPr>
        <p:spPr>
          <a:xfrm>
            <a:off x="8940643" y="6095262"/>
            <a:ext cx="3064585" cy="35872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being built at FNAL</a:t>
            </a:r>
          </a:p>
        </p:txBody>
      </p:sp>
    </p:spTree>
    <p:extLst>
      <p:ext uri="{BB962C8B-B14F-4D97-AF65-F5344CB8AC3E}">
        <p14:creationId xmlns:p14="http://schemas.microsoft.com/office/powerpoint/2010/main" val="26355396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4594-9FAC-1F42-860A-22D0713A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Increase Signal: </a:t>
            </a:r>
            <a:r>
              <a:rPr lang="en-US" dirty="0"/>
              <a:t>Dielectrics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E83D3E-E9D2-E64F-B346-D9E2E2004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02" y="1034841"/>
            <a:ext cx="4830417" cy="397544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7B80D-1203-B942-AC79-EEED00F6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574F7-C470-6A46-89EC-90468DF2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28</a:t>
            </a:fld>
            <a:endParaRPr lang="en-US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7353713A-44F3-C242-A437-B85F36CBB4C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9076" y="1722783"/>
            <a:ext cx="1069807" cy="32875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7A94036-592C-D341-B63C-9A6E58230AB1}"/>
              </a:ext>
            </a:extLst>
          </p:cNvPr>
          <p:cNvSpPr/>
          <p:nvPr/>
        </p:nvSpPr>
        <p:spPr>
          <a:xfrm>
            <a:off x="7059581" y="268152"/>
            <a:ext cx="4846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[A. Caldwell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et al.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PRL 118, 091801 (2017))]</a:t>
            </a:r>
          </a:p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[A. J. Millar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et al.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JCAP, 061 (2017)]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860E22-8DD5-9748-A0CB-E33620043BD0}"/>
              </a:ext>
            </a:extLst>
          </p:cNvPr>
          <p:cNvCxnSpPr>
            <a:cxnSpLocks/>
          </p:cNvCxnSpPr>
          <p:nvPr/>
        </p:nvCxnSpPr>
        <p:spPr>
          <a:xfrm>
            <a:off x="3543061" y="2355801"/>
            <a:ext cx="617991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643AA24-4B9D-7B43-AFEE-10BED94F77E4}"/>
                  </a:ext>
                </a:extLst>
              </p:cNvPr>
              <p:cNvSpPr txBox="1"/>
              <p:nvPr/>
            </p:nvSpPr>
            <p:spPr>
              <a:xfrm>
                <a:off x="3467225" y="2004124"/>
                <a:ext cx="74276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643AA24-4B9D-7B43-AFEE-10BED94F7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225" y="2004124"/>
                <a:ext cx="742767" cy="246221"/>
              </a:xfrm>
              <a:prstGeom prst="rect">
                <a:avLst/>
              </a:prstGeom>
              <a:blipFill>
                <a:blip r:embed="rId7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3BA48C9-B6DE-7E64-BB38-2E11625F048B}"/>
              </a:ext>
            </a:extLst>
          </p:cNvPr>
          <p:cNvGrpSpPr/>
          <p:nvPr/>
        </p:nvGrpSpPr>
        <p:grpSpPr>
          <a:xfrm>
            <a:off x="536682" y="1689212"/>
            <a:ext cx="4315537" cy="3251497"/>
            <a:chOff x="536682" y="1596888"/>
            <a:chExt cx="4512394" cy="3419250"/>
          </a:xfrm>
        </p:grpSpPr>
        <p:pic>
          <p:nvPicPr>
            <p:cNvPr id="15" name="Content Placeholder 6">
              <a:extLst>
                <a:ext uri="{FF2B5EF4-FFF2-40B4-BE49-F238E27FC236}">
                  <a16:creationId xmlns:a16="http://schemas.microsoft.com/office/drawing/2014/main" id="{BBBB8898-76DB-8A22-BBF5-7FEC09483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62" t="15444" r="41366" b="7796"/>
            <a:stretch/>
          </p:blipFill>
          <p:spPr>
            <a:xfrm>
              <a:off x="536682" y="1596888"/>
              <a:ext cx="4113696" cy="3419250"/>
            </a:xfrm>
            <a:prstGeom prst="rect">
              <a:avLst/>
            </a:prstGeom>
          </p:spPr>
        </p:pic>
        <p:pic>
          <p:nvPicPr>
            <p:cNvPr id="19" name="Content Placeholder 6">
              <a:extLst>
                <a:ext uri="{FF2B5EF4-FFF2-40B4-BE49-F238E27FC236}">
                  <a16:creationId xmlns:a16="http://schemas.microsoft.com/office/drawing/2014/main" id="{18E13308-D05D-292F-B70E-709DDF7DF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7126" t="15444" r="24377" b="7796"/>
            <a:stretch/>
          </p:blipFill>
          <p:spPr>
            <a:xfrm>
              <a:off x="4442996" y="1596888"/>
              <a:ext cx="606080" cy="341925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2570B15-9FCC-3D43-8C34-BF20E802668B}"/>
              </a:ext>
            </a:extLst>
          </p:cNvPr>
          <p:cNvSpPr txBox="1"/>
          <p:nvPr/>
        </p:nvSpPr>
        <p:spPr>
          <a:xfrm>
            <a:off x="320792" y="5129349"/>
            <a:ext cx="175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Mirror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816809-776F-A18E-3401-D24F16812F9F}"/>
              </a:ext>
            </a:extLst>
          </p:cNvPr>
          <p:cNvSpPr txBox="1"/>
          <p:nvPr/>
        </p:nvSpPr>
        <p:spPr>
          <a:xfrm>
            <a:off x="4913451" y="5102406"/>
            <a:ext cx="175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1CB9FCE-C1F7-3D56-6F10-7CA8906C0974}"/>
              </a:ext>
            </a:extLst>
          </p:cNvPr>
          <p:cNvSpPr/>
          <p:nvPr/>
        </p:nvSpPr>
        <p:spPr>
          <a:xfrm>
            <a:off x="573875" y="1795295"/>
            <a:ext cx="4407823" cy="3145414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9D783E9-33AB-369B-875B-987253EC56A5}"/>
              </a:ext>
            </a:extLst>
          </p:cNvPr>
          <p:cNvSpPr/>
          <p:nvPr/>
        </p:nvSpPr>
        <p:spPr>
          <a:xfrm>
            <a:off x="742208" y="1828800"/>
            <a:ext cx="154788" cy="3111909"/>
          </a:xfrm>
          <a:prstGeom prst="rect">
            <a:avLst/>
          </a:prstGeom>
          <a:solidFill>
            <a:schemeClr val="bg1">
              <a:lumMod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EE3424C-4112-8C1B-6984-D1B3B4781B66}"/>
              </a:ext>
            </a:extLst>
          </p:cNvPr>
          <p:cNvGrpSpPr/>
          <p:nvPr/>
        </p:nvGrpSpPr>
        <p:grpSpPr>
          <a:xfrm>
            <a:off x="663569" y="1755214"/>
            <a:ext cx="3983884" cy="3251497"/>
            <a:chOff x="663569" y="1755214"/>
            <a:chExt cx="3983884" cy="325149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1DEE554-7772-3596-7310-0E21AEF49B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3569" y="1755214"/>
              <a:ext cx="3404245" cy="3251497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33AFADA-FE9A-6BCA-7CE8-EC357964AB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12744" y="1755214"/>
              <a:ext cx="1434709" cy="325149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858D5E8-1E13-AC71-5EB2-B85409BBCAFC}"/>
                  </a:ext>
                </a:extLst>
              </p:cNvPr>
              <p:cNvSpPr txBox="1"/>
              <p:nvPr/>
            </p:nvSpPr>
            <p:spPr>
              <a:xfrm>
                <a:off x="404121" y="5752605"/>
                <a:ext cx="5179858" cy="480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sig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×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dish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858D5E8-1E13-AC71-5EB2-B85409BBC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21" y="5752605"/>
                <a:ext cx="5179858" cy="480196"/>
              </a:xfrm>
              <a:prstGeom prst="rect">
                <a:avLst/>
              </a:prstGeom>
              <a:blipFill>
                <a:blip r:embed="rId11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9B92BEF-B5D4-3E3D-1042-AC4325DE6CCD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C6A7F1E-2BE3-9E73-E3E1-E230173319B3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9BBDB4-6D37-94A5-95C6-4E32F420D54B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0627828F-DD90-4DF8-E1DC-7B0E9CE0F1EB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4141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6EB9A0C-4E09-B787-CD52-B598E8D350BB}"/>
              </a:ext>
            </a:extLst>
          </p:cNvPr>
          <p:cNvGrpSpPr/>
          <p:nvPr/>
        </p:nvGrpSpPr>
        <p:grpSpPr>
          <a:xfrm>
            <a:off x="8174142" y="1470479"/>
            <a:ext cx="2747623" cy="2597066"/>
            <a:chOff x="8190124" y="2013748"/>
            <a:chExt cx="3405426" cy="32188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944793-217C-FFEC-AC13-2549F603CBF3}"/>
                </a:ext>
              </a:extLst>
            </p:cNvPr>
            <p:cNvSpPr/>
            <p:nvPr/>
          </p:nvSpPr>
          <p:spPr>
            <a:xfrm rot="5400000">
              <a:off x="7801089" y="3147105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EFEDD44A-568D-A1CA-0FC8-B80CC3EBD542}"/>
                </a:ext>
              </a:extLst>
            </p:cNvPr>
            <p:cNvSpPr/>
            <p:nvPr/>
          </p:nvSpPr>
          <p:spPr>
            <a:xfrm>
              <a:off x="8451688" y="4115389"/>
              <a:ext cx="863394" cy="132320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B192670-FCC1-01D8-A8ED-72C118579614}"/>
                </a:ext>
              </a:extLst>
            </p:cNvPr>
            <p:cNvSpPr/>
            <p:nvPr/>
          </p:nvSpPr>
          <p:spPr>
            <a:xfrm>
              <a:off x="8526676" y="2557124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88EF96D-BC9C-0ECE-BF00-E009F4EAB72C}"/>
                </a:ext>
              </a:extLst>
            </p:cNvPr>
            <p:cNvSpPr/>
            <p:nvPr/>
          </p:nvSpPr>
          <p:spPr>
            <a:xfrm rot="5400000">
              <a:off x="9177275" y="3105047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F4A0F4C-B19D-8450-9D2D-3F56C443AD0B}"/>
                </a:ext>
              </a:extLst>
            </p:cNvPr>
            <p:cNvSpPr/>
            <p:nvPr/>
          </p:nvSpPr>
          <p:spPr>
            <a:xfrm>
              <a:off x="8592835" y="3996614"/>
              <a:ext cx="2729110" cy="839915"/>
            </a:xfrm>
            <a:custGeom>
              <a:avLst/>
              <a:gdLst>
                <a:gd name="connsiteX0" fmla="*/ 0 w 2729110"/>
                <a:gd name="connsiteY0" fmla="*/ 0 h 839915"/>
                <a:gd name="connsiteX1" fmla="*/ 736860 w 2729110"/>
                <a:gd name="connsiteY1" fmla="*/ 0 h 839915"/>
                <a:gd name="connsiteX2" fmla="*/ 1337264 w 2729110"/>
                <a:gd name="connsiteY2" fmla="*/ 0 h 839915"/>
                <a:gd name="connsiteX3" fmla="*/ 1992250 w 2729110"/>
                <a:gd name="connsiteY3" fmla="*/ 0 h 839915"/>
                <a:gd name="connsiteX4" fmla="*/ 2729110 w 2729110"/>
                <a:gd name="connsiteY4" fmla="*/ 0 h 839915"/>
                <a:gd name="connsiteX5" fmla="*/ 2729110 w 2729110"/>
                <a:gd name="connsiteY5" fmla="*/ 428357 h 839915"/>
                <a:gd name="connsiteX6" fmla="*/ 2729110 w 2729110"/>
                <a:gd name="connsiteY6" fmla="*/ 839915 h 839915"/>
                <a:gd name="connsiteX7" fmla="*/ 2101415 w 2729110"/>
                <a:gd name="connsiteY7" fmla="*/ 839915 h 839915"/>
                <a:gd name="connsiteX8" fmla="*/ 1473719 w 2729110"/>
                <a:gd name="connsiteY8" fmla="*/ 839915 h 839915"/>
                <a:gd name="connsiteX9" fmla="*/ 736860 w 2729110"/>
                <a:gd name="connsiteY9" fmla="*/ 839915 h 839915"/>
                <a:gd name="connsiteX10" fmla="*/ 0 w 2729110"/>
                <a:gd name="connsiteY10" fmla="*/ 839915 h 839915"/>
                <a:gd name="connsiteX11" fmla="*/ 0 w 2729110"/>
                <a:gd name="connsiteY11" fmla="*/ 428357 h 839915"/>
                <a:gd name="connsiteX12" fmla="*/ 0 w 2729110"/>
                <a:gd name="connsiteY12" fmla="*/ 0 h 83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9110" h="839915" extrusionOk="0">
                  <a:moveTo>
                    <a:pt x="0" y="0"/>
                  </a:moveTo>
                  <a:cubicBezTo>
                    <a:pt x="310074" y="-34361"/>
                    <a:pt x="543555" y="-25418"/>
                    <a:pt x="736860" y="0"/>
                  </a:cubicBezTo>
                  <a:cubicBezTo>
                    <a:pt x="930165" y="25418"/>
                    <a:pt x="1118010" y="-6760"/>
                    <a:pt x="1337264" y="0"/>
                  </a:cubicBezTo>
                  <a:cubicBezTo>
                    <a:pt x="1556518" y="6760"/>
                    <a:pt x="1733981" y="23502"/>
                    <a:pt x="1992250" y="0"/>
                  </a:cubicBezTo>
                  <a:cubicBezTo>
                    <a:pt x="2250519" y="-23502"/>
                    <a:pt x="2420699" y="-23522"/>
                    <a:pt x="2729110" y="0"/>
                  </a:cubicBezTo>
                  <a:cubicBezTo>
                    <a:pt x="2745175" y="108474"/>
                    <a:pt x="2728179" y="250169"/>
                    <a:pt x="2729110" y="428357"/>
                  </a:cubicBezTo>
                  <a:cubicBezTo>
                    <a:pt x="2730041" y="606545"/>
                    <a:pt x="2739097" y="736501"/>
                    <a:pt x="2729110" y="839915"/>
                  </a:cubicBezTo>
                  <a:cubicBezTo>
                    <a:pt x="2469415" y="812969"/>
                    <a:pt x="2383907" y="851771"/>
                    <a:pt x="2101415" y="839915"/>
                  </a:cubicBezTo>
                  <a:cubicBezTo>
                    <a:pt x="1818923" y="828059"/>
                    <a:pt x="1738034" y="858410"/>
                    <a:pt x="1473719" y="839915"/>
                  </a:cubicBezTo>
                  <a:cubicBezTo>
                    <a:pt x="1209404" y="821420"/>
                    <a:pt x="944204" y="867637"/>
                    <a:pt x="736860" y="839915"/>
                  </a:cubicBezTo>
                  <a:cubicBezTo>
                    <a:pt x="529516" y="812193"/>
                    <a:pt x="174896" y="838564"/>
                    <a:pt x="0" y="839915"/>
                  </a:cubicBezTo>
                  <a:cubicBezTo>
                    <a:pt x="17402" y="657049"/>
                    <a:pt x="4651" y="628963"/>
                    <a:pt x="0" y="428357"/>
                  </a:cubicBezTo>
                  <a:cubicBezTo>
                    <a:pt x="-4651" y="227751"/>
                    <a:pt x="-19333" y="98600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Frame 37">
              <a:extLst>
                <a:ext uri="{FF2B5EF4-FFF2-40B4-BE49-F238E27FC236}">
                  <a16:creationId xmlns:a16="http://schemas.microsoft.com/office/drawing/2014/main" id="{B7CD3A87-7752-D028-21BB-83A84B4364F1}"/>
                </a:ext>
              </a:extLst>
            </p:cNvPr>
            <p:cNvSpPr/>
            <p:nvPr/>
          </p:nvSpPr>
          <p:spPr>
            <a:xfrm>
              <a:off x="8190124" y="2013748"/>
              <a:ext cx="3220543" cy="3218824"/>
            </a:xfrm>
            <a:prstGeom prst="frame">
              <a:avLst>
                <a:gd name="adj1" fmla="val 1493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DD8F0E3-2750-6F15-8E23-4CB730A6FB81}"/>
                </a:ext>
              </a:extLst>
            </p:cNvPr>
            <p:cNvSpPr/>
            <p:nvPr/>
          </p:nvSpPr>
          <p:spPr>
            <a:xfrm>
              <a:off x="8690107" y="2587514"/>
              <a:ext cx="2348570" cy="2185394"/>
            </a:xfrm>
            <a:custGeom>
              <a:avLst/>
              <a:gdLst>
                <a:gd name="connsiteX0" fmla="*/ 0 w 2348570"/>
                <a:gd name="connsiteY0" fmla="*/ 0 h 2185394"/>
                <a:gd name="connsiteX1" fmla="*/ 2348570 w 2348570"/>
                <a:gd name="connsiteY1" fmla="*/ 0 h 2185394"/>
                <a:gd name="connsiteX2" fmla="*/ 2348570 w 2348570"/>
                <a:gd name="connsiteY2" fmla="*/ 2185394 h 2185394"/>
                <a:gd name="connsiteX3" fmla="*/ 0 w 2348570"/>
                <a:gd name="connsiteY3" fmla="*/ 2185394 h 2185394"/>
                <a:gd name="connsiteX4" fmla="*/ 0 w 2348570"/>
                <a:gd name="connsiteY4" fmla="*/ 0 h 218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570" h="2185394" extrusionOk="0">
                  <a:moveTo>
                    <a:pt x="0" y="0"/>
                  </a:moveTo>
                  <a:cubicBezTo>
                    <a:pt x="978271" y="-16420"/>
                    <a:pt x="1619705" y="-157111"/>
                    <a:pt x="2348570" y="0"/>
                  </a:cubicBezTo>
                  <a:cubicBezTo>
                    <a:pt x="2484660" y="314230"/>
                    <a:pt x="2231283" y="1424219"/>
                    <a:pt x="2348570" y="2185394"/>
                  </a:cubicBezTo>
                  <a:cubicBezTo>
                    <a:pt x="1741486" y="2185794"/>
                    <a:pt x="1021287" y="2262892"/>
                    <a:pt x="0" y="2185394"/>
                  </a:cubicBezTo>
                  <a:cubicBezTo>
                    <a:pt x="117495" y="1704171"/>
                    <a:pt x="-81622" y="405534"/>
                    <a:pt x="0" y="0"/>
                  </a:cubicBezTo>
                  <a:close/>
                </a:path>
              </a:pathLst>
            </a:custGeom>
            <a:noFill/>
            <a:ln w="25400"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7F174F20-1DE4-9C3A-25C7-60331E977E7B}"/>
                </a:ext>
              </a:extLst>
            </p:cNvPr>
            <p:cNvSpPr/>
            <p:nvPr/>
          </p:nvSpPr>
          <p:spPr>
            <a:xfrm>
              <a:off x="9319760" y="2864732"/>
              <a:ext cx="692671" cy="1355045"/>
            </a:xfrm>
            <a:custGeom>
              <a:avLst/>
              <a:gdLst>
                <a:gd name="connsiteX0" fmla="*/ 0 w 692671"/>
                <a:gd name="connsiteY0" fmla="*/ 1333798 h 1355045"/>
                <a:gd name="connsiteX1" fmla="*/ 89330 w 692671"/>
                <a:gd name="connsiteY1" fmla="*/ 1329710 h 1355045"/>
                <a:gd name="connsiteX2" fmla="*/ 173135 w 692671"/>
                <a:gd name="connsiteY2" fmla="*/ 1325874 h 1355045"/>
                <a:gd name="connsiteX3" fmla="*/ 276279 w 692671"/>
                <a:gd name="connsiteY3" fmla="*/ 1321154 h 1355045"/>
                <a:gd name="connsiteX4" fmla="*/ 274037 w 692671"/>
                <a:gd name="connsiteY4" fmla="*/ 797349 h 1355045"/>
                <a:gd name="connsiteX5" fmla="*/ 282285 w 692671"/>
                <a:gd name="connsiteY5" fmla="*/ 327732 h 1355045"/>
                <a:gd name="connsiteX6" fmla="*/ 315316 w 692671"/>
                <a:gd name="connsiteY6" fmla="*/ 124533 h 1355045"/>
                <a:gd name="connsiteX7" fmla="*/ 338898 w 692671"/>
                <a:gd name="connsiteY7" fmla="*/ 413301 h 1355045"/>
                <a:gd name="connsiteX8" fmla="*/ 369367 w 692671"/>
                <a:gd name="connsiteY8" fmla="*/ 751066 h 1355045"/>
                <a:gd name="connsiteX9" fmla="*/ 455648 w 692671"/>
                <a:gd name="connsiteY9" fmla="*/ 1181397 h 1355045"/>
                <a:gd name="connsiteX10" fmla="*/ 541528 w 692671"/>
                <a:gd name="connsiteY10" fmla="*/ 1304221 h 1355045"/>
                <a:gd name="connsiteX11" fmla="*/ 650631 w 692671"/>
                <a:gd name="connsiteY11" fmla="*/ 1321154 h 1355045"/>
                <a:gd name="connsiteX12" fmla="*/ 692671 w 692671"/>
                <a:gd name="connsiteY12" fmla="*/ 1321154 h 13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2671" h="1355045" extrusionOk="0">
                  <a:moveTo>
                    <a:pt x="0" y="1333798"/>
                  </a:moveTo>
                  <a:cubicBezTo>
                    <a:pt x="6820" y="1271444"/>
                    <a:pt x="32854" y="1410960"/>
                    <a:pt x="89330" y="1329710"/>
                  </a:cubicBezTo>
                  <a:cubicBezTo>
                    <a:pt x="136915" y="1287060"/>
                    <a:pt x="139383" y="1341553"/>
                    <a:pt x="173135" y="1325874"/>
                  </a:cubicBezTo>
                  <a:cubicBezTo>
                    <a:pt x="170620" y="1366559"/>
                    <a:pt x="254078" y="1375170"/>
                    <a:pt x="276279" y="1321154"/>
                  </a:cubicBezTo>
                  <a:cubicBezTo>
                    <a:pt x="276559" y="1209154"/>
                    <a:pt x="314863" y="996520"/>
                    <a:pt x="274037" y="797349"/>
                  </a:cubicBezTo>
                  <a:cubicBezTo>
                    <a:pt x="281434" y="634509"/>
                    <a:pt x="287254" y="411383"/>
                    <a:pt x="282285" y="327732"/>
                  </a:cubicBezTo>
                  <a:cubicBezTo>
                    <a:pt x="275083" y="-179009"/>
                    <a:pt x="296813" y="28134"/>
                    <a:pt x="315316" y="124533"/>
                  </a:cubicBezTo>
                  <a:cubicBezTo>
                    <a:pt x="323432" y="126218"/>
                    <a:pt x="323717" y="317458"/>
                    <a:pt x="338898" y="413301"/>
                  </a:cubicBezTo>
                  <a:cubicBezTo>
                    <a:pt x="354950" y="521666"/>
                    <a:pt x="371552" y="628254"/>
                    <a:pt x="369367" y="751066"/>
                  </a:cubicBezTo>
                  <a:cubicBezTo>
                    <a:pt x="390587" y="908997"/>
                    <a:pt x="451037" y="1123295"/>
                    <a:pt x="455648" y="1181397"/>
                  </a:cubicBezTo>
                  <a:cubicBezTo>
                    <a:pt x="489379" y="1294227"/>
                    <a:pt x="518562" y="1309907"/>
                    <a:pt x="541528" y="1304221"/>
                  </a:cubicBezTo>
                  <a:cubicBezTo>
                    <a:pt x="566117" y="1351432"/>
                    <a:pt x="605484" y="1398679"/>
                    <a:pt x="650631" y="1321154"/>
                  </a:cubicBezTo>
                  <a:cubicBezTo>
                    <a:pt x="665575" y="1355236"/>
                    <a:pt x="674487" y="1363849"/>
                    <a:pt x="692671" y="1321154"/>
                  </a:cubicBezTo>
                </a:path>
              </a:pathLst>
            </a:custGeom>
            <a:noFill/>
            <a:ln w="31750"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906068"/>
                        <a:gd name="connsiteY0" fmla="*/ 1336850 h 1355779"/>
                        <a:gd name="connsiteX1" fmla="*/ 503747 w 3906068"/>
                        <a:gd name="connsiteY1" fmla="*/ 1332762 h 1355779"/>
                        <a:gd name="connsiteX2" fmla="*/ 976334 w 3906068"/>
                        <a:gd name="connsiteY2" fmla="*/ 1328926 h 1355779"/>
                        <a:gd name="connsiteX3" fmla="*/ 1557980 w 3906068"/>
                        <a:gd name="connsiteY3" fmla="*/ 1324206 h 1355779"/>
                        <a:gd name="connsiteX4" fmla="*/ 1545336 w 3906068"/>
                        <a:gd name="connsiteY4" fmla="*/ 800401 h 1355779"/>
                        <a:gd name="connsiteX5" fmla="*/ 1591846 w 3906068"/>
                        <a:gd name="connsiteY5" fmla="*/ 330784 h 1355779"/>
                        <a:gd name="connsiteX6" fmla="*/ 1778113 w 3906068"/>
                        <a:gd name="connsiteY6" fmla="*/ 127585 h 1355779"/>
                        <a:gd name="connsiteX7" fmla="*/ 2082913 w 3906068"/>
                        <a:gd name="connsiteY7" fmla="*/ 754118 h 1355779"/>
                        <a:gd name="connsiteX8" fmla="*/ 2569464 w 3906068"/>
                        <a:gd name="connsiteY8" fmla="*/ 1184449 h 1355779"/>
                        <a:gd name="connsiteX9" fmla="*/ 3053757 w 3906068"/>
                        <a:gd name="connsiteY9" fmla="*/ 1307273 h 1355779"/>
                        <a:gd name="connsiteX10" fmla="*/ 3669002 w 3906068"/>
                        <a:gd name="connsiteY10" fmla="*/ 1324206 h 1355779"/>
                        <a:gd name="connsiteX11" fmla="*/ 3906068 w 3906068"/>
                        <a:gd name="connsiteY11" fmla="*/ 1324206 h 1355779"/>
                        <a:gd name="connsiteX0" fmla="*/ 0 w 3906068"/>
                        <a:gd name="connsiteY0" fmla="*/ 1333798 h 1355045"/>
                        <a:gd name="connsiteX1" fmla="*/ 503747 w 3906068"/>
                        <a:gd name="connsiteY1" fmla="*/ 1329710 h 1355045"/>
                        <a:gd name="connsiteX2" fmla="*/ 976334 w 3906068"/>
                        <a:gd name="connsiteY2" fmla="*/ 1325874 h 1355045"/>
                        <a:gd name="connsiteX3" fmla="*/ 1557980 w 3906068"/>
                        <a:gd name="connsiteY3" fmla="*/ 1321154 h 1355045"/>
                        <a:gd name="connsiteX4" fmla="*/ 1545336 w 3906068"/>
                        <a:gd name="connsiteY4" fmla="*/ 797349 h 1355045"/>
                        <a:gd name="connsiteX5" fmla="*/ 1591846 w 3906068"/>
                        <a:gd name="connsiteY5" fmla="*/ 327732 h 1355045"/>
                        <a:gd name="connsiteX6" fmla="*/ 1778113 w 3906068"/>
                        <a:gd name="connsiteY6" fmla="*/ 124533 h 1355045"/>
                        <a:gd name="connsiteX7" fmla="*/ 1911096 w 3906068"/>
                        <a:gd name="connsiteY7" fmla="*/ 413301 h 1355045"/>
                        <a:gd name="connsiteX8" fmla="*/ 2082913 w 3906068"/>
                        <a:gd name="connsiteY8" fmla="*/ 751066 h 1355045"/>
                        <a:gd name="connsiteX9" fmla="*/ 2569464 w 3906068"/>
                        <a:gd name="connsiteY9" fmla="*/ 1181397 h 1355045"/>
                        <a:gd name="connsiteX10" fmla="*/ 3053757 w 3906068"/>
                        <a:gd name="connsiteY10" fmla="*/ 1304221 h 1355045"/>
                        <a:gd name="connsiteX11" fmla="*/ 3669002 w 3906068"/>
                        <a:gd name="connsiteY11" fmla="*/ 1321154 h 1355045"/>
                        <a:gd name="connsiteX12" fmla="*/ 3906068 w 3906068"/>
                        <a:gd name="connsiteY12" fmla="*/ 1321154 h 1355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906068" h="1355045" extrusionOk="0">
                          <a:moveTo>
                            <a:pt x="0" y="1333798"/>
                          </a:moveTo>
                          <a:cubicBezTo>
                            <a:pt x="54217" y="1273167"/>
                            <a:pt x="225273" y="1408298"/>
                            <a:pt x="503747" y="1329710"/>
                          </a:cubicBezTo>
                          <a:cubicBezTo>
                            <a:pt x="747827" y="1286154"/>
                            <a:pt x="826178" y="1341326"/>
                            <a:pt x="976334" y="1325874"/>
                          </a:cubicBezTo>
                          <a:cubicBezTo>
                            <a:pt x="1028491" y="1355071"/>
                            <a:pt x="1436256" y="1371767"/>
                            <a:pt x="1557980" y="1321154"/>
                          </a:cubicBezTo>
                          <a:cubicBezTo>
                            <a:pt x="1619789" y="1214998"/>
                            <a:pt x="1574332" y="979470"/>
                            <a:pt x="1545336" y="797349"/>
                          </a:cubicBezTo>
                          <a:cubicBezTo>
                            <a:pt x="1571175" y="634175"/>
                            <a:pt x="1555471" y="434886"/>
                            <a:pt x="1591846" y="327732"/>
                          </a:cubicBezTo>
                          <a:cubicBezTo>
                            <a:pt x="1680588" y="-175496"/>
                            <a:pt x="1694067" y="24746"/>
                            <a:pt x="1778113" y="124533"/>
                          </a:cubicBezTo>
                          <a:cubicBezTo>
                            <a:pt x="1831321" y="138794"/>
                            <a:pt x="1860296" y="308879"/>
                            <a:pt x="1911096" y="413301"/>
                          </a:cubicBezTo>
                          <a:cubicBezTo>
                            <a:pt x="1961896" y="517723"/>
                            <a:pt x="1973185" y="623050"/>
                            <a:pt x="2082913" y="751066"/>
                          </a:cubicBezTo>
                          <a:cubicBezTo>
                            <a:pt x="2253311" y="910452"/>
                            <a:pt x="2454780" y="1110434"/>
                            <a:pt x="2569464" y="1181397"/>
                          </a:cubicBezTo>
                          <a:cubicBezTo>
                            <a:pt x="2742951" y="1289812"/>
                            <a:pt x="2921211" y="1304336"/>
                            <a:pt x="3053757" y="1304221"/>
                          </a:cubicBezTo>
                          <a:cubicBezTo>
                            <a:pt x="3150576" y="1340005"/>
                            <a:pt x="3369584" y="1388942"/>
                            <a:pt x="3669002" y="1321154"/>
                          </a:cubicBezTo>
                          <a:cubicBezTo>
                            <a:pt x="3751176" y="1355562"/>
                            <a:pt x="3799992" y="1366800"/>
                            <a:pt x="3906068" y="1321154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E0AE576-E2F5-45FB-0CCC-9811DA432630}"/>
                </a:ext>
              </a:extLst>
            </p:cNvPr>
            <p:cNvSpPr txBox="1"/>
            <p:nvPr/>
          </p:nvSpPr>
          <p:spPr>
            <a:xfrm>
              <a:off x="8743288" y="2147070"/>
              <a:ext cx="2852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FFT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C9CFA73-24F2-2B71-5641-59DE78688C00}"/>
                    </a:ext>
                  </a:extLst>
                </p:cNvPr>
                <p:cNvSpPr txBox="1"/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C9CFA73-24F2-2B71-5641-59DE78688C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16000" r="-12000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C1AE1972-9614-A07A-F7AB-235D69A156C4}"/>
                </a:ext>
              </a:extLst>
            </p:cNvPr>
            <p:cNvSpPr/>
            <p:nvPr/>
          </p:nvSpPr>
          <p:spPr>
            <a:xfrm>
              <a:off x="9989784" y="4128571"/>
              <a:ext cx="1001748" cy="119138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2DFB91-0003-1B44-BA94-EE627D9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Resonant Cavity – Higher Masses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96B80-0F96-5640-8B49-74834A1AC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2</a:t>
            </a:fld>
            <a:endParaRPr lang="en-US"/>
          </a:p>
        </p:txBody>
      </p:sp>
      <p:sp>
        <p:nvSpPr>
          <p:cNvPr id="9" name="Can 8">
            <a:extLst>
              <a:ext uri="{FF2B5EF4-FFF2-40B4-BE49-F238E27FC236}">
                <a16:creationId xmlns:a16="http://schemas.microsoft.com/office/drawing/2014/main" id="{A2B04F85-7294-F340-8AE5-11B25E640AE6}"/>
              </a:ext>
            </a:extLst>
          </p:cNvPr>
          <p:cNvSpPr/>
          <p:nvPr/>
        </p:nvSpPr>
        <p:spPr>
          <a:xfrm>
            <a:off x="1758240" y="1541410"/>
            <a:ext cx="2042622" cy="3054754"/>
          </a:xfrm>
          <a:prstGeom prst="can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BBE16F55-241E-F247-9186-FDF243285DD6}"/>
              </a:ext>
            </a:extLst>
          </p:cNvPr>
          <p:cNvSpPr/>
          <p:nvPr/>
        </p:nvSpPr>
        <p:spPr>
          <a:xfrm>
            <a:off x="2730810" y="2091811"/>
            <a:ext cx="256357" cy="369332"/>
          </a:xfrm>
          <a:prstGeom prst="triangl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>
            <a:extLst>
              <a:ext uri="{FF2B5EF4-FFF2-40B4-BE49-F238E27FC236}">
                <a16:creationId xmlns:a16="http://schemas.microsoft.com/office/drawing/2014/main" id="{EBA4D7E0-CB59-2C45-920D-EE2812F008CA}"/>
              </a:ext>
            </a:extLst>
          </p:cNvPr>
          <p:cNvSpPr/>
          <p:nvPr/>
        </p:nvSpPr>
        <p:spPr>
          <a:xfrm>
            <a:off x="2854941" y="1708210"/>
            <a:ext cx="5699819" cy="811062"/>
          </a:xfrm>
          <a:custGeom>
            <a:avLst/>
            <a:gdLst>
              <a:gd name="connsiteX0" fmla="*/ 0 w 4637314"/>
              <a:gd name="connsiteY0" fmla="*/ 732971 h 1560285"/>
              <a:gd name="connsiteX1" fmla="*/ 0 w 4637314"/>
              <a:gd name="connsiteY1" fmla="*/ 0 h 1560285"/>
              <a:gd name="connsiteX2" fmla="*/ 1342571 w 4637314"/>
              <a:gd name="connsiteY2" fmla="*/ 0 h 1560285"/>
              <a:gd name="connsiteX3" fmla="*/ 1342571 w 4637314"/>
              <a:gd name="connsiteY3" fmla="*/ 1560285 h 1560285"/>
              <a:gd name="connsiteX4" fmla="*/ 4637314 w 4637314"/>
              <a:gd name="connsiteY4" fmla="*/ 1560285 h 1560285"/>
              <a:gd name="connsiteX0" fmla="*/ 0 w 5833816"/>
              <a:gd name="connsiteY0" fmla="*/ 732971 h 1560285"/>
              <a:gd name="connsiteX1" fmla="*/ 0 w 5833816"/>
              <a:gd name="connsiteY1" fmla="*/ 0 h 1560285"/>
              <a:gd name="connsiteX2" fmla="*/ 1342571 w 5833816"/>
              <a:gd name="connsiteY2" fmla="*/ 0 h 1560285"/>
              <a:gd name="connsiteX3" fmla="*/ 1342571 w 5833816"/>
              <a:gd name="connsiteY3" fmla="*/ 1560285 h 1560285"/>
              <a:gd name="connsiteX4" fmla="*/ 5833816 w 5833816"/>
              <a:gd name="connsiteY4" fmla="*/ 1560285 h 1560285"/>
              <a:gd name="connsiteX0" fmla="*/ 7037 w 5833816"/>
              <a:gd name="connsiteY0" fmla="*/ 1433958 h 1560285"/>
              <a:gd name="connsiteX1" fmla="*/ 0 w 5833816"/>
              <a:gd name="connsiteY1" fmla="*/ 0 h 1560285"/>
              <a:gd name="connsiteX2" fmla="*/ 1342571 w 5833816"/>
              <a:gd name="connsiteY2" fmla="*/ 0 h 1560285"/>
              <a:gd name="connsiteX3" fmla="*/ 1342571 w 5833816"/>
              <a:gd name="connsiteY3" fmla="*/ 1560285 h 1560285"/>
              <a:gd name="connsiteX4" fmla="*/ 5833816 w 5833816"/>
              <a:gd name="connsiteY4" fmla="*/ 1560285 h 156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3816" h="1560285">
                <a:moveTo>
                  <a:pt x="7037" y="1433958"/>
                </a:moveTo>
                <a:cubicBezTo>
                  <a:pt x="4691" y="955972"/>
                  <a:pt x="2346" y="477986"/>
                  <a:pt x="0" y="0"/>
                </a:cubicBezTo>
                <a:lnTo>
                  <a:pt x="1342571" y="0"/>
                </a:lnTo>
                <a:lnTo>
                  <a:pt x="1342571" y="1560285"/>
                </a:lnTo>
                <a:lnTo>
                  <a:pt x="5833816" y="1560285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189427-2817-6A4B-918B-145FBF07CCF3}"/>
              </a:ext>
            </a:extLst>
          </p:cNvPr>
          <p:cNvSpPr txBox="1"/>
          <p:nvPr/>
        </p:nvSpPr>
        <p:spPr>
          <a:xfrm>
            <a:off x="805258" y="973349"/>
            <a:ext cx="558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  high-Q resonator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77A176-4047-9A46-B388-7E7F5B4879E3}"/>
              </a:ext>
            </a:extLst>
          </p:cNvPr>
          <p:cNvSpPr txBox="1"/>
          <p:nvPr/>
        </p:nvSpPr>
        <p:spPr>
          <a:xfrm>
            <a:off x="1119066" y="4697384"/>
            <a:ext cx="314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  high B-field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70A26C1-C175-2A43-A6BF-D4E7EB37E31D}"/>
              </a:ext>
            </a:extLst>
          </p:cNvPr>
          <p:cNvCxnSpPr>
            <a:cxnSpLocks/>
          </p:cNvCxnSpPr>
          <p:nvPr/>
        </p:nvCxnSpPr>
        <p:spPr>
          <a:xfrm>
            <a:off x="183621" y="5579966"/>
            <a:ext cx="1168758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5AE5D45-66BA-DF41-867A-B050414F3ADC}"/>
                  </a:ext>
                </a:extLst>
              </p:cNvPr>
              <p:cNvSpPr txBox="1"/>
              <p:nvPr/>
            </p:nvSpPr>
            <p:spPr>
              <a:xfrm>
                <a:off x="805258" y="5707009"/>
                <a:ext cx="10186274" cy="620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−23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7.6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136 ℓ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30,000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0.36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eV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0.45 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05AE5D45-66BA-DF41-867A-B050414F3A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58" y="5707009"/>
                <a:ext cx="10186274" cy="620042"/>
              </a:xfrm>
              <a:prstGeom prst="rect">
                <a:avLst/>
              </a:prstGeom>
              <a:blipFill>
                <a:blip r:embed="rId4"/>
                <a:stretch>
                  <a:fillRect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D0446BC-2E69-2849-835E-1BA298DE2F43}"/>
              </a:ext>
            </a:extLst>
          </p:cNvPr>
          <p:cNvGrpSpPr/>
          <p:nvPr/>
        </p:nvGrpSpPr>
        <p:grpSpPr>
          <a:xfrm>
            <a:off x="1119066" y="2724055"/>
            <a:ext cx="2681796" cy="1073738"/>
            <a:chOff x="1119066" y="2777063"/>
            <a:chExt cx="2681796" cy="1073738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D9A2AD14-45CD-B74F-9E55-1A2662D3786A}"/>
                </a:ext>
              </a:extLst>
            </p:cNvPr>
            <p:cNvSpPr/>
            <p:nvPr/>
          </p:nvSpPr>
          <p:spPr>
            <a:xfrm>
              <a:off x="1772356" y="2777063"/>
              <a:ext cx="2028506" cy="1073738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9B5C476E-DEFE-084F-9337-1D17A1B5D5F0}"/>
                    </a:ext>
                  </a:extLst>
                </p:cNvPr>
                <p:cNvSpPr txBox="1"/>
                <p:nvPr/>
              </p:nvSpPr>
              <p:spPr>
                <a:xfrm>
                  <a:off x="1119066" y="3173535"/>
                  <a:ext cx="811331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b="1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oMath>
                    </m:oMathPara>
                  </a14:m>
                  <a:endParaRPr lang="en-US" sz="3600" b="1" dirty="0">
                    <a:solidFill>
                      <a:schemeClr val="accent5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9B5C476E-DEFE-084F-9337-1D17A1B5D5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066" y="3173535"/>
                  <a:ext cx="811331" cy="553998"/>
                </a:xfrm>
                <a:prstGeom prst="rect">
                  <a:avLst/>
                </a:prstGeom>
                <a:blipFill>
                  <a:blip r:embed="rId5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86CA24-AF4F-F04C-BD9B-BD7F57F0002B}"/>
              </a:ext>
            </a:extLst>
          </p:cNvPr>
          <p:cNvCxnSpPr/>
          <p:nvPr/>
        </p:nvCxnSpPr>
        <p:spPr>
          <a:xfrm>
            <a:off x="1930397" y="3888761"/>
            <a:ext cx="1766960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DC5459-FFED-9747-A435-434458FF7B81}"/>
                  </a:ext>
                </a:extLst>
              </p:cNvPr>
              <p:cNvSpPr txBox="1"/>
              <p:nvPr/>
            </p:nvSpPr>
            <p:spPr>
              <a:xfrm>
                <a:off x="2257969" y="3976577"/>
                <a:ext cx="11485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1DC5459-FFED-9747-A435-434458FF7B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7969" y="3976577"/>
                <a:ext cx="1148520" cy="492443"/>
              </a:xfrm>
              <a:prstGeom prst="rect">
                <a:avLst/>
              </a:prstGeom>
              <a:blipFill>
                <a:blip r:embed="rId6"/>
                <a:stretch>
                  <a:fillRect l="-2174" r="-7609" b="-3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E1FA83-AD6F-1192-FD70-80AA1BF3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28970E-7FCF-A2F5-00E4-044F923F3572}"/>
              </a:ext>
            </a:extLst>
          </p:cNvPr>
          <p:cNvSpPr txBox="1"/>
          <p:nvPr/>
        </p:nvSpPr>
        <p:spPr>
          <a:xfrm>
            <a:off x="5258730" y="3166744"/>
            <a:ext cx="558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rgbClr val="0070C0"/>
                </a:solidFill>
                <a:latin typeface="Bradley Hand" pitchFamily="2" charset="77"/>
              </a:rPr>
              <a:t>  low-noise </a:t>
            </a:r>
          </a:p>
          <a:p>
            <a:r>
              <a:rPr lang="en-US" sz="3600" dirty="0">
                <a:solidFill>
                  <a:srgbClr val="0070C0"/>
                </a:solidFill>
                <a:latin typeface="Bradley Hand" pitchFamily="2" charset="77"/>
              </a:rPr>
              <a:t>    receiver</a:t>
            </a: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0AFB4AF2-B9B5-EEF2-05AA-DB99EC362D14}"/>
              </a:ext>
            </a:extLst>
          </p:cNvPr>
          <p:cNvSpPr/>
          <p:nvPr/>
        </p:nvSpPr>
        <p:spPr>
          <a:xfrm rot="5400000">
            <a:off x="6314093" y="2108417"/>
            <a:ext cx="950178" cy="8191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35833038-CC92-4975-C6F8-BEEDAF111492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3720483-6C1A-0698-08C0-48E9BE12087A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04091A99-0A1E-1E25-CE87-F5893C452F29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CA91300-F420-9B55-0A8A-4D01750EFC63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834162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6ACE2-B8A7-F613-AEEA-D3B3DE04D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E3AFC-1CC6-9F61-A8D6-50A65049C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Increase Signal: </a:t>
            </a:r>
            <a:r>
              <a:rPr lang="en-US" dirty="0"/>
              <a:t>Dielectrics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0953A1D-83A5-2E4F-D8EA-A3AB844E8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02" y="1034841"/>
            <a:ext cx="4830417" cy="397544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AF01E0-87D9-D4AD-4E1D-9A0ACE058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1F4FAF-81E1-6C94-7B89-1536B2826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29</a:t>
            </a:fld>
            <a:endParaRPr lang="en-US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231300AE-40CE-E85B-ACF3-F970C47D13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9076" y="1722783"/>
            <a:ext cx="1069807" cy="32875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5455773-1C04-24F7-855D-4B08B2AB7DD8}"/>
              </a:ext>
            </a:extLst>
          </p:cNvPr>
          <p:cNvSpPr/>
          <p:nvPr/>
        </p:nvSpPr>
        <p:spPr>
          <a:xfrm>
            <a:off x="4572000" y="268152"/>
            <a:ext cx="733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[A. Caldwell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et al.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PRL 118, 091801 (2017))]</a:t>
            </a:r>
          </a:p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[J. Egge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et al. (MADMAX)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arXiv:2408.02368, PRL 134, 151004 (2025)]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142DB55-CE14-F1BA-BF8E-F065C8C174EA}"/>
              </a:ext>
            </a:extLst>
          </p:cNvPr>
          <p:cNvCxnSpPr>
            <a:cxnSpLocks/>
          </p:cNvCxnSpPr>
          <p:nvPr/>
        </p:nvCxnSpPr>
        <p:spPr>
          <a:xfrm>
            <a:off x="3543061" y="2355801"/>
            <a:ext cx="617991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A04A96A-279D-9FC1-0A8B-9696F30FA5AF}"/>
                  </a:ext>
                </a:extLst>
              </p:cNvPr>
              <p:cNvSpPr txBox="1"/>
              <p:nvPr/>
            </p:nvSpPr>
            <p:spPr>
              <a:xfrm>
                <a:off x="3467225" y="2004124"/>
                <a:ext cx="74276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643AA24-4B9D-7B43-AFEE-10BED94F7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225" y="2004124"/>
                <a:ext cx="742767" cy="246221"/>
              </a:xfrm>
              <a:prstGeom prst="rect">
                <a:avLst/>
              </a:prstGeom>
              <a:blipFill>
                <a:blip r:embed="rId6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4100BF7C-FE6A-D018-3927-22C0107E0EA0}"/>
              </a:ext>
            </a:extLst>
          </p:cNvPr>
          <p:cNvGrpSpPr/>
          <p:nvPr/>
        </p:nvGrpSpPr>
        <p:grpSpPr>
          <a:xfrm>
            <a:off x="543636" y="1691964"/>
            <a:ext cx="4315537" cy="3251497"/>
            <a:chOff x="536682" y="1596888"/>
            <a:chExt cx="4512394" cy="3419250"/>
          </a:xfrm>
        </p:grpSpPr>
        <p:pic>
          <p:nvPicPr>
            <p:cNvPr id="15" name="Content Placeholder 6">
              <a:extLst>
                <a:ext uri="{FF2B5EF4-FFF2-40B4-BE49-F238E27FC236}">
                  <a16:creationId xmlns:a16="http://schemas.microsoft.com/office/drawing/2014/main" id="{2519D94E-2273-8FA4-4F4B-89B802E98D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62" t="15444" r="41366" b="7796"/>
            <a:stretch/>
          </p:blipFill>
          <p:spPr>
            <a:xfrm>
              <a:off x="536682" y="1596888"/>
              <a:ext cx="4113696" cy="3419250"/>
            </a:xfrm>
            <a:prstGeom prst="rect">
              <a:avLst/>
            </a:prstGeom>
          </p:spPr>
        </p:pic>
        <p:pic>
          <p:nvPicPr>
            <p:cNvPr id="19" name="Content Placeholder 6">
              <a:extLst>
                <a:ext uri="{FF2B5EF4-FFF2-40B4-BE49-F238E27FC236}">
                  <a16:creationId xmlns:a16="http://schemas.microsoft.com/office/drawing/2014/main" id="{D058254D-2C67-D254-EED4-419E7A041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7126" t="15444" r="24377" b="7796"/>
            <a:stretch/>
          </p:blipFill>
          <p:spPr>
            <a:xfrm>
              <a:off x="4442996" y="1596888"/>
              <a:ext cx="606080" cy="341925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26CB138-BDF6-ECFD-BCF4-C952EEC0F4D3}"/>
              </a:ext>
            </a:extLst>
          </p:cNvPr>
          <p:cNvSpPr txBox="1"/>
          <p:nvPr/>
        </p:nvSpPr>
        <p:spPr>
          <a:xfrm>
            <a:off x="320792" y="5129349"/>
            <a:ext cx="175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Mirror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B05D13-8038-B273-C587-3C3903EE52A1}"/>
              </a:ext>
            </a:extLst>
          </p:cNvPr>
          <p:cNvSpPr txBox="1"/>
          <p:nvPr/>
        </p:nvSpPr>
        <p:spPr>
          <a:xfrm>
            <a:off x="2336827" y="5115740"/>
            <a:ext cx="175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Dielectric Layers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C7A2C5-5B10-5A4B-5B10-5D3047FE45E3}"/>
              </a:ext>
            </a:extLst>
          </p:cNvPr>
          <p:cNvSpPr txBox="1"/>
          <p:nvPr/>
        </p:nvSpPr>
        <p:spPr>
          <a:xfrm>
            <a:off x="4913451" y="5102406"/>
            <a:ext cx="175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7861B0C-250F-5F4E-664C-08866AE40DE1}"/>
                  </a:ext>
                </a:extLst>
              </p:cNvPr>
              <p:cNvSpPr txBox="1"/>
              <p:nvPr/>
            </p:nvSpPr>
            <p:spPr>
              <a:xfrm>
                <a:off x="404121" y="5752605"/>
                <a:ext cx="5179858" cy="480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sig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dish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7D5C05-5B63-1DD8-B7A1-9799020DB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21" y="5752605"/>
                <a:ext cx="5179858" cy="480196"/>
              </a:xfrm>
              <a:prstGeom prst="rect">
                <a:avLst/>
              </a:prstGeom>
              <a:blipFill>
                <a:blip r:embed="rId8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3877B1E-A2A0-7C25-7C97-A2F26B080006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CDCF466-D712-626B-C7BE-6559DFB79D35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0AA28A57-885A-D460-F5C6-6DA206981960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5F8D463C-CFD8-A33B-9311-CA3EF367C6ED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09170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64594-9FAC-1F42-860A-22D0713AE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Increase Signal: </a:t>
            </a:r>
            <a:r>
              <a:rPr lang="en-US" dirty="0"/>
              <a:t>Dielectrics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E83D3E-E9D2-E64F-B346-D9E2E2004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02" y="1034841"/>
            <a:ext cx="4830417" cy="397544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7B80D-1203-B942-AC79-EEED00F6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574F7-C470-6A46-89EC-90468DF29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30</a:t>
            </a:fld>
            <a:endParaRPr lang="en-US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7353713A-44F3-C242-A437-B85F36CBB4C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9076" y="1722783"/>
            <a:ext cx="1069807" cy="32875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7A94036-592C-D341-B63C-9A6E58230AB1}"/>
              </a:ext>
            </a:extLst>
          </p:cNvPr>
          <p:cNvSpPr/>
          <p:nvPr/>
        </p:nvSpPr>
        <p:spPr>
          <a:xfrm>
            <a:off x="4572000" y="268152"/>
            <a:ext cx="73342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[A. Caldwell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et al.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PRL 118, 091801 (2017))]</a:t>
            </a:r>
          </a:p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[J. Egge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et al. (MADMAX)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arXiv:2408.02368, PRL 134, 151004 (2025)]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860E22-8DD5-9748-A0CB-E33620043BD0}"/>
              </a:ext>
            </a:extLst>
          </p:cNvPr>
          <p:cNvCxnSpPr>
            <a:cxnSpLocks/>
          </p:cNvCxnSpPr>
          <p:nvPr/>
        </p:nvCxnSpPr>
        <p:spPr>
          <a:xfrm>
            <a:off x="3543061" y="2355801"/>
            <a:ext cx="617991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643AA24-4B9D-7B43-AFEE-10BED94F77E4}"/>
                  </a:ext>
                </a:extLst>
              </p:cNvPr>
              <p:cNvSpPr txBox="1"/>
              <p:nvPr/>
            </p:nvSpPr>
            <p:spPr>
              <a:xfrm>
                <a:off x="3467225" y="2004124"/>
                <a:ext cx="74276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643AA24-4B9D-7B43-AFEE-10BED94F7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225" y="2004124"/>
                <a:ext cx="742767" cy="246221"/>
              </a:xfrm>
              <a:prstGeom prst="rect">
                <a:avLst/>
              </a:prstGeom>
              <a:blipFill>
                <a:blip r:embed="rId6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93BA48C9-B6DE-7E64-BB38-2E11625F048B}"/>
              </a:ext>
            </a:extLst>
          </p:cNvPr>
          <p:cNvGrpSpPr/>
          <p:nvPr/>
        </p:nvGrpSpPr>
        <p:grpSpPr>
          <a:xfrm>
            <a:off x="543636" y="1691964"/>
            <a:ext cx="4315537" cy="3251497"/>
            <a:chOff x="536682" y="1596888"/>
            <a:chExt cx="4512394" cy="3419250"/>
          </a:xfrm>
        </p:grpSpPr>
        <p:pic>
          <p:nvPicPr>
            <p:cNvPr id="15" name="Content Placeholder 6">
              <a:extLst>
                <a:ext uri="{FF2B5EF4-FFF2-40B4-BE49-F238E27FC236}">
                  <a16:creationId xmlns:a16="http://schemas.microsoft.com/office/drawing/2014/main" id="{BBBB8898-76DB-8A22-BBF5-7FEC094833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962" t="15444" r="41366" b="7796"/>
            <a:stretch/>
          </p:blipFill>
          <p:spPr>
            <a:xfrm>
              <a:off x="536682" y="1596888"/>
              <a:ext cx="4113696" cy="3419250"/>
            </a:xfrm>
            <a:prstGeom prst="rect">
              <a:avLst/>
            </a:prstGeom>
          </p:spPr>
        </p:pic>
        <p:pic>
          <p:nvPicPr>
            <p:cNvPr id="19" name="Content Placeholder 6">
              <a:extLst>
                <a:ext uri="{FF2B5EF4-FFF2-40B4-BE49-F238E27FC236}">
                  <a16:creationId xmlns:a16="http://schemas.microsoft.com/office/drawing/2014/main" id="{18E13308-D05D-292F-B70E-709DDF7DFE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7126" t="15444" r="24377" b="7796"/>
            <a:stretch/>
          </p:blipFill>
          <p:spPr>
            <a:xfrm>
              <a:off x="4442996" y="1596888"/>
              <a:ext cx="606080" cy="341925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2570B15-9FCC-3D43-8C34-BF20E802668B}"/>
              </a:ext>
            </a:extLst>
          </p:cNvPr>
          <p:cNvSpPr txBox="1"/>
          <p:nvPr/>
        </p:nvSpPr>
        <p:spPr>
          <a:xfrm>
            <a:off x="320792" y="5129349"/>
            <a:ext cx="175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Mirror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7BEC7A-C390-6B1C-7BFB-02F61CF37F82}"/>
              </a:ext>
            </a:extLst>
          </p:cNvPr>
          <p:cNvSpPr txBox="1"/>
          <p:nvPr/>
        </p:nvSpPr>
        <p:spPr>
          <a:xfrm>
            <a:off x="2336827" y="5115740"/>
            <a:ext cx="175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Dielectric Layers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816809-776F-A18E-3401-D24F16812F9F}"/>
              </a:ext>
            </a:extLst>
          </p:cNvPr>
          <p:cNvSpPr txBox="1"/>
          <p:nvPr/>
        </p:nvSpPr>
        <p:spPr>
          <a:xfrm>
            <a:off x="4913451" y="5102406"/>
            <a:ext cx="175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7D5C05-5B63-1DD8-B7A1-9799020DB6A1}"/>
                  </a:ext>
                </a:extLst>
              </p:cNvPr>
              <p:cNvSpPr txBox="1"/>
              <p:nvPr/>
            </p:nvSpPr>
            <p:spPr>
              <a:xfrm>
                <a:off x="404121" y="5752605"/>
                <a:ext cx="5179858" cy="480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sig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dish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7D5C05-5B63-1DD8-B7A1-9799020DB6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21" y="5752605"/>
                <a:ext cx="5179858" cy="480196"/>
              </a:xfrm>
              <a:prstGeom prst="rect">
                <a:avLst/>
              </a:prstGeom>
              <a:blipFill>
                <a:blip r:embed="rId8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34CB9A56-502B-E5A7-9BEA-0313C3394BBB}"/>
              </a:ext>
            </a:extLst>
          </p:cNvPr>
          <p:cNvSpPr/>
          <p:nvPr/>
        </p:nvSpPr>
        <p:spPr>
          <a:xfrm>
            <a:off x="6541942" y="5160478"/>
            <a:ext cx="5329266" cy="117704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                 prototype</a:t>
            </a:r>
          </a:p>
          <a:p>
            <a:pPr algn="ctr"/>
            <a:r>
              <a:rPr lang="en-US" sz="2000" dirty="0"/>
              <a:t>(</a:t>
            </a:r>
            <a:r>
              <a:rPr lang="en-US" sz="2000" u="sng" dirty="0" err="1"/>
              <a:t>MA</a:t>
            </a:r>
            <a:r>
              <a:rPr lang="en-US" sz="2000" dirty="0" err="1"/>
              <a:t>gnetized</a:t>
            </a:r>
            <a:r>
              <a:rPr lang="en-US" sz="2000" dirty="0"/>
              <a:t> </a:t>
            </a:r>
            <a:r>
              <a:rPr lang="en-US" sz="2000" u="sng" dirty="0"/>
              <a:t>D</a:t>
            </a:r>
            <a:r>
              <a:rPr lang="en-US" sz="2000" dirty="0"/>
              <a:t>isk and </a:t>
            </a:r>
            <a:r>
              <a:rPr lang="en-US" sz="2000" u="sng" dirty="0"/>
              <a:t>M</a:t>
            </a:r>
            <a:r>
              <a:rPr lang="en-US" sz="2000" dirty="0"/>
              <a:t>irror </a:t>
            </a:r>
          </a:p>
          <a:p>
            <a:pPr algn="ctr"/>
            <a:r>
              <a:rPr lang="en-US" sz="2000" u="sng" dirty="0"/>
              <a:t>A</a:t>
            </a:r>
            <a:r>
              <a:rPr lang="en-US" sz="2000" dirty="0"/>
              <a:t>xion </a:t>
            </a:r>
            <a:r>
              <a:rPr lang="en-US" sz="2000" dirty="0" err="1"/>
              <a:t>e</a:t>
            </a:r>
            <a:r>
              <a:rPr lang="en-US" sz="2000" u="sng" dirty="0" err="1"/>
              <a:t>X</a:t>
            </a:r>
            <a:r>
              <a:rPr lang="en-US" sz="2000" dirty="0" err="1"/>
              <a:t>periment</a:t>
            </a:r>
            <a:r>
              <a:rPr lang="en-US" sz="2000" dirty="0"/>
              <a:t>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722EBF-571F-E89C-900D-FAC9DCF6C95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9945" y="1417928"/>
            <a:ext cx="1461265" cy="3592356"/>
          </a:xfrm>
          <a:prstGeom prst="rect">
            <a:avLst/>
          </a:prstGeom>
        </p:spPr>
      </p:pic>
      <p:pic>
        <p:nvPicPr>
          <p:cNvPr id="23" name="Picture 22" descr="A sound proof foam with a speaker&#10;&#10;Description automatically generated with medium confidence">
            <a:extLst>
              <a:ext uri="{FF2B5EF4-FFF2-40B4-BE49-F238E27FC236}">
                <a16:creationId xmlns:a16="http://schemas.microsoft.com/office/drawing/2014/main" id="{45F09F5B-CE56-9211-782F-759F9C786BA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1941" y="1417928"/>
            <a:ext cx="3748934" cy="3594304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65FF6EF-92BE-0FF2-7BA0-BB8860F4DF4E}"/>
              </a:ext>
            </a:extLst>
          </p:cNvPr>
          <p:cNvCxnSpPr>
            <a:cxnSpLocks/>
          </p:cNvCxnSpPr>
          <p:nvPr/>
        </p:nvCxnSpPr>
        <p:spPr>
          <a:xfrm flipV="1">
            <a:off x="9717437" y="1858115"/>
            <a:ext cx="1014986" cy="497686"/>
          </a:xfrm>
          <a:prstGeom prst="line">
            <a:avLst/>
          </a:prstGeom>
          <a:ln w="19050">
            <a:solidFill>
              <a:schemeClr val="bg1"/>
            </a:solidFill>
            <a:headEnd type="none" w="med" len="med"/>
            <a:tailEnd type="triangle" w="lg" len="lg"/>
          </a:ln>
          <a:effectLst>
            <a:outerShdw blurRad="88900" sx="104000" sy="104000" algn="ctr" rotWithShape="0">
              <a:schemeClr val="tx1"/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Content Placeholder 6" descr="Logo&#10;&#10;Description automatically generated">
            <a:extLst>
              <a:ext uri="{FF2B5EF4-FFF2-40B4-BE49-F238E27FC236}">
                <a16:creationId xmlns:a16="http://schemas.microsoft.com/office/drawing/2014/main" id="{FD4100A1-4257-A4F6-B4D1-77BDE6D322B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384" y="5222133"/>
            <a:ext cx="1446510" cy="483134"/>
          </a:xfrm>
          <a:prstGeom prst="rect">
            <a:avLst/>
          </a:prstGeom>
        </p:spPr>
      </p:pic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460C79-DDB6-CF8E-030A-E177781258D1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8218573-8675-F4AA-9276-477E6994B1FC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9ACA9719-B633-4542-6397-E21E46D7A951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0F3F211B-E54D-7AC3-79D0-6F7E7BB021CE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359536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FCD67-E909-7C04-848E-83B1F380E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F789849-FF32-BA66-22A7-173E478375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1756" y="2004124"/>
            <a:ext cx="2057504" cy="3654892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50C22AC8-2C1B-7EE8-C950-3F96A5F4F67B}"/>
              </a:ext>
            </a:extLst>
          </p:cNvPr>
          <p:cNvGrpSpPr/>
          <p:nvPr/>
        </p:nvGrpSpPr>
        <p:grpSpPr>
          <a:xfrm rot="16200000">
            <a:off x="9152637" y="-408713"/>
            <a:ext cx="11062436" cy="3867045"/>
            <a:chOff x="3460097" y="1712506"/>
            <a:chExt cx="9990051" cy="3049200"/>
          </a:xfrm>
        </p:grpSpPr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17AA06EE-436F-7C4C-ECEB-AC7EA0C0F05A}"/>
                </a:ext>
              </a:extLst>
            </p:cNvPr>
            <p:cNvGrpSpPr/>
            <p:nvPr/>
          </p:nvGrpSpPr>
          <p:grpSpPr>
            <a:xfrm rot="5400000">
              <a:off x="6930523" y="-1757920"/>
              <a:ext cx="3049200" cy="9990051"/>
              <a:chOff x="4097574" y="-4684576"/>
              <a:chExt cx="3049200" cy="9990051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2B5B7E59-C34F-4B2C-EA7E-7C3895FB1852}"/>
                  </a:ext>
                </a:extLst>
              </p:cNvPr>
              <p:cNvGrpSpPr/>
              <p:nvPr/>
            </p:nvGrpSpPr>
            <p:grpSpPr>
              <a:xfrm rot="16200000" flipV="1">
                <a:off x="813014" y="-1028284"/>
                <a:ext cx="9990051" cy="2677468"/>
                <a:chOff x="3498933" y="2575813"/>
                <a:chExt cx="9990051" cy="2677468"/>
              </a:xfrm>
            </p:grpSpPr>
            <p:sp>
              <p:nvSpPr>
                <p:cNvPr id="145" name="Trapezoid 104">
                  <a:extLst>
                    <a:ext uri="{FF2B5EF4-FFF2-40B4-BE49-F238E27FC236}">
                      <a16:creationId xmlns:a16="http://schemas.microsoft.com/office/drawing/2014/main" id="{E1B3A01A-0DD8-76CE-F879-A720A1C70AFF}"/>
                    </a:ext>
                  </a:extLst>
                </p:cNvPr>
                <p:cNvSpPr/>
                <p:nvPr/>
              </p:nvSpPr>
              <p:spPr>
                <a:xfrm rot="5400000" flipH="1">
                  <a:off x="8807262" y="-357297"/>
                  <a:ext cx="424718" cy="8938726"/>
                </a:xfrm>
                <a:custGeom>
                  <a:avLst/>
                  <a:gdLst>
                    <a:gd name="connsiteX0" fmla="*/ 0 w 576518"/>
                    <a:gd name="connsiteY0" fmla="*/ 893677 h 893677"/>
                    <a:gd name="connsiteX1" fmla="*/ 144130 w 576518"/>
                    <a:gd name="connsiteY1" fmla="*/ 0 h 893677"/>
                    <a:gd name="connsiteX2" fmla="*/ 432389 w 576518"/>
                    <a:gd name="connsiteY2" fmla="*/ 0 h 893677"/>
                    <a:gd name="connsiteX3" fmla="*/ 576518 w 576518"/>
                    <a:gd name="connsiteY3" fmla="*/ 893677 h 893677"/>
                    <a:gd name="connsiteX4" fmla="*/ 0 w 576518"/>
                    <a:gd name="connsiteY4" fmla="*/ 893677 h 893677"/>
                    <a:gd name="connsiteX0" fmla="*/ 0 w 576518"/>
                    <a:gd name="connsiteY0" fmla="*/ 893677 h 893677"/>
                    <a:gd name="connsiteX1" fmla="*/ 144130 w 576518"/>
                    <a:gd name="connsiteY1" fmla="*/ 0 h 893677"/>
                    <a:gd name="connsiteX2" fmla="*/ 432389 w 576518"/>
                    <a:gd name="connsiteY2" fmla="*/ 0 h 893677"/>
                    <a:gd name="connsiteX3" fmla="*/ 576518 w 576518"/>
                    <a:gd name="connsiteY3" fmla="*/ 893677 h 893677"/>
                    <a:gd name="connsiteX4" fmla="*/ 0 w 576518"/>
                    <a:gd name="connsiteY4" fmla="*/ 893677 h 893677"/>
                    <a:gd name="connsiteX0" fmla="*/ 0 w 576518"/>
                    <a:gd name="connsiteY0" fmla="*/ 893677 h 893677"/>
                    <a:gd name="connsiteX1" fmla="*/ 144130 w 576518"/>
                    <a:gd name="connsiteY1" fmla="*/ 0 h 893677"/>
                    <a:gd name="connsiteX2" fmla="*/ 432389 w 576518"/>
                    <a:gd name="connsiteY2" fmla="*/ 0 h 893677"/>
                    <a:gd name="connsiteX3" fmla="*/ 576518 w 576518"/>
                    <a:gd name="connsiteY3" fmla="*/ 893677 h 893677"/>
                    <a:gd name="connsiteX4" fmla="*/ 0 w 576518"/>
                    <a:gd name="connsiteY4" fmla="*/ 893677 h 893677"/>
                    <a:gd name="connsiteX0" fmla="*/ 0 w 576518"/>
                    <a:gd name="connsiteY0" fmla="*/ 893677 h 893677"/>
                    <a:gd name="connsiteX1" fmla="*/ 144130 w 576518"/>
                    <a:gd name="connsiteY1" fmla="*/ 0 h 893677"/>
                    <a:gd name="connsiteX2" fmla="*/ 432389 w 576518"/>
                    <a:gd name="connsiteY2" fmla="*/ 0 h 893677"/>
                    <a:gd name="connsiteX3" fmla="*/ 576518 w 576518"/>
                    <a:gd name="connsiteY3" fmla="*/ 893677 h 893677"/>
                    <a:gd name="connsiteX4" fmla="*/ 0 w 576518"/>
                    <a:gd name="connsiteY4" fmla="*/ 893677 h 893677"/>
                    <a:gd name="connsiteX0" fmla="*/ 0 w 576518"/>
                    <a:gd name="connsiteY0" fmla="*/ 893677 h 893677"/>
                    <a:gd name="connsiteX1" fmla="*/ 144130 w 576518"/>
                    <a:gd name="connsiteY1" fmla="*/ 0 h 893677"/>
                    <a:gd name="connsiteX2" fmla="*/ 432389 w 576518"/>
                    <a:gd name="connsiteY2" fmla="*/ 0 h 893677"/>
                    <a:gd name="connsiteX3" fmla="*/ 576518 w 576518"/>
                    <a:gd name="connsiteY3" fmla="*/ 893677 h 893677"/>
                    <a:gd name="connsiteX4" fmla="*/ 0 w 576518"/>
                    <a:gd name="connsiteY4" fmla="*/ 893677 h 893677"/>
                    <a:gd name="connsiteX0" fmla="*/ 0 w 576518"/>
                    <a:gd name="connsiteY0" fmla="*/ 893677 h 893677"/>
                    <a:gd name="connsiteX1" fmla="*/ 144130 w 576518"/>
                    <a:gd name="connsiteY1" fmla="*/ 0 h 893677"/>
                    <a:gd name="connsiteX2" fmla="*/ 432389 w 576518"/>
                    <a:gd name="connsiteY2" fmla="*/ 0 h 893677"/>
                    <a:gd name="connsiteX3" fmla="*/ 576518 w 576518"/>
                    <a:gd name="connsiteY3" fmla="*/ 893677 h 893677"/>
                    <a:gd name="connsiteX4" fmla="*/ 0 w 576518"/>
                    <a:gd name="connsiteY4" fmla="*/ 893677 h 893677"/>
                    <a:gd name="connsiteX0" fmla="*/ 0 w 576518"/>
                    <a:gd name="connsiteY0" fmla="*/ 893677 h 893677"/>
                    <a:gd name="connsiteX1" fmla="*/ 144130 w 576518"/>
                    <a:gd name="connsiteY1" fmla="*/ 0 h 893677"/>
                    <a:gd name="connsiteX2" fmla="*/ 432389 w 576518"/>
                    <a:gd name="connsiteY2" fmla="*/ 0 h 893677"/>
                    <a:gd name="connsiteX3" fmla="*/ 576518 w 576518"/>
                    <a:gd name="connsiteY3" fmla="*/ 893677 h 893677"/>
                    <a:gd name="connsiteX4" fmla="*/ 0 w 576518"/>
                    <a:gd name="connsiteY4" fmla="*/ 893677 h 893677"/>
                    <a:gd name="connsiteX0" fmla="*/ 0 w 576518"/>
                    <a:gd name="connsiteY0" fmla="*/ 893677 h 893677"/>
                    <a:gd name="connsiteX1" fmla="*/ 144130 w 576518"/>
                    <a:gd name="connsiteY1" fmla="*/ 0 h 893677"/>
                    <a:gd name="connsiteX2" fmla="*/ 432389 w 576518"/>
                    <a:gd name="connsiteY2" fmla="*/ 0 h 893677"/>
                    <a:gd name="connsiteX3" fmla="*/ 576518 w 576518"/>
                    <a:gd name="connsiteY3" fmla="*/ 893677 h 893677"/>
                    <a:gd name="connsiteX4" fmla="*/ 0 w 576518"/>
                    <a:gd name="connsiteY4" fmla="*/ 893677 h 893677"/>
                    <a:gd name="connsiteX0" fmla="*/ 0 w 576518"/>
                    <a:gd name="connsiteY0" fmla="*/ 895945 h 895945"/>
                    <a:gd name="connsiteX1" fmla="*/ 195071 w 576518"/>
                    <a:gd name="connsiteY1" fmla="*/ 0 h 895945"/>
                    <a:gd name="connsiteX2" fmla="*/ 432389 w 576518"/>
                    <a:gd name="connsiteY2" fmla="*/ 2268 h 895945"/>
                    <a:gd name="connsiteX3" fmla="*/ 576518 w 576518"/>
                    <a:gd name="connsiteY3" fmla="*/ 895945 h 895945"/>
                    <a:gd name="connsiteX4" fmla="*/ 0 w 576518"/>
                    <a:gd name="connsiteY4" fmla="*/ 895945 h 895945"/>
                    <a:gd name="connsiteX0" fmla="*/ 0 w 576518"/>
                    <a:gd name="connsiteY0" fmla="*/ 895946 h 895946"/>
                    <a:gd name="connsiteX1" fmla="*/ 195071 w 576518"/>
                    <a:gd name="connsiteY1" fmla="*/ 1 h 895946"/>
                    <a:gd name="connsiteX2" fmla="*/ 387816 w 576518"/>
                    <a:gd name="connsiteY2" fmla="*/ 0 h 895946"/>
                    <a:gd name="connsiteX3" fmla="*/ 576518 w 576518"/>
                    <a:gd name="connsiteY3" fmla="*/ 895946 h 895946"/>
                    <a:gd name="connsiteX4" fmla="*/ 0 w 576518"/>
                    <a:gd name="connsiteY4" fmla="*/ 895946 h 895946"/>
                    <a:gd name="connsiteX0" fmla="*/ 0 w 576518"/>
                    <a:gd name="connsiteY0" fmla="*/ 899816 h 899816"/>
                    <a:gd name="connsiteX1" fmla="*/ 195071 w 576518"/>
                    <a:gd name="connsiteY1" fmla="*/ 3871 h 899816"/>
                    <a:gd name="connsiteX2" fmla="*/ 286287 w 576518"/>
                    <a:gd name="connsiteY2" fmla="*/ 0 h 899816"/>
                    <a:gd name="connsiteX3" fmla="*/ 387816 w 576518"/>
                    <a:gd name="connsiteY3" fmla="*/ 3870 h 899816"/>
                    <a:gd name="connsiteX4" fmla="*/ 576518 w 576518"/>
                    <a:gd name="connsiteY4" fmla="*/ 899816 h 899816"/>
                    <a:gd name="connsiteX5" fmla="*/ 0 w 576518"/>
                    <a:gd name="connsiteY5" fmla="*/ 899816 h 899816"/>
                    <a:gd name="connsiteX0" fmla="*/ 1389 w 577907"/>
                    <a:gd name="connsiteY0" fmla="*/ 1544770 h 1544770"/>
                    <a:gd name="connsiteX1" fmla="*/ 196460 w 577907"/>
                    <a:gd name="connsiteY1" fmla="*/ 648825 h 1544770"/>
                    <a:gd name="connsiteX2" fmla="*/ 0 w 577907"/>
                    <a:gd name="connsiteY2" fmla="*/ 0 h 1544770"/>
                    <a:gd name="connsiteX3" fmla="*/ 389205 w 577907"/>
                    <a:gd name="connsiteY3" fmla="*/ 648824 h 1544770"/>
                    <a:gd name="connsiteX4" fmla="*/ 577907 w 577907"/>
                    <a:gd name="connsiteY4" fmla="*/ 1544770 h 1544770"/>
                    <a:gd name="connsiteX5" fmla="*/ 1389 w 577907"/>
                    <a:gd name="connsiteY5" fmla="*/ 1544770 h 1544770"/>
                    <a:gd name="connsiteX0" fmla="*/ 1389 w 577907"/>
                    <a:gd name="connsiteY0" fmla="*/ 1544770 h 1544770"/>
                    <a:gd name="connsiteX1" fmla="*/ 196460 w 577907"/>
                    <a:gd name="connsiteY1" fmla="*/ 648825 h 1544770"/>
                    <a:gd name="connsiteX2" fmla="*/ 0 w 577907"/>
                    <a:gd name="connsiteY2" fmla="*/ 0 h 1544770"/>
                    <a:gd name="connsiteX3" fmla="*/ 324797 w 577907"/>
                    <a:gd name="connsiteY3" fmla="*/ 539471 h 1544770"/>
                    <a:gd name="connsiteX4" fmla="*/ 389205 w 577907"/>
                    <a:gd name="connsiteY4" fmla="*/ 648824 h 1544770"/>
                    <a:gd name="connsiteX5" fmla="*/ 577907 w 577907"/>
                    <a:gd name="connsiteY5" fmla="*/ 1544770 h 1544770"/>
                    <a:gd name="connsiteX6" fmla="*/ 1389 w 577907"/>
                    <a:gd name="connsiteY6" fmla="*/ 1544770 h 1544770"/>
                    <a:gd name="connsiteX0" fmla="*/ 1389 w 579994"/>
                    <a:gd name="connsiteY0" fmla="*/ 1544770 h 1544770"/>
                    <a:gd name="connsiteX1" fmla="*/ 196460 w 579994"/>
                    <a:gd name="connsiteY1" fmla="*/ 648825 h 1544770"/>
                    <a:gd name="connsiteX2" fmla="*/ 0 w 579994"/>
                    <a:gd name="connsiteY2" fmla="*/ 0 h 1544770"/>
                    <a:gd name="connsiteX3" fmla="*/ 579994 w 579994"/>
                    <a:gd name="connsiteY3" fmla="*/ 2 h 1544770"/>
                    <a:gd name="connsiteX4" fmla="*/ 389205 w 579994"/>
                    <a:gd name="connsiteY4" fmla="*/ 648824 h 1544770"/>
                    <a:gd name="connsiteX5" fmla="*/ 577907 w 579994"/>
                    <a:gd name="connsiteY5" fmla="*/ 1544770 h 1544770"/>
                    <a:gd name="connsiteX6" fmla="*/ 1389 w 579994"/>
                    <a:gd name="connsiteY6" fmla="*/ 1544770 h 1544770"/>
                    <a:gd name="connsiteX0" fmla="*/ 1389 w 579994"/>
                    <a:gd name="connsiteY0" fmla="*/ 1544770 h 1544770"/>
                    <a:gd name="connsiteX1" fmla="*/ 196460 w 579994"/>
                    <a:gd name="connsiteY1" fmla="*/ 648825 h 1544770"/>
                    <a:gd name="connsiteX2" fmla="*/ 0 w 579994"/>
                    <a:gd name="connsiteY2" fmla="*/ 0 h 1544770"/>
                    <a:gd name="connsiteX3" fmla="*/ 579994 w 579994"/>
                    <a:gd name="connsiteY3" fmla="*/ 2 h 1544770"/>
                    <a:gd name="connsiteX4" fmla="*/ 389205 w 579994"/>
                    <a:gd name="connsiteY4" fmla="*/ 648824 h 1544770"/>
                    <a:gd name="connsiteX5" fmla="*/ 577907 w 579994"/>
                    <a:gd name="connsiteY5" fmla="*/ 1544770 h 1544770"/>
                    <a:gd name="connsiteX6" fmla="*/ 1389 w 579994"/>
                    <a:gd name="connsiteY6" fmla="*/ 1544770 h 1544770"/>
                    <a:gd name="connsiteX0" fmla="*/ 1389 w 579994"/>
                    <a:gd name="connsiteY0" fmla="*/ 1544770 h 1544770"/>
                    <a:gd name="connsiteX1" fmla="*/ 196460 w 579994"/>
                    <a:gd name="connsiteY1" fmla="*/ 648825 h 1544770"/>
                    <a:gd name="connsiteX2" fmla="*/ 0 w 579994"/>
                    <a:gd name="connsiteY2" fmla="*/ 0 h 1544770"/>
                    <a:gd name="connsiteX3" fmla="*/ 579994 w 579994"/>
                    <a:gd name="connsiteY3" fmla="*/ 2 h 1544770"/>
                    <a:gd name="connsiteX4" fmla="*/ 389205 w 579994"/>
                    <a:gd name="connsiteY4" fmla="*/ 648824 h 1544770"/>
                    <a:gd name="connsiteX5" fmla="*/ 577907 w 579994"/>
                    <a:gd name="connsiteY5" fmla="*/ 1544770 h 1544770"/>
                    <a:gd name="connsiteX6" fmla="*/ 1389 w 579994"/>
                    <a:gd name="connsiteY6" fmla="*/ 1544770 h 1544770"/>
                    <a:gd name="connsiteX0" fmla="*/ 1389 w 579994"/>
                    <a:gd name="connsiteY0" fmla="*/ 1544770 h 1544770"/>
                    <a:gd name="connsiteX1" fmla="*/ 196460 w 579994"/>
                    <a:gd name="connsiteY1" fmla="*/ 648825 h 1544770"/>
                    <a:gd name="connsiteX2" fmla="*/ 0 w 579994"/>
                    <a:gd name="connsiteY2" fmla="*/ 0 h 1544770"/>
                    <a:gd name="connsiteX3" fmla="*/ 579994 w 579994"/>
                    <a:gd name="connsiteY3" fmla="*/ 2 h 1544770"/>
                    <a:gd name="connsiteX4" fmla="*/ 389205 w 579994"/>
                    <a:gd name="connsiteY4" fmla="*/ 648824 h 1544770"/>
                    <a:gd name="connsiteX5" fmla="*/ 577907 w 579994"/>
                    <a:gd name="connsiteY5" fmla="*/ 1544770 h 1544770"/>
                    <a:gd name="connsiteX6" fmla="*/ 1389 w 579994"/>
                    <a:gd name="connsiteY6" fmla="*/ 1544770 h 1544770"/>
                    <a:gd name="connsiteX0" fmla="*/ 1389 w 579994"/>
                    <a:gd name="connsiteY0" fmla="*/ 1544770 h 1544770"/>
                    <a:gd name="connsiteX1" fmla="*/ 196460 w 579994"/>
                    <a:gd name="connsiteY1" fmla="*/ 648825 h 1544770"/>
                    <a:gd name="connsiteX2" fmla="*/ 0 w 579994"/>
                    <a:gd name="connsiteY2" fmla="*/ 0 h 1544770"/>
                    <a:gd name="connsiteX3" fmla="*/ 579994 w 579994"/>
                    <a:gd name="connsiteY3" fmla="*/ 2 h 1544770"/>
                    <a:gd name="connsiteX4" fmla="*/ 389205 w 579994"/>
                    <a:gd name="connsiteY4" fmla="*/ 648824 h 1544770"/>
                    <a:gd name="connsiteX5" fmla="*/ 577907 w 579994"/>
                    <a:gd name="connsiteY5" fmla="*/ 1544770 h 1544770"/>
                    <a:gd name="connsiteX6" fmla="*/ 1389 w 579994"/>
                    <a:gd name="connsiteY6" fmla="*/ 1544770 h 1544770"/>
                    <a:gd name="connsiteX0" fmla="*/ 1389 w 609554"/>
                    <a:gd name="connsiteY0" fmla="*/ 1817241 h 1817241"/>
                    <a:gd name="connsiteX1" fmla="*/ 196460 w 609554"/>
                    <a:gd name="connsiteY1" fmla="*/ 921296 h 1817241"/>
                    <a:gd name="connsiteX2" fmla="*/ 0 w 609554"/>
                    <a:gd name="connsiteY2" fmla="*/ 272471 h 1817241"/>
                    <a:gd name="connsiteX3" fmla="*/ 609554 w 609554"/>
                    <a:gd name="connsiteY3" fmla="*/ 0 h 1817241"/>
                    <a:gd name="connsiteX4" fmla="*/ 389205 w 609554"/>
                    <a:gd name="connsiteY4" fmla="*/ 921295 h 1817241"/>
                    <a:gd name="connsiteX5" fmla="*/ 577907 w 609554"/>
                    <a:gd name="connsiteY5" fmla="*/ 1817241 h 1817241"/>
                    <a:gd name="connsiteX6" fmla="*/ 1389 w 609554"/>
                    <a:gd name="connsiteY6" fmla="*/ 1817241 h 1817241"/>
                    <a:gd name="connsiteX0" fmla="*/ 0 w 608165"/>
                    <a:gd name="connsiteY0" fmla="*/ 1817241 h 1817241"/>
                    <a:gd name="connsiteX1" fmla="*/ 195071 w 608165"/>
                    <a:gd name="connsiteY1" fmla="*/ 921296 h 1817241"/>
                    <a:gd name="connsiteX2" fmla="*/ 6000 w 608165"/>
                    <a:gd name="connsiteY2" fmla="*/ 26711 h 1817241"/>
                    <a:gd name="connsiteX3" fmla="*/ 608165 w 608165"/>
                    <a:gd name="connsiteY3" fmla="*/ 0 h 1817241"/>
                    <a:gd name="connsiteX4" fmla="*/ 387816 w 608165"/>
                    <a:gd name="connsiteY4" fmla="*/ 921295 h 1817241"/>
                    <a:gd name="connsiteX5" fmla="*/ 576518 w 608165"/>
                    <a:gd name="connsiteY5" fmla="*/ 1817241 h 1817241"/>
                    <a:gd name="connsiteX6" fmla="*/ 0 w 608165"/>
                    <a:gd name="connsiteY6" fmla="*/ 1817241 h 1817241"/>
                    <a:gd name="connsiteX0" fmla="*/ 0 w 608165"/>
                    <a:gd name="connsiteY0" fmla="*/ 1817241 h 1817241"/>
                    <a:gd name="connsiteX1" fmla="*/ 251085 w 608165"/>
                    <a:gd name="connsiteY1" fmla="*/ 1040374 h 1817241"/>
                    <a:gd name="connsiteX2" fmla="*/ 6000 w 608165"/>
                    <a:gd name="connsiteY2" fmla="*/ 26711 h 1817241"/>
                    <a:gd name="connsiteX3" fmla="*/ 608165 w 608165"/>
                    <a:gd name="connsiteY3" fmla="*/ 0 h 1817241"/>
                    <a:gd name="connsiteX4" fmla="*/ 387816 w 608165"/>
                    <a:gd name="connsiteY4" fmla="*/ 921295 h 1817241"/>
                    <a:gd name="connsiteX5" fmla="*/ 576518 w 608165"/>
                    <a:gd name="connsiteY5" fmla="*/ 1817241 h 1817241"/>
                    <a:gd name="connsiteX6" fmla="*/ 0 w 608165"/>
                    <a:gd name="connsiteY6" fmla="*/ 1817241 h 1817241"/>
                    <a:gd name="connsiteX0" fmla="*/ 0 w 608165"/>
                    <a:gd name="connsiteY0" fmla="*/ 1817241 h 1817241"/>
                    <a:gd name="connsiteX1" fmla="*/ 251085 w 608165"/>
                    <a:gd name="connsiteY1" fmla="*/ 1040374 h 1817241"/>
                    <a:gd name="connsiteX2" fmla="*/ 6000 w 608165"/>
                    <a:gd name="connsiteY2" fmla="*/ 26711 h 1817241"/>
                    <a:gd name="connsiteX3" fmla="*/ 608165 w 608165"/>
                    <a:gd name="connsiteY3" fmla="*/ 0 h 1817241"/>
                    <a:gd name="connsiteX4" fmla="*/ 289789 w 608165"/>
                    <a:gd name="connsiteY4" fmla="*/ 1042191 h 1817241"/>
                    <a:gd name="connsiteX5" fmla="*/ 576518 w 608165"/>
                    <a:gd name="connsiteY5" fmla="*/ 1817241 h 1817241"/>
                    <a:gd name="connsiteX6" fmla="*/ 0 w 608165"/>
                    <a:gd name="connsiteY6" fmla="*/ 1817241 h 18172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8165" h="1817241">
                      <a:moveTo>
                        <a:pt x="0" y="1817241"/>
                      </a:moveTo>
                      <a:cubicBezTo>
                        <a:pt x="19480" y="1733529"/>
                        <a:pt x="250670" y="1414466"/>
                        <a:pt x="251085" y="1040374"/>
                      </a:cubicBezTo>
                      <a:cubicBezTo>
                        <a:pt x="259837" y="803002"/>
                        <a:pt x="39009" y="101338"/>
                        <a:pt x="6000" y="26711"/>
                      </a:cubicBezTo>
                      <a:lnTo>
                        <a:pt x="608165" y="0"/>
                      </a:lnTo>
                      <a:cubicBezTo>
                        <a:pt x="577047" y="62569"/>
                        <a:pt x="283786" y="810848"/>
                        <a:pt x="289789" y="1042191"/>
                      </a:cubicBezTo>
                      <a:cubicBezTo>
                        <a:pt x="287035" y="1346888"/>
                        <a:pt x="560228" y="1764333"/>
                        <a:pt x="576518" y="1817241"/>
                      </a:cubicBezTo>
                      <a:lnTo>
                        <a:pt x="0" y="1817241"/>
                      </a:lnTo>
                      <a:close/>
                    </a:path>
                  </a:pathLst>
                </a:custGeom>
                <a:solidFill>
                  <a:srgbClr val="0F7BA9">
                    <a:alpha val="4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D48FCC01-7904-0911-1964-8165B29FB0A1}"/>
                    </a:ext>
                  </a:extLst>
                </p:cNvPr>
                <p:cNvGrpSpPr/>
                <p:nvPr/>
              </p:nvGrpSpPr>
              <p:grpSpPr>
                <a:xfrm rot="5400000" flipH="1">
                  <a:off x="4245713" y="1829033"/>
                  <a:ext cx="2677468" cy="4171028"/>
                  <a:chOff x="5204190" y="1971438"/>
                  <a:chExt cx="4511374" cy="2562887"/>
                </a:xfrm>
              </p:grpSpPr>
              <p:sp>
                <p:nvSpPr>
                  <p:cNvPr id="147" name="Trapezoid 104">
                    <a:extLst>
                      <a:ext uri="{FF2B5EF4-FFF2-40B4-BE49-F238E27FC236}">
                        <a16:creationId xmlns:a16="http://schemas.microsoft.com/office/drawing/2014/main" id="{F979BEF1-37F5-7C20-45A7-E39F10666A3F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7122257" y="2518649"/>
                    <a:ext cx="293731" cy="1347711"/>
                  </a:xfrm>
                  <a:custGeom>
                    <a:avLst/>
                    <a:gdLst>
                      <a:gd name="connsiteX0" fmla="*/ 0 w 576518"/>
                      <a:gd name="connsiteY0" fmla="*/ 893677 h 893677"/>
                      <a:gd name="connsiteX1" fmla="*/ 144130 w 576518"/>
                      <a:gd name="connsiteY1" fmla="*/ 0 h 893677"/>
                      <a:gd name="connsiteX2" fmla="*/ 432389 w 576518"/>
                      <a:gd name="connsiteY2" fmla="*/ 0 h 893677"/>
                      <a:gd name="connsiteX3" fmla="*/ 576518 w 576518"/>
                      <a:gd name="connsiteY3" fmla="*/ 893677 h 893677"/>
                      <a:gd name="connsiteX4" fmla="*/ 0 w 576518"/>
                      <a:gd name="connsiteY4" fmla="*/ 893677 h 893677"/>
                      <a:gd name="connsiteX0" fmla="*/ 0 w 576518"/>
                      <a:gd name="connsiteY0" fmla="*/ 893677 h 893677"/>
                      <a:gd name="connsiteX1" fmla="*/ 144130 w 576518"/>
                      <a:gd name="connsiteY1" fmla="*/ 0 h 893677"/>
                      <a:gd name="connsiteX2" fmla="*/ 432389 w 576518"/>
                      <a:gd name="connsiteY2" fmla="*/ 0 h 893677"/>
                      <a:gd name="connsiteX3" fmla="*/ 576518 w 576518"/>
                      <a:gd name="connsiteY3" fmla="*/ 893677 h 893677"/>
                      <a:gd name="connsiteX4" fmla="*/ 0 w 576518"/>
                      <a:gd name="connsiteY4" fmla="*/ 893677 h 893677"/>
                      <a:gd name="connsiteX0" fmla="*/ 0 w 576518"/>
                      <a:gd name="connsiteY0" fmla="*/ 893677 h 893677"/>
                      <a:gd name="connsiteX1" fmla="*/ 144130 w 576518"/>
                      <a:gd name="connsiteY1" fmla="*/ 0 h 893677"/>
                      <a:gd name="connsiteX2" fmla="*/ 432389 w 576518"/>
                      <a:gd name="connsiteY2" fmla="*/ 0 h 893677"/>
                      <a:gd name="connsiteX3" fmla="*/ 576518 w 576518"/>
                      <a:gd name="connsiteY3" fmla="*/ 893677 h 893677"/>
                      <a:gd name="connsiteX4" fmla="*/ 0 w 576518"/>
                      <a:gd name="connsiteY4" fmla="*/ 893677 h 893677"/>
                      <a:gd name="connsiteX0" fmla="*/ 0 w 576518"/>
                      <a:gd name="connsiteY0" fmla="*/ 893677 h 893677"/>
                      <a:gd name="connsiteX1" fmla="*/ 144130 w 576518"/>
                      <a:gd name="connsiteY1" fmla="*/ 0 h 893677"/>
                      <a:gd name="connsiteX2" fmla="*/ 432389 w 576518"/>
                      <a:gd name="connsiteY2" fmla="*/ 0 h 893677"/>
                      <a:gd name="connsiteX3" fmla="*/ 576518 w 576518"/>
                      <a:gd name="connsiteY3" fmla="*/ 893677 h 893677"/>
                      <a:gd name="connsiteX4" fmla="*/ 0 w 576518"/>
                      <a:gd name="connsiteY4" fmla="*/ 893677 h 893677"/>
                      <a:gd name="connsiteX0" fmla="*/ 0 w 576518"/>
                      <a:gd name="connsiteY0" fmla="*/ 893677 h 893677"/>
                      <a:gd name="connsiteX1" fmla="*/ 144130 w 576518"/>
                      <a:gd name="connsiteY1" fmla="*/ 0 h 893677"/>
                      <a:gd name="connsiteX2" fmla="*/ 432389 w 576518"/>
                      <a:gd name="connsiteY2" fmla="*/ 0 h 893677"/>
                      <a:gd name="connsiteX3" fmla="*/ 576518 w 576518"/>
                      <a:gd name="connsiteY3" fmla="*/ 893677 h 893677"/>
                      <a:gd name="connsiteX4" fmla="*/ 0 w 576518"/>
                      <a:gd name="connsiteY4" fmla="*/ 893677 h 893677"/>
                      <a:gd name="connsiteX0" fmla="*/ 0 w 576518"/>
                      <a:gd name="connsiteY0" fmla="*/ 893677 h 893677"/>
                      <a:gd name="connsiteX1" fmla="*/ 144130 w 576518"/>
                      <a:gd name="connsiteY1" fmla="*/ 0 h 893677"/>
                      <a:gd name="connsiteX2" fmla="*/ 432389 w 576518"/>
                      <a:gd name="connsiteY2" fmla="*/ 0 h 893677"/>
                      <a:gd name="connsiteX3" fmla="*/ 576518 w 576518"/>
                      <a:gd name="connsiteY3" fmla="*/ 893677 h 893677"/>
                      <a:gd name="connsiteX4" fmla="*/ 0 w 576518"/>
                      <a:gd name="connsiteY4" fmla="*/ 893677 h 893677"/>
                      <a:gd name="connsiteX0" fmla="*/ 0 w 576518"/>
                      <a:gd name="connsiteY0" fmla="*/ 893677 h 893677"/>
                      <a:gd name="connsiteX1" fmla="*/ 144130 w 576518"/>
                      <a:gd name="connsiteY1" fmla="*/ 0 h 893677"/>
                      <a:gd name="connsiteX2" fmla="*/ 432389 w 576518"/>
                      <a:gd name="connsiteY2" fmla="*/ 0 h 893677"/>
                      <a:gd name="connsiteX3" fmla="*/ 576518 w 576518"/>
                      <a:gd name="connsiteY3" fmla="*/ 893677 h 893677"/>
                      <a:gd name="connsiteX4" fmla="*/ 0 w 576518"/>
                      <a:gd name="connsiteY4" fmla="*/ 893677 h 893677"/>
                      <a:gd name="connsiteX0" fmla="*/ 0 w 576518"/>
                      <a:gd name="connsiteY0" fmla="*/ 893677 h 893677"/>
                      <a:gd name="connsiteX1" fmla="*/ 144130 w 576518"/>
                      <a:gd name="connsiteY1" fmla="*/ 0 h 893677"/>
                      <a:gd name="connsiteX2" fmla="*/ 432389 w 576518"/>
                      <a:gd name="connsiteY2" fmla="*/ 0 h 893677"/>
                      <a:gd name="connsiteX3" fmla="*/ 576518 w 576518"/>
                      <a:gd name="connsiteY3" fmla="*/ 893677 h 893677"/>
                      <a:gd name="connsiteX4" fmla="*/ 0 w 576518"/>
                      <a:gd name="connsiteY4" fmla="*/ 893677 h 893677"/>
                      <a:gd name="connsiteX0" fmla="*/ 0 w 576518"/>
                      <a:gd name="connsiteY0" fmla="*/ 895945 h 895945"/>
                      <a:gd name="connsiteX1" fmla="*/ 195071 w 576518"/>
                      <a:gd name="connsiteY1" fmla="*/ 0 h 895945"/>
                      <a:gd name="connsiteX2" fmla="*/ 432389 w 576518"/>
                      <a:gd name="connsiteY2" fmla="*/ 2268 h 895945"/>
                      <a:gd name="connsiteX3" fmla="*/ 576518 w 576518"/>
                      <a:gd name="connsiteY3" fmla="*/ 895945 h 895945"/>
                      <a:gd name="connsiteX4" fmla="*/ 0 w 576518"/>
                      <a:gd name="connsiteY4" fmla="*/ 895945 h 895945"/>
                      <a:gd name="connsiteX0" fmla="*/ 0 w 576518"/>
                      <a:gd name="connsiteY0" fmla="*/ 895946 h 895946"/>
                      <a:gd name="connsiteX1" fmla="*/ 195071 w 576518"/>
                      <a:gd name="connsiteY1" fmla="*/ 1 h 895946"/>
                      <a:gd name="connsiteX2" fmla="*/ 387816 w 576518"/>
                      <a:gd name="connsiteY2" fmla="*/ 0 h 895946"/>
                      <a:gd name="connsiteX3" fmla="*/ 576518 w 576518"/>
                      <a:gd name="connsiteY3" fmla="*/ 895946 h 895946"/>
                      <a:gd name="connsiteX4" fmla="*/ 0 w 576518"/>
                      <a:gd name="connsiteY4" fmla="*/ 895946 h 895946"/>
                      <a:gd name="connsiteX0" fmla="*/ 0 w 576518"/>
                      <a:gd name="connsiteY0" fmla="*/ 899816 h 899816"/>
                      <a:gd name="connsiteX1" fmla="*/ 195071 w 576518"/>
                      <a:gd name="connsiteY1" fmla="*/ 3871 h 899816"/>
                      <a:gd name="connsiteX2" fmla="*/ 286287 w 576518"/>
                      <a:gd name="connsiteY2" fmla="*/ 0 h 899816"/>
                      <a:gd name="connsiteX3" fmla="*/ 387816 w 576518"/>
                      <a:gd name="connsiteY3" fmla="*/ 3870 h 899816"/>
                      <a:gd name="connsiteX4" fmla="*/ 576518 w 576518"/>
                      <a:gd name="connsiteY4" fmla="*/ 899816 h 899816"/>
                      <a:gd name="connsiteX5" fmla="*/ 0 w 576518"/>
                      <a:gd name="connsiteY5" fmla="*/ 899816 h 899816"/>
                      <a:gd name="connsiteX0" fmla="*/ 1389 w 577907"/>
                      <a:gd name="connsiteY0" fmla="*/ 1544770 h 1544770"/>
                      <a:gd name="connsiteX1" fmla="*/ 196460 w 577907"/>
                      <a:gd name="connsiteY1" fmla="*/ 648825 h 1544770"/>
                      <a:gd name="connsiteX2" fmla="*/ 0 w 577907"/>
                      <a:gd name="connsiteY2" fmla="*/ 0 h 1544770"/>
                      <a:gd name="connsiteX3" fmla="*/ 389205 w 577907"/>
                      <a:gd name="connsiteY3" fmla="*/ 648824 h 1544770"/>
                      <a:gd name="connsiteX4" fmla="*/ 577907 w 577907"/>
                      <a:gd name="connsiteY4" fmla="*/ 1544770 h 1544770"/>
                      <a:gd name="connsiteX5" fmla="*/ 1389 w 577907"/>
                      <a:gd name="connsiteY5" fmla="*/ 1544770 h 1544770"/>
                      <a:gd name="connsiteX0" fmla="*/ 1389 w 577907"/>
                      <a:gd name="connsiteY0" fmla="*/ 1544770 h 1544770"/>
                      <a:gd name="connsiteX1" fmla="*/ 196460 w 577907"/>
                      <a:gd name="connsiteY1" fmla="*/ 648825 h 1544770"/>
                      <a:gd name="connsiteX2" fmla="*/ 0 w 577907"/>
                      <a:gd name="connsiteY2" fmla="*/ 0 h 1544770"/>
                      <a:gd name="connsiteX3" fmla="*/ 324797 w 577907"/>
                      <a:gd name="connsiteY3" fmla="*/ 539471 h 1544770"/>
                      <a:gd name="connsiteX4" fmla="*/ 389205 w 577907"/>
                      <a:gd name="connsiteY4" fmla="*/ 648824 h 1544770"/>
                      <a:gd name="connsiteX5" fmla="*/ 577907 w 577907"/>
                      <a:gd name="connsiteY5" fmla="*/ 1544770 h 1544770"/>
                      <a:gd name="connsiteX6" fmla="*/ 1389 w 577907"/>
                      <a:gd name="connsiteY6" fmla="*/ 1544770 h 1544770"/>
                      <a:gd name="connsiteX0" fmla="*/ 1389 w 579994"/>
                      <a:gd name="connsiteY0" fmla="*/ 1544770 h 1544770"/>
                      <a:gd name="connsiteX1" fmla="*/ 196460 w 579994"/>
                      <a:gd name="connsiteY1" fmla="*/ 648825 h 1544770"/>
                      <a:gd name="connsiteX2" fmla="*/ 0 w 579994"/>
                      <a:gd name="connsiteY2" fmla="*/ 0 h 1544770"/>
                      <a:gd name="connsiteX3" fmla="*/ 579994 w 579994"/>
                      <a:gd name="connsiteY3" fmla="*/ 2 h 1544770"/>
                      <a:gd name="connsiteX4" fmla="*/ 389205 w 579994"/>
                      <a:gd name="connsiteY4" fmla="*/ 648824 h 1544770"/>
                      <a:gd name="connsiteX5" fmla="*/ 577907 w 579994"/>
                      <a:gd name="connsiteY5" fmla="*/ 1544770 h 1544770"/>
                      <a:gd name="connsiteX6" fmla="*/ 1389 w 579994"/>
                      <a:gd name="connsiteY6" fmla="*/ 1544770 h 1544770"/>
                      <a:gd name="connsiteX0" fmla="*/ 1389 w 579994"/>
                      <a:gd name="connsiteY0" fmla="*/ 1544770 h 1544770"/>
                      <a:gd name="connsiteX1" fmla="*/ 196460 w 579994"/>
                      <a:gd name="connsiteY1" fmla="*/ 648825 h 1544770"/>
                      <a:gd name="connsiteX2" fmla="*/ 0 w 579994"/>
                      <a:gd name="connsiteY2" fmla="*/ 0 h 1544770"/>
                      <a:gd name="connsiteX3" fmla="*/ 579994 w 579994"/>
                      <a:gd name="connsiteY3" fmla="*/ 2 h 1544770"/>
                      <a:gd name="connsiteX4" fmla="*/ 389205 w 579994"/>
                      <a:gd name="connsiteY4" fmla="*/ 648824 h 1544770"/>
                      <a:gd name="connsiteX5" fmla="*/ 577907 w 579994"/>
                      <a:gd name="connsiteY5" fmla="*/ 1544770 h 1544770"/>
                      <a:gd name="connsiteX6" fmla="*/ 1389 w 579994"/>
                      <a:gd name="connsiteY6" fmla="*/ 1544770 h 1544770"/>
                      <a:gd name="connsiteX0" fmla="*/ 1389 w 579994"/>
                      <a:gd name="connsiteY0" fmla="*/ 1544770 h 1544770"/>
                      <a:gd name="connsiteX1" fmla="*/ 196460 w 579994"/>
                      <a:gd name="connsiteY1" fmla="*/ 648825 h 1544770"/>
                      <a:gd name="connsiteX2" fmla="*/ 0 w 579994"/>
                      <a:gd name="connsiteY2" fmla="*/ 0 h 1544770"/>
                      <a:gd name="connsiteX3" fmla="*/ 579994 w 579994"/>
                      <a:gd name="connsiteY3" fmla="*/ 2 h 1544770"/>
                      <a:gd name="connsiteX4" fmla="*/ 389205 w 579994"/>
                      <a:gd name="connsiteY4" fmla="*/ 648824 h 1544770"/>
                      <a:gd name="connsiteX5" fmla="*/ 577907 w 579994"/>
                      <a:gd name="connsiteY5" fmla="*/ 1544770 h 1544770"/>
                      <a:gd name="connsiteX6" fmla="*/ 1389 w 579994"/>
                      <a:gd name="connsiteY6" fmla="*/ 1544770 h 1544770"/>
                      <a:gd name="connsiteX0" fmla="*/ 1389 w 579994"/>
                      <a:gd name="connsiteY0" fmla="*/ 1544770 h 1544770"/>
                      <a:gd name="connsiteX1" fmla="*/ 196460 w 579994"/>
                      <a:gd name="connsiteY1" fmla="*/ 648825 h 1544770"/>
                      <a:gd name="connsiteX2" fmla="*/ 0 w 579994"/>
                      <a:gd name="connsiteY2" fmla="*/ 0 h 1544770"/>
                      <a:gd name="connsiteX3" fmla="*/ 579994 w 579994"/>
                      <a:gd name="connsiteY3" fmla="*/ 2 h 1544770"/>
                      <a:gd name="connsiteX4" fmla="*/ 389205 w 579994"/>
                      <a:gd name="connsiteY4" fmla="*/ 648824 h 1544770"/>
                      <a:gd name="connsiteX5" fmla="*/ 577907 w 579994"/>
                      <a:gd name="connsiteY5" fmla="*/ 1544770 h 1544770"/>
                      <a:gd name="connsiteX6" fmla="*/ 1389 w 579994"/>
                      <a:gd name="connsiteY6" fmla="*/ 1544770 h 1544770"/>
                      <a:gd name="connsiteX0" fmla="*/ 1389 w 579994"/>
                      <a:gd name="connsiteY0" fmla="*/ 1544770 h 1544770"/>
                      <a:gd name="connsiteX1" fmla="*/ 196460 w 579994"/>
                      <a:gd name="connsiteY1" fmla="*/ 648825 h 1544770"/>
                      <a:gd name="connsiteX2" fmla="*/ 0 w 579994"/>
                      <a:gd name="connsiteY2" fmla="*/ 0 h 1544770"/>
                      <a:gd name="connsiteX3" fmla="*/ 579994 w 579994"/>
                      <a:gd name="connsiteY3" fmla="*/ 2 h 1544770"/>
                      <a:gd name="connsiteX4" fmla="*/ 389205 w 579994"/>
                      <a:gd name="connsiteY4" fmla="*/ 648824 h 1544770"/>
                      <a:gd name="connsiteX5" fmla="*/ 577907 w 579994"/>
                      <a:gd name="connsiteY5" fmla="*/ 1544770 h 1544770"/>
                      <a:gd name="connsiteX6" fmla="*/ 1389 w 579994"/>
                      <a:gd name="connsiteY6" fmla="*/ 1544770 h 1544770"/>
                      <a:gd name="connsiteX0" fmla="*/ 1389 w 579994"/>
                      <a:gd name="connsiteY0" fmla="*/ 1544770 h 1544770"/>
                      <a:gd name="connsiteX1" fmla="*/ 196460 w 579994"/>
                      <a:gd name="connsiteY1" fmla="*/ 648825 h 1544770"/>
                      <a:gd name="connsiteX2" fmla="*/ 0 w 579994"/>
                      <a:gd name="connsiteY2" fmla="*/ 0 h 1544770"/>
                      <a:gd name="connsiteX3" fmla="*/ 579994 w 579994"/>
                      <a:gd name="connsiteY3" fmla="*/ 2 h 1544770"/>
                      <a:gd name="connsiteX4" fmla="*/ 487755 w 579994"/>
                      <a:gd name="connsiteY4" fmla="*/ 741391 h 1544770"/>
                      <a:gd name="connsiteX5" fmla="*/ 577907 w 579994"/>
                      <a:gd name="connsiteY5" fmla="*/ 1544770 h 1544770"/>
                      <a:gd name="connsiteX6" fmla="*/ 1389 w 579994"/>
                      <a:gd name="connsiteY6" fmla="*/ 1544770 h 1544770"/>
                      <a:gd name="connsiteX0" fmla="*/ 1389 w 577907"/>
                      <a:gd name="connsiteY0" fmla="*/ 1544770 h 1544770"/>
                      <a:gd name="connsiteX1" fmla="*/ 196460 w 577907"/>
                      <a:gd name="connsiteY1" fmla="*/ 648825 h 1544770"/>
                      <a:gd name="connsiteX2" fmla="*/ 0 w 577907"/>
                      <a:gd name="connsiteY2" fmla="*/ 0 h 1544770"/>
                      <a:gd name="connsiteX3" fmla="*/ 487755 w 577907"/>
                      <a:gd name="connsiteY3" fmla="*/ 741391 h 1544770"/>
                      <a:gd name="connsiteX4" fmla="*/ 577907 w 577907"/>
                      <a:gd name="connsiteY4" fmla="*/ 1544770 h 1544770"/>
                      <a:gd name="connsiteX5" fmla="*/ 1389 w 577907"/>
                      <a:gd name="connsiteY5" fmla="*/ 1544770 h 1544770"/>
                      <a:gd name="connsiteX0" fmla="*/ 0 w 576518"/>
                      <a:gd name="connsiteY0" fmla="*/ 964981 h 964981"/>
                      <a:gd name="connsiteX1" fmla="*/ 195071 w 576518"/>
                      <a:gd name="connsiteY1" fmla="*/ 69036 h 964981"/>
                      <a:gd name="connsiteX2" fmla="*/ 486366 w 576518"/>
                      <a:gd name="connsiteY2" fmla="*/ 161602 h 964981"/>
                      <a:gd name="connsiteX3" fmla="*/ 576518 w 576518"/>
                      <a:gd name="connsiteY3" fmla="*/ 964981 h 964981"/>
                      <a:gd name="connsiteX4" fmla="*/ 0 w 576518"/>
                      <a:gd name="connsiteY4" fmla="*/ 964981 h 964981"/>
                      <a:gd name="connsiteX0" fmla="*/ 0 w 576518"/>
                      <a:gd name="connsiteY0" fmla="*/ 918998 h 918998"/>
                      <a:gd name="connsiteX1" fmla="*/ 135084 w 576518"/>
                      <a:gd name="connsiteY1" fmla="*/ 97106 h 918998"/>
                      <a:gd name="connsiteX2" fmla="*/ 486366 w 576518"/>
                      <a:gd name="connsiteY2" fmla="*/ 115619 h 918998"/>
                      <a:gd name="connsiteX3" fmla="*/ 576518 w 576518"/>
                      <a:gd name="connsiteY3" fmla="*/ 918998 h 918998"/>
                      <a:gd name="connsiteX4" fmla="*/ 0 w 576518"/>
                      <a:gd name="connsiteY4" fmla="*/ 918998 h 918998"/>
                      <a:gd name="connsiteX0" fmla="*/ 0 w 576518"/>
                      <a:gd name="connsiteY0" fmla="*/ 877684 h 877684"/>
                      <a:gd name="connsiteX1" fmla="*/ 135084 w 576518"/>
                      <a:gd name="connsiteY1" fmla="*/ 55792 h 877684"/>
                      <a:gd name="connsiteX2" fmla="*/ 486366 w 576518"/>
                      <a:gd name="connsiteY2" fmla="*/ 74305 h 877684"/>
                      <a:gd name="connsiteX3" fmla="*/ 576518 w 576518"/>
                      <a:gd name="connsiteY3" fmla="*/ 877684 h 877684"/>
                      <a:gd name="connsiteX4" fmla="*/ 0 w 576518"/>
                      <a:gd name="connsiteY4" fmla="*/ 877684 h 877684"/>
                      <a:gd name="connsiteX0" fmla="*/ 0 w 576518"/>
                      <a:gd name="connsiteY0" fmla="*/ 821892 h 821892"/>
                      <a:gd name="connsiteX1" fmla="*/ 135084 w 576518"/>
                      <a:gd name="connsiteY1" fmla="*/ 0 h 821892"/>
                      <a:gd name="connsiteX2" fmla="*/ 486366 w 576518"/>
                      <a:gd name="connsiteY2" fmla="*/ 18513 h 821892"/>
                      <a:gd name="connsiteX3" fmla="*/ 576518 w 576518"/>
                      <a:gd name="connsiteY3" fmla="*/ 821892 h 821892"/>
                      <a:gd name="connsiteX4" fmla="*/ 0 w 576518"/>
                      <a:gd name="connsiteY4" fmla="*/ 821892 h 821892"/>
                      <a:gd name="connsiteX0" fmla="*/ 0 w 576518"/>
                      <a:gd name="connsiteY0" fmla="*/ 805250 h 805250"/>
                      <a:gd name="connsiteX1" fmla="*/ 144973 w 576518"/>
                      <a:gd name="connsiteY1" fmla="*/ 0 h 805250"/>
                      <a:gd name="connsiteX2" fmla="*/ 486366 w 576518"/>
                      <a:gd name="connsiteY2" fmla="*/ 1871 h 805250"/>
                      <a:gd name="connsiteX3" fmla="*/ 576518 w 576518"/>
                      <a:gd name="connsiteY3" fmla="*/ 805250 h 805250"/>
                      <a:gd name="connsiteX4" fmla="*/ 0 w 576518"/>
                      <a:gd name="connsiteY4" fmla="*/ 805250 h 805250"/>
                      <a:gd name="connsiteX0" fmla="*/ 0 w 576518"/>
                      <a:gd name="connsiteY0" fmla="*/ 811489 h 811489"/>
                      <a:gd name="connsiteX1" fmla="*/ 144973 w 576518"/>
                      <a:gd name="connsiteY1" fmla="*/ 6239 h 811489"/>
                      <a:gd name="connsiteX2" fmla="*/ 486366 w 576518"/>
                      <a:gd name="connsiteY2" fmla="*/ 8110 h 811489"/>
                      <a:gd name="connsiteX3" fmla="*/ 576518 w 576518"/>
                      <a:gd name="connsiteY3" fmla="*/ 811489 h 811489"/>
                      <a:gd name="connsiteX4" fmla="*/ 0 w 576518"/>
                      <a:gd name="connsiteY4" fmla="*/ 811489 h 8114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76518" h="811489">
                        <a:moveTo>
                          <a:pt x="0" y="811489"/>
                        </a:moveTo>
                        <a:cubicBezTo>
                          <a:pt x="19480" y="727777"/>
                          <a:pt x="144558" y="380331"/>
                          <a:pt x="144973" y="6239"/>
                        </a:cubicBezTo>
                        <a:cubicBezTo>
                          <a:pt x="394170" y="-7011"/>
                          <a:pt x="259602" y="4392"/>
                          <a:pt x="486366" y="8110"/>
                        </a:cubicBezTo>
                        <a:cubicBezTo>
                          <a:pt x="483612" y="312807"/>
                          <a:pt x="560228" y="758581"/>
                          <a:pt x="576518" y="811489"/>
                        </a:cubicBezTo>
                        <a:lnTo>
                          <a:pt x="0" y="811489"/>
                        </a:lnTo>
                        <a:close/>
                      </a:path>
                    </a:pathLst>
                  </a:custGeom>
                  <a:solidFill>
                    <a:srgbClr val="0F7BA9">
                      <a:alpha val="40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Freeform 147">
                    <a:extLst>
                      <a:ext uri="{FF2B5EF4-FFF2-40B4-BE49-F238E27FC236}">
                        <a16:creationId xmlns:a16="http://schemas.microsoft.com/office/drawing/2014/main" id="{C1395A8B-7A0E-C5E1-16A5-1405F1156757}"/>
                      </a:ext>
                    </a:extLst>
                  </p:cNvPr>
                  <p:cNvSpPr/>
                  <p:nvPr/>
                </p:nvSpPr>
                <p:spPr>
                  <a:xfrm>
                    <a:off x="5734373" y="2776967"/>
                    <a:ext cx="3981191" cy="1757358"/>
                  </a:xfrm>
                  <a:custGeom>
                    <a:avLst/>
                    <a:gdLst>
                      <a:gd name="connsiteX0" fmla="*/ 0 w 454025"/>
                      <a:gd name="connsiteY0" fmla="*/ 241300 h 317500"/>
                      <a:gd name="connsiteX1" fmla="*/ 0 w 454025"/>
                      <a:gd name="connsiteY1" fmla="*/ 241300 h 317500"/>
                      <a:gd name="connsiteX2" fmla="*/ 454025 w 454025"/>
                      <a:gd name="connsiteY2" fmla="*/ 0 h 317500"/>
                      <a:gd name="connsiteX3" fmla="*/ 450850 w 454025"/>
                      <a:gd name="connsiteY3" fmla="*/ 317500 h 317500"/>
                      <a:gd name="connsiteX4" fmla="*/ 0 w 454025"/>
                      <a:gd name="connsiteY4" fmla="*/ 241300 h 317500"/>
                      <a:gd name="connsiteX0" fmla="*/ 0 w 457200"/>
                      <a:gd name="connsiteY0" fmla="*/ 365125 h 365125"/>
                      <a:gd name="connsiteX1" fmla="*/ 3175 w 457200"/>
                      <a:gd name="connsiteY1" fmla="*/ 241300 h 365125"/>
                      <a:gd name="connsiteX2" fmla="*/ 457200 w 457200"/>
                      <a:gd name="connsiteY2" fmla="*/ 0 h 365125"/>
                      <a:gd name="connsiteX3" fmla="*/ 454025 w 457200"/>
                      <a:gd name="connsiteY3" fmla="*/ 317500 h 365125"/>
                      <a:gd name="connsiteX4" fmla="*/ 0 w 457200"/>
                      <a:gd name="connsiteY4" fmla="*/ 365125 h 365125"/>
                      <a:gd name="connsiteX0" fmla="*/ 0 w 638179"/>
                      <a:gd name="connsiteY0" fmla="*/ 365125 h 390525"/>
                      <a:gd name="connsiteX1" fmla="*/ 3175 w 638179"/>
                      <a:gd name="connsiteY1" fmla="*/ 241300 h 390525"/>
                      <a:gd name="connsiteX2" fmla="*/ 457200 w 638179"/>
                      <a:gd name="connsiteY2" fmla="*/ 0 h 390525"/>
                      <a:gd name="connsiteX3" fmla="*/ 638175 w 638179"/>
                      <a:gd name="connsiteY3" fmla="*/ 390525 h 390525"/>
                      <a:gd name="connsiteX4" fmla="*/ 0 w 638179"/>
                      <a:gd name="connsiteY4" fmla="*/ 365125 h 390525"/>
                      <a:gd name="connsiteX0" fmla="*/ 0 w 1609725"/>
                      <a:gd name="connsiteY0" fmla="*/ 365125 h 365125"/>
                      <a:gd name="connsiteX1" fmla="*/ 3175 w 1609725"/>
                      <a:gd name="connsiteY1" fmla="*/ 241300 h 365125"/>
                      <a:gd name="connsiteX2" fmla="*/ 457200 w 1609725"/>
                      <a:gd name="connsiteY2" fmla="*/ 0 h 365125"/>
                      <a:gd name="connsiteX3" fmla="*/ 1609725 w 1609725"/>
                      <a:gd name="connsiteY3" fmla="*/ 276225 h 365125"/>
                      <a:gd name="connsiteX4" fmla="*/ 0 w 1609725"/>
                      <a:gd name="connsiteY4" fmla="*/ 365125 h 365125"/>
                      <a:gd name="connsiteX0" fmla="*/ 0 w 1691435"/>
                      <a:gd name="connsiteY0" fmla="*/ 555934 h 555934"/>
                      <a:gd name="connsiteX1" fmla="*/ 3175 w 1691435"/>
                      <a:gd name="connsiteY1" fmla="*/ 432109 h 555934"/>
                      <a:gd name="connsiteX2" fmla="*/ 457200 w 1691435"/>
                      <a:gd name="connsiteY2" fmla="*/ 190809 h 555934"/>
                      <a:gd name="connsiteX3" fmla="*/ 1524000 w 1691435"/>
                      <a:gd name="connsiteY3" fmla="*/ 6659 h 555934"/>
                      <a:gd name="connsiteX4" fmla="*/ 1609725 w 1691435"/>
                      <a:gd name="connsiteY4" fmla="*/ 467034 h 555934"/>
                      <a:gd name="connsiteX5" fmla="*/ 0 w 1691435"/>
                      <a:gd name="connsiteY5" fmla="*/ 555934 h 555934"/>
                      <a:gd name="connsiteX0" fmla="*/ 0 w 1691435"/>
                      <a:gd name="connsiteY0" fmla="*/ 555934 h 555934"/>
                      <a:gd name="connsiteX1" fmla="*/ 3175 w 1691435"/>
                      <a:gd name="connsiteY1" fmla="*/ 432109 h 555934"/>
                      <a:gd name="connsiteX2" fmla="*/ 457200 w 1691435"/>
                      <a:gd name="connsiteY2" fmla="*/ 190809 h 555934"/>
                      <a:gd name="connsiteX3" fmla="*/ 1524000 w 1691435"/>
                      <a:gd name="connsiteY3" fmla="*/ 6659 h 555934"/>
                      <a:gd name="connsiteX4" fmla="*/ 1609725 w 1691435"/>
                      <a:gd name="connsiteY4" fmla="*/ 467034 h 555934"/>
                      <a:gd name="connsiteX5" fmla="*/ 0 w 1691435"/>
                      <a:gd name="connsiteY5" fmla="*/ 555934 h 555934"/>
                      <a:gd name="connsiteX0" fmla="*/ 0 w 1691435"/>
                      <a:gd name="connsiteY0" fmla="*/ 555934 h 555934"/>
                      <a:gd name="connsiteX1" fmla="*/ 3175 w 1691435"/>
                      <a:gd name="connsiteY1" fmla="*/ 432109 h 555934"/>
                      <a:gd name="connsiteX2" fmla="*/ 457200 w 1691435"/>
                      <a:gd name="connsiteY2" fmla="*/ 190809 h 555934"/>
                      <a:gd name="connsiteX3" fmla="*/ 1524000 w 1691435"/>
                      <a:gd name="connsiteY3" fmla="*/ 6659 h 555934"/>
                      <a:gd name="connsiteX4" fmla="*/ 1609725 w 1691435"/>
                      <a:gd name="connsiteY4" fmla="*/ 467034 h 555934"/>
                      <a:gd name="connsiteX5" fmla="*/ 0 w 1691435"/>
                      <a:gd name="connsiteY5" fmla="*/ 555934 h 555934"/>
                      <a:gd name="connsiteX0" fmla="*/ 0 w 1691435"/>
                      <a:gd name="connsiteY0" fmla="*/ 555664 h 555664"/>
                      <a:gd name="connsiteX1" fmla="*/ 3175 w 1691435"/>
                      <a:gd name="connsiteY1" fmla="*/ 431839 h 555664"/>
                      <a:gd name="connsiteX2" fmla="*/ 421087 w 1691435"/>
                      <a:gd name="connsiteY2" fmla="*/ 200703 h 555664"/>
                      <a:gd name="connsiteX3" fmla="*/ 1524000 w 1691435"/>
                      <a:gd name="connsiteY3" fmla="*/ 6389 h 555664"/>
                      <a:gd name="connsiteX4" fmla="*/ 1609725 w 1691435"/>
                      <a:gd name="connsiteY4" fmla="*/ 466764 h 555664"/>
                      <a:gd name="connsiteX5" fmla="*/ 0 w 1691435"/>
                      <a:gd name="connsiteY5" fmla="*/ 555664 h 555664"/>
                      <a:gd name="connsiteX0" fmla="*/ 0 w 1570212"/>
                      <a:gd name="connsiteY0" fmla="*/ 555664 h 555664"/>
                      <a:gd name="connsiteX1" fmla="*/ 3175 w 1570212"/>
                      <a:gd name="connsiteY1" fmla="*/ 431839 h 555664"/>
                      <a:gd name="connsiteX2" fmla="*/ 421087 w 1570212"/>
                      <a:gd name="connsiteY2" fmla="*/ 200703 h 555664"/>
                      <a:gd name="connsiteX3" fmla="*/ 1524000 w 1570212"/>
                      <a:gd name="connsiteY3" fmla="*/ 6389 h 555664"/>
                      <a:gd name="connsiteX4" fmla="*/ 1124852 w 1570212"/>
                      <a:gd name="connsiteY4" fmla="*/ 533927 h 555664"/>
                      <a:gd name="connsiteX5" fmla="*/ 0 w 1570212"/>
                      <a:gd name="connsiteY5" fmla="*/ 555664 h 555664"/>
                      <a:gd name="connsiteX0" fmla="*/ 198319 w 1772261"/>
                      <a:gd name="connsiteY0" fmla="*/ 555664 h 1111626"/>
                      <a:gd name="connsiteX1" fmla="*/ 201494 w 1772261"/>
                      <a:gd name="connsiteY1" fmla="*/ 431839 h 1111626"/>
                      <a:gd name="connsiteX2" fmla="*/ 619406 w 1772261"/>
                      <a:gd name="connsiteY2" fmla="*/ 200703 h 1111626"/>
                      <a:gd name="connsiteX3" fmla="*/ 1722319 w 1772261"/>
                      <a:gd name="connsiteY3" fmla="*/ 6389 h 1111626"/>
                      <a:gd name="connsiteX4" fmla="*/ 1323171 w 1772261"/>
                      <a:gd name="connsiteY4" fmla="*/ 533927 h 1111626"/>
                      <a:gd name="connsiteX5" fmla="*/ 0 w 1772261"/>
                      <a:gd name="connsiteY5" fmla="*/ 1111626 h 1111626"/>
                      <a:gd name="connsiteX6" fmla="*/ 198319 w 1772261"/>
                      <a:gd name="connsiteY6" fmla="*/ 555664 h 1111626"/>
                      <a:gd name="connsiteX0" fmla="*/ 198319 w 1771513"/>
                      <a:gd name="connsiteY0" fmla="*/ 555664 h 1142337"/>
                      <a:gd name="connsiteX1" fmla="*/ 201494 w 1771513"/>
                      <a:gd name="connsiteY1" fmla="*/ 431839 h 1142337"/>
                      <a:gd name="connsiteX2" fmla="*/ 619406 w 1771513"/>
                      <a:gd name="connsiteY2" fmla="*/ 200703 h 1142337"/>
                      <a:gd name="connsiteX3" fmla="*/ 1722319 w 1771513"/>
                      <a:gd name="connsiteY3" fmla="*/ 6389 h 1142337"/>
                      <a:gd name="connsiteX4" fmla="*/ 1323171 w 1771513"/>
                      <a:gd name="connsiteY4" fmla="*/ 533927 h 1142337"/>
                      <a:gd name="connsiteX5" fmla="*/ 764607 w 1771513"/>
                      <a:gd name="connsiteY5" fmla="*/ 1066850 h 1142337"/>
                      <a:gd name="connsiteX6" fmla="*/ 0 w 1771513"/>
                      <a:gd name="connsiteY6" fmla="*/ 1111626 h 1142337"/>
                      <a:gd name="connsiteX7" fmla="*/ 198319 w 1771513"/>
                      <a:gd name="connsiteY7" fmla="*/ 555664 h 1142337"/>
                      <a:gd name="connsiteX0" fmla="*/ 0 w 1908874"/>
                      <a:gd name="connsiteY0" fmla="*/ 413875 h 1142337"/>
                      <a:gd name="connsiteX1" fmla="*/ 338855 w 1908874"/>
                      <a:gd name="connsiteY1" fmla="*/ 431839 h 1142337"/>
                      <a:gd name="connsiteX2" fmla="*/ 756767 w 1908874"/>
                      <a:gd name="connsiteY2" fmla="*/ 200703 h 1142337"/>
                      <a:gd name="connsiteX3" fmla="*/ 1859680 w 1908874"/>
                      <a:gd name="connsiteY3" fmla="*/ 6389 h 1142337"/>
                      <a:gd name="connsiteX4" fmla="*/ 1460532 w 1908874"/>
                      <a:gd name="connsiteY4" fmla="*/ 533927 h 1142337"/>
                      <a:gd name="connsiteX5" fmla="*/ 901968 w 1908874"/>
                      <a:gd name="connsiteY5" fmla="*/ 1066850 h 1142337"/>
                      <a:gd name="connsiteX6" fmla="*/ 137361 w 1908874"/>
                      <a:gd name="connsiteY6" fmla="*/ 1111626 h 1142337"/>
                      <a:gd name="connsiteX7" fmla="*/ 0 w 1908874"/>
                      <a:gd name="connsiteY7" fmla="*/ 413875 h 1142337"/>
                      <a:gd name="connsiteX0" fmla="*/ 0 w 1983470"/>
                      <a:gd name="connsiteY0" fmla="*/ 469844 h 1142337"/>
                      <a:gd name="connsiteX1" fmla="*/ 413451 w 1983470"/>
                      <a:gd name="connsiteY1" fmla="*/ 431839 h 1142337"/>
                      <a:gd name="connsiteX2" fmla="*/ 831363 w 1983470"/>
                      <a:gd name="connsiteY2" fmla="*/ 200703 h 1142337"/>
                      <a:gd name="connsiteX3" fmla="*/ 1934276 w 1983470"/>
                      <a:gd name="connsiteY3" fmla="*/ 6389 h 1142337"/>
                      <a:gd name="connsiteX4" fmla="*/ 1535128 w 1983470"/>
                      <a:gd name="connsiteY4" fmla="*/ 533927 h 1142337"/>
                      <a:gd name="connsiteX5" fmla="*/ 976564 w 1983470"/>
                      <a:gd name="connsiteY5" fmla="*/ 1066850 h 1142337"/>
                      <a:gd name="connsiteX6" fmla="*/ 211957 w 1983470"/>
                      <a:gd name="connsiteY6" fmla="*/ 1111626 h 1142337"/>
                      <a:gd name="connsiteX7" fmla="*/ 0 w 1983470"/>
                      <a:gd name="connsiteY7" fmla="*/ 469844 h 1142337"/>
                      <a:gd name="connsiteX0" fmla="*/ 0 w 1983470"/>
                      <a:gd name="connsiteY0" fmla="*/ 469844 h 1142337"/>
                      <a:gd name="connsiteX1" fmla="*/ 413451 w 1983470"/>
                      <a:gd name="connsiteY1" fmla="*/ 431839 h 1142337"/>
                      <a:gd name="connsiteX2" fmla="*/ 831363 w 1983470"/>
                      <a:gd name="connsiteY2" fmla="*/ 200703 h 1142337"/>
                      <a:gd name="connsiteX3" fmla="*/ 1934276 w 1983470"/>
                      <a:gd name="connsiteY3" fmla="*/ 6389 h 1142337"/>
                      <a:gd name="connsiteX4" fmla="*/ 1535128 w 1983470"/>
                      <a:gd name="connsiteY4" fmla="*/ 533927 h 1142337"/>
                      <a:gd name="connsiteX5" fmla="*/ 976564 w 1983470"/>
                      <a:gd name="connsiteY5" fmla="*/ 1066850 h 1142337"/>
                      <a:gd name="connsiteX6" fmla="*/ 211957 w 1983470"/>
                      <a:gd name="connsiteY6" fmla="*/ 1111626 h 1142337"/>
                      <a:gd name="connsiteX7" fmla="*/ 0 w 1983470"/>
                      <a:gd name="connsiteY7" fmla="*/ 469844 h 1142337"/>
                      <a:gd name="connsiteX0" fmla="*/ 0 w 1983470"/>
                      <a:gd name="connsiteY0" fmla="*/ 469844 h 1392362"/>
                      <a:gd name="connsiteX1" fmla="*/ 413451 w 1983470"/>
                      <a:gd name="connsiteY1" fmla="*/ 431839 h 1392362"/>
                      <a:gd name="connsiteX2" fmla="*/ 831363 w 1983470"/>
                      <a:gd name="connsiteY2" fmla="*/ 200703 h 1392362"/>
                      <a:gd name="connsiteX3" fmla="*/ 1934276 w 1983470"/>
                      <a:gd name="connsiteY3" fmla="*/ 6389 h 1392362"/>
                      <a:gd name="connsiteX4" fmla="*/ 1535128 w 1983470"/>
                      <a:gd name="connsiteY4" fmla="*/ 533927 h 1392362"/>
                      <a:gd name="connsiteX5" fmla="*/ 976564 w 1983470"/>
                      <a:gd name="connsiteY5" fmla="*/ 1066850 h 1392362"/>
                      <a:gd name="connsiteX6" fmla="*/ 249255 w 1983470"/>
                      <a:gd name="connsiteY6" fmla="*/ 1387741 h 1392362"/>
                      <a:gd name="connsiteX7" fmla="*/ 0 w 1983470"/>
                      <a:gd name="connsiteY7" fmla="*/ 469844 h 1392362"/>
                      <a:gd name="connsiteX0" fmla="*/ 0 w 1983470"/>
                      <a:gd name="connsiteY0" fmla="*/ 469844 h 1410853"/>
                      <a:gd name="connsiteX1" fmla="*/ 413451 w 1983470"/>
                      <a:gd name="connsiteY1" fmla="*/ 431839 h 1410853"/>
                      <a:gd name="connsiteX2" fmla="*/ 831363 w 1983470"/>
                      <a:gd name="connsiteY2" fmla="*/ 200703 h 1410853"/>
                      <a:gd name="connsiteX3" fmla="*/ 1934276 w 1983470"/>
                      <a:gd name="connsiteY3" fmla="*/ 6389 h 1410853"/>
                      <a:gd name="connsiteX4" fmla="*/ 1535128 w 1983470"/>
                      <a:gd name="connsiteY4" fmla="*/ 533927 h 1410853"/>
                      <a:gd name="connsiteX5" fmla="*/ 1004537 w 1983470"/>
                      <a:gd name="connsiteY5" fmla="*/ 1320577 h 1410853"/>
                      <a:gd name="connsiteX6" fmla="*/ 249255 w 1983470"/>
                      <a:gd name="connsiteY6" fmla="*/ 1387741 h 1410853"/>
                      <a:gd name="connsiteX7" fmla="*/ 0 w 1983470"/>
                      <a:gd name="connsiteY7" fmla="*/ 469844 h 1410853"/>
                      <a:gd name="connsiteX0" fmla="*/ 0 w 1983470"/>
                      <a:gd name="connsiteY0" fmla="*/ 469844 h 1554675"/>
                      <a:gd name="connsiteX1" fmla="*/ 413451 w 1983470"/>
                      <a:gd name="connsiteY1" fmla="*/ 431839 h 1554675"/>
                      <a:gd name="connsiteX2" fmla="*/ 831363 w 1983470"/>
                      <a:gd name="connsiteY2" fmla="*/ 200703 h 1554675"/>
                      <a:gd name="connsiteX3" fmla="*/ 1934276 w 1983470"/>
                      <a:gd name="connsiteY3" fmla="*/ 6389 h 1554675"/>
                      <a:gd name="connsiteX4" fmla="*/ 1535128 w 1983470"/>
                      <a:gd name="connsiteY4" fmla="*/ 533927 h 1554675"/>
                      <a:gd name="connsiteX5" fmla="*/ 1050311 w 1983470"/>
                      <a:gd name="connsiteY5" fmla="*/ 1528172 h 1554675"/>
                      <a:gd name="connsiteX6" fmla="*/ 249255 w 1983470"/>
                      <a:gd name="connsiteY6" fmla="*/ 1387741 h 1554675"/>
                      <a:gd name="connsiteX7" fmla="*/ 0 w 1983470"/>
                      <a:gd name="connsiteY7" fmla="*/ 469844 h 1554675"/>
                      <a:gd name="connsiteX0" fmla="*/ 0 w 1983470"/>
                      <a:gd name="connsiteY0" fmla="*/ 469844 h 1576035"/>
                      <a:gd name="connsiteX1" fmla="*/ 413451 w 1983470"/>
                      <a:gd name="connsiteY1" fmla="*/ 431839 h 1576035"/>
                      <a:gd name="connsiteX2" fmla="*/ 831363 w 1983470"/>
                      <a:gd name="connsiteY2" fmla="*/ 200703 h 1576035"/>
                      <a:gd name="connsiteX3" fmla="*/ 1934276 w 1983470"/>
                      <a:gd name="connsiteY3" fmla="*/ 6389 h 1576035"/>
                      <a:gd name="connsiteX4" fmla="*/ 1535128 w 1983470"/>
                      <a:gd name="connsiteY4" fmla="*/ 533927 h 1576035"/>
                      <a:gd name="connsiteX5" fmla="*/ 1050311 w 1983470"/>
                      <a:gd name="connsiteY5" fmla="*/ 1528172 h 1576035"/>
                      <a:gd name="connsiteX6" fmla="*/ 218738 w 1983470"/>
                      <a:gd name="connsiteY6" fmla="*/ 1509856 h 1576035"/>
                      <a:gd name="connsiteX7" fmla="*/ 0 w 1983470"/>
                      <a:gd name="connsiteY7" fmla="*/ 469844 h 1576035"/>
                      <a:gd name="connsiteX0" fmla="*/ 0 w 1983470"/>
                      <a:gd name="connsiteY0" fmla="*/ 469844 h 1576035"/>
                      <a:gd name="connsiteX1" fmla="*/ 406335 w 1983470"/>
                      <a:gd name="connsiteY1" fmla="*/ 477093 h 1576035"/>
                      <a:gd name="connsiteX2" fmla="*/ 831363 w 1983470"/>
                      <a:gd name="connsiteY2" fmla="*/ 200703 h 1576035"/>
                      <a:gd name="connsiteX3" fmla="*/ 1934276 w 1983470"/>
                      <a:gd name="connsiteY3" fmla="*/ 6389 h 1576035"/>
                      <a:gd name="connsiteX4" fmla="*/ 1535128 w 1983470"/>
                      <a:gd name="connsiteY4" fmla="*/ 533927 h 1576035"/>
                      <a:gd name="connsiteX5" fmla="*/ 1050311 w 1983470"/>
                      <a:gd name="connsiteY5" fmla="*/ 1528172 h 1576035"/>
                      <a:gd name="connsiteX6" fmla="*/ 218738 w 1983470"/>
                      <a:gd name="connsiteY6" fmla="*/ 1509856 h 1576035"/>
                      <a:gd name="connsiteX7" fmla="*/ 0 w 1983470"/>
                      <a:gd name="connsiteY7" fmla="*/ 469844 h 1576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983470" h="1576035">
                        <a:moveTo>
                          <a:pt x="0" y="469844"/>
                        </a:moveTo>
                        <a:cubicBezTo>
                          <a:pt x="1058" y="428569"/>
                          <a:pt x="134868" y="473592"/>
                          <a:pt x="406335" y="477093"/>
                        </a:cubicBezTo>
                        <a:cubicBezTo>
                          <a:pt x="665627" y="453810"/>
                          <a:pt x="705421" y="363686"/>
                          <a:pt x="831363" y="200703"/>
                        </a:cubicBezTo>
                        <a:cubicBezTo>
                          <a:pt x="961538" y="177420"/>
                          <a:pt x="1742189" y="-39648"/>
                          <a:pt x="1934276" y="6389"/>
                        </a:cubicBezTo>
                        <a:cubicBezTo>
                          <a:pt x="2126363" y="52426"/>
                          <a:pt x="1705625" y="399471"/>
                          <a:pt x="1535128" y="533927"/>
                        </a:cubicBezTo>
                        <a:cubicBezTo>
                          <a:pt x="1364631" y="668383"/>
                          <a:pt x="1270840" y="1431889"/>
                          <a:pt x="1050311" y="1528172"/>
                        </a:cubicBezTo>
                        <a:cubicBezTo>
                          <a:pt x="829783" y="1624455"/>
                          <a:pt x="302241" y="1552766"/>
                          <a:pt x="218738" y="1509856"/>
                        </a:cubicBezTo>
                        <a:lnTo>
                          <a:pt x="0" y="469844"/>
                        </a:lnTo>
                        <a:close/>
                      </a:path>
                    </a:pathLst>
                  </a:custGeom>
                  <a:ln>
                    <a:noFill/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9" name="Arc 148">
                    <a:extLst>
                      <a:ext uri="{FF2B5EF4-FFF2-40B4-BE49-F238E27FC236}">
                        <a16:creationId xmlns:a16="http://schemas.microsoft.com/office/drawing/2014/main" id="{0B051713-B7AE-CC93-A0CC-E7891947FA9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14759" y="1460870"/>
                    <a:ext cx="1360482" cy="2381619"/>
                  </a:xfrm>
                  <a:prstGeom prst="arc">
                    <a:avLst>
                      <a:gd name="adj1" fmla="val 18932974"/>
                      <a:gd name="adj2" fmla="val 20763953"/>
                    </a:avLst>
                  </a:prstGeom>
                  <a:ln w="28575"/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113" name="Group 112">
                <a:extLst>
                  <a:ext uri="{FF2B5EF4-FFF2-40B4-BE49-F238E27FC236}">
                    <a16:creationId xmlns:a16="http://schemas.microsoft.com/office/drawing/2014/main" id="{1360AAFD-AE0D-F7BC-7CE4-89D409BDFF29}"/>
                  </a:ext>
                </a:extLst>
              </p:cNvPr>
              <p:cNvGrpSpPr/>
              <p:nvPr/>
            </p:nvGrpSpPr>
            <p:grpSpPr>
              <a:xfrm>
                <a:off x="4097574" y="-3782378"/>
                <a:ext cx="2754085" cy="7776252"/>
                <a:chOff x="4097574" y="-3782378"/>
                <a:chExt cx="2754085" cy="7776252"/>
              </a:xfrm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C6B5F115-C6F0-8F36-6BB6-FEB6327BA5A9}"/>
                    </a:ext>
                  </a:extLst>
                </p:cNvPr>
                <p:cNvSpPr/>
                <p:nvPr/>
              </p:nvSpPr>
              <p:spPr>
                <a:xfrm>
                  <a:off x="4097574" y="-3782378"/>
                  <a:ext cx="2754085" cy="513405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051906A6-076E-61B3-FAEF-E4825E5ABF5E}"/>
                    </a:ext>
                  </a:extLst>
                </p:cNvPr>
                <p:cNvGrpSpPr/>
                <p:nvPr/>
              </p:nvGrpSpPr>
              <p:grpSpPr>
                <a:xfrm>
                  <a:off x="5138144" y="2921593"/>
                  <a:ext cx="162987" cy="368136"/>
                  <a:chOff x="5040671" y="3143980"/>
                  <a:chExt cx="124935" cy="400779"/>
                </a:xfrm>
              </p:grpSpPr>
              <p:cxnSp>
                <p:nvCxnSpPr>
                  <p:cNvPr id="135" name="Straight Connector 134">
                    <a:extLst>
                      <a:ext uri="{FF2B5EF4-FFF2-40B4-BE49-F238E27FC236}">
                        <a16:creationId xmlns:a16="http://schemas.microsoft.com/office/drawing/2014/main" id="{5616CAD4-C239-7128-D206-156B908E1055}"/>
                      </a:ext>
                    </a:extLst>
                  </p:cNvPr>
                  <p:cNvCxnSpPr/>
                  <p:nvPr/>
                </p:nvCxnSpPr>
                <p:spPr>
                  <a:xfrm>
                    <a:off x="5040671" y="3143980"/>
                    <a:ext cx="0" cy="400779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6" name="Straight Connector 135">
                    <a:extLst>
                      <a:ext uri="{FF2B5EF4-FFF2-40B4-BE49-F238E27FC236}">
                        <a16:creationId xmlns:a16="http://schemas.microsoft.com/office/drawing/2014/main" id="{8E765307-7F9E-6B6B-4933-42C3BB6156A9}"/>
                      </a:ext>
                    </a:extLst>
                  </p:cNvPr>
                  <p:cNvCxnSpPr/>
                  <p:nvPr/>
                </p:nvCxnSpPr>
                <p:spPr>
                  <a:xfrm>
                    <a:off x="5051250" y="3143980"/>
                    <a:ext cx="0" cy="400779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" name="Straight Connector 136">
                    <a:extLst>
                      <a:ext uri="{FF2B5EF4-FFF2-40B4-BE49-F238E27FC236}">
                        <a16:creationId xmlns:a16="http://schemas.microsoft.com/office/drawing/2014/main" id="{B01DB9FB-DA1C-952A-B059-91655017CDB2}"/>
                      </a:ext>
                    </a:extLst>
                  </p:cNvPr>
                  <p:cNvCxnSpPr/>
                  <p:nvPr/>
                </p:nvCxnSpPr>
                <p:spPr>
                  <a:xfrm>
                    <a:off x="5063573" y="3143980"/>
                    <a:ext cx="0" cy="400779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" name="Straight Connector 137">
                    <a:extLst>
                      <a:ext uri="{FF2B5EF4-FFF2-40B4-BE49-F238E27FC236}">
                        <a16:creationId xmlns:a16="http://schemas.microsoft.com/office/drawing/2014/main" id="{9378E534-DE62-99BA-406E-2408D97D1E50}"/>
                      </a:ext>
                    </a:extLst>
                  </p:cNvPr>
                  <p:cNvCxnSpPr/>
                  <p:nvPr/>
                </p:nvCxnSpPr>
                <p:spPr>
                  <a:xfrm>
                    <a:off x="5080258" y="3143980"/>
                    <a:ext cx="0" cy="400779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" name="Straight Connector 138">
                    <a:extLst>
                      <a:ext uri="{FF2B5EF4-FFF2-40B4-BE49-F238E27FC236}">
                        <a16:creationId xmlns:a16="http://schemas.microsoft.com/office/drawing/2014/main" id="{5A77275E-670D-55E1-BC6A-0F30BA3CABFB}"/>
                      </a:ext>
                    </a:extLst>
                  </p:cNvPr>
                  <p:cNvCxnSpPr/>
                  <p:nvPr/>
                </p:nvCxnSpPr>
                <p:spPr>
                  <a:xfrm>
                    <a:off x="5092581" y="3143980"/>
                    <a:ext cx="0" cy="400779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" name="Straight Connector 139">
                    <a:extLst>
                      <a:ext uri="{FF2B5EF4-FFF2-40B4-BE49-F238E27FC236}">
                        <a16:creationId xmlns:a16="http://schemas.microsoft.com/office/drawing/2014/main" id="{BE58E1C9-7E43-0744-8764-CDB531351BDA}"/>
                      </a:ext>
                    </a:extLst>
                  </p:cNvPr>
                  <p:cNvCxnSpPr/>
                  <p:nvPr/>
                </p:nvCxnSpPr>
                <p:spPr>
                  <a:xfrm>
                    <a:off x="5108400" y="3143980"/>
                    <a:ext cx="0" cy="400779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Straight Connector 140">
                    <a:extLst>
                      <a:ext uri="{FF2B5EF4-FFF2-40B4-BE49-F238E27FC236}">
                        <a16:creationId xmlns:a16="http://schemas.microsoft.com/office/drawing/2014/main" id="{4440D510-B23C-4EC7-7731-7A2E86266500}"/>
                      </a:ext>
                    </a:extLst>
                  </p:cNvPr>
                  <p:cNvCxnSpPr/>
                  <p:nvPr/>
                </p:nvCxnSpPr>
                <p:spPr>
                  <a:xfrm>
                    <a:off x="5120723" y="3143980"/>
                    <a:ext cx="0" cy="400779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Straight Connector 141">
                    <a:extLst>
                      <a:ext uri="{FF2B5EF4-FFF2-40B4-BE49-F238E27FC236}">
                        <a16:creationId xmlns:a16="http://schemas.microsoft.com/office/drawing/2014/main" id="{1B93C484-07FB-C714-10BE-FF9D4513A2B0}"/>
                      </a:ext>
                    </a:extLst>
                  </p:cNvPr>
                  <p:cNvCxnSpPr/>
                  <p:nvPr/>
                </p:nvCxnSpPr>
                <p:spPr>
                  <a:xfrm>
                    <a:off x="5137408" y="3143980"/>
                    <a:ext cx="0" cy="400779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Straight Connector 142">
                    <a:extLst>
                      <a:ext uri="{FF2B5EF4-FFF2-40B4-BE49-F238E27FC236}">
                        <a16:creationId xmlns:a16="http://schemas.microsoft.com/office/drawing/2014/main" id="{087319F6-D7B8-5913-7106-1BD9EA88755B}"/>
                      </a:ext>
                    </a:extLst>
                  </p:cNvPr>
                  <p:cNvCxnSpPr/>
                  <p:nvPr/>
                </p:nvCxnSpPr>
                <p:spPr>
                  <a:xfrm>
                    <a:off x="5149731" y="3143980"/>
                    <a:ext cx="0" cy="400779"/>
                  </a:xfrm>
                  <a:prstGeom prst="line">
                    <a:avLst/>
                  </a:prstGeom>
                  <a:ln>
                    <a:solidFill>
                      <a:schemeClr val="tx1">
                        <a:lumMod val="65000"/>
                        <a:lumOff val="3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4" name="Straight Connector 143">
                    <a:extLst>
                      <a:ext uri="{FF2B5EF4-FFF2-40B4-BE49-F238E27FC236}">
                        <a16:creationId xmlns:a16="http://schemas.microsoft.com/office/drawing/2014/main" id="{19B3E208-37BB-54BC-893A-768B0D885BCA}"/>
                      </a:ext>
                    </a:extLst>
                  </p:cNvPr>
                  <p:cNvCxnSpPr/>
                  <p:nvPr/>
                </p:nvCxnSpPr>
                <p:spPr>
                  <a:xfrm>
                    <a:off x="5165606" y="3143980"/>
                    <a:ext cx="0" cy="400779"/>
                  </a:xfrm>
                  <a:prstGeom prst="line">
                    <a:avLst/>
                  </a:prstGeom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1387A3C2-5BF9-06D9-D75E-1FCC677118BA}"/>
                    </a:ext>
                  </a:extLst>
                </p:cNvPr>
                <p:cNvSpPr txBox="1"/>
                <p:nvPr/>
              </p:nvSpPr>
              <p:spPr>
                <a:xfrm>
                  <a:off x="4907101" y="3305654"/>
                  <a:ext cx="717032" cy="5287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stack </a:t>
                  </a:r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  <a:sym typeface="Wingdings" pitchFamily="2" charset="2"/>
                    </a:rPr>
                    <a:t> </a:t>
                  </a:r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pPr algn="ctr"/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25E5E40B-4C7E-F8AC-789B-3AD15DCD2215}"/>
                    </a:ext>
                  </a:extLst>
                </p:cNvPr>
                <p:cNvGrpSpPr/>
                <p:nvPr/>
              </p:nvGrpSpPr>
              <p:grpSpPr>
                <a:xfrm flipH="1">
                  <a:off x="4835264" y="2312947"/>
                  <a:ext cx="166338" cy="1537428"/>
                  <a:chOff x="4574294" y="2250165"/>
                  <a:chExt cx="319783" cy="3657606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132" name="Rectangle 131">
                    <a:extLst>
                      <a:ext uri="{FF2B5EF4-FFF2-40B4-BE49-F238E27FC236}">
                        <a16:creationId xmlns:a16="http://schemas.microsoft.com/office/drawing/2014/main" id="{C36FD3A9-C37F-B6E8-6ED8-1F75AF6C1C10}"/>
                      </a:ext>
                    </a:extLst>
                  </p:cNvPr>
                  <p:cNvSpPr/>
                  <p:nvPr/>
                </p:nvSpPr>
                <p:spPr>
                  <a:xfrm>
                    <a:off x="4574295" y="2250166"/>
                    <a:ext cx="319782" cy="36576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33" name="Straight Connector 132">
                    <a:extLst>
                      <a:ext uri="{FF2B5EF4-FFF2-40B4-BE49-F238E27FC236}">
                        <a16:creationId xmlns:a16="http://schemas.microsoft.com/office/drawing/2014/main" id="{556F6C6D-4815-C3D3-4977-2A76EE98604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 flipV="1">
                    <a:off x="2905386" y="3919077"/>
                    <a:ext cx="3657600" cy="319783"/>
                  </a:xfrm>
                  <a:prstGeom prst="lin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Straight Connector 133">
                    <a:extLst>
                      <a:ext uri="{FF2B5EF4-FFF2-40B4-BE49-F238E27FC236}">
                        <a16:creationId xmlns:a16="http://schemas.microsoft.com/office/drawing/2014/main" id="{00ACCD7A-7A5B-743D-92D3-9FAE3C4274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2905383" y="3919077"/>
                    <a:ext cx="3657606" cy="319782"/>
                  </a:xfrm>
                  <a:prstGeom prst="lin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6A6F5116-CCA5-30BE-9D25-85DBE2B62C47}"/>
                    </a:ext>
                  </a:extLst>
                </p:cNvPr>
                <p:cNvGrpSpPr/>
                <p:nvPr/>
              </p:nvGrpSpPr>
              <p:grpSpPr>
                <a:xfrm flipH="1">
                  <a:off x="5824067" y="2311413"/>
                  <a:ext cx="166338" cy="1537428"/>
                  <a:chOff x="4574294" y="2250165"/>
                  <a:chExt cx="319783" cy="3657606"/>
                </a:xfrm>
                <a:solidFill>
                  <a:schemeClr val="bg1">
                    <a:lumMod val="85000"/>
                  </a:schemeClr>
                </a:solidFill>
              </p:grpSpPr>
              <p:sp>
                <p:nvSpPr>
                  <p:cNvPr id="129" name="Rectangle 128">
                    <a:extLst>
                      <a:ext uri="{FF2B5EF4-FFF2-40B4-BE49-F238E27FC236}">
                        <a16:creationId xmlns:a16="http://schemas.microsoft.com/office/drawing/2014/main" id="{7F55E505-8F57-FB03-5B39-970A0042912E}"/>
                      </a:ext>
                    </a:extLst>
                  </p:cNvPr>
                  <p:cNvSpPr/>
                  <p:nvPr/>
                </p:nvSpPr>
                <p:spPr>
                  <a:xfrm>
                    <a:off x="4574295" y="2250166"/>
                    <a:ext cx="319782" cy="3657600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2">
                    <a:schemeClr val="accent3">
                      <a:shade val="15000"/>
                    </a:schemeClr>
                  </a:lnRef>
                  <a:fillRef idx="1">
                    <a:schemeClr val="accent3"/>
                  </a:fillRef>
                  <a:effectRef idx="0">
                    <a:schemeClr val="accent3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30" name="Straight Connector 129">
                    <a:extLst>
                      <a:ext uri="{FF2B5EF4-FFF2-40B4-BE49-F238E27FC236}">
                        <a16:creationId xmlns:a16="http://schemas.microsoft.com/office/drawing/2014/main" id="{F3DC0549-6953-5EBC-4578-4E28AEB0A0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 flipV="1">
                    <a:off x="2905386" y="3919077"/>
                    <a:ext cx="3657600" cy="319783"/>
                  </a:xfrm>
                  <a:prstGeom prst="lin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1" name="Straight Connector 130">
                    <a:extLst>
                      <a:ext uri="{FF2B5EF4-FFF2-40B4-BE49-F238E27FC236}">
                        <a16:creationId xmlns:a16="http://schemas.microsoft.com/office/drawing/2014/main" id="{AF417AB4-BDE2-6511-3748-22FF59537F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6200000" flipH="1">
                    <a:off x="2905383" y="3919077"/>
                    <a:ext cx="3657606" cy="319782"/>
                  </a:xfrm>
                  <a:prstGeom prst="line">
                    <a:avLst/>
                  </a:prstGeom>
                  <a:grpFill/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D339DE39-D9B8-04AA-7EF0-8A3446EE9733}"/>
                    </a:ext>
                  </a:extLst>
                </p:cNvPr>
                <p:cNvSpPr txBox="1"/>
                <p:nvPr/>
              </p:nvSpPr>
              <p:spPr>
                <a:xfrm>
                  <a:off x="4337813" y="995987"/>
                  <a:ext cx="938249" cy="52873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20mK</a:t>
                  </a:r>
                </a:p>
                <a:p>
                  <a:pPr algn="ctr"/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D0209776-7862-55A8-645E-D26DD04A4B3B}"/>
                    </a:ext>
                  </a:extLst>
                </p:cNvPr>
                <p:cNvSpPr txBox="1"/>
                <p:nvPr/>
              </p:nvSpPr>
              <p:spPr>
                <a:xfrm rot="16200000">
                  <a:off x="3903624" y="2841098"/>
                  <a:ext cx="184388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8T solenoid magnet</a:t>
                  </a:r>
                </a:p>
                <a:p>
                  <a:pPr algn="ctr"/>
                  <a:endPara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1" name="Triangle 120">
                  <a:extLst>
                    <a:ext uri="{FF2B5EF4-FFF2-40B4-BE49-F238E27FC236}">
                      <a16:creationId xmlns:a16="http://schemas.microsoft.com/office/drawing/2014/main" id="{9A90C6DD-62F4-D221-C98A-A049C9E0A06A}"/>
                    </a:ext>
                  </a:extLst>
                </p:cNvPr>
                <p:cNvSpPr/>
                <p:nvPr/>
              </p:nvSpPr>
              <p:spPr>
                <a:xfrm>
                  <a:off x="5537618" y="1103410"/>
                  <a:ext cx="112400" cy="353064"/>
                </a:xfrm>
                <a:prstGeom prst="triangle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A21695D3-F2A1-C946-7839-F2BAA0B144EA}"/>
                    </a:ext>
                  </a:extLst>
                </p:cNvPr>
                <p:cNvSpPr txBox="1"/>
                <p:nvPr/>
              </p:nvSpPr>
              <p:spPr>
                <a:xfrm>
                  <a:off x="5416769" y="1417485"/>
                  <a:ext cx="1112877" cy="7402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horn</a:t>
                  </a:r>
                </a:p>
                <a:p>
                  <a:pPr algn="ctr"/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antenna</a:t>
                  </a:r>
                </a:p>
                <a:p>
                  <a:pPr algn="ctr"/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E789B2B3-5FD7-C6C2-E446-D8CC32136C05}"/>
                    </a:ext>
                  </a:extLst>
                </p:cNvPr>
                <p:cNvSpPr/>
                <p:nvPr/>
              </p:nvSpPr>
              <p:spPr>
                <a:xfrm>
                  <a:off x="5499154" y="970934"/>
                  <a:ext cx="195673" cy="132476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15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4" name="TextBox 123">
                  <a:extLst>
                    <a:ext uri="{FF2B5EF4-FFF2-40B4-BE49-F238E27FC236}">
                      <a16:creationId xmlns:a16="http://schemas.microsoft.com/office/drawing/2014/main" id="{378AEBA8-FFD9-A777-6DEC-46902E3AD9B4}"/>
                    </a:ext>
                  </a:extLst>
                </p:cNvPr>
                <p:cNvSpPr txBox="1"/>
                <p:nvPr/>
              </p:nvSpPr>
              <p:spPr>
                <a:xfrm>
                  <a:off x="4540575" y="1725636"/>
                  <a:ext cx="107455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1600" b="1" dirty="0"/>
                </a:p>
                <a:p>
                  <a:pPr algn="ctr"/>
                  <a:endParaRPr lang="en-US" sz="1600" b="1" dirty="0"/>
                </a:p>
              </p:txBody>
            </p:sp>
            <p:cxnSp>
              <p:nvCxnSpPr>
                <p:cNvPr id="126" name="Elbow Connector 125">
                  <a:extLst>
                    <a:ext uri="{FF2B5EF4-FFF2-40B4-BE49-F238E27FC236}">
                      <a16:creationId xmlns:a16="http://schemas.microsoft.com/office/drawing/2014/main" id="{8A982441-3FA1-F6BF-39A3-973151E0BF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H="1">
                  <a:off x="5126600" y="1043279"/>
                  <a:ext cx="310999" cy="178827"/>
                </a:xfrm>
                <a:prstGeom prst="bentConnector3">
                  <a:avLst>
                    <a:gd name="adj1" fmla="val 2129"/>
                  </a:avLst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27" name="TextBox 126">
                  <a:extLst>
                    <a:ext uri="{FF2B5EF4-FFF2-40B4-BE49-F238E27FC236}">
                      <a16:creationId xmlns:a16="http://schemas.microsoft.com/office/drawing/2014/main" id="{881EA3FC-AA5F-570C-846F-2135640CFDD4}"/>
                    </a:ext>
                  </a:extLst>
                </p:cNvPr>
                <p:cNvSpPr txBox="1"/>
                <p:nvPr/>
              </p:nvSpPr>
              <p:spPr>
                <a:xfrm>
                  <a:off x="4613190" y="1215154"/>
                  <a:ext cx="977479" cy="59845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sensor in low magnetic field</a:t>
                  </a:r>
                </a:p>
                <a:p>
                  <a:pPr algn="ctr"/>
                  <a:endPara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801F4B03-C3BB-56F3-9EC5-C7DD5A4B52B1}"/>
                    </a:ext>
                  </a:extLst>
                </p:cNvPr>
                <p:cNvSpPr/>
                <p:nvPr/>
              </p:nvSpPr>
              <p:spPr>
                <a:xfrm rot="16200000" flipH="1">
                  <a:off x="5390821" y="178193"/>
                  <a:ext cx="45719" cy="1539769"/>
                </a:xfrm>
                <a:prstGeom prst="rect">
                  <a:avLst/>
                </a:prstGeom>
              </p:spPr>
              <p:style>
                <a:lnRef idx="2">
                  <a:schemeClr val="accent2">
                    <a:shade val="15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102" name="Elbow Connector 101">
              <a:extLst>
                <a:ext uri="{FF2B5EF4-FFF2-40B4-BE49-F238E27FC236}">
                  <a16:creationId xmlns:a16="http://schemas.microsoft.com/office/drawing/2014/main" id="{9A388AA9-0767-32EA-86EB-9403AAFA160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7244075" y="3407075"/>
              <a:ext cx="247478" cy="147394"/>
            </a:xfrm>
            <a:prstGeom prst="bentConnector3">
              <a:avLst>
                <a:gd name="adj1" fmla="val -1649"/>
              </a:avLst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1B96A24-35B3-7610-D5FC-B43F5E513CE9}"/>
                </a:ext>
              </a:extLst>
            </p:cNvPr>
            <p:cNvSpPr txBox="1"/>
            <p:nvPr/>
          </p:nvSpPr>
          <p:spPr>
            <a:xfrm rot="5400000">
              <a:off x="4110356" y="2863447"/>
              <a:ext cx="103828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 cm</a:t>
              </a:r>
              <a:r>
                <a:rPr lang="en-US" sz="1050" dirty="0">
                  <a:sym typeface="Wingdings" pitchFamily="2" charset="2"/>
                </a:rPr>
                <a:t> </a:t>
              </a:r>
              <a:endParaRPr lang="en-US" sz="1050" dirty="0"/>
            </a:p>
            <a:p>
              <a:pPr algn="ctr"/>
              <a:endParaRPr lang="en-US" sz="1050" dirty="0"/>
            </a:p>
          </p:txBody>
        </p: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4D741E51-7871-192F-87A7-1794B5147911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417348" y="3026152"/>
              <a:ext cx="797628" cy="0"/>
            </a:xfrm>
            <a:prstGeom prst="straightConnector1">
              <a:avLst/>
            </a:prstGeom>
            <a:ln w="15875">
              <a:solidFill>
                <a:schemeClr val="tx1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BD9C53C7-00E5-EBD6-463B-09DCFE63928A}"/>
                </a:ext>
              </a:extLst>
            </p:cNvPr>
            <p:cNvSpPr txBox="1"/>
            <p:nvPr/>
          </p:nvSpPr>
          <p:spPr>
            <a:xfrm>
              <a:off x="5317848" y="3617476"/>
              <a:ext cx="10745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up </a:t>
              </a:r>
              <a:r>
                <a:rPr lang="en-US" sz="1000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itchFamily="2" charset="2"/>
                </a:rPr>
                <a:t></a:t>
              </a:r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6" name="Freeform 105">
              <a:extLst>
                <a:ext uri="{FF2B5EF4-FFF2-40B4-BE49-F238E27FC236}">
                  <a16:creationId xmlns:a16="http://schemas.microsoft.com/office/drawing/2014/main" id="{37A6DB24-3373-465A-C48F-FBC89BEBC74F}"/>
                </a:ext>
              </a:extLst>
            </p:cNvPr>
            <p:cNvSpPr/>
            <p:nvPr/>
          </p:nvSpPr>
          <p:spPr>
            <a:xfrm>
              <a:off x="4877136" y="2200845"/>
              <a:ext cx="3212178" cy="824413"/>
            </a:xfrm>
            <a:custGeom>
              <a:avLst/>
              <a:gdLst>
                <a:gd name="connsiteX0" fmla="*/ 3212178 w 3212178"/>
                <a:gd name="connsiteY0" fmla="*/ 0 h 781460"/>
                <a:gd name="connsiteX1" fmla="*/ 1650078 w 3212178"/>
                <a:gd name="connsiteY1" fmla="*/ 0 h 781460"/>
                <a:gd name="connsiteX2" fmla="*/ 1650078 w 3212178"/>
                <a:gd name="connsiteY2" fmla="*/ 371475 h 781460"/>
                <a:gd name="connsiteX3" fmla="*/ 1691353 w 3212178"/>
                <a:gd name="connsiteY3" fmla="*/ 371475 h 781460"/>
                <a:gd name="connsiteX4" fmla="*/ 1691353 w 3212178"/>
                <a:gd name="connsiteY4" fmla="*/ 441325 h 781460"/>
                <a:gd name="connsiteX5" fmla="*/ 39329 w 3212178"/>
                <a:gd name="connsiteY5" fmla="*/ 441325 h 781460"/>
                <a:gd name="connsiteX6" fmla="*/ 39329 w 3212178"/>
                <a:gd name="connsiteY6" fmla="*/ 496324 h 781460"/>
                <a:gd name="connsiteX7" fmla="*/ 0 w 3212178"/>
                <a:gd name="connsiteY7" fmla="*/ 496324 h 781460"/>
                <a:gd name="connsiteX8" fmla="*/ 0 w 3212178"/>
                <a:gd name="connsiteY8" fmla="*/ 781460 h 78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2178" h="781460">
                  <a:moveTo>
                    <a:pt x="3212178" y="0"/>
                  </a:moveTo>
                  <a:lnTo>
                    <a:pt x="1650078" y="0"/>
                  </a:lnTo>
                  <a:lnTo>
                    <a:pt x="1650078" y="371475"/>
                  </a:lnTo>
                  <a:lnTo>
                    <a:pt x="1691353" y="371475"/>
                  </a:lnTo>
                  <a:lnTo>
                    <a:pt x="1691353" y="441325"/>
                  </a:lnTo>
                  <a:lnTo>
                    <a:pt x="39329" y="441325"/>
                  </a:lnTo>
                  <a:lnTo>
                    <a:pt x="39329" y="496324"/>
                  </a:lnTo>
                  <a:lnTo>
                    <a:pt x="0" y="496324"/>
                  </a:lnTo>
                  <a:lnTo>
                    <a:pt x="0" y="781460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03F0E0C3-431E-0F45-186A-6826E5633BE9}"/>
                </a:ext>
              </a:extLst>
            </p:cNvPr>
            <p:cNvSpPr/>
            <p:nvPr/>
          </p:nvSpPr>
          <p:spPr>
            <a:xfrm flipV="1">
              <a:off x="4877136" y="3021826"/>
              <a:ext cx="3212178" cy="824413"/>
            </a:xfrm>
            <a:custGeom>
              <a:avLst/>
              <a:gdLst>
                <a:gd name="connsiteX0" fmla="*/ 3212178 w 3212178"/>
                <a:gd name="connsiteY0" fmla="*/ 0 h 781460"/>
                <a:gd name="connsiteX1" fmla="*/ 1650078 w 3212178"/>
                <a:gd name="connsiteY1" fmla="*/ 0 h 781460"/>
                <a:gd name="connsiteX2" fmla="*/ 1650078 w 3212178"/>
                <a:gd name="connsiteY2" fmla="*/ 371475 h 781460"/>
                <a:gd name="connsiteX3" fmla="*/ 1691353 w 3212178"/>
                <a:gd name="connsiteY3" fmla="*/ 371475 h 781460"/>
                <a:gd name="connsiteX4" fmla="*/ 1691353 w 3212178"/>
                <a:gd name="connsiteY4" fmla="*/ 441325 h 781460"/>
                <a:gd name="connsiteX5" fmla="*/ 39329 w 3212178"/>
                <a:gd name="connsiteY5" fmla="*/ 441325 h 781460"/>
                <a:gd name="connsiteX6" fmla="*/ 39329 w 3212178"/>
                <a:gd name="connsiteY6" fmla="*/ 496324 h 781460"/>
                <a:gd name="connsiteX7" fmla="*/ 0 w 3212178"/>
                <a:gd name="connsiteY7" fmla="*/ 496324 h 781460"/>
                <a:gd name="connsiteX8" fmla="*/ 0 w 3212178"/>
                <a:gd name="connsiteY8" fmla="*/ 781460 h 78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12178" h="781460">
                  <a:moveTo>
                    <a:pt x="3212178" y="0"/>
                  </a:moveTo>
                  <a:lnTo>
                    <a:pt x="1650078" y="0"/>
                  </a:lnTo>
                  <a:lnTo>
                    <a:pt x="1650078" y="371475"/>
                  </a:lnTo>
                  <a:lnTo>
                    <a:pt x="1691353" y="371475"/>
                  </a:lnTo>
                  <a:lnTo>
                    <a:pt x="1691353" y="441325"/>
                  </a:lnTo>
                  <a:lnTo>
                    <a:pt x="39329" y="441325"/>
                  </a:lnTo>
                  <a:lnTo>
                    <a:pt x="39329" y="496324"/>
                  </a:lnTo>
                  <a:lnTo>
                    <a:pt x="0" y="496324"/>
                  </a:lnTo>
                  <a:lnTo>
                    <a:pt x="0" y="781460"/>
                  </a:lnTo>
                </a:path>
              </a:pathLst>
            </a:custGeom>
            <a:noFill/>
            <a:ln w="12700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0C17A5EF-BBFF-A242-930E-2D47E3BD4EA5}"/>
                </a:ext>
              </a:extLst>
            </p:cNvPr>
            <p:cNvCxnSpPr>
              <a:cxnSpLocks/>
            </p:cNvCxnSpPr>
            <p:nvPr/>
          </p:nvCxnSpPr>
          <p:spPr>
            <a:xfrm>
              <a:off x="7840354" y="3180260"/>
              <a:ext cx="226091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DC07EF5-1A2F-0FBC-03DD-85C227669C90}"/>
                </a:ext>
              </a:extLst>
            </p:cNvPr>
            <p:cNvCxnSpPr>
              <a:cxnSpLocks/>
            </p:cNvCxnSpPr>
            <p:nvPr/>
          </p:nvCxnSpPr>
          <p:spPr>
            <a:xfrm>
              <a:off x="7847359" y="3261338"/>
              <a:ext cx="219086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E4387D7-A82D-CD34-C6FC-B31E4326F135}"/>
                </a:ext>
              </a:extLst>
            </p:cNvPr>
            <p:cNvCxnSpPr>
              <a:cxnSpLocks/>
            </p:cNvCxnSpPr>
            <p:nvPr/>
          </p:nvCxnSpPr>
          <p:spPr>
            <a:xfrm>
              <a:off x="7938813" y="3180260"/>
              <a:ext cx="226091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838FA120-4563-09DE-12AA-A1A7D13F3896}"/>
                </a:ext>
              </a:extLst>
            </p:cNvPr>
            <p:cNvCxnSpPr>
              <a:cxnSpLocks/>
            </p:cNvCxnSpPr>
            <p:nvPr/>
          </p:nvCxnSpPr>
          <p:spPr>
            <a:xfrm>
              <a:off x="7945818" y="3261338"/>
              <a:ext cx="219086" cy="0"/>
            </a:xfrm>
            <a:prstGeom prst="line">
              <a:avLst/>
            </a:prstGeom>
            <a:ln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7991609-8ED1-2005-0981-9FB93C70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Increase Signal: </a:t>
            </a:r>
            <a:r>
              <a:rPr lang="en-US" dirty="0"/>
              <a:t>Dielectrics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B6912CD-AFBC-A54C-FBCA-61C338906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702" y="1034841"/>
            <a:ext cx="4830417" cy="3975443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BDD150-DA84-5ACB-1C37-F1506C152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BE429-D81E-B71E-863A-8B54B40F0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31</a:t>
            </a:fld>
            <a:endParaRPr lang="en-US"/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4612B362-C9A5-A3A2-BF88-EB816513256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9076" y="1722783"/>
            <a:ext cx="1069807" cy="32875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55EE4B3-7CFC-42EC-3588-F30BAF01FB20}"/>
              </a:ext>
            </a:extLst>
          </p:cNvPr>
          <p:cNvSpPr/>
          <p:nvPr/>
        </p:nvSpPr>
        <p:spPr>
          <a:xfrm>
            <a:off x="7059581" y="268152"/>
            <a:ext cx="4846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[A. Caldwell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et al.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PRL 118, 091801 (2017))]</a:t>
            </a:r>
          </a:p>
          <a:p>
            <a:pPr algn="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BC5C27-1E1F-5C25-786B-18F7589CEF42}"/>
              </a:ext>
            </a:extLst>
          </p:cNvPr>
          <p:cNvCxnSpPr>
            <a:cxnSpLocks/>
          </p:cNvCxnSpPr>
          <p:nvPr/>
        </p:nvCxnSpPr>
        <p:spPr>
          <a:xfrm>
            <a:off x="3543061" y="2355801"/>
            <a:ext cx="617991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F62DA9-54F2-C007-48A2-098B085DEBDB}"/>
                  </a:ext>
                </a:extLst>
              </p:cNvPr>
              <p:cNvSpPr txBox="1"/>
              <p:nvPr/>
            </p:nvSpPr>
            <p:spPr>
              <a:xfrm>
                <a:off x="3467225" y="2004124"/>
                <a:ext cx="74276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/2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0F62DA9-54F2-C007-48A2-098B085DE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7225" y="2004124"/>
                <a:ext cx="742767" cy="246221"/>
              </a:xfrm>
              <a:prstGeom prst="rect">
                <a:avLst/>
              </a:prstGeom>
              <a:blipFill>
                <a:blip r:embed="rId7"/>
                <a:stretch>
                  <a:fillRect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4D294AAF-36B0-50C1-157D-C8BE7A811A5A}"/>
              </a:ext>
            </a:extLst>
          </p:cNvPr>
          <p:cNvGrpSpPr/>
          <p:nvPr/>
        </p:nvGrpSpPr>
        <p:grpSpPr>
          <a:xfrm>
            <a:off x="543636" y="1691964"/>
            <a:ext cx="4315537" cy="3251497"/>
            <a:chOff x="536682" y="1596888"/>
            <a:chExt cx="4512394" cy="3419250"/>
          </a:xfrm>
        </p:grpSpPr>
        <p:pic>
          <p:nvPicPr>
            <p:cNvPr id="15" name="Content Placeholder 6">
              <a:extLst>
                <a:ext uri="{FF2B5EF4-FFF2-40B4-BE49-F238E27FC236}">
                  <a16:creationId xmlns:a16="http://schemas.microsoft.com/office/drawing/2014/main" id="{89234AE1-BFA2-E669-11DE-9DBA2134EB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962" t="15444" r="41366" b="7796"/>
            <a:stretch/>
          </p:blipFill>
          <p:spPr>
            <a:xfrm>
              <a:off x="536682" y="1596888"/>
              <a:ext cx="4113696" cy="3419250"/>
            </a:xfrm>
            <a:prstGeom prst="rect">
              <a:avLst/>
            </a:prstGeom>
          </p:spPr>
        </p:pic>
        <p:pic>
          <p:nvPicPr>
            <p:cNvPr id="19" name="Content Placeholder 6">
              <a:extLst>
                <a:ext uri="{FF2B5EF4-FFF2-40B4-BE49-F238E27FC236}">
                  <a16:creationId xmlns:a16="http://schemas.microsoft.com/office/drawing/2014/main" id="{1EB4722F-EFA6-4582-82B6-1617A1889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7126" t="15444" r="24377" b="7796"/>
            <a:stretch/>
          </p:blipFill>
          <p:spPr>
            <a:xfrm>
              <a:off x="4442996" y="1596888"/>
              <a:ext cx="606080" cy="3419250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72BE00D-4EF9-A0A4-6C05-8CAA3C46BBB2}"/>
              </a:ext>
            </a:extLst>
          </p:cNvPr>
          <p:cNvSpPr txBox="1"/>
          <p:nvPr/>
        </p:nvSpPr>
        <p:spPr>
          <a:xfrm>
            <a:off x="320792" y="5129349"/>
            <a:ext cx="175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Mirror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78A4E56-2ECA-2342-35D3-C12D7925BF98}"/>
              </a:ext>
            </a:extLst>
          </p:cNvPr>
          <p:cNvSpPr txBox="1"/>
          <p:nvPr/>
        </p:nvSpPr>
        <p:spPr>
          <a:xfrm>
            <a:off x="2336827" y="5115740"/>
            <a:ext cx="175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Dielectric Layers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8CB0A0-E748-4CEB-B14B-78E24FB3CE4B}"/>
              </a:ext>
            </a:extLst>
          </p:cNvPr>
          <p:cNvSpPr txBox="1"/>
          <p:nvPr/>
        </p:nvSpPr>
        <p:spPr>
          <a:xfrm>
            <a:off x="4913451" y="5102406"/>
            <a:ext cx="1751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Receiver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CBD017-346A-1CCE-CF64-55BAD30A9931}"/>
                  </a:ext>
                </a:extLst>
              </p:cNvPr>
              <p:cNvSpPr txBox="1"/>
              <p:nvPr/>
            </p:nvSpPr>
            <p:spPr>
              <a:xfrm>
                <a:off x="404121" y="5752605"/>
                <a:ext cx="5179858" cy="4801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sig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sz="2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dish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8CBD017-346A-1CCE-CF64-55BAD30A9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121" y="5752605"/>
                <a:ext cx="5179858" cy="480196"/>
              </a:xfrm>
              <a:prstGeom prst="rect">
                <a:avLst/>
              </a:prstGeom>
              <a:blipFill>
                <a:blip r:embed="rId9"/>
                <a:stretch>
                  <a:fillRect t="-789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5F3240F-BDD9-E707-3FBA-CF6126FB1FBF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F5894D8-F708-5EBE-E96A-C26150AA0D10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EB66048-FD38-0985-CF49-CA2F37754457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34D34342-3360-97E3-8B4D-8656B3F6A6BE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22907F-17FB-F288-17F0-3BAD15AB4134}"/>
              </a:ext>
            </a:extLst>
          </p:cNvPr>
          <p:cNvSpPr/>
          <p:nvPr/>
        </p:nvSpPr>
        <p:spPr>
          <a:xfrm>
            <a:off x="6352433" y="1121427"/>
            <a:ext cx="5329266" cy="40338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Sliced BREAD (Concepts)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2FB2458-9E76-7B65-0894-10FE262654C6}"/>
              </a:ext>
            </a:extLst>
          </p:cNvPr>
          <p:cNvGrpSpPr/>
          <p:nvPr/>
        </p:nvGrpSpPr>
        <p:grpSpPr>
          <a:xfrm>
            <a:off x="8001328" y="10255588"/>
            <a:ext cx="2266228" cy="1886409"/>
            <a:chOff x="7801656" y="4292109"/>
            <a:chExt cx="2266228" cy="1886409"/>
          </a:xfrm>
        </p:grpSpPr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AE08196-BED0-EA02-BB64-E80F4F35C1B3}"/>
                </a:ext>
              </a:extLst>
            </p:cNvPr>
            <p:cNvGrpSpPr/>
            <p:nvPr/>
          </p:nvGrpSpPr>
          <p:grpSpPr>
            <a:xfrm rot="5400000">
              <a:off x="8199633" y="4133833"/>
              <a:ext cx="1482021" cy="2196273"/>
              <a:chOff x="7933703" y="4517650"/>
              <a:chExt cx="1039471" cy="1540438"/>
            </a:xfrm>
          </p:grpSpPr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D7480C77-22DF-0AAD-56C9-AB0F73F31A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hq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0" b="97137" l="0" r="100000">
                            <a14:foregroundMark x1="86378" y1="93607" x2="98452" y2="97137"/>
                          </a14:backgroundRemoval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7933703" y="4522671"/>
                <a:ext cx="520607" cy="153541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E1F0B71D-464A-EC1A-8FF1-A306F3CB18B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hq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0" b="97135" l="0" r="100000">
                            <a14:foregroundMark x1="86378" y1="93601" x2="98452" y2="97135"/>
                          </a14:backgroundRemoval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48161" y="4522903"/>
                <a:ext cx="520606" cy="153517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1B217413-0581-59F9-4BE2-C4042894C9D4}"/>
                  </a:ext>
                </a:extLst>
              </p:cNvPr>
              <p:cNvSpPr/>
              <p:nvPr/>
            </p:nvSpPr>
            <p:spPr>
              <a:xfrm flipH="1">
                <a:off x="7939498" y="4517650"/>
                <a:ext cx="1033676" cy="1540193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E626017A-5271-F7CA-8197-F99D7B6970D9}"/>
                  </a:ext>
                </a:extLst>
              </p:cNvPr>
              <p:cNvSpPr/>
              <p:nvPr/>
            </p:nvSpPr>
            <p:spPr>
              <a:xfrm flipH="1">
                <a:off x="8028248" y="4538571"/>
                <a:ext cx="912396" cy="47171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A0D7241A-EEBE-8DD0-A0BC-F1CD17649B7D}"/>
                  </a:ext>
                </a:extLst>
              </p:cNvPr>
              <p:cNvGrpSpPr/>
              <p:nvPr/>
            </p:nvGrpSpPr>
            <p:grpSpPr>
              <a:xfrm flipH="1">
                <a:off x="8454309" y="4790310"/>
                <a:ext cx="486335" cy="751002"/>
                <a:chOff x="1396314" y="2038865"/>
                <a:chExt cx="936652" cy="1946113"/>
              </a:xfrm>
            </p:grpSpPr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40A3EB14-C13D-0735-DD33-29EC42743B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96314" y="2038865"/>
                  <a:ext cx="936652" cy="1016621"/>
                </a:xfrm>
                <a:prstGeom prst="straightConnector1">
                  <a:avLst/>
                </a:prstGeom>
                <a:ln w="19050" cap="rnd">
                  <a:solidFill>
                    <a:schemeClr val="tx1">
                      <a:lumMod val="95000"/>
                      <a:lumOff val="5000"/>
                    </a:schemeClr>
                  </a:solidFill>
                  <a:miter lim="800000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Straight Arrow Connector 89">
                  <a:extLst>
                    <a:ext uri="{FF2B5EF4-FFF2-40B4-BE49-F238E27FC236}">
                      <a16:creationId xmlns:a16="http://schemas.microsoft.com/office/drawing/2014/main" id="{778A0B2B-0A16-4C6A-0CE1-EC6833C23B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396314" y="3984978"/>
                  <a:ext cx="468326" cy="0"/>
                </a:xfrm>
                <a:prstGeom prst="straightConnector1">
                  <a:avLst/>
                </a:prstGeom>
                <a:ln w="19050" cap="rnd">
                  <a:solidFill>
                    <a:schemeClr val="tx1">
                      <a:lumMod val="95000"/>
                      <a:lumOff val="5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Arrow Connector 90">
                  <a:extLst>
                    <a:ext uri="{FF2B5EF4-FFF2-40B4-BE49-F238E27FC236}">
                      <a16:creationId xmlns:a16="http://schemas.microsoft.com/office/drawing/2014/main" id="{012CB7FE-D80D-3F1A-298C-8A4913C596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6314" y="3072653"/>
                  <a:ext cx="468326" cy="912325"/>
                </a:xfrm>
                <a:prstGeom prst="straightConnector1">
                  <a:avLst/>
                </a:prstGeom>
                <a:ln w="19050" cap="rnd">
                  <a:solidFill>
                    <a:schemeClr val="tx1">
                      <a:lumMod val="95000"/>
                      <a:lumOff val="5000"/>
                    </a:schemeClr>
                  </a:solidFill>
                  <a:miter lim="800000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>
                <a:extLst>
                  <a:ext uri="{FF2B5EF4-FFF2-40B4-BE49-F238E27FC236}">
                    <a16:creationId xmlns:a16="http://schemas.microsoft.com/office/drawing/2014/main" id="{8B133065-B0B2-7B8C-36C1-37CEA2451E00}"/>
                  </a:ext>
                </a:extLst>
              </p:cNvPr>
              <p:cNvGrpSpPr/>
              <p:nvPr/>
            </p:nvGrpSpPr>
            <p:grpSpPr>
              <a:xfrm>
                <a:off x="7969735" y="4790310"/>
                <a:ext cx="486335" cy="751002"/>
                <a:chOff x="1422900" y="2038865"/>
                <a:chExt cx="936652" cy="1946113"/>
              </a:xfrm>
            </p:grpSpPr>
            <p:cxnSp>
              <p:nvCxnSpPr>
                <p:cNvPr id="93" name="Straight Arrow Connector 92">
                  <a:extLst>
                    <a:ext uri="{FF2B5EF4-FFF2-40B4-BE49-F238E27FC236}">
                      <a16:creationId xmlns:a16="http://schemas.microsoft.com/office/drawing/2014/main" id="{0D5F0FA6-F4D3-72CB-9359-0012B329DA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22900" y="2038865"/>
                  <a:ext cx="936652" cy="1016622"/>
                </a:xfrm>
                <a:prstGeom prst="straightConnector1">
                  <a:avLst/>
                </a:prstGeom>
                <a:ln w="19050" cap="rnd">
                  <a:solidFill>
                    <a:schemeClr val="tx1">
                      <a:lumMod val="95000"/>
                      <a:lumOff val="5000"/>
                    </a:schemeClr>
                  </a:solidFill>
                  <a:miter lim="800000"/>
                  <a:headEnd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Arrow Connector 93">
                  <a:extLst>
                    <a:ext uri="{FF2B5EF4-FFF2-40B4-BE49-F238E27FC236}">
                      <a16:creationId xmlns:a16="http://schemas.microsoft.com/office/drawing/2014/main" id="{AABF493D-68C2-C462-3A6F-103C1FC408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422900" y="3984978"/>
                  <a:ext cx="468326" cy="0"/>
                </a:xfrm>
                <a:prstGeom prst="straightConnector1">
                  <a:avLst/>
                </a:prstGeom>
                <a:ln w="19050" cap="rnd">
                  <a:solidFill>
                    <a:schemeClr val="tx1">
                      <a:lumMod val="95000"/>
                      <a:lumOff val="5000"/>
                    </a:schemeClr>
                  </a:solidFill>
                  <a:miter lim="800000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Arrow Connector 94">
                  <a:extLst>
                    <a:ext uri="{FF2B5EF4-FFF2-40B4-BE49-F238E27FC236}">
                      <a16:creationId xmlns:a16="http://schemas.microsoft.com/office/drawing/2014/main" id="{4104C6B2-E3B6-AEA3-F46D-124FDAC223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2900" y="3072653"/>
                  <a:ext cx="468326" cy="912325"/>
                </a:xfrm>
                <a:prstGeom prst="straightConnector1">
                  <a:avLst/>
                </a:prstGeom>
                <a:ln w="19050" cap="rnd">
                  <a:solidFill>
                    <a:schemeClr val="tx1">
                      <a:lumMod val="95000"/>
                      <a:lumOff val="5000"/>
                    </a:schemeClr>
                  </a:solidFill>
                  <a:miter lim="800000"/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559B285A-7E20-A83E-AD03-D2A8B922F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37271" y="4292109"/>
              <a:ext cx="1734565" cy="222546"/>
            </a:xfrm>
            <a:prstGeom prst="rect">
              <a:avLst/>
            </a:prstGeom>
          </p:spPr>
        </p:pic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84000429-2968-EC1F-F88D-FA3E1577B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V="1">
              <a:off x="7801656" y="5955972"/>
              <a:ext cx="1734565" cy="222546"/>
            </a:xfrm>
            <a:prstGeom prst="rect">
              <a:avLst/>
            </a:prstGeom>
          </p:spPr>
        </p:pic>
        <p:sp>
          <p:nvSpPr>
            <p:cNvPr id="150" name="Triangle 149">
              <a:extLst>
                <a:ext uri="{FF2B5EF4-FFF2-40B4-BE49-F238E27FC236}">
                  <a16:creationId xmlns:a16="http://schemas.microsoft.com/office/drawing/2014/main" id="{6633442B-E3EC-D725-1E0D-C027CA62B6F1}"/>
                </a:ext>
              </a:extLst>
            </p:cNvPr>
            <p:cNvSpPr/>
            <p:nvPr/>
          </p:nvSpPr>
          <p:spPr>
            <a:xfrm rot="5400000">
              <a:off x="9807715" y="5035549"/>
              <a:ext cx="139028" cy="381311"/>
            </a:xfrm>
            <a:prstGeom prst="triangl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2" name="Oval 151">
            <a:extLst>
              <a:ext uri="{FF2B5EF4-FFF2-40B4-BE49-F238E27FC236}">
                <a16:creationId xmlns:a16="http://schemas.microsoft.com/office/drawing/2014/main" id="{D71BA1D4-BCDD-70FC-8800-D851F564F4D2}"/>
              </a:ext>
            </a:extLst>
          </p:cNvPr>
          <p:cNvSpPr/>
          <p:nvPr/>
        </p:nvSpPr>
        <p:spPr>
          <a:xfrm>
            <a:off x="6364292" y="1720167"/>
            <a:ext cx="402336" cy="40338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  <a:endParaRPr lang="en-US" b="1" dirty="0"/>
          </a:p>
        </p:txBody>
      </p:sp>
      <p:sp>
        <p:nvSpPr>
          <p:cNvPr id="153" name="Oval 152">
            <a:extLst>
              <a:ext uri="{FF2B5EF4-FFF2-40B4-BE49-F238E27FC236}">
                <a16:creationId xmlns:a16="http://schemas.microsoft.com/office/drawing/2014/main" id="{0FDC791F-17E4-9C58-04E3-A08ED2BF453C}"/>
              </a:ext>
            </a:extLst>
          </p:cNvPr>
          <p:cNvSpPr/>
          <p:nvPr/>
        </p:nvSpPr>
        <p:spPr>
          <a:xfrm>
            <a:off x="9473808" y="1728195"/>
            <a:ext cx="402336" cy="40338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  <a:endParaRPr lang="en-US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DA334A4-FDB5-F45A-D221-9BBFB78E880B}"/>
              </a:ext>
            </a:extLst>
          </p:cNvPr>
          <p:cNvGrpSpPr/>
          <p:nvPr/>
        </p:nvGrpSpPr>
        <p:grpSpPr>
          <a:xfrm rot="16200000">
            <a:off x="9114595" y="2748698"/>
            <a:ext cx="2895729" cy="2410406"/>
            <a:chOff x="7801656" y="4292109"/>
            <a:chExt cx="2266228" cy="188640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DD7098E-D070-A546-2C64-DA3D4C98B401}"/>
                </a:ext>
              </a:extLst>
            </p:cNvPr>
            <p:cNvGrpSpPr/>
            <p:nvPr/>
          </p:nvGrpSpPr>
          <p:grpSpPr>
            <a:xfrm rot="5400000">
              <a:off x="8199633" y="4133833"/>
              <a:ext cx="1482021" cy="2196273"/>
              <a:chOff x="7933703" y="4517650"/>
              <a:chExt cx="1039471" cy="1540438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8FB289BA-9465-E8B8-5B48-2D8A6E76797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7137" l="0" r="100000">
                            <a14:foregroundMark x1="86378" y1="93607" x2="98452" y2="97137"/>
                          </a14:backgroundRemoval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7933703" y="4522671"/>
                <a:ext cx="520607" cy="153541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AC80C45-55B9-A126-6FFC-5EB40410CE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0" b="97135" l="0" r="100000">
                            <a14:foregroundMark x1="86378" y1="93601" x2="98452" y2="97135"/>
                          </a14:backgroundRemoval>
                        </a14:imgEffect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48161" y="4522903"/>
                <a:ext cx="520606" cy="153517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385EA6D9-6342-DB36-EAD0-7FBC980C65F5}"/>
                  </a:ext>
                </a:extLst>
              </p:cNvPr>
              <p:cNvSpPr/>
              <p:nvPr/>
            </p:nvSpPr>
            <p:spPr>
              <a:xfrm flipH="1">
                <a:off x="7939498" y="4517650"/>
                <a:ext cx="1033676" cy="1540193"/>
              </a:xfrm>
              <a:prstGeom prst="rect">
                <a:avLst/>
              </a:prstGeom>
              <a:noFill/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52C56609-1C1C-3DA0-9B03-F373F659C71A}"/>
                  </a:ext>
                </a:extLst>
              </p:cNvPr>
              <p:cNvSpPr/>
              <p:nvPr/>
            </p:nvSpPr>
            <p:spPr>
              <a:xfrm flipH="1">
                <a:off x="8028248" y="4538571"/>
                <a:ext cx="912396" cy="471713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5916BE5-B0D2-EB85-09B7-0A8640924182}"/>
                  </a:ext>
                </a:extLst>
              </p:cNvPr>
              <p:cNvGrpSpPr/>
              <p:nvPr/>
            </p:nvGrpSpPr>
            <p:grpSpPr>
              <a:xfrm flipH="1">
                <a:off x="8454309" y="4790310"/>
                <a:ext cx="486335" cy="751002"/>
                <a:chOff x="1396314" y="2038865"/>
                <a:chExt cx="936652" cy="1946113"/>
              </a:xfrm>
            </p:grpSpPr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E897880A-62A9-195B-023D-4BB461716BE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96314" y="2038865"/>
                  <a:ext cx="936652" cy="1016621"/>
                </a:xfrm>
                <a:prstGeom prst="straightConnector1">
                  <a:avLst/>
                </a:prstGeom>
                <a:ln w="19050" cap="rnd">
                  <a:solidFill>
                    <a:schemeClr val="accent1">
                      <a:lumMod val="75000"/>
                    </a:schemeClr>
                  </a:solidFill>
                  <a:miter lim="800000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23B33258-6A52-982B-A74D-A7A92216FBE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414233" y="3984978"/>
                  <a:ext cx="386672" cy="0"/>
                </a:xfrm>
                <a:prstGeom prst="straightConnector1">
                  <a:avLst/>
                </a:prstGeom>
                <a:ln w="19050" cap="rnd">
                  <a:solidFill>
                    <a:schemeClr val="accent1">
                      <a:lumMod val="75000"/>
                    </a:schemeClr>
                  </a:solidFill>
                  <a:miter lim="800000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8FD641C0-B48C-86A4-27E7-CE76ECB90D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396314" y="3072653"/>
                  <a:ext cx="468326" cy="912325"/>
                </a:xfrm>
                <a:prstGeom prst="straightConnector1">
                  <a:avLst/>
                </a:prstGeom>
                <a:ln w="19050" cap="rnd">
                  <a:solidFill>
                    <a:schemeClr val="accent1">
                      <a:lumMod val="75000"/>
                    </a:schemeClr>
                  </a:solidFill>
                  <a:miter lim="800000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D2BEEDB9-7DC3-CB48-2D5C-2C4EB8E1C7E8}"/>
                  </a:ext>
                </a:extLst>
              </p:cNvPr>
              <p:cNvGrpSpPr/>
              <p:nvPr/>
            </p:nvGrpSpPr>
            <p:grpSpPr>
              <a:xfrm>
                <a:off x="7969735" y="4790310"/>
                <a:ext cx="486335" cy="751002"/>
                <a:chOff x="1422900" y="2038865"/>
                <a:chExt cx="936652" cy="1946113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96EDFB9B-53FC-4298-EBB1-D4F26247AC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422900" y="2038865"/>
                  <a:ext cx="936652" cy="1016622"/>
                </a:xfrm>
                <a:prstGeom prst="straightConnector1">
                  <a:avLst/>
                </a:prstGeom>
                <a:ln w="19050" cap="rnd">
                  <a:solidFill>
                    <a:schemeClr val="accent1">
                      <a:lumMod val="75000"/>
                    </a:schemeClr>
                  </a:solidFill>
                  <a:miter lim="800000"/>
                  <a:headEnd w="med" len="med"/>
                  <a:tailEnd type="triangl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6C88C26B-7075-EB9F-DE63-782A0E6668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444145" y="3984978"/>
                  <a:ext cx="386672" cy="0"/>
                </a:xfrm>
                <a:prstGeom prst="straightConnector1">
                  <a:avLst/>
                </a:prstGeom>
                <a:ln w="19050" cap="rnd">
                  <a:solidFill>
                    <a:schemeClr val="accent1">
                      <a:lumMod val="75000"/>
                    </a:schemeClr>
                  </a:solidFill>
                  <a:miter lim="800000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4132F74F-5FD7-8E0C-4351-C5ECD8C910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2900" y="3072653"/>
                  <a:ext cx="468326" cy="912325"/>
                </a:xfrm>
                <a:prstGeom prst="straightConnector1">
                  <a:avLst/>
                </a:prstGeom>
                <a:ln w="19050" cap="rnd">
                  <a:solidFill>
                    <a:schemeClr val="accent1">
                      <a:lumMod val="75000"/>
                    </a:schemeClr>
                  </a:solidFill>
                  <a:miter lim="800000"/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AA1AFE3-4B7F-2C7E-D44E-4A2B98795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813417" y="4292109"/>
              <a:ext cx="1534755" cy="22254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F4055EF-49CF-3A1C-219A-C04ED17699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 flipV="1">
              <a:off x="7801656" y="5955972"/>
              <a:ext cx="1534755" cy="222546"/>
            </a:xfrm>
            <a:prstGeom prst="rect">
              <a:avLst/>
            </a:prstGeom>
          </p:spPr>
        </p:pic>
        <p:sp>
          <p:nvSpPr>
            <p:cNvPr id="27" name="Triangle 26">
              <a:extLst>
                <a:ext uri="{FF2B5EF4-FFF2-40B4-BE49-F238E27FC236}">
                  <a16:creationId xmlns:a16="http://schemas.microsoft.com/office/drawing/2014/main" id="{FC048082-F4B9-B608-E3D9-4F8CEDB8B580}"/>
                </a:ext>
              </a:extLst>
            </p:cNvPr>
            <p:cNvSpPr/>
            <p:nvPr/>
          </p:nvSpPr>
          <p:spPr>
            <a:xfrm rot="5400000">
              <a:off x="9807715" y="5035549"/>
              <a:ext cx="139028" cy="381311"/>
            </a:xfrm>
            <a:prstGeom prst="triangl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A8F3A415-FAF2-7BCF-D99D-AFE177D273A1}"/>
              </a:ext>
            </a:extLst>
          </p:cNvPr>
          <p:cNvSpPr/>
          <p:nvPr/>
        </p:nvSpPr>
        <p:spPr>
          <a:xfrm>
            <a:off x="7587703" y="4823367"/>
            <a:ext cx="187725" cy="1687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032EBC0-32C8-1E90-848B-4723C8620FEA}"/>
              </a:ext>
            </a:extLst>
          </p:cNvPr>
          <p:cNvSpPr/>
          <p:nvPr/>
        </p:nvSpPr>
        <p:spPr>
          <a:xfrm>
            <a:off x="8382791" y="4194195"/>
            <a:ext cx="187725" cy="3383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564FB14-8C1A-BEE1-B398-3F365094E762}"/>
              </a:ext>
            </a:extLst>
          </p:cNvPr>
          <p:cNvSpPr/>
          <p:nvPr/>
        </p:nvSpPr>
        <p:spPr>
          <a:xfrm>
            <a:off x="9306067" y="5365546"/>
            <a:ext cx="2696117" cy="16874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61994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F79B1-D00A-E971-DBAB-A2D128106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Scale Up: </a:t>
            </a:r>
            <a:r>
              <a:rPr lang="en-US" dirty="0"/>
              <a:t>Long Term Prospects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448042-3174-41A4-6C49-55AAF4E33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B438F-FE4C-31C3-3DD9-ED6956905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6BAD25-FA47-ED85-B5EB-3E879505D98A}"/>
              </a:ext>
            </a:extLst>
          </p:cNvPr>
          <p:cNvSpPr txBox="1"/>
          <p:nvPr/>
        </p:nvSpPr>
        <p:spPr>
          <a:xfrm>
            <a:off x="8654168" y="1382789"/>
            <a:ext cx="28296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err="1"/>
              <a:t>TeraBREAD</a:t>
            </a:r>
            <a:r>
              <a:rPr lang="en-US" sz="2000" b="1" u="sng" dirty="0"/>
              <a:t> Phase I</a:t>
            </a:r>
          </a:p>
          <a:p>
            <a:r>
              <a:rPr lang="en-US" sz="2000" dirty="0"/>
              <a:t>e.g., </a:t>
            </a:r>
            <a:r>
              <a:rPr lang="en-US" sz="2000" dirty="0" err="1"/>
              <a:t>QualityBREAD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80EC19-CCDF-A8B6-A3F0-DF0CE19334A5}"/>
                  </a:ext>
                </a:extLst>
              </p:cNvPr>
              <p:cNvSpPr txBox="1"/>
              <p:nvPr/>
            </p:nvSpPr>
            <p:spPr>
              <a:xfrm>
                <a:off x="8654167" y="2454659"/>
                <a:ext cx="308738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/>
                  <a:t>TeraBREAD Phase II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=9.4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000" dirty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off-the-shelf amplifiers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980EC19-CCDF-A8B6-A3F0-DF0CE19334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167" y="2454659"/>
                <a:ext cx="3087382" cy="1323439"/>
              </a:xfrm>
              <a:prstGeom prst="rect">
                <a:avLst/>
              </a:prstGeom>
              <a:blipFill>
                <a:blip r:embed="rId2"/>
                <a:stretch>
                  <a:fillRect l="-2049" t="-2857" b="-76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2D15D8-0756-781D-4025-B45AA0F21C58}"/>
                  </a:ext>
                </a:extLst>
              </p:cNvPr>
              <p:cNvSpPr txBox="1"/>
              <p:nvPr/>
            </p:nvSpPr>
            <p:spPr>
              <a:xfrm>
                <a:off x="8678421" y="4089249"/>
                <a:ext cx="3052106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u="sng" dirty="0"/>
                  <a:t>TeraBREAD Phase III</a:t>
                </a: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=7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000" b="0" i="0" smtClean="0">
                        <a:latin typeface="Cambria Math" panose="02040503050406030204" pitchFamily="18" charset="0"/>
                      </a:rPr>
                      <m:t>20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r>
                  <a:rPr lang="en-US" sz="2000" dirty="0"/>
                  <a:t>,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sz="20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,0</m:t>
                      </m:r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en-US" sz="2000" dirty="0"/>
              </a:p>
              <a:p>
                <a:r>
                  <a:rPr lang="en-US" sz="2000" dirty="0"/>
                  <a:t>quantum limited amplifier</a:t>
                </a:r>
              </a:p>
              <a:p>
                <a:endParaRPr lang="en-US" sz="2000" b="1" u="sng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C2D15D8-0756-781D-4025-B45AA0F21C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8421" y="4089249"/>
                <a:ext cx="3052106" cy="1631216"/>
              </a:xfrm>
              <a:prstGeom prst="rect">
                <a:avLst/>
              </a:prstGeom>
              <a:blipFill>
                <a:blip r:embed="rId3"/>
                <a:stretch>
                  <a:fillRect l="-2075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25774C12-B1F9-95F9-5D14-D0F574059D49}"/>
              </a:ext>
            </a:extLst>
          </p:cNvPr>
          <p:cNvGrpSpPr/>
          <p:nvPr/>
        </p:nvGrpSpPr>
        <p:grpSpPr>
          <a:xfrm>
            <a:off x="155227" y="1057774"/>
            <a:ext cx="7843415" cy="5220082"/>
            <a:chOff x="155226" y="799359"/>
            <a:chExt cx="8180853" cy="5444659"/>
          </a:xfrm>
        </p:grpSpPr>
        <p:pic>
          <p:nvPicPr>
            <p:cNvPr id="15362" name="Picture 2">
              <a:extLst>
                <a:ext uri="{FF2B5EF4-FFF2-40B4-BE49-F238E27FC236}">
                  <a16:creationId xmlns:a16="http://schemas.microsoft.com/office/drawing/2014/main" id="{C788A166-0D98-2BFC-7894-D5258B6942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226" y="799359"/>
              <a:ext cx="8180853" cy="5444659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792465E-D222-EFD3-C826-1F6594927F77}"/>
                </a:ext>
              </a:extLst>
            </p:cNvPr>
            <p:cNvSpPr/>
            <p:nvPr/>
          </p:nvSpPr>
          <p:spPr>
            <a:xfrm>
              <a:off x="4092375" y="2220623"/>
              <a:ext cx="1156168" cy="1981429"/>
            </a:xfrm>
            <a:custGeom>
              <a:avLst/>
              <a:gdLst>
                <a:gd name="connsiteX0" fmla="*/ 0 w 1116767"/>
                <a:gd name="connsiteY0" fmla="*/ 307298 h 494675"/>
                <a:gd name="connsiteX1" fmla="*/ 0 w 1116767"/>
                <a:gd name="connsiteY1" fmla="*/ 494675 h 494675"/>
                <a:gd name="connsiteX2" fmla="*/ 1116767 w 1116767"/>
                <a:gd name="connsiteY2" fmla="*/ 194872 h 494675"/>
                <a:gd name="connsiteX3" fmla="*/ 1116767 w 1116767"/>
                <a:gd name="connsiteY3" fmla="*/ 0 h 494675"/>
                <a:gd name="connsiteX0" fmla="*/ 0 w 1116767"/>
                <a:gd name="connsiteY0" fmla="*/ 347803 h 494675"/>
                <a:gd name="connsiteX1" fmla="*/ 0 w 1116767"/>
                <a:gd name="connsiteY1" fmla="*/ 494675 h 494675"/>
                <a:gd name="connsiteX2" fmla="*/ 1116767 w 1116767"/>
                <a:gd name="connsiteY2" fmla="*/ 194872 h 494675"/>
                <a:gd name="connsiteX3" fmla="*/ 1116767 w 1116767"/>
                <a:gd name="connsiteY3" fmla="*/ 0 h 494675"/>
                <a:gd name="connsiteX0" fmla="*/ 0 w 1119883"/>
                <a:gd name="connsiteY0" fmla="*/ 260562 h 407434"/>
                <a:gd name="connsiteX1" fmla="*/ 0 w 1119883"/>
                <a:gd name="connsiteY1" fmla="*/ 407434 h 407434"/>
                <a:gd name="connsiteX2" fmla="*/ 1116767 w 1119883"/>
                <a:gd name="connsiteY2" fmla="*/ 107631 h 407434"/>
                <a:gd name="connsiteX3" fmla="*/ 1119883 w 1119883"/>
                <a:gd name="connsiteY3" fmla="*/ 0 h 407434"/>
                <a:gd name="connsiteX0" fmla="*/ 0 w 1119883"/>
                <a:gd name="connsiteY0" fmla="*/ 322780 h 407434"/>
                <a:gd name="connsiteX1" fmla="*/ 0 w 1119883"/>
                <a:gd name="connsiteY1" fmla="*/ 407434 h 407434"/>
                <a:gd name="connsiteX2" fmla="*/ 1116767 w 1119883"/>
                <a:gd name="connsiteY2" fmla="*/ 107631 h 407434"/>
                <a:gd name="connsiteX3" fmla="*/ 1119883 w 1119883"/>
                <a:gd name="connsiteY3" fmla="*/ 0 h 407434"/>
                <a:gd name="connsiteX0" fmla="*/ 0 w 1124500"/>
                <a:gd name="connsiteY0" fmla="*/ 0 h 672216"/>
                <a:gd name="connsiteX1" fmla="*/ 4617 w 1124500"/>
                <a:gd name="connsiteY1" fmla="*/ 672216 h 672216"/>
                <a:gd name="connsiteX2" fmla="*/ 1121384 w 1124500"/>
                <a:gd name="connsiteY2" fmla="*/ 372413 h 672216"/>
                <a:gd name="connsiteX3" fmla="*/ 1124500 w 1124500"/>
                <a:gd name="connsiteY3" fmla="*/ 264782 h 672216"/>
                <a:gd name="connsiteX0" fmla="*/ 0 w 1121443"/>
                <a:gd name="connsiteY0" fmla="*/ 22566 h 694782"/>
                <a:gd name="connsiteX1" fmla="*/ 4617 w 1121443"/>
                <a:gd name="connsiteY1" fmla="*/ 694782 h 694782"/>
                <a:gd name="connsiteX2" fmla="*/ 1121384 w 1121443"/>
                <a:gd name="connsiteY2" fmla="*/ 394979 h 694782"/>
                <a:gd name="connsiteX3" fmla="*/ 1110647 w 1121443"/>
                <a:gd name="connsiteY3" fmla="*/ 0 h 694782"/>
                <a:gd name="connsiteX0" fmla="*/ 0 w 1133086"/>
                <a:gd name="connsiteY0" fmla="*/ 0 h 1413768"/>
                <a:gd name="connsiteX1" fmla="*/ 16260 w 1133086"/>
                <a:gd name="connsiteY1" fmla="*/ 1413768 h 1413768"/>
                <a:gd name="connsiteX2" fmla="*/ 1133027 w 1133086"/>
                <a:gd name="connsiteY2" fmla="*/ 1113965 h 1413768"/>
                <a:gd name="connsiteX3" fmla="*/ 1122290 w 1133086"/>
                <a:gd name="connsiteY3" fmla="*/ 718986 h 1413768"/>
                <a:gd name="connsiteX0" fmla="*/ 0 w 1133049"/>
                <a:gd name="connsiteY0" fmla="*/ 41198 h 1454966"/>
                <a:gd name="connsiteX1" fmla="*/ 16260 w 1133049"/>
                <a:gd name="connsiteY1" fmla="*/ 1454966 h 1454966"/>
                <a:gd name="connsiteX2" fmla="*/ 1133027 w 1133049"/>
                <a:gd name="connsiteY2" fmla="*/ 1155163 h 1454966"/>
                <a:gd name="connsiteX3" fmla="*/ 1099005 w 1133049"/>
                <a:gd name="connsiteY3" fmla="*/ 0 h 1454966"/>
                <a:gd name="connsiteX0" fmla="*/ 0 w 1137813"/>
                <a:gd name="connsiteY0" fmla="*/ 138084 h 1551852"/>
                <a:gd name="connsiteX1" fmla="*/ 16260 w 1137813"/>
                <a:gd name="connsiteY1" fmla="*/ 1551852 h 1551852"/>
                <a:gd name="connsiteX2" fmla="*/ 1133027 w 1137813"/>
                <a:gd name="connsiteY2" fmla="*/ 1252049 h 1551852"/>
                <a:gd name="connsiteX3" fmla="*/ 1137813 w 1137813"/>
                <a:gd name="connsiteY3" fmla="*/ 0 h 1551852"/>
                <a:gd name="connsiteX0" fmla="*/ 0 w 1130051"/>
                <a:gd name="connsiteY0" fmla="*/ 3933 h 1551852"/>
                <a:gd name="connsiteX1" fmla="*/ 8498 w 1130051"/>
                <a:gd name="connsiteY1" fmla="*/ 1551852 h 1551852"/>
                <a:gd name="connsiteX2" fmla="*/ 1125265 w 1130051"/>
                <a:gd name="connsiteY2" fmla="*/ 1252049 h 1551852"/>
                <a:gd name="connsiteX3" fmla="*/ 1130051 w 1130051"/>
                <a:gd name="connsiteY3" fmla="*/ 0 h 1551852"/>
                <a:gd name="connsiteX0" fmla="*/ 0 w 1130051"/>
                <a:gd name="connsiteY0" fmla="*/ 3933 h 1551852"/>
                <a:gd name="connsiteX1" fmla="*/ 8498 w 1130051"/>
                <a:gd name="connsiteY1" fmla="*/ 1551852 h 1551852"/>
                <a:gd name="connsiteX2" fmla="*/ 1125265 w 1130051"/>
                <a:gd name="connsiteY2" fmla="*/ 1279213 h 1551852"/>
                <a:gd name="connsiteX3" fmla="*/ 1130051 w 1130051"/>
                <a:gd name="connsiteY3" fmla="*/ 0 h 1551852"/>
                <a:gd name="connsiteX0" fmla="*/ 0 w 1133475"/>
                <a:gd name="connsiteY0" fmla="*/ 3933 h 1551852"/>
                <a:gd name="connsiteX1" fmla="*/ 8498 w 1133475"/>
                <a:gd name="connsiteY1" fmla="*/ 1551852 h 1551852"/>
                <a:gd name="connsiteX2" fmla="*/ 1133341 w 1133475"/>
                <a:gd name="connsiteY2" fmla="*/ 1298568 h 1551852"/>
                <a:gd name="connsiteX3" fmla="*/ 1130051 w 1133475"/>
                <a:gd name="connsiteY3" fmla="*/ 0 h 155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3475" h="1551852">
                  <a:moveTo>
                    <a:pt x="0" y="3933"/>
                  </a:moveTo>
                  <a:cubicBezTo>
                    <a:pt x="2833" y="519906"/>
                    <a:pt x="5665" y="1035879"/>
                    <a:pt x="8498" y="1551852"/>
                  </a:cubicBezTo>
                  <a:lnTo>
                    <a:pt x="1133341" y="1298568"/>
                  </a:lnTo>
                  <a:cubicBezTo>
                    <a:pt x="1134380" y="1262691"/>
                    <a:pt x="1129012" y="35877"/>
                    <a:pt x="1130051" y="0"/>
                  </a:cubicBezTo>
                </a:path>
              </a:pathLst>
            </a:custGeom>
            <a:solidFill>
              <a:srgbClr val="DAE3F3">
                <a:alpha val="31797"/>
              </a:srgbClr>
            </a:solidFill>
            <a:ln w="28575">
              <a:solidFill>
                <a:schemeClr val="accent1">
                  <a:alpha val="43335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344E76-FF5A-D457-4F83-CC66C193E490}"/>
                </a:ext>
              </a:extLst>
            </p:cNvPr>
            <p:cNvSpPr txBox="1"/>
            <p:nvPr/>
          </p:nvSpPr>
          <p:spPr>
            <a:xfrm>
              <a:off x="3993455" y="3207333"/>
              <a:ext cx="1381675" cy="545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Full-Scale MADMAX</a:t>
              </a: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C444772-BF01-9512-A5A2-A9520574709E}"/>
                </a:ext>
              </a:extLst>
            </p:cNvPr>
            <p:cNvSpPr/>
            <p:nvPr/>
          </p:nvSpPr>
          <p:spPr>
            <a:xfrm>
              <a:off x="2189300" y="2143435"/>
              <a:ext cx="907852" cy="2610771"/>
            </a:xfrm>
            <a:custGeom>
              <a:avLst/>
              <a:gdLst>
                <a:gd name="connsiteX0" fmla="*/ 0 w 1116767"/>
                <a:gd name="connsiteY0" fmla="*/ 307298 h 494675"/>
                <a:gd name="connsiteX1" fmla="*/ 0 w 1116767"/>
                <a:gd name="connsiteY1" fmla="*/ 494675 h 494675"/>
                <a:gd name="connsiteX2" fmla="*/ 1116767 w 1116767"/>
                <a:gd name="connsiteY2" fmla="*/ 194872 h 494675"/>
                <a:gd name="connsiteX3" fmla="*/ 1116767 w 1116767"/>
                <a:gd name="connsiteY3" fmla="*/ 0 h 494675"/>
                <a:gd name="connsiteX0" fmla="*/ 0 w 1116767"/>
                <a:gd name="connsiteY0" fmla="*/ 347803 h 494675"/>
                <a:gd name="connsiteX1" fmla="*/ 0 w 1116767"/>
                <a:gd name="connsiteY1" fmla="*/ 494675 h 494675"/>
                <a:gd name="connsiteX2" fmla="*/ 1116767 w 1116767"/>
                <a:gd name="connsiteY2" fmla="*/ 194872 h 494675"/>
                <a:gd name="connsiteX3" fmla="*/ 1116767 w 1116767"/>
                <a:gd name="connsiteY3" fmla="*/ 0 h 494675"/>
                <a:gd name="connsiteX0" fmla="*/ 0 w 1119883"/>
                <a:gd name="connsiteY0" fmla="*/ 260562 h 407434"/>
                <a:gd name="connsiteX1" fmla="*/ 0 w 1119883"/>
                <a:gd name="connsiteY1" fmla="*/ 407434 h 407434"/>
                <a:gd name="connsiteX2" fmla="*/ 1116767 w 1119883"/>
                <a:gd name="connsiteY2" fmla="*/ 107631 h 407434"/>
                <a:gd name="connsiteX3" fmla="*/ 1119883 w 1119883"/>
                <a:gd name="connsiteY3" fmla="*/ 0 h 407434"/>
                <a:gd name="connsiteX0" fmla="*/ 0 w 1119883"/>
                <a:gd name="connsiteY0" fmla="*/ 322780 h 407434"/>
                <a:gd name="connsiteX1" fmla="*/ 0 w 1119883"/>
                <a:gd name="connsiteY1" fmla="*/ 407434 h 407434"/>
                <a:gd name="connsiteX2" fmla="*/ 1116767 w 1119883"/>
                <a:gd name="connsiteY2" fmla="*/ 107631 h 407434"/>
                <a:gd name="connsiteX3" fmla="*/ 1119883 w 1119883"/>
                <a:gd name="connsiteY3" fmla="*/ 0 h 407434"/>
                <a:gd name="connsiteX0" fmla="*/ 0 w 1124500"/>
                <a:gd name="connsiteY0" fmla="*/ 0 h 672216"/>
                <a:gd name="connsiteX1" fmla="*/ 4617 w 1124500"/>
                <a:gd name="connsiteY1" fmla="*/ 672216 h 672216"/>
                <a:gd name="connsiteX2" fmla="*/ 1121384 w 1124500"/>
                <a:gd name="connsiteY2" fmla="*/ 372413 h 672216"/>
                <a:gd name="connsiteX3" fmla="*/ 1124500 w 1124500"/>
                <a:gd name="connsiteY3" fmla="*/ 264782 h 672216"/>
                <a:gd name="connsiteX0" fmla="*/ 0 w 1121443"/>
                <a:gd name="connsiteY0" fmla="*/ 22566 h 694782"/>
                <a:gd name="connsiteX1" fmla="*/ 4617 w 1121443"/>
                <a:gd name="connsiteY1" fmla="*/ 694782 h 694782"/>
                <a:gd name="connsiteX2" fmla="*/ 1121384 w 1121443"/>
                <a:gd name="connsiteY2" fmla="*/ 394979 h 694782"/>
                <a:gd name="connsiteX3" fmla="*/ 1110647 w 1121443"/>
                <a:gd name="connsiteY3" fmla="*/ 0 h 694782"/>
                <a:gd name="connsiteX0" fmla="*/ 0 w 1133086"/>
                <a:gd name="connsiteY0" fmla="*/ 0 h 1413768"/>
                <a:gd name="connsiteX1" fmla="*/ 16260 w 1133086"/>
                <a:gd name="connsiteY1" fmla="*/ 1413768 h 1413768"/>
                <a:gd name="connsiteX2" fmla="*/ 1133027 w 1133086"/>
                <a:gd name="connsiteY2" fmla="*/ 1113965 h 1413768"/>
                <a:gd name="connsiteX3" fmla="*/ 1122290 w 1133086"/>
                <a:gd name="connsiteY3" fmla="*/ 718986 h 1413768"/>
                <a:gd name="connsiteX0" fmla="*/ 0 w 1133049"/>
                <a:gd name="connsiteY0" fmla="*/ 41198 h 1454966"/>
                <a:gd name="connsiteX1" fmla="*/ 16260 w 1133049"/>
                <a:gd name="connsiteY1" fmla="*/ 1454966 h 1454966"/>
                <a:gd name="connsiteX2" fmla="*/ 1133027 w 1133049"/>
                <a:gd name="connsiteY2" fmla="*/ 1155163 h 1454966"/>
                <a:gd name="connsiteX3" fmla="*/ 1099005 w 1133049"/>
                <a:gd name="connsiteY3" fmla="*/ 0 h 1454966"/>
                <a:gd name="connsiteX0" fmla="*/ 0 w 1137813"/>
                <a:gd name="connsiteY0" fmla="*/ 138084 h 1551852"/>
                <a:gd name="connsiteX1" fmla="*/ 16260 w 1137813"/>
                <a:gd name="connsiteY1" fmla="*/ 1551852 h 1551852"/>
                <a:gd name="connsiteX2" fmla="*/ 1133027 w 1137813"/>
                <a:gd name="connsiteY2" fmla="*/ 1252049 h 1551852"/>
                <a:gd name="connsiteX3" fmla="*/ 1137813 w 1137813"/>
                <a:gd name="connsiteY3" fmla="*/ 0 h 1551852"/>
                <a:gd name="connsiteX0" fmla="*/ 0 w 1130051"/>
                <a:gd name="connsiteY0" fmla="*/ 3933 h 1551852"/>
                <a:gd name="connsiteX1" fmla="*/ 8498 w 1130051"/>
                <a:gd name="connsiteY1" fmla="*/ 1551852 h 1551852"/>
                <a:gd name="connsiteX2" fmla="*/ 1125265 w 1130051"/>
                <a:gd name="connsiteY2" fmla="*/ 1252049 h 1551852"/>
                <a:gd name="connsiteX3" fmla="*/ 1130051 w 1130051"/>
                <a:gd name="connsiteY3" fmla="*/ 0 h 1551852"/>
                <a:gd name="connsiteX0" fmla="*/ 10676 w 1121891"/>
                <a:gd name="connsiteY0" fmla="*/ 0 h 2960119"/>
                <a:gd name="connsiteX1" fmla="*/ 338 w 1121891"/>
                <a:gd name="connsiteY1" fmla="*/ 2960119 h 2960119"/>
                <a:gd name="connsiteX2" fmla="*/ 1117105 w 1121891"/>
                <a:gd name="connsiteY2" fmla="*/ 2660316 h 2960119"/>
                <a:gd name="connsiteX3" fmla="*/ 1121891 w 1121891"/>
                <a:gd name="connsiteY3" fmla="*/ 1408267 h 2960119"/>
                <a:gd name="connsiteX0" fmla="*/ 10676 w 1121891"/>
                <a:gd name="connsiteY0" fmla="*/ 38946 h 2999065"/>
                <a:gd name="connsiteX1" fmla="*/ 338 w 1121891"/>
                <a:gd name="connsiteY1" fmla="*/ 2999065 h 2999065"/>
                <a:gd name="connsiteX2" fmla="*/ 1117105 w 1121891"/>
                <a:gd name="connsiteY2" fmla="*/ 2699262 h 2999065"/>
                <a:gd name="connsiteX3" fmla="*/ 1121891 w 1121891"/>
                <a:gd name="connsiteY3" fmla="*/ 0 h 2999065"/>
                <a:gd name="connsiteX0" fmla="*/ 4583 w 1122076"/>
                <a:gd name="connsiteY0" fmla="*/ 33111 h 2999065"/>
                <a:gd name="connsiteX1" fmla="*/ 523 w 1122076"/>
                <a:gd name="connsiteY1" fmla="*/ 2999065 h 2999065"/>
                <a:gd name="connsiteX2" fmla="*/ 1117290 w 1122076"/>
                <a:gd name="connsiteY2" fmla="*/ 2699262 h 2999065"/>
                <a:gd name="connsiteX3" fmla="*/ 1122076 w 1122076"/>
                <a:gd name="connsiteY3" fmla="*/ 0 h 2999065"/>
                <a:gd name="connsiteX0" fmla="*/ 4583 w 1122076"/>
                <a:gd name="connsiteY0" fmla="*/ 15604 h 2999065"/>
                <a:gd name="connsiteX1" fmla="*/ 523 w 1122076"/>
                <a:gd name="connsiteY1" fmla="*/ 2999065 h 2999065"/>
                <a:gd name="connsiteX2" fmla="*/ 1117290 w 1122076"/>
                <a:gd name="connsiteY2" fmla="*/ 2699262 h 2999065"/>
                <a:gd name="connsiteX3" fmla="*/ 1122076 w 1122076"/>
                <a:gd name="connsiteY3" fmla="*/ 0 h 299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22076" h="2999065">
                  <a:moveTo>
                    <a:pt x="4583" y="15604"/>
                  </a:moveTo>
                  <a:cubicBezTo>
                    <a:pt x="7416" y="531577"/>
                    <a:pt x="-2310" y="2483092"/>
                    <a:pt x="523" y="2999065"/>
                  </a:cubicBezTo>
                  <a:lnTo>
                    <a:pt x="1117290" y="2699262"/>
                  </a:lnTo>
                  <a:cubicBezTo>
                    <a:pt x="1118329" y="2663385"/>
                    <a:pt x="1121037" y="35877"/>
                    <a:pt x="1122076" y="0"/>
                  </a:cubicBezTo>
                </a:path>
              </a:pathLst>
            </a:custGeom>
            <a:solidFill>
              <a:srgbClr val="DAE3F3">
                <a:alpha val="21000"/>
              </a:srgbClr>
            </a:solidFill>
            <a:ln w="28575">
              <a:solidFill>
                <a:schemeClr val="accent1">
                  <a:alpha val="49207"/>
                </a:schemeClr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B3C8AF0-4B72-95E7-E09E-C7C1B4E0E0F5}"/>
                </a:ext>
              </a:extLst>
            </p:cNvPr>
            <p:cNvSpPr txBox="1"/>
            <p:nvPr/>
          </p:nvSpPr>
          <p:spPr>
            <a:xfrm>
              <a:off x="1952876" y="3855213"/>
              <a:ext cx="1381675" cy="545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400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14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ADMX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92FC461-194A-2C6D-0DE7-591FB9B4814B}"/>
                </a:ext>
              </a:extLst>
            </p:cNvPr>
            <p:cNvSpPr txBox="1"/>
            <p:nvPr/>
          </p:nvSpPr>
          <p:spPr>
            <a:xfrm rot="16200000">
              <a:off x="1201256" y="3502599"/>
              <a:ext cx="1410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ADMX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43C793-F9FA-17EE-E398-18F94255C90C}"/>
                </a:ext>
              </a:extLst>
            </p:cNvPr>
            <p:cNvSpPr txBox="1"/>
            <p:nvPr/>
          </p:nvSpPr>
          <p:spPr>
            <a:xfrm>
              <a:off x="2365483" y="1783372"/>
              <a:ext cx="13194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Astrophysical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8465DB3-FBBA-060B-EEA6-2A63CD87D69F}"/>
                </a:ext>
              </a:extLst>
            </p:cNvPr>
            <p:cNvSpPr txBox="1"/>
            <p:nvPr/>
          </p:nvSpPr>
          <p:spPr>
            <a:xfrm rot="20599974">
              <a:off x="2680132" y="2574445"/>
              <a:ext cx="18430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Other </a:t>
              </a:r>
            </a:p>
            <a:p>
              <a:pPr algn="ctr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Cavities</a:t>
              </a:r>
              <a:endParaRPr 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8F23DCF-A167-40E6-75BD-F28071C2A3A4}"/>
              </a:ext>
            </a:extLst>
          </p:cNvPr>
          <p:cNvSpPr/>
          <p:nvPr/>
        </p:nvSpPr>
        <p:spPr>
          <a:xfrm>
            <a:off x="6460761" y="5913086"/>
            <a:ext cx="5269766" cy="438522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ym typeface="Wingdings" pitchFamily="2" charset="2"/>
              </a:rPr>
              <a:t> need large-scale facility</a:t>
            </a:r>
            <a:endParaRPr lang="en-US" sz="2000" b="1" dirty="0"/>
          </a:p>
        </p:txBody>
      </p: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28573897-8AC0-8098-DDCE-8807456243C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12971" y="1604864"/>
            <a:ext cx="2865450" cy="874871"/>
          </a:xfrm>
          <a:prstGeom prst="bentConnector3">
            <a:avLst>
              <a:gd name="adj1" fmla="val 20011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958636CA-9C96-C880-5EEA-AA5C4CBEE650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12971" y="2672357"/>
            <a:ext cx="2865450" cy="405557"/>
          </a:xfrm>
          <a:prstGeom prst="bentConnector3">
            <a:avLst>
              <a:gd name="adj1" fmla="val 19717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C28EE60B-0EA1-55D9-9FF5-9576B8A44673}"/>
              </a:ext>
            </a:extLst>
          </p:cNvPr>
          <p:cNvCxnSpPr>
            <a:cxnSpLocks/>
          </p:cNvCxnSpPr>
          <p:nvPr/>
        </p:nvCxnSpPr>
        <p:spPr>
          <a:xfrm rot="10800000">
            <a:off x="5878287" y="3851849"/>
            <a:ext cx="2800135" cy="456174"/>
          </a:xfrm>
          <a:prstGeom prst="bentConnector3">
            <a:avLst>
              <a:gd name="adj1" fmla="val 18918"/>
            </a:avLst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4">
            <a:extLst>
              <a:ext uri="{FF2B5EF4-FFF2-40B4-BE49-F238E27FC236}">
                <a16:creationId xmlns:a16="http://schemas.microsoft.com/office/drawing/2014/main" id="{D421ACB7-58E2-31F0-59BD-0A8D4C757859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39" name="Footer Placeholder 4">
            <a:extLst>
              <a:ext uri="{FF2B5EF4-FFF2-40B4-BE49-F238E27FC236}">
                <a16:creationId xmlns:a16="http://schemas.microsoft.com/office/drawing/2014/main" id="{66564689-5A25-5CD1-E9C5-7B59764417AA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40" name="Footer Placeholder 4">
            <a:extLst>
              <a:ext uri="{FF2B5EF4-FFF2-40B4-BE49-F238E27FC236}">
                <a16:creationId xmlns:a16="http://schemas.microsoft.com/office/drawing/2014/main" id="{4AB2039E-4437-82FB-92AC-36677821359B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5C32E0A1-EE03-1B04-9C53-A5AF40F9D00D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4091086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1182E-FC5B-0889-EBD7-7CACD93FD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B80FE-347D-6AD2-FAE5-48F8F2427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latin typeface="+mn-lt"/>
              </a:rPr>
              <a:t>Scale Up: </a:t>
            </a:r>
            <a:r>
              <a:rPr lang="en-US" dirty="0"/>
              <a:t>Large-Scale Facility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2FF8C2-4FC5-FEFA-7DCF-D34E54EDB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D2812-2C39-A368-CA87-CFC321559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33</a:t>
            </a:fld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FA4CED5-4E97-0F2D-CD81-F1B723FE77C0}"/>
              </a:ext>
            </a:extLst>
          </p:cNvPr>
          <p:cNvGrpSpPr/>
          <p:nvPr/>
        </p:nvGrpSpPr>
        <p:grpSpPr>
          <a:xfrm>
            <a:off x="5924539" y="2879307"/>
            <a:ext cx="6032209" cy="3057733"/>
            <a:chOff x="146062" y="2674225"/>
            <a:chExt cx="6667790" cy="337991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9B31F8-7894-B664-D0CA-E5EFA3343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062" y="2674225"/>
              <a:ext cx="6667790" cy="3379910"/>
            </a:xfrm>
            <a:prstGeom prst="rect">
              <a:avLst/>
            </a:prstGeom>
            <a:noFill/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Graphic 8" descr="Marker with solid fill">
              <a:extLst>
                <a:ext uri="{FF2B5EF4-FFF2-40B4-BE49-F238E27FC236}">
                  <a16:creationId xmlns:a16="http://schemas.microsoft.com/office/drawing/2014/main" id="{E6E48D18-FB78-8FAE-B9D5-A9FD2A293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43421" y="2977281"/>
              <a:ext cx="537951" cy="537951"/>
            </a:xfrm>
            <a:prstGeom prst="rect">
              <a:avLst/>
            </a:prstGeom>
          </p:spPr>
        </p:pic>
        <p:pic>
          <p:nvPicPr>
            <p:cNvPr id="10" name="Graphic 9" descr="Marker with solid fill">
              <a:extLst>
                <a:ext uri="{FF2B5EF4-FFF2-40B4-BE49-F238E27FC236}">
                  <a16:creationId xmlns:a16="http://schemas.microsoft.com/office/drawing/2014/main" id="{9BD69381-8288-CF1D-123F-26D82F90E4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10261" y="3051364"/>
              <a:ext cx="537951" cy="537951"/>
            </a:xfrm>
            <a:prstGeom prst="rect">
              <a:avLst/>
            </a:prstGeom>
          </p:spPr>
        </p:pic>
        <p:pic>
          <p:nvPicPr>
            <p:cNvPr id="11" name="Graphic 10" descr="Marker with solid fill">
              <a:extLst>
                <a:ext uri="{FF2B5EF4-FFF2-40B4-BE49-F238E27FC236}">
                  <a16:creationId xmlns:a16="http://schemas.microsoft.com/office/drawing/2014/main" id="{7A6A52B1-E117-94CF-5509-C357421BDD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313615" y="2674225"/>
              <a:ext cx="537951" cy="537951"/>
            </a:xfrm>
            <a:prstGeom prst="rect">
              <a:avLst/>
            </a:prstGeom>
          </p:spPr>
        </p:pic>
        <p:pic>
          <p:nvPicPr>
            <p:cNvPr id="12" name="Graphic 11" descr="Marker with solid fill">
              <a:extLst>
                <a:ext uri="{FF2B5EF4-FFF2-40B4-BE49-F238E27FC236}">
                  <a16:creationId xmlns:a16="http://schemas.microsoft.com/office/drawing/2014/main" id="{41811537-4BFC-71CC-B45D-533FE0DE6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539988" y="3163065"/>
              <a:ext cx="537951" cy="537951"/>
            </a:xfrm>
            <a:prstGeom prst="rect">
              <a:avLst/>
            </a:prstGeom>
          </p:spPr>
        </p:pic>
        <p:pic>
          <p:nvPicPr>
            <p:cNvPr id="24" name="Graphic 23" descr="Marker with solid fill">
              <a:extLst>
                <a:ext uri="{FF2B5EF4-FFF2-40B4-BE49-F238E27FC236}">
                  <a16:creationId xmlns:a16="http://schemas.microsoft.com/office/drawing/2014/main" id="{851E03F3-F158-372F-1B97-FB1E51978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211742" y="4533436"/>
              <a:ext cx="537951" cy="537951"/>
            </a:xfrm>
            <a:prstGeom prst="rect">
              <a:avLst/>
            </a:prstGeom>
          </p:spPr>
        </p:pic>
        <p:pic>
          <p:nvPicPr>
            <p:cNvPr id="25" name="Graphic 24" descr="Marker with solid fill">
              <a:extLst>
                <a:ext uri="{FF2B5EF4-FFF2-40B4-BE49-F238E27FC236}">
                  <a16:creationId xmlns:a16="http://schemas.microsoft.com/office/drawing/2014/main" id="{C9AD4899-E481-E592-E8E3-E4121FFC30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62505" y="3191576"/>
              <a:ext cx="537951" cy="537951"/>
            </a:xfrm>
            <a:prstGeom prst="rect">
              <a:avLst/>
            </a:prstGeom>
          </p:spPr>
        </p:pic>
        <p:pic>
          <p:nvPicPr>
            <p:cNvPr id="26" name="Graphic 25" descr="Marker with solid fill">
              <a:extLst>
                <a:ext uri="{FF2B5EF4-FFF2-40B4-BE49-F238E27FC236}">
                  <a16:creationId xmlns:a16="http://schemas.microsoft.com/office/drawing/2014/main" id="{2AEC3460-C387-A36A-7759-E2EF6E18C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595459" y="3097664"/>
              <a:ext cx="537951" cy="537951"/>
            </a:xfrm>
            <a:prstGeom prst="rect">
              <a:avLst/>
            </a:prstGeom>
          </p:spPr>
        </p:pic>
        <p:pic>
          <p:nvPicPr>
            <p:cNvPr id="28" name="Graphic 27" descr="Marker with solid fill">
              <a:extLst>
                <a:ext uri="{FF2B5EF4-FFF2-40B4-BE49-F238E27FC236}">
                  <a16:creationId xmlns:a16="http://schemas.microsoft.com/office/drawing/2014/main" id="{0F86FF80-3474-050F-8E0E-3F7AE0203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112324" y="2918700"/>
              <a:ext cx="537951" cy="537951"/>
            </a:xfrm>
            <a:prstGeom prst="rect">
              <a:avLst/>
            </a:prstGeom>
          </p:spPr>
        </p:pic>
        <p:pic>
          <p:nvPicPr>
            <p:cNvPr id="14" name="Graphic 13" descr="Marker with solid fill">
              <a:extLst>
                <a:ext uri="{FF2B5EF4-FFF2-40B4-BE49-F238E27FC236}">
                  <a16:creationId xmlns:a16="http://schemas.microsoft.com/office/drawing/2014/main" id="{14EA901B-3AE5-8778-A5CB-C63FAF9928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81844">
              <a:off x="3198229" y="2905439"/>
              <a:ext cx="537951" cy="53795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DBB7F59-A2BA-67A9-6DED-5E7975F1604C}"/>
              </a:ext>
            </a:extLst>
          </p:cNvPr>
          <p:cNvGrpSpPr/>
          <p:nvPr/>
        </p:nvGrpSpPr>
        <p:grpSpPr>
          <a:xfrm>
            <a:off x="156558" y="1008129"/>
            <a:ext cx="5753731" cy="4044690"/>
            <a:chOff x="5393055" y="1062619"/>
            <a:chExt cx="6478155" cy="455393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DB93639-0C9D-7204-0C8B-FC08CFDCD9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93055" y="1062619"/>
              <a:ext cx="6478155" cy="45539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80A07ED2-F0E2-09D7-E342-DF37725EA2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7525" y="5332379"/>
              <a:ext cx="1038065" cy="24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5275530-9F9D-4C07-D8BB-07B8B1378F1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56558" y="5123988"/>
            <a:ext cx="5595421" cy="1209619"/>
          </a:xfrm>
          <a:prstGeom prst="rect">
            <a:avLst/>
          </a:prstGeom>
          <a:ln>
            <a:solidFill>
              <a:schemeClr val="accent1"/>
            </a:solidFill>
          </a:ln>
          <a:effectLst/>
        </p:spPr>
      </p:pic>
      <p:sp>
        <p:nvSpPr>
          <p:cNvPr id="40" name="Triangle 39">
            <a:extLst>
              <a:ext uri="{FF2B5EF4-FFF2-40B4-BE49-F238E27FC236}">
                <a16:creationId xmlns:a16="http://schemas.microsoft.com/office/drawing/2014/main" id="{769B36B0-B2C8-421A-4BFF-3BFE76E05DB6}"/>
              </a:ext>
            </a:extLst>
          </p:cNvPr>
          <p:cNvSpPr/>
          <p:nvPr/>
        </p:nvSpPr>
        <p:spPr>
          <a:xfrm rot="5400000">
            <a:off x="4560439" y="2372631"/>
            <a:ext cx="4039840" cy="1310837"/>
          </a:xfrm>
          <a:prstGeom prst="triangle">
            <a:avLst>
              <a:gd name="adj" fmla="val 63778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  <a:alpha val="38702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35D352-18DD-C730-F79D-8567E4AE915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782" y="2103063"/>
            <a:ext cx="656298" cy="6562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2BE296-B70F-A348-E8AA-905BACCE7BA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0970" y="2330084"/>
            <a:ext cx="1659664" cy="317386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7003F43E-718A-2464-8F69-A34B34B58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77531" y="2232348"/>
            <a:ext cx="1582737" cy="40990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9" name="Content Placeholder 6" descr="Logo&#10;&#10;Description automatically generated">
            <a:extLst>
              <a:ext uri="{FF2B5EF4-FFF2-40B4-BE49-F238E27FC236}">
                <a16:creationId xmlns:a16="http://schemas.microsoft.com/office/drawing/2014/main" id="{3751D588-FCB8-9DA0-B134-18DA03E03E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4920" y="1379315"/>
            <a:ext cx="1300345" cy="434315"/>
          </a:xfrm>
        </p:spPr>
      </p:pic>
      <p:pic>
        <p:nvPicPr>
          <p:cNvPr id="30" name="Picture 29" descr="Logo&#10;&#10;Description automatically generated with low confidence">
            <a:extLst>
              <a:ext uri="{FF2B5EF4-FFF2-40B4-BE49-F238E27FC236}">
                <a16:creationId xmlns:a16="http://schemas.microsoft.com/office/drawing/2014/main" id="{122ABFAB-7C19-786E-87D6-13DDCF0816D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6209" y="1412007"/>
            <a:ext cx="1275379" cy="37713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4DDEAE4-46AC-B251-D7BB-B18CDE754FED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136" y="1323125"/>
            <a:ext cx="1968317" cy="60624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8724EC-3492-9AF1-A069-87EA521F2AC3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A8740A0-6B55-ADE9-EC82-D23143495B62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5ACC4029-993E-982C-BE9C-4C8DEF8DD26A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46" name="Footer Placeholder 4">
            <a:extLst>
              <a:ext uri="{FF2B5EF4-FFF2-40B4-BE49-F238E27FC236}">
                <a16:creationId xmlns:a16="http://schemas.microsoft.com/office/drawing/2014/main" id="{E66FD97E-627F-711D-FC7B-376D53FC6168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3807038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009755-2EEE-9D42-85CF-CFEBEAE62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5BBCF7-B7A1-834C-9087-C46482C02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34</a:t>
            </a:fld>
            <a:endParaRPr lang="en-US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506E0A9-7D93-9D43-871C-40BF4F41F219}"/>
              </a:ext>
            </a:extLst>
          </p:cNvPr>
          <p:cNvSpPr txBox="1">
            <a:spLocks/>
          </p:cNvSpPr>
          <p:nvPr/>
        </p:nvSpPr>
        <p:spPr>
          <a:xfrm>
            <a:off x="5768136" y="1244845"/>
            <a:ext cx="6046878" cy="4590993"/>
          </a:xfrm>
          <a:custGeom>
            <a:avLst/>
            <a:gdLst>
              <a:gd name="connsiteX0" fmla="*/ 0 w 5511231"/>
              <a:gd name="connsiteY0" fmla="*/ 0 h 4575753"/>
              <a:gd name="connsiteX1" fmla="*/ 5511231 w 5511231"/>
              <a:gd name="connsiteY1" fmla="*/ 0 h 4575753"/>
              <a:gd name="connsiteX2" fmla="*/ 5511231 w 5511231"/>
              <a:gd name="connsiteY2" fmla="*/ 4575753 h 4575753"/>
              <a:gd name="connsiteX3" fmla="*/ 0 w 5511231"/>
              <a:gd name="connsiteY3" fmla="*/ 4575753 h 4575753"/>
              <a:gd name="connsiteX4" fmla="*/ 0 w 5511231"/>
              <a:gd name="connsiteY4" fmla="*/ 0 h 4575753"/>
              <a:gd name="connsiteX0" fmla="*/ 0 w 5511231"/>
              <a:gd name="connsiteY0" fmla="*/ 0 h 4575753"/>
              <a:gd name="connsiteX1" fmla="*/ 5511231 w 5511231"/>
              <a:gd name="connsiteY1" fmla="*/ 0 h 4575753"/>
              <a:gd name="connsiteX2" fmla="*/ 4322511 w 5511231"/>
              <a:gd name="connsiteY2" fmla="*/ 4575753 h 4575753"/>
              <a:gd name="connsiteX3" fmla="*/ 0 w 5511231"/>
              <a:gd name="connsiteY3" fmla="*/ 4575753 h 4575753"/>
              <a:gd name="connsiteX4" fmla="*/ 0 w 5511231"/>
              <a:gd name="connsiteY4" fmla="*/ 0 h 4575753"/>
              <a:gd name="connsiteX0" fmla="*/ 0 w 5511231"/>
              <a:gd name="connsiteY0" fmla="*/ 0 h 4575753"/>
              <a:gd name="connsiteX1" fmla="*/ 5511231 w 5511231"/>
              <a:gd name="connsiteY1" fmla="*/ 0 h 4575753"/>
              <a:gd name="connsiteX2" fmla="*/ 4789871 w 5511231"/>
              <a:gd name="connsiteY2" fmla="*/ 2818851 h 4575753"/>
              <a:gd name="connsiteX3" fmla="*/ 4322511 w 5511231"/>
              <a:gd name="connsiteY3" fmla="*/ 4575753 h 4575753"/>
              <a:gd name="connsiteX4" fmla="*/ 0 w 5511231"/>
              <a:gd name="connsiteY4" fmla="*/ 4575753 h 4575753"/>
              <a:gd name="connsiteX5" fmla="*/ 0 w 5511231"/>
              <a:gd name="connsiteY5" fmla="*/ 0 h 4575753"/>
              <a:gd name="connsiteX0" fmla="*/ 0 w 5511231"/>
              <a:gd name="connsiteY0" fmla="*/ 0 h 4575753"/>
              <a:gd name="connsiteX1" fmla="*/ 5511231 w 5511231"/>
              <a:gd name="connsiteY1" fmla="*/ 0 h 4575753"/>
              <a:gd name="connsiteX2" fmla="*/ 4302191 w 5511231"/>
              <a:gd name="connsiteY2" fmla="*/ 3672291 h 4575753"/>
              <a:gd name="connsiteX3" fmla="*/ 4322511 w 5511231"/>
              <a:gd name="connsiteY3" fmla="*/ 4575753 h 4575753"/>
              <a:gd name="connsiteX4" fmla="*/ 0 w 5511231"/>
              <a:gd name="connsiteY4" fmla="*/ 4575753 h 4575753"/>
              <a:gd name="connsiteX5" fmla="*/ 0 w 5511231"/>
              <a:gd name="connsiteY5" fmla="*/ 0 h 4575753"/>
              <a:gd name="connsiteX0" fmla="*/ 0 w 5511231"/>
              <a:gd name="connsiteY0" fmla="*/ 0 h 4575753"/>
              <a:gd name="connsiteX1" fmla="*/ 5511231 w 5511231"/>
              <a:gd name="connsiteY1" fmla="*/ 0 h 4575753"/>
              <a:gd name="connsiteX2" fmla="*/ 4774631 w 5511231"/>
              <a:gd name="connsiteY2" fmla="*/ 2178771 h 4575753"/>
              <a:gd name="connsiteX3" fmla="*/ 4302191 w 5511231"/>
              <a:gd name="connsiteY3" fmla="*/ 3672291 h 4575753"/>
              <a:gd name="connsiteX4" fmla="*/ 4322511 w 5511231"/>
              <a:gd name="connsiteY4" fmla="*/ 4575753 h 4575753"/>
              <a:gd name="connsiteX5" fmla="*/ 0 w 5511231"/>
              <a:gd name="connsiteY5" fmla="*/ 4575753 h 4575753"/>
              <a:gd name="connsiteX6" fmla="*/ 0 w 5511231"/>
              <a:gd name="connsiteY6" fmla="*/ 0 h 4575753"/>
              <a:gd name="connsiteX0" fmla="*/ 0 w 5551871"/>
              <a:gd name="connsiteY0" fmla="*/ 0 h 4575753"/>
              <a:gd name="connsiteX1" fmla="*/ 5511231 w 5551871"/>
              <a:gd name="connsiteY1" fmla="*/ 0 h 4575753"/>
              <a:gd name="connsiteX2" fmla="*/ 5551871 w 5551871"/>
              <a:gd name="connsiteY2" fmla="*/ 3672291 h 4575753"/>
              <a:gd name="connsiteX3" fmla="*/ 4302191 w 5551871"/>
              <a:gd name="connsiteY3" fmla="*/ 3672291 h 4575753"/>
              <a:gd name="connsiteX4" fmla="*/ 4322511 w 5551871"/>
              <a:gd name="connsiteY4" fmla="*/ 4575753 h 4575753"/>
              <a:gd name="connsiteX5" fmla="*/ 0 w 5551871"/>
              <a:gd name="connsiteY5" fmla="*/ 4575753 h 4575753"/>
              <a:gd name="connsiteX6" fmla="*/ 0 w 5551871"/>
              <a:gd name="connsiteY6" fmla="*/ 0 h 4575753"/>
              <a:gd name="connsiteX0" fmla="*/ 0 w 5551871"/>
              <a:gd name="connsiteY0" fmla="*/ 0 h 4590993"/>
              <a:gd name="connsiteX1" fmla="*/ 5511231 w 5551871"/>
              <a:gd name="connsiteY1" fmla="*/ 0 h 4590993"/>
              <a:gd name="connsiteX2" fmla="*/ 5551871 w 5551871"/>
              <a:gd name="connsiteY2" fmla="*/ 3672291 h 4590993"/>
              <a:gd name="connsiteX3" fmla="*/ 4302191 w 5551871"/>
              <a:gd name="connsiteY3" fmla="*/ 3672291 h 4590993"/>
              <a:gd name="connsiteX4" fmla="*/ 4231071 w 5551871"/>
              <a:gd name="connsiteY4" fmla="*/ 4590993 h 4590993"/>
              <a:gd name="connsiteX5" fmla="*/ 0 w 5551871"/>
              <a:gd name="connsiteY5" fmla="*/ 4575753 h 4590993"/>
              <a:gd name="connsiteX6" fmla="*/ 0 w 5551871"/>
              <a:gd name="connsiteY6" fmla="*/ 0 h 4590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1871" h="4590993">
                <a:moveTo>
                  <a:pt x="0" y="0"/>
                </a:moveTo>
                <a:lnTo>
                  <a:pt x="5511231" y="0"/>
                </a:lnTo>
                <a:lnTo>
                  <a:pt x="5551871" y="3672291"/>
                </a:lnTo>
                <a:lnTo>
                  <a:pt x="4302191" y="3672291"/>
                </a:lnTo>
                <a:lnTo>
                  <a:pt x="4231071" y="4590993"/>
                </a:lnTo>
                <a:lnTo>
                  <a:pt x="0" y="4575753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200" dirty="0"/>
              <a:t>Pete Barry, Clarence Chang, </a:t>
            </a:r>
            <a:r>
              <a:rPr lang="en-US" sz="1200" dirty="0" err="1"/>
              <a:t>Juliang</a:t>
            </a:r>
            <a:r>
              <a:rPr lang="en-US" sz="1200" dirty="0"/>
              <a:t> Li,  </a:t>
            </a:r>
            <a:r>
              <a:rPr lang="en-US" sz="1200" i="1" dirty="0"/>
              <a:t>Argonne National Laboratory</a:t>
            </a:r>
          </a:p>
          <a:p>
            <a:r>
              <a:rPr lang="en-US" sz="1200" dirty="0"/>
              <a:t>Chiara Salemi</a:t>
            </a:r>
            <a:r>
              <a:rPr lang="en-US" sz="1200" i="1" dirty="0"/>
              <a:t>, UC Berkeley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dirty="0"/>
              <a:t>Christina Wang, </a:t>
            </a:r>
            <a:r>
              <a:rPr lang="en-US" sz="1200" i="1" dirty="0"/>
              <a:t>Caltech</a:t>
            </a:r>
          </a:p>
          <a:p>
            <a:pPr marL="0" indent="0" algn="ctr">
              <a:buNone/>
            </a:pPr>
            <a:r>
              <a:rPr lang="en-US" sz="1200" dirty="0"/>
              <a:t>Jesse Liu, </a:t>
            </a:r>
            <a:r>
              <a:rPr lang="en-US" sz="1200" i="1" dirty="0"/>
              <a:t>University of Cambridge</a:t>
            </a:r>
          </a:p>
          <a:p>
            <a:pPr marL="0" indent="0" algn="ctr">
              <a:buNone/>
            </a:pPr>
            <a:r>
              <a:rPr lang="en-US" sz="1200" dirty="0"/>
              <a:t>Kristin Dona, Gabe Hoshino, Alex </a:t>
            </a:r>
            <a:r>
              <a:rPr lang="en-US" sz="1200" dirty="0" err="1"/>
              <a:t>Lapuente</a:t>
            </a:r>
            <a:r>
              <a:rPr lang="en-US" sz="1200" dirty="0"/>
              <a:t>, David Miller, Max Olberding, </a:t>
            </a:r>
            <a:r>
              <a:rPr lang="en-US" sz="1200" i="1" dirty="0"/>
              <a:t>University of Chicago</a:t>
            </a:r>
          </a:p>
          <a:p>
            <a:pPr marL="0" indent="0" algn="ctr">
              <a:buNone/>
            </a:pPr>
            <a:r>
              <a:rPr lang="en-US" sz="1200" dirty="0"/>
              <a:t>Daniel Bowring, Gustavo I </a:t>
            </a:r>
            <a:r>
              <a:rPr lang="en-US" sz="1200" dirty="0" err="1"/>
              <a:t>Cancelo</a:t>
            </a:r>
            <a:r>
              <a:rPr lang="en-US" sz="1200" dirty="0"/>
              <a:t>, Claudio Chavez, Aaron Chou, Mohamed Hassan, Samantha Lewis, Matthew </a:t>
            </a:r>
            <a:r>
              <a:rPr lang="en-US" sz="1200" dirty="0" err="1"/>
              <a:t>Malaker</a:t>
            </a:r>
            <a:r>
              <a:rPr lang="en-US" sz="1200" dirty="0"/>
              <a:t>, Cristian Pena, Andrew </a:t>
            </a:r>
            <a:r>
              <a:rPr lang="en-US" sz="1200" dirty="0" err="1"/>
              <a:t>Sonnenschein</a:t>
            </a:r>
            <a:r>
              <a:rPr lang="en-US" sz="1200" dirty="0"/>
              <a:t>, Leonardo </a:t>
            </a:r>
            <a:r>
              <a:rPr lang="en-US" sz="1200" dirty="0" err="1"/>
              <a:t>Stefanazzi</a:t>
            </a:r>
            <a:r>
              <a:rPr lang="en-US" sz="1200" dirty="0"/>
              <a:t>, Kevin </a:t>
            </a:r>
            <a:r>
              <a:rPr lang="en-US" sz="1200" dirty="0" err="1"/>
              <a:t>Zvonarek</a:t>
            </a:r>
            <a:r>
              <a:rPr lang="en-US" sz="1200" dirty="0"/>
              <a:t>, </a:t>
            </a:r>
            <a:r>
              <a:rPr lang="en-US" sz="1200" i="1" dirty="0"/>
              <a:t>Fermilab</a:t>
            </a:r>
          </a:p>
          <a:p>
            <a:pPr marL="0" indent="0" algn="ctr">
              <a:buNone/>
            </a:pPr>
            <a:r>
              <a:rPr lang="en-US" sz="1200" dirty="0"/>
              <a:t>Rakshya Khatiwada, </a:t>
            </a:r>
            <a:r>
              <a:rPr lang="en-US" sz="1200" i="1" dirty="0"/>
              <a:t>Fermilab and Illinois Institute of Technology</a:t>
            </a:r>
          </a:p>
          <a:p>
            <a:pPr marL="0" indent="0" algn="ctr">
              <a:buNone/>
            </a:pPr>
            <a:r>
              <a:rPr lang="en-US" sz="1200" dirty="0"/>
              <a:t>Stefan Knirck, Jasmine Palma, Steven Su, Jian Wang-Munoz</a:t>
            </a:r>
            <a:r>
              <a:rPr lang="en-US" sz="1200" i="1" dirty="0"/>
              <a:t>, Harvard University</a:t>
            </a:r>
          </a:p>
          <a:p>
            <a:pPr marL="0" indent="0" algn="ctr">
              <a:buNone/>
            </a:pPr>
            <a:r>
              <a:rPr lang="en-US" sz="1200" dirty="0" err="1"/>
              <a:t>Gianpaolo</a:t>
            </a:r>
            <a:r>
              <a:rPr lang="en-US" sz="1200" dirty="0"/>
              <a:t> </a:t>
            </a:r>
            <a:r>
              <a:rPr lang="en-US" sz="1200" dirty="0" err="1"/>
              <a:t>Carosi</a:t>
            </a:r>
            <a:r>
              <a:rPr lang="en-US" sz="1200" i="1" dirty="0"/>
              <a:t>, Lawrence Livermore National Laboratory</a:t>
            </a:r>
          </a:p>
          <a:p>
            <a:pPr marL="0" indent="0" algn="ctr">
              <a:buNone/>
            </a:pPr>
            <a:r>
              <a:rPr lang="en-US" sz="1200" dirty="0"/>
              <a:t>Karl Berggren, Dip Joti Paul, Tony (Xu) Zhou, </a:t>
            </a:r>
            <a:r>
              <a:rPr lang="en-US" sz="1200" i="1" dirty="0"/>
              <a:t>Massachusetts Institute of Technology</a:t>
            </a:r>
          </a:p>
          <a:p>
            <a:pPr marL="0" indent="0" algn="ctr">
              <a:buNone/>
            </a:pPr>
            <a:r>
              <a:rPr lang="en-US" sz="1200" dirty="0"/>
              <a:t>Omid </a:t>
            </a:r>
            <a:r>
              <a:rPr lang="en-US" sz="1200" dirty="0" err="1"/>
              <a:t>Noroozian</a:t>
            </a:r>
            <a:r>
              <a:rPr lang="en-US" sz="1200" dirty="0"/>
              <a:t>, </a:t>
            </a:r>
            <a:r>
              <a:rPr lang="en-US" sz="1200" i="1" dirty="0"/>
              <a:t>NASA Goddard Space Flight Center</a:t>
            </a:r>
          </a:p>
          <a:p>
            <a:pPr marL="0" indent="0" algn="ctr">
              <a:buNone/>
            </a:pPr>
            <a:r>
              <a:rPr lang="en-US" sz="1200" dirty="0" err="1"/>
              <a:t>Sae</a:t>
            </a:r>
            <a:r>
              <a:rPr lang="en-US" sz="1200" dirty="0"/>
              <a:t> Woo Nam</a:t>
            </a:r>
            <a:r>
              <a:rPr lang="en-US" sz="1200" i="1" dirty="0"/>
              <a:t>, National Institute of Standards and Technology</a:t>
            </a:r>
          </a:p>
          <a:p>
            <a:pPr marL="0" indent="0" algn="ctr">
              <a:buNone/>
            </a:pPr>
            <a:r>
              <a:rPr lang="en-US" sz="1200" dirty="0"/>
              <a:t>Noah Kurinsky,,</a:t>
            </a:r>
            <a:r>
              <a:rPr lang="en-US" sz="1200" i="1" dirty="0"/>
              <a:t> SLAC</a:t>
            </a:r>
          </a:p>
          <a:p>
            <a:pPr marL="0" indent="0" algn="ctr">
              <a:buNone/>
            </a:pPr>
            <a:r>
              <a:rPr lang="en-US" sz="1200" i="1" dirty="0"/>
              <a:t>Special Thanks to: </a:t>
            </a:r>
            <a:r>
              <a:rPr lang="en-US" sz="1200" dirty="0"/>
              <a:t>Peter Winter, Simon </a:t>
            </a:r>
            <a:r>
              <a:rPr lang="en-US" sz="1200" dirty="0" err="1"/>
              <a:t>Corrodi</a:t>
            </a:r>
            <a:r>
              <a:rPr lang="en-US" sz="1200" dirty="0"/>
              <a:t>, </a:t>
            </a:r>
            <a:r>
              <a:rPr lang="en-US" sz="1200" i="1" dirty="0"/>
              <a:t>Argonne National Laboratory, Muon g-2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F7CF45-9989-E14B-B6DE-906CE2DF98AB}"/>
              </a:ext>
            </a:extLst>
          </p:cNvPr>
          <p:cNvSpPr txBox="1"/>
          <p:nvPr/>
        </p:nvSpPr>
        <p:spPr>
          <a:xfrm>
            <a:off x="5313304" y="5738382"/>
            <a:ext cx="668741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/>
              <a:t>This work was</a:t>
            </a:r>
            <a:r>
              <a:rPr lang="en-US" sz="1400" b="0" i="1" dirty="0">
                <a:effectLst/>
              </a:rPr>
              <a:t> supported by the Fermi Research Alliance, LLC under  Contract No. DE-AC02-07CH11359 with the U.S. Department of Energy, Office of Science, Office of High Energy Physics.</a:t>
            </a:r>
            <a:endParaRPr lang="en-US" sz="1400" i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5C526D-930B-B04B-884C-514DF8A18592}"/>
              </a:ext>
            </a:extLst>
          </p:cNvPr>
          <p:cNvSpPr txBox="1"/>
          <p:nvPr/>
        </p:nvSpPr>
        <p:spPr>
          <a:xfrm>
            <a:off x="5551223" y="478373"/>
            <a:ext cx="3980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Broadband Reflector Experiment for Axion Detection (BREAD)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18" name="Picture 17" descr="Logo&#10;&#10;Description automatically generated with low confidence">
            <a:extLst>
              <a:ext uri="{FF2B5EF4-FFF2-40B4-BE49-F238E27FC236}">
                <a16:creationId xmlns:a16="http://schemas.microsoft.com/office/drawing/2014/main" id="{D288B241-2CC9-1548-83D5-E0AEC29658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7774" y="381882"/>
            <a:ext cx="1819252" cy="79837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D90BA6-467F-C44F-96FA-102296E3118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281" y="407778"/>
            <a:ext cx="5127057" cy="6003451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2BA89074-DBCC-08EB-38F0-E1305BC0775B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33679671-D1C6-9D68-8450-6FCA5C70FB2B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0F3192E9-AC12-BE8D-5464-327D274F9F9E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49FBBDA-9C89-C9FE-2B1F-147E852DB6BE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5700664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8B059-DC3B-EEA8-EEAB-36D4FDF34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8815C-F3F0-0110-E11B-103EFB6C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116CA-BCF5-80CB-8A5F-9D2DB8BCC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35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9DF5AF-A20C-33D4-D076-C1CA4FF9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A4EFC90-AA47-30AE-D6E8-A630FA1E12EB}"/>
              </a:ext>
            </a:extLst>
          </p:cNvPr>
          <p:cNvSpPr txBox="1">
            <a:spLocks/>
          </p:cNvSpPr>
          <p:nvPr/>
        </p:nvSpPr>
        <p:spPr>
          <a:xfrm>
            <a:off x="483702" y="377793"/>
            <a:ext cx="11224593" cy="5379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latin typeface="+mn-lt"/>
              </a:rPr>
              <a:t>Thank you very much!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3A214AD-F68E-A41B-48A8-698B3EA9DCB5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Introduction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4E467C-8C6A-34E6-6F75-DB73959EEAFA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D19A3CE-36EB-581D-22EB-22FF698AEA60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/>
              <a:t>Conclusion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5CF42877-B8C7-2E7C-C29C-5015EC5A5813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  <p:pic>
        <p:nvPicPr>
          <p:cNvPr id="13" name="Picture 12" descr="A metal cone on a table&#10;&#10;AI-generated content may be incorrect.">
            <a:extLst>
              <a:ext uri="{FF2B5EF4-FFF2-40B4-BE49-F238E27FC236}">
                <a16:creationId xmlns:a16="http://schemas.microsoft.com/office/drawing/2014/main" id="{222C88CD-2D04-ED50-B884-3E0C138AFA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084" y="1036019"/>
            <a:ext cx="2270763" cy="5323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BA0BCA-9146-A9C5-A0A4-4E9349E212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792" y="3949323"/>
            <a:ext cx="4532244" cy="24103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3E9ACF-6C3E-B996-3216-BA870794B1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04" y="1001049"/>
            <a:ext cx="4088297" cy="287884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C6901CC-B798-0CAE-FA83-B081745432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6879" y="3504828"/>
            <a:ext cx="3931416" cy="28548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96D6601-F510-A31D-071E-07F304279FF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5845" y="1036019"/>
            <a:ext cx="4581611" cy="24264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E12A63-B7DF-E8CA-9293-611461FDF9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97800" y="4358014"/>
            <a:ext cx="1878870" cy="187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163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4DA52-DDE1-7365-8384-69CECC179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C5F21BDD-8FA7-CFA6-40B8-3F48E72F7D5D}"/>
              </a:ext>
            </a:extLst>
          </p:cNvPr>
          <p:cNvGrpSpPr/>
          <p:nvPr/>
        </p:nvGrpSpPr>
        <p:grpSpPr>
          <a:xfrm>
            <a:off x="8174142" y="1470479"/>
            <a:ext cx="2747623" cy="2597066"/>
            <a:chOff x="8190124" y="2013748"/>
            <a:chExt cx="3405426" cy="32188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FC606A-D86F-484F-243D-8F1B76BD728E}"/>
                </a:ext>
              </a:extLst>
            </p:cNvPr>
            <p:cNvSpPr/>
            <p:nvPr/>
          </p:nvSpPr>
          <p:spPr>
            <a:xfrm rot="5400000">
              <a:off x="7801089" y="3147105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510ADAE2-BCF3-9B84-8EB2-D47DC2E3DA1F}"/>
                </a:ext>
              </a:extLst>
            </p:cNvPr>
            <p:cNvSpPr/>
            <p:nvPr/>
          </p:nvSpPr>
          <p:spPr>
            <a:xfrm>
              <a:off x="8451688" y="4115389"/>
              <a:ext cx="863394" cy="132320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00370D6-0362-6261-F0DA-D5146CCED5A5}"/>
                </a:ext>
              </a:extLst>
            </p:cNvPr>
            <p:cNvSpPr/>
            <p:nvPr/>
          </p:nvSpPr>
          <p:spPr>
            <a:xfrm>
              <a:off x="8526676" y="2557124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0F4FE5-EC54-C8A7-73DA-93A1CC019736}"/>
                </a:ext>
              </a:extLst>
            </p:cNvPr>
            <p:cNvSpPr/>
            <p:nvPr/>
          </p:nvSpPr>
          <p:spPr>
            <a:xfrm rot="5400000">
              <a:off x="9177275" y="3105047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61D653-5A7A-F635-D285-218A3751DE06}"/>
                </a:ext>
              </a:extLst>
            </p:cNvPr>
            <p:cNvSpPr/>
            <p:nvPr/>
          </p:nvSpPr>
          <p:spPr>
            <a:xfrm>
              <a:off x="8592835" y="3996614"/>
              <a:ext cx="2729110" cy="839915"/>
            </a:xfrm>
            <a:custGeom>
              <a:avLst/>
              <a:gdLst>
                <a:gd name="connsiteX0" fmla="*/ 0 w 2729110"/>
                <a:gd name="connsiteY0" fmla="*/ 0 h 839915"/>
                <a:gd name="connsiteX1" fmla="*/ 736860 w 2729110"/>
                <a:gd name="connsiteY1" fmla="*/ 0 h 839915"/>
                <a:gd name="connsiteX2" fmla="*/ 1337264 w 2729110"/>
                <a:gd name="connsiteY2" fmla="*/ 0 h 839915"/>
                <a:gd name="connsiteX3" fmla="*/ 1992250 w 2729110"/>
                <a:gd name="connsiteY3" fmla="*/ 0 h 839915"/>
                <a:gd name="connsiteX4" fmla="*/ 2729110 w 2729110"/>
                <a:gd name="connsiteY4" fmla="*/ 0 h 839915"/>
                <a:gd name="connsiteX5" fmla="*/ 2729110 w 2729110"/>
                <a:gd name="connsiteY5" fmla="*/ 428357 h 839915"/>
                <a:gd name="connsiteX6" fmla="*/ 2729110 w 2729110"/>
                <a:gd name="connsiteY6" fmla="*/ 839915 h 839915"/>
                <a:gd name="connsiteX7" fmla="*/ 2101415 w 2729110"/>
                <a:gd name="connsiteY7" fmla="*/ 839915 h 839915"/>
                <a:gd name="connsiteX8" fmla="*/ 1473719 w 2729110"/>
                <a:gd name="connsiteY8" fmla="*/ 839915 h 839915"/>
                <a:gd name="connsiteX9" fmla="*/ 736860 w 2729110"/>
                <a:gd name="connsiteY9" fmla="*/ 839915 h 839915"/>
                <a:gd name="connsiteX10" fmla="*/ 0 w 2729110"/>
                <a:gd name="connsiteY10" fmla="*/ 839915 h 839915"/>
                <a:gd name="connsiteX11" fmla="*/ 0 w 2729110"/>
                <a:gd name="connsiteY11" fmla="*/ 428357 h 839915"/>
                <a:gd name="connsiteX12" fmla="*/ 0 w 2729110"/>
                <a:gd name="connsiteY12" fmla="*/ 0 h 83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9110" h="839915" extrusionOk="0">
                  <a:moveTo>
                    <a:pt x="0" y="0"/>
                  </a:moveTo>
                  <a:cubicBezTo>
                    <a:pt x="310074" y="-34361"/>
                    <a:pt x="543555" y="-25418"/>
                    <a:pt x="736860" y="0"/>
                  </a:cubicBezTo>
                  <a:cubicBezTo>
                    <a:pt x="930165" y="25418"/>
                    <a:pt x="1118010" y="-6760"/>
                    <a:pt x="1337264" y="0"/>
                  </a:cubicBezTo>
                  <a:cubicBezTo>
                    <a:pt x="1556518" y="6760"/>
                    <a:pt x="1733981" y="23502"/>
                    <a:pt x="1992250" y="0"/>
                  </a:cubicBezTo>
                  <a:cubicBezTo>
                    <a:pt x="2250519" y="-23502"/>
                    <a:pt x="2420699" y="-23522"/>
                    <a:pt x="2729110" y="0"/>
                  </a:cubicBezTo>
                  <a:cubicBezTo>
                    <a:pt x="2745175" y="108474"/>
                    <a:pt x="2728179" y="250169"/>
                    <a:pt x="2729110" y="428357"/>
                  </a:cubicBezTo>
                  <a:cubicBezTo>
                    <a:pt x="2730041" y="606545"/>
                    <a:pt x="2739097" y="736501"/>
                    <a:pt x="2729110" y="839915"/>
                  </a:cubicBezTo>
                  <a:cubicBezTo>
                    <a:pt x="2469415" y="812969"/>
                    <a:pt x="2383907" y="851771"/>
                    <a:pt x="2101415" y="839915"/>
                  </a:cubicBezTo>
                  <a:cubicBezTo>
                    <a:pt x="1818923" y="828059"/>
                    <a:pt x="1738034" y="858410"/>
                    <a:pt x="1473719" y="839915"/>
                  </a:cubicBezTo>
                  <a:cubicBezTo>
                    <a:pt x="1209404" y="821420"/>
                    <a:pt x="944204" y="867637"/>
                    <a:pt x="736860" y="839915"/>
                  </a:cubicBezTo>
                  <a:cubicBezTo>
                    <a:pt x="529516" y="812193"/>
                    <a:pt x="174896" y="838564"/>
                    <a:pt x="0" y="839915"/>
                  </a:cubicBezTo>
                  <a:cubicBezTo>
                    <a:pt x="17402" y="657049"/>
                    <a:pt x="4651" y="628963"/>
                    <a:pt x="0" y="428357"/>
                  </a:cubicBezTo>
                  <a:cubicBezTo>
                    <a:pt x="-4651" y="227751"/>
                    <a:pt x="-19333" y="98600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201184F5-1BBC-A95B-6D42-7966651D4D23}"/>
                </a:ext>
              </a:extLst>
            </p:cNvPr>
            <p:cNvSpPr/>
            <p:nvPr/>
          </p:nvSpPr>
          <p:spPr>
            <a:xfrm>
              <a:off x="8190124" y="2013748"/>
              <a:ext cx="3220543" cy="3218824"/>
            </a:xfrm>
            <a:prstGeom prst="frame">
              <a:avLst>
                <a:gd name="adj1" fmla="val 1493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9C978CC-D844-DD7D-9D25-D36891BF01CC}"/>
                </a:ext>
              </a:extLst>
            </p:cNvPr>
            <p:cNvSpPr/>
            <p:nvPr/>
          </p:nvSpPr>
          <p:spPr>
            <a:xfrm>
              <a:off x="8690107" y="2587514"/>
              <a:ext cx="2348570" cy="2185394"/>
            </a:xfrm>
            <a:custGeom>
              <a:avLst/>
              <a:gdLst>
                <a:gd name="connsiteX0" fmla="*/ 0 w 2348570"/>
                <a:gd name="connsiteY0" fmla="*/ 0 h 2185394"/>
                <a:gd name="connsiteX1" fmla="*/ 2348570 w 2348570"/>
                <a:gd name="connsiteY1" fmla="*/ 0 h 2185394"/>
                <a:gd name="connsiteX2" fmla="*/ 2348570 w 2348570"/>
                <a:gd name="connsiteY2" fmla="*/ 2185394 h 2185394"/>
                <a:gd name="connsiteX3" fmla="*/ 0 w 2348570"/>
                <a:gd name="connsiteY3" fmla="*/ 2185394 h 2185394"/>
                <a:gd name="connsiteX4" fmla="*/ 0 w 2348570"/>
                <a:gd name="connsiteY4" fmla="*/ 0 h 218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570" h="2185394" extrusionOk="0">
                  <a:moveTo>
                    <a:pt x="0" y="0"/>
                  </a:moveTo>
                  <a:cubicBezTo>
                    <a:pt x="978271" y="-16420"/>
                    <a:pt x="1619705" y="-157111"/>
                    <a:pt x="2348570" y="0"/>
                  </a:cubicBezTo>
                  <a:cubicBezTo>
                    <a:pt x="2484660" y="314230"/>
                    <a:pt x="2231283" y="1424219"/>
                    <a:pt x="2348570" y="2185394"/>
                  </a:cubicBezTo>
                  <a:cubicBezTo>
                    <a:pt x="1741486" y="2185794"/>
                    <a:pt x="1021287" y="2262892"/>
                    <a:pt x="0" y="2185394"/>
                  </a:cubicBezTo>
                  <a:cubicBezTo>
                    <a:pt x="117495" y="1704171"/>
                    <a:pt x="-81622" y="405534"/>
                    <a:pt x="0" y="0"/>
                  </a:cubicBezTo>
                  <a:close/>
                </a:path>
              </a:pathLst>
            </a:custGeom>
            <a:noFill/>
            <a:ln w="25400"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9AF5B65-D19F-9E39-617A-BD4F09EE9B46}"/>
                </a:ext>
              </a:extLst>
            </p:cNvPr>
            <p:cNvSpPr/>
            <p:nvPr/>
          </p:nvSpPr>
          <p:spPr>
            <a:xfrm>
              <a:off x="9319760" y="2864732"/>
              <a:ext cx="692671" cy="1355045"/>
            </a:xfrm>
            <a:custGeom>
              <a:avLst/>
              <a:gdLst>
                <a:gd name="connsiteX0" fmla="*/ 0 w 692671"/>
                <a:gd name="connsiteY0" fmla="*/ 1333798 h 1355045"/>
                <a:gd name="connsiteX1" fmla="*/ 89330 w 692671"/>
                <a:gd name="connsiteY1" fmla="*/ 1329710 h 1355045"/>
                <a:gd name="connsiteX2" fmla="*/ 173135 w 692671"/>
                <a:gd name="connsiteY2" fmla="*/ 1325874 h 1355045"/>
                <a:gd name="connsiteX3" fmla="*/ 276279 w 692671"/>
                <a:gd name="connsiteY3" fmla="*/ 1321154 h 1355045"/>
                <a:gd name="connsiteX4" fmla="*/ 274037 w 692671"/>
                <a:gd name="connsiteY4" fmla="*/ 797349 h 1355045"/>
                <a:gd name="connsiteX5" fmla="*/ 282285 w 692671"/>
                <a:gd name="connsiteY5" fmla="*/ 327732 h 1355045"/>
                <a:gd name="connsiteX6" fmla="*/ 315316 w 692671"/>
                <a:gd name="connsiteY6" fmla="*/ 124533 h 1355045"/>
                <a:gd name="connsiteX7" fmla="*/ 338898 w 692671"/>
                <a:gd name="connsiteY7" fmla="*/ 413301 h 1355045"/>
                <a:gd name="connsiteX8" fmla="*/ 369367 w 692671"/>
                <a:gd name="connsiteY8" fmla="*/ 751066 h 1355045"/>
                <a:gd name="connsiteX9" fmla="*/ 455648 w 692671"/>
                <a:gd name="connsiteY9" fmla="*/ 1181397 h 1355045"/>
                <a:gd name="connsiteX10" fmla="*/ 541528 w 692671"/>
                <a:gd name="connsiteY10" fmla="*/ 1304221 h 1355045"/>
                <a:gd name="connsiteX11" fmla="*/ 650631 w 692671"/>
                <a:gd name="connsiteY11" fmla="*/ 1321154 h 1355045"/>
                <a:gd name="connsiteX12" fmla="*/ 692671 w 692671"/>
                <a:gd name="connsiteY12" fmla="*/ 1321154 h 13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2671" h="1355045" extrusionOk="0">
                  <a:moveTo>
                    <a:pt x="0" y="1333798"/>
                  </a:moveTo>
                  <a:cubicBezTo>
                    <a:pt x="6820" y="1271444"/>
                    <a:pt x="32854" y="1410960"/>
                    <a:pt x="89330" y="1329710"/>
                  </a:cubicBezTo>
                  <a:cubicBezTo>
                    <a:pt x="136915" y="1287060"/>
                    <a:pt x="139383" y="1341553"/>
                    <a:pt x="173135" y="1325874"/>
                  </a:cubicBezTo>
                  <a:cubicBezTo>
                    <a:pt x="170620" y="1366559"/>
                    <a:pt x="254078" y="1375170"/>
                    <a:pt x="276279" y="1321154"/>
                  </a:cubicBezTo>
                  <a:cubicBezTo>
                    <a:pt x="276559" y="1209154"/>
                    <a:pt x="314863" y="996520"/>
                    <a:pt x="274037" y="797349"/>
                  </a:cubicBezTo>
                  <a:cubicBezTo>
                    <a:pt x="281434" y="634509"/>
                    <a:pt x="287254" y="411383"/>
                    <a:pt x="282285" y="327732"/>
                  </a:cubicBezTo>
                  <a:cubicBezTo>
                    <a:pt x="275083" y="-179009"/>
                    <a:pt x="296813" y="28134"/>
                    <a:pt x="315316" y="124533"/>
                  </a:cubicBezTo>
                  <a:cubicBezTo>
                    <a:pt x="323432" y="126218"/>
                    <a:pt x="323717" y="317458"/>
                    <a:pt x="338898" y="413301"/>
                  </a:cubicBezTo>
                  <a:cubicBezTo>
                    <a:pt x="354950" y="521666"/>
                    <a:pt x="371552" y="628254"/>
                    <a:pt x="369367" y="751066"/>
                  </a:cubicBezTo>
                  <a:cubicBezTo>
                    <a:pt x="390587" y="908997"/>
                    <a:pt x="451037" y="1123295"/>
                    <a:pt x="455648" y="1181397"/>
                  </a:cubicBezTo>
                  <a:cubicBezTo>
                    <a:pt x="489379" y="1294227"/>
                    <a:pt x="518562" y="1309907"/>
                    <a:pt x="541528" y="1304221"/>
                  </a:cubicBezTo>
                  <a:cubicBezTo>
                    <a:pt x="566117" y="1351432"/>
                    <a:pt x="605484" y="1398679"/>
                    <a:pt x="650631" y="1321154"/>
                  </a:cubicBezTo>
                  <a:cubicBezTo>
                    <a:pt x="665575" y="1355236"/>
                    <a:pt x="674487" y="1363849"/>
                    <a:pt x="692671" y="1321154"/>
                  </a:cubicBezTo>
                </a:path>
              </a:pathLst>
            </a:custGeom>
            <a:noFill/>
            <a:ln w="31750"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906068"/>
                        <a:gd name="connsiteY0" fmla="*/ 1336850 h 1355779"/>
                        <a:gd name="connsiteX1" fmla="*/ 503747 w 3906068"/>
                        <a:gd name="connsiteY1" fmla="*/ 1332762 h 1355779"/>
                        <a:gd name="connsiteX2" fmla="*/ 976334 w 3906068"/>
                        <a:gd name="connsiteY2" fmla="*/ 1328926 h 1355779"/>
                        <a:gd name="connsiteX3" fmla="*/ 1557980 w 3906068"/>
                        <a:gd name="connsiteY3" fmla="*/ 1324206 h 1355779"/>
                        <a:gd name="connsiteX4" fmla="*/ 1545336 w 3906068"/>
                        <a:gd name="connsiteY4" fmla="*/ 800401 h 1355779"/>
                        <a:gd name="connsiteX5" fmla="*/ 1591846 w 3906068"/>
                        <a:gd name="connsiteY5" fmla="*/ 330784 h 1355779"/>
                        <a:gd name="connsiteX6" fmla="*/ 1778113 w 3906068"/>
                        <a:gd name="connsiteY6" fmla="*/ 127585 h 1355779"/>
                        <a:gd name="connsiteX7" fmla="*/ 2082913 w 3906068"/>
                        <a:gd name="connsiteY7" fmla="*/ 754118 h 1355779"/>
                        <a:gd name="connsiteX8" fmla="*/ 2569464 w 3906068"/>
                        <a:gd name="connsiteY8" fmla="*/ 1184449 h 1355779"/>
                        <a:gd name="connsiteX9" fmla="*/ 3053757 w 3906068"/>
                        <a:gd name="connsiteY9" fmla="*/ 1307273 h 1355779"/>
                        <a:gd name="connsiteX10" fmla="*/ 3669002 w 3906068"/>
                        <a:gd name="connsiteY10" fmla="*/ 1324206 h 1355779"/>
                        <a:gd name="connsiteX11" fmla="*/ 3906068 w 3906068"/>
                        <a:gd name="connsiteY11" fmla="*/ 1324206 h 1355779"/>
                        <a:gd name="connsiteX0" fmla="*/ 0 w 3906068"/>
                        <a:gd name="connsiteY0" fmla="*/ 1333798 h 1355045"/>
                        <a:gd name="connsiteX1" fmla="*/ 503747 w 3906068"/>
                        <a:gd name="connsiteY1" fmla="*/ 1329710 h 1355045"/>
                        <a:gd name="connsiteX2" fmla="*/ 976334 w 3906068"/>
                        <a:gd name="connsiteY2" fmla="*/ 1325874 h 1355045"/>
                        <a:gd name="connsiteX3" fmla="*/ 1557980 w 3906068"/>
                        <a:gd name="connsiteY3" fmla="*/ 1321154 h 1355045"/>
                        <a:gd name="connsiteX4" fmla="*/ 1545336 w 3906068"/>
                        <a:gd name="connsiteY4" fmla="*/ 797349 h 1355045"/>
                        <a:gd name="connsiteX5" fmla="*/ 1591846 w 3906068"/>
                        <a:gd name="connsiteY5" fmla="*/ 327732 h 1355045"/>
                        <a:gd name="connsiteX6" fmla="*/ 1778113 w 3906068"/>
                        <a:gd name="connsiteY6" fmla="*/ 124533 h 1355045"/>
                        <a:gd name="connsiteX7" fmla="*/ 1911096 w 3906068"/>
                        <a:gd name="connsiteY7" fmla="*/ 413301 h 1355045"/>
                        <a:gd name="connsiteX8" fmla="*/ 2082913 w 3906068"/>
                        <a:gd name="connsiteY8" fmla="*/ 751066 h 1355045"/>
                        <a:gd name="connsiteX9" fmla="*/ 2569464 w 3906068"/>
                        <a:gd name="connsiteY9" fmla="*/ 1181397 h 1355045"/>
                        <a:gd name="connsiteX10" fmla="*/ 3053757 w 3906068"/>
                        <a:gd name="connsiteY10" fmla="*/ 1304221 h 1355045"/>
                        <a:gd name="connsiteX11" fmla="*/ 3669002 w 3906068"/>
                        <a:gd name="connsiteY11" fmla="*/ 1321154 h 1355045"/>
                        <a:gd name="connsiteX12" fmla="*/ 3906068 w 3906068"/>
                        <a:gd name="connsiteY12" fmla="*/ 1321154 h 1355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906068" h="1355045" extrusionOk="0">
                          <a:moveTo>
                            <a:pt x="0" y="1333798"/>
                          </a:moveTo>
                          <a:cubicBezTo>
                            <a:pt x="54217" y="1273167"/>
                            <a:pt x="225273" y="1408298"/>
                            <a:pt x="503747" y="1329710"/>
                          </a:cubicBezTo>
                          <a:cubicBezTo>
                            <a:pt x="747827" y="1286154"/>
                            <a:pt x="826178" y="1341326"/>
                            <a:pt x="976334" y="1325874"/>
                          </a:cubicBezTo>
                          <a:cubicBezTo>
                            <a:pt x="1028491" y="1355071"/>
                            <a:pt x="1436256" y="1371767"/>
                            <a:pt x="1557980" y="1321154"/>
                          </a:cubicBezTo>
                          <a:cubicBezTo>
                            <a:pt x="1619789" y="1214998"/>
                            <a:pt x="1574332" y="979470"/>
                            <a:pt x="1545336" y="797349"/>
                          </a:cubicBezTo>
                          <a:cubicBezTo>
                            <a:pt x="1571175" y="634175"/>
                            <a:pt x="1555471" y="434886"/>
                            <a:pt x="1591846" y="327732"/>
                          </a:cubicBezTo>
                          <a:cubicBezTo>
                            <a:pt x="1680588" y="-175496"/>
                            <a:pt x="1694067" y="24746"/>
                            <a:pt x="1778113" y="124533"/>
                          </a:cubicBezTo>
                          <a:cubicBezTo>
                            <a:pt x="1831321" y="138794"/>
                            <a:pt x="1860296" y="308879"/>
                            <a:pt x="1911096" y="413301"/>
                          </a:cubicBezTo>
                          <a:cubicBezTo>
                            <a:pt x="1961896" y="517723"/>
                            <a:pt x="1973185" y="623050"/>
                            <a:pt x="2082913" y="751066"/>
                          </a:cubicBezTo>
                          <a:cubicBezTo>
                            <a:pt x="2253311" y="910452"/>
                            <a:pt x="2454780" y="1110434"/>
                            <a:pt x="2569464" y="1181397"/>
                          </a:cubicBezTo>
                          <a:cubicBezTo>
                            <a:pt x="2742951" y="1289812"/>
                            <a:pt x="2921211" y="1304336"/>
                            <a:pt x="3053757" y="1304221"/>
                          </a:cubicBezTo>
                          <a:cubicBezTo>
                            <a:pt x="3150576" y="1340005"/>
                            <a:pt x="3369584" y="1388942"/>
                            <a:pt x="3669002" y="1321154"/>
                          </a:cubicBezTo>
                          <a:cubicBezTo>
                            <a:pt x="3751176" y="1355562"/>
                            <a:pt x="3799992" y="1366800"/>
                            <a:pt x="3906068" y="1321154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57C5F0A-1BA1-3E25-9275-7D28E65E1F2B}"/>
                </a:ext>
              </a:extLst>
            </p:cNvPr>
            <p:cNvSpPr txBox="1"/>
            <p:nvPr/>
          </p:nvSpPr>
          <p:spPr>
            <a:xfrm>
              <a:off x="8743288" y="2147070"/>
              <a:ext cx="2852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FFT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C3F31E5-022F-3090-6C85-8A0DBEB76602}"/>
                    </a:ext>
                  </a:extLst>
                </p:cNvPr>
                <p:cNvSpPr txBox="1"/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DC3F31E5-022F-3090-6C85-8A0DBEB766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16000" r="-12000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322D9BC9-D488-5904-E60B-485A56D0FF56}"/>
                </a:ext>
              </a:extLst>
            </p:cNvPr>
            <p:cNvSpPr/>
            <p:nvPr/>
          </p:nvSpPr>
          <p:spPr>
            <a:xfrm>
              <a:off x="9989784" y="4128571"/>
              <a:ext cx="1001748" cy="119138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Freeform 3">
            <a:extLst>
              <a:ext uri="{FF2B5EF4-FFF2-40B4-BE49-F238E27FC236}">
                <a16:creationId xmlns:a16="http://schemas.microsoft.com/office/drawing/2014/main" id="{7D0B203A-8B97-60C6-890C-47E48236DAB8}"/>
              </a:ext>
            </a:extLst>
          </p:cNvPr>
          <p:cNvSpPr/>
          <p:nvPr/>
        </p:nvSpPr>
        <p:spPr>
          <a:xfrm flipV="1">
            <a:off x="4618970" y="5981169"/>
            <a:ext cx="588180" cy="58719"/>
          </a:xfrm>
          <a:custGeom>
            <a:avLst/>
            <a:gdLst>
              <a:gd name="connsiteX0" fmla="*/ 0 w 588180"/>
              <a:gd name="connsiteY0" fmla="*/ 46959 h 58719"/>
              <a:gd name="connsiteX1" fmla="*/ 68194 w 588180"/>
              <a:gd name="connsiteY1" fmla="*/ 58699 h 58719"/>
              <a:gd name="connsiteX2" fmla="*/ 511460 w 588180"/>
              <a:gd name="connsiteY2" fmla="*/ 35219 h 58719"/>
              <a:gd name="connsiteX3" fmla="*/ 571130 w 588180"/>
              <a:gd name="connsiteY3" fmla="*/ 11739 h 58719"/>
              <a:gd name="connsiteX4" fmla="*/ 588180 w 588180"/>
              <a:gd name="connsiteY4" fmla="*/ 0 h 5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180" h="58719" extrusionOk="0">
                <a:moveTo>
                  <a:pt x="0" y="46959"/>
                </a:moveTo>
                <a:cubicBezTo>
                  <a:pt x="16997" y="47335"/>
                  <a:pt x="44652" y="58937"/>
                  <a:pt x="68194" y="58699"/>
                </a:cubicBezTo>
                <a:cubicBezTo>
                  <a:pt x="363880" y="58942"/>
                  <a:pt x="324431" y="60445"/>
                  <a:pt x="511460" y="35219"/>
                </a:cubicBezTo>
                <a:cubicBezTo>
                  <a:pt x="531348" y="29429"/>
                  <a:pt x="550602" y="23768"/>
                  <a:pt x="571130" y="11739"/>
                </a:cubicBezTo>
                <a:cubicBezTo>
                  <a:pt x="575597" y="7705"/>
                  <a:pt x="582919" y="4115"/>
                  <a:pt x="588180" y="0"/>
                </a:cubicBezTo>
              </a:path>
            </a:pathLst>
          </a:custGeom>
          <a:noFill/>
          <a:ln w="542925">
            <a:solidFill>
              <a:schemeClr val="accent4">
                <a:lumMod val="40000"/>
                <a:lumOff val="60000"/>
                <a:alpha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52616"/>
                      <a:gd name="connsiteY0" fmla="*/ 49427 h 61805"/>
                      <a:gd name="connsiteX1" fmla="*/ 98854 w 852616"/>
                      <a:gd name="connsiteY1" fmla="*/ 61784 h 61805"/>
                      <a:gd name="connsiteX2" fmla="*/ 741405 w 852616"/>
                      <a:gd name="connsiteY2" fmla="*/ 37070 h 61805"/>
                      <a:gd name="connsiteX3" fmla="*/ 827902 w 852616"/>
                      <a:gd name="connsiteY3" fmla="*/ 12357 h 61805"/>
                      <a:gd name="connsiteX4" fmla="*/ 852616 w 852616"/>
                      <a:gd name="connsiteY4" fmla="*/ 0 h 61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2616" h="61805">
                        <a:moveTo>
                          <a:pt x="0" y="49427"/>
                        </a:moveTo>
                        <a:cubicBezTo>
                          <a:pt x="32951" y="53546"/>
                          <a:pt x="65646" y="61784"/>
                          <a:pt x="98854" y="61784"/>
                        </a:cubicBezTo>
                        <a:cubicBezTo>
                          <a:pt x="525801" y="61784"/>
                          <a:pt x="477569" y="63454"/>
                          <a:pt x="741405" y="37070"/>
                        </a:cubicBezTo>
                        <a:cubicBezTo>
                          <a:pt x="772656" y="29258"/>
                          <a:pt x="798353" y="24177"/>
                          <a:pt x="827902" y="12357"/>
                        </a:cubicBezTo>
                        <a:cubicBezTo>
                          <a:pt x="836454" y="8936"/>
                          <a:pt x="844378" y="4119"/>
                          <a:pt x="852616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28ACEF43-A612-A5C1-7EB9-9CD85DE2DA53}"/>
              </a:ext>
            </a:extLst>
          </p:cNvPr>
          <p:cNvGrpSpPr/>
          <p:nvPr/>
        </p:nvGrpSpPr>
        <p:grpSpPr>
          <a:xfrm>
            <a:off x="1916554" y="2175688"/>
            <a:ext cx="1165017" cy="926856"/>
            <a:chOff x="-38830" y="1594419"/>
            <a:chExt cx="3839692" cy="3054753"/>
          </a:xfrm>
        </p:grpSpPr>
        <p:sp>
          <p:nvSpPr>
            <p:cNvPr id="126" name="Can 125">
              <a:extLst>
                <a:ext uri="{FF2B5EF4-FFF2-40B4-BE49-F238E27FC236}">
                  <a16:creationId xmlns:a16="http://schemas.microsoft.com/office/drawing/2014/main" id="{79484C92-811D-6223-C018-7FDCF9772565}"/>
                </a:ext>
              </a:extLst>
            </p:cNvPr>
            <p:cNvSpPr/>
            <p:nvPr/>
          </p:nvSpPr>
          <p:spPr>
            <a:xfrm>
              <a:off x="1758242" y="1594419"/>
              <a:ext cx="2042620" cy="3054753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F596365C-BA9E-9E11-17F3-ABFADE38A27F}"/>
                </a:ext>
              </a:extLst>
            </p:cNvPr>
            <p:cNvGrpSpPr/>
            <p:nvPr/>
          </p:nvGrpSpPr>
          <p:grpSpPr>
            <a:xfrm>
              <a:off x="-38830" y="2953714"/>
              <a:ext cx="3839692" cy="1387417"/>
              <a:chOff x="-38830" y="2953714"/>
              <a:chExt cx="3839692" cy="1387417"/>
            </a:xfrm>
          </p:grpSpPr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6F8CFBF0-F650-1603-3AF8-6FE6DF1E5B98}"/>
                  </a:ext>
                </a:extLst>
              </p:cNvPr>
              <p:cNvSpPr/>
              <p:nvPr/>
            </p:nvSpPr>
            <p:spPr>
              <a:xfrm>
                <a:off x="1772358" y="3267392"/>
                <a:ext cx="2028504" cy="1073739"/>
              </a:xfrm>
              <a:custGeom>
                <a:avLst/>
                <a:gdLst>
                  <a:gd name="connsiteX0" fmla="*/ 0 w 2043288"/>
                  <a:gd name="connsiteY0" fmla="*/ 869251 h 869251"/>
                  <a:gd name="connsiteX1" fmla="*/ 1061155 w 2043288"/>
                  <a:gd name="connsiteY1" fmla="*/ 6 h 869251"/>
                  <a:gd name="connsiteX2" fmla="*/ 2043288 w 2043288"/>
                  <a:gd name="connsiteY2" fmla="*/ 857962 h 869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3288" h="869251">
                    <a:moveTo>
                      <a:pt x="0" y="869251"/>
                    </a:moveTo>
                    <a:cubicBezTo>
                      <a:pt x="360303" y="435569"/>
                      <a:pt x="720607" y="1887"/>
                      <a:pt x="1061155" y="6"/>
                    </a:cubicBezTo>
                    <a:cubicBezTo>
                      <a:pt x="1401703" y="-1875"/>
                      <a:pt x="1722495" y="428043"/>
                      <a:pt x="2043288" y="857962"/>
                    </a:cubicBezTo>
                  </a:path>
                </a:pathLst>
              </a:custGeom>
              <a:solidFill>
                <a:srgbClr val="2F5597">
                  <a:alpha val="34118"/>
                </a:srgbClr>
              </a:solidFill>
              <a:ln w="762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D7DEE5C8-B111-5EC0-00AF-053E897AF980}"/>
                      </a:ext>
                    </a:extLst>
                  </p:cNvPr>
                  <p:cNvSpPr txBox="1"/>
                  <p:nvPr/>
                </p:nvSpPr>
                <p:spPr>
                  <a:xfrm>
                    <a:off x="-38830" y="2953714"/>
                    <a:ext cx="811330" cy="55399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600" b="1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oMath>
                      </m:oMathPara>
                    </a14:m>
                    <a:endParaRPr lang="en-US" sz="3600" b="1" dirty="0">
                      <a:solidFill>
                        <a:schemeClr val="accent5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9" name="TextBox 128">
                    <a:extLst>
                      <a:ext uri="{FF2B5EF4-FFF2-40B4-BE49-F238E27FC236}">
                        <a16:creationId xmlns:a16="http://schemas.microsoft.com/office/drawing/2014/main" id="{D7DEE5C8-B111-5EC0-00AF-053E897AF9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-38830" y="2953714"/>
                    <a:ext cx="811330" cy="55399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7143" r="-76190" b="-26153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109" name="Triangle 108">
            <a:extLst>
              <a:ext uri="{FF2B5EF4-FFF2-40B4-BE49-F238E27FC236}">
                <a16:creationId xmlns:a16="http://schemas.microsoft.com/office/drawing/2014/main" id="{4EA6EE31-C0FB-9EFD-4B08-4BAB6FDA90EC}"/>
              </a:ext>
            </a:extLst>
          </p:cNvPr>
          <p:cNvSpPr/>
          <p:nvPr/>
        </p:nvSpPr>
        <p:spPr>
          <a:xfrm>
            <a:off x="2661994" y="2228399"/>
            <a:ext cx="256357" cy="369332"/>
          </a:xfrm>
          <a:prstGeom prst="triangl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reeform 109">
            <a:extLst>
              <a:ext uri="{FF2B5EF4-FFF2-40B4-BE49-F238E27FC236}">
                <a16:creationId xmlns:a16="http://schemas.microsoft.com/office/drawing/2014/main" id="{F0AA738C-459B-0574-84C6-799979BC1D7A}"/>
              </a:ext>
            </a:extLst>
          </p:cNvPr>
          <p:cNvSpPr/>
          <p:nvPr/>
        </p:nvSpPr>
        <p:spPr>
          <a:xfrm>
            <a:off x="2794166" y="2051630"/>
            <a:ext cx="5833816" cy="542179"/>
          </a:xfrm>
          <a:custGeom>
            <a:avLst/>
            <a:gdLst>
              <a:gd name="connsiteX0" fmla="*/ 0 w 4637314"/>
              <a:gd name="connsiteY0" fmla="*/ 732971 h 1560285"/>
              <a:gd name="connsiteX1" fmla="*/ 0 w 4637314"/>
              <a:gd name="connsiteY1" fmla="*/ 0 h 1560285"/>
              <a:gd name="connsiteX2" fmla="*/ 1342571 w 4637314"/>
              <a:gd name="connsiteY2" fmla="*/ 0 h 1560285"/>
              <a:gd name="connsiteX3" fmla="*/ 1342571 w 4637314"/>
              <a:gd name="connsiteY3" fmla="*/ 1560285 h 1560285"/>
              <a:gd name="connsiteX4" fmla="*/ 4637314 w 4637314"/>
              <a:gd name="connsiteY4" fmla="*/ 1560285 h 1560285"/>
              <a:gd name="connsiteX0" fmla="*/ 0 w 5833816"/>
              <a:gd name="connsiteY0" fmla="*/ 732971 h 1560285"/>
              <a:gd name="connsiteX1" fmla="*/ 0 w 5833816"/>
              <a:gd name="connsiteY1" fmla="*/ 0 h 1560285"/>
              <a:gd name="connsiteX2" fmla="*/ 1342571 w 5833816"/>
              <a:gd name="connsiteY2" fmla="*/ 0 h 1560285"/>
              <a:gd name="connsiteX3" fmla="*/ 1342571 w 5833816"/>
              <a:gd name="connsiteY3" fmla="*/ 1560285 h 1560285"/>
              <a:gd name="connsiteX4" fmla="*/ 5833816 w 5833816"/>
              <a:gd name="connsiteY4" fmla="*/ 1560285 h 1560285"/>
              <a:gd name="connsiteX0" fmla="*/ 0 w 5833816"/>
              <a:gd name="connsiteY0" fmla="*/ 1783148 h 1783148"/>
              <a:gd name="connsiteX1" fmla="*/ 0 w 5833816"/>
              <a:gd name="connsiteY1" fmla="*/ 0 h 1783148"/>
              <a:gd name="connsiteX2" fmla="*/ 1342571 w 5833816"/>
              <a:gd name="connsiteY2" fmla="*/ 0 h 1783148"/>
              <a:gd name="connsiteX3" fmla="*/ 1342571 w 5833816"/>
              <a:gd name="connsiteY3" fmla="*/ 1560285 h 1783148"/>
              <a:gd name="connsiteX4" fmla="*/ 5833816 w 5833816"/>
              <a:gd name="connsiteY4" fmla="*/ 1560285 h 1783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3816" h="1783148">
                <a:moveTo>
                  <a:pt x="0" y="1783148"/>
                </a:moveTo>
                <a:lnTo>
                  <a:pt x="0" y="0"/>
                </a:lnTo>
                <a:lnTo>
                  <a:pt x="1342571" y="0"/>
                </a:lnTo>
                <a:lnTo>
                  <a:pt x="1342571" y="1560285"/>
                </a:lnTo>
                <a:lnTo>
                  <a:pt x="5833816" y="1560285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Triangle 110">
            <a:extLst>
              <a:ext uri="{FF2B5EF4-FFF2-40B4-BE49-F238E27FC236}">
                <a16:creationId xmlns:a16="http://schemas.microsoft.com/office/drawing/2014/main" id="{4C566C57-A9B7-4C50-F6E1-C6A95BFC335E}"/>
              </a:ext>
            </a:extLst>
          </p:cNvPr>
          <p:cNvSpPr/>
          <p:nvPr/>
        </p:nvSpPr>
        <p:spPr>
          <a:xfrm rot="5400000">
            <a:off x="6314093" y="2108417"/>
            <a:ext cx="950178" cy="8191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583E3E9-89B9-6DEA-F388-E8447ED0AC44}"/>
              </a:ext>
            </a:extLst>
          </p:cNvPr>
          <p:cNvSpPr txBox="1"/>
          <p:nvPr/>
        </p:nvSpPr>
        <p:spPr>
          <a:xfrm>
            <a:off x="659475" y="1302269"/>
            <a:ext cx="558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✔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  high-Q resonator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ABD38A5D-293F-96D2-6BB7-6F938B31590A}"/>
              </a:ext>
            </a:extLst>
          </p:cNvPr>
          <p:cNvSpPr txBox="1"/>
          <p:nvPr/>
        </p:nvSpPr>
        <p:spPr>
          <a:xfrm>
            <a:off x="5258730" y="3166744"/>
            <a:ext cx="558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rgbClr val="0070C0"/>
                </a:solidFill>
                <a:latin typeface="Bradley Hand" pitchFamily="2" charset="77"/>
              </a:rPr>
              <a:t>  low-noise </a:t>
            </a:r>
          </a:p>
          <a:p>
            <a:r>
              <a:rPr lang="en-US" sz="3600" dirty="0">
                <a:solidFill>
                  <a:srgbClr val="0070C0"/>
                </a:solidFill>
                <a:latin typeface="Bradley Hand" pitchFamily="2" charset="77"/>
              </a:rPr>
              <a:t>    receiver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E848AD3-CA9F-D613-22C4-EF716FA86786}"/>
              </a:ext>
            </a:extLst>
          </p:cNvPr>
          <p:cNvSpPr txBox="1"/>
          <p:nvPr/>
        </p:nvSpPr>
        <p:spPr>
          <a:xfrm>
            <a:off x="1089694" y="4449191"/>
            <a:ext cx="314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  high B-field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B8D831-4495-0B0D-8A60-DCADC3E25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Resonant Cavity – Higher Masses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360D6-F4DB-4565-F1E0-0B4B92CFC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3</a:t>
            </a:fld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8684A32-0382-B33E-ECB8-B1A431C56462}"/>
              </a:ext>
            </a:extLst>
          </p:cNvPr>
          <p:cNvCxnSpPr>
            <a:cxnSpLocks/>
          </p:cNvCxnSpPr>
          <p:nvPr/>
        </p:nvCxnSpPr>
        <p:spPr>
          <a:xfrm>
            <a:off x="183621" y="5579966"/>
            <a:ext cx="1168758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7B3ADD7-017F-9C2F-8791-30FF89A3D733}"/>
                  </a:ext>
                </a:extLst>
              </p:cNvPr>
              <p:cNvSpPr txBox="1"/>
              <p:nvPr/>
            </p:nvSpPr>
            <p:spPr>
              <a:xfrm>
                <a:off x="805258" y="5707009"/>
                <a:ext cx="10186274" cy="620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−23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7.6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136 ℓ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30,000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0.36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eV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0.45 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7B3ADD7-017F-9C2F-8791-30FF89A3D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58" y="5707009"/>
                <a:ext cx="10186274" cy="620042"/>
              </a:xfrm>
              <a:prstGeom prst="rect">
                <a:avLst/>
              </a:prstGeom>
              <a:blipFill>
                <a:blip r:embed="rId4"/>
                <a:stretch>
                  <a:fillRect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17BD39-9E96-57F4-A037-42B3352C6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72E7FCD-468B-5A2C-D67D-FFCBCDB73E18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CF4565F-9A16-88FF-3C7B-4903860F03C0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4BBDC69-7B68-F807-E93A-5EDF893EB87D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C7251D3-FF98-782C-CAF1-4BE00B92C9A8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5649766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0CE8A-5776-0812-CB9A-322AB70D3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07797A3-0ACB-3602-1778-5353D320396D}"/>
              </a:ext>
            </a:extLst>
          </p:cNvPr>
          <p:cNvGrpSpPr/>
          <p:nvPr/>
        </p:nvGrpSpPr>
        <p:grpSpPr>
          <a:xfrm>
            <a:off x="8174142" y="1470479"/>
            <a:ext cx="2747623" cy="2597066"/>
            <a:chOff x="8190124" y="2013748"/>
            <a:chExt cx="3405426" cy="321882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942869C-9E8F-1522-4C37-C6FBC40097A6}"/>
                </a:ext>
              </a:extLst>
            </p:cNvPr>
            <p:cNvSpPr/>
            <p:nvPr/>
          </p:nvSpPr>
          <p:spPr>
            <a:xfrm rot="5400000">
              <a:off x="7801089" y="3147105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EC1626A-D541-5C24-68EC-D8B17D45A58E}"/>
                </a:ext>
              </a:extLst>
            </p:cNvPr>
            <p:cNvSpPr/>
            <p:nvPr/>
          </p:nvSpPr>
          <p:spPr>
            <a:xfrm>
              <a:off x="8451688" y="4115389"/>
              <a:ext cx="863394" cy="132320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D1AE6F1-1AC3-6789-CADB-2CCF038D9D60}"/>
                </a:ext>
              </a:extLst>
            </p:cNvPr>
            <p:cNvSpPr/>
            <p:nvPr/>
          </p:nvSpPr>
          <p:spPr>
            <a:xfrm>
              <a:off x="8526676" y="2557124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95B857B-1124-DED3-6B67-DCE43EB9E9AA}"/>
                </a:ext>
              </a:extLst>
            </p:cNvPr>
            <p:cNvSpPr/>
            <p:nvPr/>
          </p:nvSpPr>
          <p:spPr>
            <a:xfrm rot="5400000">
              <a:off x="9177275" y="3105047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F8CFEED-F2EB-E9A1-BBF5-09CBC2AEE3F6}"/>
                </a:ext>
              </a:extLst>
            </p:cNvPr>
            <p:cNvSpPr/>
            <p:nvPr/>
          </p:nvSpPr>
          <p:spPr>
            <a:xfrm>
              <a:off x="8592835" y="3996614"/>
              <a:ext cx="2729110" cy="839915"/>
            </a:xfrm>
            <a:custGeom>
              <a:avLst/>
              <a:gdLst>
                <a:gd name="connsiteX0" fmla="*/ 0 w 2729110"/>
                <a:gd name="connsiteY0" fmla="*/ 0 h 839915"/>
                <a:gd name="connsiteX1" fmla="*/ 736860 w 2729110"/>
                <a:gd name="connsiteY1" fmla="*/ 0 h 839915"/>
                <a:gd name="connsiteX2" fmla="*/ 1337264 w 2729110"/>
                <a:gd name="connsiteY2" fmla="*/ 0 h 839915"/>
                <a:gd name="connsiteX3" fmla="*/ 1992250 w 2729110"/>
                <a:gd name="connsiteY3" fmla="*/ 0 h 839915"/>
                <a:gd name="connsiteX4" fmla="*/ 2729110 w 2729110"/>
                <a:gd name="connsiteY4" fmla="*/ 0 h 839915"/>
                <a:gd name="connsiteX5" fmla="*/ 2729110 w 2729110"/>
                <a:gd name="connsiteY5" fmla="*/ 428357 h 839915"/>
                <a:gd name="connsiteX6" fmla="*/ 2729110 w 2729110"/>
                <a:gd name="connsiteY6" fmla="*/ 839915 h 839915"/>
                <a:gd name="connsiteX7" fmla="*/ 2101415 w 2729110"/>
                <a:gd name="connsiteY7" fmla="*/ 839915 h 839915"/>
                <a:gd name="connsiteX8" fmla="*/ 1473719 w 2729110"/>
                <a:gd name="connsiteY8" fmla="*/ 839915 h 839915"/>
                <a:gd name="connsiteX9" fmla="*/ 736860 w 2729110"/>
                <a:gd name="connsiteY9" fmla="*/ 839915 h 839915"/>
                <a:gd name="connsiteX10" fmla="*/ 0 w 2729110"/>
                <a:gd name="connsiteY10" fmla="*/ 839915 h 839915"/>
                <a:gd name="connsiteX11" fmla="*/ 0 w 2729110"/>
                <a:gd name="connsiteY11" fmla="*/ 428357 h 839915"/>
                <a:gd name="connsiteX12" fmla="*/ 0 w 2729110"/>
                <a:gd name="connsiteY12" fmla="*/ 0 h 83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9110" h="839915" extrusionOk="0">
                  <a:moveTo>
                    <a:pt x="0" y="0"/>
                  </a:moveTo>
                  <a:cubicBezTo>
                    <a:pt x="310074" y="-34361"/>
                    <a:pt x="543555" y="-25418"/>
                    <a:pt x="736860" y="0"/>
                  </a:cubicBezTo>
                  <a:cubicBezTo>
                    <a:pt x="930165" y="25418"/>
                    <a:pt x="1118010" y="-6760"/>
                    <a:pt x="1337264" y="0"/>
                  </a:cubicBezTo>
                  <a:cubicBezTo>
                    <a:pt x="1556518" y="6760"/>
                    <a:pt x="1733981" y="23502"/>
                    <a:pt x="1992250" y="0"/>
                  </a:cubicBezTo>
                  <a:cubicBezTo>
                    <a:pt x="2250519" y="-23502"/>
                    <a:pt x="2420699" y="-23522"/>
                    <a:pt x="2729110" y="0"/>
                  </a:cubicBezTo>
                  <a:cubicBezTo>
                    <a:pt x="2745175" y="108474"/>
                    <a:pt x="2728179" y="250169"/>
                    <a:pt x="2729110" y="428357"/>
                  </a:cubicBezTo>
                  <a:cubicBezTo>
                    <a:pt x="2730041" y="606545"/>
                    <a:pt x="2739097" y="736501"/>
                    <a:pt x="2729110" y="839915"/>
                  </a:cubicBezTo>
                  <a:cubicBezTo>
                    <a:pt x="2469415" y="812969"/>
                    <a:pt x="2383907" y="851771"/>
                    <a:pt x="2101415" y="839915"/>
                  </a:cubicBezTo>
                  <a:cubicBezTo>
                    <a:pt x="1818923" y="828059"/>
                    <a:pt x="1738034" y="858410"/>
                    <a:pt x="1473719" y="839915"/>
                  </a:cubicBezTo>
                  <a:cubicBezTo>
                    <a:pt x="1209404" y="821420"/>
                    <a:pt x="944204" y="867637"/>
                    <a:pt x="736860" y="839915"/>
                  </a:cubicBezTo>
                  <a:cubicBezTo>
                    <a:pt x="529516" y="812193"/>
                    <a:pt x="174896" y="838564"/>
                    <a:pt x="0" y="839915"/>
                  </a:cubicBezTo>
                  <a:cubicBezTo>
                    <a:pt x="17402" y="657049"/>
                    <a:pt x="4651" y="628963"/>
                    <a:pt x="0" y="428357"/>
                  </a:cubicBezTo>
                  <a:cubicBezTo>
                    <a:pt x="-4651" y="227751"/>
                    <a:pt x="-19333" y="98600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ame 23">
              <a:extLst>
                <a:ext uri="{FF2B5EF4-FFF2-40B4-BE49-F238E27FC236}">
                  <a16:creationId xmlns:a16="http://schemas.microsoft.com/office/drawing/2014/main" id="{98C1BEF6-54DF-1BDE-EEAA-8D6BFB9AACD8}"/>
                </a:ext>
              </a:extLst>
            </p:cNvPr>
            <p:cNvSpPr/>
            <p:nvPr/>
          </p:nvSpPr>
          <p:spPr>
            <a:xfrm>
              <a:off x="8190124" y="2013748"/>
              <a:ext cx="3220543" cy="3218824"/>
            </a:xfrm>
            <a:prstGeom prst="frame">
              <a:avLst>
                <a:gd name="adj1" fmla="val 1493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D9ED89E-0F7E-071C-0F0E-2263337EB69E}"/>
                </a:ext>
              </a:extLst>
            </p:cNvPr>
            <p:cNvSpPr/>
            <p:nvPr/>
          </p:nvSpPr>
          <p:spPr>
            <a:xfrm>
              <a:off x="8690107" y="2587514"/>
              <a:ext cx="2348570" cy="2185394"/>
            </a:xfrm>
            <a:custGeom>
              <a:avLst/>
              <a:gdLst>
                <a:gd name="connsiteX0" fmla="*/ 0 w 2348570"/>
                <a:gd name="connsiteY0" fmla="*/ 0 h 2185394"/>
                <a:gd name="connsiteX1" fmla="*/ 2348570 w 2348570"/>
                <a:gd name="connsiteY1" fmla="*/ 0 h 2185394"/>
                <a:gd name="connsiteX2" fmla="*/ 2348570 w 2348570"/>
                <a:gd name="connsiteY2" fmla="*/ 2185394 h 2185394"/>
                <a:gd name="connsiteX3" fmla="*/ 0 w 2348570"/>
                <a:gd name="connsiteY3" fmla="*/ 2185394 h 2185394"/>
                <a:gd name="connsiteX4" fmla="*/ 0 w 2348570"/>
                <a:gd name="connsiteY4" fmla="*/ 0 h 218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570" h="2185394" extrusionOk="0">
                  <a:moveTo>
                    <a:pt x="0" y="0"/>
                  </a:moveTo>
                  <a:cubicBezTo>
                    <a:pt x="978271" y="-16420"/>
                    <a:pt x="1619705" y="-157111"/>
                    <a:pt x="2348570" y="0"/>
                  </a:cubicBezTo>
                  <a:cubicBezTo>
                    <a:pt x="2484660" y="314230"/>
                    <a:pt x="2231283" y="1424219"/>
                    <a:pt x="2348570" y="2185394"/>
                  </a:cubicBezTo>
                  <a:cubicBezTo>
                    <a:pt x="1741486" y="2185794"/>
                    <a:pt x="1021287" y="2262892"/>
                    <a:pt x="0" y="2185394"/>
                  </a:cubicBezTo>
                  <a:cubicBezTo>
                    <a:pt x="117495" y="1704171"/>
                    <a:pt x="-81622" y="405534"/>
                    <a:pt x="0" y="0"/>
                  </a:cubicBezTo>
                  <a:close/>
                </a:path>
              </a:pathLst>
            </a:custGeom>
            <a:noFill/>
            <a:ln w="25400"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C8E30B0-F0A8-1C80-3013-DE84373E6CDF}"/>
                </a:ext>
              </a:extLst>
            </p:cNvPr>
            <p:cNvSpPr/>
            <p:nvPr/>
          </p:nvSpPr>
          <p:spPr>
            <a:xfrm>
              <a:off x="9319760" y="2864732"/>
              <a:ext cx="692671" cy="1355045"/>
            </a:xfrm>
            <a:custGeom>
              <a:avLst/>
              <a:gdLst>
                <a:gd name="connsiteX0" fmla="*/ 0 w 692671"/>
                <a:gd name="connsiteY0" fmla="*/ 1333798 h 1355045"/>
                <a:gd name="connsiteX1" fmla="*/ 89330 w 692671"/>
                <a:gd name="connsiteY1" fmla="*/ 1329710 h 1355045"/>
                <a:gd name="connsiteX2" fmla="*/ 173135 w 692671"/>
                <a:gd name="connsiteY2" fmla="*/ 1325874 h 1355045"/>
                <a:gd name="connsiteX3" fmla="*/ 276279 w 692671"/>
                <a:gd name="connsiteY3" fmla="*/ 1321154 h 1355045"/>
                <a:gd name="connsiteX4" fmla="*/ 274037 w 692671"/>
                <a:gd name="connsiteY4" fmla="*/ 797349 h 1355045"/>
                <a:gd name="connsiteX5" fmla="*/ 282285 w 692671"/>
                <a:gd name="connsiteY5" fmla="*/ 327732 h 1355045"/>
                <a:gd name="connsiteX6" fmla="*/ 315316 w 692671"/>
                <a:gd name="connsiteY6" fmla="*/ 124533 h 1355045"/>
                <a:gd name="connsiteX7" fmla="*/ 338898 w 692671"/>
                <a:gd name="connsiteY7" fmla="*/ 413301 h 1355045"/>
                <a:gd name="connsiteX8" fmla="*/ 369367 w 692671"/>
                <a:gd name="connsiteY8" fmla="*/ 751066 h 1355045"/>
                <a:gd name="connsiteX9" fmla="*/ 455648 w 692671"/>
                <a:gd name="connsiteY9" fmla="*/ 1181397 h 1355045"/>
                <a:gd name="connsiteX10" fmla="*/ 541528 w 692671"/>
                <a:gd name="connsiteY10" fmla="*/ 1304221 h 1355045"/>
                <a:gd name="connsiteX11" fmla="*/ 650631 w 692671"/>
                <a:gd name="connsiteY11" fmla="*/ 1321154 h 1355045"/>
                <a:gd name="connsiteX12" fmla="*/ 692671 w 692671"/>
                <a:gd name="connsiteY12" fmla="*/ 1321154 h 13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2671" h="1355045" extrusionOk="0">
                  <a:moveTo>
                    <a:pt x="0" y="1333798"/>
                  </a:moveTo>
                  <a:cubicBezTo>
                    <a:pt x="6820" y="1271444"/>
                    <a:pt x="32854" y="1410960"/>
                    <a:pt x="89330" y="1329710"/>
                  </a:cubicBezTo>
                  <a:cubicBezTo>
                    <a:pt x="136915" y="1287060"/>
                    <a:pt x="139383" y="1341553"/>
                    <a:pt x="173135" y="1325874"/>
                  </a:cubicBezTo>
                  <a:cubicBezTo>
                    <a:pt x="170620" y="1366559"/>
                    <a:pt x="254078" y="1375170"/>
                    <a:pt x="276279" y="1321154"/>
                  </a:cubicBezTo>
                  <a:cubicBezTo>
                    <a:pt x="276559" y="1209154"/>
                    <a:pt x="314863" y="996520"/>
                    <a:pt x="274037" y="797349"/>
                  </a:cubicBezTo>
                  <a:cubicBezTo>
                    <a:pt x="281434" y="634509"/>
                    <a:pt x="287254" y="411383"/>
                    <a:pt x="282285" y="327732"/>
                  </a:cubicBezTo>
                  <a:cubicBezTo>
                    <a:pt x="275083" y="-179009"/>
                    <a:pt x="296813" y="28134"/>
                    <a:pt x="315316" y="124533"/>
                  </a:cubicBezTo>
                  <a:cubicBezTo>
                    <a:pt x="323432" y="126218"/>
                    <a:pt x="323717" y="317458"/>
                    <a:pt x="338898" y="413301"/>
                  </a:cubicBezTo>
                  <a:cubicBezTo>
                    <a:pt x="354950" y="521666"/>
                    <a:pt x="371552" y="628254"/>
                    <a:pt x="369367" y="751066"/>
                  </a:cubicBezTo>
                  <a:cubicBezTo>
                    <a:pt x="390587" y="908997"/>
                    <a:pt x="451037" y="1123295"/>
                    <a:pt x="455648" y="1181397"/>
                  </a:cubicBezTo>
                  <a:cubicBezTo>
                    <a:pt x="489379" y="1294227"/>
                    <a:pt x="518562" y="1309907"/>
                    <a:pt x="541528" y="1304221"/>
                  </a:cubicBezTo>
                  <a:cubicBezTo>
                    <a:pt x="566117" y="1351432"/>
                    <a:pt x="605484" y="1398679"/>
                    <a:pt x="650631" y="1321154"/>
                  </a:cubicBezTo>
                  <a:cubicBezTo>
                    <a:pt x="665575" y="1355236"/>
                    <a:pt x="674487" y="1363849"/>
                    <a:pt x="692671" y="1321154"/>
                  </a:cubicBezTo>
                </a:path>
              </a:pathLst>
            </a:custGeom>
            <a:noFill/>
            <a:ln w="31750"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906068"/>
                        <a:gd name="connsiteY0" fmla="*/ 1336850 h 1355779"/>
                        <a:gd name="connsiteX1" fmla="*/ 503747 w 3906068"/>
                        <a:gd name="connsiteY1" fmla="*/ 1332762 h 1355779"/>
                        <a:gd name="connsiteX2" fmla="*/ 976334 w 3906068"/>
                        <a:gd name="connsiteY2" fmla="*/ 1328926 h 1355779"/>
                        <a:gd name="connsiteX3" fmla="*/ 1557980 w 3906068"/>
                        <a:gd name="connsiteY3" fmla="*/ 1324206 h 1355779"/>
                        <a:gd name="connsiteX4" fmla="*/ 1545336 w 3906068"/>
                        <a:gd name="connsiteY4" fmla="*/ 800401 h 1355779"/>
                        <a:gd name="connsiteX5" fmla="*/ 1591846 w 3906068"/>
                        <a:gd name="connsiteY5" fmla="*/ 330784 h 1355779"/>
                        <a:gd name="connsiteX6" fmla="*/ 1778113 w 3906068"/>
                        <a:gd name="connsiteY6" fmla="*/ 127585 h 1355779"/>
                        <a:gd name="connsiteX7" fmla="*/ 2082913 w 3906068"/>
                        <a:gd name="connsiteY7" fmla="*/ 754118 h 1355779"/>
                        <a:gd name="connsiteX8" fmla="*/ 2569464 w 3906068"/>
                        <a:gd name="connsiteY8" fmla="*/ 1184449 h 1355779"/>
                        <a:gd name="connsiteX9" fmla="*/ 3053757 w 3906068"/>
                        <a:gd name="connsiteY9" fmla="*/ 1307273 h 1355779"/>
                        <a:gd name="connsiteX10" fmla="*/ 3669002 w 3906068"/>
                        <a:gd name="connsiteY10" fmla="*/ 1324206 h 1355779"/>
                        <a:gd name="connsiteX11" fmla="*/ 3906068 w 3906068"/>
                        <a:gd name="connsiteY11" fmla="*/ 1324206 h 1355779"/>
                        <a:gd name="connsiteX0" fmla="*/ 0 w 3906068"/>
                        <a:gd name="connsiteY0" fmla="*/ 1333798 h 1355045"/>
                        <a:gd name="connsiteX1" fmla="*/ 503747 w 3906068"/>
                        <a:gd name="connsiteY1" fmla="*/ 1329710 h 1355045"/>
                        <a:gd name="connsiteX2" fmla="*/ 976334 w 3906068"/>
                        <a:gd name="connsiteY2" fmla="*/ 1325874 h 1355045"/>
                        <a:gd name="connsiteX3" fmla="*/ 1557980 w 3906068"/>
                        <a:gd name="connsiteY3" fmla="*/ 1321154 h 1355045"/>
                        <a:gd name="connsiteX4" fmla="*/ 1545336 w 3906068"/>
                        <a:gd name="connsiteY4" fmla="*/ 797349 h 1355045"/>
                        <a:gd name="connsiteX5" fmla="*/ 1591846 w 3906068"/>
                        <a:gd name="connsiteY5" fmla="*/ 327732 h 1355045"/>
                        <a:gd name="connsiteX6" fmla="*/ 1778113 w 3906068"/>
                        <a:gd name="connsiteY6" fmla="*/ 124533 h 1355045"/>
                        <a:gd name="connsiteX7" fmla="*/ 1911096 w 3906068"/>
                        <a:gd name="connsiteY7" fmla="*/ 413301 h 1355045"/>
                        <a:gd name="connsiteX8" fmla="*/ 2082913 w 3906068"/>
                        <a:gd name="connsiteY8" fmla="*/ 751066 h 1355045"/>
                        <a:gd name="connsiteX9" fmla="*/ 2569464 w 3906068"/>
                        <a:gd name="connsiteY9" fmla="*/ 1181397 h 1355045"/>
                        <a:gd name="connsiteX10" fmla="*/ 3053757 w 3906068"/>
                        <a:gd name="connsiteY10" fmla="*/ 1304221 h 1355045"/>
                        <a:gd name="connsiteX11" fmla="*/ 3669002 w 3906068"/>
                        <a:gd name="connsiteY11" fmla="*/ 1321154 h 1355045"/>
                        <a:gd name="connsiteX12" fmla="*/ 3906068 w 3906068"/>
                        <a:gd name="connsiteY12" fmla="*/ 1321154 h 1355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906068" h="1355045" extrusionOk="0">
                          <a:moveTo>
                            <a:pt x="0" y="1333798"/>
                          </a:moveTo>
                          <a:cubicBezTo>
                            <a:pt x="54217" y="1273167"/>
                            <a:pt x="225273" y="1408298"/>
                            <a:pt x="503747" y="1329710"/>
                          </a:cubicBezTo>
                          <a:cubicBezTo>
                            <a:pt x="747827" y="1286154"/>
                            <a:pt x="826178" y="1341326"/>
                            <a:pt x="976334" y="1325874"/>
                          </a:cubicBezTo>
                          <a:cubicBezTo>
                            <a:pt x="1028491" y="1355071"/>
                            <a:pt x="1436256" y="1371767"/>
                            <a:pt x="1557980" y="1321154"/>
                          </a:cubicBezTo>
                          <a:cubicBezTo>
                            <a:pt x="1619789" y="1214998"/>
                            <a:pt x="1574332" y="979470"/>
                            <a:pt x="1545336" y="797349"/>
                          </a:cubicBezTo>
                          <a:cubicBezTo>
                            <a:pt x="1571175" y="634175"/>
                            <a:pt x="1555471" y="434886"/>
                            <a:pt x="1591846" y="327732"/>
                          </a:cubicBezTo>
                          <a:cubicBezTo>
                            <a:pt x="1680588" y="-175496"/>
                            <a:pt x="1694067" y="24746"/>
                            <a:pt x="1778113" y="124533"/>
                          </a:cubicBezTo>
                          <a:cubicBezTo>
                            <a:pt x="1831321" y="138794"/>
                            <a:pt x="1860296" y="308879"/>
                            <a:pt x="1911096" y="413301"/>
                          </a:cubicBezTo>
                          <a:cubicBezTo>
                            <a:pt x="1961896" y="517723"/>
                            <a:pt x="1973185" y="623050"/>
                            <a:pt x="2082913" y="751066"/>
                          </a:cubicBezTo>
                          <a:cubicBezTo>
                            <a:pt x="2253311" y="910452"/>
                            <a:pt x="2454780" y="1110434"/>
                            <a:pt x="2569464" y="1181397"/>
                          </a:cubicBezTo>
                          <a:cubicBezTo>
                            <a:pt x="2742951" y="1289812"/>
                            <a:pt x="2921211" y="1304336"/>
                            <a:pt x="3053757" y="1304221"/>
                          </a:cubicBezTo>
                          <a:cubicBezTo>
                            <a:pt x="3150576" y="1340005"/>
                            <a:pt x="3369584" y="1388942"/>
                            <a:pt x="3669002" y="1321154"/>
                          </a:cubicBezTo>
                          <a:cubicBezTo>
                            <a:pt x="3751176" y="1355562"/>
                            <a:pt x="3799992" y="1366800"/>
                            <a:pt x="3906068" y="1321154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469D02-27EF-AEF5-7F91-32467FBD558F}"/>
                </a:ext>
              </a:extLst>
            </p:cNvPr>
            <p:cNvSpPr txBox="1"/>
            <p:nvPr/>
          </p:nvSpPr>
          <p:spPr>
            <a:xfrm>
              <a:off x="8743288" y="2147070"/>
              <a:ext cx="2852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FFT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AC128F9-C213-01EB-43D4-E6FF02BDBD3A}"/>
                    </a:ext>
                  </a:extLst>
                </p:cNvPr>
                <p:cNvSpPr txBox="1"/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AC128F9-C213-01EB-43D4-E6FF02BDBD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16000" r="-12000" b="-315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F6142A38-01CC-DA6D-64DC-D99ED91E4968}"/>
                </a:ext>
              </a:extLst>
            </p:cNvPr>
            <p:cNvSpPr/>
            <p:nvPr/>
          </p:nvSpPr>
          <p:spPr>
            <a:xfrm>
              <a:off x="9989784" y="4128571"/>
              <a:ext cx="1001748" cy="119138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Can 8">
            <a:extLst>
              <a:ext uri="{FF2B5EF4-FFF2-40B4-BE49-F238E27FC236}">
                <a16:creationId xmlns:a16="http://schemas.microsoft.com/office/drawing/2014/main" id="{B1D31D75-B433-B943-8467-9D8C255D0DE9}"/>
              </a:ext>
            </a:extLst>
          </p:cNvPr>
          <p:cNvSpPr/>
          <p:nvPr/>
        </p:nvSpPr>
        <p:spPr>
          <a:xfrm>
            <a:off x="2452050" y="2652141"/>
            <a:ext cx="619760" cy="1713561"/>
          </a:xfrm>
          <a:prstGeom prst="can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4A0DF9E-6693-575B-BC94-1D112551CCB1}"/>
              </a:ext>
            </a:extLst>
          </p:cNvPr>
          <p:cNvSpPr/>
          <p:nvPr/>
        </p:nvSpPr>
        <p:spPr>
          <a:xfrm>
            <a:off x="2456333" y="3400321"/>
            <a:ext cx="615477" cy="325788"/>
          </a:xfrm>
          <a:custGeom>
            <a:avLst/>
            <a:gdLst>
              <a:gd name="connsiteX0" fmla="*/ 0 w 2043288"/>
              <a:gd name="connsiteY0" fmla="*/ 869251 h 869251"/>
              <a:gd name="connsiteX1" fmla="*/ 1061155 w 2043288"/>
              <a:gd name="connsiteY1" fmla="*/ 6 h 869251"/>
              <a:gd name="connsiteX2" fmla="*/ 2043288 w 2043288"/>
              <a:gd name="connsiteY2" fmla="*/ 857962 h 86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3288" h="869251">
                <a:moveTo>
                  <a:pt x="0" y="869251"/>
                </a:moveTo>
                <a:cubicBezTo>
                  <a:pt x="360303" y="435569"/>
                  <a:pt x="720607" y="1887"/>
                  <a:pt x="1061155" y="6"/>
                </a:cubicBezTo>
                <a:cubicBezTo>
                  <a:pt x="1401703" y="-1875"/>
                  <a:pt x="1722495" y="428043"/>
                  <a:pt x="2043288" y="857962"/>
                </a:cubicBezTo>
              </a:path>
            </a:pathLst>
          </a:custGeom>
          <a:solidFill>
            <a:srgbClr val="2F5597">
              <a:alpha val="34118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9190482-0361-EFFD-E1E9-0EFA871753CD}"/>
                  </a:ext>
                </a:extLst>
              </p:cNvPr>
              <p:cNvSpPr txBox="1"/>
              <p:nvPr/>
            </p:nvSpPr>
            <p:spPr>
              <a:xfrm>
                <a:off x="499390" y="3344116"/>
                <a:ext cx="404071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US" sz="3600" b="1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9190482-0361-EFFD-E1E9-0EFA871753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390" y="3344116"/>
                <a:ext cx="404071" cy="553998"/>
              </a:xfrm>
              <a:prstGeom prst="rect">
                <a:avLst/>
              </a:prstGeom>
              <a:blipFill>
                <a:blip r:embed="rId3"/>
                <a:stretch>
                  <a:fillRect l="-24242" r="-2424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Freeform 29">
            <a:extLst>
              <a:ext uri="{FF2B5EF4-FFF2-40B4-BE49-F238E27FC236}">
                <a16:creationId xmlns:a16="http://schemas.microsoft.com/office/drawing/2014/main" id="{C20D1BB4-2D8C-55C8-8101-9971A2BEBD03}"/>
              </a:ext>
            </a:extLst>
          </p:cNvPr>
          <p:cNvSpPr/>
          <p:nvPr/>
        </p:nvSpPr>
        <p:spPr>
          <a:xfrm>
            <a:off x="2326995" y="2051630"/>
            <a:ext cx="6300987" cy="474416"/>
          </a:xfrm>
          <a:custGeom>
            <a:avLst/>
            <a:gdLst>
              <a:gd name="connsiteX0" fmla="*/ 0 w 4637314"/>
              <a:gd name="connsiteY0" fmla="*/ 732971 h 1560285"/>
              <a:gd name="connsiteX1" fmla="*/ 0 w 4637314"/>
              <a:gd name="connsiteY1" fmla="*/ 0 h 1560285"/>
              <a:gd name="connsiteX2" fmla="*/ 1342571 w 4637314"/>
              <a:gd name="connsiteY2" fmla="*/ 0 h 1560285"/>
              <a:gd name="connsiteX3" fmla="*/ 1342571 w 4637314"/>
              <a:gd name="connsiteY3" fmla="*/ 1560285 h 1560285"/>
              <a:gd name="connsiteX4" fmla="*/ 4637314 w 4637314"/>
              <a:gd name="connsiteY4" fmla="*/ 1560285 h 1560285"/>
              <a:gd name="connsiteX0" fmla="*/ 0 w 5833816"/>
              <a:gd name="connsiteY0" fmla="*/ 732971 h 1560285"/>
              <a:gd name="connsiteX1" fmla="*/ 0 w 5833816"/>
              <a:gd name="connsiteY1" fmla="*/ 0 h 1560285"/>
              <a:gd name="connsiteX2" fmla="*/ 1342571 w 5833816"/>
              <a:gd name="connsiteY2" fmla="*/ 0 h 1560285"/>
              <a:gd name="connsiteX3" fmla="*/ 1342571 w 5833816"/>
              <a:gd name="connsiteY3" fmla="*/ 1560285 h 1560285"/>
              <a:gd name="connsiteX4" fmla="*/ 5833816 w 5833816"/>
              <a:gd name="connsiteY4" fmla="*/ 1560285 h 1560285"/>
              <a:gd name="connsiteX0" fmla="*/ 0 w 5833816"/>
              <a:gd name="connsiteY0" fmla="*/ 1783148 h 1783148"/>
              <a:gd name="connsiteX1" fmla="*/ 0 w 5833816"/>
              <a:gd name="connsiteY1" fmla="*/ 0 h 1783148"/>
              <a:gd name="connsiteX2" fmla="*/ 1342571 w 5833816"/>
              <a:gd name="connsiteY2" fmla="*/ 0 h 1783148"/>
              <a:gd name="connsiteX3" fmla="*/ 1342571 w 5833816"/>
              <a:gd name="connsiteY3" fmla="*/ 1560285 h 1783148"/>
              <a:gd name="connsiteX4" fmla="*/ 5833816 w 5833816"/>
              <a:gd name="connsiteY4" fmla="*/ 1560285 h 1783148"/>
              <a:gd name="connsiteX0" fmla="*/ 0 w 5833816"/>
              <a:gd name="connsiteY0" fmla="*/ 1326865 h 1560285"/>
              <a:gd name="connsiteX1" fmla="*/ 0 w 5833816"/>
              <a:gd name="connsiteY1" fmla="*/ 0 h 1560285"/>
              <a:gd name="connsiteX2" fmla="*/ 1342571 w 5833816"/>
              <a:gd name="connsiteY2" fmla="*/ 0 h 1560285"/>
              <a:gd name="connsiteX3" fmla="*/ 1342571 w 5833816"/>
              <a:gd name="connsiteY3" fmla="*/ 1560285 h 1560285"/>
              <a:gd name="connsiteX4" fmla="*/ 5833816 w 5833816"/>
              <a:gd name="connsiteY4" fmla="*/ 1560285 h 156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3816" h="1560285">
                <a:moveTo>
                  <a:pt x="0" y="1326865"/>
                </a:moveTo>
                <a:lnTo>
                  <a:pt x="0" y="0"/>
                </a:lnTo>
                <a:lnTo>
                  <a:pt x="1342571" y="0"/>
                </a:lnTo>
                <a:lnTo>
                  <a:pt x="1342571" y="1560285"/>
                </a:lnTo>
                <a:lnTo>
                  <a:pt x="5833816" y="1560285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F72774-95CA-382B-699C-709373EBB560}"/>
              </a:ext>
            </a:extLst>
          </p:cNvPr>
          <p:cNvSpPr txBox="1"/>
          <p:nvPr/>
        </p:nvSpPr>
        <p:spPr>
          <a:xfrm>
            <a:off x="659475" y="1302269"/>
            <a:ext cx="558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✔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  high-Q resonators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D34B095-E491-086C-C3B3-72E5876E4780}"/>
              </a:ext>
            </a:extLst>
          </p:cNvPr>
          <p:cNvSpPr txBox="1"/>
          <p:nvPr/>
        </p:nvSpPr>
        <p:spPr>
          <a:xfrm>
            <a:off x="1089694" y="4449191"/>
            <a:ext cx="314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  high B-field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1369EAA-E58E-D46B-C7FF-0E8DE282FE37}"/>
              </a:ext>
            </a:extLst>
          </p:cNvPr>
          <p:cNvSpPr txBox="1"/>
          <p:nvPr/>
        </p:nvSpPr>
        <p:spPr>
          <a:xfrm>
            <a:off x="5258730" y="3166744"/>
            <a:ext cx="558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rgbClr val="0070C0"/>
                </a:solidFill>
                <a:latin typeface="Bradley Hand" pitchFamily="2" charset="77"/>
              </a:rPr>
              <a:t>  low-noise </a:t>
            </a:r>
          </a:p>
          <a:p>
            <a:r>
              <a:rPr lang="en-US" sz="3600" dirty="0">
                <a:solidFill>
                  <a:srgbClr val="0070C0"/>
                </a:solidFill>
                <a:latin typeface="Bradley Hand" pitchFamily="2" charset="77"/>
              </a:rPr>
              <a:t>    receiver</a:t>
            </a:r>
          </a:p>
        </p:txBody>
      </p:sp>
      <p:sp>
        <p:nvSpPr>
          <p:cNvPr id="32" name="Can 31">
            <a:extLst>
              <a:ext uri="{FF2B5EF4-FFF2-40B4-BE49-F238E27FC236}">
                <a16:creationId xmlns:a16="http://schemas.microsoft.com/office/drawing/2014/main" id="{23E5CF72-8F26-F023-D2E6-349190A2907A}"/>
              </a:ext>
            </a:extLst>
          </p:cNvPr>
          <p:cNvSpPr/>
          <p:nvPr/>
        </p:nvSpPr>
        <p:spPr>
          <a:xfrm>
            <a:off x="3120991" y="2652141"/>
            <a:ext cx="619760" cy="1713561"/>
          </a:xfrm>
          <a:prstGeom prst="can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CAE40E57-9830-DEA3-DBAB-37C1AD11B229}"/>
              </a:ext>
            </a:extLst>
          </p:cNvPr>
          <p:cNvSpPr/>
          <p:nvPr/>
        </p:nvSpPr>
        <p:spPr>
          <a:xfrm>
            <a:off x="3125274" y="3400321"/>
            <a:ext cx="615477" cy="325788"/>
          </a:xfrm>
          <a:custGeom>
            <a:avLst/>
            <a:gdLst>
              <a:gd name="connsiteX0" fmla="*/ 0 w 2043288"/>
              <a:gd name="connsiteY0" fmla="*/ 869251 h 869251"/>
              <a:gd name="connsiteX1" fmla="*/ 1061155 w 2043288"/>
              <a:gd name="connsiteY1" fmla="*/ 6 h 869251"/>
              <a:gd name="connsiteX2" fmla="*/ 2043288 w 2043288"/>
              <a:gd name="connsiteY2" fmla="*/ 857962 h 86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3288" h="869251">
                <a:moveTo>
                  <a:pt x="0" y="869251"/>
                </a:moveTo>
                <a:cubicBezTo>
                  <a:pt x="360303" y="435569"/>
                  <a:pt x="720607" y="1887"/>
                  <a:pt x="1061155" y="6"/>
                </a:cubicBezTo>
                <a:cubicBezTo>
                  <a:pt x="1401703" y="-1875"/>
                  <a:pt x="1722495" y="428043"/>
                  <a:pt x="2043288" y="857962"/>
                </a:cubicBezTo>
              </a:path>
            </a:pathLst>
          </a:custGeom>
          <a:solidFill>
            <a:srgbClr val="2F5597">
              <a:alpha val="34118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5">
            <a:extLst>
              <a:ext uri="{FF2B5EF4-FFF2-40B4-BE49-F238E27FC236}">
                <a16:creationId xmlns:a16="http://schemas.microsoft.com/office/drawing/2014/main" id="{597345CE-3E47-8B8F-4835-F0D20F043A33}"/>
              </a:ext>
            </a:extLst>
          </p:cNvPr>
          <p:cNvSpPr/>
          <p:nvPr/>
        </p:nvSpPr>
        <p:spPr>
          <a:xfrm>
            <a:off x="1781374" y="2658541"/>
            <a:ext cx="619760" cy="1713561"/>
          </a:xfrm>
          <a:prstGeom prst="can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36">
            <a:extLst>
              <a:ext uri="{FF2B5EF4-FFF2-40B4-BE49-F238E27FC236}">
                <a16:creationId xmlns:a16="http://schemas.microsoft.com/office/drawing/2014/main" id="{221109E0-4D6C-495B-CE55-B7F69CAA4D81}"/>
              </a:ext>
            </a:extLst>
          </p:cNvPr>
          <p:cNvSpPr/>
          <p:nvPr/>
        </p:nvSpPr>
        <p:spPr>
          <a:xfrm>
            <a:off x="1785657" y="3400321"/>
            <a:ext cx="615477" cy="325788"/>
          </a:xfrm>
          <a:custGeom>
            <a:avLst/>
            <a:gdLst>
              <a:gd name="connsiteX0" fmla="*/ 0 w 2043288"/>
              <a:gd name="connsiteY0" fmla="*/ 869251 h 869251"/>
              <a:gd name="connsiteX1" fmla="*/ 1061155 w 2043288"/>
              <a:gd name="connsiteY1" fmla="*/ 6 h 869251"/>
              <a:gd name="connsiteX2" fmla="*/ 2043288 w 2043288"/>
              <a:gd name="connsiteY2" fmla="*/ 857962 h 86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3288" h="869251">
                <a:moveTo>
                  <a:pt x="0" y="869251"/>
                </a:moveTo>
                <a:cubicBezTo>
                  <a:pt x="360303" y="435569"/>
                  <a:pt x="720607" y="1887"/>
                  <a:pt x="1061155" y="6"/>
                </a:cubicBezTo>
                <a:cubicBezTo>
                  <a:pt x="1401703" y="-1875"/>
                  <a:pt x="1722495" y="428043"/>
                  <a:pt x="2043288" y="857962"/>
                </a:cubicBezTo>
              </a:path>
            </a:pathLst>
          </a:custGeom>
          <a:solidFill>
            <a:srgbClr val="2F5597">
              <a:alpha val="34118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47">
            <a:extLst>
              <a:ext uri="{FF2B5EF4-FFF2-40B4-BE49-F238E27FC236}">
                <a16:creationId xmlns:a16="http://schemas.microsoft.com/office/drawing/2014/main" id="{779622DD-D0CA-4178-3433-69955920F112}"/>
              </a:ext>
            </a:extLst>
          </p:cNvPr>
          <p:cNvSpPr/>
          <p:nvPr/>
        </p:nvSpPr>
        <p:spPr>
          <a:xfrm>
            <a:off x="1070205" y="2658541"/>
            <a:ext cx="619760" cy="1713561"/>
          </a:xfrm>
          <a:prstGeom prst="can">
            <a:avLst/>
          </a:prstGeom>
          <a:solidFill>
            <a:schemeClr val="accent2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>
            <a:extLst>
              <a:ext uri="{FF2B5EF4-FFF2-40B4-BE49-F238E27FC236}">
                <a16:creationId xmlns:a16="http://schemas.microsoft.com/office/drawing/2014/main" id="{D8FF5F6F-9BA1-A202-64D2-3072E78F097B}"/>
              </a:ext>
            </a:extLst>
          </p:cNvPr>
          <p:cNvSpPr/>
          <p:nvPr/>
        </p:nvSpPr>
        <p:spPr>
          <a:xfrm>
            <a:off x="1074488" y="3400321"/>
            <a:ext cx="615477" cy="325788"/>
          </a:xfrm>
          <a:custGeom>
            <a:avLst/>
            <a:gdLst>
              <a:gd name="connsiteX0" fmla="*/ 0 w 2043288"/>
              <a:gd name="connsiteY0" fmla="*/ 869251 h 869251"/>
              <a:gd name="connsiteX1" fmla="*/ 1061155 w 2043288"/>
              <a:gd name="connsiteY1" fmla="*/ 6 h 869251"/>
              <a:gd name="connsiteX2" fmla="*/ 2043288 w 2043288"/>
              <a:gd name="connsiteY2" fmla="*/ 857962 h 869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3288" h="869251">
                <a:moveTo>
                  <a:pt x="0" y="869251"/>
                </a:moveTo>
                <a:cubicBezTo>
                  <a:pt x="360303" y="435569"/>
                  <a:pt x="720607" y="1887"/>
                  <a:pt x="1061155" y="6"/>
                </a:cubicBezTo>
                <a:cubicBezTo>
                  <a:pt x="1401703" y="-1875"/>
                  <a:pt x="1722495" y="428043"/>
                  <a:pt x="2043288" y="857962"/>
                </a:cubicBezTo>
              </a:path>
            </a:pathLst>
          </a:custGeom>
          <a:solidFill>
            <a:srgbClr val="2F5597">
              <a:alpha val="34118"/>
            </a:srgb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07567B-1DB6-06A6-AF27-5E7252C16E5D}"/>
              </a:ext>
            </a:extLst>
          </p:cNvPr>
          <p:cNvGrpSpPr/>
          <p:nvPr/>
        </p:nvGrpSpPr>
        <p:grpSpPr>
          <a:xfrm>
            <a:off x="2654463" y="2417820"/>
            <a:ext cx="256357" cy="656365"/>
            <a:chOff x="2654463" y="2417820"/>
            <a:chExt cx="256357" cy="656365"/>
          </a:xfrm>
        </p:grpSpPr>
        <p:sp>
          <p:nvSpPr>
            <p:cNvPr id="29" name="Triangle 28">
              <a:extLst>
                <a:ext uri="{FF2B5EF4-FFF2-40B4-BE49-F238E27FC236}">
                  <a16:creationId xmlns:a16="http://schemas.microsoft.com/office/drawing/2014/main" id="{6BA42F4A-38D0-299C-3C79-DD4060A91B2C}"/>
                </a:ext>
              </a:extLst>
            </p:cNvPr>
            <p:cNvSpPr/>
            <p:nvPr/>
          </p:nvSpPr>
          <p:spPr>
            <a:xfrm>
              <a:off x="2654463" y="2704853"/>
              <a:ext cx="256357" cy="369332"/>
            </a:xfrm>
            <a:prstGeom prst="triangl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DCD6743-23F3-1C79-CBA7-9ED5CC9271AD}"/>
                </a:ext>
              </a:extLst>
            </p:cNvPr>
            <p:cNvCxnSpPr/>
            <p:nvPr/>
          </p:nvCxnSpPr>
          <p:spPr>
            <a:xfrm>
              <a:off x="2781554" y="2417820"/>
              <a:ext cx="0" cy="645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C09C5E9-644D-7255-F81E-1493375E7E5B}"/>
              </a:ext>
            </a:extLst>
          </p:cNvPr>
          <p:cNvGrpSpPr/>
          <p:nvPr/>
        </p:nvGrpSpPr>
        <p:grpSpPr>
          <a:xfrm>
            <a:off x="3305599" y="2418615"/>
            <a:ext cx="256357" cy="656365"/>
            <a:chOff x="2654463" y="2417820"/>
            <a:chExt cx="256357" cy="656365"/>
          </a:xfrm>
        </p:grpSpPr>
        <p:sp>
          <p:nvSpPr>
            <p:cNvPr id="52" name="Triangle 51">
              <a:extLst>
                <a:ext uri="{FF2B5EF4-FFF2-40B4-BE49-F238E27FC236}">
                  <a16:creationId xmlns:a16="http://schemas.microsoft.com/office/drawing/2014/main" id="{B81D9AAB-CB15-C6BB-3B41-ABDAC8F760FB}"/>
                </a:ext>
              </a:extLst>
            </p:cNvPr>
            <p:cNvSpPr/>
            <p:nvPr/>
          </p:nvSpPr>
          <p:spPr>
            <a:xfrm>
              <a:off x="2654463" y="2704853"/>
              <a:ext cx="256357" cy="369332"/>
            </a:xfrm>
            <a:prstGeom prst="triangl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750A3DD-CD19-5907-48FC-CBEDB8B03C27}"/>
                </a:ext>
              </a:extLst>
            </p:cNvPr>
            <p:cNvCxnSpPr/>
            <p:nvPr/>
          </p:nvCxnSpPr>
          <p:spPr>
            <a:xfrm>
              <a:off x="2781554" y="2417820"/>
              <a:ext cx="0" cy="645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F8E7122-34B3-A712-146C-B6BA5C6CD534}"/>
              </a:ext>
            </a:extLst>
          </p:cNvPr>
          <p:cNvGrpSpPr/>
          <p:nvPr/>
        </p:nvGrpSpPr>
        <p:grpSpPr>
          <a:xfrm>
            <a:off x="1315068" y="2417820"/>
            <a:ext cx="256357" cy="656365"/>
            <a:chOff x="2654463" y="2417820"/>
            <a:chExt cx="256357" cy="656365"/>
          </a:xfrm>
        </p:grpSpPr>
        <p:sp>
          <p:nvSpPr>
            <p:cNvPr id="55" name="Triangle 54">
              <a:extLst>
                <a:ext uri="{FF2B5EF4-FFF2-40B4-BE49-F238E27FC236}">
                  <a16:creationId xmlns:a16="http://schemas.microsoft.com/office/drawing/2014/main" id="{9E3E6F7E-91F5-6DC8-9D88-D1C073E424FF}"/>
                </a:ext>
              </a:extLst>
            </p:cNvPr>
            <p:cNvSpPr/>
            <p:nvPr/>
          </p:nvSpPr>
          <p:spPr>
            <a:xfrm>
              <a:off x="2654463" y="2704853"/>
              <a:ext cx="256357" cy="369332"/>
            </a:xfrm>
            <a:prstGeom prst="triangl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37EE956B-1A2B-B3B3-E1EE-3C78EF9DA8B8}"/>
                </a:ext>
              </a:extLst>
            </p:cNvPr>
            <p:cNvCxnSpPr/>
            <p:nvPr/>
          </p:nvCxnSpPr>
          <p:spPr>
            <a:xfrm>
              <a:off x="2781554" y="2417820"/>
              <a:ext cx="0" cy="645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1138A27-AA87-D929-DFCC-7F1CF364E9D5}"/>
              </a:ext>
            </a:extLst>
          </p:cNvPr>
          <p:cNvGrpSpPr/>
          <p:nvPr/>
        </p:nvGrpSpPr>
        <p:grpSpPr>
          <a:xfrm>
            <a:off x="1966204" y="2418615"/>
            <a:ext cx="256357" cy="656365"/>
            <a:chOff x="2654463" y="2417820"/>
            <a:chExt cx="256357" cy="656365"/>
          </a:xfrm>
        </p:grpSpPr>
        <p:sp>
          <p:nvSpPr>
            <p:cNvPr id="63" name="Triangle 62">
              <a:extLst>
                <a:ext uri="{FF2B5EF4-FFF2-40B4-BE49-F238E27FC236}">
                  <a16:creationId xmlns:a16="http://schemas.microsoft.com/office/drawing/2014/main" id="{A20F696D-989E-C82D-8DF5-D7AAFA2C9C50}"/>
                </a:ext>
              </a:extLst>
            </p:cNvPr>
            <p:cNvSpPr/>
            <p:nvPr/>
          </p:nvSpPr>
          <p:spPr>
            <a:xfrm>
              <a:off x="2654463" y="2704853"/>
              <a:ext cx="256357" cy="369332"/>
            </a:xfrm>
            <a:prstGeom prst="triangl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6E7B828-AF97-DFDC-94EF-33FED0880B78}"/>
                </a:ext>
              </a:extLst>
            </p:cNvPr>
            <p:cNvCxnSpPr/>
            <p:nvPr/>
          </p:nvCxnSpPr>
          <p:spPr>
            <a:xfrm>
              <a:off x="2781554" y="2417820"/>
              <a:ext cx="0" cy="645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FC1E7E4-F406-B200-445A-110B3DC99C0F}"/>
              </a:ext>
            </a:extLst>
          </p:cNvPr>
          <p:cNvSpPr/>
          <p:nvPr/>
        </p:nvSpPr>
        <p:spPr>
          <a:xfrm>
            <a:off x="1315068" y="2238563"/>
            <a:ext cx="2246888" cy="26762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combiner</a:t>
            </a:r>
          </a:p>
        </p:txBody>
      </p:sp>
      <p:sp>
        <p:nvSpPr>
          <p:cNvPr id="81" name="Triangle 80">
            <a:extLst>
              <a:ext uri="{FF2B5EF4-FFF2-40B4-BE49-F238E27FC236}">
                <a16:creationId xmlns:a16="http://schemas.microsoft.com/office/drawing/2014/main" id="{FC13DA55-BF27-A559-22D4-BF020DDFCDBB}"/>
              </a:ext>
            </a:extLst>
          </p:cNvPr>
          <p:cNvSpPr/>
          <p:nvPr/>
        </p:nvSpPr>
        <p:spPr>
          <a:xfrm rot="5400000">
            <a:off x="6314093" y="2108417"/>
            <a:ext cx="950178" cy="81911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8ECE91A-11EA-C908-DE4E-73FE79AFBC97}"/>
              </a:ext>
            </a:extLst>
          </p:cNvPr>
          <p:cNvSpPr/>
          <p:nvPr/>
        </p:nvSpPr>
        <p:spPr>
          <a:xfrm flipV="1">
            <a:off x="4618970" y="5981169"/>
            <a:ext cx="588180" cy="58719"/>
          </a:xfrm>
          <a:custGeom>
            <a:avLst/>
            <a:gdLst>
              <a:gd name="connsiteX0" fmla="*/ 0 w 588180"/>
              <a:gd name="connsiteY0" fmla="*/ 46959 h 58719"/>
              <a:gd name="connsiteX1" fmla="*/ 68194 w 588180"/>
              <a:gd name="connsiteY1" fmla="*/ 58699 h 58719"/>
              <a:gd name="connsiteX2" fmla="*/ 511460 w 588180"/>
              <a:gd name="connsiteY2" fmla="*/ 35219 h 58719"/>
              <a:gd name="connsiteX3" fmla="*/ 571130 w 588180"/>
              <a:gd name="connsiteY3" fmla="*/ 11739 h 58719"/>
              <a:gd name="connsiteX4" fmla="*/ 588180 w 588180"/>
              <a:gd name="connsiteY4" fmla="*/ 0 h 5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180" h="58719" extrusionOk="0">
                <a:moveTo>
                  <a:pt x="0" y="46959"/>
                </a:moveTo>
                <a:cubicBezTo>
                  <a:pt x="16997" y="47335"/>
                  <a:pt x="44652" y="58937"/>
                  <a:pt x="68194" y="58699"/>
                </a:cubicBezTo>
                <a:cubicBezTo>
                  <a:pt x="363880" y="58942"/>
                  <a:pt x="324431" y="60445"/>
                  <a:pt x="511460" y="35219"/>
                </a:cubicBezTo>
                <a:cubicBezTo>
                  <a:pt x="531348" y="29429"/>
                  <a:pt x="550602" y="23768"/>
                  <a:pt x="571130" y="11739"/>
                </a:cubicBezTo>
                <a:cubicBezTo>
                  <a:pt x="575597" y="7705"/>
                  <a:pt x="582919" y="4115"/>
                  <a:pt x="588180" y="0"/>
                </a:cubicBezTo>
              </a:path>
            </a:pathLst>
          </a:custGeom>
          <a:noFill/>
          <a:ln w="542925">
            <a:solidFill>
              <a:schemeClr val="accent4">
                <a:lumMod val="40000"/>
                <a:lumOff val="60000"/>
                <a:alpha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52616"/>
                      <a:gd name="connsiteY0" fmla="*/ 49427 h 61805"/>
                      <a:gd name="connsiteX1" fmla="*/ 98854 w 852616"/>
                      <a:gd name="connsiteY1" fmla="*/ 61784 h 61805"/>
                      <a:gd name="connsiteX2" fmla="*/ 741405 w 852616"/>
                      <a:gd name="connsiteY2" fmla="*/ 37070 h 61805"/>
                      <a:gd name="connsiteX3" fmla="*/ 827902 w 852616"/>
                      <a:gd name="connsiteY3" fmla="*/ 12357 h 61805"/>
                      <a:gd name="connsiteX4" fmla="*/ 852616 w 852616"/>
                      <a:gd name="connsiteY4" fmla="*/ 0 h 61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2616" h="61805">
                        <a:moveTo>
                          <a:pt x="0" y="49427"/>
                        </a:moveTo>
                        <a:cubicBezTo>
                          <a:pt x="32951" y="53546"/>
                          <a:pt x="65646" y="61784"/>
                          <a:pt x="98854" y="61784"/>
                        </a:cubicBezTo>
                        <a:cubicBezTo>
                          <a:pt x="525801" y="61784"/>
                          <a:pt x="477569" y="63454"/>
                          <a:pt x="741405" y="37070"/>
                        </a:cubicBezTo>
                        <a:cubicBezTo>
                          <a:pt x="772656" y="29258"/>
                          <a:pt x="798353" y="24177"/>
                          <a:pt x="827902" y="12357"/>
                        </a:cubicBezTo>
                        <a:cubicBezTo>
                          <a:pt x="836454" y="8936"/>
                          <a:pt x="844378" y="4119"/>
                          <a:pt x="852616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C09B5F-388A-A875-1DA3-51D8BBA6F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Resonant Cavity – Higher Masses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5466F-243D-3A01-D8D9-CCD0A7688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4</a:t>
            </a:fld>
            <a:endParaRPr lang="en-US"/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6570AC43-F952-AF35-F16E-2476BD725F58}"/>
              </a:ext>
            </a:extLst>
          </p:cNvPr>
          <p:cNvCxnSpPr>
            <a:cxnSpLocks/>
          </p:cNvCxnSpPr>
          <p:nvPr/>
        </p:nvCxnSpPr>
        <p:spPr>
          <a:xfrm>
            <a:off x="183621" y="5579966"/>
            <a:ext cx="11687589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70AC967-DF15-A1ED-BFB1-4C46F3B80A6D}"/>
                  </a:ext>
                </a:extLst>
              </p:cNvPr>
              <p:cNvSpPr txBox="1"/>
              <p:nvPr/>
            </p:nvSpPr>
            <p:spPr>
              <a:xfrm>
                <a:off x="805258" y="5707009"/>
                <a:ext cx="10186274" cy="6200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−23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7.6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136 ℓ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0.4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30,000</m:t>
                              </m:r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0.36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eV</m:t>
                              </m:r>
                            </m:den>
                          </m:f>
                        </m:e>
                      </m:d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0.45 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070AC967-DF15-A1ED-BFB1-4C46F3B80A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258" y="5707009"/>
                <a:ext cx="10186274" cy="620042"/>
              </a:xfrm>
              <a:prstGeom prst="rect">
                <a:avLst/>
              </a:prstGeom>
              <a:blipFill>
                <a:blip r:embed="rId4"/>
                <a:stretch>
                  <a:fillRect b="-1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9F7D5A-4894-7806-41D3-B2576B139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651378-0826-B576-30C2-8EE2C8947F5F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4806FA-48C6-A398-E12C-B63E1CBC6D87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8CEE72-1326-8C84-398C-F5A784CEDBB4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5A8F8F5-9F96-303B-9330-058E0790A81C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5095364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B6409DB-9694-6BC2-59BD-47A45960B9EA}"/>
              </a:ext>
            </a:extLst>
          </p:cNvPr>
          <p:cNvGrpSpPr/>
          <p:nvPr/>
        </p:nvGrpSpPr>
        <p:grpSpPr>
          <a:xfrm>
            <a:off x="8286191" y="2023017"/>
            <a:ext cx="3405426" cy="3218824"/>
            <a:chOff x="8190124" y="2013748"/>
            <a:chExt cx="3405426" cy="32188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B77567C-8624-DB24-F5E4-CBA1C7B58C2A}"/>
                </a:ext>
              </a:extLst>
            </p:cNvPr>
            <p:cNvSpPr/>
            <p:nvPr/>
          </p:nvSpPr>
          <p:spPr>
            <a:xfrm rot="5400000">
              <a:off x="7801089" y="3147105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AF760334-5233-3B99-68F5-12CD1C52BFE6}"/>
                </a:ext>
              </a:extLst>
            </p:cNvPr>
            <p:cNvSpPr/>
            <p:nvPr/>
          </p:nvSpPr>
          <p:spPr>
            <a:xfrm>
              <a:off x="8451688" y="4115389"/>
              <a:ext cx="863394" cy="132320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7C375B8-E054-C7B4-8F75-79B0ACFE6E20}"/>
                </a:ext>
              </a:extLst>
            </p:cNvPr>
            <p:cNvSpPr/>
            <p:nvPr/>
          </p:nvSpPr>
          <p:spPr>
            <a:xfrm>
              <a:off x="8526676" y="2557124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AD2DE2F-21AA-AEEE-1AB9-BAAC72C74A60}"/>
                </a:ext>
              </a:extLst>
            </p:cNvPr>
            <p:cNvSpPr/>
            <p:nvPr/>
          </p:nvSpPr>
          <p:spPr>
            <a:xfrm rot="5400000">
              <a:off x="9177275" y="3105047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A5A882A-EF9F-CB89-05A9-ACED35F4811C}"/>
                </a:ext>
              </a:extLst>
            </p:cNvPr>
            <p:cNvSpPr/>
            <p:nvPr/>
          </p:nvSpPr>
          <p:spPr>
            <a:xfrm>
              <a:off x="8592835" y="3996614"/>
              <a:ext cx="2729110" cy="839915"/>
            </a:xfrm>
            <a:custGeom>
              <a:avLst/>
              <a:gdLst>
                <a:gd name="connsiteX0" fmla="*/ 0 w 2729110"/>
                <a:gd name="connsiteY0" fmla="*/ 0 h 839915"/>
                <a:gd name="connsiteX1" fmla="*/ 736860 w 2729110"/>
                <a:gd name="connsiteY1" fmla="*/ 0 h 839915"/>
                <a:gd name="connsiteX2" fmla="*/ 1337264 w 2729110"/>
                <a:gd name="connsiteY2" fmla="*/ 0 h 839915"/>
                <a:gd name="connsiteX3" fmla="*/ 1992250 w 2729110"/>
                <a:gd name="connsiteY3" fmla="*/ 0 h 839915"/>
                <a:gd name="connsiteX4" fmla="*/ 2729110 w 2729110"/>
                <a:gd name="connsiteY4" fmla="*/ 0 h 839915"/>
                <a:gd name="connsiteX5" fmla="*/ 2729110 w 2729110"/>
                <a:gd name="connsiteY5" fmla="*/ 428357 h 839915"/>
                <a:gd name="connsiteX6" fmla="*/ 2729110 w 2729110"/>
                <a:gd name="connsiteY6" fmla="*/ 839915 h 839915"/>
                <a:gd name="connsiteX7" fmla="*/ 2101415 w 2729110"/>
                <a:gd name="connsiteY7" fmla="*/ 839915 h 839915"/>
                <a:gd name="connsiteX8" fmla="*/ 1473719 w 2729110"/>
                <a:gd name="connsiteY8" fmla="*/ 839915 h 839915"/>
                <a:gd name="connsiteX9" fmla="*/ 736860 w 2729110"/>
                <a:gd name="connsiteY9" fmla="*/ 839915 h 839915"/>
                <a:gd name="connsiteX10" fmla="*/ 0 w 2729110"/>
                <a:gd name="connsiteY10" fmla="*/ 839915 h 839915"/>
                <a:gd name="connsiteX11" fmla="*/ 0 w 2729110"/>
                <a:gd name="connsiteY11" fmla="*/ 428357 h 839915"/>
                <a:gd name="connsiteX12" fmla="*/ 0 w 2729110"/>
                <a:gd name="connsiteY12" fmla="*/ 0 h 83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9110" h="839915" extrusionOk="0">
                  <a:moveTo>
                    <a:pt x="0" y="0"/>
                  </a:moveTo>
                  <a:cubicBezTo>
                    <a:pt x="310074" y="-34361"/>
                    <a:pt x="543555" y="-25418"/>
                    <a:pt x="736860" y="0"/>
                  </a:cubicBezTo>
                  <a:cubicBezTo>
                    <a:pt x="930165" y="25418"/>
                    <a:pt x="1118010" y="-6760"/>
                    <a:pt x="1337264" y="0"/>
                  </a:cubicBezTo>
                  <a:cubicBezTo>
                    <a:pt x="1556518" y="6760"/>
                    <a:pt x="1733981" y="23502"/>
                    <a:pt x="1992250" y="0"/>
                  </a:cubicBezTo>
                  <a:cubicBezTo>
                    <a:pt x="2250519" y="-23502"/>
                    <a:pt x="2420699" y="-23522"/>
                    <a:pt x="2729110" y="0"/>
                  </a:cubicBezTo>
                  <a:cubicBezTo>
                    <a:pt x="2745175" y="108474"/>
                    <a:pt x="2728179" y="250169"/>
                    <a:pt x="2729110" y="428357"/>
                  </a:cubicBezTo>
                  <a:cubicBezTo>
                    <a:pt x="2730041" y="606545"/>
                    <a:pt x="2739097" y="736501"/>
                    <a:pt x="2729110" y="839915"/>
                  </a:cubicBezTo>
                  <a:cubicBezTo>
                    <a:pt x="2469415" y="812969"/>
                    <a:pt x="2383907" y="851771"/>
                    <a:pt x="2101415" y="839915"/>
                  </a:cubicBezTo>
                  <a:cubicBezTo>
                    <a:pt x="1818923" y="828059"/>
                    <a:pt x="1738034" y="858410"/>
                    <a:pt x="1473719" y="839915"/>
                  </a:cubicBezTo>
                  <a:cubicBezTo>
                    <a:pt x="1209404" y="821420"/>
                    <a:pt x="944204" y="867637"/>
                    <a:pt x="736860" y="839915"/>
                  </a:cubicBezTo>
                  <a:cubicBezTo>
                    <a:pt x="529516" y="812193"/>
                    <a:pt x="174896" y="838564"/>
                    <a:pt x="0" y="839915"/>
                  </a:cubicBezTo>
                  <a:cubicBezTo>
                    <a:pt x="17402" y="657049"/>
                    <a:pt x="4651" y="628963"/>
                    <a:pt x="0" y="428357"/>
                  </a:cubicBezTo>
                  <a:cubicBezTo>
                    <a:pt x="-4651" y="227751"/>
                    <a:pt x="-19333" y="98600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ame 16">
              <a:extLst>
                <a:ext uri="{FF2B5EF4-FFF2-40B4-BE49-F238E27FC236}">
                  <a16:creationId xmlns:a16="http://schemas.microsoft.com/office/drawing/2014/main" id="{907F56F4-C613-003E-C848-31682018AA92}"/>
                </a:ext>
              </a:extLst>
            </p:cNvPr>
            <p:cNvSpPr/>
            <p:nvPr/>
          </p:nvSpPr>
          <p:spPr>
            <a:xfrm>
              <a:off x="8190124" y="2013748"/>
              <a:ext cx="3220543" cy="3218824"/>
            </a:xfrm>
            <a:prstGeom prst="frame">
              <a:avLst>
                <a:gd name="adj1" fmla="val 1493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2FE6ECB-1636-4EE0-E282-439E9290C5FE}"/>
                </a:ext>
              </a:extLst>
            </p:cNvPr>
            <p:cNvSpPr/>
            <p:nvPr/>
          </p:nvSpPr>
          <p:spPr>
            <a:xfrm>
              <a:off x="8690107" y="2587514"/>
              <a:ext cx="2348570" cy="2185394"/>
            </a:xfrm>
            <a:custGeom>
              <a:avLst/>
              <a:gdLst>
                <a:gd name="connsiteX0" fmla="*/ 0 w 2348570"/>
                <a:gd name="connsiteY0" fmla="*/ 0 h 2185394"/>
                <a:gd name="connsiteX1" fmla="*/ 2348570 w 2348570"/>
                <a:gd name="connsiteY1" fmla="*/ 0 h 2185394"/>
                <a:gd name="connsiteX2" fmla="*/ 2348570 w 2348570"/>
                <a:gd name="connsiteY2" fmla="*/ 2185394 h 2185394"/>
                <a:gd name="connsiteX3" fmla="*/ 0 w 2348570"/>
                <a:gd name="connsiteY3" fmla="*/ 2185394 h 2185394"/>
                <a:gd name="connsiteX4" fmla="*/ 0 w 2348570"/>
                <a:gd name="connsiteY4" fmla="*/ 0 h 218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570" h="2185394" extrusionOk="0">
                  <a:moveTo>
                    <a:pt x="0" y="0"/>
                  </a:moveTo>
                  <a:cubicBezTo>
                    <a:pt x="978271" y="-16420"/>
                    <a:pt x="1619705" y="-157111"/>
                    <a:pt x="2348570" y="0"/>
                  </a:cubicBezTo>
                  <a:cubicBezTo>
                    <a:pt x="2484660" y="314230"/>
                    <a:pt x="2231283" y="1424219"/>
                    <a:pt x="2348570" y="2185394"/>
                  </a:cubicBezTo>
                  <a:cubicBezTo>
                    <a:pt x="1741486" y="2185794"/>
                    <a:pt x="1021287" y="2262892"/>
                    <a:pt x="0" y="2185394"/>
                  </a:cubicBezTo>
                  <a:cubicBezTo>
                    <a:pt x="117495" y="1704171"/>
                    <a:pt x="-81622" y="405534"/>
                    <a:pt x="0" y="0"/>
                  </a:cubicBezTo>
                  <a:close/>
                </a:path>
              </a:pathLst>
            </a:custGeom>
            <a:noFill/>
            <a:ln w="25400"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FE10018-21C7-D2C3-C4B9-DC09D040468D}"/>
                </a:ext>
              </a:extLst>
            </p:cNvPr>
            <p:cNvSpPr/>
            <p:nvPr/>
          </p:nvSpPr>
          <p:spPr>
            <a:xfrm>
              <a:off x="9319760" y="2864732"/>
              <a:ext cx="692671" cy="1355045"/>
            </a:xfrm>
            <a:custGeom>
              <a:avLst/>
              <a:gdLst>
                <a:gd name="connsiteX0" fmla="*/ 0 w 692671"/>
                <a:gd name="connsiteY0" fmla="*/ 1333798 h 1355045"/>
                <a:gd name="connsiteX1" fmla="*/ 89330 w 692671"/>
                <a:gd name="connsiteY1" fmla="*/ 1329710 h 1355045"/>
                <a:gd name="connsiteX2" fmla="*/ 173135 w 692671"/>
                <a:gd name="connsiteY2" fmla="*/ 1325874 h 1355045"/>
                <a:gd name="connsiteX3" fmla="*/ 276279 w 692671"/>
                <a:gd name="connsiteY3" fmla="*/ 1321154 h 1355045"/>
                <a:gd name="connsiteX4" fmla="*/ 274037 w 692671"/>
                <a:gd name="connsiteY4" fmla="*/ 797349 h 1355045"/>
                <a:gd name="connsiteX5" fmla="*/ 282285 w 692671"/>
                <a:gd name="connsiteY5" fmla="*/ 327732 h 1355045"/>
                <a:gd name="connsiteX6" fmla="*/ 315316 w 692671"/>
                <a:gd name="connsiteY6" fmla="*/ 124533 h 1355045"/>
                <a:gd name="connsiteX7" fmla="*/ 338898 w 692671"/>
                <a:gd name="connsiteY7" fmla="*/ 413301 h 1355045"/>
                <a:gd name="connsiteX8" fmla="*/ 369367 w 692671"/>
                <a:gd name="connsiteY8" fmla="*/ 751066 h 1355045"/>
                <a:gd name="connsiteX9" fmla="*/ 455648 w 692671"/>
                <a:gd name="connsiteY9" fmla="*/ 1181397 h 1355045"/>
                <a:gd name="connsiteX10" fmla="*/ 541528 w 692671"/>
                <a:gd name="connsiteY10" fmla="*/ 1304221 h 1355045"/>
                <a:gd name="connsiteX11" fmla="*/ 650631 w 692671"/>
                <a:gd name="connsiteY11" fmla="*/ 1321154 h 1355045"/>
                <a:gd name="connsiteX12" fmla="*/ 692671 w 692671"/>
                <a:gd name="connsiteY12" fmla="*/ 1321154 h 13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2671" h="1355045" extrusionOk="0">
                  <a:moveTo>
                    <a:pt x="0" y="1333798"/>
                  </a:moveTo>
                  <a:cubicBezTo>
                    <a:pt x="6820" y="1271444"/>
                    <a:pt x="32854" y="1410960"/>
                    <a:pt x="89330" y="1329710"/>
                  </a:cubicBezTo>
                  <a:cubicBezTo>
                    <a:pt x="136915" y="1287060"/>
                    <a:pt x="139383" y="1341553"/>
                    <a:pt x="173135" y="1325874"/>
                  </a:cubicBezTo>
                  <a:cubicBezTo>
                    <a:pt x="170620" y="1366559"/>
                    <a:pt x="254078" y="1375170"/>
                    <a:pt x="276279" y="1321154"/>
                  </a:cubicBezTo>
                  <a:cubicBezTo>
                    <a:pt x="276559" y="1209154"/>
                    <a:pt x="314863" y="996520"/>
                    <a:pt x="274037" y="797349"/>
                  </a:cubicBezTo>
                  <a:cubicBezTo>
                    <a:pt x="281434" y="634509"/>
                    <a:pt x="287254" y="411383"/>
                    <a:pt x="282285" y="327732"/>
                  </a:cubicBezTo>
                  <a:cubicBezTo>
                    <a:pt x="275083" y="-179009"/>
                    <a:pt x="296813" y="28134"/>
                    <a:pt x="315316" y="124533"/>
                  </a:cubicBezTo>
                  <a:cubicBezTo>
                    <a:pt x="323432" y="126218"/>
                    <a:pt x="323717" y="317458"/>
                    <a:pt x="338898" y="413301"/>
                  </a:cubicBezTo>
                  <a:cubicBezTo>
                    <a:pt x="354950" y="521666"/>
                    <a:pt x="371552" y="628254"/>
                    <a:pt x="369367" y="751066"/>
                  </a:cubicBezTo>
                  <a:cubicBezTo>
                    <a:pt x="390587" y="908997"/>
                    <a:pt x="451037" y="1123295"/>
                    <a:pt x="455648" y="1181397"/>
                  </a:cubicBezTo>
                  <a:cubicBezTo>
                    <a:pt x="489379" y="1294227"/>
                    <a:pt x="518562" y="1309907"/>
                    <a:pt x="541528" y="1304221"/>
                  </a:cubicBezTo>
                  <a:cubicBezTo>
                    <a:pt x="566117" y="1351432"/>
                    <a:pt x="605484" y="1398679"/>
                    <a:pt x="650631" y="1321154"/>
                  </a:cubicBezTo>
                  <a:cubicBezTo>
                    <a:pt x="665575" y="1355236"/>
                    <a:pt x="674487" y="1363849"/>
                    <a:pt x="692671" y="1321154"/>
                  </a:cubicBezTo>
                </a:path>
              </a:pathLst>
            </a:custGeom>
            <a:noFill/>
            <a:ln w="31750"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906068"/>
                        <a:gd name="connsiteY0" fmla="*/ 1336850 h 1355779"/>
                        <a:gd name="connsiteX1" fmla="*/ 503747 w 3906068"/>
                        <a:gd name="connsiteY1" fmla="*/ 1332762 h 1355779"/>
                        <a:gd name="connsiteX2" fmla="*/ 976334 w 3906068"/>
                        <a:gd name="connsiteY2" fmla="*/ 1328926 h 1355779"/>
                        <a:gd name="connsiteX3" fmla="*/ 1557980 w 3906068"/>
                        <a:gd name="connsiteY3" fmla="*/ 1324206 h 1355779"/>
                        <a:gd name="connsiteX4" fmla="*/ 1545336 w 3906068"/>
                        <a:gd name="connsiteY4" fmla="*/ 800401 h 1355779"/>
                        <a:gd name="connsiteX5" fmla="*/ 1591846 w 3906068"/>
                        <a:gd name="connsiteY5" fmla="*/ 330784 h 1355779"/>
                        <a:gd name="connsiteX6" fmla="*/ 1778113 w 3906068"/>
                        <a:gd name="connsiteY6" fmla="*/ 127585 h 1355779"/>
                        <a:gd name="connsiteX7" fmla="*/ 2082913 w 3906068"/>
                        <a:gd name="connsiteY7" fmla="*/ 754118 h 1355779"/>
                        <a:gd name="connsiteX8" fmla="*/ 2569464 w 3906068"/>
                        <a:gd name="connsiteY8" fmla="*/ 1184449 h 1355779"/>
                        <a:gd name="connsiteX9" fmla="*/ 3053757 w 3906068"/>
                        <a:gd name="connsiteY9" fmla="*/ 1307273 h 1355779"/>
                        <a:gd name="connsiteX10" fmla="*/ 3669002 w 3906068"/>
                        <a:gd name="connsiteY10" fmla="*/ 1324206 h 1355779"/>
                        <a:gd name="connsiteX11" fmla="*/ 3906068 w 3906068"/>
                        <a:gd name="connsiteY11" fmla="*/ 1324206 h 1355779"/>
                        <a:gd name="connsiteX0" fmla="*/ 0 w 3906068"/>
                        <a:gd name="connsiteY0" fmla="*/ 1333798 h 1355045"/>
                        <a:gd name="connsiteX1" fmla="*/ 503747 w 3906068"/>
                        <a:gd name="connsiteY1" fmla="*/ 1329710 h 1355045"/>
                        <a:gd name="connsiteX2" fmla="*/ 976334 w 3906068"/>
                        <a:gd name="connsiteY2" fmla="*/ 1325874 h 1355045"/>
                        <a:gd name="connsiteX3" fmla="*/ 1557980 w 3906068"/>
                        <a:gd name="connsiteY3" fmla="*/ 1321154 h 1355045"/>
                        <a:gd name="connsiteX4" fmla="*/ 1545336 w 3906068"/>
                        <a:gd name="connsiteY4" fmla="*/ 797349 h 1355045"/>
                        <a:gd name="connsiteX5" fmla="*/ 1591846 w 3906068"/>
                        <a:gd name="connsiteY5" fmla="*/ 327732 h 1355045"/>
                        <a:gd name="connsiteX6" fmla="*/ 1778113 w 3906068"/>
                        <a:gd name="connsiteY6" fmla="*/ 124533 h 1355045"/>
                        <a:gd name="connsiteX7" fmla="*/ 1911096 w 3906068"/>
                        <a:gd name="connsiteY7" fmla="*/ 413301 h 1355045"/>
                        <a:gd name="connsiteX8" fmla="*/ 2082913 w 3906068"/>
                        <a:gd name="connsiteY8" fmla="*/ 751066 h 1355045"/>
                        <a:gd name="connsiteX9" fmla="*/ 2569464 w 3906068"/>
                        <a:gd name="connsiteY9" fmla="*/ 1181397 h 1355045"/>
                        <a:gd name="connsiteX10" fmla="*/ 3053757 w 3906068"/>
                        <a:gd name="connsiteY10" fmla="*/ 1304221 h 1355045"/>
                        <a:gd name="connsiteX11" fmla="*/ 3669002 w 3906068"/>
                        <a:gd name="connsiteY11" fmla="*/ 1321154 h 1355045"/>
                        <a:gd name="connsiteX12" fmla="*/ 3906068 w 3906068"/>
                        <a:gd name="connsiteY12" fmla="*/ 1321154 h 1355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906068" h="1355045" extrusionOk="0">
                          <a:moveTo>
                            <a:pt x="0" y="1333798"/>
                          </a:moveTo>
                          <a:cubicBezTo>
                            <a:pt x="54217" y="1273167"/>
                            <a:pt x="225273" y="1408298"/>
                            <a:pt x="503747" y="1329710"/>
                          </a:cubicBezTo>
                          <a:cubicBezTo>
                            <a:pt x="747827" y="1286154"/>
                            <a:pt x="826178" y="1341326"/>
                            <a:pt x="976334" y="1325874"/>
                          </a:cubicBezTo>
                          <a:cubicBezTo>
                            <a:pt x="1028491" y="1355071"/>
                            <a:pt x="1436256" y="1371767"/>
                            <a:pt x="1557980" y="1321154"/>
                          </a:cubicBezTo>
                          <a:cubicBezTo>
                            <a:pt x="1619789" y="1214998"/>
                            <a:pt x="1574332" y="979470"/>
                            <a:pt x="1545336" y="797349"/>
                          </a:cubicBezTo>
                          <a:cubicBezTo>
                            <a:pt x="1571175" y="634175"/>
                            <a:pt x="1555471" y="434886"/>
                            <a:pt x="1591846" y="327732"/>
                          </a:cubicBezTo>
                          <a:cubicBezTo>
                            <a:pt x="1680588" y="-175496"/>
                            <a:pt x="1694067" y="24746"/>
                            <a:pt x="1778113" y="124533"/>
                          </a:cubicBezTo>
                          <a:cubicBezTo>
                            <a:pt x="1831321" y="138794"/>
                            <a:pt x="1860296" y="308879"/>
                            <a:pt x="1911096" y="413301"/>
                          </a:cubicBezTo>
                          <a:cubicBezTo>
                            <a:pt x="1961896" y="517723"/>
                            <a:pt x="1973185" y="623050"/>
                            <a:pt x="2082913" y="751066"/>
                          </a:cubicBezTo>
                          <a:cubicBezTo>
                            <a:pt x="2253311" y="910452"/>
                            <a:pt x="2454780" y="1110434"/>
                            <a:pt x="2569464" y="1181397"/>
                          </a:cubicBezTo>
                          <a:cubicBezTo>
                            <a:pt x="2742951" y="1289812"/>
                            <a:pt x="2921211" y="1304336"/>
                            <a:pt x="3053757" y="1304221"/>
                          </a:cubicBezTo>
                          <a:cubicBezTo>
                            <a:pt x="3150576" y="1340005"/>
                            <a:pt x="3369584" y="1388942"/>
                            <a:pt x="3669002" y="1321154"/>
                          </a:cubicBezTo>
                          <a:cubicBezTo>
                            <a:pt x="3751176" y="1355562"/>
                            <a:pt x="3799992" y="1366800"/>
                            <a:pt x="3906068" y="1321154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014F3EA-34BA-D561-22DF-4306A4BB7C0E}"/>
                </a:ext>
              </a:extLst>
            </p:cNvPr>
            <p:cNvSpPr txBox="1"/>
            <p:nvPr/>
          </p:nvSpPr>
          <p:spPr>
            <a:xfrm>
              <a:off x="8743288" y="2147070"/>
              <a:ext cx="2852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FFT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2D9C4F8-F7A5-9242-3EEB-41D5871643A0}"/>
                    </a:ext>
                  </a:extLst>
                </p:cNvPr>
                <p:cNvSpPr txBox="1"/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2D9C4F8-F7A5-9242-3EEB-41D5871643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0345" b="-869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E9E09993-90E4-AFA9-D803-88444AA2E867}"/>
                </a:ext>
              </a:extLst>
            </p:cNvPr>
            <p:cNvSpPr/>
            <p:nvPr/>
          </p:nvSpPr>
          <p:spPr>
            <a:xfrm>
              <a:off x="9989784" y="4128571"/>
              <a:ext cx="1001748" cy="119138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B02E72D-A9F9-E54C-93C1-A5670050DA5F}"/>
              </a:ext>
            </a:extLst>
          </p:cNvPr>
          <p:cNvGrpSpPr/>
          <p:nvPr/>
        </p:nvGrpSpPr>
        <p:grpSpPr>
          <a:xfrm>
            <a:off x="2024809" y="2160874"/>
            <a:ext cx="1699466" cy="1931460"/>
            <a:chOff x="605965" y="2844484"/>
            <a:chExt cx="3314055" cy="2045574"/>
          </a:xfrm>
        </p:grpSpPr>
        <p:sp>
          <p:nvSpPr>
            <p:cNvPr id="48" name="Can 47">
              <a:extLst>
                <a:ext uri="{FF2B5EF4-FFF2-40B4-BE49-F238E27FC236}">
                  <a16:creationId xmlns:a16="http://schemas.microsoft.com/office/drawing/2014/main" id="{EA81847F-1AAF-3542-B3D8-6B9BC2EC3729}"/>
                </a:ext>
              </a:extLst>
            </p:cNvPr>
            <p:cNvSpPr/>
            <p:nvPr/>
          </p:nvSpPr>
          <p:spPr>
            <a:xfrm>
              <a:off x="1296354" y="28500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68A6E821-D6A2-D146-8035-7A53A56A9E9A}"/>
                </a:ext>
              </a:extLst>
            </p:cNvPr>
            <p:cNvSpPr/>
            <p:nvPr/>
          </p:nvSpPr>
          <p:spPr>
            <a:xfrm>
              <a:off x="1300637" y="36805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Can 50">
              <a:extLst>
                <a:ext uri="{FF2B5EF4-FFF2-40B4-BE49-F238E27FC236}">
                  <a16:creationId xmlns:a16="http://schemas.microsoft.com/office/drawing/2014/main" id="{272CFA8B-CC31-BF44-A28E-749982F9444D}"/>
                </a:ext>
              </a:extLst>
            </p:cNvPr>
            <p:cNvSpPr/>
            <p:nvPr/>
          </p:nvSpPr>
          <p:spPr>
            <a:xfrm>
              <a:off x="605965" y="28556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E0A7B454-AD4B-3F4B-9B86-250D2384C280}"/>
                </a:ext>
              </a:extLst>
            </p:cNvPr>
            <p:cNvSpPr/>
            <p:nvPr/>
          </p:nvSpPr>
          <p:spPr>
            <a:xfrm>
              <a:off x="610248" y="36861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Can 52">
              <a:extLst>
                <a:ext uri="{FF2B5EF4-FFF2-40B4-BE49-F238E27FC236}">
                  <a16:creationId xmlns:a16="http://schemas.microsoft.com/office/drawing/2014/main" id="{F39FBC95-F2EF-3243-AD6B-5B5F31DA0B1F}"/>
                </a:ext>
              </a:extLst>
            </p:cNvPr>
            <p:cNvSpPr/>
            <p:nvPr/>
          </p:nvSpPr>
          <p:spPr>
            <a:xfrm>
              <a:off x="2677132" y="28444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966C6E97-3017-D141-AD33-580149317845}"/>
                </a:ext>
              </a:extLst>
            </p:cNvPr>
            <p:cNvSpPr/>
            <p:nvPr/>
          </p:nvSpPr>
          <p:spPr>
            <a:xfrm>
              <a:off x="2681415" y="36749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Can 54">
              <a:extLst>
                <a:ext uri="{FF2B5EF4-FFF2-40B4-BE49-F238E27FC236}">
                  <a16:creationId xmlns:a16="http://schemas.microsoft.com/office/drawing/2014/main" id="{53D4A34A-0AF3-934E-B713-DDFD7305D6EE}"/>
                </a:ext>
              </a:extLst>
            </p:cNvPr>
            <p:cNvSpPr/>
            <p:nvPr/>
          </p:nvSpPr>
          <p:spPr>
            <a:xfrm>
              <a:off x="1986743" y="28500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535FD59D-5F1A-B346-AE89-4BCD19A084D6}"/>
                </a:ext>
              </a:extLst>
            </p:cNvPr>
            <p:cNvSpPr/>
            <p:nvPr/>
          </p:nvSpPr>
          <p:spPr>
            <a:xfrm>
              <a:off x="1991026" y="36805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Can 60">
              <a:extLst>
                <a:ext uri="{FF2B5EF4-FFF2-40B4-BE49-F238E27FC236}">
                  <a16:creationId xmlns:a16="http://schemas.microsoft.com/office/drawing/2014/main" id="{166F7EED-6846-DC4C-972E-D8F91C09D0DB}"/>
                </a:ext>
              </a:extLst>
            </p:cNvPr>
            <p:cNvSpPr/>
            <p:nvPr/>
          </p:nvSpPr>
          <p:spPr>
            <a:xfrm>
              <a:off x="1448754" y="30024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E83163CA-4DB5-4B40-A0DD-5A1C4811B0B5}"/>
                </a:ext>
              </a:extLst>
            </p:cNvPr>
            <p:cNvSpPr/>
            <p:nvPr/>
          </p:nvSpPr>
          <p:spPr>
            <a:xfrm>
              <a:off x="1453037" y="38329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Can 62">
              <a:extLst>
                <a:ext uri="{FF2B5EF4-FFF2-40B4-BE49-F238E27FC236}">
                  <a16:creationId xmlns:a16="http://schemas.microsoft.com/office/drawing/2014/main" id="{7D1C6A31-2E9E-9D4C-8C6A-F68A4A7A1B8F}"/>
                </a:ext>
              </a:extLst>
            </p:cNvPr>
            <p:cNvSpPr/>
            <p:nvPr/>
          </p:nvSpPr>
          <p:spPr>
            <a:xfrm>
              <a:off x="758365" y="30080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ABC6B4C9-12BA-2F44-8435-335126432DA7}"/>
                </a:ext>
              </a:extLst>
            </p:cNvPr>
            <p:cNvSpPr/>
            <p:nvPr/>
          </p:nvSpPr>
          <p:spPr>
            <a:xfrm>
              <a:off x="762648" y="38385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Can 64">
              <a:extLst>
                <a:ext uri="{FF2B5EF4-FFF2-40B4-BE49-F238E27FC236}">
                  <a16:creationId xmlns:a16="http://schemas.microsoft.com/office/drawing/2014/main" id="{095F94A7-9428-0648-A366-84194FCF6E50}"/>
                </a:ext>
              </a:extLst>
            </p:cNvPr>
            <p:cNvSpPr/>
            <p:nvPr/>
          </p:nvSpPr>
          <p:spPr>
            <a:xfrm>
              <a:off x="2829532" y="29968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8C89B036-C789-7E4A-918C-2B8CFCC3ECBB}"/>
                </a:ext>
              </a:extLst>
            </p:cNvPr>
            <p:cNvSpPr/>
            <p:nvPr/>
          </p:nvSpPr>
          <p:spPr>
            <a:xfrm>
              <a:off x="2833815" y="38273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Can 68">
              <a:extLst>
                <a:ext uri="{FF2B5EF4-FFF2-40B4-BE49-F238E27FC236}">
                  <a16:creationId xmlns:a16="http://schemas.microsoft.com/office/drawing/2014/main" id="{3ECFDC88-30C6-EE41-B1BD-268B9856A194}"/>
                </a:ext>
              </a:extLst>
            </p:cNvPr>
            <p:cNvSpPr/>
            <p:nvPr/>
          </p:nvSpPr>
          <p:spPr>
            <a:xfrm>
              <a:off x="2139143" y="30024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4E8F24DF-CF9C-AC4E-9E4A-E71E3EF4C5CD}"/>
                </a:ext>
              </a:extLst>
            </p:cNvPr>
            <p:cNvSpPr/>
            <p:nvPr/>
          </p:nvSpPr>
          <p:spPr>
            <a:xfrm>
              <a:off x="2143426" y="38329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Can 70">
              <a:extLst>
                <a:ext uri="{FF2B5EF4-FFF2-40B4-BE49-F238E27FC236}">
                  <a16:creationId xmlns:a16="http://schemas.microsoft.com/office/drawing/2014/main" id="{7987C9BB-8C1B-C644-8369-189E6B56EAE4}"/>
                </a:ext>
              </a:extLst>
            </p:cNvPr>
            <p:cNvSpPr/>
            <p:nvPr/>
          </p:nvSpPr>
          <p:spPr>
            <a:xfrm>
              <a:off x="1601154" y="31548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48611C49-C528-F842-9F21-F86ACE740DA7}"/>
                </a:ext>
              </a:extLst>
            </p:cNvPr>
            <p:cNvSpPr/>
            <p:nvPr/>
          </p:nvSpPr>
          <p:spPr>
            <a:xfrm>
              <a:off x="1605437" y="39853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Can 72">
              <a:extLst>
                <a:ext uri="{FF2B5EF4-FFF2-40B4-BE49-F238E27FC236}">
                  <a16:creationId xmlns:a16="http://schemas.microsoft.com/office/drawing/2014/main" id="{EFBB7B17-F9A4-C748-8BFD-C2239529F3D6}"/>
                </a:ext>
              </a:extLst>
            </p:cNvPr>
            <p:cNvSpPr/>
            <p:nvPr/>
          </p:nvSpPr>
          <p:spPr>
            <a:xfrm>
              <a:off x="910765" y="31604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FD46DA2A-76DD-5E43-83B9-54C08B082FF9}"/>
                </a:ext>
              </a:extLst>
            </p:cNvPr>
            <p:cNvSpPr/>
            <p:nvPr/>
          </p:nvSpPr>
          <p:spPr>
            <a:xfrm>
              <a:off x="915048" y="39909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Can 74">
              <a:extLst>
                <a:ext uri="{FF2B5EF4-FFF2-40B4-BE49-F238E27FC236}">
                  <a16:creationId xmlns:a16="http://schemas.microsoft.com/office/drawing/2014/main" id="{4EE771CA-9BD6-F744-903F-1116218E35B8}"/>
                </a:ext>
              </a:extLst>
            </p:cNvPr>
            <p:cNvSpPr/>
            <p:nvPr/>
          </p:nvSpPr>
          <p:spPr>
            <a:xfrm>
              <a:off x="2981932" y="31492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1782B253-CD8F-4449-8A0A-FC6AE2B3E33B}"/>
                </a:ext>
              </a:extLst>
            </p:cNvPr>
            <p:cNvSpPr/>
            <p:nvPr/>
          </p:nvSpPr>
          <p:spPr>
            <a:xfrm>
              <a:off x="2986215" y="39797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7" name="Can 76">
              <a:extLst>
                <a:ext uri="{FF2B5EF4-FFF2-40B4-BE49-F238E27FC236}">
                  <a16:creationId xmlns:a16="http://schemas.microsoft.com/office/drawing/2014/main" id="{7C82BBE9-AD6C-5F4F-A178-2A6A5650097A}"/>
                </a:ext>
              </a:extLst>
            </p:cNvPr>
            <p:cNvSpPr/>
            <p:nvPr/>
          </p:nvSpPr>
          <p:spPr>
            <a:xfrm>
              <a:off x="2291543" y="31548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D88F7B23-70C4-B644-8D35-22282435DB15}"/>
                </a:ext>
              </a:extLst>
            </p:cNvPr>
            <p:cNvSpPr/>
            <p:nvPr/>
          </p:nvSpPr>
          <p:spPr>
            <a:xfrm>
              <a:off x="2295826" y="39853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Can 78">
              <a:extLst>
                <a:ext uri="{FF2B5EF4-FFF2-40B4-BE49-F238E27FC236}">
                  <a16:creationId xmlns:a16="http://schemas.microsoft.com/office/drawing/2014/main" id="{B3299306-EBCA-B649-8EF3-8F90F922C3D0}"/>
                </a:ext>
              </a:extLst>
            </p:cNvPr>
            <p:cNvSpPr/>
            <p:nvPr/>
          </p:nvSpPr>
          <p:spPr>
            <a:xfrm>
              <a:off x="1753554" y="33072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59E974CF-C15A-A04D-A7E6-7927000D3AC8}"/>
                </a:ext>
              </a:extLst>
            </p:cNvPr>
            <p:cNvSpPr/>
            <p:nvPr/>
          </p:nvSpPr>
          <p:spPr>
            <a:xfrm>
              <a:off x="1757837" y="41377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Can 80">
              <a:extLst>
                <a:ext uri="{FF2B5EF4-FFF2-40B4-BE49-F238E27FC236}">
                  <a16:creationId xmlns:a16="http://schemas.microsoft.com/office/drawing/2014/main" id="{D91C185F-42A2-2549-A2A8-991277D65EC8}"/>
                </a:ext>
              </a:extLst>
            </p:cNvPr>
            <p:cNvSpPr/>
            <p:nvPr/>
          </p:nvSpPr>
          <p:spPr>
            <a:xfrm>
              <a:off x="1063165" y="33128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E788A6FD-D86F-B347-BFD5-EC1D64370EFF}"/>
                </a:ext>
              </a:extLst>
            </p:cNvPr>
            <p:cNvSpPr/>
            <p:nvPr/>
          </p:nvSpPr>
          <p:spPr>
            <a:xfrm>
              <a:off x="1067448" y="41433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Can 82">
              <a:extLst>
                <a:ext uri="{FF2B5EF4-FFF2-40B4-BE49-F238E27FC236}">
                  <a16:creationId xmlns:a16="http://schemas.microsoft.com/office/drawing/2014/main" id="{53CCE513-D0AB-8D4F-986D-45E8347DEDE5}"/>
                </a:ext>
              </a:extLst>
            </p:cNvPr>
            <p:cNvSpPr/>
            <p:nvPr/>
          </p:nvSpPr>
          <p:spPr>
            <a:xfrm>
              <a:off x="3134332" y="33016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84901F75-8826-DC48-B6CA-19B11FD35310}"/>
                </a:ext>
              </a:extLst>
            </p:cNvPr>
            <p:cNvSpPr/>
            <p:nvPr/>
          </p:nvSpPr>
          <p:spPr>
            <a:xfrm>
              <a:off x="3138615" y="41321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Can 84">
              <a:extLst>
                <a:ext uri="{FF2B5EF4-FFF2-40B4-BE49-F238E27FC236}">
                  <a16:creationId xmlns:a16="http://schemas.microsoft.com/office/drawing/2014/main" id="{250A77B8-635C-D34C-8ED5-11EEF4C7EA57}"/>
                </a:ext>
              </a:extLst>
            </p:cNvPr>
            <p:cNvSpPr/>
            <p:nvPr/>
          </p:nvSpPr>
          <p:spPr>
            <a:xfrm>
              <a:off x="2443943" y="33072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0583433E-D268-DC40-AEF9-662B2E0F6003}"/>
                </a:ext>
              </a:extLst>
            </p:cNvPr>
            <p:cNvSpPr/>
            <p:nvPr/>
          </p:nvSpPr>
          <p:spPr>
            <a:xfrm>
              <a:off x="2448226" y="41377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Can 86">
              <a:extLst>
                <a:ext uri="{FF2B5EF4-FFF2-40B4-BE49-F238E27FC236}">
                  <a16:creationId xmlns:a16="http://schemas.microsoft.com/office/drawing/2014/main" id="{E70045FB-2540-7545-B09E-C1977C5BAB29}"/>
                </a:ext>
              </a:extLst>
            </p:cNvPr>
            <p:cNvSpPr/>
            <p:nvPr/>
          </p:nvSpPr>
          <p:spPr>
            <a:xfrm>
              <a:off x="1905954" y="34596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9D508742-01B9-BC41-8E2F-0976FA57E469}"/>
                </a:ext>
              </a:extLst>
            </p:cNvPr>
            <p:cNvSpPr/>
            <p:nvPr/>
          </p:nvSpPr>
          <p:spPr>
            <a:xfrm>
              <a:off x="1910237" y="42901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Can 88">
              <a:extLst>
                <a:ext uri="{FF2B5EF4-FFF2-40B4-BE49-F238E27FC236}">
                  <a16:creationId xmlns:a16="http://schemas.microsoft.com/office/drawing/2014/main" id="{91FF674B-0B18-C14F-A7C4-35C6D61148FD}"/>
                </a:ext>
              </a:extLst>
            </p:cNvPr>
            <p:cNvSpPr/>
            <p:nvPr/>
          </p:nvSpPr>
          <p:spPr>
            <a:xfrm>
              <a:off x="1215565" y="34652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0" name="Freeform 89">
              <a:extLst>
                <a:ext uri="{FF2B5EF4-FFF2-40B4-BE49-F238E27FC236}">
                  <a16:creationId xmlns:a16="http://schemas.microsoft.com/office/drawing/2014/main" id="{8335E22B-5F52-084A-BD57-DF571080F894}"/>
                </a:ext>
              </a:extLst>
            </p:cNvPr>
            <p:cNvSpPr/>
            <p:nvPr/>
          </p:nvSpPr>
          <p:spPr>
            <a:xfrm>
              <a:off x="1219848" y="42957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Can 90">
              <a:extLst>
                <a:ext uri="{FF2B5EF4-FFF2-40B4-BE49-F238E27FC236}">
                  <a16:creationId xmlns:a16="http://schemas.microsoft.com/office/drawing/2014/main" id="{A3F9F693-F6E5-BD4A-BA57-2D0CE19846A8}"/>
                </a:ext>
              </a:extLst>
            </p:cNvPr>
            <p:cNvSpPr/>
            <p:nvPr/>
          </p:nvSpPr>
          <p:spPr>
            <a:xfrm>
              <a:off x="3286732" y="34540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Freeform 91">
              <a:extLst>
                <a:ext uri="{FF2B5EF4-FFF2-40B4-BE49-F238E27FC236}">
                  <a16:creationId xmlns:a16="http://schemas.microsoft.com/office/drawing/2014/main" id="{2AA2D97E-2FE8-B44D-8FD9-871ADD630EB4}"/>
                </a:ext>
              </a:extLst>
            </p:cNvPr>
            <p:cNvSpPr/>
            <p:nvPr/>
          </p:nvSpPr>
          <p:spPr>
            <a:xfrm>
              <a:off x="3291015" y="42845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Can 92">
              <a:extLst>
                <a:ext uri="{FF2B5EF4-FFF2-40B4-BE49-F238E27FC236}">
                  <a16:creationId xmlns:a16="http://schemas.microsoft.com/office/drawing/2014/main" id="{C2CE5F9C-521E-B94B-8687-CCD129294E67}"/>
                </a:ext>
              </a:extLst>
            </p:cNvPr>
            <p:cNvSpPr/>
            <p:nvPr/>
          </p:nvSpPr>
          <p:spPr>
            <a:xfrm>
              <a:off x="2596343" y="34596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Freeform 93">
              <a:extLst>
                <a:ext uri="{FF2B5EF4-FFF2-40B4-BE49-F238E27FC236}">
                  <a16:creationId xmlns:a16="http://schemas.microsoft.com/office/drawing/2014/main" id="{D04A7FCB-C55E-6F49-B724-6C52E024A302}"/>
                </a:ext>
              </a:extLst>
            </p:cNvPr>
            <p:cNvSpPr/>
            <p:nvPr/>
          </p:nvSpPr>
          <p:spPr>
            <a:xfrm>
              <a:off x="2600626" y="42901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52DFB91-0003-1B44-BA94-EE627D9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Resonant Cavity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96B80-0F96-5640-8B49-74834A1AC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5</a:t>
            </a:fld>
            <a:endParaRPr lang="en-US"/>
          </a:p>
        </p:txBody>
      </p:sp>
      <p:sp>
        <p:nvSpPr>
          <p:cNvPr id="29" name="Triangle 28">
            <a:extLst>
              <a:ext uri="{FF2B5EF4-FFF2-40B4-BE49-F238E27FC236}">
                <a16:creationId xmlns:a16="http://schemas.microsoft.com/office/drawing/2014/main" id="{BBE16F55-241E-F247-9186-FDF243285DD6}"/>
              </a:ext>
            </a:extLst>
          </p:cNvPr>
          <p:cNvSpPr/>
          <p:nvPr/>
        </p:nvSpPr>
        <p:spPr>
          <a:xfrm>
            <a:off x="2724566" y="2860273"/>
            <a:ext cx="256357" cy="369332"/>
          </a:xfrm>
          <a:prstGeom prst="triangl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189427-2817-6A4B-918B-145FBF07CCF3}"/>
              </a:ext>
            </a:extLst>
          </p:cNvPr>
          <p:cNvSpPr txBox="1"/>
          <p:nvPr/>
        </p:nvSpPr>
        <p:spPr>
          <a:xfrm>
            <a:off x="812540" y="996798"/>
            <a:ext cx="965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  high-Q resonators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77A176-4047-9A46-B388-7E7F5B4879E3}"/>
              </a:ext>
            </a:extLst>
          </p:cNvPr>
          <p:cNvSpPr txBox="1"/>
          <p:nvPr/>
        </p:nvSpPr>
        <p:spPr>
          <a:xfrm>
            <a:off x="828372" y="5583485"/>
            <a:ext cx="314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  high B-field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BDE21E7-D3AA-E647-8B67-7C8804E3F028}"/>
              </a:ext>
            </a:extLst>
          </p:cNvPr>
          <p:cNvGrpSpPr/>
          <p:nvPr/>
        </p:nvGrpSpPr>
        <p:grpSpPr>
          <a:xfrm>
            <a:off x="163380" y="4548843"/>
            <a:ext cx="4666012" cy="1652388"/>
            <a:chOff x="163380" y="4456244"/>
            <a:chExt cx="4666012" cy="1652388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96E4D9D-8A39-6146-9B64-8185868DA909}"/>
                </a:ext>
              </a:extLst>
            </p:cNvPr>
            <p:cNvSpPr/>
            <p:nvPr/>
          </p:nvSpPr>
          <p:spPr>
            <a:xfrm>
              <a:off x="1020083" y="4771015"/>
              <a:ext cx="3809309" cy="1337617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Bradley Hand" pitchFamily="2" charset="77"/>
                </a:rPr>
                <a:t>Complexity</a:t>
              </a:r>
              <a:endParaRPr lang="en-US" dirty="0">
                <a:latin typeface="Bradley Hand" pitchFamily="2" charset="77"/>
              </a:endParaRPr>
            </a:p>
            <a:p>
              <a:pPr algn="ctr"/>
              <a:endParaRPr lang="en-US" sz="1600" dirty="0">
                <a:latin typeface="Bradley Hand" pitchFamily="2" charset="77"/>
              </a:endParaRPr>
            </a:p>
            <a:p>
              <a:pPr algn="ctr"/>
              <a:r>
                <a:rPr lang="en-US" sz="3600" dirty="0">
                  <a:latin typeface="Bradley Hand" pitchFamily="2" charset="77"/>
                </a:rPr>
                <a:t>Hard to Tune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F1D12850-6094-4644-BA1A-EC70E979560F}"/>
                </a:ext>
              </a:extLst>
            </p:cNvPr>
            <p:cNvSpPr/>
            <p:nvPr/>
          </p:nvSpPr>
          <p:spPr>
            <a:xfrm rot="798355">
              <a:off x="163380" y="4456244"/>
              <a:ext cx="1718027" cy="14465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8800" dirty="0">
                  <a:latin typeface=".Apple Color Emoji UI"/>
                </a:rPr>
                <a:t>😬</a:t>
              </a:r>
              <a:endParaRPr lang="en-US" dirty="0">
                <a:effectLst/>
                <a:latin typeface=".Apple Color Emoji UI"/>
              </a:endParaRPr>
            </a:p>
          </p:txBody>
        </p:sp>
      </p:grpSp>
      <p:sp>
        <p:nvSpPr>
          <p:cNvPr id="95" name="Freeform 94">
            <a:extLst>
              <a:ext uri="{FF2B5EF4-FFF2-40B4-BE49-F238E27FC236}">
                <a16:creationId xmlns:a16="http://schemas.microsoft.com/office/drawing/2014/main" id="{31D0B239-9B31-D342-A4BA-83FA308C9BF6}"/>
              </a:ext>
            </a:extLst>
          </p:cNvPr>
          <p:cNvSpPr/>
          <p:nvPr/>
        </p:nvSpPr>
        <p:spPr>
          <a:xfrm rot="224139">
            <a:off x="1147945" y="963664"/>
            <a:ext cx="3886726" cy="753977"/>
          </a:xfrm>
          <a:custGeom>
            <a:avLst/>
            <a:gdLst>
              <a:gd name="connsiteX0" fmla="*/ 0 w 2731770"/>
              <a:gd name="connsiteY0" fmla="*/ 651510 h 651510"/>
              <a:gd name="connsiteX1" fmla="*/ 697230 w 2731770"/>
              <a:gd name="connsiteY1" fmla="*/ 274320 h 651510"/>
              <a:gd name="connsiteX2" fmla="*/ 1657350 w 2731770"/>
              <a:gd name="connsiteY2" fmla="*/ 205740 h 651510"/>
              <a:gd name="connsiteX3" fmla="*/ 2731770 w 2731770"/>
              <a:gd name="connsiteY3" fmla="*/ 0 h 651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1770" h="651510">
                <a:moveTo>
                  <a:pt x="0" y="651510"/>
                </a:moveTo>
                <a:cubicBezTo>
                  <a:pt x="210502" y="500062"/>
                  <a:pt x="421005" y="348615"/>
                  <a:pt x="697230" y="274320"/>
                </a:cubicBezTo>
                <a:cubicBezTo>
                  <a:pt x="973455" y="200025"/>
                  <a:pt x="1318260" y="251460"/>
                  <a:pt x="1657350" y="205740"/>
                </a:cubicBezTo>
                <a:cubicBezTo>
                  <a:pt x="1996440" y="160020"/>
                  <a:pt x="2364105" y="80010"/>
                  <a:pt x="273177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6D17860-04B8-B743-92E1-B7B32145393D}"/>
              </a:ext>
            </a:extLst>
          </p:cNvPr>
          <p:cNvGrpSpPr/>
          <p:nvPr/>
        </p:nvGrpSpPr>
        <p:grpSpPr>
          <a:xfrm>
            <a:off x="2440117" y="2855455"/>
            <a:ext cx="1699466" cy="1931460"/>
            <a:chOff x="605965" y="2844484"/>
            <a:chExt cx="3314055" cy="2045574"/>
          </a:xfrm>
        </p:grpSpPr>
        <p:sp>
          <p:nvSpPr>
            <p:cNvPr id="98" name="Can 97">
              <a:extLst>
                <a:ext uri="{FF2B5EF4-FFF2-40B4-BE49-F238E27FC236}">
                  <a16:creationId xmlns:a16="http://schemas.microsoft.com/office/drawing/2014/main" id="{ED7872D9-C0C8-3043-9F6F-182453FE7C2F}"/>
                </a:ext>
              </a:extLst>
            </p:cNvPr>
            <p:cNvSpPr/>
            <p:nvPr/>
          </p:nvSpPr>
          <p:spPr>
            <a:xfrm>
              <a:off x="1296354" y="28500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>
              <a:extLst>
                <a:ext uri="{FF2B5EF4-FFF2-40B4-BE49-F238E27FC236}">
                  <a16:creationId xmlns:a16="http://schemas.microsoft.com/office/drawing/2014/main" id="{8C4227D7-3882-8847-A70B-0EB0C2333047}"/>
                </a:ext>
              </a:extLst>
            </p:cNvPr>
            <p:cNvSpPr/>
            <p:nvPr/>
          </p:nvSpPr>
          <p:spPr>
            <a:xfrm>
              <a:off x="1300637" y="36805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Can 99">
              <a:extLst>
                <a:ext uri="{FF2B5EF4-FFF2-40B4-BE49-F238E27FC236}">
                  <a16:creationId xmlns:a16="http://schemas.microsoft.com/office/drawing/2014/main" id="{A3454FD4-4765-6C43-8EC7-84BF2383260F}"/>
                </a:ext>
              </a:extLst>
            </p:cNvPr>
            <p:cNvSpPr/>
            <p:nvPr/>
          </p:nvSpPr>
          <p:spPr>
            <a:xfrm>
              <a:off x="605965" y="28556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D304CA77-8EE1-0445-B887-A6720158B34D}"/>
                </a:ext>
              </a:extLst>
            </p:cNvPr>
            <p:cNvSpPr/>
            <p:nvPr/>
          </p:nvSpPr>
          <p:spPr>
            <a:xfrm>
              <a:off x="610248" y="36861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2" name="Can 101">
              <a:extLst>
                <a:ext uri="{FF2B5EF4-FFF2-40B4-BE49-F238E27FC236}">
                  <a16:creationId xmlns:a16="http://schemas.microsoft.com/office/drawing/2014/main" id="{425ABED1-FC19-5547-A97C-5D46EC5582D0}"/>
                </a:ext>
              </a:extLst>
            </p:cNvPr>
            <p:cNvSpPr/>
            <p:nvPr/>
          </p:nvSpPr>
          <p:spPr>
            <a:xfrm>
              <a:off x="2677132" y="28444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1BD3EB01-6FE0-8C41-BE81-123D98E35C0B}"/>
                </a:ext>
              </a:extLst>
            </p:cNvPr>
            <p:cNvSpPr/>
            <p:nvPr/>
          </p:nvSpPr>
          <p:spPr>
            <a:xfrm>
              <a:off x="2681415" y="36749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4" name="Can 103">
              <a:extLst>
                <a:ext uri="{FF2B5EF4-FFF2-40B4-BE49-F238E27FC236}">
                  <a16:creationId xmlns:a16="http://schemas.microsoft.com/office/drawing/2014/main" id="{9A67F772-E4D8-F741-8852-EC28D736BDDF}"/>
                </a:ext>
              </a:extLst>
            </p:cNvPr>
            <p:cNvSpPr/>
            <p:nvPr/>
          </p:nvSpPr>
          <p:spPr>
            <a:xfrm>
              <a:off x="1986743" y="28500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5" name="Freeform 104">
              <a:extLst>
                <a:ext uri="{FF2B5EF4-FFF2-40B4-BE49-F238E27FC236}">
                  <a16:creationId xmlns:a16="http://schemas.microsoft.com/office/drawing/2014/main" id="{DFC73EAD-CE8F-3148-A1C0-5A60D4754BB8}"/>
                </a:ext>
              </a:extLst>
            </p:cNvPr>
            <p:cNvSpPr/>
            <p:nvPr/>
          </p:nvSpPr>
          <p:spPr>
            <a:xfrm>
              <a:off x="1991026" y="36805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Can 105">
              <a:extLst>
                <a:ext uri="{FF2B5EF4-FFF2-40B4-BE49-F238E27FC236}">
                  <a16:creationId xmlns:a16="http://schemas.microsoft.com/office/drawing/2014/main" id="{1955A34E-83C6-5C4D-A46C-49FC464DD592}"/>
                </a:ext>
              </a:extLst>
            </p:cNvPr>
            <p:cNvSpPr/>
            <p:nvPr/>
          </p:nvSpPr>
          <p:spPr>
            <a:xfrm>
              <a:off x="1448754" y="30024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7" name="Freeform 106">
              <a:extLst>
                <a:ext uri="{FF2B5EF4-FFF2-40B4-BE49-F238E27FC236}">
                  <a16:creationId xmlns:a16="http://schemas.microsoft.com/office/drawing/2014/main" id="{D710BAC1-E401-AA48-9462-5A800036D955}"/>
                </a:ext>
              </a:extLst>
            </p:cNvPr>
            <p:cNvSpPr/>
            <p:nvPr/>
          </p:nvSpPr>
          <p:spPr>
            <a:xfrm>
              <a:off x="1453037" y="38329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8" name="Can 107">
              <a:extLst>
                <a:ext uri="{FF2B5EF4-FFF2-40B4-BE49-F238E27FC236}">
                  <a16:creationId xmlns:a16="http://schemas.microsoft.com/office/drawing/2014/main" id="{F9C7717B-64AC-BD42-B18F-A05007F1EB6E}"/>
                </a:ext>
              </a:extLst>
            </p:cNvPr>
            <p:cNvSpPr/>
            <p:nvPr/>
          </p:nvSpPr>
          <p:spPr>
            <a:xfrm>
              <a:off x="758365" y="30080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1F538C8D-8497-3E40-BC6C-DEF771FBF3FA}"/>
                </a:ext>
              </a:extLst>
            </p:cNvPr>
            <p:cNvSpPr/>
            <p:nvPr/>
          </p:nvSpPr>
          <p:spPr>
            <a:xfrm>
              <a:off x="762648" y="38385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0" name="Can 109">
              <a:extLst>
                <a:ext uri="{FF2B5EF4-FFF2-40B4-BE49-F238E27FC236}">
                  <a16:creationId xmlns:a16="http://schemas.microsoft.com/office/drawing/2014/main" id="{B0A4AF8F-77EE-EB4D-B84E-BC3C0C64B6CC}"/>
                </a:ext>
              </a:extLst>
            </p:cNvPr>
            <p:cNvSpPr/>
            <p:nvPr/>
          </p:nvSpPr>
          <p:spPr>
            <a:xfrm>
              <a:off x="2829532" y="29968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1" name="Freeform 110">
              <a:extLst>
                <a:ext uri="{FF2B5EF4-FFF2-40B4-BE49-F238E27FC236}">
                  <a16:creationId xmlns:a16="http://schemas.microsoft.com/office/drawing/2014/main" id="{6CE25E77-A2BD-E246-89A1-C192082F943F}"/>
                </a:ext>
              </a:extLst>
            </p:cNvPr>
            <p:cNvSpPr/>
            <p:nvPr/>
          </p:nvSpPr>
          <p:spPr>
            <a:xfrm>
              <a:off x="2833815" y="38273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2" name="Can 111">
              <a:extLst>
                <a:ext uri="{FF2B5EF4-FFF2-40B4-BE49-F238E27FC236}">
                  <a16:creationId xmlns:a16="http://schemas.microsoft.com/office/drawing/2014/main" id="{C5B7BE0E-7AD5-2542-89A5-46C6B6815056}"/>
                </a:ext>
              </a:extLst>
            </p:cNvPr>
            <p:cNvSpPr/>
            <p:nvPr/>
          </p:nvSpPr>
          <p:spPr>
            <a:xfrm>
              <a:off x="2139143" y="30024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B8706B10-2F53-594D-882A-427F7A554C37}"/>
                </a:ext>
              </a:extLst>
            </p:cNvPr>
            <p:cNvSpPr/>
            <p:nvPr/>
          </p:nvSpPr>
          <p:spPr>
            <a:xfrm>
              <a:off x="2143426" y="38329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4" name="Can 113">
              <a:extLst>
                <a:ext uri="{FF2B5EF4-FFF2-40B4-BE49-F238E27FC236}">
                  <a16:creationId xmlns:a16="http://schemas.microsoft.com/office/drawing/2014/main" id="{3551A34C-5A58-1142-887D-6FCB4F0E8FA8}"/>
                </a:ext>
              </a:extLst>
            </p:cNvPr>
            <p:cNvSpPr/>
            <p:nvPr/>
          </p:nvSpPr>
          <p:spPr>
            <a:xfrm>
              <a:off x="1601154" y="31548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308B254E-3EE0-E048-BD22-08C15C222304}"/>
                </a:ext>
              </a:extLst>
            </p:cNvPr>
            <p:cNvSpPr/>
            <p:nvPr/>
          </p:nvSpPr>
          <p:spPr>
            <a:xfrm>
              <a:off x="1605437" y="39853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Can 115">
              <a:extLst>
                <a:ext uri="{FF2B5EF4-FFF2-40B4-BE49-F238E27FC236}">
                  <a16:creationId xmlns:a16="http://schemas.microsoft.com/office/drawing/2014/main" id="{19312336-6639-1D4A-BF15-631D4A74C5A9}"/>
                </a:ext>
              </a:extLst>
            </p:cNvPr>
            <p:cNvSpPr/>
            <p:nvPr/>
          </p:nvSpPr>
          <p:spPr>
            <a:xfrm>
              <a:off x="910765" y="31604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Freeform 116">
              <a:extLst>
                <a:ext uri="{FF2B5EF4-FFF2-40B4-BE49-F238E27FC236}">
                  <a16:creationId xmlns:a16="http://schemas.microsoft.com/office/drawing/2014/main" id="{6F725147-3532-4B4C-B3A2-7324610C00E7}"/>
                </a:ext>
              </a:extLst>
            </p:cNvPr>
            <p:cNvSpPr/>
            <p:nvPr/>
          </p:nvSpPr>
          <p:spPr>
            <a:xfrm>
              <a:off x="915048" y="39909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8" name="Can 117">
              <a:extLst>
                <a:ext uri="{FF2B5EF4-FFF2-40B4-BE49-F238E27FC236}">
                  <a16:creationId xmlns:a16="http://schemas.microsoft.com/office/drawing/2014/main" id="{10567BE6-F4F3-C84D-A564-83B68866CA34}"/>
                </a:ext>
              </a:extLst>
            </p:cNvPr>
            <p:cNvSpPr/>
            <p:nvPr/>
          </p:nvSpPr>
          <p:spPr>
            <a:xfrm>
              <a:off x="2981932" y="31492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Freeform 118">
              <a:extLst>
                <a:ext uri="{FF2B5EF4-FFF2-40B4-BE49-F238E27FC236}">
                  <a16:creationId xmlns:a16="http://schemas.microsoft.com/office/drawing/2014/main" id="{25C4BE7E-1A9F-6D4A-9AC8-37BED80F59F0}"/>
                </a:ext>
              </a:extLst>
            </p:cNvPr>
            <p:cNvSpPr/>
            <p:nvPr/>
          </p:nvSpPr>
          <p:spPr>
            <a:xfrm>
              <a:off x="2986215" y="39797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0" name="Can 119">
              <a:extLst>
                <a:ext uri="{FF2B5EF4-FFF2-40B4-BE49-F238E27FC236}">
                  <a16:creationId xmlns:a16="http://schemas.microsoft.com/office/drawing/2014/main" id="{AE55F6EE-CD6A-0740-AB38-64128CDADFB3}"/>
                </a:ext>
              </a:extLst>
            </p:cNvPr>
            <p:cNvSpPr/>
            <p:nvPr/>
          </p:nvSpPr>
          <p:spPr>
            <a:xfrm>
              <a:off x="2291543" y="31548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C3F7CCE4-507A-C84F-8742-ABF116A44959}"/>
                </a:ext>
              </a:extLst>
            </p:cNvPr>
            <p:cNvSpPr/>
            <p:nvPr/>
          </p:nvSpPr>
          <p:spPr>
            <a:xfrm>
              <a:off x="2295826" y="39853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2" name="Can 121">
              <a:extLst>
                <a:ext uri="{FF2B5EF4-FFF2-40B4-BE49-F238E27FC236}">
                  <a16:creationId xmlns:a16="http://schemas.microsoft.com/office/drawing/2014/main" id="{4943A3FA-6A6B-444F-9DDA-197D407C134F}"/>
                </a:ext>
              </a:extLst>
            </p:cNvPr>
            <p:cNvSpPr/>
            <p:nvPr/>
          </p:nvSpPr>
          <p:spPr>
            <a:xfrm>
              <a:off x="1753554" y="33072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26359705-053C-3944-94F6-CF95109FDE52}"/>
                </a:ext>
              </a:extLst>
            </p:cNvPr>
            <p:cNvSpPr/>
            <p:nvPr/>
          </p:nvSpPr>
          <p:spPr>
            <a:xfrm>
              <a:off x="1757837" y="41377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4" name="Can 123">
              <a:extLst>
                <a:ext uri="{FF2B5EF4-FFF2-40B4-BE49-F238E27FC236}">
                  <a16:creationId xmlns:a16="http://schemas.microsoft.com/office/drawing/2014/main" id="{15E40252-88D3-1B44-B354-EB24E324D26E}"/>
                </a:ext>
              </a:extLst>
            </p:cNvPr>
            <p:cNvSpPr/>
            <p:nvPr/>
          </p:nvSpPr>
          <p:spPr>
            <a:xfrm>
              <a:off x="1063165" y="33128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A68169C1-43F5-A64A-979A-D0A66B7B9209}"/>
                </a:ext>
              </a:extLst>
            </p:cNvPr>
            <p:cNvSpPr/>
            <p:nvPr/>
          </p:nvSpPr>
          <p:spPr>
            <a:xfrm>
              <a:off x="1067448" y="41433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6" name="Can 125">
              <a:extLst>
                <a:ext uri="{FF2B5EF4-FFF2-40B4-BE49-F238E27FC236}">
                  <a16:creationId xmlns:a16="http://schemas.microsoft.com/office/drawing/2014/main" id="{1620BDAC-D783-A84D-8A55-C1C2AB6D483F}"/>
                </a:ext>
              </a:extLst>
            </p:cNvPr>
            <p:cNvSpPr/>
            <p:nvPr/>
          </p:nvSpPr>
          <p:spPr>
            <a:xfrm>
              <a:off x="3134332" y="33016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2A2A44BB-C135-A04A-9795-96558375A9A9}"/>
                </a:ext>
              </a:extLst>
            </p:cNvPr>
            <p:cNvSpPr/>
            <p:nvPr/>
          </p:nvSpPr>
          <p:spPr>
            <a:xfrm>
              <a:off x="3138615" y="41321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8" name="Can 127">
              <a:extLst>
                <a:ext uri="{FF2B5EF4-FFF2-40B4-BE49-F238E27FC236}">
                  <a16:creationId xmlns:a16="http://schemas.microsoft.com/office/drawing/2014/main" id="{E7F1AF47-A757-404C-9B21-842B2DA37621}"/>
                </a:ext>
              </a:extLst>
            </p:cNvPr>
            <p:cNvSpPr/>
            <p:nvPr/>
          </p:nvSpPr>
          <p:spPr>
            <a:xfrm>
              <a:off x="2443943" y="33072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C2D48DC1-5D57-CE49-A4C0-3A26FA46D3A6}"/>
                </a:ext>
              </a:extLst>
            </p:cNvPr>
            <p:cNvSpPr/>
            <p:nvPr/>
          </p:nvSpPr>
          <p:spPr>
            <a:xfrm>
              <a:off x="2448226" y="41377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0" name="Can 129">
              <a:extLst>
                <a:ext uri="{FF2B5EF4-FFF2-40B4-BE49-F238E27FC236}">
                  <a16:creationId xmlns:a16="http://schemas.microsoft.com/office/drawing/2014/main" id="{FD32F4CB-7EA7-504A-A972-6AE39CE7F04C}"/>
                </a:ext>
              </a:extLst>
            </p:cNvPr>
            <p:cNvSpPr/>
            <p:nvPr/>
          </p:nvSpPr>
          <p:spPr>
            <a:xfrm>
              <a:off x="1905954" y="34596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7ECFFECF-E236-4345-A79F-A2506081162D}"/>
                </a:ext>
              </a:extLst>
            </p:cNvPr>
            <p:cNvSpPr/>
            <p:nvPr/>
          </p:nvSpPr>
          <p:spPr>
            <a:xfrm>
              <a:off x="1910237" y="4046467"/>
              <a:ext cx="628913" cy="744529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2" name="Can 131">
              <a:extLst>
                <a:ext uri="{FF2B5EF4-FFF2-40B4-BE49-F238E27FC236}">
                  <a16:creationId xmlns:a16="http://schemas.microsoft.com/office/drawing/2014/main" id="{DA2EDB45-9975-0F44-9514-435E23324319}"/>
                </a:ext>
              </a:extLst>
            </p:cNvPr>
            <p:cNvSpPr/>
            <p:nvPr/>
          </p:nvSpPr>
          <p:spPr>
            <a:xfrm>
              <a:off x="1215565" y="34652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3" name="Freeform 132">
              <a:extLst>
                <a:ext uri="{FF2B5EF4-FFF2-40B4-BE49-F238E27FC236}">
                  <a16:creationId xmlns:a16="http://schemas.microsoft.com/office/drawing/2014/main" id="{F5E7733F-2634-E444-BD11-305C0B35B30C}"/>
                </a:ext>
              </a:extLst>
            </p:cNvPr>
            <p:cNvSpPr/>
            <p:nvPr/>
          </p:nvSpPr>
          <p:spPr>
            <a:xfrm>
              <a:off x="1219849" y="3922463"/>
              <a:ext cx="628913" cy="874132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4" name="Can 133">
              <a:extLst>
                <a:ext uri="{FF2B5EF4-FFF2-40B4-BE49-F238E27FC236}">
                  <a16:creationId xmlns:a16="http://schemas.microsoft.com/office/drawing/2014/main" id="{2B6D6DB8-1551-A84F-95CB-6D70F20DC317}"/>
                </a:ext>
              </a:extLst>
            </p:cNvPr>
            <p:cNvSpPr/>
            <p:nvPr/>
          </p:nvSpPr>
          <p:spPr>
            <a:xfrm>
              <a:off x="3286732" y="34540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5" name="Freeform 134">
              <a:extLst>
                <a:ext uri="{FF2B5EF4-FFF2-40B4-BE49-F238E27FC236}">
                  <a16:creationId xmlns:a16="http://schemas.microsoft.com/office/drawing/2014/main" id="{982AD001-A28B-CA4C-89CE-9BE4F74BC98F}"/>
                </a:ext>
              </a:extLst>
            </p:cNvPr>
            <p:cNvSpPr/>
            <p:nvPr/>
          </p:nvSpPr>
          <p:spPr>
            <a:xfrm>
              <a:off x="3291016" y="4405964"/>
              <a:ext cx="628913" cy="379433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Can 135">
              <a:extLst>
                <a:ext uri="{FF2B5EF4-FFF2-40B4-BE49-F238E27FC236}">
                  <a16:creationId xmlns:a16="http://schemas.microsoft.com/office/drawing/2014/main" id="{BC1B587B-22CE-7D4F-B3EB-7B5185EC72F5}"/>
                </a:ext>
              </a:extLst>
            </p:cNvPr>
            <p:cNvSpPr/>
            <p:nvPr/>
          </p:nvSpPr>
          <p:spPr>
            <a:xfrm>
              <a:off x="2596343" y="34596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Freeform 136">
              <a:extLst>
                <a:ext uri="{FF2B5EF4-FFF2-40B4-BE49-F238E27FC236}">
                  <a16:creationId xmlns:a16="http://schemas.microsoft.com/office/drawing/2014/main" id="{65A460AD-CC6E-2F48-9DC3-47E4C831FE78}"/>
                </a:ext>
              </a:extLst>
            </p:cNvPr>
            <p:cNvSpPr/>
            <p:nvPr/>
          </p:nvSpPr>
          <p:spPr>
            <a:xfrm>
              <a:off x="2600625" y="4189246"/>
              <a:ext cx="628913" cy="601751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4C7E573-008B-454B-920F-472CA940832E}"/>
              </a:ext>
            </a:extLst>
          </p:cNvPr>
          <p:cNvGrpSpPr/>
          <p:nvPr/>
        </p:nvGrpSpPr>
        <p:grpSpPr>
          <a:xfrm>
            <a:off x="638644" y="2169198"/>
            <a:ext cx="1699466" cy="1931460"/>
            <a:chOff x="605965" y="2844484"/>
            <a:chExt cx="3314055" cy="2045574"/>
          </a:xfrm>
        </p:grpSpPr>
        <p:sp>
          <p:nvSpPr>
            <p:cNvPr id="139" name="Can 138">
              <a:extLst>
                <a:ext uri="{FF2B5EF4-FFF2-40B4-BE49-F238E27FC236}">
                  <a16:creationId xmlns:a16="http://schemas.microsoft.com/office/drawing/2014/main" id="{81E324E8-FE6B-D548-9314-9C54DF516A77}"/>
                </a:ext>
              </a:extLst>
            </p:cNvPr>
            <p:cNvSpPr/>
            <p:nvPr/>
          </p:nvSpPr>
          <p:spPr>
            <a:xfrm>
              <a:off x="1296354" y="28500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Freeform 139">
              <a:extLst>
                <a:ext uri="{FF2B5EF4-FFF2-40B4-BE49-F238E27FC236}">
                  <a16:creationId xmlns:a16="http://schemas.microsoft.com/office/drawing/2014/main" id="{BDC57CA1-AEBD-DF46-98C2-DE970E57E6A1}"/>
                </a:ext>
              </a:extLst>
            </p:cNvPr>
            <p:cNvSpPr/>
            <p:nvPr/>
          </p:nvSpPr>
          <p:spPr>
            <a:xfrm>
              <a:off x="1300637" y="36805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Can 140">
              <a:extLst>
                <a:ext uri="{FF2B5EF4-FFF2-40B4-BE49-F238E27FC236}">
                  <a16:creationId xmlns:a16="http://schemas.microsoft.com/office/drawing/2014/main" id="{EDDE94B8-1587-6646-8E76-A47E8BB1828D}"/>
                </a:ext>
              </a:extLst>
            </p:cNvPr>
            <p:cNvSpPr/>
            <p:nvPr/>
          </p:nvSpPr>
          <p:spPr>
            <a:xfrm>
              <a:off x="605965" y="28556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Freeform 141">
              <a:extLst>
                <a:ext uri="{FF2B5EF4-FFF2-40B4-BE49-F238E27FC236}">
                  <a16:creationId xmlns:a16="http://schemas.microsoft.com/office/drawing/2014/main" id="{4FDD6163-10D3-7B49-991B-7E7245857EDD}"/>
                </a:ext>
              </a:extLst>
            </p:cNvPr>
            <p:cNvSpPr/>
            <p:nvPr/>
          </p:nvSpPr>
          <p:spPr>
            <a:xfrm>
              <a:off x="610248" y="36861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Can 142">
              <a:extLst>
                <a:ext uri="{FF2B5EF4-FFF2-40B4-BE49-F238E27FC236}">
                  <a16:creationId xmlns:a16="http://schemas.microsoft.com/office/drawing/2014/main" id="{E7D40BF3-EE05-2148-9920-31599292E76A}"/>
                </a:ext>
              </a:extLst>
            </p:cNvPr>
            <p:cNvSpPr/>
            <p:nvPr/>
          </p:nvSpPr>
          <p:spPr>
            <a:xfrm>
              <a:off x="2677132" y="28444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Freeform 143">
              <a:extLst>
                <a:ext uri="{FF2B5EF4-FFF2-40B4-BE49-F238E27FC236}">
                  <a16:creationId xmlns:a16="http://schemas.microsoft.com/office/drawing/2014/main" id="{46F76189-C145-6146-9C8D-EE6479ED6D9D}"/>
                </a:ext>
              </a:extLst>
            </p:cNvPr>
            <p:cNvSpPr/>
            <p:nvPr/>
          </p:nvSpPr>
          <p:spPr>
            <a:xfrm>
              <a:off x="2681415" y="36749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Can 144">
              <a:extLst>
                <a:ext uri="{FF2B5EF4-FFF2-40B4-BE49-F238E27FC236}">
                  <a16:creationId xmlns:a16="http://schemas.microsoft.com/office/drawing/2014/main" id="{843B19F7-471E-754A-B95D-2ED4B7871A61}"/>
                </a:ext>
              </a:extLst>
            </p:cNvPr>
            <p:cNvSpPr/>
            <p:nvPr/>
          </p:nvSpPr>
          <p:spPr>
            <a:xfrm>
              <a:off x="1986743" y="28500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A56F7B43-B929-1B47-A7A4-1F201844C0C6}"/>
                </a:ext>
              </a:extLst>
            </p:cNvPr>
            <p:cNvSpPr/>
            <p:nvPr/>
          </p:nvSpPr>
          <p:spPr>
            <a:xfrm>
              <a:off x="1991026" y="36805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Can 146">
              <a:extLst>
                <a:ext uri="{FF2B5EF4-FFF2-40B4-BE49-F238E27FC236}">
                  <a16:creationId xmlns:a16="http://schemas.microsoft.com/office/drawing/2014/main" id="{7C28C5D4-A6B4-0243-9D81-198411E5EDA9}"/>
                </a:ext>
              </a:extLst>
            </p:cNvPr>
            <p:cNvSpPr/>
            <p:nvPr/>
          </p:nvSpPr>
          <p:spPr>
            <a:xfrm>
              <a:off x="1448754" y="30024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3392253C-F2D0-3645-A306-C343FB34E8D5}"/>
                </a:ext>
              </a:extLst>
            </p:cNvPr>
            <p:cNvSpPr/>
            <p:nvPr/>
          </p:nvSpPr>
          <p:spPr>
            <a:xfrm>
              <a:off x="1453037" y="38329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Can 148">
              <a:extLst>
                <a:ext uri="{FF2B5EF4-FFF2-40B4-BE49-F238E27FC236}">
                  <a16:creationId xmlns:a16="http://schemas.microsoft.com/office/drawing/2014/main" id="{28714D1A-CB77-6345-88C1-4372D09A05C4}"/>
                </a:ext>
              </a:extLst>
            </p:cNvPr>
            <p:cNvSpPr/>
            <p:nvPr/>
          </p:nvSpPr>
          <p:spPr>
            <a:xfrm>
              <a:off x="758365" y="30080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0" name="Freeform 149">
              <a:extLst>
                <a:ext uri="{FF2B5EF4-FFF2-40B4-BE49-F238E27FC236}">
                  <a16:creationId xmlns:a16="http://schemas.microsoft.com/office/drawing/2014/main" id="{DFC57BF9-B51A-284A-9383-728CEE46148C}"/>
                </a:ext>
              </a:extLst>
            </p:cNvPr>
            <p:cNvSpPr/>
            <p:nvPr/>
          </p:nvSpPr>
          <p:spPr>
            <a:xfrm>
              <a:off x="762648" y="38385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1" name="Can 150">
              <a:extLst>
                <a:ext uri="{FF2B5EF4-FFF2-40B4-BE49-F238E27FC236}">
                  <a16:creationId xmlns:a16="http://schemas.microsoft.com/office/drawing/2014/main" id="{3BA95F96-5028-7142-B383-7D22F1BB5C0C}"/>
                </a:ext>
              </a:extLst>
            </p:cNvPr>
            <p:cNvSpPr/>
            <p:nvPr/>
          </p:nvSpPr>
          <p:spPr>
            <a:xfrm>
              <a:off x="2829532" y="29968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BE61F77A-7F6B-344D-A863-21357DBDCCB5}"/>
                </a:ext>
              </a:extLst>
            </p:cNvPr>
            <p:cNvSpPr/>
            <p:nvPr/>
          </p:nvSpPr>
          <p:spPr>
            <a:xfrm>
              <a:off x="2833815" y="38273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3" name="Can 152">
              <a:extLst>
                <a:ext uri="{FF2B5EF4-FFF2-40B4-BE49-F238E27FC236}">
                  <a16:creationId xmlns:a16="http://schemas.microsoft.com/office/drawing/2014/main" id="{A2BC5B17-91AA-5045-9957-407EC6791D9A}"/>
                </a:ext>
              </a:extLst>
            </p:cNvPr>
            <p:cNvSpPr/>
            <p:nvPr/>
          </p:nvSpPr>
          <p:spPr>
            <a:xfrm>
              <a:off x="2139143" y="30024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4" name="Freeform 153">
              <a:extLst>
                <a:ext uri="{FF2B5EF4-FFF2-40B4-BE49-F238E27FC236}">
                  <a16:creationId xmlns:a16="http://schemas.microsoft.com/office/drawing/2014/main" id="{044D56E0-23BE-D146-8C20-65B1D6DEC2FC}"/>
                </a:ext>
              </a:extLst>
            </p:cNvPr>
            <p:cNvSpPr/>
            <p:nvPr/>
          </p:nvSpPr>
          <p:spPr>
            <a:xfrm>
              <a:off x="2143426" y="38329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5" name="Can 154">
              <a:extLst>
                <a:ext uri="{FF2B5EF4-FFF2-40B4-BE49-F238E27FC236}">
                  <a16:creationId xmlns:a16="http://schemas.microsoft.com/office/drawing/2014/main" id="{35659B53-A39B-584F-8E3A-455CAE8864D6}"/>
                </a:ext>
              </a:extLst>
            </p:cNvPr>
            <p:cNvSpPr/>
            <p:nvPr/>
          </p:nvSpPr>
          <p:spPr>
            <a:xfrm>
              <a:off x="1601154" y="31548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6" name="Freeform 155">
              <a:extLst>
                <a:ext uri="{FF2B5EF4-FFF2-40B4-BE49-F238E27FC236}">
                  <a16:creationId xmlns:a16="http://schemas.microsoft.com/office/drawing/2014/main" id="{E99230FF-990E-3D4B-A94F-5B88755A5032}"/>
                </a:ext>
              </a:extLst>
            </p:cNvPr>
            <p:cNvSpPr/>
            <p:nvPr/>
          </p:nvSpPr>
          <p:spPr>
            <a:xfrm>
              <a:off x="1605437" y="39853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7" name="Can 156">
              <a:extLst>
                <a:ext uri="{FF2B5EF4-FFF2-40B4-BE49-F238E27FC236}">
                  <a16:creationId xmlns:a16="http://schemas.microsoft.com/office/drawing/2014/main" id="{E64B96C5-97C1-F144-8BA8-E03E51474D10}"/>
                </a:ext>
              </a:extLst>
            </p:cNvPr>
            <p:cNvSpPr/>
            <p:nvPr/>
          </p:nvSpPr>
          <p:spPr>
            <a:xfrm>
              <a:off x="910765" y="31604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8" name="Freeform 157">
              <a:extLst>
                <a:ext uri="{FF2B5EF4-FFF2-40B4-BE49-F238E27FC236}">
                  <a16:creationId xmlns:a16="http://schemas.microsoft.com/office/drawing/2014/main" id="{AA4DA3A1-0D47-BF45-95D0-97C8FCF88A36}"/>
                </a:ext>
              </a:extLst>
            </p:cNvPr>
            <p:cNvSpPr/>
            <p:nvPr/>
          </p:nvSpPr>
          <p:spPr>
            <a:xfrm>
              <a:off x="915048" y="39909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9" name="Can 158">
              <a:extLst>
                <a:ext uri="{FF2B5EF4-FFF2-40B4-BE49-F238E27FC236}">
                  <a16:creationId xmlns:a16="http://schemas.microsoft.com/office/drawing/2014/main" id="{56491A77-7260-234F-9439-BC5C64E29A39}"/>
                </a:ext>
              </a:extLst>
            </p:cNvPr>
            <p:cNvSpPr/>
            <p:nvPr/>
          </p:nvSpPr>
          <p:spPr>
            <a:xfrm>
              <a:off x="2981932" y="31492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0" name="Freeform 159">
              <a:extLst>
                <a:ext uri="{FF2B5EF4-FFF2-40B4-BE49-F238E27FC236}">
                  <a16:creationId xmlns:a16="http://schemas.microsoft.com/office/drawing/2014/main" id="{0E177FCF-83DD-B743-A587-BB6328C57F2E}"/>
                </a:ext>
              </a:extLst>
            </p:cNvPr>
            <p:cNvSpPr/>
            <p:nvPr/>
          </p:nvSpPr>
          <p:spPr>
            <a:xfrm>
              <a:off x="2986215" y="39797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Can 160">
              <a:extLst>
                <a:ext uri="{FF2B5EF4-FFF2-40B4-BE49-F238E27FC236}">
                  <a16:creationId xmlns:a16="http://schemas.microsoft.com/office/drawing/2014/main" id="{69159914-3B02-4E48-ABFC-FD1403C196CC}"/>
                </a:ext>
              </a:extLst>
            </p:cNvPr>
            <p:cNvSpPr/>
            <p:nvPr/>
          </p:nvSpPr>
          <p:spPr>
            <a:xfrm>
              <a:off x="2291543" y="31548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344CCF08-A537-334F-9058-59312349A884}"/>
                </a:ext>
              </a:extLst>
            </p:cNvPr>
            <p:cNvSpPr/>
            <p:nvPr/>
          </p:nvSpPr>
          <p:spPr>
            <a:xfrm>
              <a:off x="2295826" y="39853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3" name="Can 162">
              <a:extLst>
                <a:ext uri="{FF2B5EF4-FFF2-40B4-BE49-F238E27FC236}">
                  <a16:creationId xmlns:a16="http://schemas.microsoft.com/office/drawing/2014/main" id="{8BE59E36-16B4-8F4C-B735-FC79647174A1}"/>
                </a:ext>
              </a:extLst>
            </p:cNvPr>
            <p:cNvSpPr/>
            <p:nvPr/>
          </p:nvSpPr>
          <p:spPr>
            <a:xfrm>
              <a:off x="1753554" y="33072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4" name="Freeform 163">
              <a:extLst>
                <a:ext uri="{FF2B5EF4-FFF2-40B4-BE49-F238E27FC236}">
                  <a16:creationId xmlns:a16="http://schemas.microsoft.com/office/drawing/2014/main" id="{A7087A48-975F-E14E-A501-403E33DB62DE}"/>
                </a:ext>
              </a:extLst>
            </p:cNvPr>
            <p:cNvSpPr/>
            <p:nvPr/>
          </p:nvSpPr>
          <p:spPr>
            <a:xfrm>
              <a:off x="1757837" y="41377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5" name="Can 164">
              <a:extLst>
                <a:ext uri="{FF2B5EF4-FFF2-40B4-BE49-F238E27FC236}">
                  <a16:creationId xmlns:a16="http://schemas.microsoft.com/office/drawing/2014/main" id="{BE7B3827-7633-7447-8A58-C77D676FA89F}"/>
                </a:ext>
              </a:extLst>
            </p:cNvPr>
            <p:cNvSpPr/>
            <p:nvPr/>
          </p:nvSpPr>
          <p:spPr>
            <a:xfrm>
              <a:off x="1063165" y="33128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6" name="Freeform 165">
              <a:extLst>
                <a:ext uri="{FF2B5EF4-FFF2-40B4-BE49-F238E27FC236}">
                  <a16:creationId xmlns:a16="http://schemas.microsoft.com/office/drawing/2014/main" id="{261C73D1-77D7-D140-96B2-CF8EE473A303}"/>
                </a:ext>
              </a:extLst>
            </p:cNvPr>
            <p:cNvSpPr/>
            <p:nvPr/>
          </p:nvSpPr>
          <p:spPr>
            <a:xfrm>
              <a:off x="1067448" y="41433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7" name="Can 166">
              <a:extLst>
                <a:ext uri="{FF2B5EF4-FFF2-40B4-BE49-F238E27FC236}">
                  <a16:creationId xmlns:a16="http://schemas.microsoft.com/office/drawing/2014/main" id="{126181FB-1936-394C-A180-76FAB4739254}"/>
                </a:ext>
              </a:extLst>
            </p:cNvPr>
            <p:cNvSpPr/>
            <p:nvPr/>
          </p:nvSpPr>
          <p:spPr>
            <a:xfrm>
              <a:off x="3134332" y="33016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8" name="Freeform 167">
              <a:extLst>
                <a:ext uri="{FF2B5EF4-FFF2-40B4-BE49-F238E27FC236}">
                  <a16:creationId xmlns:a16="http://schemas.microsoft.com/office/drawing/2014/main" id="{A5035D16-4828-E14E-8043-82749CD7D2C2}"/>
                </a:ext>
              </a:extLst>
            </p:cNvPr>
            <p:cNvSpPr/>
            <p:nvPr/>
          </p:nvSpPr>
          <p:spPr>
            <a:xfrm>
              <a:off x="3138615" y="41321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9" name="Can 168">
              <a:extLst>
                <a:ext uri="{FF2B5EF4-FFF2-40B4-BE49-F238E27FC236}">
                  <a16:creationId xmlns:a16="http://schemas.microsoft.com/office/drawing/2014/main" id="{BF0FB919-E551-E740-BA40-21DEF8892027}"/>
                </a:ext>
              </a:extLst>
            </p:cNvPr>
            <p:cNvSpPr/>
            <p:nvPr/>
          </p:nvSpPr>
          <p:spPr>
            <a:xfrm>
              <a:off x="2443943" y="33072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0" name="Freeform 169">
              <a:extLst>
                <a:ext uri="{FF2B5EF4-FFF2-40B4-BE49-F238E27FC236}">
                  <a16:creationId xmlns:a16="http://schemas.microsoft.com/office/drawing/2014/main" id="{4B966B31-1012-E64C-A820-3624569F9787}"/>
                </a:ext>
              </a:extLst>
            </p:cNvPr>
            <p:cNvSpPr/>
            <p:nvPr/>
          </p:nvSpPr>
          <p:spPr>
            <a:xfrm>
              <a:off x="2448226" y="41377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1" name="Can 170">
              <a:extLst>
                <a:ext uri="{FF2B5EF4-FFF2-40B4-BE49-F238E27FC236}">
                  <a16:creationId xmlns:a16="http://schemas.microsoft.com/office/drawing/2014/main" id="{00D96F70-48F0-9041-AC3C-9A215962D3FD}"/>
                </a:ext>
              </a:extLst>
            </p:cNvPr>
            <p:cNvSpPr/>
            <p:nvPr/>
          </p:nvSpPr>
          <p:spPr>
            <a:xfrm>
              <a:off x="1905954" y="34596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2" name="Freeform 171">
              <a:extLst>
                <a:ext uri="{FF2B5EF4-FFF2-40B4-BE49-F238E27FC236}">
                  <a16:creationId xmlns:a16="http://schemas.microsoft.com/office/drawing/2014/main" id="{2DF06BC4-2932-574A-AD5E-2C85221C1592}"/>
                </a:ext>
              </a:extLst>
            </p:cNvPr>
            <p:cNvSpPr/>
            <p:nvPr/>
          </p:nvSpPr>
          <p:spPr>
            <a:xfrm>
              <a:off x="1910237" y="42901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3" name="Can 172">
              <a:extLst>
                <a:ext uri="{FF2B5EF4-FFF2-40B4-BE49-F238E27FC236}">
                  <a16:creationId xmlns:a16="http://schemas.microsoft.com/office/drawing/2014/main" id="{405D73B0-0A6C-7F4B-BF42-F97D9B8D1F2F}"/>
                </a:ext>
              </a:extLst>
            </p:cNvPr>
            <p:cNvSpPr/>
            <p:nvPr/>
          </p:nvSpPr>
          <p:spPr>
            <a:xfrm>
              <a:off x="1215565" y="34652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4" name="Freeform 173">
              <a:extLst>
                <a:ext uri="{FF2B5EF4-FFF2-40B4-BE49-F238E27FC236}">
                  <a16:creationId xmlns:a16="http://schemas.microsoft.com/office/drawing/2014/main" id="{6DA6A0A4-F9B1-554C-B82F-FF9A940687C6}"/>
                </a:ext>
              </a:extLst>
            </p:cNvPr>
            <p:cNvSpPr/>
            <p:nvPr/>
          </p:nvSpPr>
          <p:spPr>
            <a:xfrm>
              <a:off x="1219848" y="42957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5" name="Can 174">
              <a:extLst>
                <a:ext uri="{FF2B5EF4-FFF2-40B4-BE49-F238E27FC236}">
                  <a16:creationId xmlns:a16="http://schemas.microsoft.com/office/drawing/2014/main" id="{3E497FDE-ACEB-DB45-9260-89ABBF90DDF6}"/>
                </a:ext>
              </a:extLst>
            </p:cNvPr>
            <p:cNvSpPr/>
            <p:nvPr/>
          </p:nvSpPr>
          <p:spPr>
            <a:xfrm>
              <a:off x="3286732" y="34540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6" name="Freeform 175">
              <a:extLst>
                <a:ext uri="{FF2B5EF4-FFF2-40B4-BE49-F238E27FC236}">
                  <a16:creationId xmlns:a16="http://schemas.microsoft.com/office/drawing/2014/main" id="{7E710538-8DE2-8D49-94D6-F38A843F77D7}"/>
                </a:ext>
              </a:extLst>
            </p:cNvPr>
            <p:cNvSpPr/>
            <p:nvPr/>
          </p:nvSpPr>
          <p:spPr>
            <a:xfrm>
              <a:off x="3291015" y="42845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7" name="Can 176">
              <a:extLst>
                <a:ext uri="{FF2B5EF4-FFF2-40B4-BE49-F238E27FC236}">
                  <a16:creationId xmlns:a16="http://schemas.microsoft.com/office/drawing/2014/main" id="{14D55F50-712D-4240-B3AA-81AA2142444D}"/>
                </a:ext>
              </a:extLst>
            </p:cNvPr>
            <p:cNvSpPr/>
            <p:nvPr/>
          </p:nvSpPr>
          <p:spPr>
            <a:xfrm>
              <a:off x="2596343" y="34596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8" name="Freeform 177">
              <a:extLst>
                <a:ext uri="{FF2B5EF4-FFF2-40B4-BE49-F238E27FC236}">
                  <a16:creationId xmlns:a16="http://schemas.microsoft.com/office/drawing/2014/main" id="{60026929-1910-3B46-A6B0-B62B9025EFE4}"/>
                </a:ext>
              </a:extLst>
            </p:cNvPr>
            <p:cNvSpPr/>
            <p:nvPr/>
          </p:nvSpPr>
          <p:spPr>
            <a:xfrm>
              <a:off x="2600626" y="42901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59415427-9765-974A-9712-E4B8F5F8F352}"/>
              </a:ext>
            </a:extLst>
          </p:cNvPr>
          <p:cNvGrpSpPr/>
          <p:nvPr/>
        </p:nvGrpSpPr>
        <p:grpSpPr>
          <a:xfrm>
            <a:off x="1050120" y="2864465"/>
            <a:ext cx="1699466" cy="1931460"/>
            <a:chOff x="605965" y="2844484"/>
            <a:chExt cx="3314055" cy="2045574"/>
          </a:xfrm>
        </p:grpSpPr>
        <p:sp>
          <p:nvSpPr>
            <p:cNvPr id="180" name="Can 179">
              <a:extLst>
                <a:ext uri="{FF2B5EF4-FFF2-40B4-BE49-F238E27FC236}">
                  <a16:creationId xmlns:a16="http://schemas.microsoft.com/office/drawing/2014/main" id="{74517090-95CD-1F4D-83DD-E4A1B0C4C106}"/>
                </a:ext>
              </a:extLst>
            </p:cNvPr>
            <p:cNvSpPr/>
            <p:nvPr/>
          </p:nvSpPr>
          <p:spPr>
            <a:xfrm>
              <a:off x="1296354" y="28500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1F53004A-46CC-054C-8F60-60D7A4E54632}"/>
                </a:ext>
              </a:extLst>
            </p:cNvPr>
            <p:cNvSpPr/>
            <p:nvPr/>
          </p:nvSpPr>
          <p:spPr>
            <a:xfrm>
              <a:off x="1300637" y="36805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2" name="Can 181">
              <a:extLst>
                <a:ext uri="{FF2B5EF4-FFF2-40B4-BE49-F238E27FC236}">
                  <a16:creationId xmlns:a16="http://schemas.microsoft.com/office/drawing/2014/main" id="{AB7DE2D8-179B-094D-8FC4-E183F0CE3276}"/>
                </a:ext>
              </a:extLst>
            </p:cNvPr>
            <p:cNvSpPr/>
            <p:nvPr/>
          </p:nvSpPr>
          <p:spPr>
            <a:xfrm>
              <a:off x="605965" y="28556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B6F94AE5-6A2A-8D45-8B68-2C2495ADAF09}"/>
                </a:ext>
              </a:extLst>
            </p:cNvPr>
            <p:cNvSpPr/>
            <p:nvPr/>
          </p:nvSpPr>
          <p:spPr>
            <a:xfrm>
              <a:off x="610248" y="36861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4" name="Can 183">
              <a:extLst>
                <a:ext uri="{FF2B5EF4-FFF2-40B4-BE49-F238E27FC236}">
                  <a16:creationId xmlns:a16="http://schemas.microsoft.com/office/drawing/2014/main" id="{60AC3F02-E9D6-8F43-9B96-35C4C1CF9CE7}"/>
                </a:ext>
              </a:extLst>
            </p:cNvPr>
            <p:cNvSpPr/>
            <p:nvPr/>
          </p:nvSpPr>
          <p:spPr>
            <a:xfrm>
              <a:off x="2677132" y="28444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5" name="Freeform 184">
              <a:extLst>
                <a:ext uri="{FF2B5EF4-FFF2-40B4-BE49-F238E27FC236}">
                  <a16:creationId xmlns:a16="http://schemas.microsoft.com/office/drawing/2014/main" id="{16F364E7-E28A-F548-B654-23A5DF9C1D8A}"/>
                </a:ext>
              </a:extLst>
            </p:cNvPr>
            <p:cNvSpPr/>
            <p:nvPr/>
          </p:nvSpPr>
          <p:spPr>
            <a:xfrm>
              <a:off x="2681415" y="36749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6" name="Can 185">
              <a:extLst>
                <a:ext uri="{FF2B5EF4-FFF2-40B4-BE49-F238E27FC236}">
                  <a16:creationId xmlns:a16="http://schemas.microsoft.com/office/drawing/2014/main" id="{69FB9ED1-45BE-E14B-A286-310596019D3D}"/>
                </a:ext>
              </a:extLst>
            </p:cNvPr>
            <p:cNvSpPr/>
            <p:nvPr/>
          </p:nvSpPr>
          <p:spPr>
            <a:xfrm>
              <a:off x="1986743" y="28500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7" name="Freeform 186">
              <a:extLst>
                <a:ext uri="{FF2B5EF4-FFF2-40B4-BE49-F238E27FC236}">
                  <a16:creationId xmlns:a16="http://schemas.microsoft.com/office/drawing/2014/main" id="{369EDE4D-28EA-7C4B-80D9-B7E30E4E3EA2}"/>
                </a:ext>
              </a:extLst>
            </p:cNvPr>
            <p:cNvSpPr/>
            <p:nvPr/>
          </p:nvSpPr>
          <p:spPr>
            <a:xfrm>
              <a:off x="1991026" y="36805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8" name="Can 187">
              <a:extLst>
                <a:ext uri="{FF2B5EF4-FFF2-40B4-BE49-F238E27FC236}">
                  <a16:creationId xmlns:a16="http://schemas.microsoft.com/office/drawing/2014/main" id="{D9BB271A-2FBD-B24E-A771-A6AD5BF3D61F}"/>
                </a:ext>
              </a:extLst>
            </p:cNvPr>
            <p:cNvSpPr/>
            <p:nvPr/>
          </p:nvSpPr>
          <p:spPr>
            <a:xfrm>
              <a:off x="1448754" y="30024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9" name="Freeform 188">
              <a:extLst>
                <a:ext uri="{FF2B5EF4-FFF2-40B4-BE49-F238E27FC236}">
                  <a16:creationId xmlns:a16="http://schemas.microsoft.com/office/drawing/2014/main" id="{26F344C3-EFB9-BD49-902A-44D9FB827ABA}"/>
                </a:ext>
              </a:extLst>
            </p:cNvPr>
            <p:cNvSpPr/>
            <p:nvPr/>
          </p:nvSpPr>
          <p:spPr>
            <a:xfrm>
              <a:off x="1453037" y="38329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0" name="Can 189">
              <a:extLst>
                <a:ext uri="{FF2B5EF4-FFF2-40B4-BE49-F238E27FC236}">
                  <a16:creationId xmlns:a16="http://schemas.microsoft.com/office/drawing/2014/main" id="{B6477FD8-7D20-3F43-9A41-474ED05DCDF5}"/>
                </a:ext>
              </a:extLst>
            </p:cNvPr>
            <p:cNvSpPr/>
            <p:nvPr/>
          </p:nvSpPr>
          <p:spPr>
            <a:xfrm>
              <a:off x="758365" y="30080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1" name="Freeform 190">
              <a:extLst>
                <a:ext uri="{FF2B5EF4-FFF2-40B4-BE49-F238E27FC236}">
                  <a16:creationId xmlns:a16="http://schemas.microsoft.com/office/drawing/2014/main" id="{B848CDC4-62AB-544F-BA88-2C8ABD48E4CC}"/>
                </a:ext>
              </a:extLst>
            </p:cNvPr>
            <p:cNvSpPr/>
            <p:nvPr/>
          </p:nvSpPr>
          <p:spPr>
            <a:xfrm>
              <a:off x="762648" y="38385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2" name="Can 191">
              <a:extLst>
                <a:ext uri="{FF2B5EF4-FFF2-40B4-BE49-F238E27FC236}">
                  <a16:creationId xmlns:a16="http://schemas.microsoft.com/office/drawing/2014/main" id="{EB4D0E7D-C7A1-9946-9E5F-3BBDBDB4D079}"/>
                </a:ext>
              </a:extLst>
            </p:cNvPr>
            <p:cNvSpPr/>
            <p:nvPr/>
          </p:nvSpPr>
          <p:spPr>
            <a:xfrm>
              <a:off x="2829532" y="29968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3" name="Freeform 192">
              <a:extLst>
                <a:ext uri="{FF2B5EF4-FFF2-40B4-BE49-F238E27FC236}">
                  <a16:creationId xmlns:a16="http://schemas.microsoft.com/office/drawing/2014/main" id="{37B8635B-8953-B449-80BB-0853313F31C0}"/>
                </a:ext>
              </a:extLst>
            </p:cNvPr>
            <p:cNvSpPr/>
            <p:nvPr/>
          </p:nvSpPr>
          <p:spPr>
            <a:xfrm>
              <a:off x="2833815" y="38273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4" name="Can 193">
              <a:extLst>
                <a:ext uri="{FF2B5EF4-FFF2-40B4-BE49-F238E27FC236}">
                  <a16:creationId xmlns:a16="http://schemas.microsoft.com/office/drawing/2014/main" id="{BDDC5161-F5ED-3049-BF8C-0A9CB3AC1D46}"/>
                </a:ext>
              </a:extLst>
            </p:cNvPr>
            <p:cNvSpPr/>
            <p:nvPr/>
          </p:nvSpPr>
          <p:spPr>
            <a:xfrm>
              <a:off x="2139143" y="30024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65E2ED5A-2B70-9C48-852B-D956E4CA8DE9}"/>
                </a:ext>
              </a:extLst>
            </p:cNvPr>
            <p:cNvSpPr/>
            <p:nvPr/>
          </p:nvSpPr>
          <p:spPr>
            <a:xfrm>
              <a:off x="2143426" y="38329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6" name="Can 195">
              <a:extLst>
                <a:ext uri="{FF2B5EF4-FFF2-40B4-BE49-F238E27FC236}">
                  <a16:creationId xmlns:a16="http://schemas.microsoft.com/office/drawing/2014/main" id="{6145A7C2-5716-614A-A313-BD3563D68558}"/>
                </a:ext>
              </a:extLst>
            </p:cNvPr>
            <p:cNvSpPr/>
            <p:nvPr/>
          </p:nvSpPr>
          <p:spPr>
            <a:xfrm>
              <a:off x="1601154" y="31548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7" name="Freeform 196">
              <a:extLst>
                <a:ext uri="{FF2B5EF4-FFF2-40B4-BE49-F238E27FC236}">
                  <a16:creationId xmlns:a16="http://schemas.microsoft.com/office/drawing/2014/main" id="{232268B5-37D3-C94E-A8D2-B4759A115AAA}"/>
                </a:ext>
              </a:extLst>
            </p:cNvPr>
            <p:cNvSpPr/>
            <p:nvPr/>
          </p:nvSpPr>
          <p:spPr>
            <a:xfrm>
              <a:off x="1605437" y="39853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8" name="Can 197">
              <a:extLst>
                <a:ext uri="{FF2B5EF4-FFF2-40B4-BE49-F238E27FC236}">
                  <a16:creationId xmlns:a16="http://schemas.microsoft.com/office/drawing/2014/main" id="{72FA9DEC-4606-214E-AD58-0B1471DB91BB}"/>
                </a:ext>
              </a:extLst>
            </p:cNvPr>
            <p:cNvSpPr/>
            <p:nvPr/>
          </p:nvSpPr>
          <p:spPr>
            <a:xfrm>
              <a:off x="910765" y="31604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9" name="Freeform 198">
              <a:extLst>
                <a:ext uri="{FF2B5EF4-FFF2-40B4-BE49-F238E27FC236}">
                  <a16:creationId xmlns:a16="http://schemas.microsoft.com/office/drawing/2014/main" id="{C28374EF-537B-E040-AE6D-978781851048}"/>
                </a:ext>
              </a:extLst>
            </p:cNvPr>
            <p:cNvSpPr/>
            <p:nvPr/>
          </p:nvSpPr>
          <p:spPr>
            <a:xfrm>
              <a:off x="915048" y="39909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0" name="Can 199">
              <a:extLst>
                <a:ext uri="{FF2B5EF4-FFF2-40B4-BE49-F238E27FC236}">
                  <a16:creationId xmlns:a16="http://schemas.microsoft.com/office/drawing/2014/main" id="{73EAC244-845E-D542-A9FE-582F16EF43C8}"/>
                </a:ext>
              </a:extLst>
            </p:cNvPr>
            <p:cNvSpPr/>
            <p:nvPr/>
          </p:nvSpPr>
          <p:spPr>
            <a:xfrm>
              <a:off x="2981932" y="31492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Freeform 200">
              <a:extLst>
                <a:ext uri="{FF2B5EF4-FFF2-40B4-BE49-F238E27FC236}">
                  <a16:creationId xmlns:a16="http://schemas.microsoft.com/office/drawing/2014/main" id="{F53320A0-2953-9E4E-AFE2-98BE31D9A533}"/>
                </a:ext>
              </a:extLst>
            </p:cNvPr>
            <p:cNvSpPr/>
            <p:nvPr/>
          </p:nvSpPr>
          <p:spPr>
            <a:xfrm>
              <a:off x="2986215" y="39797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2" name="Can 201">
              <a:extLst>
                <a:ext uri="{FF2B5EF4-FFF2-40B4-BE49-F238E27FC236}">
                  <a16:creationId xmlns:a16="http://schemas.microsoft.com/office/drawing/2014/main" id="{A6C024F7-D625-B24F-A3E7-BFBCD4ACD338}"/>
                </a:ext>
              </a:extLst>
            </p:cNvPr>
            <p:cNvSpPr/>
            <p:nvPr/>
          </p:nvSpPr>
          <p:spPr>
            <a:xfrm>
              <a:off x="2291543" y="31548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3" name="Freeform 202">
              <a:extLst>
                <a:ext uri="{FF2B5EF4-FFF2-40B4-BE49-F238E27FC236}">
                  <a16:creationId xmlns:a16="http://schemas.microsoft.com/office/drawing/2014/main" id="{17B01F5C-7898-7141-9413-3AC2A83B7DB6}"/>
                </a:ext>
              </a:extLst>
            </p:cNvPr>
            <p:cNvSpPr/>
            <p:nvPr/>
          </p:nvSpPr>
          <p:spPr>
            <a:xfrm>
              <a:off x="2295826" y="39853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4" name="Can 203">
              <a:extLst>
                <a:ext uri="{FF2B5EF4-FFF2-40B4-BE49-F238E27FC236}">
                  <a16:creationId xmlns:a16="http://schemas.microsoft.com/office/drawing/2014/main" id="{6815A2BB-9053-0C46-B024-4EB3EE36EC32}"/>
                </a:ext>
              </a:extLst>
            </p:cNvPr>
            <p:cNvSpPr/>
            <p:nvPr/>
          </p:nvSpPr>
          <p:spPr>
            <a:xfrm>
              <a:off x="1753554" y="33072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5" name="Freeform 204">
              <a:extLst>
                <a:ext uri="{FF2B5EF4-FFF2-40B4-BE49-F238E27FC236}">
                  <a16:creationId xmlns:a16="http://schemas.microsoft.com/office/drawing/2014/main" id="{B8656A8A-214C-9B47-ACC6-5A4F8F855A62}"/>
                </a:ext>
              </a:extLst>
            </p:cNvPr>
            <p:cNvSpPr/>
            <p:nvPr/>
          </p:nvSpPr>
          <p:spPr>
            <a:xfrm>
              <a:off x="1757837" y="41377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6" name="Can 205">
              <a:extLst>
                <a:ext uri="{FF2B5EF4-FFF2-40B4-BE49-F238E27FC236}">
                  <a16:creationId xmlns:a16="http://schemas.microsoft.com/office/drawing/2014/main" id="{B0A739BB-086D-C34D-8B05-C942CBF0B7D2}"/>
                </a:ext>
              </a:extLst>
            </p:cNvPr>
            <p:cNvSpPr/>
            <p:nvPr/>
          </p:nvSpPr>
          <p:spPr>
            <a:xfrm>
              <a:off x="1063165" y="33128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7" name="Freeform 206">
              <a:extLst>
                <a:ext uri="{FF2B5EF4-FFF2-40B4-BE49-F238E27FC236}">
                  <a16:creationId xmlns:a16="http://schemas.microsoft.com/office/drawing/2014/main" id="{6C2012D0-D3F5-EC4F-AD29-9971F4575436}"/>
                </a:ext>
              </a:extLst>
            </p:cNvPr>
            <p:cNvSpPr/>
            <p:nvPr/>
          </p:nvSpPr>
          <p:spPr>
            <a:xfrm>
              <a:off x="1067448" y="4143387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8" name="Can 207">
              <a:extLst>
                <a:ext uri="{FF2B5EF4-FFF2-40B4-BE49-F238E27FC236}">
                  <a16:creationId xmlns:a16="http://schemas.microsoft.com/office/drawing/2014/main" id="{41AF025F-C5B7-054D-BBAA-85D07527247A}"/>
                </a:ext>
              </a:extLst>
            </p:cNvPr>
            <p:cNvSpPr/>
            <p:nvPr/>
          </p:nvSpPr>
          <p:spPr>
            <a:xfrm>
              <a:off x="3134332" y="33016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9" name="Freeform 208">
              <a:extLst>
                <a:ext uri="{FF2B5EF4-FFF2-40B4-BE49-F238E27FC236}">
                  <a16:creationId xmlns:a16="http://schemas.microsoft.com/office/drawing/2014/main" id="{C93FC518-02FF-334F-A0EF-3001D601E533}"/>
                </a:ext>
              </a:extLst>
            </p:cNvPr>
            <p:cNvSpPr/>
            <p:nvPr/>
          </p:nvSpPr>
          <p:spPr>
            <a:xfrm>
              <a:off x="3138615" y="4132191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Can 209">
              <a:extLst>
                <a:ext uri="{FF2B5EF4-FFF2-40B4-BE49-F238E27FC236}">
                  <a16:creationId xmlns:a16="http://schemas.microsoft.com/office/drawing/2014/main" id="{BFDCFE68-9758-7349-B490-8ABB2F39C397}"/>
                </a:ext>
              </a:extLst>
            </p:cNvPr>
            <p:cNvSpPr/>
            <p:nvPr/>
          </p:nvSpPr>
          <p:spPr>
            <a:xfrm>
              <a:off x="2443943" y="33072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1" name="Freeform 210">
              <a:extLst>
                <a:ext uri="{FF2B5EF4-FFF2-40B4-BE49-F238E27FC236}">
                  <a16:creationId xmlns:a16="http://schemas.microsoft.com/office/drawing/2014/main" id="{9DC69DE6-0D35-9740-B26E-0D9E764519B0}"/>
                </a:ext>
              </a:extLst>
            </p:cNvPr>
            <p:cNvSpPr/>
            <p:nvPr/>
          </p:nvSpPr>
          <p:spPr>
            <a:xfrm>
              <a:off x="2448226" y="4137789"/>
              <a:ext cx="628912" cy="500807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2" name="Can 211">
              <a:extLst>
                <a:ext uri="{FF2B5EF4-FFF2-40B4-BE49-F238E27FC236}">
                  <a16:creationId xmlns:a16="http://schemas.microsoft.com/office/drawing/2014/main" id="{CCE2CC87-9DBB-A14A-91CE-B989A4841AF6}"/>
                </a:ext>
              </a:extLst>
            </p:cNvPr>
            <p:cNvSpPr/>
            <p:nvPr/>
          </p:nvSpPr>
          <p:spPr>
            <a:xfrm>
              <a:off x="1905954" y="34596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3" name="Freeform 212">
              <a:extLst>
                <a:ext uri="{FF2B5EF4-FFF2-40B4-BE49-F238E27FC236}">
                  <a16:creationId xmlns:a16="http://schemas.microsoft.com/office/drawing/2014/main" id="{18E5A83D-56CB-B446-9B6F-4BB6FDFBBF81}"/>
                </a:ext>
              </a:extLst>
            </p:cNvPr>
            <p:cNvSpPr/>
            <p:nvPr/>
          </p:nvSpPr>
          <p:spPr>
            <a:xfrm>
              <a:off x="1910237" y="4106480"/>
              <a:ext cx="628913" cy="684516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4" name="Can 213">
              <a:extLst>
                <a:ext uri="{FF2B5EF4-FFF2-40B4-BE49-F238E27FC236}">
                  <a16:creationId xmlns:a16="http://schemas.microsoft.com/office/drawing/2014/main" id="{DC25CEA1-467A-2A48-BA47-3091BBB86B6E}"/>
                </a:ext>
              </a:extLst>
            </p:cNvPr>
            <p:cNvSpPr/>
            <p:nvPr/>
          </p:nvSpPr>
          <p:spPr>
            <a:xfrm>
              <a:off x="1215565" y="3465280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5" name="Freeform 214">
              <a:extLst>
                <a:ext uri="{FF2B5EF4-FFF2-40B4-BE49-F238E27FC236}">
                  <a16:creationId xmlns:a16="http://schemas.microsoft.com/office/drawing/2014/main" id="{2B9C04AC-4CEA-464A-8CC8-E93E74E5B5F4}"/>
                </a:ext>
              </a:extLst>
            </p:cNvPr>
            <p:cNvSpPr/>
            <p:nvPr/>
          </p:nvSpPr>
          <p:spPr>
            <a:xfrm>
              <a:off x="1219849" y="4396422"/>
              <a:ext cx="628913" cy="400172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6" name="Can 215">
              <a:extLst>
                <a:ext uri="{FF2B5EF4-FFF2-40B4-BE49-F238E27FC236}">
                  <a16:creationId xmlns:a16="http://schemas.microsoft.com/office/drawing/2014/main" id="{AE6B293E-9A80-2E4F-A844-51D31CD47097}"/>
                </a:ext>
              </a:extLst>
            </p:cNvPr>
            <p:cNvSpPr/>
            <p:nvPr/>
          </p:nvSpPr>
          <p:spPr>
            <a:xfrm>
              <a:off x="3286732" y="3454084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7" name="Freeform 216">
              <a:extLst>
                <a:ext uri="{FF2B5EF4-FFF2-40B4-BE49-F238E27FC236}">
                  <a16:creationId xmlns:a16="http://schemas.microsoft.com/office/drawing/2014/main" id="{06DDC691-BE15-BA4A-98AA-75F4729B5D86}"/>
                </a:ext>
              </a:extLst>
            </p:cNvPr>
            <p:cNvSpPr/>
            <p:nvPr/>
          </p:nvSpPr>
          <p:spPr>
            <a:xfrm>
              <a:off x="3291016" y="3922594"/>
              <a:ext cx="628913" cy="862803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8" name="Can 217">
              <a:extLst>
                <a:ext uri="{FF2B5EF4-FFF2-40B4-BE49-F238E27FC236}">
                  <a16:creationId xmlns:a16="http://schemas.microsoft.com/office/drawing/2014/main" id="{E334AE0E-7704-3149-B5C4-00F21F7F88A8}"/>
                </a:ext>
              </a:extLst>
            </p:cNvPr>
            <p:cNvSpPr/>
            <p:nvPr/>
          </p:nvSpPr>
          <p:spPr>
            <a:xfrm>
              <a:off x="2596343" y="3459682"/>
              <a:ext cx="633288" cy="1424778"/>
            </a:xfrm>
            <a:prstGeom prst="can">
              <a:avLst/>
            </a:prstGeom>
            <a:solidFill>
              <a:schemeClr val="accent2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9" name="Freeform 218">
              <a:extLst>
                <a:ext uri="{FF2B5EF4-FFF2-40B4-BE49-F238E27FC236}">
                  <a16:creationId xmlns:a16="http://schemas.microsoft.com/office/drawing/2014/main" id="{14DBB364-B700-514D-991B-C6AC885709F1}"/>
                </a:ext>
              </a:extLst>
            </p:cNvPr>
            <p:cNvSpPr/>
            <p:nvPr/>
          </p:nvSpPr>
          <p:spPr>
            <a:xfrm>
              <a:off x="2600625" y="3922594"/>
              <a:ext cx="628913" cy="868401"/>
            </a:xfrm>
            <a:custGeom>
              <a:avLst/>
              <a:gdLst>
                <a:gd name="connsiteX0" fmla="*/ 0 w 2043288"/>
                <a:gd name="connsiteY0" fmla="*/ 869251 h 869251"/>
                <a:gd name="connsiteX1" fmla="*/ 1061155 w 2043288"/>
                <a:gd name="connsiteY1" fmla="*/ 6 h 869251"/>
                <a:gd name="connsiteX2" fmla="*/ 2043288 w 2043288"/>
                <a:gd name="connsiteY2" fmla="*/ 857962 h 869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3288" h="869251">
                  <a:moveTo>
                    <a:pt x="0" y="869251"/>
                  </a:moveTo>
                  <a:cubicBezTo>
                    <a:pt x="360303" y="435569"/>
                    <a:pt x="720607" y="1887"/>
                    <a:pt x="1061155" y="6"/>
                  </a:cubicBezTo>
                  <a:cubicBezTo>
                    <a:pt x="1401703" y="-1875"/>
                    <a:pt x="1722495" y="428043"/>
                    <a:pt x="2043288" y="857962"/>
                  </a:cubicBezTo>
                </a:path>
              </a:pathLst>
            </a:custGeom>
            <a:solidFill>
              <a:srgbClr val="2F5597">
                <a:alpha val="34118"/>
              </a:srgb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6" name="Freeform 235">
            <a:extLst>
              <a:ext uri="{FF2B5EF4-FFF2-40B4-BE49-F238E27FC236}">
                <a16:creationId xmlns:a16="http://schemas.microsoft.com/office/drawing/2014/main" id="{5248E8DA-7FFD-1D4A-A534-D5E0928BE2C6}"/>
              </a:ext>
            </a:extLst>
          </p:cNvPr>
          <p:cNvSpPr/>
          <p:nvPr/>
        </p:nvSpPr>
        <p:spPr>
          <a:xfrm>
            <a:off x="2854941" y="1761217"/>
            <a:ext cx="5833816" cy="1560285"/>
          </a:xfrm>
          <a:custGeom>
            <a:avLst/>
            <a:gdLst>
              <a:gd name="connsiteX0" fmla="*/ 0 w 4637314"/>
              <a:gd name="connsiteY0" fmla="*/ 732971 h 1560285"/>
              <a:gd name="connsiteX1" fmla="*/ 0 w 4637314"/>
              <a:gd name="connsiteY1" fmla="*/ 0 h 1560285"/>
              <a:gd name="connsiteX2" fmla="*/ 1342571 w 4637314"/>
              <a:gd name="connsiteY2" fmla="*/ 0 h 1560285"/>
              <a:gd name="connsiteX3" fmla="*/ 1342571 w 4637314"/>
              <a:gd name="connsiteY3" fmla="*/ 1560285 h 1560285"/>
              <a:gd name="connsiteX4" fmla="*/ 4637314 w 4637314"/>
              <a:gd name="connsiteY4" fmla="*/ 1560285 h 1560285"/>
              <a:gd name="connsiteX0" fmla="*/ 0 w 5833816"/>
              <a:gd name="connsiteY0" fmla="*/ 732971 h 1560285"/>
              <a:gd name="connsiteX1" fmla="*/ 0 w 5833816"/>
              <a:gd name="connsiteY1" fmla="*/ 0 h 1560285"/>
              <a:gd name="connsiteX2" fmla="*/ 1342571 w 5833816"/>
              <a:gd name="connsiteY2" fmla="*/ 0 h 1560285"/>
              <a:gd name="connsiteX3" fmla="*/ 1342571 w 5833816"/>
              <a:gd name="connsiteY3" fmla="*/ 1560285 h 1560285"/>
              <a:gd name="connsiteX4" fmla="*/ 5833816 w 5833816"/>
              <a:gd name="connsiteY4" fmla="*/ 1560285 h 1560285"/>
              <a:gd name="connsiteX0" fmla="*/ 0 w 5833816"/>
              <a:gd name="connsiteY0" fmla="*/ 1075871 h 1560285"/>
              <a:gd name="connsiteX1" fmla="*/ 0 w 5833816"/>
              <a:gd name="connsiteY1" fmla="*/ 0 h 1560285"/>
              <a:gd name="connsiteX2" fmla="*/ 1342571 w 5833816"/>
              <a:gd name="connsiteY2" fmla="*/ 0 h 1560285"/>
              <a:gd name="connsiteX3" fmla="*/ 1342571 w 5833816"/>
              <a:gd name="connsiteY3" fmla="*/ 1560285 h 1560285"/>
              <a:gd name="connsiteX4" fmla="*/ 5833816 w 5833816"/>
              <a:gd name="connsiteY4" fmla="*/ 1560285 h 1560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33816" h="1560285">
                <a:moveTo>
                  <a:pt x="0" y="1075871"/>
                </a:moveTo>
                <a:lnTo>
                  <a:pt x="0" y="0"/>
                </a:lnTo>
                <a:lnTo>
                  <a:pt x="1342571" y="0"/>
                </a:lnTo>
                <a:lnTo>
                  <a:pt x="1342571" y="1560285"/>
                </a:lnTo>
                <a:lnTo>
                  <a:pt x="5833816" y="1560285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7" name="Triangle 236">
            <a:extLst>
              <a:ext uri="{FF2B5EF4-FFF2-40B4-BE49-F238E27FC236}">
                <a16:creationId xmlns:a16="http://schemas.microsoft.com/office/drawing/2014/main" id="{06787E23-10B3-FD44-9EC3-35AB22A8CA93}"/>
              </a:ext>
            </a:extLst>
          </p:cNvPr>
          <p:cNvSpPr/>
          <p:nvPr/>
        </p:nvSpPr>
        <p:spPr>
          <a:xfrm rot="5400000">
            <a:off x="6297584" y="2786789"/>
            <a:ext cx="1240534" cy="1069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8" name="TextBox 237">
            <a:extLst>
              <a:ext uri="{FF2B5EF4-FFF2-40B4-BE49-F238E27FC236}">
                <a16:creationId xmlns:a16="http://schemas.microsoft.com/office/drawing/2014/main" id="{3B37F569-11FE-A04B-AF58-AE40D3119FA8}"/>
              </a:ext>
            </a:extLst>
          </p:cNvPr>
          <p:cNvSpPr txBox="1"/>
          <p:nvPr/>
        </p:nvSpPr>
        <p:spPr>
          <a:xfrm>
            <a:off x="5450701" y="4118538"/>
            <a:ext cx="5587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rgbClr val="0070C0"/>
                </a:solidFill>
                <a:latin typeface="Bradley Hand" pitchFamily="2" charset="77"/>
              </a:rPr>
              <a:t>  low-noise </a:t>
            </a:r>
          </a:p>
          <a:p>
            <a:r>
              <a:rPr lang="en-US" sz="3600" dirty="0">
                <a:solidFill>
                  <a:srgbClr val="0070C0"/>
                </a:solidFill>
                <a:latin typeface="Bradley Hand" pitchFamily="2" charset="77"/>
              </a:rPr>
              <a:t>    receiver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BD124B-4825-ACEC-407B-3EBDF8F21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9F15F1A-6F4C-ECF7-4FBD-2ADE218F7854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B57E19B-2E2A-6AB3-7196-D1F3B5105138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A6ACF68-2768-1D07-0B66-14B70B77C6D2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D8B28F3-734F-B8E5-874C-E5C580955406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887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38E1D02-7CC1-42CB-B848-04138307A9D3}"/>
              </a:ext>
            </a:extLst>
          </p:cNvPr>
          <p:cNvGrpSpPr/>
          <p:nvPr/>
        </p:nvGrpSpPr>
        <p:grpSpPr>
          <a:xfrm>
            <a:off x="8172763" y="2704397"/>
            <a:ext cx="3405426" cy="3218824"/>
            <a:chOff x="8190124" y="2013748"/>
            <a:chExt cx="3405426" cy="3218824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90E4589-9B21-94FE-A9D7-FF7372AF5ED8}"/>
                </a:ext>
              </a:extLst>
            </p:cNvPr>
            <p:cNvSpPr/>
            <p:nvPr/>
          </p:nvSpPr>
          <p:spPr>
            <a:xfrm rot="5400000">
              <a:off x="7801089" y="3147105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559C9D5F-6EB4-580E-6A1A-6320E83C5646}"/>
                </a:ext>
              </a:extLst>
            </p:cNvPr>
            <p:cNvSpPr/>
            <p:nvPr/>
          </p:nvSpPr>
          <p:spPr>
            <a:xfrm>
              <a:off x="8451688" y="4115389"/>
              <a:ext cx="863394" cy="132320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F4663D1-689A-A153-F30A-9C3E9B36BDD6}"/>
                </a:ext>
              </a:extLst>
            </p:cNvPr>
            <p:cNvSpPr/>
            <p:nvPr/>
          </p:nvSpPr>
          <p:spPr>
            <a:xfrm>
              <a:off x="8526676" y="2557124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A95C8B3-EB56-976F-380F-5E1F0D7DAE1B}"/>
                </a:ext>
              </a:extLst>
            </p:cNvPr>
            <p:cNvSpPr/>
            <p:nvPr/>
          </p:nvSpPr>
          <p:spPr>
            <a:xfrm rot="5400000">
              <a:off x="9177275" y="3105047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9BA94E3-8BCA-68AA-0365-C7A0422B937D}"/>
                </a:ext>
              </a:extLst>
            </p:cNvPr>
            <p:cNvSpPr/>
            <p:nvPr/>
          </p:nvSpPr>
          <p:spPr>
            <a:xfrm>
              <a:off x="8592835" y="3996614"/>
              <a:ext cx="2729110" cy="839915"/>
            </a:xfrm>
            <a:custGeom>
              <a:avLst/>
              <a:gdLst>
                <a:gd name="connsiteX0" fmla="*/ 0 w 2729110"/>
                <a:gd name="connsiteY0" fmla="*/ 0 h 839915"/>
                <a:gd name="connsiteX1" fmla="*/ 736860 w 2729110"/>
                <a:gd name="connsiteY1" fmla="*/ 0 h 839915"/>
                <a:gd name="connsiteX2" fmla="*/ 1337264 w 2729110"/>
                <a:gd name="connsiteY2" fmla="*/ 0 h 839915"/>
                <a:gd name="connsiteX3" fmla="*/ 1992250 w 2729110"/>
                <a:gd name="connsiteY3" fmla="*/ 0 h 839915"/>
                <a:gd name="connsiteX4" fmla="*/ 2729110 w 2729110"/>
                <a:gd name="connsiteY4" fmla="*/ 0 h 839915"/>
                <a:gd name="connsiteX5" fmla="*/ 2729110 w 2729110"/>
                <a:gd name="connsiteY5" fmla="*/ 428357 h 839915"/>
                <a:gd name="connsiteX6" fmla="*/ 2729110 w 2729110"/>
                <a:gd name="connsiteY6" fmla="*/ 839915 h 839915"/>
                <a:gd name="connsiteX7" fmla="*/ 2101415 w 2729110"/>
                <a:gd name="connsiteY7" fmla="*/ 839915 h 839915"/>
                <a:gd name="connsiteX8" fmla="*/ 1473719 w 2729110"/>
                <a:gd name="connsiteY8" fmla="*/ 839915 h 839915"/>
                <a:gd name="connsiteX9" fmla="*/ 736860 w 2729110"/>
                <a:gd name="connsiteY9" fmla="*/ 839915 h 839915"/>
                <a:gd name="connsiteX10" fmla="*/ 0 w 2729110"/>
                <a:gd name="connsiteY10" fmla="*/ 839915 h 839915"/>
                <a:gd name="connsiteX11" fmla="*/ 0 w 2729110"/>
                <a:gd name="connsiteY11" fmla="*/ 428357 h 839915"/>
                <a:gd name="connsiteX12" fmla="*/ 0 w 2729110"/>
                <a:gd name="connsiteY12" fmla="*/ 0 h 83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9110" h="839915" extrusionOk="0">
                  <a:moveTo>
                    <a:pt x="0" y="0"/>
                  </a:moveTo>
                  <a:cubicBezTo>
                    <a:pt x="310074" y="-34361"/>
                    <a:pt x="543555" y="-25418"/>
                    <a:pt x="736860" y="0"/>
                  </a:cubicBezTo>
                  <a:cubicBezTo>
                    <a:pt x="930165" y="25418"/>
                    <a:pt x="1118010" y="-6760"/>
                    <a:pt x="1337264" y="0"/>
                  </a:cubicBezTo>
                  <a:cubicBezTo>
                    <a:pt x="1556518" y="6760"/>
                    <a:pt x="1733981" y="23502"/>
                    <a:pt x="1992250" y="0"/>
                  </a:cubicBezTo>
                  <a:cubicBezTo>
                    <a:pt x="2250519" y="-23502"/>
                    <a:pt x="2420699" y="-23522"/>
                    <a:pt x="2729110" y="0"/>
                  </a:cubicBezTo>
                  <a:cubicBezTo>
                    <a:pt x="2745175" y="108474"/>
                    <a:pt x="2728179" y="250169"/>
                    <a:pt x="2729110" y="428357"/>
                  </a:cubicBezTo>
                  <a:cubicBezTo>
                    <a:pt x="2730041" y="606545"/>
                    <a:pt x="2739097" y="736501"/>
                    <a:pt x="2729110" y="839915"/>
                  </a:cubicBezTo>
                  <a:cubicBezTo>
                    <a:pt x="2469415" y="812969"/>
                    <a:pt x="2383907" y="851771"/>
                    <a:pt x="2101415" y="839915"/>
                  </a:cubicBezTo>
                  <a:cubicBezTo>
                    <a:pt x="1818923" y="828059"/>
                    <a:pt x="1738034" y="858410"/>
                    <a:pt x="1473719" y="839915"/>
                  </a:cubicBezTo>
                  <a:cubicBezTo>
                    <a:pt x="1209404" y="821420"/>
                    <a:pt x="944204" y="867637"/>
                    <a:pt x="736860" y="839915"/>
                  </a:cubicBezTo>
                  <a:cubicBezTo>
                    <a:pt x="529516" y="812193"/>
                    <a:pt x="174896" y="838564"/>
                    <a:pt x="0" y="839915"/>
                  </a:cubicBezTo>
                  <a:cubicBezTo>
                    <a:pt x="17402" y="657049"/>
                    <a:pt x="4651" y="628963"/>
                    <a:pt x="0" y="428357"/>
                  </a:cubicBezTo>
                  <a:cubicBezTo>
                    <a:pt x="-4651" y="227751"/>
                    <a:pt x="-19333" y="98600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Frame 21">
              <a:extLst>
                <a:ext uri="{FF2B5EF4-FFF2-40B4-BE49-F238E27FC236}">
                  <a16:creationId xmlns:a16="http://schemas.microsoft.com/office/drawing/2014/main" id="{12361674-C87D-66F1-3C36-E463D1B0F5C8}"/>
                </a:ext>
              </a:extLst>
            </p:cNvPr>
            <p:cNvSpPr/>
            <p:nvPr/>
          </p:nvSpPr>
          <p:spPr>
            <a:xfrm>
              <a:off x="8190124" y="2013748"/>
              <a:ext cx="3220543" cy="3218824"/>
            </a:xfrm>
            <a:prstGeom prst="frame">
              <a:avLst>
                <a:gd name="adj1" fmla="val 1493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A273C1F-5EC1-1EEA-C768-B4229A91ED25}"/>
                </a:ext>
              </a:extLst>
            </p:cNvPr>
            <p:cNvSpPr/>
            <p:nvPr/>
          </p:nvSpPr>
          <p:spPr>
            <a:xfrm>
              <a:off x="8690107" y="2587514"/>
              <a:ext cx="2348570" cy="2185394"/>
            </a:xfrm>
            <a:custGeom>
              <a:avLst/>
              <a:gdLst>
                <a:gd name="connsiteX0" fmla="*/ 0 w 2348570"/>
                <a:gd name="connsiteY0" fmla="*/ 0 h 2185394"/>
                <a:gd name="connsiteX1" fmla="*/ 2348570 w 2348570"/>
                <a:gd name="connsiteY1" fmla="*/ 0 h 2185394"/>
                <a:gd name="connsiteX2" fmla="*/ 2348570 w 2348570"/>
                <a:gd name="connsiteY2" fmla="*/ 2185394 h 2185394"/>
                <a:gd name="connsiteX3" fmla="*/ 0 w 2348570"/>
                <a:gd name="connsiteY3" fmla="*/ 2185394 h 2185394"/>
                <a:gd name="connsiteX4" fmla="*/ 0 w 2348570"/>
                <a:gd name="connsiteY4" fmla="*/ 0 h 218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570" h="2185394" extrusionOk="0">
                  <a:moveTo>
                    <a:pt x="0" y="0"/>
                  </a:moveTo>
                  <a:cubicBezTo>
                    <a:pt x="978271" y="-16420"/>
                    <a:pt x="1619705" y="-157111"/>
                    <a:pt x="2348570" y="0"/>
                  </a:cubicBezTo>
                  <a:cubicBezTo>
                    <a:pt x="2484660" y="314230"/>
                    <a:pt x="2231283" y="1424219"/>
                    <a:pt x="2348570" y="2185394"/>
                  </a:cubicBezTo>
                  <a:cubicBezTo>
                    <a:pt x="1741486" y="2185794"/>
                    <a:pt x="1021287" y="2262892"/>
                    <a:pt x="0" y="2185394"/>
                  </a:cubicBezTo>
                  <a:cubicBezTo>
                    <a:pt x="117495" y="1704171"/>
                    <a:pt x="-81622" y="405534"/>
                    <a:pt x="0" y="0"/>
                  </a:cubicBezTo>
                  <a:close/>
                </a:path>
              </a:pathLst>
            </a:custGeom>
            <a:noFill/>
            <a:ln w="25400"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0C98CD19-EB67-67EA-CD8B-2AAAD7A573C9}"/>
                </a:ext>
              </a:extLst>
            </p:cNvPr>
            <p:cNvSpPr/>
            <p:nvPr/>
          </p:nvSpPr>
          <p:spPr>
            <a:xfrm>
              <a:off x="9319760" y="2864732"/>
              <a:ext cx="692671" cy="1355045"/>
            </a:xfrm>
            <a:custGeom>
              <a:avLst/>
              <a:gdLst>
                <a:gd name="connsiteX0" fmla="*/ 0 w 692671"/>
                <a:gd name="connsiteY0" fmla="*/ 1333798 h 1355045"/>
                <a:gd name="connsiteX1" fmla="*/ 89330 w 692671"/>
                <a:gd name="connsiteY1" fmla="*/ 1329710 h 1355045"/>
                <a:gd name="connsiteX2" fmla="*/ 173135 w 692671"/>
                <a:gd name="connsiteY2" fmla="*/ 1325874 h 1355045"/>
                <a:gd name="connsiteX3" fmla="*/ 276279 w 692671"/>
                <a:gd name="connsiteY3" fmla="*/ 1321154 h 1355045"/>
                <a:gd name="connsiteX4" fmla="*/ 274037 w 692671"/>
                <a:gd name="connsiteY4" fmla="*/ 797349 h 1355045"/>
                <a:gd name="connsiteX5" fmla="*/ 282285 w 692671"/>
                <a:gd name="connsiteY5" fmla="*/ 327732 h 1355045"/>
                <a:gd name="connsiteX6" fmla="*/ 315316 w 692671"/>
                <a:gd name="connsiteY6" fmla="*/ 124533 h 1355045"/>
                <a:gd name="connsiteX7" fmla="*/ 338898 w 692671"/>
                <a:gd name="connsiteY7" fmla="*/ 413301 h 1355045"/>
                <a:gd name="connsiteX8" fmla="*/ 369367 w 692671"/>
                <a:gd name="connsiteY8" fmla="*/ 751066 h 1355045"/>
                <a:gd name="connsiteX9" fmla="*/ 455648 w 692671"/>
                <a:gd name="connsiteY9" fmla="*/ 1181397 h 1355045"/>
                <a:gd name="connsiteX10" fmla="*/ 541528 w 692671"/>
                <a:gd name="connsiteY10" fmla="*/ 1304221 h 1355045"/>
                <a:gd name="connsiteX11" fmla="*/ 650631 w 692671"/>
                <a:gd name="connsiteY11" fmla="*/ 1321154 h 1355045"/>
                <a:gd name="connsiteX12" fmla="*/ 692671 w 692671"/>
                <a:gd name="connsiteY12" fmla="*/ 1321154 h 13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2671" h="1355045" extrusionOk="0">
                  <a:moveTo>
                    <a:pt x="0" y="1333798"/>
                  </a:moveTo>
                  <a:cubicBezTo>
                    <a:pt x="6820" y="1271444"/>
                    <a:pt x="32854" y="1410960"/>
                    <a:pt x="89330" y="1329710"/>
                  </a:cubicBezTo>
                  <a:cubicBezTo>
                    <a:pt x="136915" y="1287060"/>
                    <a:pt x="139383" y="1341553"/>
                    <a:pt x="173135" y="1325874"/>
                  </a:cubicBezTo>
                  <a:cubicBezTo>
                    <a:pt x="170620" y="1366559"/>
                    <a:pt x="254078" y="1375170"/>
                    <a:pt x="276279" y="1321154"/>
                  </a:cubicBezTo>
                  <a:cubicBezTo>
                    <a:pt x="276559" y="1209154"/>
                    <a:pt x="314863" y="996520"/>
                    <a:pt x="274037" y="797349"/>
                  </a:cubicBezTo>
                  <a:cubicBezTo>
                    <a:pt x="281434" y="634509"/>
                    <a:pt x="287254" y="411383"/>
                    <a:pt x="282285" y="327732"/>
                  </a:cubicBezTo>
                  <a:cubicBezTo>
                    <a:pt x="275083" y="-179009"/>
                    <a:pt x="296813" y="28134"/>
                    <a:pt x="315316" y="124533"/>
                  </a:cubicBezTo>
                  <a:cubicBezTo>
                    <a:pt x="323432" y="126218"/>
                    <a:pt x="323717" y="317458"/>
                    <a:pt x="338898" y="413301"/>
                  </a:cubicBezTo>
                  <a:cubicBezTo>
                    <a:pt x="354950" y="521666"/>
                    <a:pt x="371552" y="628254"/>
                    <a:pt x="369367" y="751066"/>
                  </a:cubicBezTo>
                  <a:cubicBezTo>
                    <a:pt x="390587" y="908997"/>
                    <a:pt x="451037" y="1123295"/>
                    <a:pt x="455648" y="1181397"/>
                  </a:cubicBezTo>
                  <a:cubicBezTo>
                    <a:pt x="489379" y="1294227"/>
                    <a:pt x="518562" y="1309907"/>
                    <a:pt x="541528" y="1304221"/>
                  </a:cubicBezTo>
                  <a:cubicBezTo>
                    <a:pt x="566117" y="1351432"/>
                    <a:pt x="605484" y="1398679"/>
                    <a:pt x="650631" y="1321154"/>
                  </a:cubicBezTo>
                  <a:cubicBezTo>
                    <a:pt x="665575" y="1355236"/>
                    <a:pt x="674487" y="1363849"/>
                    <a:pt x="692671" y="1321154"/>
                  </a:cubicBezTo>
                </a:path>
              </a:pathLst>
            </a:custGeom>
            <a:noFill/>
            <a:ln w="31750"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906068"/>
                        <a:gd name="connsiteY0" fmla="*/ 1336850 h 1355779"/>
                        <a:gd name="connsiteX1" fmla="*/ 503747 w 3906068"/>
                        <a:gd name="connsiteY1" fmla="*/ 1332762 h 1355779"/>
                        <a:gd name="connsiteX2" fmla="*/ 976334 w 3906068"/>
                        <a:gd name="connsiteY2" fmla="*/ 1328926 h 1355779"/>
                        <a:gd name="connsiteX3" fmla="*/ 1557980 w 3906068"/>
                        <a:gd name="connsiteY3" fmla="*/ 1324206 h 1355779"/>
                        <a:gd name="connsiteX4" fmla="*/ 1545336 w 3906068"/>
                        <a:gd name="connsiteY4" fmla="*/ 800401 h 1355779"/>
                        <a:gd name="connsiteX5" fmla="*/ 1591846 w 3906068"/>
                        <a:gd name="connsiteY5" fmla="*/ 330784 h 1355779"/>
                        <a:gd name="connsiteX6" fmla="*/ 1778113 w 3906068"/>
                        <a:gd name="connsiteY6" fmla="*/ 127585 h 1355779"/>
                        <a:gd name="connsiteX7" fmla="*/ 2082913 w 3906068"/>
                        <a:gd name="connsiteY7" fmla="*/ 754118 h 1355779"/>
                        <a:gd name="connsiteX8" fmla="*/ 2569464 w 3906068"/>
                        <a:gd name="connsiteY8" fmla="*/ 1184449 h 1355779"/>
                        <a:gd name="connsiteX9" fmla="*/ 3053757 w 3906068"/>
                        <a:gd name="connsiteY9" fmla="*/ 1307273 h 1355779"/>
                        <a:gd name="connsiteX10" fmla="*/ 3669002 w 3906068"/>
                        <a:gd name="connsiteY10" fmla="*/ 1324206 h 1355779"/>
                        <a:gd name="connsiteX11" fmla="*/ 3906068 w 3906068"/>
                        <a:gd name="connsiteY11" fmla="*/ 1324206 h 1355779"/>
                        <a:gd name="connsiteX0" fmla="*/ 0 w 3906068"/>
                        <a:gd name="connsiteY0" fmla="*/ 1333798 h 1355045"/>
                        <a:gd name="connsiteX1" fmla="*/ 503747 w 3906068"/>
                        <a:gd name="connsiteY1" fmla="*/ 1329710 h 1355045"/>
                        <a:gd name="connsiteX2" fmla="*/ 976334 w 3906068"/>
                        <a:gd name="connsiteY2" fmla="*/ 1325874 h 1355045"/>
                        <a:gd name="connsiteX3" fmla="*/ 1557980 w 3906068"/>
                        <a:gd name="connsiteY3" fmla="*/ 1321154 h 1355045"/>
                        <a:gd name="connsiteX4" fmla="*/ 1545336 w 3906068"/>
                        <a:gd name="connsiteY4" fmla="*/ 797349 h 1355045"/>
                        <a:gd name="connsiteX5" fmla="*/ 1591846 w 3906068"/>
                        <a:gd name="connsiteY5" fmla="*/ 327732 h 1355045"/>
                        <a:gd name="connsiteX6" fmla="*/ 1778113 w 3906068"/>
                        <a:gd name="connsiteY6" fmla="*/ 124533 h 1355045"/>
                        <a:gd name="connsiteX7" fmla="*/ 1911096 w 3906068"/>
                        <a:gd name="connsiteY7" fmla="*/ 413301 h 1355045"/>
                        <a:gd name="connsiteX8" fmla="*/ 2082913 w 3906068"/>
                        <a:gd name="connsiteY8" fmla="*/ 751066 h 1355045"/>
                        <a:gd name="connsiteX9" fmla="*/ 2569464 w 3906068"/>
                        <a:gd name="connsiteY9" fmla="*/ 1181397 h 1355045"/>
                        <a:gd name="connsiteX10" fmla="*/ 3053757 w 3906068"/>
                        <a:gd name="connsiteY10" fmla="*/ 1304221 h 1355045"/>
                        <a:gd name="connsiteX11" fmla="*/ 3669002 w 3906068"/>
                        <a:gd name="connsiteY11" fmla="*/ 1321154 h 1355045"/>
                        <a:gd name="connsiteX12" fmla="*/ 3906068 w 3906068"/>
                        <a:gd name="connsiteY12" fmla="*/ 1321154 h 1355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906068" h="1355045" extrusionOk="0">
                          <a:moveTo>
                            <a:pt x="0" y="1333798"/>
                          </a:moveTo>
                          <a:cubicBezTo>
                            <a:pt x="54217" y="1273167"/>
                            <a:pt x="225273" y="1408298"/>
                            <a:pt x="503747" y="1329710"/>
                          </a:cubicBezTo>
                          <a:cubicBezTo>
                            <a:pt x="747827" y="1286154"/>
                            <a:pt x="826178" y="1341326"/>
                            <a:pt x="976334" y="1325874"/>
                          </a:cubicBezTo>
                          <a:cubicBezTo>
                            <a:pt x="1028491" y="1355071"/>
                            <a:pt x="1436256" y="1371767"/>
                            <a:pt x="1557980" y="1321154"/>
                          </a:cubicBezTo>
                          <a:cubicBezTo>
                            <a:pt x="1619789" y="1214998"/>
                            <a:pt x="1574332" y="979470"/>
                            <a:pt x="1545336" y="797349"/>
                          </a:cubicBezTo>
                          <a:cubicBezTo>
                            <a:pt x="1571175" y="634175"/>
                            <a:pt x="1555471" y="434886"/>
                            <a:pt x="1591846" y="327732"/>
                          </a:cubicBezTo>
                          <a:cubicBezTo>
                            <a:pt x="1680588" y="-175496"/>
                            <a:pt x="1694067" y="24746"/>
                            <a:pt x="1778113" y="124533"/>
                          </a:cubicBezTo>
                          <a:cubicBezTo>
                            <a:pt x="1831321" y="138794"/>
                            <a:pt x="1860296" y="308879"/>
                            <a:pt x="1911096" y="413301"/>
                          </a:cubicBezTo>
                          <a:cubicBezTo>
                            <a:pt x="1961896" y="517723"/>
                            <a:pt x="1973185" y="623050"/>
                            <a:pt x="2082913" y="751066"/>
                          </a:cubicBezTo>
                          <a:cubicBezTo>
                            <a:pt x="2253311" y="910452"/>
                            <a:pt x="2454780" y="1110434"/>
                            <a:pt x="2569464" y="1181397"/>
                          </a:cubicBezTo>
                          <a:cubicBezTo>
                            <a:pt x="2742951" y="1289812"/>
                            <a:pt x="2921211" y="1304336"/>
                            <a:pt x="3053757" y="1304221"/>
                          </a:cubicBezTo>
                          <a:cubicBezTo>
                            <a:pt x="3150576" y="1340005"/>
                            <a:pt x="3369584" y="1388942"/>
                            <a:pt x="3669002" y="1321154"/>
                          </a:cubicBezTo>
                          <a:cubicBezTo>
                            <a:pt x="3751176" y="1355562"/>
                            <a:pt x="3799992" y="1366800"/>
                            <a:pt x="3906068" y="1321154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D37130C-FCDE-6091-001A-DCC9A4D10245}"/>
                </a:ext>
              </a:extLst>
            </p:cNvPr>
            <p:cNvSpPr txBox="1"/>
            <p:nvPr/>
          </p:nvSpPr>
          <p:spPr>
            <a:xfrm>
              <a:off x="8743288" y="2147070"/>
              <a:ext cx="2852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FFT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D4395D5-9FD4-3A9F-2C66-4C3A6375D92E}"/>
                    </a:ext>
                  </a:extLst>
                </p:cNvPr>
                <p:cNvSpPr txBox="1"/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D6B8797-33E8-F815-3455-86A81543E7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10000"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B216A26E-B537-5A04-7B23-C964A740D5CD}"/>
                </a:ext>
              </a:extLst>
            </p:cNvPr>
            <p:cNvSpPr/>
            <p:nvPr/>
          </p:nvSpPr>
          <p:spPr>
            <a:xfrm>
              <a:off x="9989784" y="4128571"/>
              <a:ext cx="1001748" cy="119138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Freeform 8">
            <a:extLst>
              <a:ext uri="{FF2B5EF4-FFF2-40B4-BE49-F238E27FC236}">
                <a16:creationId xmlns:a16="http://schemas.microsoft.com/office/drawing/2014/main" id="{05025003-A783-E01D-AF4E-63CB77309E8A}"/>
              </a:ext>
            </a:extLst>
          </p:cNvPr>
          <p:cNvSpPr/>
          <p:nvPr/>
        </p:nvSpPr>
        <p:spPr>
          <a:xfrm flipV="1">
            <a:off x="8080551" y="1706137"/>
            <a:ext cx="588180" cy="58719"/>
          </a:xfrm>
          <a:custGeom>
            <a:avLst/>
            <a:gdLst>
              <a:gd name="connsiteX0" fmla="*/ 0 w 588180"/>
              <a:gd name="connsiteY0" fmla="*/ 46959 h 58719"/>
              <a:gd name="connsiteX1" fmla="*/ 68194 w 588180"/>
              <a:gd name="connsiteY1" fmla="*/ 58699 h 58719"/>
              <a:gd name="connsiteX2" fmla="*/ 511460 w 588180"/>
              <a:gd name="connsiteY2" fmla="*/ 35219 h 58719"/>
              <a:gd name="connsiteX3" fmla="*/ 571130 w 588180"/>
              <a:gd name="connsiteY3" fmla="*/ 11739 h 58719"/>
              <a:gd name="connsiteX4" fmla="*/ 588180 w 588180"/>
              <a:gd name="connsiteY4" fmla="*/ 0 h 58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8180" h="58719" extrusionOk="0">
                <a:moveTo>
                  <a:pt x="0" y="46959"/>
                </a:moveTo>
                <a:cubicBezTo>
                  <a:pt x="16997" y="47335"/>
                  <a:pt x="44652" y="58937"/>
                  <a:pt x="68194" y="58699"/>
                </a:cubicBezTo>
                <a:cubicBezTo>
                  <a:pt x="363880" y="58942"/>
                  <a:pt x="324431" y="60445"/>
                  <a:pt x="511460" y="35219"/>
                </a:cubicBezTo>
                <a:cubicBezTo>
                  <a:pt x="531348" y="29429"/>
                  <a:pt x="550602" y="23768"/>
                  <a:pt x="571130" y="11739"/>
                </a:cubicBezTo>
                <a:cubicBezTo>
                  <a:pt x="575597" y="7705"/>
                  <a:pt x="582919" y="4115"/>
                  <a:pt x="588180" y="0"/>
                </a:cubicBezTo>
              </a:path>
            </a:pathLst>
          </a:custGeom>
          <a:noFill/>
          <a:ln w="542925">
            <a:solidFill>
              <a:schemeClr val="accent4">
                <a:lumMod val="40000"/>
                <a:lumOff val="60000"/>
                <a:alpha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852616"/>
                      <a:gd name="connsiteY0" fmla="*/ 49427 h 61805"/>
                      <a:gd name="connsiteX1" fmla="*/ 98854 w 852616"/>
                      <a:gd name="connsiteY1" fmla="*/ 61784 h 61805"/>
                      <a:gd name="connsiteX2" fmla="*/ 741405 w 852616"/>
                      <a:gd name="connsiteY2" fmla="*/ 37070 h 61805"/>
                      <a:gd name="connsiteX3" fmla="*/ 827902 w 852616"/>
                      <a:gd name="connsiteY3" fmla="*/ 12357 h 61805"/>
                      <a:gd name="connsiteX4" fmla="*/ 852616 w 852616"/>
                      <a:gd name="connsiteY4" fmla="*/ 0 h 61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52616" h="61805">
                        <a:moveTo>
                          <a:pt x="0" y="49427"/>
                        </a:moveTo>
                        <a:cubicBezTo>
                          <a:pt x="32951" y="53546"/>
                          <a:pt x="65646" y="61784"/>
                          <a:pt x="98854" y="61784"/>
                        </a:cubicBezTo>
                        <a:cubicBezTo>
                          <a:pt x="525801" y="61784"/>
                          <a:pt x="477569" y="63454"/>
                          <a:pt x="741405" y="37070"/>
                        </a:cubicBezTo>
                        <a:cubicBezTo>
                          <a:pt x="772656" y="29258"/>
                          <a:pt x="798353" y="24177"/>
                          <a:pt x="827902" y="12357"/>
                        </a:cubicBezTo>
                        <a:cubicBezTo>
                          <a:pt x="836454" y="8936"/>
                          <a:pt x="844378" y="4119"/>
                          <a:pt x="852616" y="0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 61">
            <a:extLst>
              <a:ext uri="{FF2B5EF4-FFF2-40B4-BE49-F238E27FC236}">
                <a16:creationId xmlns:a16="http://schemas.microsoft.com/office/drawing/2014/main" id="{996ACBBB-E0E9-F943-AB9B-8A0C27F82E54}"/>
              </a:ext>
            </a:extLst>
          </p:cNvPr>
          <p:cNvSpPr/>
          <p:nvPr/>
        </p:nvSpPr>
        <p:spPr>
          <a:xfrm flipV="1">
            <a:off x="4261764" y="3904889"/>
            <a:ext cx="4420749" cy="45719"/>
          </a:xfrm>
          <a:custGeom>
            <a:avLst/>
            <a:gdLst>
              <a:gd name="connsiteX0" fmla="*/ 0 w 4637314"/>
              <a:gd name="connsiteY0" fmla="*/ 732971 h 1560285"/>
              <a:gd name="connsiteX1" fmla="*/ 0 w 4637314"/>
              <a:gd name="connsiteY1" fmla="*/ 0 h 1560285"/>
              <a:gd name="connsiteX2" fmla="*/ 1342571 w 4637314"/>
              <a:gd name="connsiteY2" fmla="*/ 0 h 1560285"/>
              <a:gd name="connsiteX3" fmla="*/ 1342571 w 4637314"/>
              <a:gd name="connsiteY3" fmla="*/ 1560285 h 1560285"/>
              <a:gd name="connsiteX4" fmla="*/ 4637314 w 4637314"/>
              <a:gd name="connsiteY4" fmla="*/ 1560285 h 1560285"/>
              <a:gd name="connsiteX0" fmla="*/ 0 w 5833816"/>
              <a:gd name="connsiteY0" fmla="*/ 732971 h 1560285"/>
              <a:gd name="connsiteX1" fmla="*/ 0 w 5833816"/>
              <a:gd name="connsiteY1" fmla="*/ 0 h 1560285"/>
              <a:gd name="connsiteX2" fmla="*/ 1342571 w 5833816"/>
              <a:gd name="connsiteY2" fmla="*/ 0 h 1560285"/>
              <a:gd name="connsiteX3" fmla="*/ 1342571 w 5833816"/>
              <a:gd name="connsiteY3" fmla="*/ 1560285 h 1560285"/>
              <a:gd name="connsiteX4" fmla="*/ 5833816 w 5833816"/>
              <a:gd name="connsiteY4" fmla="*/ 1560285 h 1560285"/>
              <a:gd name="connsiteX0" fmla="*/ 0 w 5833816"/>
              <a:gd name="connsiteY0" fmla="*/ 732971 h 1560285"/>
              <a:gd name="connsiteX1" fmla="*/ 0 w 5833816"/>
              <a:gd name="connsiteY1" fmla="*/ 0 h 1560285"/>
              <a:gd name="connsiteX2" fmla="*/ 1342571 w 5833816"/>
              <a:gd name="connsiteY2" fmla="*/ 1560285 h 1560285"/>
              <a:gd name="connsiteX3" fmla="*/ 5833816 w 5833816"/>
              <a:gd name="connsiteY3" fmla="*/ 1560285 h 1560285"/>
              <a:gd name="connsiteX0" fmla="*/ 0 w 5833816"/>
              <a:gd name="connsiteY0" fmla="*/ 0 h 827314"/>
              <a:gd name="connsiteX1" fmla="*/ 1342571 w 5833816"/>
              <a:gd name="connsiteY1" fmla="*/ 827314 h 827314"/>
              <a:gd name="connsiteX2" fmla="*/ 5833816 w 5833816"/>
              <a:gd name="connsiteY2" fmla="*/ 827314 h 827314"/>
              <a:gd name="connsiteX0" fmla="*/ 0 w 4491245"/>
              <a:gd name="connsiteY0" fmla="*/ 0 h 0"/>
              <a:gd name="connsiteX1" fmla="*/ 4491245 w 449124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91245">
                <a:moveTo>
                  <a:pt x="0" y="0"/>
                </a:moveTo>
                <a:lnTo>
                  <a:pt x="4491245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77266-0026-3C46-B345-D84FDA5E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DFB91-0003-1B44-BA94-EE627D9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 Concept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96B80-0F96-5640-8B49-74834A1AC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6</a:t>
            </a:fld>
            <a:endParaRPr lang="en-US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60E74E78-DE8F-3645-A658-11DC097A14AA}"/>
              </a:ext>
            </a:extLst>
          </p:cNvPr>
          <p:cNvCxnSpPr/>
          <p:nvPr/>
        </p:nvCxnSpPr>
        <p:spPr>
          <a:xfrm>
            <a:off x="787577" y="3164215"/>
            <a:ext cx="1870364" cy="872837"/>
          </a:xfrm>
          <a:prstGeom prst="curvedConnector3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urved Connector 26">
            <a:extLst>
              <a:ext uri="{FF2B5EF4-FFF2-40B4-BE49-F238E27FC236}">
                <a16:creationId xmlns:a16="http://schemas.microsoft.com/office/drawing/2014/main" id="{4439D253-944D-A64B-AD1D-57351419AD5F}"/>
              </a:ext>
            </a:extLst>
          </p:cNvPr>
          <p:cNvCxnSpPr/>
          <p:nvPr/>
        </p:nvCxnSpPr>
        <p:spPr>
          <a:xfrm>
            <a:off x="-917556" y="2300672"/>
            <a:ext cx="1870364" cy="872837"/>
          </a:xfrm>
          <a:prstGeom prst="curvedConnector3">
            <a:avLst/>
          </a:prstGeom>
          <a:ln w="317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2220877-C4C9-DC48-8D0F-F785D51D1C7E}"/>
              </a:ext>
            </a:extLst>
          </p:cNvPr>
          <p:cNvSpPr txBox="1"/>
          <p:nvPr/>
        </p:nvSpPr>
        <p:spPr>
          <a:xfrm>
            <a:off x="454465" y="2737090"/>
            <a:ext cx="68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axion</a:t>
            </a:r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B7C0C82D-A813-D04B-AEFB-7183EBBEDEFC}"/>
              </a:ext>
            </a:extLst>
          </p:cNvPr>
          <p:cNvSpPr/>
          <p:nvPr/>
        </p:nvSpPr>
        <p:spPr>
          <a:xfrm rot="5400000">
            <a:off x="6702820" y="3409644"/>
            <a:ext cx="1240534" cy="1069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189427-2817-6A4B-918B-145FBF07CCF3}"/>
              </a:ext>
            </a:extLst>
          </p:cNvPr>
          <p:cNvSpPr txBox="1"/>
          <p:nvPr/>
        </p:nvSpPr>
        <p:spPr>
          <a:xfrm>
            <a:off x="843180" y="972083"/>
            <a:ext cx="558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  “dish antenna”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77A176-4047-9A46-B388-7E7F5B4879E3}"/>
              </a:ext>
            </a:extLst>
          </p:cNvPr>
          <p:cNvSpPr txBox="1"/>
          <p:nvPr/>
        </p:nvSpPr>
        <p:spPr>
          <a:xfrm>
            <a:off x="418169" y="5903651"/>
            <a:ext cx="3144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Bradley Hand" pitchFamily="2" charset="77"/>
              </a:rPr>
              <a:t>  high B-field</a:t>
            </a:r>
          </a:p>
        </p:txBody>
      </p:sp>
      <p:sp>
        <p:nvSpPr>
          <p:cNvPr id="3" name="Up Arrow 2">
            <a:extLst>
              <a:ext uri="{FF2B5EF4-FFF2-40B4-BE49-F238E27FC236}">
                <a16:creationId xmlns:a16="http://schemas.microsoft.com/office/drawing/2014/main" id="{80F543D6-ECC7-1444-8F8D-10F3052AF59D}"/>
              </a:ext>
            </a:extLst>
          </p:cNvPr>
          <p:cNvSpPr/>
          <p:nvPr/>
        </p:nvSpPr>
        <p:spPr>
          <a:xfrm>
            <a:off x="2261209" y="3592028"/>
            <a:ext cx="251460" cy="741954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Up Arrow 37">
            <a:extLst>
              <a:ext uri="{FF2B5EF4-FFF2-40B4-BE49-F238E27FC236}">
                <a16:creationId xmlns:a16="http://schemas.microsoft.com/office/drawing/2014/main" id="{9F4DFD77-E1E5-744E-87BB-AA65F2BFB75A}"/>
              </a:ext>
            </a:extLst>
          </p:cNvPr>
          <p:cNvSpPr/>
          <p:nvPr/>
        </p:nvSpPr>
        <p:spPr>
          <a:xfrm rot="2356240">
            <a:off x="2735066" y="2285983"/>
            <a:ext cx="251460" cy="741954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Up Arrow 40">
            <a:extLst>
              <a:ext uri="{FF2B5EF4-FFF2-40B4-BE49-F238E27FC236}">
                <a16:creationId xmlns:a16="http://schemas.microsoft.com/office/drawing/2014/main" id="{CAA94F47-921F-4E45-8B80-D341F394B0EF}"/>
              </a:ext>
            </a:extLst>
          </p:cNvPr>
          <p:cNvSpPr/>
          <p:nvPr/>
        </p:nvSpPr>
        <p:spPr>
          <a:xfrm rot="19243760" flipH="1">
            <a:off x="2671941" y="4903704"/>
            <a:ext cx="251460" cy="741954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Up Arrow 41">
            <a:extLst>
              <a:ext uri="{FF2B5EF4-FFF2-40B4-BE49-F238E27FC236}">
                <a16:creationId xmlns:a16="http://schemas.microsoft.com/office/drawing/2014/main" id="{60FFF36B-24CA-954D-BF16-0E52F4AAE129}"/>
              </a:ext>
            </a:extLst>
          </p:cNvPr>
          <p:cNvSpPr/>
          <p:nvPr/>
        </p:nvSpPr>
        <p:spPr>
          <a:xfrm rot="4791101">
            <a:off x="3891102" y="1593251"/>
            <a:ext cx="251460" cy="741954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Up Arrow 42">
            <a:extLst>
              <a:ext uri="{FF2B5EF4-FFF2-40B4-BE49-F238E27FC236}">
                <a16:creationId xmlns:a16="http://schemas.microsoft.com/office/drawing/2014/main" id="{21C597ED-22BD-F342-A2D2-D733637C5474}"/>
              </a:ext>
            </a:extLst>
          </p:cNvPr>
          <p:cNvSpPr/>
          <p:nvPr/>
        </p:nvSpPr>
        <p:spPr>
          <a:xfrm rot="16808899" flipH="1">
            <a:off x="3817942" y="5712960"/>
            <a:ext cx="251460" cy="741954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32F8638-E7CA-E145-9EBE-30FAEC99B36C}"/>
                  </a:ext>
                </a:extLst>
              </p:cNvPr>
              <p:cNvSpPr txBox="1"/>
              <p:nvPr/>
            </p:nvSpPr>
            <p:spPr>
              <a:xfrm>
                <a:off x="1181957" y="4643235"/>
                <a:ext cx="1092598" cy="73866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</m:oMath>
                  </m:oMathPara>
                </a14:m>
                <a:endParaRPr lang="en-US" sz="4800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32F8638-E7CA-E145-9EBE-30FAEC99B3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1957" y="4643235"/>
                <a:ext cx="1092598" cy="738664"/>
              </a:xfrm>
              <a:prstGeom prst="rect">
                <a:avLst/>
              </a:prstGeom>
              <a:blipFill>
                <a:blip r:embed="rId4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94A13F19-A982-2642-89A7-2DE9F64414CE}"/>
              </a:ext>
            </a:extLst>
          </p:cNvPr>
          <p:cNvGrpSpPr/>
          <p:nvPr/>
        </p:nvGrpSpPr>
        <p:grpSpPr>
          <a:xfrm rot="926164" flipH="1">
            <a:off x="427445" y="4251510"/>
            <a:ext cx="826312" cy="1902157"/>
            <a:chOff x="4180650" y="4557730"/>
            <a:chExt cx="826312" cy="1902157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8F7DD396-E183-4E48-ADF8-21984B6638C1}"/>
                </a:ext>
              </a:extLst>
            </p:cNvPr>
            <p:cNvSpPr/>
            <p:nvPr/>
          </p:nvSpPr>
          <p:spPr>
            <a:xfrm>
              <a:off x="4180650" y="5270497"/>
              <a:ext cx="826312" cy="1189390"/>
            </a:xfrm>
            <a:prstGeom prst="roundRect">
              <a:avLst/>
            </a:prstGeom>
            <a:solidFill>
              <a:srgbClr val="FF0000"/>
            </a:solidFill>
            <a:effectLst>
              <a:outerShdw blurRad="1778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  <a:p>
              <a:pPr algn="ctr"/>
              <a:r>
                <a:rPr lang="en-US" sz="4000" dirty="0"/>
                <a:t>$</a:t>
              </a:r>
              <a:endParaRPr lang="en-US" dirty="0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E8846B15-4FA0-7C4E-A435-295A7C58D9B3}"/>
                </a:ext>
              </a:extLst>
            </p:cNvPr>
            <p:cNvSpPr/>
            <p:nvPr/>
          </p:nvSpPr>
          <p:spPr>
            <a:xfrm>
              <a:off x="4410002" y="5343359"/>
              <a:ext cx="320135" cy="3125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347D2FF-E2F7-0840-AF80-CFA27320C0CA}"/>
                </a:ext>
              </a:extLst>
            </p:cNvPr>
            <p:cNvSpPr/>
            <p:nvPr/>
          </p:nvSpPr>
          <p:spPr>
            <a:xfrm>
              <a:off x="4450820" y="4557730"/>
              <a:ext cx="320135" cy="31252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114E00FF-5E87-4044-824F-5F42FF11D6B8}"/>
              </a:ext>
            </a:extLst>
          </p:cNvPr>
          <p:cNvSpPr/>
          <p:nvPr/>
        </p:nvSpPr>
        <p:spPr>
          <a:xfrm rot="7971876" flipH="1">
            <a:off x="837270" y="4830498"/>
            <a:ext cx="523425" cy="376789"/>
          </a:xfrm>
          <a:custGeom>
            <a:avLst/>
            <a:gdLst>
              <a:gd name="connsiteX0" fmla="*/ 0 w 685800"/>
              <a:gd name="connsiteY0" fmla="*/ 194310 h 416671"/>
              <a:gd name="connsiteX1" fmla="*/ 137160 w 685800"/>
              <a:gd name="connsiteY1" fmla="*/ 411480 h 416671"/>
              <a:gd name="connsiteX2" fmla="*/ 685800 w 685800"/>
              <a:gd name="connsiteY2" fmla="*/ 0 h 416671"/>
              <a:gd name="connsiteX3" fmla="*/ 685800 w 685800"/>
              <a:gd name="connsiteY3" fmla="*/ 0 h 416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" h="416671">
                <a:moveTo>
                  <a:pt x="0" y="194310"/>
                </a:moveTo>
                <a:cubicBezTo>
                  <a:pt x="11430" y="319087"/>
                  <a:pt x="22860" y="443865"/>
                  <a:pt x="137160" y="411480"/>
                </a:cubicBezTo>
                <a:cubicBezTo>
                  <a:pt x="251460" y="379095"/>
                  <a:pt x="685800" y="0"/>
                  <a:pt x="685800" y="0"/>
                </a:cubicBezTo>
                <a:lnTo>
                  <a:pt x="685800" y="0"/>
                </a:lnTo>
              </a:path>
            </a:pathLst>
          </a:custGeom>
          <a:noFill/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FA554-3BFB-9648-B1CD-D3E846EE852F}"/>
              </a:ext>
            </a:extLst>
          </p:cNvPr>
          <p:cNvSpPr txBox="1"/>
          <p:nvPr/>
        </p:nvSpPr>
        <p:spPr>
          <a:xfrm>
            <a:off x="1502131" y="1370226"/>
            <a:ext cx="376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15F9F"/>
                </a:solidFill>
              </a:rPr>
              <a:t>[Horns et al, arXiv:1212.2970]</a:t>
            </a:r>
          </a:p>
        </p:txBody>
      </p:sp>
      <p:sp>
        <p:nvSpPr>
          <p:cNvPr id="66" name="Triangle 65">
            <a:extLst>
              <a:ext uri="{FF2B5EF4-FFF2-40B4-BE49-F238E27FC236}">
                <a16:creationId xmlns:a16="http://schemas.microsoft.com/office/drawing/2014/main" id="{3F1FE912-E8C3-4441-BF93-EA712D1E3854}"/>
              </a:ext>
            </a:extLst>
          </p:cNvPr>
          <p:cNvSpPr/>
          <p:nvPr/>
        </p:nvSpPr>
        <p:spPr>
          <a:xfrm rot="5400000">
            <a:off x="4318252" y="3759691"/>
            <a:ext cx="256357" cy="369332"/>
          </a:xfrm>
          <a:prstGeom prst="triangl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Block Arc 66">
            <a:extLst>
              <a:ext uri="{FF2B5EF4-FFF2-40B4-BE49-F238E27FC236}">
                <a16:creationId xmlns:a16="http://schemas.microsoft.com/office/drawing/2014/main" id="{E2AD5AB0-19F4-B240-A9F2-8C08B5986139}"/>
              </a:ext>
            </a:extLst>
          </p:cNvPr>
          <p:cNvSpPr/>
          <p:nvPr/>
        </p:nvSpPr>
        <p:spPr>
          <a:xfrm rot="16200000">
            <a:off x="2530060" y="2035881"/>
            <a:ext cx="3943350" cy="3943350"/>
          </a:xfrm>
          <a:prstGeom prst="blockArc">
            <a:avLst>
              <a:gd name="adj1" fmla="val 10800000"/>
              <a:gd name="adj2" fmla="val 41605"/>
              <a:gd name="adj3" fmla="val 2098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9" name="Graphic 68">
            <a:extLst>
              <a:ext uri="{FF2B5EF4-FFF2-40B4-BE49-F238E27FC236}">
                <a16:creationId xmlns:a16="http://schemas.microsoft.com/office/drawing/2014/main" id="{62B8D00A-AA1B-C546-B4B2-87CA377A0B0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3420" t="-28196" r="1"/>
          <a:stretch/>
        </p:blipFill>
        <p:spPr>
          <a:xfrm rot="10800000">
            <a:off x="2598237" y="3878061"/>
            <a:ext cx="1572784" cy="256359"/>
          </a:xfrm>
          <a:prstGeom prst="rect">
            <a:avLst/>
          </a:prstGeom>
        </p:spPr>
      </p:pic>
      <p:pic>
        <p:nvPicPr>
          <p:cNvPr id="71" name="Graphic 70">
            <a:extLst>
              <a:ext uri="{FF2B5EF4-FFF2-40B4-BE49-F238E27FC236}">
                <a16:creationId xmlns:a16="http://schemas.microsoft.com/office/drawing/2014/main" id="{016DEA6F-DB7B-5444-8D12-8C056E4DEB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3420" t="-28196" r="1"/>
          <a:stretch/>
        </p:blipFill>
        <p:spPr>
          <a:xfrm rot="12764238">
            <a:off x="2906332" y="3208076"/>
            <a:ext cx="1572784" cy="256359"/>
          </a:xfrm>
          <a:prstGeom prst="rect">
            <a:avLst/>
          </a:prstGeom>
        </p:spPr>
      </p:pic>
      <p:pic>
        <p:nvPicPr>
          <p:cNvPr id="72" name="Graphic 71">
            <a:extLst>
              <a:ext uri="{FF2B5EF4-FFF2-40B4-BE49-F238E27FC236}">
                <a16:creationId xmlns:a16="http://schemas.microsoft.com/office/drawing/2014/main" id="{94D02A3D-8E41-9140-B706-DC13249035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33420" t="-28196" r="1"/>
          <a:stretch/>
        </p:blipFill>
        <p:spPr>
          <a:xfrm rot="8481938">
            <a:off x="2922242" y="4511411"/>
            <a:ext cx="1572784" cy="2563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09DFEAB-B5F9-7E4D-8C17-12950B237F56}"/>
                  </a:ext>
                </a:extLst>
              </p:cNvPr>
              <p:cNvSpPr txBox="1"/>
              <p:nvPr/>
            </p:nvSpPr>
            <p:spPr>
              <a:xfrm>
                <a:off x="4423523" y="1406688"/>
                <a:ext cx="6660573" cy="579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=1.2⋅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−25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09DFEAB-B5F9-7E4D-8C17-12950B237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523" y="1406688"/>
                <a:ext cx="6660573" cy="579133"/>
              </a:xfrm>
              <a:prstGeom prst="rect">
                <a:avLst/>
              </a:prstGeom>
              <a:blipFill>
                <a:blip r:embed="rId9"/>
                <a:stretch>
                  <a:fillRect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968CCD5-37FB-F743-8DFB-A1C278EA8112}"/>
                  </a:ext>
                </a:extLst>
              </p:cNvPr>
              <p:cNvSpPr txBox="1"/>
              <p:nvPr/>
            </p:nvSpPr>
            <p:spPr>
              <a:xfrm>
                <a:off x="6401519" y="2007184"/>
                <a:ext cx="5205845" cy="6219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0.45 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𝛾𝛾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3.9⋅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−16</m:t>
                                      </m:r>
                                    </m:sup>
                                  </m:s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Ge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V</m:t>
                                      </m:r>
                                    </m:e>
                                    <m:sup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968CCD5-37FB-F743-8DFB-A1C278EA8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519" y="2007184"/>
                <a:ext cx="5205845" cy="621902"/>
              </a:xfrm>
              <a:prstGeom prst="rect">
                <a:avLst/>
              </a:prstGeom>
              <a:blipFill>
                <a:blip r:embed="rId10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13B860C6-CC1A-BF44-5C65-C2F5F7E29956}"/>
              </a:ext>
            </a:extLst>
          </p:cNvPr>
          <p:cNvSpPr txBox="1"/>
          <p:nvPr/>
        </p:nvSpPr>
        <p:spPr>
          <a:xfrm>
            <a:off x="6083689" y="4727933"/>
            <a:ext cx="5587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Bradley Hand" pitchFamily="2" charset="77"/>
              </a:rPr>
              <a:t>✔</a:t>
            </a:r>
            <a:r>
              <a:rPr lang="en-US" sz="2800" dirty="0">
                <a:solidFill>
                  <a:srgbClr val="0070C0"/>
                </a:solidFill>
                <a:latin typeface="Bradley Hand" pitchFamily="2" charset="77"/>
              </a:rPr>
              <a:t>  low-noise </a:t>
            </a:r>
          </a:p>
          <a:p>
            <a:r>
              <a:rPr lang="en-US" sz="2800" dirty="0">
                <a:solidFill>
                  <a:srgbClr val="0070C0"/>
                </a:solidFill>
                <a:latin typeface="Bradley Hand" pitchFamily="2" charset="77"/>
              </a:rPr>
              <a:t>    receiver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467EFB-72AD-7964-F66D-C1C41656429B}"/>
              </a:ext>
            </a:extLst>
          </p:cNvPr>
          <p:cNvSpPr/>
          <p:nvPr/>
        </p:nvSpPr>
        <p:spPr>
          <a:xfrm>
            <a:off x="5011349" y="5985656"/>
            <a:ext cx="6596015" cy="415453"/>
          </a:xfrm>
          <a:prstGeom prst="rect">
            <a:avLst/>
          </a:prstGeom>
          <a:solidFill>
            <a:srgbClr val="C00000"/>
          </a:solidFill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6048375" algn="l"/>
              </a:tabLst>
            </a:pPr>
            <a:r>
              <a:rPr lang="en-US" sz="2400" dirty="0">
                <a:solidFill>
                  <a:schemeClr val="bg1"/>
                </a:solidFill>
                <a:latin typeface="Webdings" pitchFamily="2" charset="2"/>
              </a:rPr>
              <a:t>a</a:t>
            </a:r>
            <a:r>
              <a:rPr lang="en-US" sz="2400" dirty="0">
                <a:solidFill>
                  <a:schemeClr val="bg1"/>
                </a:solidFill>
              </a:rPr>
              <a:t> scalable                 </a:t>
            </a:r>
            <a:r>
              <a:rPr lang="en-US" sz="2400" dirty="0">
                <a:solidFill>
                  <a:schemeClr val="bg1"/>
                </a:solidFill>
                <a:latin typeface="Webdings" pitchFamily="2" charset="2"/>
              </a:rPr>
              <a:t> a</a:t>
            </a:r>
            <a:r>
              <a:rPr lang="en-US" sz="2400" dirty="0">
                <a:solidFill>
                  <a:schemeClr val="bg1"/>
                </a:solidFill>
              </a:rPr>
              <a:t> broadband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F7BF8E8-1178-4469-8B75-601BC2C49A59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30" name="Footer Placeholder 4">
            <a:extLst>
              <a:ext uri="{FF2B5EF4-FFF2-40B4-BE49-F238E27FC236}">
                <a16:creationId xmlns:a16="http://schemas.microsoft.com/office/drawing/2014/main" id="{62AB67DC-8421-43CE-036A-2EAAE2E44392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2FFB5983-8153-E5BF-B5A5-175E12F1B4B2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99EDC8F6-CE0E-ECC8-77C8-6FEE5522726D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416272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EE304B1-B1CB-9E71-CD83-77701CB17EBF}"/>
              </a:ext>
            </a:extLst>
          </p:cNvPr>
          <p:cNvGrpSpPr/>
          <p:nvPr/>
        </p:nvGrpSpPr>
        <p:grpSpPr>
          <a:xfrm>
            <a:off x="8187099" y="2712802"/>
            <a:ext cx="3405426" cy="3218824"/>
            <a:chOff x="8190124" y="2013748"/>
            <a:chExt cx="3405426" cy="32188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5BC6C6-CFA2-EBAD-20D3-E691242BEC41}"/>
                </a:ext>
              </a:extLst>
            </p:cNvPr>
            <p:cNvSpPr/>
            <p:nvPr/>
          </p:nvSpPr>
          <p:spPr>
            <a:xfrm rot="5400000">
              <a:off x="7801089" y="3147105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CC208E2D-2BD7-1D78-9C1B-BB273CAF064C}"/>
                </a:ext>
              </a:extLst>
            </p:cNvPr>
            <p:cNvSpPr/>
            <p:nvPr/>
          </p:nvSpPr>
          <p:spPr>
            <a:xfrm>
              <a:off x="8451688" y="4115389"/>
              <a:ext cx="863394" cy="132320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F67A80-3349-E003-C5F5-7CF20E70125A}"/>
                </a:ext>
              </a:extLst>
            </p:cNvPr>
            <p:cNvSpPr/>
            <p:nvPr/>
          </p:nvSpPr>
          <p:spPr>
            <a:xfrm>
              <a:off x="8526676" y="2557124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913009-CE6A-9ABA-D5D9-B40DFD9FA699}"/>
                </a:ext>
              </a:extLst>
            </p:cNvPr>
            <p:cNvSpPr/>
            <p:nvPr/>
          </p:nvSpPr>
          <p:spPr>
            <a:xfrm rot="5400000">
              <a:off x="9177275" y="3105047"/>
              <a:ext cx="2883991" cy="744522"/>
            </a:xfrm>
            <a:custGeom>
              <a:avLst/>
              <a:gdLst>
                <a:gd name="connsiteX0" fmla="*/ 0 w 2883991"/>
                <a:gd name="connsiteY0" fmla="*/ 0 h 744522"/>
                <a:gd name="connsiteX1" fmla="*/ 634478 w 2883991"/>
                <a:gd name="connsiteY1" fmla="*/ 0 h 744522"/>
                <a:gd name="connsiteX2" fmla="*/ 1124756 w 2883991"/>
                <a:gd name="connsiteY2" fmla="*/ 0 h 744522"/>
                <a:gd name="connsiteX3" fmla="*/ 1672715 w 2883991"/>
                <a:gd name="connsiteY3" fmla="*/ 0 h 744522"/>
                <a:gd name="connsiteX4" fmla="*/ 2278353 w 2883991"/>
                <a:gd name="connsiteY4" fmla="*/ 0 h 744522"/>
                <a:gd name="connsiteX5" fmla="*/ 2883991 w 2883991"/>
                <a:gd name="connsiteY5" fmla="*/ 0 h 744522"/>
                <a:gd name="connsiteX6" fmla="*/ 2883991 w 2883991"/>
                <a:gd name="connsiteY6" fmla="*/ 349925 h 744522"/>
                <a:gd name="connsiteX7" fmla="*/ 2883991 w 2883991"/>
                <a:gd name="connsiteY7" fmla="*/ 744522 h 744522"/>
                <a:gd name="connsiteX8" fmla="*/ 2249513 w 2883991"/>
                <a:gd name="connsiteY8" fmla="*/ 744522 h 744522"/>
                <a:gd name="connsiteX9" fmla="*/ 1615035 w 2883991"/>
                <a:gd name="connsiteY9" fmla="*/ 744522 h 744522"/>
                <a:gd name="connsiteX10" fmla="*/ 1067077 w 2883991"/>
                <a:gd name="connsiteY10" fmla="*/ 744522 h 744522"/>
                <a:gd name="connsiteX11" fmla="*/ 519118 w 2883991"/>
                <a:gd name="connsiteY11" fmla="*/ 744522 h 744522"/>
                <a:gd name="connsiteX12" fmla="*/ 0 w 2883991"/>
                <a:gd name="connsiteY12" fmla="*/ 744522 h 744522"/>
                <a:gd name="connsiteX13" fmla="*/ 0 w 2883991"/>
                <a:gd name="connsiteY13" fmla="*/ 364816 h 744522"/>
                <a:gd name="connsiteX14" fmla="*/ 0 w 2883991"/>
                <a:gd name="connsiteY14" fmla="*/ 0 h 744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83991" h="744522" extrusionOk="0">
                  <a:moveTo>
                    <a:pt x="0" y="0"/>
                  </a:moveTo>
                  <a:cubicBezTo>
                    <a:pt x="263884" y="28668"/>
                    <a:pt x="472168" y="2933"/>
                    <a:pt x="634478" y="0"/>
                  </a:cubicBezTo>
                  <a:cubicBezTo>
                    <a:pt x="796788" y="-2933"/>
                    <a:pt x="989165" y="-18827"/>
                    <a:pt x="1124756" y="0"/>
                  </a:cubicBezTo>
                  <a:cubicBezTo>
                    <a:pt x="1260347" y="18827"/>
                    <a:pt x="1481301" y="-19504"/>
                    <a:pt x="1672715" y="0"/>
                  </a:cubicBezTo>
                  <a:cubicBezTo>
                    <a:pt x="1864129" y="19504"/>
                    <a:pt x="2034945" y="22055"/>
                    <a:pt x="2278353" y="0"/>
                  </a:cubicBezTo>
                  <a:cubicBezTo>
                    <a:pt x="2521761" y="-22055"/>
                    <a:pt x="2588760" y="-17241"/>
                    <a:pt x="2883991" y="0"/>
                  </a:cubicBezTo>
                  <a:cubicBezTo>
                    <a:pt x="2892450" y="125950"/>
                    <a:pt x="2900834" y="192549"/>
                    <a:pt x="2883991" y="349925"/>
                  </a:cubicBezTo>
                  <a:cubicBezTo>
                    <a:pt x="2867148" y="507301"/>
                    <a:pt x="2892849" y="554467"/>
                    <a:pt x="2883991" y="744522"/>
                  </a:cubicBezTo>
                  <a:cubicBezTo>
                    <a:pt x="2741809" y="749417"/>
                    <a:pt x="2496149" y="715050"/>
                    <a:pt x="2249513" y="744522"/>
                  </a:cubicBezTo>
                  <a:cubicBezTo>
                    <a:pt x="2002877" y="773994"/>
                    <a:pt x="1852033" y="715385"/>
                    <a:pt x="1615035" y="744522"/>
                  </a:cubicBezTo>
                  <a:cubicBezTo>
                    <a:pt x="1378037" y="773659"/>
                    <a:pt x="1318896" y="731237"/>
                    <a:pt x="1067077" y="744522"/>
                  </a:cubicBezTo>
                  <a:cubicBezTo>
                    <a:pt x="815258" y="757807"/>
                    <a:pt x="772148" y="769917"/>
                    <a:pt x="519118" y="744522"/>
                  </a:cubicBezTo>
                  <a:cubicBezTo>
                    <a:pt x="266088" y="719127"/>
                    <a:pt x="200021" y="756536"/>
                    <a:pt x="0" y="744522"/>
                  </a:cubicBezTo>
                  <a:cubicBezTo>
                    <a:pt x="-4705" y="580244"/>
                    <a:pt x="-2314" y="509705"/>
                    <a:pt x="0" y="364816"/>
                  </a:cubicBezTo>
                  <a:cubicBezTo>
                    <a:pt x="2314" y="219927"/>
                    <a:pt x="7245" y="83392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2228275-042E-79CD-17C3-1939D3214D31}"/>
                </a:ext>
              </a:extLst>
            </p:cNvPr>
            <p:cNvSpPr/>
            <p:nvPr/>
          </p:nvSpPr>
          <p:spPr>
            <a:xfrm>
              <a:off x="8592835" y="3996614"/>
              <a:ext cx="2729110" cy="839915"/>
            </a:xfrm>
            <a:custGeom>
              <a:avLst/>
              <a:gdLst>
                <a:gd name="connsiteX0" fmla="*/ 0 w 2729110"/>
                <a:gd name="connsiteY0" fmla="*/ 0 h 839915"/>
                <a:gd name="connsiteX1" fmla="*/ 736860 w 2729110"/>
                <a:gd name="connsiteY1" fmla="*/ 0 h 839915"/>
                <a:gd name="connsiteX2" fmla="*/ 1337264 w 2729110"/>
                <a:gd name="connsiteY2" fmla="*/ 0 h 839915"/>
                <a:gd name="connsiteX3" fmla="*/ 1992250 w 2729110"/>
                <a:gd name="connsiteY3" fmla="*/ 0 h 839915"/>
                <a:gd name="connsiteX4" fmla="*/ 2729110 w 2729110"/>
                <a:gd name="connsiteY4" fmla="*/ 0 h 839915"/>
                <a:gd name="connsiteX5" fmla="*/ 2729110 w 2729110"/>
                <a:gd name="connsiteY5" fmla="*/ 428357 h 839915"/>
                <a:gd name="connsiteX6" fmla="*/ 2729110 w 2729110"/>
                <a:gd name="connsiteY6" fmla="*/ 839915 h 839915"/>
                <a:gd name="connsiteX7" fmla="*/ 2101415 w 2729110"/>
                <a:gd name="connsiteY7" fmla="*/ 839915 h 839915"/>
                <a:gd name="connsiteX8" fmla="*/ 1473719 w 2729110"/>
                <a:gd name="connsiteY8" fmla="*/ 839915 h 839915"/>
                <a:gd name="connsiteX9" fmla="*/ 736860 w 2729110"/>
                <a:gd name="connsiteY9" fmla="*/ 839915 h 839915"/>
                <a:gd name="connsiteX10" fmla="*/ 0 w 2729110"/>
                <a:gd name="connsiteY10" fmla="*/ 839915 h 839915"/>
                <a:gd name="connsiteX11" fmla="*/ 0 w 2729110"/>
                <a:gd name="connsiteY11" fmla="*/ 428357 h 839915"/>
                <a:gd name="connsiteX12" fmla="*/ 0 w 2729110"/>
                <a:gd name="connsiteY12" fmla="*/ 0 h 83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729110" h="839915" extrusionOk="0">
                  <a:moveTo>
                    <a:pt x="0" y="0"/>
                  </a:moveTo>
                  <a:cubicBezTo>
                    <a:pt x="310074" y="-34361"/>
                    <a:pt x="543555" y="-25418"/>
                    <a:pt x="736860" y="0"/>
                  </a:cubicBezTo>
                  <a:cubicBezTo>
                    <a:pt x="930165" y="25418"/>
                    <a:pt x="1118010" y="-6760"/>
                    <a:pt x="1337264" y="0"/>
                  </a:cubicBezTo>
                  <a:cubicBezTo>
                    <a:pt x="1556518" y="6760"/>
                    <a:pt x="1733981" y="23502"/>
                    <a:pt x="1992250" y="0"/>
                  </a:cubicBezTo>
                  <a:cubicBezTo>
                    <a:pt x="2250519" y="-23502"/>
                    <a:pt x="2420699" y="-23522"/>
                    <a:pt x="2729110" y="0"/>
                  </a:cubicBezTo>
                  <a:cubicBezTo>
                    <a:pt x="2745175" y="108474"/>
                    <a:pt x="2728179" y="250169"/>
                    <a:pt x="2729110" y="428357"/>
                  </a:cubicBezTo>
                  <a:cubicBezTo>
                    <a:pt x="2730041" y="606545"/>
                    <a:pt x="2739097" y="736501"/>
                    <a:pt x="2729110" y="839915"/>
                  </a:cubicBezTo>
                  <a:cubicBezTo>
                    <a:pt x="2469415" y="812969"/>
                    <a:pt x="2383907" y="851771"/>
                    <a:pt x="2101415" y="839915"/>
                  </a:cubicBezTo>
                  <a:cubicBezTo>
                    <a:pt x="1818923" y="828059"/>
                    <a:pt x="1738034" y="858410"/>
                    <a:pt x="1473719" y="839915"/>
                  </a:cubicBezTo>
                  <a:cubicBezTo>
                    <a:pt x="1209404" y="821420"/>
                    <a:pt x="944204" y="867637"/>
                    <a:pt x="736860" y="839915"/>
                  </a:cubicBezTo>
                  <a:cubicBezTo>
                    <a:pt x="529516" y="812193"/>
                    <a:pt x="174896" y="838564"/>
                    <a:pt x="0" y="839915"/>
                  </a:cubicBezTo>
                  <a:cubicBezTo>
                    <a:pt x="17402" y="657049"/>
                    <a:pt x="4651" y="628963"/>
                    <a:pt x="0" y="428357"/>
                  </a:cubicBezTo>
                  <a:cubicBezTo>
                    <a:pt x="-4651" y="227751"/>
                    <a:pt x="-19333" y="98600"/>
                    <a:pt x="0" y="0"/>
                  </a:cubicBezTo>
                  <a:close/>
                </a:path>
              </a:pathLst>
            </a:custGeom>
            <a:noFill/>
            <a:ln w="25400">
              <a:solidFill>
                <a:schemeClr val="bg1">
                  <a:lumMod val="75000"/>
                  <a:alpha val="38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Frame 20">
              <a:extLst>
                <a:ext uri="{FF2B5EF4-FFF2-40B4-BE49-F238E27FC236}">
                  <a16:creationId xmlns:a16="http://schemas.microsoft.com/office/drawing/2014/main" id="{8F795B24-E945-661F-5E0A-39D2B7A27406}"/>
                </a:ext>
              </a:extLst>
            </p:cNvPr>
            <p:cNvSpPr/>
            <p:nvPr/>
          </p:nvSpPr>
          <p:spPr>
            <a:xfrm>
              <a:off x="8190124" y="2013748"/>
              <a:ext cx="3220543" cy="3218824"/>
            </a:xfrm>
            <a:prstGeom prst="frame">
              <a:avLst>
                <a:gd name="adj1" fmla="val 14938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407634-7739-0DD7-28A2-03E7D2935AD7}"/>
                </a:ext>
              </a:extLst>
            </p:cNvPr>
            <p:cNvSpPr/>
            <p:nvPr/>
          </p:nvSpPr>
          <p:spPr>
            <a:xfrm>
              <a:off x="8690107" y="2587514"/>
              <a:ext cx="2348570" cy="2185394"/>
            </a:xfrm>
            <a:custGeom>
              <a:avLst/>
              <a:gdLst>
                <a:gd name="connsiteX0" fmla="*/ 0 w 2348570"/>
                <a:gd name="connsiteY0" fmla="*/ 0 h 2185394"/>
                <a:gd name="connsiteX1" fmla="*/ 2348570 w 2348570"/>
                <a:gd name="connsiteY1" fmla="*/ 0 h 2185394"/>
                <a:gd name="connsiteX2" fmla="*/ 2348570 w 2348570"/>
                <a:gd name="connsiteY2" fmla="*/ 2185394 h 2185394"/>
                <a:gd name="connsiteX3" fmla="*/ 0 w 2348570"/>
                <a:gd name="connsiteY3" fmla="*/ 2185394 h 2185394"/>
                <a:gd name="connsiteX4" fmla="*/ 0 w 2348570"/>
                <a:gd name="connsiteY4" fmla="*/ 0 h 2185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48570" h="2185394" extrusionOk="0">
                  <a:moveTo>
                    <a:pt x="0" y="0"/>
                  </a:moveTo>
                  <a:cubicBezTo>
                    <a:pt x="978271" y="-16420"/>
                    <a:pt x="1619705" y="-157111"/>
                    <a:pt x="2348570" y="0"/>
                  </a:cubicBezTo>
                  <a:cubicBezTo>
                    <a:pt x="2484660" y="314230"/>
                    <a:pt x="2231283" y="1424219"/>
                    <a:pt x="2348570" y="2185394"/>
                  </a:cubicBezTo>
                  <a:cubicBezTo>
                    <a:pt x="1741486" y="2185794"/>
                    <a:pt x="1021287" y="2262892"/>
                    <a:pt x="0" y="2185394"/>
                  </a:cubicBezTo>
                  <a:cubicBezTo>
                    <a:pt x="117495" y="1704171"/>
                    <a:pt x="-81622" y="405534"/>
                    <a:pt x="0" y="0"/>
                  </a:cubicBezTo>
                  <a:close/>
                </a:path>
              </a:pathLst>
            </a:custGeom>
            <a:noFill/>
            <a:ln w="25400">
              <a:extLst>
                <a:ext uri="{C807C97D-BFC1-408E-A445-0C87EB9F89A2}">
                  <ask:lineSketchStyleProps xmlns:ask="http://schemas.microsoft.com/office/drawing/2018/sketchyshapes" sd="2214188587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B45C52AF-E709-91C4-2072-0E0D2F1E0E50}"/>
                </a:ext>
              </a:extLst>
            </p:cNvPr>
            <p:cNvSpPr/>
            <p:nvPr/>
          </p:nvSpPr>
          <p:spPr>
            <a:xfrm>
              <a:off x="9319760" y="2864732"/>
              <a:ext cx="692671" cy="1355045"/>
            </a:xfrm>
            <a:custGeom>
              <a:avLst/>
              <a:gdLst>
                <a:gd name="connsiteX0" fmla="*/ 0 w 692671"/>
                <a:gd name="connsiteY0" fmla="*/ 1333798 h 1355045"/>
                <a:gd name="connsiteX1" fmla="*/ 89330 w 692671"/>
                <a:gd name="connsiteY1" fmla="*/ 1329710 h 1355045"/>
                <a:gd name="connsiteX2" fmla="*/ 173135 w 692671"/>
                <a:gd name="connsiteY2" fmla="*/ 1325874 h 1355045"/>
                <a:gd name="connsiteX3" fmla="*/ 276279 w 692671"/>
                <a:gd name="connsiteY3" fmla="*/ 1321154 h 1355045"/>
                <a:gd name="connsiteX4" fmla="*/ 274037 w 692671"/>
                <a:gd name="connsiteY4" fmla="*/ 797349 h 1355045"/>
                <a:gd name="connsiteX5" fmla="*/ 282285 w 692671"/>
                <a:gd name="connsiteY5" fmla="*/ 327732 h 1355045"/>
                <a:gd name="connsiteX6" fmla="*/ 315316 w 692671"/>
                <a:gd name="connsiteY6" fmla="*/ 124533 h 1355045"/>
                <a:gd name="connsiteX7" fmla="*/ 338898 w 692671"/>
                <a:gd name="connsiteY7" fmla="*/ 413301 h 1355045"/>
                <a:gd name="connsiteX8" fmla="*/ 369367 w 692671"/>
                <a:gd name="connsiteY8" fmla="*/ 751066 h 1355045"/>
                <a:gd name="connsiteX9" fmla="*/ 455648 w 692671"/>
                <a:gd name="connsiteY9" fmla="*/ 1181397 h 1355045"/>
                <a:gd name="connsiteX10" fmla="*/ 541528 w 692671"/>
                <a:gd name="connsiteY10" fmla="*/ 1304221 h 1355045"/>
                <a:gd name="connsiteX11" fmla="*/ 650631 w 692671"/>
                <a:gd name="connsiteY11" fmla="*/ 1321154 h 1355045"/>
                <a:gd name="connsiteX12" fmla="*/ 692671 w 692671"/>
                <a:gd name="connsiteY12" fmla="*/ 1321154 h 1355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92671" h="1355045" extrusionOk="0">
                  <a:moveTo>
                    <a:pt x="0" y="1333798"/>
                  </a:moveTo>
                  <a:cubicBezTo>
                    <a:pt x="6820" y="1271444"/>
                    <a:pt x="32854" y="1410960"/>
                    <a:pt x="89330" y="1329710"/>
                  </a:cubicBezTo>
                  <a:cubicBezTo>
                    <a:pt x="136915" y="1287060"/>
                    <a:pt x="139383" y="1341553"/>
                    <a:pt x="173135" y="1325874"/>
                  </a:cubicBezTo>
                  <a:cubicBezTo>
                    <a:pt x="170620" y="1366559"/>
                    <a:pt x="254078" y="1375170"/>
                    <a:pt x="276279" y="1321154"/>
                  </a:cubicBezTo>
                  <a:cubicBezTo>
                    <a:pt x="276559" y="1209154"/>
                    <a:pt x="314863" y="996520"/>
                    <a:pt x="274037" y="797349"/>
                  </a:cubicBezTo>
                  <a:cubicBezTo>
                    <a:pt x="281434" y="634509"/>
                    <a:pt x="287254" y="411383"/>
                    <a:pt x="282285" y="327732"/>
                  </a:cubicBezTo>
                  <a:cubicBezTo>
                    <a:pt x="275083" y="-179009"/>
                    <a:pt x="296813" y="28134"/>
                    <a:pt x="315316" y="124533"/>
                  </a:cubicBezTo>
                  <a:cubicBezTo>
                    <a:pt x="323432" y="126218"/>
                    <a:pt x="323717" y="317458"/>
                    <a:pt x="338898" y="413301"/>
                  </a:cubicBezTo>
                  <a:cubicBezTo>
                    <a:pt x="354950" y="521666"/>
                    <a:pt x="371552" y="628254"/>
                    <a:pt x="369367" y="751066"/>
                  </a:cubicBezTo>
                  <a:cubicBezTo>
                    <a:pt x="390587" y="908997"/>
                    <a:pt x="451037" y="1123295"/>
                    <a:pt x="455648" y="1181397"/>
                  </a:cubicBezTo>
                  <a:cubicBezTo>
                    <a:pt x="489379" y="1294227"/>
                    <a:pt x="518562" y="1309907"/>
                    <a:pt x="541528" y="1304221"/>
                  </a:cubicBezTo>
                  <a:cubicBezTo>
                    <a:pt x="566117" y="1351432"/>
                    <a:pt x="605484" y="1398679"/>
                    <a:pt x="650631" y="1321154"/>
                  </a:cubicBezTo>
                  <a:cubicBezTo>
                    <a:pt x="665575" y="1355236"/>
                    <a:pt x="674487" y="1363849"/>
                    <a:pt x="692671" y="1321154"/>
                  </a:cubicBezTo>
                </a:path>
              </a:pathLst>
            </a:custGeom>
            <a:noFill/>
            <a:ln w="31750">
              <a:extLst>
                <a:ext uri="{C807C97D-BFC1-408E-A445-0C87EB9F89A2}">
                  <ask:lineSketchStyleProps xmlns:ask="http://schemas.microsoft.com/office/drawing/2018/sketchyshapes" sd="1219033472">
                    <a:custGeom>
                      <a:avLst/>
                      <a:gdLst>
                        <a:gd name="connsiteX0" fmla="*/ 0 w 3906068"/>
                        <a:gd name="connsiteY0" fmla="*/ 1336850 h 1355779"/>
                        <a:gd name="connsiteX1" fmla="*/ 503747 w 3906068"/>
                        <a:gd name="connsiteY1" fmla="*/ 1332762 h 1355779"/>
                        <a:gd name="connsiteX2" fmla="*/ 976334 w 3906068"/>
                        <a:gd name="connsiteY2" fmla="*/ 1328926 h 1355779"/>
                        <a:gd name="connsiteX3" fmla="*/ 1557980 w 3906068"/>
                        <a:gd name="connsiteY3" fmla="*/ 1324206 h 1355779"/>
                        <a:gd name="connsiteX4" fmla="*/ 1545336 w 3906068"/>
                        <a:gd name="connsiteY4" fmla="*/ 800401 h 1355779"/>
                        <a:gd name="connsiteX5" fmla="*/ 1591846 w 3906068"/>
                        <a:gd name="connsiteY5" fmla="*/ 330784 h 1355779"/>
                        <a:gd name="connsiteX6" fmla="*/ 1778113 w 3906068"/>
                        <a:gd name="connsiteY6" fmla="*/ 127585 h 1355779"/>
                        <a:gd name="connsiteX7" fmla="*/ 2082913 w 3906068"/>
                        <a:gd name="connsiteY7" fmla="*/ 754118 h 1355779"/>
                        <a:gd name="connsiteX8" fmla="*/ 2569464 w 3906068"/>
                        <a:gd name="connsiteY8" fmla="*/ 1184449 h 1355779"/>
                        <a:gd name="connsiteX9" fmla="*/ 3053757 w 3906068"/>
                        <a:gd name="connsiteY9" fmla="*/ 1307273 h 1355779"/>
                        <a:gd name="connsiteX10" fmla="*/ 3669002 w 3906068"/>
                        <a:gd name="connsiteY10" fmla="*/ 1324206 h 1355779"/>
                        <a:gd name="connsiteX11" fmla="*/ 3906068 w 3906068"/>
                        <a:gd name="connsiteY11" fmla="*/ 1324206 h 1355779"/>
                        <a:gd name="connsiteX0" fmla="*/ 0 w 3906068"/>
                        <a:gd name="connsiteY0" fmla="*/ 1333798 h 1355045"/>
                        <a:gd name="connsiteX1" fmla="*/ 503747 w 3906068"/>
                        <a:gd name="connsiteY1" fmla="*/ 1329710 h 1355045"/>
                        <a:gd name="connsiteX2" fmla="*/ 976334 w 3906068"/>
                        <a:gd name="connsiteY2" fmla="*/ 1325874 h 1355045"/>
                        <a:gd name="connsiteX3" fmla="*/ 1557980 w 3906068"/>
                        <a:gd name="connsiteY3" fmla="*/ 1321154 h 1355045"/>
                        <a:gd name="connsiteX4" fmla="*/ 1545336 w 3906068"/>
                        <a:gd name="connsiteY4" fmla="*/ 797349 h 1355045"/>
                        <a:gd name="connsiteX5" fmla="*/ 1591846 w 3906068"/>
                        <a:gd name="connsiteY5" fmla="*/ 327732 h 1355045"/>
                        <a:gd name="connsiteX6" fmla="*/ 1778113 w 3906068"/>
                        <a:gd name="connsiteY6" fmla="*/ 124533 h 1355045"/>
                        <a:gd name="connsiteX7" fmla="*/ 1911096 w 3906068"/>
                        <a:gd name="connsiteY7" fmla="*/ 413301 h 1355045"/>
                        <a:gd name="connsiteX8" fmla="*/ 2082913 w 3906068"/>
                        <a:gd name="connsiteY8" fmla="*/ 751066 h 1355045"/>
                        <a:gd name="connsiteX9" fmla="*/ 2569464 w 3906068"/>
                        <a:gd name="connsiteY9" fmla="*/ 1181397 h 1355045"/>
                        <a:gd name="connsiteX10" fmla="*/ 3053757 w 3906068"/>
                        <a:gd name="connsiteY10" fmla="*/ 1304221 h 1355045"/>
                        <a:gd name="connsiteX11" fmla="*/ 3669002 w 3906068"/>
                        <a:gd name="connsiteY11" fmla="*/ 1321154 h 1355045"/>
                        <a:gd name="connsiteX12" fmla="*/ 3906068 w 3906068"/>
                        <a:gd name="connsiteY12" fmla="*/ 1321154 h 13550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906068" h="1355045" extrusionOk="0">
                          <a:moveTo>
                            <a:pt x="0" y="1333798"/>
                          </a:moveTo>
                          <a:cubicBezTo>
                            <a:pt x="54217" y="1273167"/>
                            <a:pt x="225273" y="1408298"/>
                            <a:pt x="503747" y="1329710"/>
                          </a:cubicBezTo>
                          <a:cubicBezTo>
                            <a:pt x="747827" y="1286154"/>
                            <a:pt x="826178" y="1341326"/>
                            <a:pt x="976334" y="1325874"/>
                          </a:cubicBezTo>
                          <a:cubicBezTo>
                            <a:pt x="1028491" y="1355071"/>
                            <a:pt x="1436256" y="1371767"/>
                            <a:pt x="1557980" y="1321154"/>
                          </a:cubicBezTo>
                          <a:cubicBezTo>
                            <a:pt x="1619789" y="1214998"/>
                            <a:pt x="1574332" y="979470"/>
                            <a:pt x="1545336" y="797349"/>
                          </a:cubicBezTo>
                          <a:cubicBezTo>
                            <a:pt x="1571175" y="634175"/>
                            <a:pt x="1555471" y="434886"/>
                            <a:pt x="1591846" y="327732"/>
                          </a:cubicBezTo>
                          <a:cubicBezTo>
                            <a:pt x="1680588" y="-175496"/>
                            <a:pt x="1694067" y="24746"/>
                            <a:pt x="1778113" y="124533"/>
                          </a:cubicBezTo>
                          <a:cubicBezTo>
                            <a:pt x="1831321" y="138794"/>
                            <a:pt x="1860296" y="308879"/>
                            <a:pt x="1911096" y="413301"/>
                          </a:cubicBezTo>
                          <a:cubicBezTo>
                            <a:pt x="1961896" y="517723"/>
                            <a:pt x="1973185" y="623050"/>
                            <a:pt x="2082913" y="751066"/>
                          </a:cubicBezTo>
                          <a:cubicBezTo>
                            <a:pt x="2253311" y="910452"/>
                            <a:pt x="2454780" y="1110434"/>
                            <a:pt x="2569464" y="1181397"/>
                          </a:cubicBezTo>
                          <a:cubicBezTo>
                            <a:pt x="2742951" y="1289812"/>
                            <a:pt x="2921211" y="1304336"/>
                            <a:pt x="3053757" y="1304221"/>
                          </a:cubicBezTo>
                          <a:cubicBezTo>
                            <a:pt x="3150576" y="1340005"/>
                            <a:pt x="3369584" y="1388942"/>
                            <a:pt x="3669002" y="1321154"/>
                          </a:cubicBezTo>
                          <a:cubicBezTo>
                            <a:pt x="3751176" y="1355562"/>
                            <a:pt x="3799992" y="1366800"/>
                            <a:pt x="3906068" y="1321154"/>
                          </a:cubicBezTo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C6D1DD-1665-83DA-927B-59E376E2F47E}"/>
                </a:ext>
              </a:extLst>
            </p:cNvPr>
            <p:cNvSpPr txBox="1"/>
            <p:nvPr/>
          </p:nvSpPr>
          <p:spPr>
            <a:xfrm>
              <a:off x="8743288" y="2147070"/>
              <a:ext cx="28522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FFT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B89FE34-1F73-92C1-A5AB-424BCCA174BF}"/>
                    </a:ext>
                  </a:extLst>
                </p:cNvPr>
                <p:cNvSpPr txBox="1"/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B89FE34-1F73-92C1-A5AB-424BCCA174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55506" y="4890559"/>
                  <a:ext cx="366318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10000" b="-1363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C5DE5911-D230-49C3-FB7D-7A51DD24F4B7}"/>
                </a:ext>
              </a:extLst>
            </p:cNvPr>
            <p:cNvSpPr/>
            <p:nvPr/>
          </p:nvSpPr>
          <p:spPr>
            <a:xfrm>
              <a:off x="9989784" y="4128571"/>
              <a:ext cx="1001748" cy="119138"/>
            </a:xfrm>
            <a:custGeom>
              <a:avLst/>
              <a:gdLst>
                <a:gd name="connsiteX0" fmla="*/ 0 w 850716"/>
                <a:gd name="connsiteY0" fmla="*/ 151709 h 289933"/>
                <a:gd name="connsiteX1" fmla="*/ 37214 w 850716"/>
                <a:gd name="connsiteY1" fmla="*/ 103863 h 289933"/>
                <a:gd name="connsiteX2" fmla="*/ 53163 w 850716"/>
                <a:gd name="connsiteY2" fmla="*/ 66649 h 289933"/>
                <a:gd name="connsiteX3" fmla="*/ 63796 w 850716"/>
                <a:gd name="connsiteY3" fmla="*/ 45384 h 289933"/>
                <a:gd name="connsiteX4" fmla="*/ 74428 w 850716"/>
                <a:gd name="connsiteY4" fmla="*/ 2853 h 289933"/>
                <a:gd name="connsiteX5" fmla="*/ 79745 w 850716"/>
                <a:gd name="connsiteY5" fmla="*/ 24119 h 289933"/>
                <a:gd name="connsiteX6" fmla="*/ 85061 w 850716"/>
                <a:gd name="connsiteY6" fmla="*/ 61333 h 289933"/>
                <a:gd name="connsiteX7" fmla="*/ 95693 w 850716"/>
                <a:gd name="connsiteY7" fmla="*/ 98547 h 289933"/>
                <a:gd name="connsiteX8" fmla="*/ 111642 w 850716"/>
                <a:gd name="connsiteY8" fmla="*/ 215505 h 289933"/>
                <a:gd name="connsiteX9" fmla="*/ 122275 w 850716"/>
                <a:gd name="connsiteY9" fmla="*/ 263351 h 289933"/>
                <a:gd name="connsiteX10" fmla="*/ 127591 w 850716"/>
                <a:gd name="connsiteY10" fmla="*/ 279300 h 289933"/>
                <a:gd name="connsiteX11" fmla="*/ 138224 w 850716"/>
                <a:gd name="connsiteY11" fmla="*/ 236770 h 289933"/>
                <a:gd name="connsiteX12" fmla="*/ 143540 w 850716"/>
                <a:gd name="connsiteY12" fmla="*/ 215505 h 289933"/>
                <a:gd name="connsiteX13" fmla="*/ 164805 w 850716"/>
                <a:gd name="connsiteY13" fmla="*/ 167658 h 289933"/>
                <a:gd name="connsiteX14" fmla="*/ 175438 w 850716"/>
                <a:gd name="connsiteY14" fmla="*/ 130444 h 289933"/>
                <a:gd name="connsiteX15" fmla="*/ 180754 w 850716"/>
                <a:gd name="connsiteY15" fmla="*/ 109179 h 289933"/>
                <a:gd name="connsiteX16" fmla="*/ 191386 w 850716"/>
                <a:gd name="connsiteY16" fmla="*/ 130444 h 289933"/>
                <a:gd name="connsiteX17" fmla="*/ 196703 w 850716"/>
                <a:gd name="connsiteY17" fmla="*/ 146393 h 289933"/>
                <a:gd name="connsiteX18" fmla="*/ 212652 w 850716"/>
                <a:gd name="connsiteY18" fmla="*/ 167658 h 289933"/>
                <a:gd name="connsiteX19" fmla="*/ 217968 w 850716"/>
                <a:gd name="connsiteY19" fmla="*/ 194240 h 289933"/>
                <a:gd name="connsiteX20" fmla="*/ 223284 w 850716"/>
                <a:gd name="connsiteY20" fmla="*/ 215505 h 289933"/>
                <a:gd name="connsiteX21" fmla="*/ 228600 w 850716"/>
                <a:gd name="connsiteY21" fmla="*/ 194240 h 289933"/>
                <a:gd name="connsiteX22" fmla="*/ 233917 w 850716"/>
                <a:gd name="connsiteY22" fmla="*/ 18802 h 289933"/>
                <a:gd name="connsiteX23" fmla="*/ 239233 w 850716"/>
                <a:gd name="connsiteY23" fmla="*/ 56016 h 289933"/>
                <a:gd name="connsiteX24" fmla="*/ 255182 w 850716"/>
                <a:gd name="connsiteY24" fmla="*/ 119812 h 289933"/>
                <a:gd name="connsiteX25" fmla="*/ 276447 w 850716"/>
                <a:gd name="connsiteY25" fmla="*/ 194240 h 289933"/>
                <a:gd name="connsiteX26" fmla="*/ 287079 w 850716"/>
                <a:gd name="connsiteY26" fmla="*/ 226137 h 289933"/>
                <a:gd name="connsiteX27" fmla="*/ 297712 w 850716"/>
                <a:gd name="connsiteY27" fmla="*/ 252719 h 289933"/>
                <a:gd name="connsiteX28" fmla="*/ 303028 w 850716"/>
                <a:gd name="connsiteY28" fmla="*/ 273984 h 289933"/>
                <a:gd name="connsiteX29" fmla="*/ 308345 w 850716"/>
                <a:gd name="connsiteY29" fmla="*/ 289933 h 289933"/>
                <a:gd name="connsiteX30" fmla="*/ 313661 w 850716"/>
                <a:gd name="connsiteY30" fmla="*/ 273984 h 289933"/>
                <a:gd name="connsiteX31" fmla="*/ 324293 w 850716"/>
                <a:gd name="connsiteY31" fmla="*/ 162342 h 289933"/>
                <a:gd name="connsiteX32" fmla="*/ 340242 w 850716"/>
                <a:gd name="connsiteY32" fmla="*/ 103863 h 289933"/>
                <a:gd name="connsiteX33" fmla="*/ 350875 w 850716"/>
                <a:gd name="connsiteY33" fmla="*/ 141077 h 289933"/>
                <a:gd name="connsiteX34" fmla="*/ 361507 w 850716"/>
                <a:gd name="connsiteY34" fmla="*/ 178291 h 289933"/>
                <a:gd name="connsiteX35" fmla="*/ 382772 w 850716"/>
                <a:gd name="connsiteY35" fmla="*/ 210188 h 289933"/>
                <a:gd name="connsiteX36" fmla="*/ 388089 w 850716"/>
                <a:gd name="connsiteY36" fmla="*/ 183607 h 289933"/>
                <a:gd name="connsiteX37" fmla="*/ 398721 w 850716"/>
                <a:gd name="connsiteY37" fmla="*/ 109179 h 289933"/>
                <a:gd name="connsiteX38" fmla="*/ 404038 w 850716"/>
                <a:gd name="connsiteY38" fmla="*/ 162342 h 289933"/>
                <a:gd name="connsiteX39" fmla="*/ 419986 w 850716"/>
                <a:gd name="connsiteY39" fmla="*/ 236770 h 289933"/>
                <a:gd name="connsiteX40" fmla="*/ 425303 w 850716"/>
                <a:gd name="connsiteY40" fmla="*/ 252719 h 289933"/>
                <a:gd name="connsiteX41" fmla="*/ 435935 w 850716"/>
                <a:gd name="connsiteY41" fmla="*/ 125128 h 289933"/>
                <a:gd name="connsiteX42" fmla="*/ 446568 w 850716"/>
                <a:gd name="connsiteY42" fmla="*/ 71965 h 289933"/>
                <a:gd name="connsiteX43" fmla="*/ 462517 w 850716"/>
                <a:gd name="connsiteY43" fmla="*/ 93230 h 289933"/>
                <a:gd name="connsiteX44" fmla="*/ 467833 w 850716"/>
                <a:gd name="connsiteY44" fmla="*/ 114495 h 289933"/>
                <a:gd name="connsiteX45" fmla="*/ 473149 w 850716"/>
                <a:gd name="connsiteY45" fmla="*/ 130444 h 289933"/>
                <a:gd name="connsiteX46" fmla="*/ 478466 w 850716"/>
                <a:gd name="connsiteY46" fmla="*/ 151709 h 289933"/>
                <a:gd name="connsiteX47" fmla="*/ 489098 w 850716"/>
                <a:gd name="connsiteY47" fmla="*/ 172974 h 289933"/>
                <a:gd name="connsiteX48" fmla="*/ 494414 w 850716"/>
                <a:gd name="connsiteY48" fmla="*/ 194240 h 289933"/>
                <a:gd name="connsiteX49" fmla="*/ 515679 w 850716"/>
                <a:gd name="connsiteY49" fmla="*/ 236770 h 289933"/>
                <a:gd name="connsiteX50" fmla="*/ 520996 w 850716"/>
                <a:gd name="connsiteY50" fmla="*/ 252719 h 289933"/>
                <a:gd name="connsiteX51" fmla="*/ 536945 w 850716"/>
                <a:gd name="connsiteY51" fmla="*/ 263351 h 289933"/>
                <a:gd name="connsiteX52" fmla="*/ 547577 w 850716"/>
                <a:gd name="connsiteY52" fmla="*/ 183607 h 289933"/>
                <a:gd name="connsiteX53" fmla="*/ 552893 w 850716"/>
                <a:gd name="connsiteY53" fmla="*/ 98547 h 289933"/>
                <a:gd name="connsiteX54" fmla="*/ 558210 w 850716"/>
                <a:gd name="connsiteY54" fmla="*/ 130444 h 289933"/>
                <a:gd name="connsiteX55" fmla="*/ 579475 w 850716"/>
                <a:gd name="connsiteY55" fmla="*/ 188923 h 289933"/>
                <a:gd name="connsiteX56" fmla="*/ 584791 w 850716"/>
                <a:gd name="connsiteY56" fmla="*/ 215505 h 289933"/>
                <a:gd name="connsiteX57" fmla="*/ 606056 w 850716"/>
                <a:gd name="connsiteY57" fmla="*/ 258035 h 289933"/>
                <a:gd name="connsiteX58" fmla="*/ 611372 w 850716"/>
                <a:gd name="connsiteY58" fmla="*/ 273984 h 289933"/>
                <a:gd name="connsiteX59" fmla="*/ 622005 w 850716"/>
                <a:gd name="connsiteY59" fmla="*/ 252719 h 289933"/>
                <a:gd name="connsiteX60" fmla="*/ 637954 w 850716"/>
                <a:gd name="connsiteY60" fmla="*/ 162342 h 289933"/>
                <a:gd name="connsiteX61" fmla="*/ 648586 w 850716"/>
                <a:gd name="connsiteY61" fmla="*/ 141077 h 289933"/>
                <a:gd name="connsiteX62" fmla="*/ 669852 w 850716"/>
                <a:gd name="connsiteY62" fmla="*/ 109179 h 289933"/>
                <a:gd name="connsiteX63" fmla="*/ 675168 w 850716"/>
                <a:gd name="connsiteY63" fmla="*/ 93230 h 289933"/>
                <a:gd name="connsiteX64" fmla="*/ 685800 w 850716"/>
                <a:gd name="connsiteY64" fmla="*/ 125128 h 289933"/>
                <a:gd name="connsiteX65" fmla="*/ 691117 w 850716"/>
                <a:gd name="connsiteY65" fmla="*/ 141077 h 289933"/>
                <a:gd name="connsiteX66" fmla="*/ 696433 w 850716"/>
                <a:gd name="connsiteY66" fmla="*/ 172974 h 289933"/>
                <a:gd name="connsiteX67" fmla="*/ 707066 w 850716"/>
                <a:gd name="connsiteY67" fmla="*/ 204872 h 289933"/>
                <a:gd name="connsiteX68" fmla="*/ 717698 w 850716"/>
                <a:gd name="connsiteY68" fmla="*/ 178291 h 289933"/>
                <a:gd name="connsiteX69" fmla="*/ 723014 w 850716"/>
                <a:gd name="connsiteY69" fmla="*/ 114495 h 289933"/>
                <a:gd name="connsiteX70" fmla="*/ 733647 w 850716"/>
                <a:gd name="connsiteY70" fmla="*/ 66649 h 289933"/>
                <a:gd name="connsiteX71" fmla="*/ 749596 w 850716"/>
                <a:gd name="connsiteY71" fmla="*/ 77281 h 289933"/>
                <a:gd name="connsiteX72" fmla="*/ 754912 w 850716"/>
                <a:gd name="connsiteY72" fmla="*/ 93230 h 289933"/>
                <a:gd name="connsiteX73" fmla="*/ 765545 w 850716"/>
                <a:gd name="connsiteY73" fmla="*/ 135760 h 289933"/>
                <a:gd name="connsiteX74" fmla="*/ 776177 w 850716"/>
                <a:gd name="connsiteY74" fmla="*/ 172974 h 289933"/>
                <a:gd name="connsiteX75" fmla="*/ 808075 w 850716"/>
                <a:gd name="connsiteY75" fmla="*/ 210188 h 289933"/>
                <a:gd name="connsiteX76" fmla="*/ 818707 w 850716"/>
                <a:gd name="connsiteY76" fmla="*/ 135760 h 289933"/>
                <a:gd name="connsiteX77" fmla="*/ 824024 w 850716"/>
                <a:gd name="connsiteY77" fmla="*/ 119812 h 289933"/>
                <a:gd name="connsiteX78" fmla="*/ 829340 w 850716"/>
                <a:gd name="connsiteY78" fmla="*/ 135760 h 289933"/>
                <a:gd name="connsiteX79" fmla="*/ 834656 w 850716"/>
                <a:gd name="connsiteY79" fmla="*/ 167658 h 289933"/>
                <a:gd name="connsiteX80" fmla="*/ 839972 w 850716"/>
                <a:gd name="connsiteY80" fmla="*/ 188923 h 289933"/>
                <a:gd name="connsiteX81" fmla="*/ 850605 w 850716"/>
                <a:gd name="connsiteY81" fmla="*/ 162342 h 289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850716" h="289933">
                  <a:moveTo>
                    <a:pt x="0" y="151709"/>
                  </a:moveTo>
                  <a:cubicBezTo>
                    <a:pt x="12405" y="135760"/>
                    <a:pt x="25713" y="120475"/>
                    <a:pt x="37214" y="103863"/>
                  </a:cubicBezTo>
                  <a:cubicBezTo>
                    <a:pt x="50441" y="84757"/>
                    <a:pt x="45279" y="85045"/>
                    <a:pt x="53163" y="66649"/>
                  </a:cubicBezTo>
                  <a:cubicBezTo>
                    <a:pt x="56285" y="59365"/>
                    <a:pt x="60252" y="52472"/>
                    <a:pt x="63796" y="45384"/>
                  </a:cubicBezTo>
                  <a:cubicBezTo>
                    <a:pt x="67340" y="31207"/>
                    <a:pt x="70883" y="-11324"/>
                    <a:pt x="74428" y="2853"/>
                  </a:cubicBezTo>
                  <a:cubicBezTo>
                    <a:pt x="76200" y="9942"/>
                    <a:pt x="78438" y="16930"/>
                    <a:pt x="79745" y="24119"/>
                  </a:cubicBezTo>
                  <a:cubicBezTo>
                    <a:pt x="81987" y="36447"/>
                    <a:pt x="82436" y="49081"/>
                    <a:pt x="85061" y="61333"/>
                  </a:cubicBezTo>
                  <a:cubicBezTo>
                    <a:pt x="87764" y="73948"/>
                    <a:pt x="92149" y="86142"/>
                    <a:pt x="95693" y="98547"/>
                  </a:cubicBezTo>
                  <a:cubicBezTo>
                    <a:pt x="102348" y="151781"/>
                    <a:pt x="103634" y="171463"/>
                    <a:pt x="111642" y="215505"/>
                  </a:cubicBezTo>
                  <a:cubicBezTo>
                    <a:pt x="114381" y="230568"/>
                    <a:pt x="118011" y="248426"/>
                    <a:pt x="122275" y="263351"/>
                  </a:cubicBezTo>
                  <a:cubicBezTo>
                    <a:pt x="123814" y="268739"/>
                    <a:pt x="125819" y="273984"/>
                    <a:pt x="127591" y="279300"/>
                  </a:cubicBezTo>
                  <a:lnTo>
                    <a:pt x="138224" y="236770"/>
                  </a:lnTo>
                  <a:cubicBezTo>
                    <a:pt x="139996" y="229682"/>
                    <a:pt x="140827" y="222289"/>
                    <a:pt x="143540" y="215505"/>
                  </a:cubicBezTo>
                  <a:cubicBezTo>
                    <a:pt x="157115" y="181565"/>
                    <a:pt x="149904" y="197459"/>
                    <a:pt x="164805" y="167658"/>
                  </a:cubicBezTo>
                  <a:cubicBezTo>
                    <a:pt x="181423" y="101182"/>
                    <a:pt x="160184" y="183831"/>
                    <a:pt x="175438" y="130444"/>
                  </a:cubicBezTo>
                  <a:cubicBezTo>
                    <a:pt x="177445" y="123419"/>
                    <a:pt x="178982" y="116267"/>
                    <a:pt x="180754" y="109179"/>
                  </a:cubicBezTo>
                  <a:cubicBezTo>
                    <a:pt x="184298" y="116267"/>
                    <a:pt x="188264" y="123160"/>
                    <a:pt x="191386" y="130444"/>
                  </a:cubicBezTo>
                  <a:cubicBezTo>
                    <a:pt x="193594" y="135595"/>
                    <a:pt x="193923" y="141527"/>
                    <a:pt x="196703" y="146393"/>
                  </a:cubicBezTo>
                  <a:cubicBezTo>
                    <a:pt x="201099" y="154086"/>
                    <a:pt x="207336" y="160570"/>
                    <a:pt x="212652" y="167658"/>
                  </a:cubicBezTo>
                  <a:cubicBezTo>
                    <a:pt x="214424" y="176519"/>
                    <a:pt x="216008" y="185419"/>
                    <a:pt x="217968" y="194240"/>
                  </a:cubicBezTo>
                  <a:cubicBezTo>
                    <a:pt x="219553" y="201372"/>
                    <a:pt x="215978" y="215505"/>
                    <a:pt x="223284" y="215505"/>
                  </a:cubicBezTo>
                  <a:cubicBezTo>
                    <a:pt x="230590" y="215505"/>
                    <a:pt x="226828" y="201328"/>
                    <a:pt x="228600" y="194240"/>
                  </a:cubicBezTo>
                  <a:cubicBezTo>
                    <a:pt x="230372" y="135761"/>
                    <a:pt x="229430" y="77136"/>
                    <a:pt x="233917" y="18802"/>
                  </a:cubicBezTo>
                  <a:cubicBezTo>
                    <a:pt x="234878" y="6308"/>
                    <a:pt x="236652" y="43754"/>
                    <a:pt x="239233" y="56016"/>
                  </a:cubicBezTo>
                  <a:cubicBezTo>
                    <a:pt x="243749" y="77466"/>
                    <a:pt x="249160" y="98736"/>
                    <a:pt x="255182" y="119812"/>
                  </a:cubicBezTo>
                  <a:cubicBezTo>
                    <a:pt x="262270" y="144621"/>
                    <a:pt x="268288" y="169762"/>
                    <a:pt x="276447" y="194240"/>
                  </a:cubicBezTo>
                  <a:cubicBezTo>
                    <a:pt x="279991" y="204872"/>
                    <a:pt x="283249" y="215604"/>
                    <a:pt x="287079" y="226137"/>
                  </a:cubicBezTo>
                  <a:cubicBezTo>
                    <a:pt x="290340" y="235106"/>
                    <a:pt x="294694" y="243665"/>
                    <a:pt x="297712" y="252719"/>
                  </a:cubicBezTo>
                  <a:cubicBezTo>
                    <a:pt x="300023" y="259651"/>
                    <a:pt x="301021" y="266959"/>
                    <a:pt x="303028" y="273984"/>
                  </a:cubicBezTo>
                  <a:cubicBezTo>
                    <a:pt x="304568" y="279372"/>
                    <a:pt x="306573" y="284617"/>
                    <a:pt x="308345" y="289933"/>
                  </a:cubicBezTo>
                  <a:cubicBezTo>
                    <a:pt x="310117" y="284617"/>
                    <a:pt x="312966" y="279545"/>
                    <a:pt x="313661" y="273984"/>
                  </a:cubicBezTo>
                  <a:cubicBezTo>
                    <a:pt x="318297" y="236890"/>
                    <a:pt x="315226" y="198608"/>
                    <a:pt x="324293" y="162342"/>
                  </a:cubicBezTo>
                  <a:cubicBezTo>
                    <a:pt x="336285" y="114375"/>
                    <a:pt x="330305" y="133675"/>
                    <a:pt x="340242" y="103863"/>
                  </a:cubicBezTo>
                  <a:cubicBezTo>
                    <a:pt x="356877" y="170393"/>
                    <a:pt x="335611" y="87649"/>
                    <a:pt x="350875" y="141077"/>
                  </a:cubicBezTo>
                  <a:cubicBezTo>
                    <a:pt x="352494" y="146743"/>
                    <a:pt x="357759" y="171544"/>
                    <a:pt x="361507" y="178291"/>
                  </a:cubicBezTo>
                  <a:cubicBezTo>
                    <a:pt x="367713" y="189461"/>
                    <a:pt x="382772" y="210188"/>
                    <a:pt x="382772" y="210188"/>
                  </a:cubicBezTo>
                  <a:cubicBezTo>
                    <a:pt x="384544" y="201328"/>
                    <a:pt x="387306" y="192609"/>
                    <a:pt x="388089" y="183607"/>
                  </a:cubicBezTo>
                  <a:cubicBezTo>
                    <a:pt x="396210" y="90219"/>
                    <a:pt x="385108" y="54725"/>
                    <a:pt x="398721" y="109179"/>
                  </a:cubicBezTo>
                  <a:cubicBezTo>
                    <a:pt x="400493" y="126900"/>
                    <a:pt x="401829" y="144670"/>
                    <a:pt x="404038" y="162342"/>
                  </a:cubicBezTo>
                  <a:cubicBezTo>
                    <a:pt x="406715" y="183755"/>
                    <a:pt x="413574" y="217537"/>
                    <a:pt x="419986" y="236770"/>
                  </a:cubicBezTo>
                  <a:lnTo>
                    <a:pt x="425303" y="252719"/>
                  </a:lnTo>
                  <a:cubicBezTo>
                    <a:pt x="442934" y="199822"/>
                    <a:pt x="426799" y="253029"/>
                    <a:pt x="435935" y="125128"/>
                  </a:cubicBezTo>
                  <a:cubicBezTo>
                    <a:pt x="438156" y="94032"/>
                    <a:pt x="439029" y="94585"/>
                    <a:pt x="446568" y="71965"/>
                  </a:cubicBezTo>
                  <a:cubicBezTo>
                    <a:pt x="451884" y="79053"/>
                    <a:pt x="458554" y="85305"/>
                    <a:pt x="462517" y="93230"/>
                  </a:cubicBezTo>
                  <a:cubicBezTo>
                    <a:pt x="465785" y="99765"/>
                    <a:pt x="465826" y="107470"/>
                    <a:pt x="467833" y="114495"/>
                  </a:cubicBezTo>
                  <a:cubicBezTo>
                    <a:pt x="469372" y="119883"/>
                    <a:pt x="471609" y="125056"/>
                    <a:pt x="473149" y="130444"/>
                  </a:cubicBezTo>
                  <a:cubicBezTo>
                    <a:pt x="475156" y="137469"/>
                    <a:pt x="475900" y="144868"/>
                    <a:pt x="478466" y="151709"/>
                  </a:cubicBezTo>
                  <a:cubicBezTo>
                    <a:pt x="481249" y="159129"/>
                    <a:pt x="485554" y="165886"/>
                    <a:pt x="489098" y="172974"/>
                  </a:cubicBezTo>
                  <a:cubicBezTo>
                    <a:pt x="490870" y="180063"/>
                    <a:pt x="491604" y="187495"/>
                    <a:pt x="494414" y="194240"/>
                  </a:cubicBezTo>
                  <a:cubicBezTo>
                    <a:pt x="500510" y="208871"/>
                    <a:pt x="510666" y="221734"/>
                    <a:pt x="515679" y="236770"/>
                  </a:cubicBezTo>
                  <a:cubicBezTo>
                    <a:pt x="517451" y="242086"/>
                    <a:pt x="517495" y="248343"/>
                    <a:pt x="520996" y="252719"/>
                  </a:cubicBezTo>
                  <a:cubicBezTo>
                    <a:pt x="524988" y="257708"/>
                    <a:pt x="531629" y="259807"/>
                    <a:pt x="536945" y="263351"/>
                  </a:cubicBezTo>
                  <a:cubicBezTo>
                    <a:pt x="546421" y="225446"/>
                    <a:pt x="543173" y="243070"/>
                    <a:pt x="547577" y="183607"/>
                  </a:cubicBezTo>
                  <a:cubicBezTo>
                    <a:pt x="549675" y="155276"/>
                    <a:pt x="551121" y="126900"/>
                    <a:pt x="552893" y="98547"/>
                  </a:cubicBezTo>
                  <a:cubicBezTo>
                    <a:pt x="554665" y="109179"/>
                    <a:pt x="555596" y="119987"/>
                    <a:pt x="558210" y="130444"/>
                  </a:cubicBezTo>
                  <a:cubicBezTo>
                    <a:pt x="562763" y="148654"/>
                    <a:pt x="572425" y="171299"/>
                    <a:pt x="579475" y="188923"/>
                  </a:cubicBezTo>
                  <a:cubicBezTo>
                    <a:pt x="581247" y="197784"/>
                    <a:pt x="581547" y="207071"/>
                    <a:pt x="584791" y="215505"/>
                  </a:cubicBezTo>
                  <a:cubicBezTo>
                    <a:pt x="590481" y="230299"/>
                    <a:pt x="601044" y="242998"/>
                    <a:pt x="606056" y="258035"/>
                  </a:cubicBezTo>
                  <a:lnTo>
                    <a:pt x="611372" y="273984"/>
                  </a:lnTo>
                  <a:cubicBezTo>
                    <a:pt x="614916" y="266896"/>
                    <a:pt x="620223" y="260441"/>
                    <a:pt x="622005" y="252719"/>
                  </a:cubicBezTo>
                  <a:cubicBezTo>
                    <a:pt x="629126" y="221863"/>
                    <a:pt x="623255" y="191741"/>
                    <a:pt x="637954" y="162342"/>
                  </a:cubicBezTo>
                  <a:cubicBezTo>
                    <a:pt x="641498" y="155254"/>
                    <a:pt x="644509" y="147873"/>
                    <a:pt x="648586" y="141077"/>
                  </a:cubicBezTo>
                  <a:cubicBezTo>
                    <a:pt x="655161" y="130119"/>
                    <a:pt x="669852" y="109179"/>
                    <a:pt x="669852" y="109179"/>
                  </a:cubicBezTo>
                  <a:cubicBezTo>
                    <a:pt x="671624" y="103863"/>
                    <a:pt x="671206" y="89267"/>
                    <a:pt x="675168" y="93230"/>
                  </a:cubicBezTo>
                  <a:cubicBezTo>
                    <a:pt x="683093" y="101155"/>
                    <a:pt x="682256" y="114495"/>
                    <a:pt x="685800" y="125128"/>
                  </a:cubicBezTo>
                  <a:lnTo>
                    <a:pt x="691117" y="141077"/>
                  </a:lnTo>
                  <a:cubicBezTo>
                    <a:pt x="692889" y="151709"/>
                    <a:pt x="693819" y="162517"/>
                    <a:pt x="696433" y="172974"/>
                  </a:cubicBezTo>
                  <a:cubicBezTo>
                    <a:pt x="699151" y="183847"/>
                    <a:pt x="707066" y="204872"/>
                    <a:pt x="707066" y="204872"/>
                  </a:cubicBezTo>
                  <a:cubicBezTo>
                    <a:pt x="710610" y="196012"/>
                    <a:pt x="716040" y="187689"/>
                    <a:pt x="717698" y="178291"/>
                  </a:cubicBezTo>
                  <a:cubicBezTo>
                    <a:pt x="721406" y="157277"/>
                    <a:pt x="720657" y="135704"/>
                    <a:pt x="723014" y="114495"/>
                  </a:cubicBezTo>
                  <a:cubicBezTo>
                    <a:pt x="726132" y="86431"/>
                    <a:pt x="726545" y="87957"/>
                    <a:pt x="733647" y="66649"/>
                  </a:cubicBezTo>
                  <a:cubicBezTo>
                    <a:pt x="738963" y="70193"/>
                    <a:pt x="745605" y="72292"/>
                    <a:pt x="749596" y="77281"/>
                  </a:cubicBezTo>
                  <a:cubicBezTo>
                    <a:pt x="753097" y="81657"/>
                    <a:pt x="753438" y="87824"/>
                    <a:pt x="754912" y="93230"/>
                  </a:cubicBezTo>
                  <a:cubicBezTo>
                    <a:pt x="758757" y="107328"/>
                    <a:pt x="762001" y="121583"/>
                    <a:pt x="765545" y="135760"/>
                  </a:cubicBezTo>
                  <a:cubicBezTo>
                    <a:pt x="766696" y="140365"/>
                    <a:pt x="772787" y="167041"/>
                    <a:pt x="776177" y="172974"/>
                  </a:cubicBezTo>
                  <a:cubicBezTo>
                    <a:pt x="785272" y="188891"/>
                    <a:pt x="795503" y="197617"/>
                    <a:pt x="808075" y="210188"/>
                  </a:cubicBezTo>
                  <a:cubicBezTo>
                    <a:pt x="811382" y="180426"/>
                    <a:pt x="811938" y="162837"/>
                    <a:pt x="818707" y="135760"/>
                  </a:cubicBezTo>
                  <a:cubicBezTo>
                    <a:pt x="820066" y="130324"/>
                    <a:pt x="822252" y="125128"/>
                    <a:pt x="824024" y="119812"/>
                  </a:cubicBezTo>
                  <a:cubicBezTo>
                    <a:pt x="825796" y="125128"/>
                    <a:pt x="828124" y="130290"/>
                    <a:pt x="829340" y="135760"/>
                  </a:cubicBezTo>
                  <a:cubicBezTo>
                    <a:pt x="831678" y="146283"/>
                    <a:pt x="832542" y="157088"/>
                    <a:pt x="834656" y="167658"/>
                  </a:cubicBezTo>
                  <a:cubicBezTo>
                    <a:pt x="836089" y="174823"/>
                    <a:pt x="838200" y="181835"/>
                    <a:pt x="839972" y="188923"/>
                  </a:cubicBezTo>
                  <a:cubicBezTo>
                    <a:pt x="852571" y="170025"/>
                    <a:pt x="850605" y="179363"/>
                    <a:pt x="850605" y="162342"/>
                  </a:cubicBezTo>
                </a:path>
              </a:pathLst>
            </a:custGeom>
            <a:noFill/>
            <a:ln w="31750">
              <a:solidFill>
                <a:srgbClr val="2E528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CBC64C45-736D-D746-A0E2-C514A31ADF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18" t="690" b="7662"/>
          <a:stretch/>
        </p:blipFill>
        <p:spPr>
          <a:xfrm>
            <a:off x="903890" y="1940660"/>
            <a:ext cx="4697568" cy="3948360"/>
          </a:xfrm>
          <a:prstGeom prst="rect">
            <a:avLst/>
          </a:prstGeom>
        </p:spPr>
      </p:pic>
      <p:sp>
        <p:nvSpPr>
          <p:cNvPr id="62" name="Freeform 61">
            <a:extLst>
              <a:ext uri="{FF2B5EF4-FFF2-40B4-BE49-F238E27FC236}">
                <a16:creationId xmlns:a16="http://schemas.microsoft.com/office/drawing/2014/main" id="{996ACBBB-E0E9-F943-AB9B-8A0C27F82E54}"/>
              </a:ext>
            </a:extLst>
          </p:cNvPr>
          <p:cNvSpPr/>
          <p:nvPr/>
        </p:nvSpPr>
        <p:spPr>
          <a:xfrm flipV="1">
            <a:off x="5162312" y="3697844"/>
            <a:ext cx="3520201" cy="252764"/>
          </a:xfrm>
          <a:custGeom>
            <a:avLst/>
            <a:gdLst>
              <a:gd name="connsiteX0" fmla="*/ 0 w 4637314"/>
              <a:gd name="connsiteY0" fmla="*/ 732971 h 1560285"/>
              <a:gd name="connsiteX1" fmla="*/ 0 w 4637314"/>
              <a:gd name="connsiteY1" fmla="*/ 0 h 1560285"/>
              <a:gd name="connsiteX2" fmla="*/ 1342571 w 4637314"/>
              <a:gd name="connsiteY2" fmla="*/ 0 h 1560285"/>
              <a:gd name="connsiteX3" fmla="*/ 1342571 w 4637314"/>
              <a:gd name="connsiteY3" fmla="*/ 1560285 h 1560285"/>
              <a:gd name="connsiteX4" fmla="*/ 4637314 w 4637314"/>
              <a:gd name="connsiteY4" fmla="*/ 1560285 h 1560285"/>
              <a:gd name="connsiteX0" fmla="*/ 0 w 5833816"/>
              <a:gd name="connsiteY0" fmla="*/ 732971 h 1560285"/>
              <a:gd name="connsiteX1" fmla="*/ 0 w 5833816"/>
              <a:gd name="connsiteY1" fmla="*/ 0 h 1560285"/>
              <a:gd name="connsiteX2" fmla="*/ 1342571 w 5833816"/>
              <a:gd name="connsiteY2" fmla="*/ 0 h 1560285"/>
              <a:gd name="connsiteX3" fmla="*/ 1342571 w 5833816"/>
              <a:gd name="connsiteY3" fmla="*/ 1560285 h 1560285"/>
              <a:gd name="connsiteX4" fmla="*/ 5833816 w 5833816"/>
              <a:gd name="connsiteY4" fmla="*/ 1560285 h 1560285"/>
              <a:gd name="connsiteX0" fmla="*/ 0 w 5833816"/>
              <a:gd name="connsiteY0" fmla="*/ 732971 h 1560285"/>
              <a:gd name="connsiteX1" fmla="*/ 0 w 5833816"/>
              <a:gd name="connsiteY1" fmla="*/ 0 h 1560285"/>
              <a:gd name="connsiteX2" fmla="*/ 1342571 w 5833816"/>
              <a:gd name="connsiteY2" fmla="*/ 1560285 h 1560285"/>
              <a:gd name="connsiteX3" fmla="*/ 5833816 w 5833816"/>
              <a:gd name="connsiteY3" fmla="*/ 1560285 h 1560285"/>
              <a:gd name="connsiteX0" fmla="*/ 0 w 5833816"/>
              <a:gd name="connsiteY0" fmla="*/ 0 h 827314"/>
              <a:gd name="connsiteX1" fmla="*/ 1342571 w 5833816"/>
              <a:gd name="connsiteY1" fmla="*/ 827314 h 827314"/>
              <a:gd name="connsiteX2" fmla="*/ 5833816 w 5833816"/>
              <a:gd name="connsiteY2" fmla="*/ 827314 h 827314"/>
              <a:gd name="connsiteX0" fmla="*/ 0 w 4491245"/>
              <a:gd name="connsiteY0" fmla="*/ 0 h 0"/>
              <a:gd name="connsiteX1" fmla="*/ 4491245 w 449124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91245">
                <a:moveTo>
                  <a:pt x="0" y="0"/>
                </a:moveTo>
                <a:lnTo>
                  <a:pt x="4491245" y="0"/>
                </a:ln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477266-0026-3C46-B345-D84FDA5ED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DFB91-0003-1B44-BA94-EE627D9B8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BREAD (</a:t>
            </a:r>
            <a:r>
              <a:rPr lang="en-US" u="sng" dirty="0"/>
              <a:t>B</a:t>
            </a:r>
            <a:r>
              <a:rPr lang="en-US" dirty="0"/>
              <a:t>roadband </a:t>
            </a:r>
            <a:r>
              <a:rPr lang="en-US" u="sng" dirty="0"/>
              <a:t>R</a:t>
            </a:r>
            <a:r>
              <a:rPr lang="en-US" dirty="0"/>
              <a:t>eflector </a:t>
            </a:r>
            <a:r>
              <a:rPr lang="en-US" u="sng" dirty="0"/>
              <a:t>E</a:t>
            </a:r>
            <a:r>
              <a:rPr lang="en-US" dirty="0"/>
              <a:t>xperiment for </a:t>
            </a:r>
            <a:r>
              <a:rPr lang="en-US" u="sng" dirty="0"/>
              <a:t>A</a:t>
            </a:r>
            <a:r>
              <a:rPr lang="en-US" dirty="0"/>
              <a:t>xion </a:t>
            </a:r>
            <a:r>
              <a:rPr lang="en-US" u="sng" dirty="0"/>
              <a:t>D</a:t>
            </a:r>
            <a:r>
              <a:rPr lang="en-US" dirty="0"/>
              <a:t>etection)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396B80-0F96-5640-8B49-74834A1AC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7</a:t>
            </a:fld>
            <a:endParaRPr lang="en-US"/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B7C0C82D-A813-D04B-AEFB-7183EBBEDEFC}"/>
              </a:ext>
            </a:extLst>
          </p:cNvPr>
          <p:cNvSpPr/>
          <p:nvPr/>
        </p:nvSpPr>
        <p:spPr>
          <a:xfrm rot="5400000">
            <a:off x="6702820" y="3409644"/>
            <a:ext cx="1240534" cy="1069426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189427-2817-6A4B-918B-145FBF07CCF3}"/>
              </a:ext>
            </a:extLst>
          </p:cNvPr>
          <p:cNvSpPr txBox="1"/>
          <p:nvPr/>
        </p:nvSpPr>
        <p:spPr>
          <a:xfrm>
            <a:off x="843180" y="972083"/>
            <a:ext cx="5587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✔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  <a:latin typeface="Bradley Hand" pitchFamily="2" charset="77"/>
              </a:rPr>
              <a:t>  “coaxial dish antenna”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FE42082-19D3-F948-B8F8-C0066F6344AA}"/>
              </a:ext>
            </a:extLst>
          </p:cNvPr>
          <p:cNvSpPr txBox="1"/>
          <p:nvPr/>
        </p:nvSpPr>
        <p:spPr>
          <a:xfrm>
            <a:off x="6083689" y="4727933"/>
            <a:ext cx="5587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Bradley Hand" pitchFamily="2" charset="77"/>
              </a:rPr>
              <a:t>✔</a:t>
            </a:r>
            <a:r>
              <a:rPr lang="en-US" sz="2800" dirty="0">
                <a:solidFill>
                  <a:srgbClr val="0070C0"/>
                </a:solidFill>
                <a:latin typeface="Bradley Hand" pitchFamily="2" charset="77"/>
              </a:rPr>
              <a:t>  low-noise </a:t>
            </a:r>
          </a:p>
          <a:p>
            <a:r>
              <a:rPr lang="en-US" sz="2800" dirty="0">
                <a:solidFill>
                  <a:srgbClr val="0070C0"/>
                </a:solidFill>
                <a:latin typeface="Bradley Hand" pitchFamily="2" charset="77"/>
              </a:rPr>
              <a:t>    receiver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09DFEAB-B5F9-7E4D-8C17-12950B237F56}"/>
                  </a:ext>
                </a:extLst>
              </p:cNvPr>
              <p:cNvSpPr txBox="1"/>
              <p:nvPr/>
            </p:nvSpPr>
            <p:spPr>
              <a:xfrm>
                <a:off x="4423523" y="1406688"/>
                <a:ext cx="6660573" cy="5791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sig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=1.2⋅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−25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⋅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∥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709DFEAB-B5F9-7E4D-8C17-12950B237F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523" y="1406688"/>
                <a:ext cx="6660573" cy="579133"/>
              </a:xfrm>
              <a:prstGeom prst="rect">
                <a:avLst/>
              </a:prstGeom>
              <a:blipFill>
                <a:blip r:embed="rId5"/>
                <a:stretch>
                  <a:fillRect b="-25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968CCD5-37FB-F743-8DFB-A1C278EA8112}"/>
                  </a:ext>
                </a:extLst>
              </p:cNvPr>
              <p:cNvSpPr txBox="1"/>
              <p:nvPr/>
            </p:nvSpPr>
            <p:spPr>
              <a:xfrm>
                <a:off x="6401519" y="2007184"/>
                <a:ext cx="5205845" cy="62190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DM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0.45 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GeV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i="0"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m</m:t>
                                  </m:r>
                                </m:e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𝛾𝛾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3.9⋅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−16</m:t>
                                      </m:r>
                                    </m:sup>
                                  </m:s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Ge</m:t>
                                  </m:r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V</m:t>
                                      </m:r>
                                    </m:e>
                                    <m:sup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eV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4968CCD5-37FB-F743-8DFB-A1C278EA81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1519" y="2007184"/>
                <a:ext cx="5205845" cy="621902"/>
              </a:xfrm>
              <a:prstGeom prst="rect">
                <a:avLst/>
              </a:prstGeom>
              <a:blipFill>
                <a:blip r:embed="rId6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riangle 10">
            <a:extLst>
              <a:ext uri="{FF2B5EF4-FFF2-40B4-BE49-F238E27FC236}">
                <a16:creationId xmlns:a16="http://schemas.microsoft.com/office/drawing/2014/main" id="{1D1E2B8B-2E7D-687A-A113-E40A586B21E9}"/>
              </a:ext>
            </a:extLst>
          </p:cNvPr>
          <p:cNvSpPr/>
          <p:nvPr/>
        </p:nvSpPr>
        <p:spPr>
          <a:xfrm rot="5400000">
            <a:off x="5218800" y="3771265"/>
            <a:ext cx="256357" cy="369332"/>
          </a:xfrm>
          <a:prstGeom prst="triangle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FAB0C47-AF65-B63C-8F88-D8E01E2248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61574" y="4209504"/>
            <a:ext cx="229138" cy="2889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C84D841-13D8-49E6-E278-EE02E0C9C5E8}"/>
              </a:ext>
            </a:extLst>
          </p:cNvPr>
          <p:cNvSpPr/>
          <p:nvPr/>
        </p:nvSpPr>
        <p:spPr>
          <a:xfrm>
            <a:off x="361342" y="6096000"/>
            <a:ext cx="11310323" cy="387927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Webdings" pitchFamily="2" charset="2"/>
              </a:rPr>
              <a:t>a</a:t>
            </a:r>
            <a:r>
              <a:rPr lang="en-US" sz="2400" dirty="0"/>
              <a:t> use solenoid magnet, e.g., MRI</a:t>
            </a:r>
          </a:p>
        </p:txBody>
      </p:sp>
      <p:pic>
        <p:nvPicPr>
          <p:cNvPr id="19" name="Picture 18" descr="Logo&#10;&#10;Description automatically generated with low confidence">
            <a:extLst>
              <a:ext uri="{FF2B5EF4-FFF2-40B4-BE49-F238E27FC236}">
                <a16:creationId xmlns:a16="http://schemas.microsoft.com/office/drawing/2014/main" id="{DA26AC5E-69D3-C45A-A838-F2DA1812C9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5286" y="362611"/>
            <a:ext cx="1477620" cy="436943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220043C-27B9-C1FF-1443-A9157D98A2C5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ACC4F61-1E4B-5594-4053-E93F0A77961B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7538066F-251D-5101-E970-AE3592D9CB67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6FE668B5-B62B-6282-E862-499C2E1210C3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3535823175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DC322-FF92-BD49-ABEE-30E261277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0640" y="365126"/>
            <a:ext cx="6414136" cy="537966"/>
          </a:xfrm>
        </p:spPr>
        <p:txBody>
          <a:bodyPr/>
          <a:lstStyle/>
          <a:p>
            <a:r>
              <a:rPr lang="en-US" dirty="0"/>
              <a:t>Sensitivity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84EBD-0B4C-0C4C-A2B0-A7B09EFD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Stefan Knirck | BREAD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F9B38B-69E9-E143-8F08-353D5DFD2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BE8F-E4B2-A54B-9A04-8937D44FEC8D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0651BC-1D5E-7B43-A19D-52FDE01E8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3780" y="912152"/>
            <a:ext cx="6725519" cy="550269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941E660-607C-EC4E-84D7-364F8C05F375}"/>
              </a:ext>
            </a:extLst>
          </p:cNvPr>
          <p:cNvSpPr/>
          <p:nvPr/>
        </p:nvSpPr>
        <p:spPr>
          <a:xfrm>
            <a:off x="7789659" y="265821"/>
            <a:ext cx="4169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[Liu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et al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(BREAD)., </a:t>
            </a:r>
          </a:p>
          <a:p>
            <a:pPr algn="r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arXiv:2111.12103, PRL 128 (2022) 131801]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A93D0F-84AD-3593-1E9D-BE1A18E98D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9" t="3593" r="5501" b="5375"/>
          <a:stretch/>
        </p:blipFill>
        <p:spPr>
          <a:xfrm>
            <a:off x="392262" y="496953"/>
            <a:ext cx="4340385" cy="5864094"/>
          </a:xfrm>
          <a:prstGeom prst="rect">
            <a:avLst/>
          </a:prstGeom>
          <a:effectLst>
            <a:outerShdw blurRad="139700" algn="ctr" rotWithShape="0">
              <a:prstClr val="black">
                <a:alpha val="28316"/>
              </a:prstClr>
            </a:outerShdw>
          </a:effectLst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BFC7E4-00EC-ECFC-B928-5DF721D29DFF}"/>
              </a:ext>
            </a:extLst>
          </p:cNvPr>
          <p:cNvSpPr txBox="1">
            <a:spLocks/>
          </p:cNvSpPr>
          <p:nvPr/>
        </p:nvSpPr>
        <p:spPr>
          <a:xfrm>
            <a:off x="320792" y="14724"/>
            <a:ext cx="1152408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tx1"/>
                </a:solidFill>
              </a:rPr>
              <a:t>Introduction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1648E24-5939-8983-3D29-5CC3D2021DEA}"/>
              </a:ext>
            </a:extLst>
          </p:cNvPr>
          <p:cNvSpPr txBox="1">
            <a:spLocks/>
          </p:cNvSpPr>
          <p:nvPr/>
        </p:nvSpPr>
        <p:spPr>
          <a:xfrm>
            <a:off x="3479957" y="14724"/>
            <a:ext cx="1531392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First Results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2083146-B4BB-7AA0-3911-DDFD1EA68863}"/>
              </a:ext>
            </a:extLst>
          </p:cNvPr>
          <p:cNvSpPr txBox="1">
            <a:spLocks/>
          </p:cNvSpPr>
          <p:nvPr/>
        </p:nvSpPr>
        <p:spPr>
          <a:xfrm>
            <a:off x="10947400" y="14724"/>
            <a:ext cx="923810" cy="265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Conclusion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E844EA9-03B7-00B3-3E2F-38A8622052E2}"/>
              </a:ext>
            </a:extLst>
          </p:cNvPr>
          <p:cNvSpPr txBox="1">
            <a:spLocks/>
          </p:cNvSpPr>
          <p:nvPr/>
        </p:nvSpPr>
        <p:spPr>
          <a:xfrm>
            <a:off x="7018106" y="19015"/>
            <a:ext cx="1922538" cy="2565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105388049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{2FC48986-4855-2F42-BC92-9C1C7FC6C174}tf10001121</Template>
  <TotalTime>84803</TotalTime>
  <Words>1830</Words>
  <Application>Microsoft Macintosh PowerPoint</Application>
  <PresentationFormat>Widescreen</PresentationFormat>
  <Paragraphs>561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8" baseType="lpstr">
      <vt:lpstr>.Apple Color Emoji UI</vt:lpstr>
      <vt:lpstr>Arial</vt:lpstr>
      <vt:lpstr>Bradley Hand</vt:lpstr>
      <vt:lpstr>Calibri</vt:lpstr>
      <vt:lpstr>Calibri Light</vt:lpstr>
      <vt:lpstr>Cambria Math</vt:lpstr>
      <vt:lpstr>Slack-Lato</vt:lpstr>
      <vt:lpstr>Symbol</vt:lpstr>
      <vt:lpstr>Times New Roman</vt:lpstr>
      <vt:lpstr>Webdings</vt:lpstr>
      <vt:lpstr>Wingdings</vt:lpstr>
      <vt:lpstr>Office Theme</vt:lpstr>
      <vt:lpstr>BREAD Broadband Reflector Experiment for  Axion Detection</vt:lpstr>
      <vt:lpstr>Where to look for axions? </vt:lpstr>
      <vt:lpstr>The Resonant Cavity – Higher Masses</vt:lpstr>
      <vt:lpstr>The Resonant Cavity – Higher Masses</vt:lpstr>
      <vt:lpstr>The Resonant Cavity – Higher Masses</vt:lpstr>
      <vt:lpstr>The Resonant Cavity</vt:lpstr>
      <vt:lpstr>BREAD Concept</vt:lpstr>
      <vt:lpstr>BREAD (Broadband Reflector Experiment for Axion Detection)</vt:lpstr>
      <vt:lpstr>Sensitivity</vt:lpstr>
      <vt:lpstr>InfraBREAD</vt:lpstr>
      <vt:lpstr>GigaBREAD: First 10-14 GHz (50µeV) BREAD pilot</vt:lpstr>
      <vt:lpstr>Coaxial Horn Antenna</vt:lpstr>
      <vt:lpstr>RF Simulation</vt:lpstr>
      <vt:lpstr>Reflector Characterization Measurement</vt:lpstr>
      <vt:lpstr>Broadband DAQ</vt:lpstr>
      <vt:lpstr>Broadband DAQ</vt:lpstr>
      <vt:lpstr>First Data Taking Run</vt:lpstr>
      <vt:lpstr>Result – Exclusion Limits</vt:lpstr>
      <vt:lpstr>4T MRI Magnet @ Argonne National Lab</vt:lpstr>
      <vt:lpstr>Axion-Like Particles – First Result</vt:lpstr>
      <vt:lpstr>Dil. Fridge + 8T Magnet</vt:lpstr>
      <vt:lpstr>Small BREAD Reflector</vt:lpstr>
      <vt:lpstr>Small BREAD Reflector</vt:lpstr>
      <vt:lpstr>Quantum Limited GigaBREAD</vt:lpstr>
      <vt:lpstr>Sensitivity</vt:lpstr>
      <vt:lpstr>Lower Noise: Sensors</vt:lpstr>
      <vt:lpstr>Lower Noise: Sensors (Examples)</vt:lpstr>
      <vt:lpstr>Increase Signal: Fabry–Pérot + BREAD</vt:lpstr>
      <vt:lpstr>Increase Signal: Dielectrics</vt:lpstr>
      <vt:lpstr>Increase Signal: Dielectrics</vt:lpstr>
      <vt:lpstr>Increase Signal: Dielectrics</vt:lpstr>
      <vt:lpstr>Increase Signal: Dielectrics</vt:lpstr>
      <vt:lpstr>Scale Up: Long Term Prospects</vt:lpstr>
      <vt:lpstr>Scale Up: Large-Scale Facility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P. Knirck</dc:creator>
  <cp:lastModifiedBy>Knirck, Stefan</cp:lastModifiedBy>
  <cp:revision>420</cp:revision>
  <dcterms:created xsi:type="dcterms:W3CDTF">2021-06-10T20:50:46Z</dcterms:created>
  <dcterms:modified xsi:type="dcterms:W3CDTF">2025-06-26T18:11:47Z</dcterms:modified>
</cp:coreProperties>
</file>