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0" r:id="rId2"/>
    <p:sldId id="355" r:id="rId3"/>
    <p:sldId id="356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2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6"/>
    <p:restoredTop sz="95647"/>
  </p:normalViewPr>
  <p:slideViewPr>
    <p:cSldViewPr snapToGrid="0">
      <p:cViewPr varScale="1">
        <p:scale>
          <a:sx n="69" d="100"/>
          <a:sy n="69" d="100"/>
        </p:scale>
        <p:origin x="19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9" d="100"/>
          <a:sy n="119" d="100"/>
        </p:scale>
        <p:origin x="344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E3B341-AC27-2684-408D-5A068D38D1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2840D-8742-4D8E-DFDD-7A8A913757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6AC04-C136-934B-AD40-F03289F20194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2030E-A995-D4AE-7D30-5CBBBB92E1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AF507-DEB8-E33A-7801-A14A0C11C5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28EE-0C01-CE48-A721-8C2E0433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1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3BA76-4179-7D58-56C3-16FBD6753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8E8F6-311D-0811-64EF-63E5ED78C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3843C-7603-9875-B354-9C639E849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49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2722B-C689-1B56-52FB-81A0BFA7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7CA62-11CB-E71F-3CED-DF92DD413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DE6B5-84FF-D74D-A95D-BD208BDC7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13398" y="13094276"/>
            <a:ext cx="410872" cy="411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Luc Le Pottier  •  PIXEL 2024   •"/>
          <p:cNvSpPr txBox="1"/>
          <p:nvPr/>
        </p:nvSpPr>
        <p:spPr>
          <a:xfrm>
            <a:off x="18365720" y="12985268"/>
            <a:ext cx="5387513" cy="65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r" defTabSz="825500">
              <a:defRPr sz="2100">
                <a:solidFill>
                  <a:srgbClr val="FFFFFF"/>
                </a:solidFill>
              </a:defRPr>
            </a:lvl1pPr>
          </a:lstStyle>
          <a:p>
            <a:r>
              <a:rPr dirty="0"/>
              <a:t>Luc Le Pottier  •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ot-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Close-up of the top of a hot-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Hot-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ot-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se-up of a hot-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Hot-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1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838902" y="13107564"/>
            <a:ext cx="410871" cy="4116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21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Luc Le Pottier  •  PIXEL 2024   •"/>
          <p:cNvSpPr txBox="1"/>
          <p:nvPr/>
        </p:nvSpPr>
        <p:spPr>
          <a:xfrm>
            <a:off x="18346796" y="12985856"/>
            <a:ext cx="5387513" cy="655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r" defTabSz="825500">
              <a:defRPr sz="2100">
                <a:solidFill>
                  <a:srgbClr val="000000"/>
                </a:solidFill>
              </a:defRPr>
            </a:lvl1pPr>
          </a:lstStyle>
          <a:p>
            <a:r>
              <a:rPr dirty="0"/>
              <a:t>Luc Le Pottier  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 spd="med"/>
  <p:hf hdr="0" ftr="0" dt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lblatlas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sting the  Limits of  ITkPixV2"/>
          <p:cNvSpPr txBox="1">
            <a:spLocks noGrp="1"/>
          </p:cNvSpPr>
          <p:nvPr>
            <p:ph type="ctrTitle"/>
          </p:nvPr>
        </p:nvSpPr>
        <p:spPr>
          <a:xfrm>
            <a:off x="574113" y="-1309837"/>
            <a:ext cx="21352826" cy="4648201"/>
          </a:xfrm>
          <a:prstGeom prst="rect">
            <a:avLst/>
          </a:prstGeom>
        </p:spPr>
        <p:txBody>
          <a:bodyPr/>
          <a:lstStyle/>
          <a:p>
            <a:pPr defTabSz="2365188">
              <a:defRPr sz="11252" spc="-225"/>
            </a:pPr>
            <a:r>
              <a:rPr lang="en-US" dirty="0"/>
              <a:t>Week 3: Detector readout chips</a:t>
            </a:r>
            <a:endParaRPr dirty="0"/>
          </a:p>
        </p:txBody>
      </p:sp>
      <p:sp>
        <p:nvSpPr>
          <p:cNvPr id="154" name="Luc Le Pottier, LBNL…"/>
          <p:cNvSpPr txBox="1">
            <a:spLocks noGrp="1"/>
          </p:cNvSpPr>
          <p:nvPr>
            <p:ph type="subTitle" sz="quarter" idx="1"/>
          </p:nvPr>
        </p:nvSpPr>
        <p:spPr>
          <a:xfrm>
            <a:off x="727067" y="7971979"/>
            <a:ext cx="11891714" cy="335609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700" dirty="0"/>
              <a:t>Luc Le Pottier</a:t>
            </a:r>
            <a:r>
              <a:rPr lang="en-US" sz="4700" b="0" dirty="0"/>
              <a:t>, </a:t>
            </a:r>
            <a:r>
              <a:rPr lang="en-US" sz="4700" dirty="0"/>
              <a:t>Maria Mironova</a:t>
            </a:r>
          </a:p>
          <a:p>
            <a:r>
              <a:rPr lang="en-US" sz="4000" dirty="0"/>
              <a:t>February 11th, 2025</a:t>
            </a:r>
          </a:p>
        </p:txBody>
      </p:sp>
      <p:sp>
        <p:nvSpPr>
          <p:cNvPr id="156" name="The ATLAS Inner  Tracker Pixel Detector…"/>
          <p:cNvSpPr txBox="1"/>
          <p:nvPr/>
        </p:nvSpPr>
        <p:spPr>
          <a:xfrm>
            <a:off x="574113" y="3491546"/>
            <a:ext cx="1219762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6000" b="1" spc="-119">
                <a:solidFill>
                  <a:srgbClr val="D5D5D5"/>
                </a:solidFill>
              </a:defRPr>
            </a:pPr>
            <a:r>
              <a:rPr lang="en-US" i="1" dirty="0"/>
              <a:t>Undergraduate reading group</a:t>
            </a:r>
            <a:endParaRPr i="1" dirty="0"/>
          </a:p>
        </p:txBody>
      </p:sp>
      <p:grpSp>
        <p:nvGrpSpPr>
          <p:cNvPr id="164" name="Group"/>
          <p:cNvGrpSpPr>
            <a:grpSpLocks noChangeAspect="1"/>
          </p:cNvGrpSpPr>
          <p:nvPr/>
        </p:nvGrpSpPr>
        <p:grpSpPr>
          <a:xfrm>
            <a:off x="727067" y="9803958"/>
            <a:ext cx="9452103" cy="2920369"/>
            <a:chOff x="3236976" y="-95259"/>
            <a:chExt cx="5162830" cy="1595133"/>
          </a:xfrm>
        </p:grpSpPr>
        <p:pic>
          <p:nvPicPr>
            <p:cNvPr id="16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7907" y="-95259"/>
              <a:ext cx="1595133" cy="15951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Image" descr="Image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236976" y="18677"/>
              <a:ext cx="1801849" cy="13672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6105" y="-44543"/>
              <a:ext cx="1493701" cy="1493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982A7C0-531B-E7DB-0C8E-63FBCDA8E606}"/>
              </a:ext>
            </a:extLst>
          </p:cNvPr>
          <p:cNvSpPr txBox="1"/>
          <p:nvPr/>
        </p:nvSpPr>
        <p:spPr>
          <a:xfrm>
            <a:off x="22370007" y="13066087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42604-873A-DEE8-B656-5F5884E8C9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71CD1-AD06-869D-CF48-3BC39C713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8456" y="4264583"/>
            <a:ext cx="8288564" cy="78812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5D137-5752-C6BE-6D4A-672B09038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Testing at Full Rate">
            <a:extLst>
              <a:ext uri="{FF2B5EF4-FFF2-40B4-BE49-F238E27FC236}">
                <a16:creationId xmlns:a16="http://schemas.microsoft.com/office/drawing/2014/main" id="{C7C47B84-7A3A-77C4-0C92-34CD729554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8929" y="862863"/>
            <a:ext cx="13324579" cy="20757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1C4F0-843D-4C05-903B-1DDE803BD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8AE7E-F5F3-CEEB-7F03-8F227BB229DF}"/>
              </a:ext>
            </a:extLst>
          </p:cNvPr>
          <p:cNvSpPr txBox="1"/>
          <p:nvPr/>
        </p:nvSpPr>
        <p:spPr>
          <a:xfrm>
            <a:off x="1038929" y="3086975"/>
            <a:ext cx="21301362" cy="3477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What do you already know about “readout chips”?</a:t>
            </a:r>
            <a:br>
              <a:rPr lang="en-US" sz="4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  <a:p>
            <a:pPr algn="l"/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What do you want to know?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</p:txBody>
      </p:sp>
      <p:pic>
        <p:nvPicPr>
          <p:cNvPr id="5" name="Picture 2" descr="Phd Student Clipart Images | Free Download | PNG Transparent Background -  Pngtree">
            <a:extLst>
              <a:ext uri="{FF2B5EF4-FFF2-40B4-BE49-F238E27FC236}">
                <a16:creationId xmlns:a16="http://schemas.microsoft.com/office/drawing/2014/main" id="{06DD2F50-17E2-D725-CC04-8E35D5C6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508" y="2155928"/>
            <a:ext cx="1862093" cy="186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394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56BF-E184-7E8D-898A-AC73E4BF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Testing at Full Rate">
            <a:extLst>
              <a:ext uri="{FF2B5EF4-FFF2-40B4-BE49-F238E27FC236}">
                <a16:creationId xmlns:a16="http://schemas.microsoft.com/office/drawing/2014/main" id="{742E810D-A3D2-D791-7288-3C7650C887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431" y="891755"/>
            <a:ext cx="13324579" cy="207573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r>
              <a:rPr lang="en-US" dirty="0"/>
              <a:t>What do you want to know?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D3AC08-86CD-DBAC-1534-B066D76B2D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A51D40-ACF3-F6D3-50CE-C20614D8EC1B}"/>
              </a:ext>
            </a:extLst>
          </p:cNvPr>
          <p:cNvSpPr txBox="1"/>
          <p:nvPr/>
        </p:nvSpPr>
        <p:spPr>
          <a:xfrm>
            <a:off x="903030" y="2811633"/>
            <a:ext cx="22491807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As always, fill out this form: 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hlinkClick r:id="rId3"/>
              </a:rPr>
              <a:t>https://tinyurl.com/lblatlasrg</a:t>
            </a:r>
            <a:br>
              <a:rPr lang="en-US" sz="44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4400" dirty="0">
              <a:solidFill>
                <a:schemeClr val="bg2">
                  <a:lumMod val="10000"/>
                </a:schemeClr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Also linked on the Indico!</a:t>
            </a:r>
          </a:p>
        </p:txBody>
      </p:sp>
    </p:spTree>
    <p:extLst>
      <p:ext uri="{BB962C8B-B14F-4D97-AF65-F5344CB8AC3E}">
        <p14:creationId xmlns:p14="http://schemas.microsoft.com/office/powerpoint/2010/main" val="24106412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16507</TotalTime>
  <Words>71</Words>
  <Application>Microsoft Macintosh PowerPoint</Application>
  <PresentationFormat>Custom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Helvetica Neue</vt:lpstr>
      <vt:lpstr>Helvetica Neue Medium</vt:lpstr>
      <vt:lpstr>30_BasicColor</vt:lpstr>
      <vt:lpstr>Week 3: Detector readout chips</vt:lpstr>
      <vt:lpstr>Introduction</vt:lpstr>
      <vt:lpstr>What do you want to know?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Luc Le Pottier</cp:lastModifiedBy>
  <cp:revision>380</cp:revision>
  <dcterms:modified xsi:type="dcterms:W3CDTF">2025-02-11T21:57:59Z</dcterms:modified>
</cp:coreProperties>
</file>