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340" r:id="rId2"/>
    <p:sldId id="257" r:id="rId3"/>
    <p:sldId id="260" r:id="rId4"/>
    <p:sldId id="264" r:id="rId5"/>
    <p:sldId id="271" r:id="rId6"/>
    <p:sldId id="315" r:id="rId7"/>
    <p:sldId id="280" r:id="rId8"/>
    <p:sldId id="319" r:id="rId9"/>
    <p:sldId id="322" r:id="rId10"/>
    <p:sldId id="287" r:id="rId11"/>
    <p:sldId id="288" r:id="rId12"/>
    <p:sldId id="289" r:id="rId13"/>
    <p:sldId id="290" r:id="rId14"/>
    <p:sldId id="291" r:id="rId15"/>
    <p:sldId id="296" r:id="rId16"/>
    <p:sldId id="338" r:id="rId17"/>
    <p:sldId id="337" r:id="rId18"/>
    <p:sldId id="329" r:id="rId19"/>
    <p:sldId id="339" r:id="rId20"/>
    <p:sldId id="311" r:id="rId21"/>
    <p:sldId id="312" r:id="rId22"/>
    <p:sldId id="313" r:id="rId23"/>
    <p:sldId id="341" r:id="rId24"/>
    <p:sldId id="303" r:id="rId25"/>
    <p:sldId id="334" r:id="rId26"/>
    <p:sldId id="335" r:id="rId27"/>
    <p:sldId id="33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2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69"/>
    <p:restoredTop sz="94687"/>
  </p:normalViewPr>
  <p:slideViewPr>
    <p:cSldViewPr snapToGrid="0">
      <p:cViewPr varScale="1">
        <p:scale>
          <a:sx n="80" d="100"/>
          <a:sy n="80" d="100"/>
        </p:scale>
        <p:origin x="46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49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7529A-40B1-6DC8-68DC-D6D4F358B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39B7D6-F547-1C29-63A6-4F6319BA24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135FD1-5371-9029-5590-F4C98A9AF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83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50194-06F0-EBAE-9070-B06D99F12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AA10ED-FF13-F890-6CBF-342B861C6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2193C-A499-E485-89E0-E52C73A51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716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99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669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5CFD6-C635-FE45-8C53-165FF6742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510190-B18A-FD40-B032-CD84439F7A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9B0FD0-9C97-7675-DB6C-B46B0764B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31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727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680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517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399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323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841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682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9FCF4-C66C-7BAD-A9E1-59D4F5902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01FFDF-B8DA-0D2B-EAD7-BE38FA35D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029626-01AC-18E7-EF17-67CF866DC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43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13398" y="13094276"/>
            <a:ext cx="410872" cy="4116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" name="Luc Le Pottier  •  PIXEL 2024   •"/>
          <p:cNvSpPr txBox="1"/>
          <p:nvPr/>
        </p:nvSpPr>
        <p:spPr>
          <a:xfrm>
            <a:off x="18365720" y="12985268"/>
            <a:ext cx="5387513" cy="65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r" defTabSz="825500">
              <a:defRPr sz="2100">
                <a:solidFill>
                  <a:srgbClr val="FFFFFF"/>
                </a:solidFill>
              </a:defRPr>
            </a:lvl1pPr>
          </a:lstStyle>
          <a:p>
            <a:r>
              <a:t>Luc Le Pottier  •  PIXEL 2024   •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86635" y="13100093"/>
            <a:ext cx="410871" cy="41163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9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Hot-air balloons viewed from below against a blue sky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Close-up of the top of a hot-air balloon viewed from above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8" name="Hot-air balloons viewed from below against a blue sky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Hot-air balloons viewed from below against a blue sky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lose-up of the top of a hot-air balloon viewed from above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5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lose-up of a hot-air balloon viewed from below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Hot-air balloons viewed from below against a blue sky"/>
          <p:cNvSpPr>
            <a:spLocks noGrp="1"/>
          </p:cNvSpPr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91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56831" y="13125493"/>
            <a:ext cx="410871" cy="4116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1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Luc Le Pottier  •  PIXEL 2024   •"/>
          <p:cNvSpPr txBox="1"/>
          <p:nvPr/>
        </p:nvSpPr>
        <p:spPr>
          <a:xfrm>
            <a:off x="18382654" y="13003785"/>
            <a:ext cx="5387513" cy="65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r" defTabSz="825500">
              <a:defRPr sz="2100">
                <a:solidFill>
                  <a:srgbClr val="000000"/>
                </a:solidFill>
              </a:defRPr>
            </a:lvl1pPr>
          </a:lstStyle>
          <a:p>
            <a:r>
              <a:t>Luc Le Pottier  •  PIXEL 2024   •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amptek.com/products/mini-x2-x-ray-tube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indico.in2p3.fr/event/32425/contributions/142734/" TargetMode="Externa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8.0209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1553467?ln=en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ds.cern.ch/record/2663161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indico.in2p3.fr/event/32425/contributions/142720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90222?ln=en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90270/files/ATL-ITK-SLIDE-2024-008.pdf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ds.cern.ch/record/2890222?ln=en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indico.cern.ch/event/907953/contributions/3889785/attachments/2050177/3436198/rd53b_data_encoding_decoding.pdf" TargetMode="External"/><Relationship Id="rId4" Type="http://schemas.openxmlformats.org/officeDocument/2006/relationships/hyperlink" Target="https://gitlab.cern.ch/YARR/YARR/-/blob/master/src/libItkpixv2/Itkpixv2Encoder.cpp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indico.cern.ch/event/907953/contributions/3889785/attachments/2050177/3436198/rd53b_data_encoding_decoding.pdf" TargetMode="External"/><Relationship Id="rId4" Type="http://schemas.openxmlformats.org/officeDocument/2006/relationships/hyperlink" Target="https://gitlab.cern.ch/YARR/YARR/-/blob/master/src/libItkpixv2/Itkpixv2Encoder.cpp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ds.cern.ch/record/2800852/files/ATL-ITK-PUB-2022-001.pdf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www.sciencedirect.com/science/article/pii/S016890021630383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hyperlink" Target="https://gitlab.cern.ch/YARR/YARR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hyperlink" Target="https://gitlab.cern.ch/YARR/YARR-FW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dico.in2p3.fr/event/32425/contributions/144912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sting the  Limits of  ITkPixV2"/>
          <p:cNvSpPr txBox="1">
            <a:spLocks noGrp="1"/>
          </p:cNvSpPr>
          <p:nvPr>
            <p:ph type="ctrTitle"/>
          </p:nvPr>
        </p:nvSpPr>
        <p:spPr>
          <a:xfrm>
            <a:off x="15996194" y="94257"/>
            <a:ext cx="7415613" cy="4648201"/>
          </a:xfrm>
          <a:prstGeom prst="rect">
            <a:avLst/>
          </a:prstGeom>
        </p:spPr>
        <p:txBody>
          <a:bodyPr/>
          <a:lstStyle/>
          <a:p>
            <a:pPr defTabSz="2365188">
              <a:defRPr sz="11252" spc="-225"/>
            </a:pPr>
            <a:r>
              <a:rPr dirty="0"/>
              <a:t>Testing the </a:t>
            </a:r>
            <a:br>
              <a:rPr dirty="0"/>
            </a:br>
            <a:r>
              <a:rPr dirty="0"/>
              <a:t>Limits of </a:t>
            </a:r>
            <a:br>
              <a:rPr dirty="0"/>
            </a:br>
            <a:r>
              <a:rPr dirty="0"/>
              <a:t>ITkPixV2</a:t>
            </a:r>
          </a:p>
        </p:txBody>
      </p:sp>
      <p:sp>
        <p:nvSpPr>
          <p:cNvPr id="154" name="Luc Le Pottier, LBNL…"/>
          <p:cNvSpPr txBox="1">
            <a:spLocks noGrp="1"/>
          </p:cNvSpPr>
          <p:nvPr>
            <p:ph type="subTitle" sz="quarter" idx="1"/>
          </p:nvPr>
        </p:nvSpPr>
        <p:spPr>
          <a:xfrm>
            <a:off x="15950025" y="7848599"/>
            <a:ext cx="8113217" cy="335609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sz="4700" u="sng" dirty="0"/>
              <a:t>Luc Le Pottier</a:t>
            </a:r>
            <a:r>
              <a:rPr sz="4700" dirty="0"/>
              <a:t>,</a:t>
            </a:r>
            <a:r>
              <a:rPr lang="en-US" sz="4700" dirty="0"/>
              <a:t> </a:t>
            </a:r>
            <a:r>
              <a:rPr lang="en-US" sz="4700" b="0" dirty="0"/>
              <a:t>Timon Heim, Maurice Garcia-</a:t>
            </a:r>
            <a:r>
              <a:rPr lang="en-US" sz="4700" b="0" dirty="0" err="1"/>
              <a:t>Sciveres</a:t>
            </a:r>
            <a:r>
              <a:rPr lang="en-US" sz="4700" b="0" dirty="0"/>
              <a:t>, </a:t>
            </a:r>
            <a:br>
              <a:rPr lang="en-US" sz="4700" b="0" dirty="0"/>
            </a:br>
            <a:r>
              <a:rPr lang="en-US" sz="4700" b="0" dirty="0"/>
              <a:t>Maria Mironova, and Liam Foster</a:t>
            </a:r>
          </a:p>
          <a:p>
            <a:pPr>
              <a:spcBef>
                <a:spcPts val="4500"/>
              </a:spcBef>
            </a:pPr>
            <a:r>
              <a:rPr lang="en-US" sz="4000" dirty="0"/>
              <a:t>Lawrence Berkeley National Lab</a:t>
            </a:r>
          </a:p>
          <a:p>
            <a:r>
              <a:rPr sz="4000" dirty="0"/>
              <a:t>November 17th, 2024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00655" y="13098318"/>
            <a:ext cx="262587" cy="4116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156" name="The ATLAS Inner  Tracker Pixel Detector…"/>
          <p:cNvSpPr txBox="1"/>
          <p:nvPr/>
        </p:nvSpPr>
        <p:spPr>
          <a:xfrm>
            <a:off x="15996194" y="4550691"/>
            <a:ext cx="8020813" cy="2531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6000" b="1" spc="-119">
                <a:solidFill>
                  <a:srgbClr val="D5D5D5"/>
                </a:solidFill>
              </a:defRPr>
            </a:pPr>
            <a:r>
              <a:rPr i="1" dirty="0"/>
              <a:t>The ATLAS Inner </a:t>
            </a:r>
            <a:br>
              <a:rPr i="1" dirty="0"/>
            </a:br>
            <a:r>
              <a:rPr i="1" dirty="0"/>
              <a:t>Tracker Pixel Detector </a:t>
            </a:r>
          </a:p>
          <a:p>
            <a:pPr algn="l">
              <a:lnSpc>
                <a:spcPct val="80000"/>
              </a:lnSpc>
              <a:defRPr sz="6000" b="1" spc="-119">
                <a:solidFill>
                  <a:srgbClr val="D5D5D5"/>
                </a:solidFill>
              </a:defRPr>
            </a:pPr>
            <a:r>
              <a:rPr i="1" dirty="0"/>
              <a:t>Readout Chip</a:t>
            </a:r>
          </a:p>
        </p:txBody>
      </p:sp>
      <p:grpSp>
        <p:nvGrpSpPr>
          <p:cNvPr id="159" name="Group"/>
          <p:cNvGrpSpPr/>
          <p:nvPr/>
        </p:nvGrpSpPr>
        <p:grpSpPr>
          <a:xfrm>
            <a:off x="649453" y="518914"/>
            <a:ext cx="14753983" cy="12804972"/>
            <a:chOff x="0" y="0"/>
            <a:chExt cx="14753981" cy="12804971"/>
          </a:xfrm>
        </p:grpSpPr>
        <p:pic>
          <p:nvPicPr>
            <p:cNvPr id="157" name="diced_chip.png" descr="diced_chip.png"/>
            <p:cNvPicPr>
              <a:picLocks noChangeAspect="1"/>
            </p:cNvPicPr>
            <p:nvPr/>
          </p:nvPicPr>
          <p:blipFill>
            <a:blip r:embed="rId2"/>
            <a:srcRect l="3821" r="20584" b="7669"/>
            <a:stretch>
              <a:fillRect/>
            </a:stretch>
          </p:blipFill>
          <p:spPr>
            <a:xfrm>
              <a:off x="0" y="0"/>
              <a:ext cx="14753982" cy="122419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8" name="Caption"/>
            <p:cNvSpPr/>
            <p:nvPr/>
          </p:nvSpPr>
          <p:spPr>
            <a:xfrm>
              <a:off x="0" y="12343606"/>
              <a:ext cx="14753981" cy="461366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i="1">
                  <a:solidFill>
                    <a:srgbClr val="D5D5D5"/>
                  </a:solidFill>
                </a:defRPr>
              </a:lvl1pPr>
            </a:lstStyle>
            <a:p>
              <a:pPr>
                <a:defRPr i="0"/>
              </a:pPr>
              <a:r>
                <a:rPr i="0" dirty="0"/>
                <a:t>Diced ITkPixV2 Readout Chips (M</a:t>
              </a:r>
              <a:r>
                <a:rPr lang="en-US" i="0" dirty="0"/>
                <a:t>aurice</a:t>
              </a:r>
              <a:r>
                <a:rPr i="0" dirty="0"/>
                <a:t> Garcia-</a:t>
              </a:r>
              <a:r>
                <a:rPr i="0" dirty="0" err="1"/>
                <a:t>Sciveres</a:t>
              </a:r>
              <a:r>
                <a:rPr i="0" dirty="0"/>
                <a:t>)</a:t>
              </a:r>
            </a:p>
          </p:txBody>
        </p:sp>
      </p:grpSp>
      <p:grpSp>
        <p:nvGrpSpPr>
          <p:cNvPr id="164" name="Group"/>
          <p:cNvGrpSpPr/>
          <p:nvPr/>
        </p:nvGrpSpPr>
        <p:grpSpPr>
          <a:xfrm>
            <a:off x="15846374" y="11197811"/>
            <a:ext cx="8399807" cy="1595134"/>
            <a:chOff x="0" y="-95259"/>
            <a:chExt cx="8399806" cy="1595133"/>
          </a:xfrm>
        </p:grpSpPr>
        <p:pic>
          <p:nvPicPr>
            <p:cNvPr id="160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7907" y="-95259"/>
              <a:ext cx="1595133" cy="15951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Image" descr="Image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8677"/>
              <a:ext cx="1801849" cy="13672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6105" y="-44543"/>
              <a:ext cx="1493701" cy="14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Image" descr="Image"/>
            <p:cNvPicPr>
              <a:picLocks noChangeAspect="1"/>
            </p:cNvPicPr>
            <p:nvPr/>
          </p:nvPicPr>
          <p:blipFill>
            <a:blip r:embed="rId6"/>
            <a:srcRect l="6409" t="12271" r="6409" b="12271"/>
            <a:stretch>
              <a:fillRect/>
            </a:stretch>
          </p:blipFill>
          <p:spPr>
            <a:xfrm>
              <a:off x="2038569" y="0"/>
              <a:ext cx="3081835" cy="14046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3" name="mean_tot_25ns.png" descr="mean_tot_25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686" y="161415"/>
            <a:ext cx="14812393" cy="13058093"/>
          </a:xfrm>
          <a:prstGeom prst="rect">
            <a:avLst/>
          </a:prstGeom>
          <a:ln w="12700">
            <a:miter lim="400000"/>
          </a:ln>
        </p:spPr>
      </p:pic>
      <p:sp>
        <p:nvSpPr>
          <p:cNvPr id="1174" name="1 bunch crossing  at full rate"/>
          <p:cNvSpPr txBox="1">
            <a:spLocks noGrp="1"/>
          </p:cNvSpPr>
          <p:nvPr>
            <p:ph type="title"/>
          </p:nvPr>
        </p:nvSpPr>
        <p:spPr>
          <a:xfrm>
            <a:off x="460432" y="419361"/>
            <a:ext cx="4916091" cy="3912045"/>
          </a:xfrm>
          <a:prstGeom prst="rect">
            <a:avLst/>
          </a:prstGeom>
        </p:spPr>
        <p:txBody>
          <a:bodyPr/>
          <a:lstStyle/>
          <a:p>
            <a:pPr defTabSz="2365188">
              <a:defRPr sz="8245" spc="-164">
                <a:solidFill>
                  <a:schemeClr val="accent1">
                    <a:lumOff val="-13575"/>
                  </a:schemeClr>
                </a:solidFill>
              </a:defRPr>
            </a:pPr>
            <a:r>
              <a:rPr dirty="0"/>
              <a:t>1 bunch crossing </a:t>
            </a:r>
            <a:br>
              <a:rPr dirty="0"/>
            </a:br>
            <a:r>
              <a:rPr dirty="0"/>
              <a:t>at full rate</a:t>
            </a:r>
          </a:p>
        </p:txBody>
      </p:sp>
      <p:sp>
        <p:nvSpPr>
          <p:cNvPr id="1175" name="10"/>
          <p:cNvSpPr txBox="1">
            <a:spLocks noGrp="1"/>
          </p:cNvSpPr>
          <p:nvPr>
            <p:ph type="sldNum" sz="quarter" idx="2"/>
          </p:nvPr>
        </p:nvSpPr>
        <p:spPr>
          <a:xfrm>
            <a:off x="23779677" y="13084193"/>
            <a:ext cx="400751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10</a:t>
            </a:r>
            <a:endParaRPr dirty="0"/>
          </a:p>
        </p:txBody>
      </p:sp>
      <p:sp>
        <p:nvSpPr>
          <p:cNvPr id="1176" name="313 hits…"/>
          <p:cNvSpPr txBox="1">
            <a:spLocks noGrp="1"/>
          </p:cNvSpPr>
          <p:nvPr>
            <p:ph type="body" sz="quarter" idx="1"/>
          </p:nvPr>
        </p:nvSpPr>
        <p:spPr>
          <a:xfrm>
            <a:off x="467535" y="8569842"/>
            <a:ext cx="5642950" cy="1160188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/>
            </a:pPr>
            <a:r>
              <a:rPr dirty="0"/>
              <a:t>313 hits</a:t>
            </a:r>
          </a:p>
          <a:p>
            <a:pPr marL="0" indent="0">
              <a:buSzTx/>
              <a:buNone/>
              <a:defRPr b="1" i="1"/>
            </a:pPr>
            <a:r>
              <a:rPr dirty="0"/>
              <a:t>25 nanoseconds</a:t>
            </a:r>
          </a:p>
          <a:p>
            <a:pPr marL="0" indent="0">
              <a:buSzTx/>
              <a:buNone/>
              <a:defRPr b="1" i="1"/>
            </a:pPr>
            <a:r>
              <a:rPr dirty="0"/>
              <a:t>2x2 cm sensor</a:t>
            </a:r>
            <a:endParaRPr lang="en-US" dirty="0"/>
          </a:p>
          <a:p>
            <a:pPr marL="0" indent="0">
              <a:buSzTx/>
              <a:buNone/>
              <a:defRPr b="1" i="1"/>
            </a:pPr>
            <a:r>
              <a:rPr lang="en-US" dirty="0"/>
              <a:t>Krypton-85 data</a:t>
            </a:r>
            <a:endParaRPr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1 second…"/>
          <p:cNvSpPr txBox="1">
            <a:spLocks noGrp="1"/>
          </p:cNvSpPr>
          <p:nvPr>
            <p:ph type="title"/>
          </p:nvPr>
        </p:nvSpPr>
        <p:spPr>
          <a:xfrm>
            <a:off x="460432" y="419361"/>
            <a:ext cx="5135327" cy="3912045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rPr dirty="0"/>
              <a:t>1 second</a:t>
            </a:r>
          </a:p>
          <a:p>
            <a:pPr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rPr dirty="0"/>
              <a:t>at full rate</a:t>
            </a:r>
          </a:p>
        </p:txBody>
      </p:sp>
      <p:sp>
        <p:nvSpPr>
          <p:cNvPr id="1179" name="11"/>
          <p:cNvSpPr txBox="1">
            <a:spLocks noGrp="1"/>
          </p:cNvSpPr>
          <p:nvPr>
            <p:ph type="sldNum" sz="quarter" idx="2"/>
          </p:nvPr>
        </p:nvSpPr>
        <p:spPr>
          <a:xfrm>
            <a:off x="23779677" y="13084193"/>
            <a:ext cx="400751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11</a:t>
            </a:r>
            <a:endParaRPr dirty="0"/>
          </a:p>
        </p:txBody>
      </p:sp>
      <p:sp>
        <p:nvSpPr>
          <p:cNvPr id="1180" name="12.6 billion hits…"/>
          <p:cNvSpPr txBox="1">
            <a:spLocks noGrp="1"/>
          </p:cNvSpPr>
          <p:nvPr>
            <p:ph type="body" sz="quarter" idx="1"/>
          </p:nvPr>
        </p:nvSpPr>
        <p:spPr>
          <a:xfrm>
            <a:off x="450601" y="6103088"/>
            <a:ext cx="5642951" cy="1159637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/>
            </a:pPr>
            <a:r>
              <a:rPr dirty="0"/>
              <a:t>12.6 billion hits</a:t>
            </a:r>
          </a:p>
          <a:p>
            <a:pPr marL="0" indent="0">
              <a:buSzTx/>
              <a:buNone/>
              <a:defRPr b="1" i="1"/>
            </a:pPr>
            <a:r>
              <a:rPr dirty="0"/>
              <a:t>40MHz event rate</a:t>
            </a:r>
          </a:p>
          <a:p>
            <a:pPr marL="0" indent="0">
              <a:buSzTx/>
              <a:buNone/>
              <a:defRPr b="1" i="1"/>
            </a:pPr>
            <a:r>
              <a:rPr dirty="0"/>
              <a:t>3.276 GHz/cm</a:t>
            </a:r>
            <a:r>
              <a:rPr baseline="31999" dirty="0"/>
              <a:t>2</a:t>
            </a:r>
          </a:p>
          <a:p>
            <a:pPr marL="0" indent="0">
              <a:buSzTx/>
              <a:buNone/>
              <a:defRPr b="1" i="1"/>
            </a:pPr>
            <a:r>
              <a:rPr dirty="0"/>
              <a:t>2x2 cm sensor</a:t>
            </a:r>
          </a:p>
          <a:p>
            <a:pPr marL="0" indent="0">
              <a:buSzTx/>
              <a:buNone/>
              <a:defRPr b="1" i="1"/>
            </a:pPr>
            <a:r>
              <a:rPr lang="en-US" dirty="0" err="1"/>
              <a:t>realtime</a:t>
            </a:r>
            <a:endParaRPr lang="en-US" dirty="0"/>
          </a:p>
          <a:p>
            <a:pPr marL="0" indent="0">
              <a:buSzTx/>
              <a:buNone/>
              <a:defRPr b="1" i="1"/>
            </a:pPr>
            <a:r>
              <a:rPr lang="en-US" dirty="0"/>
              <a:t>Krypton-85 data</a:t>
            </a:r>
            <a:endParaRPr dirty="0"/>
          </a:p>
        </p:txBody>
      </p:sp>
      <p:pic>
        <p:nvPicPr>
          <p:cNvPr id="1181" name="1s_in_1s_jet.gif" descr="1s_in_1s_jet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20918" y="291325"/>
            <a:ext cx="12188866" cy="12696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4943" y="65269"/>
            <a:ext cx="3302503" cy="131488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too fast?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dirty="0"/>
              <a:t>too fast?</a:t>
            </a:r>
          </a:p>
        </p:txBody>
      </p:sp>
      <p:sp>
        <p:nvSpPr>
          <p:cNvPr id="1185" name="12"/>
          <p:cNvSpPr txBox="1">
            <a:spLocks noGrp="1"/>
          </p:cNvSpPr>
          <p:nvPr>
            <p:ph type="sldNum" sz="quarter" idx="2"/>
          </p:nvPr>
        </p:nvSpPr>
        <p:spPr>
          <a:xfrm>
            <a:off x="23791695" y="13085968"/>
            <a:ext cx="400751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12</a:t>
            </a:r>
            <a:endParaRPr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Image" descr="Image"/>
          <p:cNvPicPr>
            <a:picLocks noChangeAspect="1"/>
          </p:cNvPicPr>
          <p:nvPr/>
        </p:nvPicPr>
        <p:blipFill>
          <a:blip r:embed="rId3"/>
          <a:srcRect l="10201" t="2021" r="18279" b="9361"/>
          <a:stretch>
            <a:fillRect/>
          </a:stretch>
        </p:blipFill>
        <p:spPr>
          <a:xfrm>
            <a:off x="6095999" y="312472"/>
            <a:ext cx="12192002" cy="12641935"/>
          </a:xfrm>
          <a:prstGeom prst="rect">
            <a:avLst/>
          </a:prstGeom>
          <a:ln w="12700">
            <a:miter lim="400000"/>
          </a:ln>
        </p:spPr>
      </p:pic>
      <p:sp>
        <p:nvSpPr>
          <p:cNvPr id="1188" name="… then take a  subset"/>
          <p:cNvSpPr txBox="1">
            <a:spLocks noGrp="1"/>
          </p:cNvSpPr>
          <p:nvPr>
            <p:ph type="title"/>
          </p:nvPr>
        </p:nvSpPr>
        <p:spPr>
          <a:xfrm>
            <a:off x="637298" y="520961"/>
            <a:ext cx="4625083" cy="3669158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t>… then take a </a:t>
            </a:r>
            <a:br/>
            <a:r>
              <a:t>subset</a:t>
            </a:r>
          </a:p>
        </p:txBody>
      </p:sp>
      <p:sp>
        <p:nvSpPr>
          <p:cNvPr id="1189" name="13"/>
          <p:cNvSpPr txBox="1">
            <a:spLocks noGrp="1"/>
          </p:cNvSpPr>
          <p:nvPr>
            <p:ph type="sldNum" sz="quarter" idx="2"/>
          </p:nvPr>
        </p:nvSpPr>
        <p:spPr>
          <a:xfrm>
            <a:off x="23779677" y="13084193"/>
            <a:ext cx="400751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13</a:t>
            </a:r>
            <a:endParaRPr dirty="0"/>
          </a:p>
        </p:txBody>
      </p:sp>
      <p:sp>
        <p:nvSpPr>
          <p:cNvPr id="1190" name="100x100 pixel subregion…"/>
          <p:cNvSpPr txBox="1">
            <a:spLocks noGrp="1"/>
          </p:cNvSpPr>
          <p:nvPr>
            <p:ph type="body" sz="quarter" idx="1"/>
          </p:nvPr>
        </p:nvSpPr>
        <p:spPr>
          <a:xfrm>
            <a:off x="627943" y="4342457"/>
            <a:ext cx="4625083" cy="1036684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  <a:r>
              <a:rPr dirty="0"/>
              <a:t>100x100 pixel subregion</a:t>
            </a:r>
          </a:p>
          <a:p>
            <a:pPr marL="0" indent="0">
              <a:buSzTx/>
              <a:buNone/>
              <a:defRPr b="1"/>
            </a:pPr>
            <a:r>
              <a:rPr dirty="0"/>
              <a:t>1/15th the area</a:t>
            </a:r>
            <a:endParaRPr lang="en-US" dirty="0"/>
          </a:p>
          <a:p>
            <a:pPr marL="0" indent="0">
              <a:buSzTx/>
              <a:buNone/>
              <a:defRPr b="1"/>
            </a:pPr>
            <a:endParaRPr lang="en-US" dirty="0"/>
          </a:p>
          <a:p>
            <a:pPr marL="0" indent="0">
              <a:buSzTx/>
              <a:buNone/>
              <a:defRPr b="1"/>
            </a:pPr>
            <a:endParaRPr lang="en-US" dirty="0"/>
          </a:p>
          <a:p>
            <a:pPr marL="0" indent="0">
              <a:buSzTx/>
              <a:buNone/>
              <a:defRPr b="1"/>
            </a:pPr>
            <a:endParaRPr lang="en-US" dirty="0"/>
          </a:p>
          <a:p>
            <a:pPr marL="0" indent="0">
              <a:buSzTx/>
              <a:buNone/>
              <a:defRPr b="1"/>
            </a:pPr>
            <a:r>
              <a:rPr lang="en-US" dirty="0"/>
              <a:t>1 millisecond</a:t>
            </a:r>
          </a:p>
        </p:txBody>
      </p:sp>
      <p:pic>
        <p:nvPicPr>
          <p:cNvPr id="119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9477" y="233693"/>
            <a:ext cx="3214788" cy="1279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… and slow it down">
            <a:extLst>
              <a:ext uri="{FF2B5EF4-FFF2-40B4-BE49-F238E27FC236}">
                <a16:creationId xmlns:a16="http://schemas.microsoft.com/office/drawing/2014/main" id="{88251E4C-F2E0-3C92-C3B7-54C134BF96ED}"/>
              </a:ext>
            </a:extLst>
          </p:cNvPr>
          <p:cNvSpPr txBox="1">
            <a:spLocks/>
          </p:cNvSpPr>
          <p:nvPr/>
        </p:nvSpPr>
        <p:spPr>
          <a:xfrm>
            <a:off x="627943" y="7772574"/>
            <a:ext cx="4967636" cy="3506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lumOff val="-135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… and slow it down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14"/>
          <p:cNvSpPr txBox="1">
            <a:spLocks noGrp="1"/>
          </p:cNvSpPr>
          <p:nvPr>
            <p:ph type="sldNum" sz="quarter" idx="2"/>
          </p:nvPr>
        </p:nvSpPr>
        <p:spPr>
          <a:xfrm>
            <a:off x="23779677" y="13084193"/>
            <a:ext cx="400751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14</a:t>
            </a:r>
            <a:endParaRPr dirty="0"/>
          </a:p>
        </p:txBody>
      </p:sp>
      <p:sp>
        <p:nvSpPr>
          <p:cNvPr id="1195" name="850 thousand hits"/>
          <p:cNvSpPr txBox="1">
            <a:spLocks noGrp="1"/>
          </p:cNvSpPr>
          <p:nvPr>
            <p:ph type="body" sz="quarter" idx="1"/>
          </p:nvPr>
        </p:nvSpPr>
        <p:spPr>
          <a:xfrm>
            <a:off x="5813340" y="11367370"/>
            <a:ext cx="5387512" cy="1036684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b="1"/>
            </a:lvl1pPr>
          </a:lstStyle>
          <a:p>
            <a:r>
              <a:t>850 thousand hits</a:t>
            </a:r>
          </a:p>
        </p:txBody>
      </p:sp>
      <p:pic>
        <p:nvPicPr>
          <p:cNvPr id="1196" name="1ms_colorbar.png" descr="1ms_colorbar.png"/>
          <p:cNvPicPr>
            <a:picLocks noChangeAspect="1"/>
          </p:cNvPicPr>
          <p:nvPr/>
        </p:nvPicPr>
        <p:blipFill>
          <a:blip r:embed="rId3"/>
          <a:srcRect t="610"/>
          <a:stretch>
            <a:fillRect/>
          </a:stretch>
        </p:blipFill>
        <p:spPr>
          <a:xfrm>
            <a:off x="448830" y="1543035"/>
            <a:ext cx="1541678" cy="9596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7" name="1ms_inst_colorbar.png" descr="1ms_inst_colorbar.png"/>
          <p:cNvPicPr>
            <a:picLocks noChangeAspect="1"/>
          </p:cNvPicPr>
          <p:nvPr/>
        </p:nvPicPr>
        <p:blipFill>
          <a:blip r:embed="rId4"/>
          <a:srcRect t="1045"/>
          <a:stretch>
            <a:fillRect/>
          </a:stretch>
        </p:blipFill>
        <p:spPr>
          <a:xfrm>
            <a:off x="22333419" y="1361068"/>
            <a:ext cx="1510053" cy="9833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8" name="1ms_640frame_sidebyside_4x.gif" descr="1ms_640frame_sidebyside_4x.gi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371714" y="1577181"/>
            <a:ext cx="19796581" cy="9426943"/>
          </a:xfrm>
          <a:prstGeom prst="rect">
            <a:avLst/>
          </a:prstGeom>
          <a:ln w="12700">
            <a:miter lim="400000"/>
          </a:ln>
        </p:spPr>
      </p:pic>
      <p:sp>
        <p:nvSpPr>
          <p:cNvPr id="1199" name="3.4 GHz/cm^2"/>
          <p:cNvSpPr txBox="1"/>
          <p:nvPr/>
        </p:nvSpPr>
        <p:spPr>
          <a:xfrm>
            <a:off x="18885468" y="11367370"/>
            <a:ext cx="4290187" cy="103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 b="1">
                <a:solidFill>
                  <a:srgbClr val="000000"/>
                </a:solidFill>
              </a:defRPr>
            </a:lvl1pPr>
          </a:lstStyle>
          <a:p>
            <a:r>
              <a:t>3.4 GHz/cm^2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0" name="1.5 s per frame"/>
              <p:cNvSpPr txBox="1"/>
              <p:nvPr/>
            </p:nvSpPr>
            <p:spPr>
              <a:xfrm>
                <a:off x="12242239" y="11227920"/>
                <a:ext cx="5053180" cy="1036684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>
                  <a:lnSpc>
                    <a:spcPct val="90000"/>
                  </a:lnSpc>
                  <a:spcBef>
                    <a:spcPts val="4500"/>
                  </a:spcBef>
                  <a:defRPr sz="4800" b="1">
                    <a:solidFill>
                      <a:srgbClr val="000000"/>
                    </a:solidFill>
                  </a:defRPr>
                </a:pPr>
                <a:r>
                  <a:t>1.5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t>s per frame</a:t>
                </a:r>
              </a:p>
            </p:txBody>
          </p:sp>
        </mc:Choice>
        <mc:Fallback xmlns="">
          <p:sp>
            <p:nvSpPr>
              <p:cNvPr id="1200" name="1.5 s per fram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2239" y="11227920"/>
                <a:ext cx="5053180" cy="10366849"/>
              </a:xfrm>
              <a:prstGeom prst="rect">
                <a:avLst/>
              </a:prstGeom>
              <a:blipFill>
                <a:blip r:embed="rId6"/>
                <a:stretch>
                  <a:fillRect l="-2506" t="-1224" r="-275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1" name="1 millisecond"/>
          <p:cNvSpPr txBox="1"/>
          <p:nvPr/>
        </p:nvSpPr>
        <p:spPr>
          <a:xfrm>
            <a:off x="446916" y="11367370"/>
            <a:ext cx="4290187" cy="103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 b="1">
                <a:solidFill>
                  <a:srgbClr val="000000"/>
                </a:solidFill>
              </a:defRPr>
            </a:lvl1pPr>
          </a:lstStyle>
          <a:p>
            <a:r>
              <a:t>1 millisecond</a:t>
            </a:r>
          </a:p>
        </p:txBody>
      </p:sp>
      <p:sp>
        <p:nvSpPr>
          <p:cNvPr id="1202" name="Cumulative"/>
          <p:cNvSpPr txBox="1"/>
          <p:nvPr/>
        </p:nvSpPr>
        <p:spPr>
          <a:xfrm>
            <a:off x="4145406" y="845236"/>
            <a:ext cx="5387513" cy="105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 b="1">
                <a:solidFill>
                  <a:srgbClr val="000000"/>
                </a:solidFill>
              </a:defRPr>
            </a:lvl1pPr>
          </a:lstStyle>
          <a:p>
            <a:r>
              <a:t>Cumulative</a:t>
            </a:r>
          </a:p>
        </p:txBody>
      </p:sp>
      <p:sp>
        <p:nvSpPr>
          <p:cNvPr id="1203" name="Instantaneous"/>
          <p:cNvSpPr txBox="1"/>
          <p:nvPr/>
        </p:nvSpPr>
        <p:spPr>
          <a:xfrm>
            <a:off x="14923473" y="800577"/>
            <a:ext cx="5387513" cy="845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 b="1">
                <a:solidFill>
                  <a:srgbClr val="000000"/>
                </a:solidFill>
              </a:defRPr>
            </a:lvl1pPr>
          </a:lstStyle>
          <a:p>
            <a:r>
              <a:t>Instantaneous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Testing at Full Rate"/>
          <p:cNvSpPr txBox="1">
            <a:spLocks noGrp="1"/>
          </p:cNvSpPr>
          <p:nvPr>
            <p:ph type="title"/>
          </p:nvPr>
        </p:nvSpPr>
        <p:spPr>
          <a:xfrm>
            <a:off x="460432" y="419361"/>
            <a:ext cx="11167946" cy="15654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Testing at Full Rate</a:t>
            </a:r>
          </a:p>
        </p:txBody>
      </p:sp>
      <p:sp>
        <p:nvSpPr>
          <p:cNvPr id="1231" name="15"/>
          <p:cNvSpPr txBox="1">
            <a:spLocks noGrp="1"/>
          </p:cNvSpPr>
          <p:nvPr>
            <p:ph type="sldNum" sz="quarter" idx="2"/>
          </p:nvPr>
        </p:nvSpPr>
        <p:spPr>
          <a:xfrm>
            <a:off x="23779677" y="13084193"/>
            <a:ext cx="400751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15</a:t>
            </a:r>
            <a:endParaRPr dirty="0"/>
          </a:p>
        </p:txBody>
      </p:sp>
      <p:sp>
        <p:nvSpPr>
          <p:cNvPr id="1232" name="We need to validate our chip design…"/>
          <p:cNvSpPr txBox="1">
            <a:spLocks noGrp="1"/>
          </p:cNvSpPr>
          <p:nvPr>
            <p:ph type="body" idx="1"/>
          </p:nvPr>
        </p:nvSpPr>
        <p:spPr>
          <a:xfrm>
            <a:off x="510109" y="1918274"/>
            <a:ext cx="23363782" cy="11612941"/>
          </a:xfrm>
          <a:prstGeom prst="rect">
            <a:avLst/>
          </a:prstGeom>
        </p:spPr>
        <p:txBody>
          <a:bodyPr/>
          <a:lstStyle/>
          <a:p>
            <a:pPr marL="0" indent="0" defTabSz="2194505">
              <a:spcBef>
                <a:spcPts val="1800"/>
              </a:spcBef>
              <a:buSzTx/>
              <a:buNone/>
              <a:defRPr sz="4319"/>
            </a:pPr>
            <a:r>
              <a:rPr lang="en-US" dirty="0"/>
              <a:t>We need to </a:t>
            </a:r>
            <a:r>
              <a:rPr lang="en-US" b="1" dirty="0"/>
              <a:t>validate our chip design</a:t>
            </a:r>
          </a:p>
          <a:p>
            <a:pPr marL="548639" indent="-548639" defTabSz="2194505">
              <a:spcBef>
                <a:spcPts val="1800"/>
              </a:spcBef>
              <a:defRPr sz="4319"/>
            </a:pPr>
            <a:r>
              <a:rPr lang="en-US" dirty="0"/>
              <a:t>But, impossible to recreate the </a:t>
            </a:r>
            <a:br>
              <a:rPr lang="en-US" dirty="0"/>
            </a:br>
            <a:r>
              <a:rPr lang="en-US" dirty="0"/>
              <a:t>“real” environment in every way, </a:t>
            </a:r>
            <a:br>
              <a:rPr lang="en-US" dirty="0"/>
            </a:br>
            <a:r>
              <a:rPr lang="en-US" dirty="0"/>
              <a:t>without actually building ITK</a:t>
            </a:r>
          </a:p>
          <a:p>
            <a:pPr marL="0" indent="0" defTabSz="2194505">
              <a:spcBef>
                <a:spcPts val="4000"/>
              </a:spcBef>
              <a:buSzTx/>
              <a:buNone/>
              <a:defRPr sz="4319"/>
            </a:pPr>
            <a:r>
              <a:rPr lang="en-US" dirty="0"/>
              <a:t>How can we test at this extreme rate?</a:t>
            </a:r>
          </a:p>
          <a:p>
            <a:pPr marL="548639" indent="-548639" defTabSz="2194505">
              <a:spcBef>
                <a:spcPts val="1800"/>
              </a:spcBef>
              <a:defRPr sz="4319"/>
            </a:pPr>
            <a:r>
              <a:rPr lang="en-US" dirty="0"/>
              <a:t>Isolate specific tests we want to do, and push the chip </a:t>
            </a:r>
          </a:p>
          <a:p>
            <a:pPr marL="0" indent="0" defTabSz="2194505">
              <a:spcBef>
                <a:spcPts val="4000"/>
              </a:spcBef>
              <a:buSzTx/>
              <a:buNone/>
              <a:defRPr sz="4319"/>
            </a:pPr>
            <a:r>
              <a:rPr lang="en-US" dirty="0"/>
              <a:t>Simple full-rate measurement: </a:t>
            </a:r>
          </a:p>
          <a:p>
            <a:pPr marL="548639" indent="-548639" defTabSz="2194505">
              <a:spcBef>
                <a:spcPts val="1800"/>
              </a:spcBef>
              <a:defRPr sz="4319"/>
            </a:pPr>
            <a:r>
              <a:rPr lang="en-US" dirty="0"/>
              <a:t>Digital </a:t>
            </a:r>
            <a:r>
              <a:rPr lang="en-US" b="1" dirty="0"/>
              <a:t>current consumption</a:t>
            </a:r>
            <a:r>
              <a:rPr lang="en-US" dirty="0"/>
              <a:t> of the chip as a function of </a:t>
            </a:r>
            <a:r>
              <a:rPr lang="en-US" b="1" dirty="0"/>
              <a:t>hit rate</a:t>
            </a:r>
          </a:p>
          <a:p>
            <a:pPr marL="548639" indent="-548639" defTabSz="2194505">
              <a:spcBef>
                <a:spcPts val="1800"/>
              </a:spcBef>
              <a:defRPr sz="4319"/>
            </a:pPr>
            <a:r>
              <a:rPr lang="en-US" dirty="0"/>
              <a:t>Critical measurement for </a:t>
            </a:r>
            <a:r>
              <a:rPr lang="en-US" b="1" dirty="0"/>
              <a:t>cooling budget of ITK: </a:t>
            </a:r>
            <a:r>
              <a:rPr lang="en-US" dirty="0"/>
              <a:t>more current = more heat</a:t>
            </a:r>
          </a:p>
          <a:p>
            <a:pPr marL="0" indent="0" defTabSz="2194505">
              <a:spcBef>
                <a:spcPts val="4300"/>
              </a:spcBef>
              <a:buSzTx/>
              <a:buNone/>
              <a:defRPr sz="4319"/>
            </a:pPr>
            <a:r>
              <a:rPr lang="en-US" dirty="0"/>
              <a:t>Setup:</a:t>
            </a:r>
          </a:p>
          <a:p>
            <a:pPr marL="548639" indent="-548639" defTabSz="2194505">
              <a:spcBef>
                <a:spcPts val="1800"/>
              </a:spcBef>
              <a:defRPr sz="4319"/>
            </a:pPr>
            <a:r>
              <a:rPr lang="en-US" dirty="0"/>
              <a:t>To reach ultra-high hit rates: use </a:t>
            </a:r>
            <a:r>
              <a:rPr lang="en-US" b="1" dirty="0"/>
              <a:t>X-ray tube</a:t>
            </a:r>
            <a:r>
              <a:rPr lang="en-US" dirty="0"/>
              <a:t> (</a:t>
            </a:r>
            <a:r>
              <a:rPr lang="en-US" u="sng" dirty="0">
                <a:hlinkClick r:id="rId2"/>
              </a:rPr>
              <a:t>Amptek mini-x2</a:t>
            </a:r>
            <a:r>
              <a:rPr lang="en-US" dirty="0"/>
              <a:t>)</a:t>
            </a:r>
          </a:p>
          <a:p>
            <a:pPr marL="548639" indent="-548639" defTabSz="2194505">
              <a:spcBef>
                <a:spcPts val="1800"/>
              </a:spcBef>
              <a:defRPr sz="4319"/>
            </a:pPr>
            <a:r>
              <a:rPr lang="en-US" dirty="0"/>
              <a:t>Make precision current, temperature, </a:t>
            </a:r>
            <a:r>
              <a:rPr lang="en-US" dirty="0" err="1"/>
              <a:t>etc</a:t>
            </a:r>
            <a:r>
              <a:rPr lang="en-US" dirty="0"/>
              <a:t> measurements during tests, triggering at </a:t>
            </a:r>
            <a:r>
              <a:rPr lang="en-US" b="1" dirty="0"/>
              <a:t>1MHz</a:t>
            </a:r>
          </a:p>
          <a:p>
            <a:pPr marL="0" indent="0" defTabSz="2194505">
              <a:spcBef>
                <a:spcPts val="4300"/>
              </a:spcBef>
              <a:buSzTx/>
              <a:buNone/>
              <a:defRPr sz="4319"/>
            </a:pPr>
            <a:r>
              <a:rPr lang="en-US" dirty="0"/>
              <a:t>Expectation: </a:t>
            </a:r>
            <a:r>
              <a:rPr lang="en-US" b="1" dirty="0"/>
              <a:t>exactly linear relationship </a:t>
            </a:r>
            <a:r>
              <a:rPr lang="en-US" dirty="0"/>
              <a:t>between hit rate and current</a:t>
            </a:r>
          </a:p>
        </p:txBody>
      </p:sp>
      <p:grpSp>
        <p:nvGrpSpPr>
          <p:cNvPr id="1235" name="Group"/>
          <p:cNvGrpSpPr/>
          <p:nvPr/>
        </p:nvGrpSpPr>
        <p:grpSpPr>
          <a:xfrm>
            <a:off x="18141768" y="146049"/>
            <a:ext cx="5869286" cy="8753725"/>
            <a:chOff x="0" y="0"/>
            <a:chExt cx="5869285" cy="8753723"/>
          </a:xfrm>
        </p:grpSpPr>
        <p:pic>
          <p:nvPicPr>
            <p:cNvPr id="1233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869286" cy="7822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4" name="Caption"/>
            <p:cNvSpPr/>
            <p:nvPr/>
          </p:nvSpPr>
          <p:spPr>
            <a:xfrm>
              <a:off x="0" y="7924058"/>
              <a:ext cx="5869286" cy="829666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rPr dirty="0"/>
                <a:t>X-ray tube aligned with chip high-rate studies</a:t>
              </a:r>
            </a:p>
          </p:txBody>
        </p:sp>
      </p:grpSp>
      <p:grpSp>
        <p:nvGrpSpPr>
          <p:cNvPr id="1238" name="Group"/>
          <p:cNvGrpSpPr/>
          <p:nvPr/>
        </p:nvGrpSpPr>
        <p:grpSpPr>
          <a:xfrm>
            <a:off x="11169649" y="190499"/>
            <a:ext cx="6413502" cy="5668367"/>
            <a:chOff x="0" y="0"/>
            <a:chExt cx="6413500" cy="5668365"/>
          </a:xfrm>
        </p:grpSpPr>
        <p:pic>
          <p:nvPicPr>
            <p:cNvPr id="123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413501" cy="4737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7" name="Caption"/>
            <p:cNvSpPr/>
            <p:nvPr/>
          </p:nvSpPr>
          <p:spPr>
            <a:xfrm>
              <a:off x="0" y="4838700"/>
              <a:ext cx="6413501" cy="829666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t>Mean hitrate for ~3GHz rate, showing close-to-uniform occupancy across the chip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2BEDF6-B5A9-4220-E570-F95B7AF1BA86}"/>
              </a:ext>
            </a:extLst>
          </p:cNvPr>
          <p:cNvSpPr txBox="1"/>
          <p:nvPr/>
        </p:nvSpPr>
        <p:spPr>
          <a:xfrm>
            <a:off x="13704276" y="10417803"/>
            <a:ext cx="12262338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Thank you to Jennifer Ott/Simone Mazza at </a:t>
            </a:r>
          </a:p>
          <a:p>
            <a:r>
              <a:rPr lang="en-US" dirty="0"/>
              <a:t>University of Hawaii/SCIPP for providing x-rays!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AD31B8-031C-E6A2-C167-F8C66EC0E73E}"/>
              </a:ext>
            </a:extLst>
          </p:cNvPr>
          <p:cNvSpPr txBox="1"/>
          <p:nvPr/>
        </p:nvSpPr>
        <p:spPr>
          <a:xfrm>
            <a:off x="13967276" y="9211316"/>
            <a:ext cx="8348984" cy="829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(For more on </a:t>
            </a:r>
            <a:r>
              <a:rPr lang="en-US" dirty="0" err="1"/>
              <a:t>ITk</a:t>
            </a:r>
            <a:r>
              <a:rPr lang="en-US" dirty="0"/>
              <a:t> cooling/mechanics: see </a:t>
            </a:r>
            <a:br>
              <a:rPr lang="en-US" dirty="0"/>
            </a:br>
            <a:r>
              <a:rPr lang="en-US" dirty="0">
                <a:hlinkClick r:id="rId5"/>
              </a:rPr>
              <a:t>Liam Cunningham’s talk on Monday</a:t>
            </a:r>
            <a:r>
              <a:rPr lang="en-US" dirty="0"/>
              <a:t>)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1145F-6328-A067-DFE9-F7296C51D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16">
            <a:extLst>
              <a:ext uri="{FF2B5EF4-FFF2-40B4-BE49-F238E27FC236}">
                <a16:creationId xmlns:a16="http://schemas.microsoft.com/office/drawing/2014/main" id="{29316890-F386-156E-ED2C-BCC49CB97C6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79677" y="13084193"/>
            <a:ext cx="400751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16</a:t>
            </a:r>
            <a:endParaRPr dirty="0"/>
          </a:p>
        </p:txBody>
      </p:sp>
      <p:pic>
        <p:nvPicPr>
          <p:cNvPr id="1260" name="Image">
            <a:extLst>
              <a:ext uri="{FF2B5EF4-FFF2-40B4-BE49-F238E27FC236}">
                <a16:creationId xmlns:a16="http://schemas.microsoft.com/office/drawing/2014/main" id="{D9B5DE29-CB3D-DF94-0F9E-C900DFA03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9430" y="321733"/>
            <a:ext cx="16271139" cy="106252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68" name="Digital Current Measurement">
            <a:extLst>
              <a:ext uri="{FF2B5EF4-FFF2-40B4-BE49-F238E27FC236}">
                <a16:creationId xmlns:a16="http://schemas.microsoft.com/office/drawing/2014/main" id="{3D332165-6A62-446C-F0C0-71836E1E00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0432" y="419361"/>
            <a:ext cx="7390424" cy="24993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Digital Current Measurement</a:t>
            </a:r>
          </a:p>
        </p:txBody>
      </p:sp>
      <p:sp>
        <p:nvSpPr>
          <p:cNvPr id="4" name="Can clearly see a “knee”  at 0.45 GHz/cm2…">
            <a:extLst>
              <a:ext uri="{FF2B5EF4-FFF2-40B4-BE49-F238E27FC236}">
                <a16:creationId xmlns:a16="http://schemas.microsoft.com/office/drawing/2014/main" id="{254F0F4B-7995-0827-417B-7BBCFC1532D4}"/>
              </a:ext>
            </a:extLst>
          </p:cNvPr>
          <p:cNvSpPr txBox="1">
            <a:spLocks/>
          </p:cNvSpPr>
          <p:nvPr/>
        </p:nvSpPr>
        <p:spPr>
          <a:xfrm>
            <a:off x="322082" y="2724864"/>
            <a:ext cx="9142879" cy="10571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spcBef>
                <a:spcPts val="2000"/>
              </a:spcBef>
              <a:buSzTx/>
              <a:buFontTx/>
              <a:buNone/>
            </a:pPr>
            <a:r>
              <a:rPr lang="en-US" dirty="0"/>
              <a:t>As expected, slope is</a:t>
            </a:r>
            <a:br>
              <a:rPr lang="en-US" dirty="0"/>
            </a:br>
            <a:r>
              <a:rPr lang="en-US" dirty="0"/>
              <a:t>linear in hit rate</a:t>
            </a:r>
            <a:br>
              <a:rPr lang="en-US" dirty="0"/>
            </a:br>
            <a:endParaRPr lang="en-US" dirty="0"/>
          </a:p>
          <a:p>
            <a:pPr marL="0" indent="0" hangingPunct="1">
              <a:spcBef>
                <a:spcPts val="2000"/>
              </a:spcBef>
              <a:buSzTx/>
              <a:buFontTx/>
              <a:buNone/>
            </a:pPr>
            <a:r>
              <a:rPr lang="en-US" dirty="0"/>
              <a:t>Can clearly see a “knee” </a:t>
            </a:r>
            <a:br>
              <a:rPr lang="en-US" dirty="0"/>
            </a:br>
            <a:r>
              <a:rPr lang="en-US" dirty="0"/>
              <a:t>at 0.45 GHz/cm</a:t>
            </a:r>
            <a:r>
              <a:rPr lang="en-US" baseline="31999" dirty="0"/>
              <a:t>2</a:t>
            </a:r>
          </a:p>
          <a:p>
            <a:pPr hangingPunct="1">
              <a:spcBef>
                <a:spcPts val="2000"/>
              </a:spcBef>
            </a:pPr>
            <a:r>
              <a:rPr lang="en-US" dirty="0"/>
              <a:t>Knee at 0.5GHz</a:t>
            </a:r>
            <a:r>
              <a:rPr lang="en-US" b="0" dirty="0"/>
              <a:t> /cm</a:t>
            </a:r>
            <a:r>
              <a:rPr lang="en-US" b="0" baseline="31999" dirty="0"/>
              <a:t>2 </a:t>
            </a:r>
            <a:r>
              <a:rPr lang="en-US" dirty="0"/>
              <a:t>: </a:t>
            </a:r>
            <a:br>
              <a:rPr lang="en-US" dirty="0"/>
            </a:br>
            <a:r>
              <a:rPr lang="en-US" b="1" dirty="0"/>
              <a:t>1 lane bandwidth limit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of 1.28Gbps</a:t>
            </a:r>
          </a:p>
          <a:p>
            <a:pPr hangingPunct="1">
              <a:spcBef>
                <a:spcPts val="2000"/>
              </a:spcBef>
            </a:pPr>
            <a:r>
              <a:rPr lang="en-US" dirty="0"/>
              <a:t>Knee at </a:t>
            </a:r>
            <a:r>
              <a:rPr lang="en-US" b="0" dirty="0"/>
              <a:t>2.5GHz/cm</a:t>
            </a:r>
            <a:r>
              <a:rPr lang="en-US" b="0" baseline="31999" dirty="0"/>
              <a:t>2</a:t>
            </a:r>
            <a:r>
              <a:rPr lang="en-US" dirty="0"/>
              <a:t>:</a:t>
            </a:r>
            <a:r>
              <a:rPr lang="en-US" b="0" baseline="31999" dirty="0"/>
              <a:t> </a:t>
            </a:r>
            <a:br>
              <a:rPr lang="en-US" b="0" baseline="31999" dirty="0"/>
            </a:br>
            <a:r>
              <a:rPr lang="en-US" b="1" dirty="0"/>
              <a:t>4 lane bandwidth limit </a:t>
            </a:r>
            <a:br>
              <a:rPr lang="en-US" b="1" dirty="0"/>
            </a:br>
            <a:r>
              <a:rPr lang="en-US" b="0" dirty="0"/>
              <a:t>of 5.12 Gbps</a:t>
            </a:r>
            <a:endParaRPr lang="en-US" dirty="0"/>
          </a:p>
          <a:p>
            <a:pPr marL="0" indent="0" hangingPunct="1">
              <a:spcBef>
                <a:spcPts val="2000"/>
              </a:spcBef>
              <a:buNone/>
            </a:pPr>
            <a:endParaRPr lang="en-US" dirty="0"/>
          </a:p>
          <a:p>
            <a:pPr marL="0" indent="0" hangingPunct="1">
              <a:spcBef>
                <a:spcPts val="2000"/>
              </a:spcBef>
              <a:buNone/>
            </a:pPr>
            <a:r>
              <a:rPr lang="en-US" dirty="0"/>
              <a:t>After this limit, lower </a:t>
            </a:r>
            <a:br>
              <a:rPr lang="en-US" dirty="0"/>
            </a:br>
            <a:r>
              <a:rPr lang="en-US" dirty="0"/>
              <a:t>slope: only seeing </a:t>
            </a:r>
            <a:r>
              <a:rPr lang="en-US" b="1" dirty="0"/>
              <a:t>pixel matrix</a:t>
            </a:r>
            <a:r>
              <a:rPr lang="en-US" dirty="0"/>
              <a:t> current (counting of hits, </a:t>
            </a:r>
            <a:r>
              <a:rPr lang="en-US" dirty="0" err="1"/>
              <a:t>ToT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7249B-0273-719F-D574-C0F38FD95933}"/>
              </a:ext>
            </a:extLst>
          </p:cNvPr>
          <p:cNvSpPr txBox="1"/>
          <p:nvPr/>
        </p:nvSpPr>
        <p:spPr>
          <a:xfrm>
            <a:off x="10225358" y="12055869"/>
            <a:ext cx="20007733" cy="7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ts val="2000"/>
              </a:spcBef>
              <a:buSzPct val="123000"/>
              <a:defRPr sz="4800" b="1">
                <a:solidFill>
                  <a:srgbClr val="000000"/>
                </a:solidFill>
              </a:defRPr>
            </a:pPr>
            <a:r>
              <a:rPr lang="en-US" dirty="0"/>
              <a:t>Why do we need to “correct” the hit rate?</a:t>
            </a:r>
            <a:endParaRPr lang="en-US" baseline="31999" dirty="0"/>
          </a:p>
        </p:txBody>
      </p:sp>
      <p:sp>
        <p:nvSpPr>
          <p:cNvPr id="2" name="Caption">
            <a:extLst>
              <a:ext uri="{FF2B5EF4-FFF2-40B4-BE49-F238E27FC236}">
                <a16:creationId xmlns:a16="http://schemas.microsoft.com/office/drawing/2014/main" id="{7997DF48-E7F6-4AF5-BF06-6D68E2B5B91B}"/>
              </a:ext>
            </a:extLst>
          </p:cNvPr>
          <p:cNvSpPr/>
          <p:nvPr/>
        </p:nvSpPr>
        <p:spPr>
          <a:xfrm>
            <a:off x="9929232" y="10631913"/>
            <a:ext cx="12507610" cy="829666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r>
              <a:rPr lang="en-US" dirty="0"/>
              <a:t>Digital current vs. hit rate for ITkPixV2 chip + 100um micron sensor</a:t>
            </a:r>
            <a:endParaRPr dirty="0"/>
          </a:p>
        </p:txBody>
      </p:sp>
      <p:sp>
        <p:nvSpPr>
          <p:cNvPr id="3" name="1-lane chip output bandwidth reached!">
            <a:extLst>
              <a:ext uri="{FF2B5EF4-FFF2-40B4-BE49-F238E27FC236}">
                <a16:creationId xmlns:a16="http://schemas.microsoft.com/office/drawing/2014/main" id="{1C35C4FA-09A2-4D6C-F42C-A94BC743AB49}"/>
              </a:ext>
            </a:extLst>
          </p:cNvPr>
          <p:cNvSpPr txBox="1"/>
          <p:nvPr/>
        </p:nvSpPr>
        <p:spPr>
          <a:xfrm>
            <a:off x="9318373" y="4518230"/>
            <a:ext cx="3470160" cy="1106277"/>
          </a:xfrm>
          <a:prstGeom prst="rect">
            <a:avLst/>
          </a:prstGeom>
          <a:solidFill>
            <a:schemeClr val="accent3">
              <a:hueOff val="914338"/>
              <a:satOff val="31515"/>
              <a:lumOff val="-30790"/>
              <a:alpha val="82476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b="1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defRPr>
            </a:lvl1pPr>
          </a:lstStyle>
          <a:p>
            <a:r>
              <a:rPr dirty="0"/>
              <a:t>1-lane chip output bandwidth reached</a:t>
            </a: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A0503AF9-319F-D6A9-0037-9983466754A7}"/>
              </a:ext>
            </a:extLst>
          </p:cNvPr>
          <p:cNvSpPr/>
          <p:nvPr/>
        </p:nvSpPr>
        <p:spPr>
          <a:xfrm>
            <a:off x="10225358" y="5604130"/>
            <a:ext cx="642661" cy="2270930"/>
          </a:xfrm>
          <a:prstGeom prst="line">
            <a:avLst/>
          </a:prstGeom>
          <a:noFill/>
          <a:ln w="88900" cap="flat">
            <a:solidFill>
              <a:schemeClr val="accent3">
                <a:hueOff val="914338"/>
                <a:satOff val="31515"/>
                <a:lumOff val="-3079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sp>
        <p:nvSpPr>
          <p:cNvPr id="6" name="Point at which DAQ can no longer keep up">
            <a:extLst>
              <a:ext uri="{FF2B5EF4-FFF2-40B4-BE49-F238E27FC236}">
                <a16:creationId xmlns:a16="http://schemas.microsoft.com/office/drawing/2014/main" id="{7F0DAFF5-9AA1-48AC-3B43-0DE33DC15D34}"/>
              </a:ext>
            </a:extLst>
          </p:cNvPr>
          <p:cNvSpPr txBox="1"/>
          <p:nvPr/>
        </p:nvSpPr>
        <p:spPr>
          <a:xfrm>
            <a:off x="11422044" y="1509823"/>
            <a:ext cx="3470160" cy="1106276"/>
          </a:xfrm>
          <a:prstGeom prst="rect">
            <a:avLst/>
          </a:prstGeom>
          <a:solidFill>
            <a:schemeClr val="accent5">
              <a:hueOff val="-152895"/>
              <a:lumOff val="12368"/>
              <a:alpha val="82476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b="1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US" dirty="0"/>
              <a:t>4-lane chip output bandwidth reached</a:t>
            </a: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D3861EC1-B8B1-29D7-8FDA-49AC455D5B51}"/>
              </a:ext>
            </a:extLst>
          </p:cNvPr>
          <p:cNvSpPr/>
          <p:nvPr/>
        </p:nvSpPr>
        <p:spPr>
          <a:xfrm>
            <a:off x="14063154" y="2582327"/>
            <a:ext cx="829050" cy="1972242"/>
          </a:xfrm>
          <a:prstGeom prst="line">
            <a:avLst/>
          </a:prstGeom>
          <a:noFill/>
          <a:ln w="88900" cap="flat">
            <a:solidFill>
              <a:schemeClr val="accent5">
                <a:lumOff val="-29866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42564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4D5B1-B8BD-E06A-AC0A-6FDA39806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>
            <a:extLst>
              <a:ext uri="{FF2B5EF4-FFF2-40B4-BE49-F238E27FC236}">
                <a16:creationId xmlns:a16="http://schemas.microsoft.com/office/drawing/2014/main" id="{A95A0EFD-CCBB-20C3-DC0C-363B72F42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7742" y="810426"/>
            <a:ext cx="12597921" cy="11282476"/>
          </a:xfrm>
          <a:prstGeom prst="rect">
            <a:avLst/>
          </a:prstGeom>
          <a:ln w="12700">
            <a:miter lim="400000"/>
          </a:ln>
        </p:spPr>
      </p:pic>
      <p:sp>
        <p:nvSpPr>
          <p:cNvPr id="1306" name="18">
            <a:extLst>
              <a:ext uri="{FF2B5EF4-FFF2-40B4-BE49-F238E27FC236}">
                <a16:creationId xmlns:a16="http://schemas.microsoft.com/office/drawing/2014/main" id="{57C894C8-0A0F-F6B8-9FB4-0DB0D0A017C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79677" y="13084193"/>
            <a:ext cx="400751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17</a:t>
            </a:r>
            <a:endParaRPr dirty="0"/>
          </a:p>
        </p:txBody>
      </p:sp>
      <p:sp>
        <p:nvSpPr>
          <p:cNvPr id="1308" name="Lingering questions">
            <a:extLst>
              <a:ext uri="{FF2B5EF4-FFF2-40B4-BE49-F238E27FC236}">
                <a16:creationId xmlns:a16="http://schemas.microsoft.com/office/drawing/2014/main" id="{F09BBA19-A38E-B6E0-F13E-0FEC125E26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0431" y="419361"/>
            <a:ext cx="10120483" cy="249931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dirty="0"/>
              <a:t>Latency and Pixel Hit Memory Overflow</a:t>
            </a:r>
            <a:endParaRPr dirty="0"/>
          </a:p>
        </p:txBody>
      </p:sp>
      <p:sp>
        <p:nvSpPr>
          <p:cNvPr id="1309" name="Latency has a huge impact on the amount of lost hits!…">
            <a:extLst>
              <a:ext uri="{FF2B5EF4-FFF2-40B4-BE49-F238E27FC236}">
                <a16:creationId xmlns:a16="http://schemas.microsoft.com/office/drawing/2014/main" id="{D7BD34B0-64A8-9530-E31F-19BD2A77859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577842" y="2537927"/>
            <a:ext cx="10650140" cy="438402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4800"/>
              </a:spcBef>
              <a:buSzTx/>
              <a:buNone/>
              <a:defRPr sz="4000" b="1"/>
            </a:pPr>
            <a:r>
              <a:rPr dirty="0"/>
              <a:t>Latency has a huge impact on the amount of lost hits!</a:t>
            </a:r>
          </a:p>
          <a:p>
            <a:pPr marL="508000" indent="-508000">
              <a:spcBef>
                <a:spcPts val="3000"/>
              </a:spcBef>
              <a:defRPr sz="4000"/>
            </a:pPr>
            <a:r>
              <a:rPr lang="en-US" dirty="0"/>
              <a:t>Dropped hits are caused by </a:t>
            </a:r>
            <a:r>
              <a:rPr lang="en-US" b="1" dirty="0"/>
              <a:t>memory overflow</a:t>
            </a:r>
            <a:endParaRPr lang="en-US" dirty="0"/>
          </a:p>
          <a:p>
            <a:pPr marL="508000" indent="-508000">
              <a:spcBef>
                <a:spcPts val="3000"/>
              </a:spcBef>
              <a:defRPr sz="4000"/>
            </a:pPr>
            <a:r>
              <a:rPr lang="en-US" dirty="0"/>
              <a:t>Higher latency: hits have to stay in memory longer before they are read</a:t>
            </a:r>
          </a:p>
        </p:txBody>
      </p:sp>
      <p:sp>
        <p:nvSpPr>
          <p:cNvPr id="5" name="But what about our  design requirements?…">
            <a:extLst>
              <a:ext uri="{FF2B5EF4-FFF2-40B4-BE49-F238E27FC236}">
                <a16:creationId xmlns:a16="http://schemas.microsoft.com/office/drawing/2014/main" id="{46363609-F82D-F6C4-CF2D-583AE3B56842}"/>
              </a:ext>
            </a:extLst>
          </p:cNvPr>
          <p:cNvSpPr txBox="1"/>
          <p:nvPr/>
        </p:nvSpPr>
        <p:spPr>
          <a:xfrm>
            <a:off x="561883" y="6921949"/>
            <a:ext cx="11075442" cy="65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90000"/>
              </a:lnSpc>
              <a:spcBef>
                <a:spcPts val="3000"/>
              </a:spcBef>
              <a:buSzPct val="123000"/>
              <a:defRPr sz="4000">
                <a:solidFill>
                  <a:srgbClr val="000000"/>
                </a:solidFill>
              </a:defRPr>
            </a:pPr>
            <a:r>
              <a:rPr lang="en-US" b="1" dirty="0"/>
              <a:t>Skipped Triggers</a:t>
            </a:r>
          </a:p>
          <a:p>
            <a:pPr marL="508000" indent="-508000" algn="l">
              <a:lnSpc>
                <a:spcPct val="90000"/>
              </a:lnSpc>
              <a:spcBef>
                <a:spcPts val="3000"/>
              </a:spcBef>
              <a:buSzPct val="123000"/>
              <a:buChar char="•"/>
              <a:defRPr sz="4000">
                <a:solidFill>
                  <a:srgbClr val="000000"/>
                </a:solidFill>
              </a:defRPr>
            </a:pPr>
            <a:r>
              <a:rPr dirty="0"/>
              <a:t>We start to see</a:t>
            </a:r>
            <a:r>
              <a:rPr lang="en-US" dirty="0"/>
              <a:t> </a:t>
            </a:r>
            <a:r>
              <a:rPr dirty="0"/>
              <a:t>“skipped triggers” from the chip at only</a:t>
            </a:r>
            <a:r>
              <a:rPr lang="en-US" dirty="0"/>
              <a:t> </a:t>
            </a:r>
            <a:r>
              <a:rPr dirty="0"/>
              <a:t>2.45 GHz/cm</a:t>
            </a:r>
            <a:r>
              <a:rPr baseline="31999" dirty="0"/>
              <a:t>2</a:t>
            </a:r>
            <a:r>
              <a:rPr dirty="0"/>
              <a:t>… </a:t>
            </a:r>
            <a:endParaRPr lang="en-US" dirty="0"/>
          </a:p>
          <a:p>
            <a:pPr marL="508000" indent="-508000" algn="l">
              <a:lnSpc>
                <a:spcPct val="90000"/>
              </a:lnSpc>
              <a:spcBef>
                <a:spcPts val="3000"/>
              </a:spcBef>
              <a:buSzPct val="123000"/>
              <a:buChar char="•"/>
              <a:defRPr sz="4000">
                <a:solidFill>
                  <a:srgbClr val="000000"/>
                </a:solidFill>
              </a:defRPr>
            </a:pPr>
            <a:r>
              <a:rPr lang="en-US" dirty="0"/>
              <a:t>This is the point where the chip “can’t keep up” anymore with the combined trigger and hit rate: design spec is 99% efficiency @3GHz</a:t>
            </a:r>
            <a:endParaRPr dirty="0"/>
          </a:p>
          <a:p>
            <a:pPr algn="l">
              <a:lnSpc>
                <a:spcPct val="90000"/>
              </a:lnSpc>
              <a:spcBef>
                <a:spcPts val="3000"/>
              </a:spcBef>
              <a:buSzPct val="123000"/>
              <a:defRPr sz="4000">
                <a:solidFill>
                  <a:srgbClr val="000000"/>
                </a:solidFill>
              </a:defRPr>
            </a:pPr>
            <a:r>
              <a:rPr lang="en-US" b="1" dirty="0"/>
              <a:t>But what about our </a:t>
            </a:r>
            <a:br>
              <a:rPr lang="en-US" b="1" dirty="0"/>
            </a:br>
            <a:r>
              <a:rPr lang="en-US" b="1" dirty="0"/>
              <a:t>design requirements?</a:t>
            </a:r>
            <a:endParaRPr lang="en-US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1740CFF-0995-0802-E54D-85BD17ED6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425" y="11536242"/>
            <a:ext cx="5222900" cy="1760397"/>
          </a:xfrm>
          <a:prstGeom prst="rect">
            <a:avLst/>
          </a:prstGeom>
          <a:ln w="76200">
            <a:solidFill>
              <a:schemeClr val="accent5">
                <a:lumMod val="50000"/>
              </a:schemeClr>
            </a:solidFill>
            <a:miter lim="400000"/>
          </a:ln>
        </p:spPr>
      </p:pic>
      <p:sp>
        <p:nvSpPr>
          <p:cNvPr id="7" name="Line">
            <a:extLst>
              <a:ext uri="{FF2B5EF4-FFF2-40B4-BE49-F238E27FC236}">
                <a16:creationId xmlns:a16="http://schemas.microsoft.com/office/drawing/2014/main" id="{0D482FAE-105D-49FE-041F-C6912C06E549}"/>
              </a:ext>
            </a:extLst>
          </p:cNvPr>
          <p:cNvSpPr/>
          <p:nvPr/>
        </p:nvSpPr>
        <p:spPr>
          <a:xfrm>
            <a:off x="7772400" y="8720666"/>
            <a:ext cx="7212563" cy="218257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22876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08A1D-4DFC-A4E2-F9A8-6DDCE6D4B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Short answer: maybe…">
            <a:extLst>
              <a:ext uri="{FF2B5EF4-FFF2-40B4-BE49-F238E27FC236}">
                <a16:creationId xmlns:a16="http://schemas.microsoft.com/office/drawing/2014/main" id="{5B063E61-15B1-36A6-E76F-2B16E91FC4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78745" y="1986443"/>
            <a:ext cx="23228314" cy="1152350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4800"/>
              </a:spcBef>
              <a:buSzTx/>
              <a:buNone/>
              <a:defRPr sz="4000" b="1"/>
            </a:pPr>
            <a:r>
              <a:rPr lang="en-US" dirty="0"/>
              <a:t>Short answer: we are ok</a:t>
            </a:r>
            <a:endParaRPr dirty="0"/>
          </a:p>
          <a:p>
            <a:pPr marL="508000" indent="-508000">
              <a:spcBef>
                <a:spcPts val="3000"/>
              </a:spcBef>
              <a:defRPr sz="4000"/>
            </a:pPr>
            <a:r>
              <a:rPr lang="en-US" dirty="0"/>
              <a:t>X-rays </a:t>
            </a:r>
            <a:r>
              <a:rPr dirty="0"/>
              <a:t>are typically </a:t>
            </a:r>
            <a:r>
              <a:rPr b="1" dirty="0"/>
              <a:t>single pixel hits</a:t>
            </a:r>
            <a:r>
              <a:rPr dirty="0"/>
              <a:t>, which </a:t>
            </a:r>
            <a:br>
              <a:rPr lang="en-US" dirty="0"/>
            </a:br>
            <a:r>
              <a:rPr lang="en-US" dirty="0"/>
              <a:t>compress less from our encoding than </a:t>
            </a:r>
            <a:br>
              <a:rPr lang="en-US" dirty="0"/>
            </a:br>
            <a:r>
              <a:rPr lang="en-US" b="1" dirty="0"/>
              <a:t>clusters </a:t>
            </a:r>
            <a:r>
              <a:rPr dirty="0"/>
              <a:t>(slide 5</a:t>
            </a:r>
            <a:r>
              <a:rPr lang="en-US" dirty="0"/>
              <a:t> and </a:t>
            </a:r>
            <a:r>
              <a:rPr lang="en-US" b="1" dirty="0">
                <a:hlinkClick r:id="rId3"/>
              </a:rPr>
              <a:t>paper study</a:t>
            </a:r>
            <a:r>
              <a:rPr dirty="0"/>
              <a:t>)</a:t>
            </a:r>
          </a:p>
          <a:p>
            <a:pPr marL="508000" indent="-508000">
              <a:spcBef>
                <a:spcPts val="3000"/>
              </a:spcBef>
              <a:defRPr sz="4000"/>
            </a:pPr>
            <a:r>
              <a:rPr lang="en-US" dirty="0"/>
              <a:t>In the real detector, we expect to see</a:t>
            </a:r>
            <a:br>
              <a:rPr lang="en-US" dirty="0"/>
            </a:br>
            <a:r>
              <a:rPr lang="en-US" b="1" dirty="0"/>
              <a:t>mostly clusters</a:t>
            </a:r>
            <a:endParaRPr lang="en-US" dirty="0"/>
          </a:p>
          <a:p>
            <a:pPr marL="1117600" lvl="1" indent="-508000">
              <a:spcBef>
                <a:spcPts val="3000"/>
              </a:spcBef>
              <a:defRPr sz="4000"/>
            </a:pPr>
            <a:r>
              <a:rPr lang="en-US" dirty="0"/>
              <a:t>This is the whole point of our chip </a:t>
            </a:r>
            <a:br>
              <a:rPr lang="en-US" dirty="0"/>
            </a:br>
            <a:r>
              <a:rPr lang="en-US" dirty="0"/>
              <a:t>encoding design!</a:t>
            </a:r>
          </a:p>
          <a:p>
            <a:pPr marL="508000" indent="-508000">
              <a:spcBef>
                <a:spcPts val="3000"/>
              </a:spcBef>
              <a:defRPr sz="4000"/>
            </a:pPr>
            <a:r>
              <a:rPr lang="en-US" dirty="0"/>
              <a:t>X-rays provide the </a:t>
            </a:r>
            <a:r>
              <a:rPr lang="en-US" b="1" dirty="0"/>
              <a:t>worst possible encoding </a:t>
            </a:r>
            <a:br>
              <a:rPr lang="en-US" b="1" dirty="0"/>
            </a:br>
            <a:r>
              <a:rPr lang="en-US" b="1" dirty="0"/>
              <a:t>case</a:t>
            </a:r>
            <a:r>
              <a:rPr lang="en-US" dirty="0"/>
              <a:t>, at about </a:t>
            </a:r>
            <a:r>
              <a:rPr lang="en-US" b="1" dirty="0"/>
              <a:t>1.8 Gbps / GHz/cm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dirty="0"/>
              <a:t>(clusters are closer to 1Gbps/GHz/cm</a:t>
            </a:r>
            <a:r>
              <a:rPr lang="en-US" baseline="30000" dirty="0"/>
              <a:t>2 </a:t>
            </a:r>
            <a:r>
              <a:rPr lang="en-US" dirty="0"/>
              <a:t>-</a:t>
            </a:r>
            <a:br>
              <a:rPr lang="en-US" dirty="0"/>
            </a:br>
            <a:r>
              <a:rPr lang="en-US" dirty="0"/>
              <a:t>see backup) </a:t>
            </a:r>
          </a:p>
          <a:p>
            <a:pPr marL="1117600" lvl="1" indent="-508000">
              <a:spcBef>
                <a:spcPts val="1800"/>
              </a:spcBef>
              <a:defRPr sz="4000"/>
            </a:pPr>
            <a:r>
              <a:rPr lang="en-US" dirty="0"/>
              <a:t>Chip from this test has a bandwidth limit at </a:t>
            </a:r>
            <a:br>
              <a:rPr lang="en-US" dirty="0"/>
            </a:br>
            <a:r>
              <a:rPr lang="en-US" dirty="0"/>
              <a:t>~</a:t>
            </a:r>
            <a:r>
              <a:rPr lang="en-US" b="1" dirty="0"/>
              <a:t>4.5 Gbps </a:t>
            </a:r>
            <a:r>
              <a:rPr lang="en-US" dirty="0"/>
              <a:t>-&gt; </a:t>
            </a:r>
            <a:r>
              <a:rPr lang="en-US" b="1" dirty="0"/>
              <a:t>within safety factor!</a:t>
            </a:r>
            <a:endParaRPr lang="en-US" dirty="0"/>
          </a:p>
        </p:txBody>
      </p:sp>
      <p:sp>
        <p:nvSpPr>
          <p:cNvPr id="1350" name="19">
            <a:extLst>
              <a:ext uri="{FF2B5EF4-FFF2-40B4-BE49-F238E27FC236}">
                <a16:creationId xmlns:a16="http://schemas.microsoft.com/office/drawing/2014/main" id="{E3487A7E-D213-021B-8FD7-302DF7B6800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79677" y="13084193"/>
            <a:ext cx="400751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18</a:t>
            </a:r>
            <a:endParaRPr dirty="0"/>
          </a:p>
        </p:txBody>
      </p:sp>
      <p:sp>
        <p:nvSpPr>
          <p:cNvPr id="1351" name="Rate mismatch">
            <a:extLst>
              <a:ext uri="{FF2B5EF4-FFF2-40B4-BE49-F238E27FC236}">
                <a16:creationId xmlns:a16="http://schemas.microsoft.com/office/drawing/2014/main" id="{3FE66491-C3F2-B7A0-DF33-9C0B7E589F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0432" y="419361"/>
            <a:ext cx="8842594" cy="24993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dirty="0"/>
              <a:t>Maximum Rate</a:t>
            </a:r>
            <a:endParaRPr dirty="0"/>
          </a:p>
        </p:txBody>
      </p:sp>
      <p:grpSp>
        <p:nvGrpSpPr>
          <p:cNvPr id="1355" name="Group">
            <a:extLst>
              <a:ext uri="{FF2B5EF4-FFF2-40B4-BE49-F238E27FC236}">
                <a16:creationId xmlns:a16="http://schemas.microsoft.com/office/drawing/2014/main" id="{696DE8DC-D353-F3BB-6553-34DEFF80A77F}"/>
              </a:ext>
            </a:extLst>
          </p:cNvPr>
          <p:cNvGrpSpPr/>
          <p:nvPr/>
        </p:nvGrpSpPr>
        <p:grpSpPr>
          <a:xfrm>
            <a:off x="11383432" y="871300"/>
            <a:ext cx="12541940" cy="10267050"/>
            <a:chOff x="0" y="0"/>
            <a:chExt cx="12541938" cy="10267048"/>
          </a:xfrm>
        </p:grpSpPr>
        <p:pic>
          <p:nvPicPr>
            <p:cNvPr id="1353" name="Image" descr="Image">
              <a:extLst>
                <a:ext uri="{FF2B5EF4-FFF2-40B4-BE49-F238E27FC236}">
                  <a16:creationId xmlns:a16="http://schemas.microsoft.com/office/drawing/2014/main" id="{7A6FAAE2-F8EA-3B28-CEF0-C369E9FFA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421821" cy="94492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54" name="Caption">
              <a:extLst>
                <a:ext uri="{FF2B5EF4-FFF2-40B4-BE49-F238E27FC236}">
                  <a16:creationId xmlns:a16="http://schemas.microsoft.com/office/drawing/2014/main" id="{FB7A0000-590B-44FD-744A-965042427310}"/>
                </a:ext>
              </a:extLst>
            </p:cNvPr>
            <p:cNvSpPr/>
            <p:nvPr/>
          </p:nvSpPr>
          <p:spPr>
            <a:xfrm>
              <a:off x="120117" y="9437381"/>
              <a:ext cx="12421821" cy="8296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rPr dirty="0"/>
                <a:t>Simulated number of hits on average per hit quarter core for </a:t>
              </a:r>
              <a:br>
                <a:rPr dirty="0"/>
              </a:br>
              <a:r>
                <a:rPr dirty="0"/>
                <a:t>(a) inner pixel system and (b) outer pixel system</a:t>
              </a:r>
            </a:p>
          </p:txBody>
        </p:sp>
      </p:grpSp>
      <p:sp>
        <p:nvSpPr>
          <p:cNvPr id="1356" name="Line">
            <a:extLst>
              <a:ext uri="{FF2B5EF4-FFF2-40B4-BE49-F238E27FC236}">
                <a16:creationId xmlns:a16="http://schemas.microsoft.com/office/drawing/2014/main" id="{0E5F5C5D-538B-B9F3-DFCA-4D09AD7E447D}"/>
              </a:ext>
            </a:extLst>
          </p:cNvPr>
          <p:cNvSpPr/>
          <p:nvPr/>
        </p:nvSpPr>
        <p:spPr>
          <a:xfrm>
            <a:off x="9707259" y="5336419"/>
            <a:ext cx="1993674" cy="539448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lang="en-US" dirty="0"/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AB1CE53B-017C-EEB3-1225-F08A02BE5407}"/>
              </a:ext>
            </a:extLst>
          </p:cNvPr>
          <p:cNvSpPr/>
          <p:nvPr/>
        </p:nvSpPr>
        <p:spPr>
          <a:xfrm flipV="1">
            <a:off x="9707259" y="4097867"/>
            <a:ext cx="2146074" cy="1228351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7293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77BA8-0B63-BF8C-7095-7C5803AF8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19">
            <a:extLst>
              <a:ext uri="{FF2B5EF4-FFF2-40B4-BE49-F238E27FC236}">
                <a16:creationId xmlns:a16="http://schemas.microsoft.com/office/drawing/2014/main" id="{9808E36C-275C-62AA-4755-21ADBBF92FA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79677" y="13084193"/>
            <a:ext cx="400751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19</a:t>
            </a:r>
            <a:endParaRPr dirty="0"/>
          </a:p>
        </p:txBody>
      </p:sp>
      <p:sp>
        <p:nvSpPr>
          <p:cNvPr id="1351" name="Rate mismatch">
            <a:extLst>
              <a:ext uri="{FF2B5EF4-FFF2-40B4-BE49-F238E27FC236}">
                <a16:creationId xmlns:a16="http://schemas.microsoft.com/office/drawing/2014/main" id="{80F61694-882A-F5BE-75A9-BB38F004A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333" y="425410"/>
            <a:ext cx="8066765" cy="24993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dirty="0"/>
              <a:t>Take away</a:t>
            </a:r>
            <a:endParaRPr dirty="0"/>
          </a:p>
        </p:txBody>
      </p:sp>
      <p:sp>
        <p:nvSpPr>
          <p:cNvPr id="5" name="Latency has a huge impact on the amount of lost hits!…">
            <a:extLst>
              <a:ext uri="{FF2B5EF4-FFF2-40B4-BE49-F238E27FC236}">
                <a16:creationId xmlns:a16="http://schemas.microsoft.com/office/drawing/2014/main" id="{F93977D7-947B-EE9C-90B5-B4B76E34CC6E}"/>
              </a:ext>
            </a:extLst>
          </p:cNvPr>
          <p:cNvSpPr txBox="1">
            <a:spLocks/>
          </p:cNvSpPr>
          <p:nvPr/>
        </p:nvSpPr>
        <p:spPr>
          <a:xfrm>
            <a:off x="827353" y="2371725"/>
            <a:ext cx="5153698" cy="8825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spcBef>
                <a:spcPts val="3000"/>
              </a:spcBef>
              <a:buNone/>
              <a:defRPr sz="4000"/>
            </a:pPr>
            <a:r>
              <a:rPr lang="en-US" sz="4400" dirty="0"/>
              <a:t>Measurements like these are critical:</a:t>
            </a:r>
          </a:p>
          <a:p>
            <a:pPr hangingPunct="1">
              <a:spcBef>
                <a:spcPts val="3000"/>
              </a:spcBef>
              <a:defRPr sz="4000"/>
            </a:pPr>
            <a:r>
              <a:rPr lang="en-US" sz="4400" dirty="0"/>
              <a:t>Helps to </a:t>
            </a:r>
            <a:r>
              <a:rPr lang="en-US" sz="4400" b="1" dirty="0"/>
              <a:t>verify our hardware</a:t>
            </a:r>
          </a:p>
          <a:p>
            <a:pPr hangingPunct="1">
              <a:spcBef>
                <a:spcPts val="3000"/>
              </a:spcBef>
              <a:defRPr sz="4000"/>
            </a:pPr>
            <a:r>
              <a:rPr lang="en-US" sz="4400" dirty="0"/>
              <a:t>Builds our experience with how our detector will </a:t>
            </a:r>
            <a:r>
              <a:rPr lang="en-US" sz="4400" b="1" dirty="0"/>
              <a:t>function </a:t>
            </a:r>
            <a:r>
              <a:rPr lang="en-US" sz="4400" dirty="0"/>
              <a:t>during the HL-LHC</a:t>
            </a:r>
          </a:p>
        </p:txBody>
      </p:sp>
      <p:sp>
        <p:nvSpPr>
          <p:cNvPr id="15" name="Latency has a huge impact on the amount of lost hits!…">
            <a:extLst>
              <a:ext uri="{FF2B5EF4-FFF2-40B4-BE49-F238E27FC236}">
                <a16:creationId xmlns:a16="http://schemas.microsoft.com/office/drawing/2014/main" id="{ECEC64AB-F1C3-3225-8DE4-1857CF99D9A1}"/>
              </a:ext>
            </a:extLst>
          </p:cNvPr>
          <p:cNvSpPr txBox="1">
            <a:spLocks/>
          </p:cNvSpPr>
          <p:nvPr/>
        </p:nvSpPr>
        <p:spPr>
          <a:xfrm>
            <a:off x="635032" y="10540493"/>
            <a:ext cx="23345020" cy="3777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spcBef>
                <a:spcPts val="3000"/>
              </a:spcBef>
              <a:buNone/>
              <a:defRPr sz="4000"/>
            </a:pPr>
            <a:r>
              <a:rPr lang="en-US" sz="4400" dirty="0"/>
              <a:t>Even simple measurements at our operational conditions are </a:t>
            </a:r>
            <a:r>
              <a:rPr lang="en-US" sz="4400" b="1" dirty="0"/>
              <a:t>extremely complicated</a:t>
            </a:r>
            <a:r>
              <a:rPr lang="en-US" sz="4400" dirty="0"/>
              <a:t> to make correctly! To truly measure everything at once, we need HL-LHC</a:t>
            </a:r>
          </a:p>
          <a:p>
            <a:pPr marL="0" indent="0" hangingPunct="1">
              <a:spcBef>
                <a:spcPts val="3000"/>
              </a:spcBef>
              <a:buNone/>
              <a:defRPr sz="4000"/>
            </a:pPr>
            <a:r>
              <a:rPr lang="en-US" sz="4400" dirty="0"/>
              <a:t>Lots more work to do – but </a:t>
            </a:r>
            <a:r>
              <a:rPr lang="en-US" sz="4400" b="1" dirty="0"/>
              <a:t>ITkPixV2 is working well so far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513E0-907E-4396-8FD9-9572382354AC}"/>
              </a:ext>
            </a:extLst>
          </p:cNvPr>
          <p:cNvGrpSpPr>
            <a:grpSpLocks noChangeAspect="1"/>
          </p:cNvGrpSpPr>
          <p:nvPr/>
        </p:nvGrpSpPr>
        <p:grpSpPr>
          <a:xfrm>
            <a:off x="6464413" y="359508"/>
            <a:ext cx="17648078" cy="9579199"/>
            <a:chOff x="8084405" y="359508"/>
            <a:chExt cx="16028085" cy="869988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214463-5A13-AF40-2F0A-0CD08D24271F}"/>
                </a:ext>
              </a:extLst>
            </p:cNvPr>
            <p:cNvGrpSpPr/>
            <p:nvPr/>
          </p:nvGrpSpPr>
          <p:grpSpPr>
            <a:xfrm>
              <a:off x="16340090" y="419361"/>
              <a:ext cx="7772400" cy="8640030"/>
              <a:chOff x="16042142" y="631809"/>
              <a:chExt cx="7772400" cy="8640030"/>
            </a:xfrm>
          </p:grpSpPr>
          <p:pic>
            <p:nvPicPr>
              <p:cNvPr id="8" name="Picture 7" descr="A close up of a computer screen&#10;&#10;Description automatically generated">
                <a:extLst>
                  <a:ext uri="{FF2B5EF4-FFF2-40B4-BE49-F238E27FC236}">
                    <a16:creationId xmlns:a16="http://schemas.microsoft.com/office/drawing/2014/main" id="{C279F573-CBEF-EDD4-E1EC-74EF8B105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74581" y="631809"/>
                <a:ext cx="7507523" cy="7568746"/>
              </a:xfrm>
              <a:prstGeom prst="rect">
                <a:avLst/>
              </a:prstGeom>
            </p:spPr>
          </p:pic>
          <p:sp>
            <p:nvSpPr>
              <p:cNvPr id="9" name="Caption">
                <a:extLst>
                  <a:ext uri="{FF2B5EF4-FFF2-40B4-BE49-F238E27FC236}">
                    <a16:creationId xmlns:a16="http://schemas.microsoft.com/office/drawing/2014/main" id="{7225E3B9-ABE8-8539-B286-AB8644914976}"/>
                  </a:ext>
                </a:extLst>
              </p:cNvPr>
              <p:cNvSpPr/>
              <p:nvPr/>
            </p:nvSpPr>
            <p:spPr>
              <a:xfrm>
                <a:off x="16042142" y="8299935"/>
                <a:ext cx="7772400" cy="971904"/>
              </a:xfrm>
              <a:prstGeom prst="roundRect">
                <a:avLst>
                  <a:gd name="adj" fmla="val 0"/>
                </a:avLst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r>
                  <a:rPr lang="en-US" dirty="0"/>
                  <a:t>Diced wafer chip edge with wire bond pads (bottom left) and digital chip bottom (top left) </a:t>
                </a:r>
                <a:br>
                  <a:rPr lang="en-US" dirty="0"/>
                </a:br>
                <a:r>
                  <a:rPr lang="en-US" dirty="0"/>
                  <a:t>(credit to Maurice Garcia-</a:t>
                </a:r>
                <a:r>
                  <a:rPr lang="en-US" dirty="0" err="1"/>
                  <a:t>Sciveres</a:t>
                </a:r>
                <a:r>
                  <a:rPr lang="en-US" dirty="0"/>
                  <a:t>)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A1C775D-BCC1-9C8A-873C-5A5DB1659ACA}"/>
                </a:ext>
              </a:extLst>
            </p:cNvPr>
            <p:cNvGrpSpPr/>
            <p:nvPr/>
          </p:nvGrpSpPr>
          <p:grpSpPr>
            <a:xfrm>
              <a:off x="8084405" y="359508"/>
              <a:ext cx="7772400" cy="8699883"/>
              <a:chOff x="8084405" y="359508"/>
              <a:chExt cx="7772400" cy="8699883"/>
            </a:xfrm>
          </p:grpSpPr>
          <p:pic>
            <p:nvPicPr>
              <p:cNvPr id="12" name="Picture 11" descr="A close up of a circuit board&#10;&#10;Description automatically generated">
                <a:extLst>
                  <a:ext uri="{FF2B5EF4-FFF2-40B4-BE49-F238E27FC236}">
                    <a16:creationId xmlns:a16="http://schemas.microsoft.com/office/drawing/2014/main" id="{9014C7E4-31E0-7A94-B129-3ED565A769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4405" y="359508"/>
                <a:ext cx="7772400" cy="7668126"/>
              </a:xfrm>
              <a:prstGeom prst="rect">
                <a:avLst/>
              </a:prstGeom>
            </p:spPr>
          </p:pic>
          <p:sp>
            <p:nvSpPr>
              <p:cNvPr id="16" name="Caption">
                <a:extLst>
                  <a:ext uri="{FF2B5EF4-FFF2-40B4-BE49-F238E27FC236}">
                    <a16:creationId xmlns:a16="http://schemas.microsoft.com/office/drawing/2014/main" id="{59529C30-01E8-3D63-8F86-B32A4F6D434A}"/>
                  </a:ext>
                </a:extLst>
              </p:cNvPr>
              <p:cNvSpPr/>
              <p:nvPr/>
            </p:nvSpPr>
            <p:spPr>
              <a:xfrm>
                <a:off x="9393756" y="8087487"/>
                <a:ext cx="5153697" cy="971904"/>
              </a:xfrm>
              <a:prstGeom prst="roundRect">
                <a:avLst>
                  <a:gd name="adj" fmla="val 0"/>
                </a:avLst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r>
                  <a:rPr lang="en-US" dirty="0"/>
                  <a:t>Diced wafer chip edge with pixel bonding pads and cut edge </a:t>
                </a:r>
                <a:br>
                  <a:rPr lang="en-US" dirty="0"/>
                </a:br>
                <a:r>
                  <a:rPr lang="en-US" dirty="0"/>
                  <a:t>(credit to Maurice Garcia-</a:t>
                </a:r>
                <a:r>
                  <a:rPr lang="en-US" dirty="0" err="1"/>
                  <a:t>Sciveres</a:t>
                </a:r>
                <a:r>
                  <a:rPr lang="en-US" dirty="0"/>
                  <a:t>)</a:t>
                </a: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913019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evelopment…"/>
          <p:cNvSpPr txBox="1">
            <a:spLocks noGrp="1"/>
          </p:cNvSpPr>
          <p:nvPr>
            <p:ph type="body" sz="half" idx="1"/>
          </p:nvPr>
        </p:nvSpPr>
        <p:spPr>
          <a:xfrm>
            <a:off x="9632783" y="780739"/>
            <a:ext cx="14584510" cy="127292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000"/>
              </a:spcBef>
              <a:buSzTx/>
              <a:buNone/>
              <a:defRPr sz="4000"/>
            </a:pPr>
            <a:r>
              <a:rPr b="1" dirty="0"/>
              <a:t>Development</a:t>
            </a:r>
          </a:p>
          <a:p>
            <a:pPr lvl="1">
              <a:spcBef>
                <a:spcPts val="2000"/>
              </a:spcBef>
              <a:buSzPct val="100000"/>
              <a:defRPr sz="4000"/>
            </a:pPr>
            <a:r>
              <a:rPr dirty="0"/>
              <a:t>Final version of chip with a 10-year cycle by </a:t>
            </a:r>
            <a:r>
              <a:rPr b="1" dirty="0"/>
              <a:t>RD53 Collaboration</a:t>
            </a:r>
            <a:r>
              <a:rPr dirty="0"/>
              <a:t>,</a:t>
            </a:r>
            <a:r>
              <a:rPr lang="en-US" dirty="0"/>
              <a:t> </a:t>
            </a:r>
            <a:r>
              <a:rPr u="sng" dirty="0">
                <a:hlinkClick r:id="rId3"/>
              </a:rPr>
              <a:t>first proposed in 2013</a:t>
            </a:r>
          </a:p>
          <a:p>
            <a:pPr lvl="1">
              <a:spcBef>
                <a:spcPts val="2000"/>
              </a:spcBef>
              <a:buSzPct val="100000"/>
              <a:defRPr sz="4000"/>
            </a:pPr>
            <a:r>
              <a:rPr dirty="0"/>
              <a:t>Building block of ATLAS</a:t>
            </a:r>
            <a:r>
              <a:rPr lang="en-US" dirty="0"/>
              <a:t> </a:t>
            </a:r>
            <a:r>
              <a:rPr dirty="0" err="1"/>
              <a:t>ITk</a:t>
            </a:r>
            <a:r>
              <a:rPr dirty="0"/>
              <a:t> Pixel Detector</a:t>
            </a:r>
            <a:br>
              <a:rPr dirty="0"/>
            </a:br>
            <a:r>
              <a:rPr dirty="0"/>
              <a:t>(see </a:t>
            </a:r>
            <a:r>
              <a:rPr u="sng" dirty="0">
                <a:hlinkClick r:id="rId4"/>
              </a:rPr>
              <a:t>talk from Simone Monzani</a:t>
            </a:r>
            <a:r>
              <a:rPr dirty="0"/>
              <a:t>, 10:30am Monday)</a:t>
            </a:r>
          </a:p>
          <a:p>
            <a:pPr marL="0" indent="0">
              <a:spcBef>
                <a:spcPts val="6000"/>
              </a:spcBef>
              <a:buSzTx/>
              <a:buNone/>
              <a:defRPr sz="4000" b="1"/>
            </a:pPr>
            <a:endParaRPr lang="en-US" dirty="0"/>
          </a:p>
          <a:p>
            <a:pPr marL="0" indent="0">
              <a:spcBef>
                <a:spcPts val="6000"/>
              </a:spcBef>
              <a:buSzTx/>
              <a:buNone/>
              <a:defRPr sz="4000" b="1"/>
            </a:pPr>
            <a:endParaRPr lang="en-US" dirty="0"/>
          </a:p>
          <a:p>
            <a:pPr marL="0" indent="0">
              <a:spcBef>
                <a:spcPts val="6000"/>
              </a:spcBef>
              <a:buSzTx/>
              <a:buNone/>
              <a:defRPr sz="4000" b="1"/>
            </a:pPr>
            <a:endParaRPr lang="en-US" dirty="0"/>
          </a:p>
          <a:p>
            <a:pPr marL="0" indent="0">
              <a:spcBef>
                <a:spcPts val="6000"/>
              </a:spcBef>
              <a:buSzTx/>
              <a:buNone/>
              <a:defRPr sz="4000" b="1"/>
            </a:pPr>
            <a:br>
              <a:rPr lang="en-US" dirty="0"/>
            </a:br>
            <a:r>
              <a:rPr dirty="0"/>
              <a:t>Requirements</a:t>
            </a:r>
          </a:p>
          <a:p>
            <a:pPr lvl="1">
              <a:spcBef>
                <a:spcPts val="2000"/>
              </a:spcBef>
              <a:buSzPct val="100000"/>
              <a:defRPr sz="4000"/>
            </a:pPr>
            <a:r>
              <a:rPr dirty="0"/>
              <a:t>Major improvement</a:t>
            </a:r>
            <a:r>
              <a:rPr lang="en-US" dirty="0"/>
              <a:t> over current</a:t>
            </a:r>
            <a:br>
              <a:rPr lang="en-US" dirty="0"/>
            </a:br>
            <a:r>
              <a:rPr lang="en-US" dirty="0"/>
              <a:t>pixel detector</a:t>
            </a:r>
          </a:p>
          <a:p>
            <a:pPr lvl="1">
              <a:spcBef>
                <a:spcPts val="2000"/>
              </a:spcBef>
              <a:buSzPct val="100000"/>
              <a:defRPr sz="4000"/>
            </a:pPr>
            <a:r>
              <a:rPr dirty="0"/>
              <a:t>Needs to accommodate a wide </a:t>
            </a:r>
            <a:br>
              <a:rPr lang="en-US" dirty="0"/>
            </a:br>
            <a:r>
              <a:rPr dirty="0"/>
              <a:t>range of</a:t>
            </a:r>
            <a:r>
              <a:rPr lang="en-US" dirty="0"/>
              <a:t> </a:t>
            </a:r>
            <a:r>
              <a:rPr dirty="0"/>
              <a:t>conditions: </a:t>
            </a:r>
            <a:r>
              <a:rPr b="1" dirty="0"/>
              <a:t>readout,</a:t>
            </a:r>
            <a:r>
              <a:rPr dirty="0"/>
              <a:t> </a:t>
            </a:r>
            <a:br>
              <a:rPr lang="en-US" dirty="0"/>
            </a:br>
            <a:r>
              <a:rPr b="1" dirty="0"/>
              <a:t>hit rate, </a:t>
            </a:r>
            <a:r>
              <a:rPr dirty="0"/>
              <a:t>and </a:t>
            </a:r>
            <a:r>
              <a:rPr b="1" dirty="0"/>
              <a:t>trigger rate (+10x!)</a:t>
            </a:r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4678" y="4354148"/>
            <a:ext cx="15171720" cy="472611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he ITkPixV2 Chip"/>
          <p:cNvSpPr txBox="1">
            <a:spLocks noGrp="1"/>
          </p:cNvSpPr>
          <p:nvPr>
            <p:ph type="title"/>
          </p:nvPr>
        </p:nvSpPr>
        <p:spPr>
          <a:xfrm>
            <a:off x="353951" y="499147"/>
            <a:ext cx="8985795" cy="1565423"/>
          </a:xfrm>
          <a:prstGeom prst="rect">
            <a:avLst/>
          </a:prstGeom>
        </p:spPr>
        <p:txBody>
          <a:bodyPr/>
          <a:lstStyle>
            <a:lvl1pPr defTabSz="2389572">
              <a:defRPr sz="8330" spc="-166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The ITkPixV2 Chip</a:t>
            </a:r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48759" y="13098318"/>
            <a:ext cx="262587" cy="41163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graphicFrame>
        <p:nvGraphicFramePr>
          <p:cNvPr id="170" name="Table 1"/>
          <p:cNvGraphicFramePr/>
          <p:nvPr>
            <p:extLst>
              <p:ext uri="{D42A27DB-BD31-4B8C-83A1-F6EECF244321}">
                <p14:modId xmlns:p14="http://schemas.microsoft.com/office/powerpoint/2010/main" val="4045696298"/>
              </p:ext>
            </p:extLst>
          </p:nvPr>
        </p:nvGraphicFramePr>
        <p:xfrm>
          <a:off x="438224" y="1858779"/>
          <a:ext cx="8901524" cy="11857225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2225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5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5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53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2951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3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3200" b="1" dirty="0" err="1"/>
                        <a:t>Curent</a:t>
                      </a:r>
                      <a:r>
                        <a:rPr sz="3200" b="1" dirty="0"/>
                        <a:t> Pixel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381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3200" b="1"/>
                        <a:t>ITKPixV2</a:t>
                      </a:r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3200" b="1" dirty="0"/>
                        <a:t>Difference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951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2900" b="1" dirty="0"/>
                        <a:t>Chip Size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r>
                        <a:t>2x2 cm</a:t>
                      </a:r>
                      <a:r>
                        <a:rPr baseline="31999"/>
                        <a:t>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chemeClr val="accent1">
                              <a:lumOff val="-13575"/>
                            </a:schemeClr>
                          </a:solidFill>
                        </a:defRPr>
                      </a:pPr>
                      <a:r>
                        <a:t>2x2 cm</a:t>
                      </a:r>
                      <a:r>
                        <a:rPr baseline="31999"/>
                        <a:t>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/>
                        <a:t>0 %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solidFill>
                      <a:srgbClr val="D5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951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2900" b="1"/>
                        <a:t>Pixel Size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r>
                        <a:rPr dirty="0"/>
                        <a:t>50 x 250 µm</a:t>
                      </a:r>
                      <a:r>
                        <a:rPr baseline="31999" dirty="0"/>
                        <a:t>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chemeClr val="accent1">
                              <a:lumOff val="-13575"/>
                            </a:schemeClr>
                          </a:solidFill>
                        </a:defRPr>
                      </a:pPr>
                      <a:r>
                        <a:t>50 x 50 µm</a:t>
                      </a:r>
                      <a:r>
                        <a:rPr baseline="31999"/>
                        <a:t>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/>
                        <a:t>5x less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951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2900" b="1"/>
                        <a:t>Hit Rate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r>
                        <a:t>0.4 GHz / cm</a:t>
                      </a:r>
                      <a:r>
                        <a:rPr baseline="31999"/>
                        <a:t>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chemeClr val="accent1">
                              <a:lumOff val="-13575"/>
                            </a:schemeClr>
                          </a:solidFill>
                        </a:defRPr>
                      </a:pPr>
                      <a:r>
                        <a:rPr dirty="0"/>
                        <a:t>3 GHz / cm</a:t>
                      </a:r>
                      <a:r>
                        <a:rPr baseline="31999" dirty="0"/>
                        <a:t>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 dirty="0"/>
                        <a:t>7.5x higher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951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2900" b="1"/>
                        <a:t>Trigger Rate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/>
                        <a:t>0.1 MHz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olidFill>
                            <a:schemeClr val="accent1">
                              <a:lumOff val="-13575"/>
                            </a:schemeClr>
                          </a:solidFill>
                        </a:rPr>
                        <a:t>1 MHz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 dirty="0"/>
                        <a:t>10x higher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951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2900" b="1" dirty="0"/>
                        <a:t>Trigger Latency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/>
                        <a:t>6.4 µs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 dirty="0">
                          <a:solidFill>
                            <a:schemeClr val="accent1">
                              <a:lumOff val="-13575"/>
                            </a:schemeClr>
                          </a:solidFill>
                        </a:rPr>
                        <a:t>12.8 µs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 dirty="0"/>
                        <a:t>2x longer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2951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lang="en-US" sz="2900" b="1" dirty="0"/>
                        <a:t>Surface Area</a:t>
                      </a:r>
                      <a:endParaRPr sz="2900" b="1" dirty="0"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3200" dirty="0"/>
                        <a:t>1.9 m</a:t>
                      </a:r>
                      <a:r>
                        <a:rPr lang="en-US" sz="3200" baseline="31999" dirty="0"/>
                        <a:t>2</a:t>
                      </a:r>
                      <a:endParaRPr sz="3200" dirty="0"/>
                    </a:p>
                  </a:txBody>
                  <a:tcPr marL="50800" marR="50800" marT="50800" marB="50800" anchor="ctr" horzOverflow="overflow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3200" dirty="0">
                          <a:solidFill>
                            <a:schemeClr val="accent1">
                              <a:lumOff val="-13575"/>
                            </a:schemeClr>
                          </a:solidFill>
                        </a:rPr>
                        <a:t>13 m</a:t>
                      </a:r>
                      <a:r>
                        <a:rPr lang="en-US" sz="3200" baseline="30000" dirty="0">
                          <a:solidFill>
                            <a:schemeClr val="accent1">
                              <a:lumOff val="-13575"/>
                            </a:schemeClr>
                          </a:solidFill>
                        </a:rPr>
                        <a:t>2</a:t>
                      </a:r>
                      <a:endParaRPr sz="3200" baseline="30000" dirty="0">
                        <a:solidFill>
                          <a:schemeClr val="accent1">
                            <a:lumOff val="-13575"/>
                          </a:schemeClr>
                        </a:solidFill>
                      </a:endParaRPr>
                    </a:p>
                  </a:txBody>
                  <a:tcPr marL="50800" marR="50800" marT="50800" marB="50800" anchor="ctr" horzOverflow="overflow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3200" dirty="0"/>
                        <a:t>7x larger</a:t>
                      </a:r>
                      <a:endParaRPr sz="3200" dirty="0"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819421"/>
                  </a:ext>
                </a:extLst>
              </a:tr>
              <a:tr h="112951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2900" b="1"/>
                        <a:t>Radiation Tolerance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/>
                        <a:t>300 MRad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 dirty="0">
                          <a:solidFill>
                            <a:schemeClr val="accent1">
                              <a:lumOff val="-13575"/>
                            </a:schemeClr>
                          </a:solidFill>
                        </a:rPr>
                        <a:t>500 </a:t>
                      </a:r>
                      <a:r>
                        <a:rPr sz="3200" dirty="0" err="1">
                          <a:solidFill>
                            <a:schemeClr val="accent1">
                              <a:lumOff val="-13575"/>
                            </a:schemeClr>
                          </a:solidFill>
                        </a:rPr>
                        <a:t>MRad</a:t>
                      </a:r>
                      <a:endParaRPr sz="3200" dirty="0">
                        <a:solidFill>
                          <a:schemeClr val="accent1">
                            <a:lumOff val="-13575"/>
                          </a:schemeClr>
                        </a:solidFill>
                      </a:endParaRPr>
                    </a:p>
                  </a:txBody>
                  <a:tcPr marL="50800" marR="50800" marT="50800" marB="50800" anchor="ctr" horzOverflow="overflow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/>
                        <a:t>1.6x higher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solidFill>
                      <a:schemeClr val="accent1">
                        <a:lumOff val="1684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2951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2900" b="1"/>
                        <a:t>Current Draw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/>
                        <a:t>20 µA/pixel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 dirty="0">
                          <a:solidFill>
                            <a:schemeClr val="accent1">
                              <a:lumOff val="-13575"/>
                            </a:schemeClr>
                          </a:solidFill>
                        </a:rPr>
                        <a:t>&lt;8 µA/pixel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 dirty="0"/>
                        <a:t>2.5x lower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solidFill>
                      <a:schemeClr val="accent4">
                        <a:hueOff val="-476017"/>
                        <a:lumOff val="-1004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2951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2900" b="1" dirty="0"/>
                        <a:t>Min. Threshold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B w="381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 dirty="0"/>
                        <a:t>1500e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 dirty="0">
                          <a:solidFill>
                            <a:schemeClr val="accent1">
                              <a:lumOff val="-13575"/>
                            </a:schemeClr>
                          </a:solidFill>
                        </a:rPr>
                        <a:t>600e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 dirty="0"/>
                        <a:t>2.6x lower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solidFill>
                      <a:schemeClr val="accent4">
                        <a:hueOff val="-476017"/>
                        <a:lumOff val="-1004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2105">
                <a:tc gridSpan="4">
                  <a:txBody>
                    <a:bodyPr/>
                    <a:lstStyle/>
                    <a:p>
                      <a:pPr defTabSz="2438338">
                        <a:defRPr sz="2400" b="0">
                          <a:solidFill>
                            <a:srgbClr val="5E5E5E"/>
                          </a:solidFill>
                        </a:defRPr>
                      </a:pPr>
                      <a:r>
                        <a:rPr dirty="0"/>
                        <a:t>Summarized ITkPixV2 </a:t>
                      </a:r>
                      <a:r>
                        <a:rPr b="1" u="sng" dirty="0">
                          <a:hlinkClick r:id="rId6"/>
                        </a:rPr>
                        <a:t>Design Requirements</a:t>
                      </a:r>
                    </a:p>
                  </a:txBody>
                  <a:tcPr marL="50800" marR="50800" marT="134781" marB="50800" anchor="ctr" horzOverflow="overflow">
                    <a:lnL/>
                    <a:lnR/>
                    <a:lnT w="381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0000243-091C-DEBA-DAA2-5499E84A27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08509" y="9371032"/>
            <a:ext cx="5402837" cy="35642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1BD92E-6301-2658-98B6-9033C45DF810}"/>
              </a:ext>
            </a:extLst>
          </p:cNvPr>
          <p:cNvSpPr/>
          <p:nvPr/>
        </p:nvSpPr>
        <p:spPr>
          <a:xfrm>
            <a:off x="425321" y="5276537"/>
            <a:ext cx="8914425" cy="2237245"/>
          </a:xfrm>
          <a:prstGeom prst="rect">
            <a:avLst/>
          </a:prstGeom>
          <a:noFill/>
          <a:ln w="762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Ques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Questions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Backu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Backup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Chip Design"/>
          <p:cNvSpPr txBox="1">
            <a:spLocks noGrp="1"/>
          </p:cNvSpPr>
          <p:nvPr>
            <p:ph type="title"/>
          </p:nvPr>
        </p:nvSpPr>
        <p:spPr>
          <a:xfrm>
            <a:off x="460432" y="419361"/>
            <a:ext cx="10188967" cy="15654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Chip Design</a:t>
            </a:r>
          </a:p>
        </p:txBody>
      </p:sp>
      <p:sp>
        <p:nvSpPr>
          <p:cNvPr id="1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79677" y="13084193"/>
            <a:ext cx="400751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19</a:t>
            </a:r>
            <a:endParaRPr dirty="0"/>
          </a:p>
        </p:txBody>
      </p:sp>
      <p:sp>
        <p:nvSpPr>
          <p:cNvPr id="1366" name="ATLAS consists of 48 core rows x 50 core columns, for 384 x 400 pixels…"/>
          <p:cNvSpPr txBox="1">
            <a:spLocks noGrp="1"/>
          </p:cNvSpPr>
          <p:nvPr>
            <p:ph type="body" idx="1"/>
          </p:nvPr>
        </p:nvSpPr>
        <p:spPr>
          <a:xfrm>
            <a:off x="391576" y="2083277"/>
            <a:ext cx="23600848" cy="11245728"/>
          </a:xfrm>
          <a:prstGeom prst="rect">
            <a:avLst/>
          </a:prstGeom>
        </p:spPr>
        <p:txBody>
          <a:bodyPr/>
          <a:lstStyle/>
          <a:p>
            <a:pPr lvl="1">
              <a:buSzPct val="100000"/>
            </a:pPr>
            <a:r>
              <a:rPr dirty="0"/>
              <a:t>ATLAS consists of 48 core rows x 50 core columns, for 384 x 400 pixels</a:t>
            </a:r>
          </a:p>
          <a:p>
            <a:pPr lvl="1">
              <a:buSzPct val="100000"/>
            </a:pPr>
            <a:r>
              <a:rPr dirty="0"/>
              <a:t>Each pixel core consists of 8x8 pixels, and contains four </a:t>
            </a:r>
            <a:r>
              <a:rPr i="1" dirty="0"/>
              <a:t>analog islands</a:t>
            </a:r>
          </a:p>
          <a:p>
            <a:pPr lvl="1">
              <a:buSzPct val="100000"/>
            </a:pPr>
            <a:r>
              <a:rPr dirty="0"/>
              <a:t>Pixel matrix contains repeated pixel cores, interconnected for config and readout</a:t>
            </a:r>
          </a:p>
        </p:txBody>
      </p:sp>
      <p:grpSp>
        <p:nvGrpSpPr>
          <p:cNvPr id="1369" name="Group"/>
          <p:cNvGrpSpPr/>
          <p:nvPr/>
        </p:nvGrpSpPr>
        <p:grpSpPr>
          <a:xfrm>
            <a:off x="1733550" y="5685665"/>
            <a:ext cx="9482692" cy="7532155"/>
            <a:chOff x="0" y="0"/>
            <a:chExt cx="9482691" cy="7532153"/>
          </a:xfrm>
        </p:grpSpPr>
        <p:pic>
          <p:nvPicPr>
            <p:cNvPr id="1367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482692" cy="6600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8" name="Caption"/>
            <p:cNvSpPr/>
            <p:nvPr/>
          </p:nvSpPr>
          <p:spPr>
            <a:xfrm>
              <a:off x="0" y="6702487"/>
              <a:ext cx="9482692" cy="8296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rPr dirty="0"/>
                <a:t>Conceptual depiction of RD53C Chip Framework,</a:t>
              </a:r>
              <a:br>
                <a:rPr dirty="0"/>
              </a:br>
              <a:r>
                <a:rPr dirty="0"/>
                <a:t>from </a:t>
              </a:r>
              <a:r>
                <a:rPr u="sng" dirty="0">
                  <a:hlinkClick r:id="rId3"/>
                </a:rPr>
                <a:t>the ATLAS RD53C manual</a:t>
              </a:r>
            </a:p>
          </p:txBody>
        </p:sp>
      </p:grpSp>
      <p:grpSp>
        <p:nvGrpSpPr>
          <p:cNvPr id="1372" name="Group"/>
          <p:cNvGrpSpPr/>
          <p:nvPr/>
        </p:nvGrpSpPr>
        <p:grpSpPr>
          <a:xfrm>
            <a:off x="12670366" y="5724988"/>
            <a:ext cx="9482693" cy="7453508"/>
            <a:chOff x="0" y="0"/>
            <a:chExt cx="9482691" cy="7453507"/>
          </a:xfrm>
        </p:grpSpPr>
        <p:pic>
          <p:nvPicPr>
            <p:cNvPr id="1370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482692" cy="6522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1" name="Caption"/>
            <p:cNvSpPr/>
            <p:nvPr/>
          </p:nvSpPr>
          <p:spPr>
            <a:xfrm>
              <a:off x="0" y="6623841"/>
              <a:ext cx="9482692" cy="8296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t>Layout of four complete analog islands within chip digital logic,</a:t>
              </a:r>
              <a:br/>
              <a:r>
                <a:t>from </a:t>
              </a:r>
              <a:r>
                <a:rPr u="sng">
                  <a:hlinkClick r:id="rId3"/>
                </a:rPr>
                <a:t>the ATLAS RD53C manual</a:t>
              </a:r>
            </a:p>
          </p:txBody>
        </p:sp>
      </p:grp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AB881-7BAC-3A04-EF3D-CEDE74E64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Chip Design">
            <a:extLst>
              <a:ext uri="{FF2B5EF4-FFF2-40B4-BE49-F238E27FC236}">
                <a16:creationId xmlns:a16="http://schemas.microsoft.com/office/drawing/2014/main" id="{8F23C2CA-EA1A-D0B4-6766-23D405EE23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0432" y="419361"/>
            <a:ext cx="10188967" cy="15654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dirty="0" err="1"/>
              <a:t>ITk</a:t>
            </a:r>
            <a:r>
              <a:rPr lang="en-US" dirty="0"/>
              <a:t> Location</a:t>
            </a:r>
            <a:endParaRPr dirty="0"/>
          </a:p>
        </p:txBody>
      </p:sp>
      <p:sp>
        <p:nvSpPr>
          <p:cNvPr id="1365" name="Slide Number">
            <a:extLst>
              <a:ext uri="{FF2B5EF4-FFF2-40B4-BE49-F238E27FC236}">
                <a16:creationId xmlns:a16="http://schemas.microsoft.com/office/drawing/2014/main" id="{787E969B-8C27-BA3D-5F7D-6FE0AFCDCAC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79677" y="13084193"/>
            <a:ext cx="400751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19</a:t>
            </a:r>
            <a:endParaRPr dirty="0"/>
          </a:p>
        </p:txBody>
      </p:sp>
      <p:sp>
        <p:nvSpPr>
          <p:cNvPr id="1366" name="ATLAS consists of 48 core rows x 50 core columns, for 384 x 400 pixels…">
            <a:extLst>
              <a:ext uri="{FF2B5EF4-FFF2-40B4-BE49-F238E27FC236}">
                <a16:creationId xmlns:a16="http://schemas.microsoft.com/office/drawing/2014/main" id="{CDD32F10-B0A1-8725-E841-02781AE3E9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1576" y="2083277"/>
            <a:ext cx="23600848" cy="11245728"/>
          </a:xfrm>
          <a:prstGeom prst="rect">
            <a:avLst/>
          </a:prstGeom>
        </p:spPr>
        <p:txBody>
          <a:bodyPr/>
          <a:lstStyle/>
          <a:p>
            <a:pPr lvl="1">
              <a:buSzPct val="100000"/>
            </a:pPr>
            <a:r>
              <a:rPr lang="en-US" dirty="0"/>
              <a:t>Part of the readout</a:t>
            </a:r>
            <a:br>
              <a:rPr lang="en-US" dirty="0"/>
            </a:br>
            <a:r>
              <a:rPr lang="en-US" dirty="0"/>
              <a:t>challenge is </a:t>
            </a:r>
            <a:br>
              <a:rPr lang="en-US" dirty="0"/>
            </a:br>
            <a:r>
              <a:rPr lang="en-US" dirty="0"/>
              <a:t>minimizing material </a:t>
            </a:r>
            <a:br>
              <a:rPr lang="en-US" dirty="0"/>
            </a:br>
            <a:r>
              <a:rPr lang="en-US" dirty="0"/>
              <a:t>from ITK’s location</a:t>
            </a:r>
          </a:p>
          <a:p>
            <a:pPr lvl="1">
              <a:buSzPct val="100000"/>
            </a:pPr>
            <a:r>
              <a:rPr lang="en-US" dirty="0"/>
              <a:t>Once installed, </a:t>
            </a:r>
            <a:r>
              <a:rPr lang="en-US" dirty="0" err="1"/>
              <a:t>ITk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and all cabling will </a:t>
            </a:r>
            <a:br>
              <a:rPr lang="en-US" dirty="0"/>
            </a:br>
            <a:r>
              <a:rPr lang="en-US" dirty="0"/>
              <a:t>need to be robust to</a:t>
            </a:r>
            <a:br>
              <a:rPr lang="en-US" dirty="0"/>
            </a:br>
            <a:r>
              <a:rPr lang="en-US" dirty="0"/>
              <a:t>operational </a:t>
            </a:r>
            <a:br>
              <a:rPr lang="en-US" dirty="0"/>
            </a:br>
            <a:r>
              <a:rPr lang="en-US" dirty="0"/>
              <a:t>conditions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3DFB9-2E26-5EE1-3D42-6C5690522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653" y="1202072"/>
            <a:ext cx="16601773" cy="10430651"/>
          </a:xfrm>
          <a:prstGeom prst="rect">
            <a:avLst/>
          </a:prstGeom>
        </p:spPr>
      </p:pic>
      <p:sp>
        <p:nvSpPr>
          <p:cNvPr id="3" name="Caption">
            <a:extLst>
              <a:ext uri="{FF2B5EF4-FFF2-40B4-BE49-F238E27FC236}">
                <a16:creationId xmlns:a16="http://schemas.microsoft.com/office/drawing/2014/main" id="{2124A3F4-9081-B784-1894-1B067D0A8E3F}"/>
              </a:ext>
            </a:extLst>
          </p:cNvPr>
          <p:cNvSpPr/>
          <p:nvPr/>
        </p:nvSpPr>
        <p:spPr>
          <a:xfrm>
            <a:off x="11583255" y="11731217"/>
            <a:ext cx="9482693" cy="829667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r>
              <a:rPr lang="en-US" dirty="0"/>
              <a:t>Graphic from </a:t>
            </a:r>
            <a:r>
              <a:rPr lang="en-US" dirty="0">
                <a:hlinkClick r:id="rId3"/>
              </a:rPr>
              <a:t>ATLAS-ITK-SLIDE-2024-008</a:t>
            </a:r>
            <a:endParaRPr u="sng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403362434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17"/>
          <p:cNvSpPr txBox="1">
            <a:spLocks noGrp="1"/>
          </p:cNvSpPr>
          <p:nvPr>
            <p:ph type="sldNum" sz="quarter" idx="2"/>
          </p:nvPr>
        </p:nvSpPr>
        <p:spPr>
          <a:xfrm>
            <a:off x="23779677" y="13084193"/>
            <a:ext cx="400751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20</a:t>
            </a:r>
            <a:endParaRPr dirty="0"/>
          </a:p>
        </p:txBody>
      </p:sp>
      <p:pic>
        <p:nvPicPr>
          <p:cNvPr id="12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7888" y="748078"/>
            <a:ext cx="13490779" cy="8682184"/>
          </a:xfrm>
          <a:prstGeom prst="rect">
            <a:avLst/>
          </a:prstGeom>
          <a:ln w="12700">
            <a:miter lim="400000"/>
          </a:ln>
        </p:spPr>
      </p:pic>
      <p:sp>
        <p:nvSpPr>
          <p:cNvPr id="1298" name="Lingering questions"/>
          <p:cNvSpPr txBox="1">
            <a:spLocks noGrp="1"/>
          </p:cNvSpPr>
          <p:nvPr>
            <p:ph type="title"/>
          </p:nvPr>
        </p:nvSpPr>
        <p:spPr>
          <a:xfrm>
            <a:off x="531171" y="952896"/>
            <a:ext cx="7390424" cy="24993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dirty="0"/>
              <a:t>Knee FAQ</a:t>
            </a:r>
            <a:endParaRPr dirty="0"/>
          </a:p>
        </p:txBody>
      </p:sp>
      <p:sp>
        <p:nvSpPr>
          <p:cNvPr id="1299" name="Why does current keep increasing after the “knees”?…"/>
          <p:cNvSpPr txBox="1">
            <a:spLocks noGrp="1"/>
          </p:cNvSpPr>
          <p:nvPr>
            <p:ph type="body" sz="half" idx="1"/>
          </p:nvPr>
        </p:nvSpPr>
        <p:spPr>
          <a:xfrm>
            <a:off x="577842" y="2946877"/>
            <a:ext cx="10658224" cy="6719529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800"/>
              </a:spcBef>
              <a:buSzTx/>
              <a:buNone/>
              <a:defRPr sz="4000" b="1"/>
            </a:pPr>
            <a:r>
              <a:rPr dirty="0"/>
              <a:t>Why does current keep increasing after the “knees”?</a:t>
            </a:r>
          </a:p>
          <a:p>
            <a:pPr>
              <a:spcBef>
                <a:spcPts val="4800"/>
              </a:spcBef>
              <a:defRPr sz="4000"/>
            </a:pPr>
            <a:r>
              <a:rPr dirty="0"/>
              <a:t>The pixel matrix is still </a:t>
            </a:r>
            <a:r>
              <a:rPr b="1" dirty="0"/>
              <a:t>counting</a:t>
            </a:r>
            <a:r>
              <a:rPr dirty="0"/>
              <a:t> and </a:t>
            </a:r>
            <a:r>
              <a:rPr b="1" dirty="0"/>
              <a:t>processing</a:t>
            </a:r>
            <a:r>
              <a:rPr dirty="0"/>
              <a:t> hits, even though maximum output bandwidth is throttled</a:t>
            </a:r>
          </a:p>
          <a:p>
            <a:pPr>
              <a:spcBef>
                <a:spcPts val="4800"/>
              </a:spcBef>
              <a:defRPr sz="4000"/>
            </a:pPr>
            <a:r>
              <a:rPr dirty="0"/>
              <a:t>This means: the post-knee slope gives an </a:t>
            </a:r>
            <a:r>
              <a:rPr b="1" dirty="0"/>
              <a:t>estimate of the raw pixel current consumption</a:t>
            </a:r>
          </a:p>
        </p:txBody>
      </p:sp>
      <p:sp>
        <p:nvSpPr>
          <p:cNvPr id="1300" name="What does “corrected” hitrate mean?…"/>
          <p:cNvSpPr txBox="1"/>
          <p:nvPr/>
        </p:nvSpPr>
        <p:spPr>
          <a:xfrm>
            <a:off x="531171" y="9310837"/>
            <a:ext cx="23510306" cy="352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800"/>
              </a:spcBef>
              <a:defRPr sz="4000" b="1">
                <a:solidFill>
                  <a:srgbClr val="000000"/>
                </a:solidFill>
              </a:defRPr>
            </a:pPr>
            <a:r>
              <a:t>What does “corrected” hitrate mean?</a:t>
            </a:r>
          </a:p>
          <a:p>
            <a:pPr marL="508000" indent="-508000" algn="l">
              <a:lnSpc>
                <a:spcPct val="90000"/>
              </a:lnSpc>
              <a:spcBef>
                <a:spcPts val="3000"/>
              </a:spcBef>
              <a:buSzPct val="123000"/>
              <a:buChar char="•"/>
              <a:defRPr sz="4000">
                <a:solidFill>
                  <a:srgbClr val="000000"/>
                </a:solidFill>
              </a:defRPr>
            </a:pPr>
            <a:r>
              <a:t>The </a:t>
            </a:r>
            <a:r>
              <a:rPr b="1"/>
              <a:t>chip memory </a:t>
            </a:r>
            <a:r>
              <a:t>is finite, meaning it will fill </a:t>
            </a:r>
            <a:r>
              <a:rPr b="1"/>
              <a:t>faster and faster </a:t>
            </a:r>
            <a:r>
              <a:t>as the hit rate increases</a:t>
            </a:r>
          </a:p>
          <a:p>
            <a:pPr marL="508000" indent="-508000" algn="l">
              <a:lnSpc>
                <a:spcPct val="90000"/>
              </a:lnSpc>
              <a:spcBef>
                <a:spcPts val="3000"/>
              </a:spcBef>
              <a:buSzPct val="123000"/>
              <a:buChar char="•"/>
              <a:defRPr sz="4000">
                <a:solidFill>
                  <a:srgbClr val="000000"/>
                </a:solidFill>
              </a:defRPr>
            </a:pPr>
            <a:r>
              <a:t>At some point, new hits will begin to overwrite old hits before they can be read</a:t>
            </a:r>
          </a:p>
          <a:p>
            <a:pPr marL="508000" indent="-508000" algn="l">
              <a:lnSpc>
                <a:spcPct val="90000"/>
              </a:lnSpc>
              <a:spcBef>
                <a:spcPts val="3000"/>
              </a:spcBef>
              <a:buSzPct val="123000"/>
              <a:buChar char="•"/>
              <a:defRPr sz="4000" b="1">
                <a:solidFill>
                  <a:srgbClr val="000000"/>
                </a:solidFill>
              </a:defRPr>
            </a:pPr>
            <a:r>
              <a:t>Latency: </a:t>
            </a:r>
            <a:r>
              <a:rPr b="0"/>
              <a:t>controls how far back we look in chip memory, and should change our “</a:t>
            </a:r>
            <a:r>
              <a:t>correction factor”</a:t>
            </a:r>
          </a:p>
        </p:txBody>
      </p:sp>
      <p:sp>
        <p:nvSpPr>
          <p:cNvPr id="1301" name="Line"/>
          <p:cNvSpPr/>
          <p:nvPr/>
        </p:nvSpPr>
        <p:spPr>
          <a:xfrm>
            <a:off x="11150599" y="3344333"/>
            <a:ext cx="5195955" cy="1819454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03" name="Line"/>
          <p:cNvSpPr/>
          <p:nvPr/>
        </p:nvSpPr>
        <p:spPr>
          <a:xfrm flipV="1">
            <a:off x="9696741" y="9072175"/>
            <a:ext cx="6182255" cy="613692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04" name="Oval"/>
          <p:cNvSpPr/>
          <p:nvPr/>
        </p:nvSpPr>
        <p:spPr>
          <a:xfrm>
            <a:off x="15883466" y="8712582"/>
            <a:ext cx="1742414" cy="647319"/>
          </a:xfrm>
          <a:prstGeom prst="ellips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785F68ED-4069-6C2D-0EC0-EBCAC06196CA}"/>
              </a:ext>
            </a:extLst>
          </p:cNvPr>
          <p:cNvSpPr/>
          <p:nvPr/>
        </p:nvSpPr>
        <p:spPr>
          <a:xfrm>
            <a:off x="11177455" y="3321843"/>
            <a:ext cx="6156922" cy="573400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1EC4F-FAA7-DFAE-733B-EEBAB9AC0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E1564F-258F-0041-6354-E97046A76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76" y="3251939"/>
            <a:ext cx="23743022" cy="9217152"/>
          </a:xfrm>
          <a:prstGeom prst="rect">
            <a:avLst/>
          </a:prstGeom>
        </p:spPr>
      </p:pic>
      <p:sp>
        <p:nvSpPr>
          <p:cNvPr id="1364" name="Chip Design">
            <a:extLst>
              <a:ext uri="{FF2B5EF4-FFF2-40B4-BE49-F238E27FC236}">
                <a16:creationId xmlns:a16="http://schemas.microsoft.com/office/drawing/2014/main" id="{BDD3844C-7DA5-1AD6-301E-03455A2C2A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0432" y="419361"/>
            <a:ext cx="10188967" cy="15654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dirty="0"/>
              <a:t>Bitrate vs. Hit rate</a:t>
            </a:r>
            <a:endParaRPr dirty="0"/>
          </a:p>
        </p:txBody>
      </p:sp>
      <p:sp>
        <p:nvSpPr>
          <p:cNvPr id="1365" name="Slide Number">
            <a:extLst>
              <a:ext uri="{FF2B5EF4-FFF2-40B4-BE49-F238E27FC236}">
                <a16:creationId xmlns:a16="http://schemas.microsoft.com/office/drawing/2014/main" id="{6A3A7052-9122-54B0-F09A-83F49EFB309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79677" y="13084193"/>
            <a:ext cx="400751" cy="4257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lang="en-US" dirty="0"/>
              <a:t>21</a:t>
            </a:r>
            <a:endParaRPr dirty="0"/>
          </a:p>
        </p:txBody>
      </p:sp>
      <p:sp>
        <p:nvSpPr>
          <p:cNvPr id="3" name="Caption">
            <a:extLst>
              <a:ext uri="{FF2B5EF4-FFF2-40B4-BE49-F238E27FC236}">
                <a16:creationId xmlns:a16="http://schemas.microsoft.com/office/drawing/2014/main" id="{B32AC6B4-3304-B5A7-F0FE-EEA6C8C6ACBA}"/>
              </a:ext>
            </a:extLst>
          </p:cNvPr>
          <p:cNvSpPr/>
          <p:nvPr/>
        </p:nvSpPr>
        <p:spPr>
          <a:xfrm>
            <a:off x="5256252" y="12489873"/>
            <a:ext cx="13871493" cy="829667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r>
              <a:rPr lang="en-US" dirty="0"/>
              <a:t>Bitrate (left) and average hit size (right) as a function of hit rate for Krypton source, x-ray source, and simulation values for cluster sizes of 1, 2, and 3 pixels in both Eta and Phi directions.</a:t>
            </a:r>
          </a:p>
        </p:txBody>
      </p:sp>
      <p:sp>
        <p:nvSpPr>
          <p:cNvPr id="11" name="ATLAS consists of 48 core rows x 50 core columns, for 384 x 400 pixels…">
            <a:extLst>
              <a:ext uri="{FF2B5EF4-FFF2-40B4-BE49-F238E27FC236}">
                <a16:creationId xmlns:a16="http://schemas.microsoft.com/office/drawing/2014/main" id="{9FA67E5C-45E1-0BF1-E63B-8561AE5FC184}"/>
              </a:ext>
            </a:extLst>
          </p:cNvPr>
          <p:cNvSpPr txBox="1">
            <a:spLocks/>
          </p:cNvSpPr>
          <p:nvPr/>
        </p:nvSpPr>
        <p:spPr>
          <a:xfrm>
            <a:off x="-48117" y="1642846"/>
            <a:ext cx="24051425" cy="1565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2500" lnSpcReduction="20000"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609600" lvl="1" indent="0" hangingPunct="1">
              <a:buSzPct val="100000"/>
              <a:buNone/>
            </a:pPr>
            <a:r>
              <a:rPr lang="en-US" dirty="0"/>
              <a:t>We can re-encode our raw data to obtain bitrate as a function of </a:t>
            </a:r>
            <a:r>
              <a:rPr lang="en-US" dirty="0" err="1"/>
              <a:t>hitrate</a:t>
            </a:r>
            <a:r>
              <a:rPr lang="en-US" dirty="0"/>
              <a:t>, using </a:t>
            </a:r>
            <a:r>
              <a:rPr lang="en-US" dirty="0" err="1"/>
              <a:t>ITkPix</a:t>
            </a:r>
            <a:r>
              <a:rPr lang="en-US" dirty="0"/>
              <a:t> encoder </a:t>
            </a:r>
            <a:r>
              <a:rPr lang="en-US" dirty="0">
                <a:hlinkClick r:id="rId4"/>
              </a:rPr>
              <a:t>produced by Ondrej </a:t>
            </a:r>
            <a:r>
              <a:rPr lang="en-US" dirty="0" err="1">
                <a:hlinkClick r:id="rId4"/>
              </a:rPr>
              <a:t>Kovanda</a:t>
            </a:r>
            <a:r>
              <a:rPr lang="en-US" dirty="0"/>
              <a:t> for x-ray + krypton datasets. We can also plot simulated values from </a:t>
            </a:r>
            <a:r>
              <a:rPr lang="en-US" b="1" dirty="0">
                <a:hlinkClick r:id="rId5"/>
              </a:rPr>
              <a:t>Rd53 testing meeting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366382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5C995-2133-5631-4F29-C62CD1446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Chip Design">
            <a:extLst>
              <a:ext uri="{FF2B5EF4-FFF2-40B4-BE49-F238E27FC236}">
                <a16:creationId xmlns:a16="http://schemas.microsoft.com/office/drawing/2014/main" id="{960A095E-2010-9610-27B1-282EA1750D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0432" y="419361"/>
            <a:ext cx="10188967" cy="15654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dirty="0"/>
              <a:t>Bitrate vs. </a:t>
            </a:r>
            <a:r>
              <a:rPr lang="en-US" dirty="0" err="1"/>
              <a:t>Hitrate</a:t>
            </a:r>
            <a:endParaRPr dirty="0"/>
          </a:p>
        </p:txBody>
      </p:sp>
      <p:sp>
        <p:nvSpPr>
          <p:cNvPr id="1365" name="Slide Number">
            <a:extLst>
              <a:ext uri="{FF2B5EF4-FFF2-40B4-BE49-F238E27FC236}">
                <a16:creationId xmlns:a16="http://schemas.microsoft.com/office/drawing/2014/main" id="{19480EE6-B22C-A896-B34A-56B75497E05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79677" y="13084193"/>
            <a:ext cx="400751" cy="4257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lang="en-US" dirty="0"/>
              <a:t>22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7A1177-4D19-AA79-6962-9D71838085A8}"/>
              </a:ext>
            </a:extLst>
          </p:cNvPr>
          <p:cNvGrpSpPr/>
          <p:nvPr/>
        </p:nvGrpSpPr>
        <p:grpSpPr>
          <a:xfrm>
            <a:off x="332512" y="3272721"/>
            <a:ext cx="23743022" cy="10046819"/>
            <a:chOff x="332512" y="3272721"/>
            <a:chExt cx="23743022" cy="1004681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BDCF026-18EB-C162-ADF1-D5E5ADF8C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512" y="3272721"/>
              <a:ext cx="23743022" cy="9217152"/>
            </a:xfrm>
            <a:prstGeom prst="rect">
              <a:avLst/>
            </a:prstGeom>
          </p:spPr>
        </p:pic>
        <p:sp>
          <p:nvSpPr>
            <p:cNvPr id="4" name="Caption">
              <a:extLst>
                <a:ext uri="{FF2B5EF4-FFF2-40B4-BE49-F238E27FC236}">
                  <a16:creationId xmlns:a16="http://schemas.microsoft.com/office/drawing/2014/main" id="{8190FD88-4B00-F6D1-FCEB-0C990C0E1FC5}"/>
                </a:ext>
              </a:extLst>
            </p:cNvPr>
            <p:cNvSpPr/>
            <p:nvPr/>
          </p:nvSpPr>
          <p:spPr>
            <a:xfrm>
              <a:off x="5256252" y="12489873"/>
              <a:ext cx="13871493" cy="8296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rPr lang="en-US" dirty="0"/>
                <a:t>Bitrate (left) and average hit size (right) as a function of hit rate for Krypton source, x-ray source, and simulation values for cluster sizes of 1, 5, and 10 pixels in both Eta and Phi directions.</a:t>
              </a:r>
            </a:p>
          </p:txBody>
        </p:sp>
      </p:grpSp>
      <p:sp>
        <p:nvSpPr>
          <p:cNvPr id="6" name="ATLAS consists of 48 core rows x 50 core columns, for 384 x 400 pixels…">
            <a:extLst>
              <a:ext uri="{FF2B5EF4-FFF2-40B4-BE49-F238E27FC236}">
                <a16:creationId xmlns:a16="http://schemas.microsoft.com/office/drawing/2014/main" id="{7BC199CA-D358-C3E5-28A3-A50C3ABB402D}"/>
              </a:ext>
            </a:extLst>
          </p:cNvPr>
          <p:cNvSpPr txBox="1">
            <a:spLocks/>
          </p:cNvSpPr>
          <p:nvPr/>
        </p:nvSpPr>
        <p:spPr>
          <a:xfrm>
            <a:off x="-48117" y="1642846"/>
            <a:ext cx="24051425" cy="1565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2500" lnSpcReduction="20000"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609600" lvl="1" indent="0" hangingPunct="1">
              <a:buSzPct val="100000"/>
              <a:buNone/>
            </a:pPr>
            <a:r>
              <a:rPr lang="en-US" dirty="0"/>
              <a:t>We can re-encode our raw data to obtain bitrate as a function of </a:t>
            </a:r>
            <a:r>
              <a:rPr lang="en-US" dirty="0" err="1"/>
              <a:t>hitrate</a:t>
            </a:r>
            <a:r>
              <a:rPr lang="en-US" dirty="0"/>
              <a:t>, using </a:t>
            </a:r>
            <a:r>
              <a:rPr lang="en-US" dirty="0" err="1"/>
              <a:t>ITkPix</a:t>
            </a:r>
            <a:r>
              <a:rPr lang="en-US" dirty="0"/>
              <a:t> encoder </a:t>
            </a:r>
            <a:r>
              <a:rPr lang="en-US" dirty="0">
                <a:hlinkClick r:id="rId4"/>
              </a:rPr>
              <a:t>produced by Ondrej </a:t>
            </a:r>
            <a:r>
              <a:rPr lang="en-US" dirty="0" err="1">
                <a:hlinkClick r:id="rId4"/>
              </a:rPr>
              <a:t>Kovanda</a:t>
            </a:r>
            <a:r>
              <a:rPr lang="en-US" dirty="0"/>
              <a:t> for x-ray + krypton datasets. We can also plot simulated values from </a:t>
            </a:r>
            <a:r>
              <a:rPr lang="en-US" b="1" dirty="0">
                <a:hlinkClick r:id="rId5"/>
              </a:rPr>
              <a:t>Rd53 testing meeting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53332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F2043-6502-4EB1-74DB-447916E6F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Chip Design">
            <a:extLst>
              <a:ext uri="{FF2B5EF4-FFF2-40B4-BE49-F238E27FC236}">
                <a16:creationId xmlns:a16="http://schemas.microsoft.com/office/drawing/2014/main" id="{CA580BF1-2FE6-9760-9098-6AAB1B3837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0432" y="419361"/>
            <a:ext cx="15835482" cy="15654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dirty="0"/>
              <a:t>Hit Rate Correction Factors</a:t>
            </a:r>
            <a:endParaRPr dirty="0"/>
          </a:p>
        </p:txBody>
      </p:sp>
      <p:sp>
        <p:nvSpPr>
          <p:cNvPr id="1365" name="Slide Number">
            <a:extLst>
              <a:ext uri="{FF2B5EF4-FFF2-40B4-BE49-F238E27FC236}">
                <a16:creationId xmlns:a16="http://schemas.microsoft.com/office/drawing/2014/main" id="{7585E5C9-1DAF-025B-AA8D-C52AE1EEE76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79677" y="13084193"/>
            <a:ext cx="400751" cy="4257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lang="en-US" dirty="0"/>
              <a:t>23</a:t>
            </a:r>
            <a:endParaRPr dirty="0"/>
          </a:p>
        </p:txBody>
      </p:sp>
      <p:sp>
        <p:nvSpPr>
          <p:cNvPr id="1366" name="ATLAS consists of 48 core rows x 50 core columns, for 384 x 400 pixels…">
            <a:extLst>
              <a:ext uri="{FF2B5EF4-FFF2-40B4-BE49-F238E27FC236}">
                <a16:creationId xmlns:a16="http://schemas.microsoft.com/office/drawing/2014/main" id="{C0D2AD90-1DAD-8635-4C2F-226B73D9D2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101956" y="1598088"/>
            <a:ext cx="23881633" cy="156542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609600" lvl="1" indent="0">
              <a:buSzPct val="100000"/>
              <a:buNone/>
            </a:pPr>
            <a:r>
              <a:rPr lang="en-US" dirty="0"/>
              <a:t>Correction factors determined by </a:t>
            </a:r>
            <a:r>
              <a:rPr lang="en-US" dirty="0" err="1"/>
              <a:t>linears</a:t>
            </a:r>
            <a:r>
              <a:rPr lang="en-US" dirty="0"/>
              <a:t> fit to hit rate, from x-ray tube current, are shown below. Identical values for the same latency is expected, within stat. fluctuations</a:t>
            </a:r>
            <a:endParaRPr dirty="0"/>
          </a:p>
        </p:txBody>
      </p:sp>
      <p:sp>
        <p:nvSpPr>
          <p:cNvPr id="4" name="Caption">
            <a:extLst>
              <a:ext uri="{FF2B5EF4-FFF2-40B4-BE49-F238E27FC236}">
                <a16:creationId xmlns:a16="http://schemas.microsoft.com/office/drawing/2014/main" id="{52C6D95F-69FB-542E-5FD8-124D9ED6E05D}"/>
              </a:ext>
            </a:extLst>
          </p:cNvPr>
          <p:cNvSpPr/>
          <p:nvPr/>
        </p:nvSpPr>
        <p:spPr>
          <a:xfrm>
            <a:off x="5256253" y="12341428"/>
            <a:ext cx="13871493" cy="829667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r>
              <a:rPr lang="en-US" dirty="0"/>
              <a:t>Hit rate as a function of X-ray tube current, with correction factor fits (dotted lines), for a variety of lane configurations (left) and a variety of latencies (right).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742C6-7413-703A-D69F-B7BB9D23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68" y="3504537"/>
            <a:ext cx="12679098" cy="8330817"/>
          </a:xfrm>
          <a:prstGeom prst="rect">
            <a:avLst/>
          </a:prstGeom>
        </p:spPr>
      </p:pic>
      <p:pic>
        <p:nvPicPr>
          <p:cNvPr id="8" name="Picture 7" descr="A graph of a function&#10;&#10;Description automatically generated">
            <a:extLst>
              <a:ext uri="{FF2B5EF4-FFF2-40B4-BE49-F238E27FC236}">
                <a16:creationId xmlns:a16="http://schemas.microsoft.com/office/drawing/2014/main" id="{6EBF1730-3EC4-70AE-721E-F946E75E4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287" y="3416547"/>
            <a:ext cx="9400372" cy="841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7211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Triggering the Chip"/>
          <p:cNvSpPr txBox="1">
            <a:spLocks noGrp="1"/>
          </p:cNvSpPr>
          <p:nvPr>
            <p:ph type="title"/>
          </p:nvPr>
        </p:nvSpPr>
        <p:spPr>
          <a:xfrm>
            <a:off x="379351" y="295947"/>
            <a:ext cx="9575529" cy="1565423"/>
          </a:xfrm>
          <a:prstGeom prst="rect">
            <a:avLst/>
          </a:prstGeom>
        </p:spPr>
        <p:txBody>
          <a:bodyPr/>
          <a:lstStyle>
            <a:lvl1pPr defTabSz="2292038">
              <a:defRPr sz="7990" spc="-159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dirty="0"/>
              <a:t>Triggering the Chip</a:t>
            </a:r>
          </a:p>
        </p:txBody>
      </p:sp>
      <p:sp>
        <p:nvSpPr>
          <p:cNvPr id="617" name="3"/>
          <p:cNvSpPr txBox="1">
            <a:spLocks noGrp="1"/>
          </p:cNvSpPr>
          <p:nvPr>
            <p:ph type="sldNum" sz="quarter" idx="2"/>
          </p:nvPr>
        </p:nvSpPr>
        <p:spPr>
          <a:xfrm>
            <a:off x="23854216" y="13084193"/>
            <a:ext cx="251672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3</a:t>
            </a:r>
            <a:endParaRPr dirty="0"/>
          </a:p>
        </p:txBody>
      </p:sp>
      <p:sp>
        <p:nvSpPr>
          <p:cNvPr id="618" name="ITkPixV2 hits are grouped into 25 nanosecond time snapshots (LHC bunch crossing collision rate, 40MHz)…"/>
          <p:cNvSpPr txBox="1">
            <a:spLocks noGrp="1"/>
          </p:cNvSpPr>
          <p:nvPr>
            <p:ph type="body" sz="half" idx="1"/>
          </p:nvPr>
        </p:nvSpPr>
        <p:spPr>
          <a:xfrm>
            <a:off x="1018568" y="1665845"/>
            <a:ext cx="22718795" cy="3774325"/>
          </a:xfrm>
          <a:prstGeom prst="rect">
            <a:avLst/>
          </a:prstGeom>
        </p:spPr>
        <p:txBody>
          <a:bodyPr/>
          <a:lstStyle/>
          <a:p>
            <a:pPr marL="0" indent="0" defTabSz="2243271">
              <a:spcBef>
                <a:spcPts val="1800"/>
              </a:spcBef>
              <a:buSzTx/>
              <a:buNone/>
              <a:defRPr sz="3680"/>
            </a:pPr>
            <a:r>
              <a:rPr dirty="0"/>
              <a:t>ITkPixV2 hits are grouped into </a:t>
            </a:r>
            <a:r>
              <a:rPr b="1" dirty="0"/>
              <a:t>25 nanosecond time snapshots</a:t>
            </a:r>
            <a:r>
              <a:rPr dirty="0"/>
              <a:t> (LHC bunch crossing collision rate, 40MHz)</a:t>
            </a:r>
          </a:p>
          <a:p>
            <a:pPr marL="0" indent="0" defTabSz="2243271">
              <a:spcBef>
                <a:spcPts val="4100"/>
              </a:spcBef>
              <a:buSzTx/>
              <a:buNone/>
              <a:defRPr sz="3680"/>
            </a:pPr>
            <a:r>
              <a:rPr dirty="0"/>
              <a:t>To trigger at 1MHz on average, we only want </a:t>
            </a:r>
            <a:r>
              <a:rPr b="1" dirty="0"/>
              <a:t>1/40th</a:t>
            </a:r>
            <a:r>
              <a:rPr dirty="0"/>
              <a:t> of all 25ns snapshots…</a:t>
            </a:r>
          </a:p>
          <a:p>
            <a:pPr marL="1028191" lvl="1" indent="-467359" defTabSz="2243271">
              <a:spcBef>
                <a:spcPts val="1800"/>
              </a:spcBef>
              <a:defRPr sz="3680"/>
            </a:pPr>
            <a:r>
              <a:rPr dirty="0"/>
              <a:t>But, we don’t know which one it will be</a:t>
            </a:r>
          </a:p>
          <a:p>
            <a:pPr marL="1028191" lvl="1" indent="-467359" defTabSz="2243271">
              <a:spcBef>
                <a:spcPts val="1800"/>
              </a:spcBef>
              <a:defRPr sz="3680"/>
            </a:pPr>
            <a:r>
              <a:rPr dirty="0"/>
              <a:t>The </a:t>
            </a:r>
            <a:r>
              <a:rPr b="1" dirty="0"/>
              <a:t>level 0 trigger </a:t>
            </a:r>
            <a:r>
              <a:rPr dirty="0"/>
              <a:t>needs 12.5 microseconds to decide </a:t>
            </a:r>
            <a:br>
              <a:rPr dirty="0"/>
            </a:br>
            <a:r>
              <a:rPr dirty="0"/>
              <a:t>which snapshot we need (</a:t>
            </a:r>
            <a:r>
              <a:rPr b="1" dirty="0"/>
              <a:t>latency  = 12.5us</a:t>
            </a:r>
            <a:r>
              <a:rPr dirty="0"/>
              <a:t>)</a:t>
            </a:r>
          </a:p>
        </p:txBody>
      </p:sp>
      <p:grpSp>
        <p:nvGrpSpPr>
          <p:cNvPr id="849" name="Group"/>
          <p:cNvGrpSpPr/>
          <p:nvPr/>
        </p:nvGrpSpPr>
        <p:grpSpPr>
          <a:xfrm>
            <a:off x="327419" y="4736483"/>
            <a:ext cx="23401777" cy="5639810"/>
            <a:chOff x="0" y="0"/>
            <a:chExt cx="23401776" cy="5639808"/>
          </a:xfrm>
        </p:grpSpPr>
        <p:sp>
          <p:nvSpPr>
            <p:cNvPr id="619" name="Line"/>
            <p:cNvSpPr/>
            <p:nvPr/>
          </p:nvSpPr>
          <p:spPr>
            <a:xfrm flipV="1">
              <a:off x="18136118" y="4616783"/>
              <a:ext cx="1" cy="215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20" name="Line"/>
            <p:cNvSpPr/>
            <p:nvPr/>
          </p:nvSpPr>
          <p:spPr>
            <a:xfrm flipV="1">
              <a:off x="16525955" y="4629587"/>
              <a:ext cx="1" cy="19030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21" name="Line"/>
            <p:cNvSpPr/>
            <p:nvPr/>
          </p:nvSpPr>
          <p:spPr>
            <a:xfrm flipV="1">
              <a:off x="677139" y="1282774"/>
              <a:ext cx="1" cy="15654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22" name="Line"/>
            <p:cNvSpPr/>
            <p:nvPr/>
          </p:nvSpPr>
          <p:spPr>
            <a:xfrm flipV="1">
              <a:off x="23389427" y="1024930"/>
              <a:ext cx="1" cy="182679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827" name="Group"/>
            <p:cNvGrpSpPr/>
            <p:nvPr/>
          </p:nvGrpSpPr>
          <p:grpSpPr>
            <a:xfrm>
              <a:off x="674516" y="-1"/>
              <a:ext cx="22718194" cy="3604736"/>
              <a:chOff x="0" y="0"/>
              <a:chExt cx="22718193" cy="3604734"/>
            </a:xfrm>
          </p:grpSpPr>
          <p:grpSp>
            <p:nvGrpSpPr>
              <p:cNvPr id="823" name="Group"/>
              <p:cNvGrpSpPr/>
              <p:nvPr/>
            </p:nvGrpSpPr>
            <p:grpSpPr>
              <a:xfrm>
                <a:off x="0" y="945626"/>
                <a:ext cx="22718194" cy="1713483"/>
                <a:chOff x="0" y="0"/>
                <a:chExt cx="22718193" cy="1713481"/>
              </a:xfrm>
            </p:grpSpPr>
            <p:sp>
              <p:nvSpPr>
                <p:cNvPr id="623" name="Rectangle"/>
                <p:cNvSpPr/>
                <p:nvPr/>
              </p:nvSpPr>
              <p:spPr>
                <a:xfrm>
                  <a:off x="13631188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24" name="Rectangle"/>
                <p:cNvSpPr/>
                <p:nvPr/>
              </p:nvSpPr>
              <p:spPr>
                <a:xfrm>
                  <a:off x="14199199" y="0"/>
                  <a:ext cx="571006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25" name="Rectangle"/>
                <p:cNvSpPr/>
                <p:nvPr/>
              </p:nvSpPr>
              <p:spPr>
                <a:xfrm>
                  <a:off x="14770653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26" name="Rectangle"/>
                <p:cNvSpPr/>
                <p:nvPr/>
              </p:nvSpPr>
              <p:spPr>
                <a:xfrm>
                  <a:off x="15338665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27" name="Star"/>
                <p:cNvSpPr/>
                <p:nvPr/>
              </p:nvSpPr>
              <p:spPr>
                <a:xfrm>
                  <a:off x="13699945" y="598673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28" name="Star"/>
                <p:cNvSpPr/>
                <p:nvPr/>
              </p:nvSpPr>
              <p:spPr>
                <a:xfrm>
                  <a:off x="13799966" y="421765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29" name="Star"/>
                <p:cNvSpPr/>
                <p:nvPr/>
              </p:nvSpPr>
              <p:spPr>
                <a:xfrm>
                  <a:off x="13859716" y="1057029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30" name="Star"/>
                <p:cNvSpPr/>
                <p:nvPr/>
              </p:nvSpPr>
              <p:spPr>
                <a:xfrm>
                  <a:off x="13842581" y="829993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31" name="Star"/>
                <p:cNvSpPr/>
                <p:nvPr/>
              </p:nvSpPr>
              <p:spPr>
                <a:xfrm>
                  <a:off x="14288092" y="606603"/>
                  <a:ext cx="233445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32" name="Star"/>
                <p:cNvSpPr/>
                <p:nvPr/>
              </p:nvSpPr>
              <p:spPr>
                <a:xfrm>
                  <a:off x="14388115" y="429695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33" name="Star"/>
                <p:cNvSpPr/>
                <p:nvPr/>
              </p:nvSpPr>
              <p:spPr>
                <a:xfrm>
                  <a:off x="14447863" y="1064959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34" name="Star"/>
                <p:cNvSpPr/>
                <p:nvPr/>
              </p:nvSpPr>
              <p:spPr>
                <a:xfrm>
                  <a:off x="14430728" y="837923"/>
                  <a:ext cx="233446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35" name="Star"/>
                <p:cNvSpPr/>
                <p:nvPr/>
              </p:nvSpPr>
              <p:spPr>
                <a:xfrm>
                  <a:off x="14859547" y="606603"/>
                  <a:ext cx="233445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36" name="Star"/>
                <p:cNvSpPr/>
                <p:nvPr/>
              </p:nvSpPr>
              <p:spPr>
                <a:xfrm>
                  <a:off x="14959569" y="429695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37" name="Star"/>
                <p:cNvSpPr/>
                <p:nvPr/>
              </p:nvSpPr>
              <p:spPr>
                <a:xfrm>
                  <a:off x="15019318" y="1064959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38" name="Star"/>
                <p:cNvSpPr/>
                <p:nvPr/>
              </p:nvSpPr>
              <p:spPr>
                <a:xfrm>
                  <a:off x="15002181" y="837923"/>
                  <a:ext cx="233446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39" name="Star"/>
                <p:cNvSpPr/>
                <p:nvPr/>
              </p:nvSpPr>
              <p:spPr>
                <a:xfrm>
                  <a:off x="15427557" y="606603"/>
                  <a:ext cx="233446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40" name="Star"/>
                <p:cNvSpPr/>
                <p:nvPr/>
              </p:nvSpPr>
              <p:spPr>
                <a:xfrm>
                  <a:off x="15527580" y="429695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41" name="Star"/>
                <p:cNvSpPr/>
                <p:nvPr/>
              </p:nvSpPr>
              <p:spPr>
                <a:xfrm>
                  <a:off x="15587329" y="1064959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42" name="Star"/>
                <p:cNvSpPr/>
                <p:nvPr/>
              </p:nvSpPr>
              <p:spPr>
                <a:xfrm>
                  <a:off x="15570195" y="837923"/>
                  <a:ext cx="233446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43" name="Rectangle"/>
                <p:cNvSpPr/>
                <p:nvPr/>
              </p:nvSpPr>
              <p:spPr>
                <a:xfrm>
                  <a:off x="15910118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44" name="Rectangle"/>
                <p:cNvSpPr/>
                <p:nvPr/>
              </p:nvSpPr>
              <p:spPr>
                <a:xfrm>
                  <a:off x="16478130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45" name="Rectangle"/>
                <p:cNvSpPr/>
                <p:nvPr/>
              </p:nvSpPr>
              <p:spPr>
                <a:xfrm>
                  <a:off x="17049584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46" name="Rectangle"/>
                <p:cNvSpPr/>
                <p:nvPr/>
              </p:nvSpPr>
              <p:spPr>
                <a:xfrm>
                  <a:off x="17617594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47" name="Star"/>
                <p:cNvSpPr/>
                <p:nvPr/>
              </p:nvSpPr>
              <p:spPr>
                <a:xfrm>
                  <a:off x="15978875" y="598673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48" name="Star"/>
                <p:cNvSpPr/>
                <p:nvPr/>
              </p:nvSpPr>
              <p:spPr>
                <a:xfrm>
                  <a:off x="16078899" y="421765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49" name="Star"/>
                <p:cNvSpPr/>
                <p:nvPr/>
              </p:nvSpPr>
              <p:spPr>
                <a:xfrm>
                  <a:off x="16138645" y="1057029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50" name="Star"/>
                <p:cNvSpPr/>
                <p:nvPr/>
              </p:nvSpPr>
              <p:spPr>
                <a:xfrm>
                  <a:off x="16121512" y="829993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51" name="Star"/>
                <p:cNvSpPr/>
                <p:nvPr/>
              </p:nvSpPr>
              <p:spPr>
                <a:xfrm>
                  <a:off x="16567024" y="606602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52" name="Star"/>
                <p:cNvSpPr/>
                <p:nvPr/>
              </p:nvSpPr>
              <p:spPr>
                <a:xfrm>
                  <a:off x="16667046" y="429695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53" name="Star"/>
                <p:cNvSpPr/>
                <p:nvPr/>
              </p:nvSpPr>
              <p:spPr>
                <a:xfrm>
                  <a:off x="16726794" y="1064959"/>
                  <a:ext cx="233446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54" name="Star"/>
                <p:cNvSpPr/>
                <p:nvPr/>
              </p:nvSpPr>
              <p:spPr>
                <a:xfrm>
                  <a:off x="16709659" y="837922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55" name="Star"/>
                <p:cNvSpPr/>
                <p:nvPr/>
              </p:nvSpPr>
              <p:spPr>
                <a:xfrm>
                  <a:off x="17138477" y="606602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56" name="Star"/>
                <p:cNvSpPr/>
                <p:nvPr/>
              </p:nvSpPr>
              <p:spPr>
                <a:xfrm>
                  <a:off x="17238501" y="429695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57" name="Star"/>
                <p:cNvSpPr/>
                <p:nvPr/>
              </p:nvSpPr>
              <p:spPr>
                <a:xfrm>
                  <a:off x="17298248" y="1064959"/>
                  <a:ext cx="233445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58" name="Star"/>
                <p:cNvSpPr/>
                <p:nvPr/>
              </p:nvSpPr>
              <p:spPr>
                <a:xfrm>
                  <a:off x="17281114" y="837922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59" name="Star"/>
                <p:cNvSpPr/>
                <p:nvPr/>
              </p:nvSpPr>
              <p:spPr>
                <a:xfrm>
                  <a:off x="17706488" y="606602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60" name="Star"/>
                <p:cNvSpPr/>
                <p:nvPr/>
              </p:nvSpPr>
              <p:spPr>
                <a:xfrm>
                  <a:off x="17806511" y="429695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61" name="Star"/>
                <p:cNvSpPr/>
                <p:nvPr/>
              </p:nvSpPr>
              <p:spPr>
                <a:xfrm>
                  <a:off x="17866258" y="1064959"/>
                  <a:ext cx="233445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62" name="Star"/>
                <p:cNvSpPr/>
                <p:nvPr/>
              </p:nvSpPr>
              <p:spPr>
                <a:xfrm>
                  <a:off x="17849124" y="837922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63" name="Rectangle"/>
                <p:cNvSpPr/>
                <p:nvPr/>
              </p:nvSpPr>
              <p:spPr>
                <a:xfrm>
                  <a:off x="18174915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64" name="Rectangle"/>
                <p:cNvSpPr/>
                <p:nvPr/>
              </p:nvSpPr>
              <p:spPr>
                <a:xfrm>
                  <a:off x="18742927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65" name="Rectangle"/>
                <p:cNvSpPr/>
                <p:nvPr/>
              </p:nvSpPr>
              <p:spPr>
                <a:xfrm>
                  <a:off x="19314380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66" name="Rectangle"/>
                <p:cNvSpPr/>
                <p:nvPr/>
              </p:nvSpPr>
              <p:spPr>
                <a:xfrm>
                  <a:off x="19882392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67" name="Star"/>
                <p:cNvSpPr/>
                <p:nvPr/>
              </p:nvSpPr>
              <p:spPr>
                <a:xfrm>
                  <a:off x="18243674" y="598673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68" name="Star"/>
                <p:cNvSpPr/>
                <p:nvPr/>
              </p:nvSpPr>
              <p:spPr>
                <a:xfrm>
                  <a:off x="18343695" y="421765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69" name="Star"/>
                <p:cNvSpPr/>
                <p:nvPr/>
              </p:nvSpPr>
              <p:spPr>
                <a:xfrm>
                  <a:off x="18403444" y="1057029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70" name="Star"/>
                <p:cNvSpPr/>
                <p:nvPr/>
              </p:nvSpPr>
              <p:spPr>
                <a:xfrm>
                  <a:off x="18386308" y="829993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71" name="Star"/>
                <p:cNvSpPr/>
                <p:nvPr/>
              </p:nvSpPr>
              <p:spPr>
                <a:xfrm>
                  <a:off x="18831821" y="606602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72" name="Star"/>
                <p:cNvSpPr/>
                <p:nvPr/>
              </p:nvSpPr>
              <p:spPr>
                <a:xfrm>
                  <a:off x="18931842" y="429695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73" name="Star"/>
                <p:cNvSpPr/>
                <p:nvPr/>
              </p:nvSpPr>
              <p:spPr>
                <a:xfrm>
                  <a:off x="18991592" y="1064959"/>
                  <a:ext cx="233446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74" name="Star"/>
                <p:cNvSpPr/>
                <p:nvPr/>
              </p:nvSpPr>
              <p:spPr>
                <a:xfrm>
                  <a:off x="18974455" y="837922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75" name="Star"/>
                <p:cNvSpPr/>
                <p:nvPr/>
              </p:nvSpPr>
              <p:spPr>
                <a:xfrm>
                  <a:off x="19403274" y="606602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76" name="Star"/>
                <p:cNvSpPr/>
                <p:nvPr/>
              </p:nvSpPr>
              <p:spPr>
                <a:xfrm>
                  <a:off x="19503297" y="429695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77" name="Star"/>
                <p:cNvSpPr/>
                <p:nvPr/>
              </p:nvSpPr>
              <p:spPr>
                <a:xfrm>
                  <a:off x="19563044" y="1064959"/>
                  <a:ext cx="233446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78" name="Star"/>
                <p:cNvSpPr/>
                <p:nvPr/>
              </p:nvSpPr>
              <p:spPr>
                <a:xfrm>
                  <a:off x="19545910" y="837922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79" name="Star"/>
                <p:cNvSpPr/>
                <p:nvPr/>
              </p:nvSpPr>
              <p:spPr>
                <a:xfrm>
                  <a:off x="19971286" y="606602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80" name="Star"/>
                <p:cNvSpPr/>
                <p:nvPr/>
              </p:nvSpPr>
              <p:spPr>
                <a:xfrm>
                  <a:off x="20071308" y="429695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81" name="Star"/>
                <p:cNvSpPr/>
                <p:nvPr/>
              </p:nvSpPr>
              <p:spPr>
                <a:xfrm>
                  <a:off x="20131056" y="1064959"/>
                  <a:ext cx="233446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82" name="Star"/>
                <p:cNvSpPr/>
                <p:nvPr/>
              </p:nvSpPr>
              <p:spPr>
                <a:xfrm>
                  <a:off x="20113921" y="837922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83" name="Rectangle"/>
                <p:cNvSpPr/>
                <p:nvPr/>
              </p:nvSpPr>
              <p:spPr>
                <a:xfrm>
                  <a:off x="20439712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84" name="Rectangle"/>
                <p:cNvSpPr/>
                <p:nvPr/>
              </p:nvSpPr>
              <p:spPr>
                <a:xfrm>
                  <a:off x="21007725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85" name="Rectangle"/>
                <p:cNvSpPr/>
                <p:nvPr/>
              </p:nvSpPr>
              <p:spPr>
                <a:xfrm>
                  <a:off x="21579178" y="0"/>
                  <a:ext cx="571006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86" name="Rectangle"/>
                <p:cNvSpPr/>
                <p:nvPr/>
              </p:nvSpPr>
              <p:spPr>
                <a:xfrm>
                  <a:off x="22147189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87" name="Star"/>
                <p:cNvSpPr/>
                <p:nvPr/>
              </p:nvSpPr>
              <p:spPr>
                <a:xfrm>
                  <a:off x="20508470" y="598673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88" name="Star"/>
                <p:cNvSpPr/>
                <p:nvPr/>
              </p:nvSpPr>
              <p:spPr>
                <a:xfrm>
                  <a:off x="20608492" y="421765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89" name="Star"/>
                <p:cNvSpPr/>
                <p:nvPr/>
              </p:nvSpPr>
              <p:spPr>
                <a:xfrm>
                  <a:off x="20668240" y="1057029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90" name="Star"/>
                <p:cNvSpPr/>
                <p:nvPr/>
              </p:nvSpPr>
              <p:spPr>
                <a:xfrm>
                  <a:off x="20651105" y="829993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91" name="Star"/>
                <p:cNvSpPr/>
                <p:nvPr/>
              </p:nvSpPr>
              <p:spPr>
                <a:xfrm>
                  <a:off x="21096617" y="606602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92" name="Star"/>
                <p:cNvSpPr/>
                <p:nvPr/>
              </p:nvSpPr>
              <p:spPr>
                <a:xfrm>
                  <a:off x="21196639" y="429695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93" name="Star"/>
                <p:cNvSpPr/>
                <p:nvPr/>
              </p:nvSpPr>
              <p:spPr>
                <a:xfrm>
                  <a:off x="21256389" y="1064959"/>
                  <a:ext cx="233446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94" name="Star"/>
                <p:cNvSpPr/>
                <p:nvPr/>
              </p:nvSpPr>
              <p:spPr>
                <a:xfrm>
                  <a:off x="21239253" y="837922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95" name="Star"/>
                <p:cNvSpPr/>
                <p:nvPr/>
              </p:nvSpPr>
              <p:spPr>
                <a:xfrm>
                  <a:off x="21668071" y="606602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96" name="Star"/>
                <p:cNvSpPr/>
                <p:nvPr/>
              </p:nvSpPr>
              <p:spPr>
                <a:xfrm>
                  <a:off x="21768094" y="429695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97" name="Star"/>
                <p:cNvSpPr/>
                <p:nvPr/>
              </p:nvSpPr>
              <p:spPr>
                <a:xfrm>
                  <a:off x="21827842" y="1064959"/>
                  <a:ext cx="233446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98" name="Star"/>
                <p:cNvSpPr/>
                <p:nvPr/>
              </p:nvSpPr>
              <p:spPr>
                <a:xfrm>
                  <a:off x="21810707" y="837922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99" name="Star"/>
                <p:cNvSpPr/>
                <p:nvPr/>
              </p:nvSpPr>
              <p:spPr>
                <a:xfrm>
                  <a:off x="22236083" y="606602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00" name="Star"/>
                <p:cNvSpPr/>
                <p:nvPr/>
              </p:nvSpPr>
              <p:spPr>
                <a:xfrm>
                  <a:off x="22336106" y="429695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01" name="Star"/>
                <p:cNvSpPr/>
                <p:nvPr/>
              </p:nvSpPr>
              <p:spPr>
                <a:xfrm>
                  <a:off x="22395853" y="1064959"/>
                  <a:ext cx="233445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02" name="Star"/>
                <p:cNvSpPr/>
                <p:nvPr/>
              </p:nvSpPr>
              <p:spPr>
                <a:xfrm>
                  <a:off x="22378719" y="837922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03" name="Rectangle"/>
                <p:cNvSpPr/>
                <p:nvPr/>
              </p:nvSpPr>
              <p:spPr>
                <a:xfrm>
                  <a:off x="4543729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04" name="Rectangle"/>
                <p:cNvSpPr/>
                <p:nvPr/>
              </p:nvSpPr>
              <p:spPr>
                <a:xfrm>
                  <a:off x="5111741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05" name="Rectangle"/>
                <p:cNvSpPr/>
                <p:nvPr/>
              </p:nvSpPr>
              <p:spPr>
                <a:xfrm>
                  <a:off x="5683194" y="0"/>
                  <a:ext cx="571006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06" name="Rectangle"/>
                <p:cNvSpPr/>
                <p:nvPr/>
              </p:nvSpPr>
              <p:spPr>
                <a:xfrm>
                  <a:off x="6251206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07" name="Star"/>
                <p:cNvSpPr/>
                <p:nvPr/>
              </p:nvSpPr>
              <p:spPr>
                <a:xfrm>
                  <a:off x="4612486" y="598673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08" name="Star"/>
                <p:cNvSpPr/>
                <p:nvPr/>
              </p:nvSpPr>
              <p:spPr>
                <a:xfrm>
                  <a:off x="4712509" y="42176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09" name="Star"/>
                <p:cNvSpPr/>
                <p:nvPr/>
              </p:nvSpPr>
              <p:spPr>
                <a:xfrm>
                  <a:off x="4772257" y="1057029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10" name="Star"/>
                <p:cNvSpPr/>
                <p:nvPr/>
              </p:nvSpPr>
              <p:spPr>
                <a:xfrm>
                  <a:off x="4755122" y="829993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11" name="Star"/>
                <p:cNvSpPr/>
                <p:nvPr/>
              </p:nvSpPr>
              <p:spPr>
                <a:xfrm>
                  <a:off x="5200633" y="60660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12" name="Star"/>
                <p:cNvSpPr/>
                <p:nvPr/>
              </p:nvSpPr>
              <p:spPr>
                <a:xfrm>
                  <a:off x="5300656" y="42969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13" name="Star"/>
                <p:cNvSpPr/>
                <p:nvPr/>
              </p:nvSpPr>
              <p:spPr>
                <a:xfrm>
                  <a:off x="5360404" y="1064959"/>
                  <a:ext cx="233447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14" name="Star"/>
                <p:cNvSpPr/>
                <p:nvPr/>
              </p:nvSpPr>
              <p:spPr>
                <a:xfrm>
                  <a:off x="5343269" y="83792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15" name="Star"/>
                <p:cNvSpPr/>
                <p:nvPr/>
              </p:nvSpPr>
              <p:spPr>
                <a:xfrm>
                  <a:off x="5772087" y="60660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16" name="Star"/>
                <p:cNvSpPr/>
                <p:nvPr/>
              </p:nvSpPr>
              <p:spPr>
                <a:xfrm>
                  <a:off x="5872110" y="42969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17" name="Star"/>
                <p:cNvSpPr/>
                <p:nvPr/>
              </p:nvSpPr>
              <p:spPr>
                <a:xfrm>
                  <a:off x="5931858" y="1064959"/>
                  <a:ext cx="233447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18" name="Star"/>
                <p:cNvSpPr/>
                <p:nvPr/>
              </p:nvSpPr>
              <p:spPr>
                <a:xfrm>
                  <a:off x="5914724" y="83792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19" name="Star"/>
                <p:cNvSpPr/>
                <p:nvPr/>
              </p:nvSpPr>
              <p:spPr>
                <a:xfrm>
                  <a:off x="6340099" y="606602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20" name="Star"/>
                <p:cNvSpPr/>
                <p:nvPr/>
              </p:nvSpPr>
              <p:spPr>
                <a:xfrm>
                  <a:off x="6440122" y="429695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21" name="Star"/>
                <p:cNvSpPr/>
                <p:nvPr/>
              </p:nvSpPr>
              <p:spPr>
                <a:xfrm>
                  <a:off x="6499870" y="1064959"/>
                  <a:ext cx="233447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22" name="Star"/>
                <p:cNvSpPr/>
                <p:nvPr/>
              </p:nvSpPr>
              <p:spPr>
                <a:xfrm>
                  <a:off x="6482735" y="837922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23" name="Rectangle"/>
                <p:cNvSpPr/>
                <p:nvPr/>
              </p:nvSpPr>
              <p:spPr>
                <a:xfrm>
                  <a:off x="6822660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24" name="Rectangle"/>
                <p:cNvSpPr/>
                <p:nvPr/>
              </p:nvSpPr>
              <p:spPr>
                <a:xfrm>
                  <a:off x="7390671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25" name="Rectangle"/>
                <p:cNvSpPr/>
                <p:nvPr/>
              </p:nvSpPr>
              <p:spPr>
                <a:xfrm>
                  <a:off x="7962127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26" name="Rectangle"/>
                <p:cNvSpPr/>
                <p:nvPr/>
              </p:nvSpPr>
              <p:spPr>
                <a:xfrm>
                  <a:off x="8530137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27" name="Star"/>
                <p:cNvSpPr/>
                <p:nvPr/>
              </p:nvSpPr>
              <p:spPr>
                <a:xfrm>
                  <a:off x="6891416" y="598673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28" name="Star"/>
                <p:cNvSpPr/>
                <p:nvPr/>
              </p:nvSpPr>
              <p:spPr>
                <a:xfrm>
                  <a:off x="6991439" y="42176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29" name="Star"/>
                <p:cNvSpPr/>
                <p:nvPr/>
              </p:nvSpPr>
              <p:spPr>
                <a:xfrm>
                  <a:off x="7051187" y="1057029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30" name="Star"/>
                <p:cNvSpPr/>
                <p:nvPr/>
              </p:nvSpPr>
              <p:spPr>
                <a:xfrm>
                  <a:off x="7034052" y="829993"/>
                  <a:ext cx="233448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31" name="Star"/>
                <p:cNvSpPr/>
                <p:nvPr/>
              </p:nvSpPr>
              <p:spPr>
                <a:xfrm>
                  <a:off x="7479563" y="60660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32" name="Star"/>
                <p:cNvSpPr/>
                <p:nvPr/>
              </p:nvSpPr>
              <p:spPr>
                <a:xfrm>
                  <a:off x="7579586" y="429695"/>
                  <a:ext cx="233448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33" name="Star"/>
                <p:cNvSpPr/>
                <p:nvPr/>
              </p:nvSpPr>
              <p:spPr>
                <a:xfrm>
                  <a:off x="7639335" y="1064959"/>
                  <a:ext cx="233447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34" name="Star"/>
                <p:cNvSpPr/>
                <p:nvPr/>
              </p:nvSpPr>
              <p:spPr>
                <a:xfrm>
                  <a:off x="7622199" y="837922"/>
                  <a:ext cx="233448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35" name="Star"/>
                <p:cNvSpPr/>
                <p:nvPr/>
              </p:nvSpPr>
              <p:spPr>
                <a:xfrm>
                  <a:off x="8051019" y="60660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36" name="Star"/>
                <p:cNvSpPr/>
                <p:nvPr/>
              </p:nvSpPr>
              <p:spPr>
                <a:xfrm>
                  <a:off x="8151042" y="42969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37" name="Star"/>
                <p:cNvSpPr/>
                <p:nvPr/>
              </p:nvSpPr>
              <p:spPr>
                <a:xfrm>
                  <a:off x="8210790" y="1064959"/>
                  <a:ext cx="233447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38" name="Star"/>
                <p:cNvSpPr/>
                <p:nvPr/>
              </p:nvSpPr>
              <p:spPr>
                <a:xfrm>
                  <a:off x="8193654" y="837922"/>
                  <a:ext cx="233448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39" name="Star"/>
                <p:cNvSpPr/>
                <p:nvPr/>
              </p:nvSpPr>
              <p:spPr>
                <a:xfrm>
                  <a:off x="8619030" y="60660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40" name="Star"/>
                <p:cNvSpPr/>
                <p:nvPr/>
              </p:nvSpPr>
              <p:spPr>
                <a:xfrm>
                  <a:off x="8719053" y="42969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41" name="Star"/>
                <p:cNvSpPr/>
                <p:nvPr/>
              </p:nvSpPr>
              <p:spPr>
                <a:xfrm>
                  <a:off x="8778800" y="1064959"/>
                  <a:ext cx="233447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42" name="Star"/>
                <p:cNvSpPr/>
                <p:nvPr/>
              </p:nvSpPr>
              <p:spPr>
                <a:xfrm>
                  <a:off x="8761666" y="83792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43" name="Rectangle"/>
                <p:cNvSpPr/>
                <p:nvPr/>
              </p:nvSpPr>
              <p:spPr>
                <a:xfrm>
                  <a:off x="9087458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44" name="Rectangle"/>
                <p:cNvSpPr/>
                <p:nvPr/>
              </p:nvSpPr>
              <p:spPr>
                <a:xfrm>
                  <a:off x="9655469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45" name="Rectangle"/>
                <p:cNvSpPr/>
                <p:nvPr/>
              </p:nvSpPr>
              <p:spPr>
                <a:xfrm>
                  <a:off x="10226923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46" name="Rectangle"/>
                <p:cNvSpPr/>
                <p:nvPr/>
              </p:nvSpPr>
              <p:spPr>
                <a:xfrm>
                  <a:off x="10794934" y="0"/>
                  <a:ext cx="571006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47" name="Star"/>
                <p:cNvSpPr/>
                <p:nvPr/>
              </p:nvSpPr>
              <p:spPr>
                <a:xfrm>
                  <a:off x="9156214" y="598673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48" name="Star"/>
                <p:cNvSpPr/>
                <p:nvPr/>
              </p:nvSpPr>
              <p:spPr>
                <a:xfrm>
                  <a:off x="9256238" y="42176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49" name="Star"/>
                <p:cNvSpPr/>
                <p:nvPr/>
              </p:nvSpPr>
              <p:spPr>
                <a:xfrm>
                  <a:off x="9315985" y="1057029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50" name="Star"/>
                <p:cNvSpPr/>
                <p:nvPr/>
              </p:nvSpPr>
              <p:spPr>
                <a:xfrm>
                  <a:off x="9298851" y="829993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51" name="Star"/>
                <p:cNvSpPr/>
                <p:nvPr/>
              </p:nvSpPr>
              <p:spPr>
                <a:xfrm>
                  <a:off x="9744361" y="606602"/>
                  <a:ext cx="233448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52" name="Star"/>
                <p:cNvSpPr/>
                <p:nvPr/>
              </p:nvSpPr>
              <p:spPr>
                <a:xfrm>
                  <a:off x="9844385" y="42969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53" name="Star"/>
                <p:cNvSpPr/>
                <p:nvPr/>
              </p:nvSpPr>
              <p:spPr>
                <a:xfrm>
                  <a:off x="9904133" y="1064959"/>
                  <a:ext cx="233447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54" name="Star"/>
                <p:cNvSpPr/>
                <p:nvPr/>
              </p:nvSpPr>
              <p:spPr>
                <a:xfrm>
                  <a:off x="9886998" y="837922"/>
                  <a:ext cx="233448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55" name="Star"/>
                <p:cNvSpPr/>
                <p:nvPr/>
              </p:nvSpPr>
              <p:spPr>
                <a:xfrm>
                  <a:off x="10315816" y="60660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56" name="Star"/>
                <p:cNvSpPr/>
                <p:nvPr/>
              </p:nvSpPr>
              <p:spPr>
                <a:xfrm>
                  <a:off x="10415839" y="42969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57" name="Star"/>
                <p:cNvSpPr/>
                <p:nvPr/>
              </p:nvSpPr>
              <p:spPr>
                <a:xfrm>
                  <a:off x="10475586" y="1064959"/>
                  <a:ext cx="233448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58" name="Star"/>
                <p:cNvSpPr/>
                <p:nvPr/>
              </p:nvSpPr>
              <p:spPr>
                <a:xfrm>
                  <a:off x="10458453" y="83792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59" name="Star"/>
                <p:cNvSpPr/>
                <p:nvPr/>
              </p:nvSpPr>
              <p:spPr>
                <a:xfrm>
                  <a:off x="10883827" y="606602"/>
                  <a:ext cx="233448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60" name="Star"/>
                <p:cNvSpPr/>
                <p:nvPr/>
              </p:nvSpPr>
              <p:spPr>
                <a:xfrm>
                  <a:off x="10983850" y="42969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61" name="Star"/>
                <p:cNvSpPr/>
                <p:nvPr/>
              </p:nvSpPr>
              <p:spPr>
                <a:xfrm>
                  <a:off x="11043598" y="1064959"/>
                  <a:ext cx="233447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62" name="Star"/>
                <p:cNvSpPr/>
                <p:nvPr/>
              </p:nvSpPr>
              <p:spPr>
                <a:xfrm>
                  <a:off x="11026463" y="83792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63" name="Rectangle"/>
                <p:cNvSpPr/>
                <p:nvPr/>
              </p:nvSpPr>
              <p:spPr>
                <a:xfrm>
                  <a:off x="11352258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64" name="Rectangle"/>
                <p:cNvSpPr/>
                <p:nvPr/>
              </p:nvSpPr>
              <p:spPr>
                <a:xfrm>
                  <a:off x="11920269" y="0"/>
                  <a:ext cx="571005" cy="1713482"/>
                </a:xfrm>
                <a:prstGeom prst="rect">
                  <a:avLst/>
                </a:prstGeom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65" name="Rectangle"/>
                <p:cNvSpPr/>
                <p:nvPr/>
              </p:nvSpPr>
              <p:spPr>
                <a:xfrm>
                  <a:off x="12491722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66" name="Rectangle"/>
                <p:cNvSpPr/>
                <p:nvPr/>
              </p:nvSpPr>
              <p:spPr>
                <a:xfrm>
                  <a:off x="13059734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67" name="Star"/>
                <p:cNvSpPr/>
                <p:nvPr/>
              </p:nvSpPr>
              <p:spPr>
                <a:xfrm>
                  <a:off x="11421013" y="598673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68" name="Star"/>
                <p:cNvSpPr/>
                <p:nvPr/>
              </p:nvSpPr>
              <p:spPr>
                <a:xfrm>
                  <a:off x="11521037" y="42176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69" name="Star"/>
                <p:cNvSpPr/>
                <p:nvPr/>
              </p:nvSpPr>
              <p:spPr>
                <a:xfrm>
                  <a:off x="11580785" y="1057029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70" name="Star"/>
                <p:cNvSpPr/>
                <p:nvPr/>
              </p:nvSpPr>
              <p:spPr>
                <a:xfrm>
                  <a:off x="11563649" y="829993"/>
                  <a:ext cx="233448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71" name="Star"/>
                <p:cNvSpPr/>
                <p:nvPr/>
              </p:nvSpPr>
              <p:spPr>
                <a:xfrm>
                  <a:off x="12009162" y="60660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72" name="Star"/>
                <p:cNvSpPr/>
                <p:nvPr/>
              </p:nvSpPr>
              <p:spPr>
                <a:xfrm>
                  <a:off x="12109184" y="42969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73" name="Star"/>
                <p:cNvSpPr/>
                <p:nvPr/>
              </p:nvSpPr>
              <p:spPr>
                <a:xfrm>
                  <a:off x="12168932" y="1064959"/>
                  <a:ext cx="233447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74" name="Star"/>
                <p:cNvSpPr/>
                <p:nvPr/>
              </p:nvSpPr>
              <p:spPr>
                <a:xfrm>
                  <a:off x="12151797" y="837922"/>
                  <a:ext cx="233448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75" name="Star"/>
                <p:cNvSpPr/>
                <p:nvPr/>
              </p:nvSpPr>
              <p:spPr>
                <a:xfrm>
                  <a:off x="12580615" y="60660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76" name="Star"/>
                <p:cNvSpPr/>
                <p:nvPr/>
              </p:nvSpPr>
              <p:spPr>
                <a:xfrm>
                  <a:off x="12680638" y="42969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77" name="Star"/>
                <p:cNvSpPr/>
                <p:nvPr/>
              </p:nvSpPr>
              <p:spPr>
                <a:xfrm>
                  <a:off x="12740386" y="1064959"/>
                  <a:ext cx="233447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78" name="Star"/>
                <p:cNvSpPr/>
                <p:nvPr/>
              </p:nvSpPr>
              <p:spPr>
                <a:xfrm>
                  <a:off x="12723252" y="83792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79" name="Star"/>
                <p:cNvSpPr/>
                <p:nvPr/>
              </p:nvSpPr>
              <p:spPr>
                <a:xfrm>
                  <a:off x="13148628" y="606602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80" name="Star"/>
                <p:cNvSpPr/>
                <p:nvPr/>
              </p:nvSpPr>
              <p:spPr>
                <a:xfrm>
                  <a:off x="13248650" y="429695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81" name="Star"/>
                <p:cNvSpPr/>
                <p:nvPr/>
              </p:nvSpPr>
              <p:spPr>
                <a:xfrm>
                  <a:off x="13308398" y="1064959"/>
                  <a:ext cx="233446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82" name="Star"/>
                <p:cNvSpPr/>
                <p:nvPr/>
              </p:nvSpPr>
              <p:spPr>
                <a:xfrm>
                  <a:off x="13291263" y="837922"/>
                  <a:ext cx="233445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83" name="Rectangle"/>
                <p:cNvSpPr/>
                <p:nvPr/>
              </p:nvSpPr>
              <p:spPr>
                <a:xfrm>
                  <a:off x="0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8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84" name="Rectangle"/>
                <p:cNvSpPr/>
                <p:nvPr/>
              </p:nvSpPr>
              <p:spPr>
                <a:xfrm>
                  <a:off x="568011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9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85" name="Rectangle"/>
                <p:cNvSpPr/>
                <p:nvPr/>
              </p:nvSpPr>
              <p:spPr>
                <a:xfrm>
                  <a:off x="1139465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8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86" name="Rectangle"/>
                <p:cNvSpPr/>
                <p:nvPr/>
              </p:nvSpPr>
              <p:spPr>
                <a:xfrm>
                  <a:off x="1707476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9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87" name="Star"/>
                <p:cNvSpPr/>
                <p:nvPr/>
              </p:nvSpPr>
              <p:spPr>
                <a:xfrm>
                  <a:off x="68756" y="598673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88" name="Star"/>
                <p:cNvSpPr/>
                <p:nvPr/>
              </p:nvSpPr>
              <p:spPr>
                <a:xfrm>
                  <a:off x="168779" y="42176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89" name="Star"/>
                <p:cNvSpPr/>
                <p:nvPr/>
              </p:nvSpPr>
              <p:spPr>
                <a:xfrm>
                  <a:off x="228527" y="1057029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90" name="Star"/>
                <p:cNvSpPr/>
                <p:nvPr/>
              </p:nvSpPr>
              <p:spPr>
                <a:xfrm>
                  <a:off x="211392" y="829993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91" name="Star"/>
                <p:cNvSpPr/>
                <p:nvPr/>
              </p:nvSpPr>
              <p:spPr>
                <a:xfrm>
                  <a:off x="656903" y="60660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92" name="Star"/>
                <p:cNvSpPr/>
                <p:nvPr/>
              </p:nvSpPr>
              <p:spPr>
                <a:xfrm>
                  <a:off x="756926" y="42969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93" name="Star"/>
                <p:cNvSpPr/>
                <p:nvPr/>
              </p:nvSpPr>
              <p:spPr>
                <a:xfrm>
                  <a:off x="816674" y="1064959"/>
                  <a:ext cx="233447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94" name="Star"/>
                <p:cNvSpPr/>
                <p:nvPr/>
              </p:nvSpPr>
              <p:spPr>
                <a:xfrm>
                  <a:off x="799539" y="83792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95" name="Star"/>
                <p:cNvSpPr/>
                <p:nvPr/>
              </p:nvSpPr>
              <p:spPr>
                <a:xfrm>
                  <a:off x="1228357" y="60660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96" name="Star"/>
                <p:cNvSpPr/>
                <p:nvPr/>
              </p:nvSpPr>
              <p:spPr>
                <a:xfrm>
                  <a:off x="1328380" y="42969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97" name="Star"/>
                <p:cNvSpPr/>
                <p:nvPr/>
              </p:nvSpPr>
              <p:spPr>
                <a:xfrm>
                  <a:off x="1388128" y="1064959"/>
                  <a:ext cx="233447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98" name="Star"/>
                <p:cNvSpPr/>
                <p:nvPr/>
              </p:nvSpPr>
              <p:spPr>
                <a:xfrm>
                  <a:off x="1370994" y="837922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799" name="Star"/>
                <p:cNvSpPr/>
                <p:nvPr/>
              </p:nvSpPr>
              <p:spPr>
                <a:xfrm>
                  <a:off x="1796369" y="60660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00" name="Star"/>
                <p:cNvSpPr/>
                <p:nvPr/>
              </p:nvSpPr>
              <p:spPr>
                <a:xfrm>
                  <a:off x="1896391" y="429695"/>
                  <a:ext cx="233448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01" name="Star"/>
                <p:cNvSpPr/>
                <p:nvPr/>
              </p:nvSpPr>
              <p:spPr>
                <a:xfrm>
                  <a:off x="1956140" y="1064959"/>
                  <a:ext cx="233447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02" name="Star"/>
                <p:cNvSpPr/>
                <p:nvPr/>
              </p:nvSpPr>
              <p:spPr>
                <a:xfrm>
                  <a:off x="1939005" y="83792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03" name="Rectangle"/>
                <p:cNvSpPr/>
                <p:nvPr/>
              </p:nvSpPr>
              <p:spPr>
                <a:xfrm>
                  <a:off x="2264799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8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04" name="Rectangle"/>
                <p:cNvSpPr/>
                <p:nvPr/>
              </p:nvSpPr>
              <p:spPr>
                <a:xfrm>
                  <a:off x="2832810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9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05" name="Rectangle"/>
                <p:cNvSpPr/>
                <p:nvPr/>
              </p:nvSpPr>
              <p:spPr>
                <a:xfrm>
                  <a:off x="3404264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8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06" name="Rectangle"/>
                <p:cNvSpPr/>
                <p:nvPr/>
              </p:nvSpPr>
              <p:spPr>
                <a:xfrm>
                  <a:off x="3972275" y="0"/>
                  <a:ext cx="571005" cy="1713482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29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07" name="Star"/>
                <p:cNvSpPr/>
                <p:nvPr/>
              </p:nvSpPr>
              <p:spPr>
                <a:xfrm>
                  <a:off x="2333555" y="598673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08" name="Star"/>
                <p:cNvSpPr/>
                <p:nvPr/>
              </p:nvSpPr>
              <p:spPr>
                <a:xfrm>
                  <a:off x="2433578" y="42176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09" name="Star"/>
                <p:cNvSpPr/>
                <p:nvPr/>
              </p:nvSpPr>
              <p:spPr>
                <a:xfrm>
                  <a:off x="2493326" y="1057029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10" name="Star"/>
                <p:cNvSpPr/>
                <p:nvPr/>
              </p:nvSpPr>
              <p:spPr>
                <a:xfrm>
                  <a:off x="2476191" y="829993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11" name="Star"/>
                <p:cNvSpPr/>
                <p:nvPr/>
              </p:nvSpPr>
              <p:spPr>
                <a:xfrm>
                  <a:off x="2921703" y="60660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12" name="Star"/>
                <p:cNvSpPr/>
                <p:nvPr/>
              </p:nvSpPr>
              <p:spPr>
                <a:xfrm>
                  <a:off x="3021726" y="429695"/>
                  <a:ext cx="233446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13" name="Star"/>
                <p:cNvSpPr/>
                <p:nvPr/>
              </p:nvSpPr>
              <p:spPr>
                <a:xfrm>
                  <a:off x="3081474" y="1064959"/>
                  <a:ext cx="233447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14" name="Star"/>
                <p:cNvSpPr/>
                <p:nvPr/>
              </p:nvSpPr>
              <p:spPr>
                <a:xfrm>
                  <a:off x="3064339" y="83792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15" name="Star"/>
                <p:cNvSpPr/>
                <p:nvPr/>
              </p:nvSpPr>
              <p:spPr>
                <a:xfrm>
                  <a:off x="3493157" y="60660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16" name="Star"/>
                <p:cNvSpPr/>
                <p:nvPr/>
              </p:nvSpPr>
              <p:spPr>
                <a:xfrm>
                  <a:off x="3593180" y="42969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17" name="Star"/>
                <p:cNvSpPr/>
                <p:nvPr/>
              </p:nvSpPr>
              <p:spPr>
                <a:xfrm>
                  <a:off x="3652928" y="1064959"/>
                  <a:ext cx="233447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18" name="Star"/>
                <p:cNvSpPr/>
                <p:nvPr/>
              </p:nvSpPr>
              <p:spPr>
                <a:xfrm>
                  <a:off x="3635793" y="83792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19" name="Star"/>
                <p:cNvSpPr/>
                <p:nvPr/>
              </p:nvSpPr>
              <p:spPr>
                <a:xfrm>
                  <a:off x="4061168" y="60660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20" name="Star"/>
                <p:cNvSpPr/>
                <p:nvPr/>
              </p:nvSpPr>
              <p:spPr>
                <a:xfrm>
                  <a:off x="4161191" y="429695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21" name="Star"/>
                <p:cNvSpPr/>
                <p:nvPr/>
              </p:nvSpPr>
              <p:spPr>
                <a:xfrm>
                  <a:off x="4220939" y="1064959"/>
                  <a:ext cx="233447" cy="218827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822" name="Star"/>
                <p:cNvSpPr/>
                <p:nvPr/>
              </p:nvSpPr>
              <p:spPr>
                <a:xfrm>
                  <a:off x="4203804" y="837922"/>
                  <a:ext cx="233447" cy="218828"/>
                </a:xfrm>
                <a:prstGeom prst="star5">
                  <a:avLst>
                    <a:gd name="adj" fmla="val 19100"/>
                    <a:gd name="hf" fmla="val 105146"/>
                    <a:gd name="vf" fmla="val 110557"/>
                  </a:avLst>
                </a:prstGeom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4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sp>
            <p:nvSpPr>
              <p:cNvPr id="824" name="1 microsecond (40 bunch crossings)"/>
              <p:cNvSpPr txBox="1"/>
              <p:nvPr/>
            </p:nvSpPr>
            <p:spPr>
              <a:xfrm>
                <a:off x="4439301" y="2778636"/>
                <a:ext cx="13224978" cy="8260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rmAutofit/>
              </a:bodyPr>
              <a:lstStyle>
                <a:lvl1pPr>
                  <a:lnSpc>
                    <a:spcPct val="90000"/>
                  </a:lnSpc>
                  <a:spcBef>
                    <a:spcPts val="2000"/>
                  </a:spcBef>
                  <a:defRPr sz="4000">
                    <a:solidFill>
                      <a:srgbClr val="000000"/>
                    </a:solidFill>
                  </a:defRPr>
                </a:lvl1pPr>
              </a:lstStyle>
              <a:p>
                <a:r>
                  <a:rPr dirty="0"/>
                  <a:t>1 microsecond (40 bunch crossings)</a:t>
                </a:r>
              </a:p>
            </p:txBody>
          </p:sp>
          <p:sp>
            <p:nvSpPr>
              <p:cNvPr id="825" name="Data of interest"/>
              <p:cNvSpPr txBox="1"/>
              <p:nvPr/>
            </p:nvSpPr>
            <p:spPr>
              <a:xfrm>
                <a:off x="9251731" y="0"/>
                <a:ext cx="13224978" cy="8260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rmAutofit/>
              </a:bodyPr>
              <a:lstStyle>
                <a:lvl1pPr>
                  <a:lnSpc>
                    <a:spcPct val="90000"/>
                  </a:lnSpc>
                  <a:spcBef>
                    <a:spcPts val="2000"/>
                  </a:spcBef>
                  <a:defRPr sz="4000">
                    <a:solidFill>
                      <a:srgbClr val="000000"/>
                    </a:solidFill>
                  </a:defRPr>
                </a:lvl1pPr>
              </a:lstStyle>
              <a:p>
                <a:r>
                  <a:rPr dirty="0"/>
                  <a:t>Data of interest</a:t>
                </a:r>
              </a:p>
            </p:txBody>
          </p:sp>
          <p:sp>
            <p:nvSpPr>
              <p:cNvPr id="826" name="Line"/>
              <p:cNvSpPr/>
              <p:nvPr/>
            </p:nvSpPr>
            <p:spPr>
              <a:xfrm flipH="1">
                <a:off x="12290594" y="389659"/>
                <a:ext cx="1710805" cy="492466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828" name="12.5 microseconds (trigger decision time)"/>
            <p:cNvSpPr txBox="1"/>
            <p:nvPr/>
          </p:nvSpPr>
          <p:spPr>
            <a:xfrm>
              <a:off x="0" y="4134481"/>
              <a:ext cx="13224978" cy="826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000000"/>
                  </a:solidFill>
                </a:defRPr>
              </a:lvl1pPr>
            </a:lstStyle>
            <a:p>
              <a:r>
                <a:rPr dirty="0"/>
                <a:t>12.5 microseconds (trigger decision time)</a:t>
              </a:r>
            </a:p>
          </p:txBody>
        </p:sp>
        <p:sp>
          <p:nvSpPr>
            <p:cNvPr id="829" name="Line"/>
            <p:cNvSpPr/>
            <p:nvPr/>
          </p:nvSpPr>
          <p:spPr>
            <a:xfrm flipV="1">
              <a:off x="18134830" y="2852362"/>
              <a:ext cx="5266947" cy="17734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30" name="Line"/>
            <p:cNvSpPr/>
            <p:nvPr/>
          </p:nvSpPr>
          <p:spPr>
            <a:xfrm flipH="1" flipV="1">
              <a:off x="665449" y="2841424"/>
              <a:ext cx="15863791" cy="17953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848" name="Group"/>
            <p:cNvGrpSpPr/>
            <p:nvPr/>
          </p:nvGrpSpPr>
          <p:grpSpPr>
            <a:xfrm>
              <a:off x="2006696" y="4813710"/>
              <a:ext cx="19358291" cy="826099"/>
              <a:chOff x="0" y="0"/>
              <a:chExt cx="19358289" cy="826098"/>
            </a:xfrm>
          </p:grpSpPr>
          <p:grpSp>
            <p:nvGrpSpPr>
              <p:cNvPr id="846" name="Group"/>
              <p:cNvGrpSpPr/>
              <p:nvPr/>
            </p:nvGrpSpPr>
            <p:grpSpPr>
              <a:xfrm>
                <a:off x="0" y="0"/>
                <a:ext cx="19358290" cy="826099"/>
                <a:chOff x="0" y="0"/>
                <a:chExt cx="19358289" cy="826098"/>
              </a:xfrm>
            </p:grpSpPr>
            <p:grpSp>
              <p:nvGrpSpPr>
                <p:cNvPr id="835" name="Group"/>
                <p:cNvGrpSpPr/>
                <p:nvPr/>
              </p:nvGrpSpPr>
              <p:grpSpPr>
                <a:xfrm>
                  <a:off x="0" y="0"/>
                  <a:ext cx="6448264" cy="826099"/>
                  <a:chOff x="0" y="0"/>
                  <a:chExt cx="6448263" cy="826098"/>
                </a:xfrm>
              </p:grpSpPr>
              <p:pic>
                <p:nvPicPr>
                  <p:cNvPr id="831" name="Image" descr="Image"/>
                  <p:cNvPicPr>
                    <a:picLocks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0" y="0"/>
                    <a:ext cx="1609390" cy="82609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832" name="Image" descr="Image"/>
                  <p:cNvPicPr>
                    <a:picLocks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611756" y="0"/>
                    <a:ext cx="1609391" cy="82609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833" name="Image" descr="Image"/>
                  <p:cNvPicPr>
                    <a:picLocks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227117" y="0"/>
                    <a:ext cx="1609391" cy="82609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834" name="Image" descr="Image"/>
                  <p:cNvPicPr>
                    <a:picLocks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838874" y="0"/>
                    <a:ext cx="1609390" cy="82609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840" name="Group"/>
                <p:cNvGrpSpPr/>
                <p:nvPr/>
              </p:nvGrpSpPr>
              <p:grpSpPr>
                <a:xfrm>
                  <a:off x="6448316" y="0"/>
                  <a:ext cx="6448265" cy="826099"/>
                  <a:chOff x="0" y="0"/>
                  <a:chExt cx="6448263" cy="826098"/>
                </a:xfrm>
              </p:grpSpPr>
              <p:pic>
                <p:nvPicPr>
                  <p:cNvPr id="836" name="Image" descr="Image"/>
                  <p:cNvPicPr>
                    <a:picLocks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0" y="0"/>
                    <a:ext cx="1609390" cy="82609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837" name="Image" descr="Image"/>
                  <p:cNvPicPr>
                    <a:picLocks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611756" y="0"/>
                    <a:ext cx="1609391" cy="82609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838" name="Image" descr="Image"/>
                  <p:cNvPicPr>
                    <a:picLocks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227117" y="0"/>
                    <a:ext cx="1609391" cy="82609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839" name="Image" descr="Image"/>
                  <p:cNvPicPr>
                    <a:picLocks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838874" y="0"/>
                    <a:ext cx="1609390" cy="82609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845" name="Group"/>
                <p:cNvGrpSpPr/>
                <p:nvPr/>
              </p:nvGrpSpPr>
              <p:grpSpPr>
                <a:xfrm>
                  <a:off x="12910025" y="0"/>
                  <a:ext cx="6448265" cy="826099"/>
                  <a:chOff x="0" y="0"/>
                  <a:chExt cx="6448263" cy="826098"/>
                </a:xfrm>
              </p:grpSpPr>
              <p:pic>
                <p:nvPicPr>
                  <p:cNvPr id="841" name="Image" descr="Image"/>
                  <p:cNvPicPr>
                    <a:picLocks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0" y="0"/>
                    <a:ext cx="1609390" cy="82609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842" name="Image" descr="Image"/>
                  <p:cNvPicPr>
                    <a:picLocks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611756" y="0"/>
                    <a:ext cx="1609391" cy="82609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843" name="Image" descr="Image"/>
                  <p:cNvPicPr>
                    <a:picLocks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227117" y="0"/>
                    <a:ext cx="1609391" cy="82609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844" name="Image" descr="Image"/>
                  <p:cNvPicPr>
                    <a:picLocks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838874" y="0"/>
                    <a:ext cx="1609390" cy="82609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sp>
            <p:nvSpPr>
              <p:cNvPr id="847" name="Rectangle"/>
              <p:cNvSpPr/>
              <p:nvPr/>
            </p:nvSpPr>
            <p:spPr>
              <a:xfrm>
                <a:off x="14516534" y="14242"/>
                <a:ext cx="1611613" cy="797615"/>
              </a:xfrm>
              <a:prstGeom prst="rect">
                <a:avLst/>
              </a:prstGeom>
              <a:noFill/>
              <a:ln w="254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2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850" name="Upshot: chip memory needs to store 12.5 microseconds of data at full rate! (500 slices of 25 nanoseconds)…"/>
          <p:cNvSpPr txBox="1"/>
          <p:nvPr/>
        </p:nvSpPr>
        <p:spPr>
          <a:xfrm>
            <a:off x="1018568" y="10784444"/>
            <a:ext cx="22718795" cy="2869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243271">
              <a:lnSpc>
                <a:spcPct val="90000"/>
              </a:lnSpc>
              <a:spcBef>
                <a:spcPts val="4100"/>
              </a:spcBef>
              <a:defRPr sz="3680">
                <a:solidFill>
                  <a:srgbClr val="000000"/>
                </a:solidFill>
              </a:defRPr>
            </a:pPr>
            <a:r>
              <a:rPr b="1" dirty="0"/>
              <a:t>Upshot: chip memory </a:t>
            </a:r>
            <a:r>
              <a:rPr dirty="0"/>
              <a:t>needs</a:t>
            </a:r>
            <a:r>
              <a:rPr b="1" dirty="0"/>
              <a:t> </a:t>
            </a:r>
            <a:r>
              <a:rPr dirty="0"/>
              <a:t>to store 12.5 microseconds of data at full rate! (500 slices of 25 nanoseconds)</a:t>
            </a:r>
          </a:p>
          <a:p>
            <a:pPr marL="1028191" lvl="1" indent="-467359" algn="l" defTabSz="2243271">
              <a:lnSpc>
                <a:spcPct val="90000"/>
              </a:lnSpc>
              <a:spcBef>
                <a:spcPts val="1800"/>
              </a:spcBef>
              <a:buSzPct val="123000"/>
              <a:buChar char="•"/>
              <a:defRPr sz="3680">
                <a:solidFill>
                  <a:srgbClr val="000000"/>
                </a:solidFill>
              </a:defRPr>
            </a:pPr>
            <a:r>
              <a:rPr dirty="0"/>
              <a:t>To accommodate this: ITkPixV2 is </a:t>
            </a:r>
            <a:r>
              <a:rPr b="1" dirty="0"/>
              <a:t>&gt;50% memory</a:t>
            </a:r>
            <a:r>
              <a:rPr dirty="0"/>
              <a:t> by transistor count</a:t>
            </a:r>
          </a:p>
          <a:p>
            <a:pPr algn="l" defTabSz="2243271">
              <a:lnSpc>
                <a:spcPct val="90000"/>
              </a:lnSpc>
              <a:spcBef>
                <a:spcPts val="4100"/>
              </a:spcBef>
              <a:defRPr sz="3680" b="1">
                <a:solidFill>
                  <a:srgbClr val="000000"/>
                </a:solidFill>
              </a:defRPr>
            </a:pPr>
            <a:r>
              <a:rPr dirty="0"/>
              <a:t>Next challenge: </a:t>
            </a:r>
            <a:r>
              <a:rPr b="0" dirty="0"/>
              <a:t>how do we </a:t>
            </a:r>
            <a:r>
              <a:rPr dirty="0"/>
              <a:t>read out</a:t>
            </a:r>
            <a:r>
              <a:rPr b="0" dirty="0"/>
              <a:t> all this data in time?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Data Readout"/>
          <p:cNvSpPr txBox="1">
            <a:spLocks noGrp="1"/>
          </p:cNvSpPr>
          <p:nvPr>
            <p:ph type="title"/>
          </p:nvPr>
        </p:nvSpPr>
        <p:spPr>
          <a:xfrm>
            <a:off x="460432" y="419361"/>
            <a:ext cx="10188967" cy="15654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Data Readout</a:t>
            </a:r>
          </a:p>
        </p:txBody>
      </p:sp>
      <p:sp>
        <p:nvSpPr>
          <p:cNvPr id="893" name="4"/>
          <p:cNvSpPr txBox="1">
            <a:spLocks noGrp="1"/>
          </p:cNvSpPr>
          <p:nvPr>
            <p:ph type="sldNum" sz="quarter" idx="2"/>
          </p:nvPr>
        </p:nvSpPr>
        <p:spPr>
          <a:xfrm>
            <a:off x="23854216" y="13084193"/>
            <a:ext cx="251672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4</a:t>
            </a:r>
            <a:endParaRPr dirty="0"/>
          </a:p>
        </p:txBody>
      </p:sp>
      <p:grpSp>
        <p:nvGrpSpPr>
          <p:cNvPr id="896" name="Group"/>
          <p:cNvGrpSpPr/>
          <p:nvPr/>
        </p:nvGrpSpPr>
        <p:grpSpPr>
          <a:xfrm>
            <a:off x="979767" y="8098139"/>
            <a:ext cx="6838201" cy="5147123"/>
            <a:chOff x="0" y="0"/>
            <a:chExt cx="6838200" cy="5147122"/>
          </a:xfrm>
        </p:grpSpPr>
        <p:pic>
          <p:nvPicPr>
            <p:cNvPr id="894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838201" cy="4584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5" name="Caption"/>
            <p:cNvSpPr/>
            <p:nvPr/>
          </p:nvSpPr>
          <p:spPr>
            <a:xfrm>
              <a:off x="0" y="4685756"/>
              <a:ext cx="6838201" cy="4613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u="sng">
                  <a:hlinkClick r:id="rId4"/>
                </a:defRPr>
              </a:lvl1pPr>
            </a:lstStyle>
            <a:p>
              <a:pPr>
                <a:defRPr u="none"/>
              </a:pPr>
              <a:r>
                <a:rPr u="sng">
                  <a:hlinkClick r:id="rId4"/>
                </a:rPr>
                <a:t>Current ATLAS IBL during insertion</a:t>
              </a:r>
            </a:p>
          </p:txBody>
        </p:sp>
      </p:grpSp>
      <p:sp>
        <p:nvSpPr>
          <p:cNvPr id="897" name="Arrow"/>
          <p:cNvSpPr/>
          <p:nvPr/>
        </p:nvSpPr>
        <p:spPr>
          <a:xfrm rot="4916949">
            <a:off x="5872374" y="8188512"/>
            <a:ext cx="2223817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99" name="Ultimately, chip bandwidth is limited by the hardware output bandwidth…"/>
          <p:cNvSpPr txBox="1"/>
          <p:nvPr/>
        </p:nvSpPr>
        <p:spPr>
          <a:xfrm>
            <a:off x="8471389" y="9151939"/>
            <a:ext cx="16976535" cy="4593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200" b="1">
                <a:solidFill>
                  <a:srgbClr val="000000"/>
                </a:solidFill>
              </a:defRPr>
            </a:pPr>
            <a:r>
              <a:rPr b="0" dirty="0"/>
              <a:t>Ultimately, </a:t>
            </a:r>
            <a:r>
              <a:rPr dirty="0"/>
              <a:t>chip bandwidth </a:t>
            </a:r>
            <a:r>
              <a:rPr b="0" dirty="0"/>
              <a:t>is</a:t>
            </a:r>
            <a:r>
              <a:rPr lang="en-US" b="0" dirty="0"/>
              <a:t> limited by output bandwidth: need </a:t>
            </a:r>
            <a:br>
              <a:rPr lang="en-US" b="0" dirty="0"/>
            </a:br>
            <a:r>
              <a:rPr lang="en-US" b="0" dirty="0"/>
              <a:t>to transmit over </a:t>
            </a:r>
            <a:r>
              <a:rPr lang="en-US" b="1" dirty="0"/>
              <a:t>low-mass cables</a:t>
            </a:r>
            <a:r>
              <a:rPr lang="en-US" b="0" dirty="0"/>
              <a:t>, with </a:t>
            </a:r>
            <a:r>
              <a:rPr lang="en-US" b="1" dirty="0"/>
              <a:t>rad-hard drivers</a:t>
            </a:r>
            <a:endParaRPr b="1" dirty="0"/>
          </a:p>
          <a:p>
            <a:pPr marL="609600" indent="-609600" algn="l">
              <a:lnSpc>
                <a:spcPct val="90000"/>
              </a:lnSpc>
              <a:spcBef>
                <a:spcPts val="2000"/>
              </a:spcBef>
              <a:buSzPct val="100000"/>
              <a:buChar char="•"/>
              <a:defRPr sz="4200" b="1">
                <a:solidFill>
                  <a:srgbClr val="000000"/>
                </a:solidFill>
              </a:defRPr>
            </a:pPr>
            <a:r>
              <a:rPr b="0" dirty="0"/>
              <a:t>Higher output bandwidth = more data</a:t>
            </a:r>
            <a:r>
              <a:rPr lang="en-US" b="0" dirty="0"/>
              <a:t> = </a:t>
            </a:r>
            <a:r>
              <a:rPr lang="en-US" dirty="0"/>
              <a:t>more physics</a:t>
            </a:r>
            <a:endParaRPr dirty="0"/>
          </a:p>
          <a:p>
            <a:pPr algn="l">
              <a:lnSpc>
                <a:spcPct val="90000"/>
              </a:lnSpc>
              <a:spcBef>
                <a:spcPts val="4500"/>
              </a:spcBef>
              <a:defRPr sz="4200">
                <a:solidFill>
                  <a:srgbClr val="000000"/>
                </a:solidFill>
              </a:defRPr>
            </a:pPr>
            <a:r>
              <a:rPr dirty="0"/>
              <a:t>How to reduce </a:t>
            </a:r>
            <a:r>
              <a:rPr lang="en-US" dirty="0"/>
              <a:t>need for </a:t>
            </a:r>
            <a:r>
              <a:rPr dirty="0"/>
              <a:t>output bandwidth?</a:t>
            </a:r>
          </a:p>
          <a:p>
            <a:pPr marL="609600" indent="-609600" algn="l">
              <a:lnSpc>
                <a:spcPct val="90000"/>
              </a:lnSpc>
              <a:spcBef>
                <a:spcPts val="2000"/>
              </a:spcBef>
              <a:buSzPct val="100000"/>
              <a:buChar char="•"/>
              <a:defRPr sz="4200" b="1">
                <a:solidFill>
                  <a:srgbClr val="000000"/>
                </a:solidFill>
              </a:defRPr>
            </a:pPr>
            <a:r>
              <a:rPr b="0" dirty="0"/>
              <a:t>Need to design a </a:t>
            </a:r>
            <a:r>
              <a:rPr dirty="0"/>
              <a:t>data compression scheme</a:t>
            </a:r>
            <a:r>
              <a:rPr b="0" dirty="0"/>
              <a:t> which works </a:t>
            </a:r>
            <a:br>
              <a:rPr lang="en-US" b="0" dirty="0"/>
            </a:br>
            <a:r>
              <a:rPr b="0" dirty="0"/>
              <a:t>equally for both </a:t>
            </a:r>
            <a:r>
              <a:rPr dirty="0"/>
              <a:t>high</a:t>
            </a:r>
            <a:r>
              <a:rPr b="0" dirty="0"/>
              <a:t> and </a:t>
            </a:r>
            <a:r>
              <a:rPr dirty="0"/>
              <a:t>low</a:t>
            </a:r>
            <a:r>
              <a:rPr b="0" dirty="0"/>
              <a:t> hit rates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2090DD-9D2D-3B8D-FAFB-815FC71B0354}"/>
              </a:ext>
            </a:extLst>
          </p:cNvPr>
          <p:cNvGrpSpPr>
            <a:grpSpLocks noChangeAspect="1"/>
          </p:cNvGrpSpPr>
          <p:nvPr/>
        </p:nvGrpSpPr>
        <p:grpSpPr>
          <a:xfrm>
            <a:off x="7607073" y="-112598"/>
            <a:ext cx="16656948" cy="8933923"/>
            <a:chOff x="8578710" y="218016"/>
            <a:chExt cx="15671953" cy="8405623"/>
          </a:xfrm>
        </p:grpSpPr>
        <p:grpSp>
          <p:nvGrpSpPr>
            <p:cNvPr id="891" name="Group"/>
            <p:cNvGrpSpPr/>
            <p:nvPr/>
          </p:nvGrpSpPr>
          <p:grpSpPr>
            <a:xfrm>
              <a:off x="8578710" y="218016"/>
              <a:ext cx="15671953" cy="8405623"/>
              <a:chOff x="0" y="0"/>
              <a:chExt cx="15671951" cy="8405621"/>
            </a:xfrm>
          </p:grpSpPr>
          <p:pic>
            <p:nvPicPr>
              <p:cNvPr id="889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15671952" cy="78426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90" name="Caption"/>
              <p:cNvSpPr/>
              <p:nvPr/>
            </p:nvSpPr>
            <p:spPr>
              <a:xfrm>
                <a:off x="0" y="7944256"/>
                <a:ext cx="15671952" cy="461366"/>
              </a:xfrm>
              <a:prstGeom prst="roundRect">
                <a:avLst>
                  <a:gd name="adj" fmla="val 0"/>
                </a:avLst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r>
                  <a:t>Inner pixel system simulated data rates per chip (</a:t>
                </a:r>
                <a:r>
                  <a:rPr u="sng">
                    <a:hlinkClick r:id="rId6"/>
                  </a:rPr>
                  <a:t>ATL-ITK-PUB-2022-001</a:t>
                </a:r>
                <a:r>
                  <a:t>)</a:t>
                </a:r>
              </a:p>
            </p:txBody>
          </p:sp>
        </p:grpSp>
        <p:sp>
          <p:nvSpPr>
            <p:cNvPr id="900" name="Oval"/>
            <p:cNvSpPr/>
            <p:nvPr/>
          </p:nvSpPr>
          <p:spPr>
            <a:xfrm>
              <a:off x="10697170" y="5902385"/>
              <a:ext cx="551392" cy="591549"/>
            </a:xfrm>
            <a:prstGeom prst="ellipse">
              <a:avLst/>
            </a:prstGeom>
            <a:ln w="63500">
              <a:solidFill>
                <a:schemeClr val="accent5">
                  <a:lumOff val="-29866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825500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901" name="Line"/>
            <p:cNvSpPr/>
            <p:nvPr/>
          </p:nvSpPr>
          <p:spPr>
            <a:xfrm flipH="1" flipV="1">
              <a:off x="11015133" y="6493933"/>
              <a:ext cx="187932" cy="639777"/>
            </a:xfrm>
            <a:prstGeom prst="line">
              <a:avLst/>
            </a:prstGeom>
            <a:ln w="76200">
              <a:solidFill>
                <a:schemeClr val="accent5">
                  <a:lumOff val="-29866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902" name="3.25 Gb/s needs  3-4 lanes!"/>
            <p:cNvSpPr txBox="1"/>
            <p:nvPr/>
          </p:nvSpPr>
          <p:spPr>
            <a:xfrm>
              <a:off x="10006115" y="7155161"/>
              <a:ext cx="2765181" cy="9643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2800">
                  <a:solidFill>
                    <a:schemeClr val="accent5">
                      <a:lumOff val="-29866"/>
                    </a:schemeClr>
                  </a:solidFill>
                </a:defRPr>
              </a:pPr>
              <a:r>
                <a:rPr dirty="0"/>
                <a:t>3.2</a:t>
              </a:r>
              <a:r>
                <a:rPr lang="en-US" dirty="0"/>
                <a:t>4</a:t>
              </a:r>
              <a:r>
                <a:rPr dirty="0"/>
                <a:t> Gb/s needs</a:t>
              </a:r>
              <a:br>
                <a:rPr dirty="0"/>
              </a:br>
              <a:r>
                <a:rPr dirty="0"/>
                <a:t> 3-4 lanes!</a:t>
              </a:r>
            </a:p>
          </p:txBody>
        </p:sp>
        <p:sp>
          <p:nvSpPr>
            <p:cNvPr id="903" name="Oval"/>
            <p:cNvSpPr/>
            <p:nvPr/>
          </p:nvSpPr>
          <p:spPr>
            <a:xfrm>
              <a:off x="12974703" y="2193984"/>
              <a:ext cx="551393" cy="591549"/>
            </a:xfrm>
            <a:prstGeom prst="ellipse">
              <a:avLst/>
            </a:prstGeom>
            <a:ln w="63500">
              <a:solidFill>
                <a:schemeClr val="accent5">
                  <a:lumOff val="-29866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825500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904" name="Line"/>
            <p:cNvSpPr/>
            <p:nvPr/>
          </p:nvSpPr>
          <p:spPr>
            <a:xfrm flipH="1" flipV="1">
              <a:off x="13323887" y="2698523"/>
              <a:ext cx="1213181" cy="4564568"/>
            </a:xfrm>
            <a:prstGeom prst="line">
              <a:avLst/>
            </a:prstGeom>
            <a:ln w="76200">
              <a:solidFill>
                <a:schemeClr val="accent5">
                  <a:lumOff val="-29866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905" name="190 Mb/s needs  &lt;1 lane!"/>
            <p:cNvSpPr txBox="1"/>
            <p:nvPr/>
          </p:nvSpPr>
          <p:spPr>
            <a:xfrm>
              <a:off x="13058103" y="7159722"/>
              <a:ext cx="2789124" cy="955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2800">
                  <a:solidFill>
                    <a:schemeClr val="accent5">
                      <a:lumOff val="-29866"/>
                    </a:schemeClr>
                  </a:solidFill>
                </a:defRPr>
              </a:pPr>
              <a:r>
                <a:t>190 Mb/s needs </a:t>
              </a:r>
              <a:br/>
              <a:r>
                <a:t>&lt;1 lane!</a:t>
              </a:r>
            </a:p>
          </p:txBody>
        </p:sp>
      </p:grpSp>
      <p:sp>
        <p:nvSpPr>
          <p:cNvPr id="898" name="20x difference in readout rate between chips in inner/outer ITK layers…"/>
          <p:cNvSpPr txBox="1">
            <a:spLocks noGrp="1"/>
          </p:cNvSpPr>
          <p:nvPr>
            <p:ph type="body" sz="quarter" idx="1"/>
          </p:nvPr>
        </p:nvSpPr>
        <p:spPr>
          <a:xfrm>
            <a:off x="391575" y="1984782"/>
            <a:ext cx="11713067" cy="65059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None/>
              <a:defRPr sz="4200" b="1"/>
            </a:pPr>
            <a:r>
              <a:rPr dirty="0"/>
              <a:t>20x difference </a:t>
            </a:r>
            <a:r>
              <a:rPr b="0" dirty="0"/>
              <a:t>in readout rate </a:t>
            </a:r>
            <a:br>
              <a:rPr lang="en-US" b="0" dirty="0"/>
            </a:br>
            <a:r>
              <a:rPr b="0" dirty="0"/>
              <a:t>between chips in inner/outer ITK</a:t>
            </a:r>
          </a:p>
          <a:p>
            <a:pPr marL="0" indent="0">
              <a:buSzTx/>
              <a:buNone/>
              <a:defRPr sz="4200" b="1"/>
            </a:pPr>
            <a:r>
              <a:rPr lang="en-US" b="0" dirty="0"/>
              <a:t>How </a:t>
            </a:r>
            <a:r>
              <a:rPr lang="en-US" dirty="0"/>
              <a:t>do we handle </a:t>
            </a:r>
            <a:br>
              <a:rPr lang="en-US" dirty="0"/>
            </a:br>
            <a:r>
              <a:rPr lang="en-US" dirty="0"/>
              <a:t>this all with one </a:t>
            </a:r>
            <a:r>
              <a:rPr b="0" dirty="0"/>
              <a:t>chip? </a:t>
            </a:r>
            <a:endParaRPr lang="en-US" dirty="0"/>
          </a:p>
          <a:p>
            <a:pPr lvl="1">
              <a:spcBef>
                <a:spcPts val="2000"/>
              </a:spcBef>
              <a:buSzPct val="100000"/>
              <a:defRPr sz="4200" b="1"/>
            </a:pPr>
            <a:r>
              <a:rPr lang="en-US" b="0" dirty="0"/>
              <a:t>4 readout channels per chip, </a:t>
            </a:r>
            <a:br>
              <a:rPr lang="en-US" b="0" dirty="0"/>
            </a:br>
            <a:r>
              <a:rPr lang="en-US" b="0" dirty="0"/>
              <a:t>called </a:t>
            </a:r>
            <a:r>
              <a:rPr lang="en-US" b="1" dirty="0"/>
              <a:t>lanes</a:t>
            </a:r>
            <a:r>
              <a:rPr lang="en-US" dirty="0"/>
              <a:t>: 1.28 Gbps each</a:t>
            </a:r>
          </a:p>
          <a:p>
            <a:pPr lvl="1">
              <a:spcBef>
                <a:spcPts val="2000"/>
              </a:spcBef>
              <a:buSzPct val="100000"/>
              <a:defRPr sz="4200" b="1"/>
            </a:pPr>
            <a:r>
              <a:rPr b="0" dirty="0"/>
              <a:t>Combine multiple chips onto </a:t>
            </a:r>
            <a:br>
              <a:rPr lang="en-US" b="0" dirty="0"/>
            </a:br>
            <a:r>
              <a:rPr b="0" dirty="0"/>
              <a:t>one lane</a:t>
            </a:r>
            <a:r>
              <a:rPr lang="en-US" b="0" dirty="0"/>
              <a:t> to</a:t>
            </a:r>
            <a:r>
              <a:rPr b="0" dirty="0"/>
              <a:t> </a:t>
            </a:r>
            <a:r>
              <a:rPr dirty="0"/>
              <a:t>minimize material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reat! But.. this data format is very complicated…"/>
          <p:cNvSpPr txBox="1"/>
          <p:nvPr/>
        </p:nvSpPr>
        <p:spPr>
          <a:xfrm>
            <a:off x="7901509" y="9532532"/>
            <a:ext cx="15781591" cy="4096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316421">
              <a:lnSpc>
                <a:spcPct val="90000"/>
              </a:lnSpc>
              <a:spcBef>
                <a:spcPts val="4200"/>
              </a:spcBef>
              <a:defRPr sz="4560" b="1">
                <a:solidFill>
                  <a:srgbClr val="000000"/>
                </a:solidFill>
              </a:defRPr>
            </a:pPr>
            <a:r>
              <a:rPr b="0" dirty="0"/>
              <a:t>Great! But.. this data format is </a:t>
            </a:r>
            <a:r>
              <a:rPr dirty="0"/>
              <a:t>very complicated</a:t>
            </a:r>
          </a:p>
          <a:p>
            <a:pPr marL="579119" indent="-579119" algn="l" defTabSz="2316421">
              <a:lnSpc>
                <a:spcPct val="90000"/>
              </a:lnSpc>
              <a:spcBef>
                <a:spcPts val="1900"/>
              </a:spcBef>
              <a:buSzPct val="123000"/>
              <a:buChar char="•"/>
              <a:defRPr sz="4560">
                <a:solidFill>
                  <a:srgbClr val="000000"/>
                </a:solidFill>
              </a:defRPr>
            </a:pPr>
            <a:r>
              <a:rPr dirty="0"/>
              <a:t>An event with 50 hits could range </a:t>
            </a:r>
            <a:r>
              <a:rPr lang="en-US" dirty="0"/>
              <a:t>in encoded size by 2-3x</a:t>
            </a:r>
            <a:endParaRPr dirty="0"/>
          </a:p>
          <a:p>
            <a:pPr marL="579119" indent="-579119" algn="l" defTabSz="2316421">
              <a:lnSpc>
                <a:spcPct val="90000"/>
              </a:lnSpc>
              <a:spcBef>
                <a:spcPts val="1900"/>
              </a:spcBef>
              <a:buSzPct val="123000"/>
              <a:buChar char="•"/>
              <a:defRPr sz="4560">
                <a:solidFill>
                  <a:srgbClr val="000000"/>
                </a:solidFill>
              </a:defRPr>
            </a:pPr>
            <a:r>
              <a:rPr lang="en-US" dirty="0"/>
              <a:t>Not </a:t>
            </a:r>
            <a:r>
              <a:rPr lang="en-US" b="1" dirty="0"/>
              <a:t>byte aligned,</a:t>
            </a:r>
            <a:br>
              <a:rPr lang="en-US" dirty="0"/>
            </a:br>
            <a:r>
              <a:rPr lang="en-US" dirty="0"/>
              <a:t>so can not easily</a:t>
            </a:r>
            <a:br>
              <a:rPr lang="en-US" dirty="0"/>
            </a:br>
            <a:r>
              <a:rPr lang="en-US" dirty="0"/>
              <a:t>decode in FPGA</a:t>
            </a:r>
            <a:endParaRPr dirty="0"/>
          </a:p>
        </p:txBody>
      </p:sp>
      <p:sp>
        <p:nvSpPr>
          <p:cNvPr id="981" name="Encoding Data"/>
          <p:cNvSpPr txBox="1">
            <a:spLocks noGrp="1"/>
          </p:cNvSpPr>
          <p:nvPr>
            <p:ph type="title"/>
          </p:nvPr>
        </p:nvSpPr>
        <p:spPr>
          <a:xfrm>
            <a:off x="460432" y="419361"/>
            <a:ext cx="12820534" cy="15654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Encoding Data</a:t>
            </a:r>
          </a:p>
        </p:txBody>
      </p:sp>
      <p:sp>
        <p:nvSpPr>
          <p:cNvPr id="982" name="5"/>
          <p:cNvSpPr txBox="1">
            <a:spLocks noGrp="1"/>
          </p:cNvSpPr>
          <p:nvPr>
            <p:ph type="sldNum" sz="quarter" idx="2"/>
          </p:nvPr>
        </p:nvSpPr>
        <p:spPr>
          <a:xfrm>
            <a:off x="23854216" y="13084193"/>
            <a:ext cx="251672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5</a:t>
            </a:r>
            <a:endParaRPr dirty="0"/>
          </a:p>
        </p:txBody>
      </p:sp>
      <p:sp>
        <p:nvSpPr>
          <p:cNvPr id="983" name="What is the best way to compress such variable data?"/>
          <p:cNvSpPr txBox="1">
            <a:spLocks noGrp="1"/>
          </p:cNvSpPr>
          <p:nvPr>
            <p:ph type="body" sz="quarter" idx="1"/>
          </p:nvPr>
        </p:nvSpPr>
        <p:spPr>
          <a:xfrm>
            <a:off x="713309" y="1923944"/>
            <a:ext cx="6878455" cy="232985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What is the best way to compress such variable data?</a:t>
            </a:r>
          </a:p>
        </p:txBody>
      </p:sp>
      <p:grpSp>
        <p:nvGrpSpPr>
          <p:cNvPr id="988" name="Group"/>
          <p:cNvGrpSpPr/>
          <p:nvPr/>
        </p:nvGrpSpPr>
        <p:grpSpPr>
          <a:xfrm>
            <a:off x="870929" y="4600110"/>
            <a:ext cx="6563123" cy="8496895"/>
            <a:chOff x="-12700" y="0"/>
            <a:chExt cx="6563121" cy="8496893"/>
          </a:xfrm>
        </p:grpSpPr>
        <p:grpSp>
          <p:nvGrpSpPr>
            <p:cNvPr id="986" name="Group"/>
            <p:cNvGrpSpPr/>
            <p:nvPr/>
          </p:nvGrpSpPr>
          <p:grpSpPr>
            <a:xfrm>
              <a:off x="-12700" y="0"/>
              <a:ext cx="6563122" cy="8496894"/>
              <a:chOff x="0" y="0"/>
              <a:chExt cx="6563121" cy="8496893"/>
            </a:xfrm>
          </p:grpSpPr>
          <p:pic>
            <p:nvPicPr>
              <p:cNvPr id="984" name="Image" descr="Image"/>
              <p:cNvPicPr>
                <a:picLocks noChangeAspect="1"/>
              </p:cNvPicPr>
              <p:nvPr/>
            </p:nvPicPr>
            <p:blipFill>
              <a:blip r:embed="rId3"/>
              <a:srcRect l="6939" r="5341"/>
              <a:stretch>
                <a:fillRect/>
              </a:stretch>
            </p:blipFill>
            <p:spPr>
              <a:xfrm>
                <a:off x="12699" y="0"/>
                <a:ext cx="6537816" cy="755279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985" name="Caption"/>
              <p:cNvSpPr/>
              <p:nvPr/>
            </p:nvSpPr>
            <p:spPr>
              <a:xfrm>
                <a:off x="0" y="7667228"/>
                <a:ext cx="6563122" cy="829666"/>
              </a:xfrm>
              <a:prstGeom prst="roundRect">
                <a:avLst>
                  <a:gd name="adj" fmla="val 0"/>
                </a:avLst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i="1"/>
                </a:lvl1pPr>
              </a:lstStyle>
              <a:p>
                <a:r>
                  <a:t>RD53 Encoding Scheme for a four-hit event within a single quarter core</a:t>
                </a:r>
              </a:p>
            </p:txBody>
          </p:sp>
        </p:grpSp>
        <p:sp>
          <p:nvSpPr>
            <p:cNvPr id="987" name="= 11 10 01 11 11 01 01 10 10     (18 bits)…"/>
            <p:cNvSpPr txBox="1"/>
            <p:nvPr/>
          </p:nvSpPr>
          <p:spPr>
            <a:xfrm>
              <a:off x="462568" y="6645633"/>
              <a:ext cx="5612586" cy="884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defRPr b="1">
                  <a:solidFill>
                    <a:srgbClr val="000000"/>
                  </a:solidFill>
                </a:defRPr>
              </a:pPr>
              <a:r>
                <a:rPr dirty="0"/>
                <a:t>= 11 10 01 </a:t>
              </a:r>
              <a:r>
                <a:rPr dirty="0">
                  <a:solidFill>
                    <a:srgbClr val="0006CD"/>
                  </a:solidFill>
                </a:rPr>
                <a:t>11</a:t>
              </a:r>
              <a:r>
                <a:rPr dirty="0"/>
                <a:t> 11 01 </a:t>
              </a:r>
              <a:r>
                <a:rPr dirty="0">
                  <a:solidFill>
                    <a:srgbClr val="DD133C"/>
                  </a:solidFill>
                </a:rPr>
                <a:t>01</a:t>
              </a:r>
              <a:r>
                <a:rPr dirty="0"/>
                <a:t> 10 10     </a:t>
              </a:r>
              <a:r>
                <a:rPr b="0" dirty="0"/>
                <a:t>(18 bits)</a:t>
              </a:r>
            </a:p>
            <a:p>
              <a:pPr algn="l">
                <a:defRPr b="1">
                  <a:solidFill>
                    <a:srgbClr val="000000"/>
                  </a:solidFill>
                </a:defRPr>
              </a:pPr>
              <a:r>
                <a:rPr dirty="0"/>
                <a:t>= 11 10   0 </a:t>
              </a:r>
              <a:r>
                <a:rPr dirty="0">
                  <a:solidFill>
                    <a:srgbClr val="0006CD"/>
                  </a:solidFill>
                </a:rPr>
                <a:t>11</a:t>
              </a:r>
              <a:r>
                <a:rPr dirty="0"/>
                <a:t> 11   0   </a:t>
              </a:r>
              <a:r>
                <a:rPr dirty="0">
                  <a:solidFill>
                    <a:srgbClr val="DD133C"/>
                  </a:solidFill>
                </a:rPr>
                <a:t>0</a:t>
              </a:r>
              <a:r>
                <a:rPr dirty="0"/>
                <a:t> 10 10     </a:t>
              </a:r>
              <a:r>
                <a:rPr b="0" dirty="0"/>
                <a:t>(15 bits)</a:t>
              </a:r>
            </a:p>
          </p:txBody>
        </p:sp>
      </p:grpSp>
      <p:grpSp>
        <p:nvGrpSpPr>
          <p:cNvPr id="991" name="Group"/>
          <p:cNvGrpSpPr/>
          <p:nvPr/>
        </p:nvGrpSpPr>
        <p:grpSpPr>
          <a:xfrm>
            <a:off x="8032750" y="476486"/>
            <a:ext cx="16162577" cy="3388301"/>
            <a:chOff x="0" y="0"/>
            <a:chExt cx="16162576" cy="3388300"/>
          </a:xfrm>
        </p:grpSpPr>
        <p:pic>
          <p:nvPicPr>
            <p:cNvPr id="989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6162577" cy="2825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90" name="Caption"/>
            <p:cNvSpPr/>
            <p:nvPr/>
          </p:nvSpPr>
          <p:spPr>
            <a:xfrm>
              <a:off x="0" y="2926934"/>
              <a:ext cx="16162576" cy="4613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/>
            </a:lstStyle>
            <a:p>
              <a:r>
                <a:t> Encoded output for three hits, two of them being in the same       core column, spanning two 64 bit data blocks         </a:t>
              </a:r>
            </a:p>
          </p:txBody>
        </p:sp>
      </p:grpSp>
      <p:sp>
        <p:nvSpPr>
          <p:cNvPr id="992" name="Line"/>
          <p:cNvSpPr/>
          <p:nvPr/>
        </p:nvSpPr>
        <p:spPr>
          <a:xfrm flipH="1" flipV="1">
            <a:off x="16591938" y="3171918"/>
            <a:ext cx="469790" cy="1139600"/>
          </a:xfrm>
          <a:prstGeom prst="line">
            <a:avLst/>
          </a:prstGeom>
          <a:ln w="139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93" name="Line"/>
          <p:cNvSpPr/>
          <p:nvPr/>
        </p:nvSpPr>
        <p:spPr>
          <a:xfrm flipH="1">
            <a:off x="6924658" y="8045318"/>
            <a:ext cx="1407936" cy="462974"/>
          </a:xfrm>
          <a:prstGeom prst="line">
            <a:avLst/>
          </a:prstGeom>
          <a:ln w="139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94" name="Minimum ionizing particles typically form clusters…"/>
          <p:cNvSpPr/>
          <p:nvPr/>
        </p:nvSpPr>
        <p:spPr>
          <a:xfrm>
            <a:off x="8356227" y="4187135"/>
            <a:ext cx="5981119" cy="2357353"/>
          </a:xfrm>
          <a:prstGeom prst="roundRect">
            <a:avLst>
              <a:gd name="adj" fmla="val 15621"/>
            </a:avLst>
          </a:prstGeom>
          <a:solidFill>
            <a:srgbClr val="FFFFFF"/>
          </a:solidFill>
          <a:ln w="63500">
            <a:solidFill>
              <a:schemeClr val="accent1">
                <a:hueOff val="114395"/>
                <a:lumOff val="-24975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lnSpc>
                <a:spcPct val="90000"/>
              </a:lnSpc>
              <a:spcBef>
                <a:spcPts val="3000"/>
              </a:spcBef>
              <a:defRPr sz="4800">
                <a:solidFill>
                  <a:srgbClr val="000000"/>
                </a:solidFill>
              </a:defRPr>
            </a:pPr>
            <a:r>
              <a:rPr dirty="0"/>
              <a:t>Minimum ionizing particles typically form </a:t>
            </a:r>
            <a:r>
              <a:rPr b="1" dirty="0"/>
              <a:t>clusters…</a:t>
            </a:r>
          </a:p>
        </p:txBody>
      </p:sp>
      <p:sp>
        <p:nvSpPr>
          <p:cNvPr id="995" name="We can drop addresses by identifying neighboring pixel hits (“islast” and “isneighbor”)"/>
          <p:cNvSpPr/>
          <p:nvPr/>
        </p:nvSpPr>
        <p:spPr>
          <a:xfrm>
            <a:off x="14591878" y="4187135"/>
            <a:ext cx="9345302" cy="2357353"/>
          </a:xfrm>
          <a:prstGeom prst="roundRect">
            <a:avLst>
              <a:gd name="adj" fmla="val 15387"/>
            </a:avLst>
          </a:prstGeom>
          <a:solidFill>
            <a:srgbClr val="FFFFFF"/>
          </a:solidFill>
          <a:ln w="63500">
            <a:solidFill>
              <a:schemeClr val="accent1">
                <a:hueOff val="114395"/>
                <a:lumOff val="-24975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lnSpc>
                <a:spcPct val="90000"/>
              </a:lnSpc>
              <a:spcBef>
                <a:spcPts val="3000"/>
              </a:spcBef>
              <a:defRPr sz="4800">
                <a:solidFill>
                  <a:srgbClr val="000000"/>
                </a:solidFill>
              </a:defRPr>
            </a:pPr>
            <a:r>
              <a:t>We can </a:t>
            </a:r>
            <a:r>
              <a:rPr b="1"/>
              <a:t>drop addresses</a:t>
            </a:r>
            <a:r>
              <a:t> by identifying neighboring pixel hits (“islast” and “isneighbor”)</a:t>
            </a:r>
          </a:p>
        </p:txBody>
      </p:sp>
      <p:sp>
        <p:nvSpPr>
          <p:cNvPr id="996" name="01 -&gt; 0 substitution everywhere helps as well"/>
          <p:cNvSpPr/>
          <p:nvPr/>
        </p:nvSpPr>
        <p:spPr>
          <a:xfrm>
            <a:off x="17715791" y="6786031"/>
            <a:ext cx="6202837" cy="241817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63500">
            <a:solidFill>
              <a:schemeClr val="accent1">
                <a:hueOff val="114395"/>
                <a:lumOff val="-24975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90000"/>
              </a:lnSpc>
              <a:spcBef>
                <a:spcPts val="30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t>01 -&gt; 0 substitution everywhere helps as well</a:t>
            </a:r>
          </a:p>
        </p:txBody>
      </p:sp>
      <p:sp>
        <p:nvSpPr>
          <p:cNvPr id="997" name="Binary tree encoding of hits in a quarter core helps for &lt; 5 hits"/>
          <p:cNvSpPr/>
          <p:nvPr/>
        </p:nvSpPr>
        <p:spPr>
          <a:xfrm>
            <a:off x="8324763" y="6786031"/>
            <a:ext cx="9135107" cy="241817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63500">
            <a:solidFill>
              <a:schemeClr val="accent1">
                <a:hueOff val="114395"/>
                <a:lumOff val="-24975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lnSpc>
                <a:spcPct val="90000"/>
              </a:lnSpc>
              <a:spcBef>
                <a:spcPts val="3000"/>
              </a:spcBef>
              <a:defRPr sz="4800">
                <a:solidFill>
                  <a:srgbClr val="000000"/>
                </a:solidFill>
              </a:defRPr>
            </a:pPr>
            <a:r>
              <a:rPr b="1"/>
              <a:t>Binary tree encoding</a:t>
            </a:r>
            <a:r>
              <a:t> of hits in a quarter core helps for &lt; 5 hits</a:t>
            </a:r>
          </a:p>
        </p:txBody>
      </p:sp>
      <p:sp>
        <p:nvSpPr>
          <p:cNvPr id="998" name="Line"/>
          <p:cNvSpPr/>
          <p:nvPr/>
        </p:nvSpPr>
        <p:spPr>
          <a:xfrm>
            <a:off x="13449993" y="11820698"/>
            <a:ext cx="758048" cy="5794"/>
          </a:xfrm>
          <a:prstGeom prst="line">
            <a:avLst/>
          </a:prstGeom>
          <a:ln w="139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99" name="As of today, nobody has a live data decoder which can run in realtime"/>
          <p:cNvSpPr txBox="1"/>
          <p:nvPr/>
        </p:nvSpPr>
        <p:spPr>
          <a:xfrm>
            <a:off x="14393093" y="11204179"/>
            <a:ext cx="10056323" cy="209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2000"/>
              </a:spcBef>
              <a:defRPr sz="4800">
                <a:solidFill>
                  <a:schemeClr val="accent5">
                    <a:lumOff val="-29866"/>
                  </a:schemeClr>
                </a:solidFill>
              </a:defRPr>
            </a:pPr>
            <a:r>
              <a:rPr lang="en-US" b="1" dirty="0"/>
              <a:t>Making a</a:t>
            </a:r>
            <a:r>
              <a:rPr b="1" dirty="0"/>
              <a:t> data decoder which can run in real</a:t>
            </a:r>
            <a:r>
              <a:rPr lang="en-US" b="1" dirty="0"/>
              <a:t> </a:t>
            </a:r>
            <a:r>
              <a:rPr b="1" dirty="0"/>
              <a:t>time</a:t>
            </a:r>
            <a:r>
              <a:rPr lang="en-US" b="1" dirty="0"/>
              <a:t> is an extremely challenging task</a:t>
            </a:r>
            <a:endParaRPr b="1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B062F-2E2D-D545-FD47-7FBA28989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ent Arrow 10">
            <a:extLst>
              <a:ext uri="{FF2B5EF4-FFF2-40B4-BE49-F238E27FC236}">
                <a16:creationId xmlns:a16="http://schemas.microsoft.com/office/drawing/2014/main" id="{A54F8343-0900-D34E-E1C1-04FDE2E02725}"/>
              </a:ext>
            </a:extLst>
          </p:cNvPr>
          <p:cNvSpPr/>
          <p:nvPr/>
        </p:nvSpPr>
        <p:spPr>
          <a:xfrm rot="10800000" flipH="1">
            <a:off x="18809924" y="5606235"/>
            <a:ext cx="1048459" cy="1410517"/>
          </a:xfrm>
          <a:prstGeom prst="bentArrow">
            <a:avLst>
              <a:gd name="adj1" fmla="val 43101"/>
              <a:gd name="adj2" fmla="val 33239"/>
              <a:gd name="adj3" fmla="val 36519"/>
              <a:gd name="adj4" fmla="val 46586"/>
            </a:avLst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U-Turn Arrow 17">
            <a:extLst>
              <a:ext uri="{FF2B5EF4-FFF2-40B4-BE49-F238E27FC236}">
                <a16:creationId xmlns:a16="http://schemas.microsoft.com/office/drawing/2014/main" id="{BC772023-1775-D65F-734A-C335A74C39A5}"/>
              </a:ext>
            </a:extLst>
          </p:cNvPr>
          <p:cNvSpPr/>
          <p:nvPr/>
        </p:nvSpPr>
        <p:spPr>
          <a:xfrm rot="5400000" flipV="1">
            <a:off x="18456870" y="8862059"/>
            <a:ext cx="2129008" cy="1422895"/>
          </a:xfrm>
          <a:prstGeom prst="uturnArrow">
            <a:avLst>
              <a:gd name="adj1" fmla="val 29186"/>
              <a:gd name="adj2" fmla="val 25000"/>
              <a:gd name="adj3" fmla="val 26736"/>
              <a:gd name="adj4" fmla="val 70701"/>
              <a:gd name="adj5" fmla="val 74087"/>
            </a:avLst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7EE04A-9C93-8BBB-2261-0076F72CEDD6}"/>
              </a:ext>
            </a:extLst>
          </p:cNvPr>
          <p:cNvSpPr/>
          <p:nvPr/>
        </p:nvSpPr>
        <p:spPr>
          <a:xfrm>
            <a:off x="11887200" y="168442"/>
            <a:ext cx="12392891" cy="557784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32" name="Benchtop Testing">
            <a:extLst>
              <a:ext uri="{FF2B5EF4-FFF2-40B4-BE49-F238E27FC236}">
                <a16:creationId xmlns:a16="http://schemas.microsoft.com/office/drawing/2014/main" id="{E97C63D1-0416-D4FF-C04C-50486B5E3C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0432" y="419361"/>
            <a:ext cx="12820534" cy="15654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dirty="0"/>
              <a:t>Benchtop Testing</a:t>
            </a:r>
          </a:p>
        </p:txBody>
      </p:sp>
      <p:sp>
        <p:nvSpPr>
          <p:cNvPr id="1033" name="6">
            <a:extLst>
              <a:ext uri="{FF2B5EF4-FFF2-40B4-BE49-F238E27FC236}">
                <a16:creationId xmlns:a16="http://schemas.microsoft.com/office/drawing/2014/main" id="{F5FBD3C8-0F00-14FE-E71B-F2040C3A859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854216" y="13084193"/>
            <a:ext cx="251672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6</a:t>
            </a:r>
            <a:endParaRPr dirty="0"/>
          </a:p>
        </p:txBody>
      </p:sp>
      <p:sp>
        <p:nvSpPr>
          <p:cNvPr id="1034" name="We can already decode at rates needed for bench testing, using YARR readout firmware/SW…">
            <a:extLst>
              <a:ext uri="{FF2B5EF4-FFF2-40B4-BE49-F238E27FC236}">
                <a16:creationId xmlns:a16="http://schemas.microsoft.com/office/drawing/2014/main" id="{9088615C-A7C4-4886-8549-CF2F38BB44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13309" y="1695345"/>
            <a:ext cx="11242501" cy="50356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2413955">
              <a:spcBef>
                <a:spcPts val="4400"/>
              </a:spcBef>
              <a:buSzTx/>
              <a:buNone/>
              <a:defRPr sz="4752"/>
            </a:pPr>
            <a:r>
              <a:rPr sz="4600" dirty="0"/>
              <a:t>We can already decode at rates needed </a:t>
            </a:r>
            <a:br>
              <a:rPr lang="en-US" sz="4600" dirty="0"/>
            </a:br>
            <a:r>
              <a:rPr sz="4600" dirty="0"/>
              <a:t>for </a:t>
            </a:r>
            <a:r>
              <a:rPr sz="4600" b="1" dirty="0"/>
              <a:t>bench testing</a:t>
            </a:r>
            <a:r>
              <a:rPr sz="4600" dirty="0"/>
              <a:t>, using </a:t>
            </a:r>
            <a:r>
              <a:rPr sz="4600" u="sng" dirty="0">
                <a:hlinkClick r:id="rId2"/>
              </a:rPr>
              <a:t>YARR</a:t>
            </a:r>
            <a:r>
              <a:rPr sz="4600" dirty="0"/>
              <a:t> readout </a:t>
            </a:r>
            <a:br>
              <a:rPr lang="en-US" sz="4600" dirty="0"/>
            </a:br>
            <a:r>
              <a:rPr sz="4600" dirty="0"/>
              <a:t>firmware/SW</a:t>
            </a:r>
            <a:endParaRPr lang="en-US" sz="4600" dirty="0"/>
          </a:p>
          <a:p>
            <a:pPr marL="603504" indent="-603504" defTabSz="2413955">
              <a:spcBef>
                <a:spcPts val="2900"/>
              </a:spcBef>
              <a:defRPr sz="4752"/>
            </a:pPr>
            <a:r>
              <a:rPr lang="en-US" sz="4400" b="1" dirty="0"/>
              <a:t>Single chip cards (SCCs) </a:t>
            </a:r>
            <a:r>
              <a:rPr lang="en-US" sz="4400" dirty="0"/>
              <a:t>and </a:t>
            </a:r>
            <a:r>
              <a:rPr lang="en-US" sz="4400" b="1" dirty="0"/>
              <a:t>triplet</a:t>
            </a:r>
            <a:r>
              <a:rPr lang="en-US" sz="4400" dirty="0"/>
              <a:t>/</a:t>
            </a:r>
            <a:r>
              <a:rPr lang="en-US" sz="4400" b="1" dirty="0"/>
              <a:t>quad modules </a:t>
            </a:r>
            <a:r>
              <a:rPr lang="en-US" sz="4400" dirty="0"/>
              <a:t>(3x1 and 2x2 chip arrays), at all module testing sites worldwide</a:t>
            </a:r>
            <a:endParaRPr lang="en-US" sz="4600" dirty="0"/>
          </a:p>
        </p:txBody>
      </p:sp>
      <p:grpSp>
        <p:nvGrpSpPr>
          <p:cNvPr id="1037" name="Group">
            <a:extLst>
              <a:ext uri="{FF2B5EF4-FFF2-40B4-BE49-F238E27FC236}">
                <a16:creationId xmlns:a16="http://schemas.microsoft.com/office/drawing/2014/main" id="{E0366967-C834-935C-5AEC-11396C9C4A03}"/>
              </a:ext>
            </a:extLst>
          </p:cNvPr>
          <p:cNvGrpSpPr>
            <a:grpSpLocks noChangeAspect="1"/>
          </p:cNvGrpSpPr>
          <p:nvPr/>
        </p:nvGrpSpPr>
        <p:grpSpPr>
          <a:xfrm>
            <a:off x="17959883" y="341161"/>
            <a:ext cx="6146005" cy="4727425"/>
            <a:chOff x="0" y="0"/>
            <a:chExt cx="9234516" cy="7103064"/>
          </a:xfrm>
        </p:grpSpPr>
        <p:pic>
          <p:nvPicPr>
            <p:cNvPr id="1035" name="Image" descr="Image">
              <a:extLst>
                <a:ext uri="{FF2B5EF4-FFF2-40B4-BE49-F238E27FC236}">
                  <a16:creationId xmlns:a16="http://schemas.microsoft.com/office/drawing/2014/main" id="{8098AB50-71E5-B9BB-CA1E-4717F03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234515" cy="5879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36" name="Caption">
              <a:extLst>
                <a:ext uri="{FF2B5EF4-FFF2-40B4-BE49-F238E27FC236}">
                  <a16:creationId xmlns:a16="http://schemas.microsoft.com/office/drawing/2014/main" id="{CCF5B445-C34E-A304-102E-20DC47C151E8}"/>
                </a:ext>
              </a:extLst>
            </p:cNvPr>
            <p:cNvSpPr/>
            <p:nvPr/>
          </p:nvSpPr>
          <p:spPr>
            <a:xfrm>
              <a:off x="0" y="5980777"/>
              <a:ext cx="9234516" cy="112228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rPr dirty="0"/>
                <a:t>ITkPixV2 Quad Module (center) with cooling, data readout card (left), and power </a:t>
              </a:r>
              <a:r>
                <a:rPr lang="en-US" dirty="0"/>
                <a:t>(right)</a:t>
              </a:r>
              <a:endParaRPr dirty="0"/>
            </a:p>
          </p:txBody>
        </p:sp>
      </p:grpSp>
      <p:sp>
        <p:nvSpPr>
          <p:cNvPr id="1038" name="Even in simple environments, reading out ITkPixV2 is quite difficult — decoder handles…">
            <a:extLst>
              <a:ext uri="{FF2B5EF4-FFF2-40B4-BE49-F238E27FC236}">
                <a16:creationId xmlns:a16="http://schemas.microsoft.com/office/drawing/2014/main" id="{43A4A6E9-0BE5-C50A-B353-031FE0CD1D61}"/>
              </a:ext>
            </a:extLst>
          </p:cNvPr>
          <p:cNvSpPr txBox="1"/>
          <p:nvPr/>
        </p:nvSpPr>
        <p:spPr>
          <a:xfrm>
            <a:off x="608394" y="6528079"/>
            <a:ext cx="18677484" cy="6892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 lnSpcReduction="10000"/>
          </a:bodyPr>
          <a:lstStyle/>
          <a:p>
            <a:pPr marL="685800" indent="-685800" algn="l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>
                <a:solidFill>
                  <a:srgbClr val="000000"/>
                </a:solidFill>
              </a:defRPr>
            </a:pPr>
            <a:r>
              <a:rPr lang="en-US" sz="4800" b="1" dirty="0"/>
              <a:t>Firmware: </a:t>
            </a:r>
            <a:r>
              <a:rPr lang="en-US" sz="4800" dirty="0"/>
              <a:t>handles triggering, fast chip communication, and data routing to DAQ PC</a:t>
            </a:r>
            <a:endParaRPr lang="en-US" dirty="0"/>
          </a:p>
          <a:p>
            <a:pPr marL="685800" indent="-685800" algn="l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>
                <a:solidFill>
                  <a:srgbClr val="000000"/>
                </a:solidFill>
              </a:defRPr>
            </a:pPr>
            <a:r>
              <a:rPr lang="en-US" b="1" dirty="0"/>
              <a:t>Software: </a:t>
            </a:r>
            <a:r>
              <a:rPr lang="en-US" dirty="0"/>
              <a:t>does all real-time data processing of encoded data, and provides high level control for detectors (tuning, scans)</a:t>
            </a:r>
            <a:endParaRPr lang="en-US" b="1" dirty="0"/>
          </a:p>
          <a:p>
            <a:pPr algn="l">
              <a:lnSpc>
                <a:spcPct val="90000"/>
              </a:lnSpc>
              <a:spcBef>
                <a:spcPts val="4400"/>
              </a:spcBef>
              <a:defRPr sz="4800">
                <a:solidFill>
                  <a:srgbClr val="000000"/>
                </a:solidFill>
              </a:defRPr>
            </a:pPr>
            <a:r>
              <a:rPr lang="en-US" dirty="0"/>
              <a:t>Even in simple environments, things can go wrong: we must handle</a:t>
            </a:r>
          </a:p>
          <a:p>
            <a:pPr marL="609600" indent="-609600" algn="l">
              <a:lnSpc>
                <a:spcPct val="90000"/>
              </a:lnSpc>
              <a:spcBef>
                <a:spcPts val="30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rPr lang="en-US" dirty="0"/>
              <a:t>Data transmission hiccups</a:t>
            </a:r>
          </a:p>
          <a:p>
            <a:pPr marL="609600" indent="-609600" algn="l">
              <a:lnSpc>
                <a:spcPct val="90000"/>
              </a:lnSpc>
              <a:spcBef>
                <a:spcPts val="30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rPr dirty="0"/>
              <a:t>Irregular chip output data from </a:t>
            </a:r>
            <a:r>
              <a:rPr b="1" dirty="0"/>
              <a:t>manufacturing</a:t>
            </a:r>
            <a:r>
              <a:rPr dirty="0"/>
              <a:t> and </a:t>
            </a:r>
            <a:r>
              <a:rPr b="1" dirty="0"/>
              <a:t>electrical </a:t>
            </a:r>
            <a:r>
              <a:rPr dirty="0"/>
              <a:t>issues (see: core columns)</a:t>
            </a:r>
          </a:p>
          <a:p>
            <a:pPr marL="609600" indent="-609600" algn="l">
              <a:lnSpc>
                <a:spcPct val="90000"/>
              </a:lnSpc>
              <a:spcBef>
                <a:spcPts val="30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rPr dirty="0"/>
              <a:t>Dead, noisy, or disconnected chip sections</a:t>
            </a:r>
          </a:p>
        </p:txBody>
      </p:sp>
      <p:grpSp>
        <p:nvGrpSpPr>
          <p:cNvPr id="1046" name="Group">
            <a:extLst>
              <a:ext uri="{FF2B5EF4-FFF2-40B4-BE49-F238E27FC236}">
                <a16:creationId xmlns:a16="http://schemas.microsoft.com/office/drawing/2014/main" id="{407C3BD6-A893-E672-00F4-E664C7EB6164}"/>
              </a:ext>
            </a:extLst>
          </p:cNvPr>
          <p:cNvGrpSpPr>
            <a:grpSpLocks noChangeAspect="1"/>
          </p:cNvGrpSpPr>
          <p:nvPr/>
        </p:nvGrpSpPr>
        <p:grpSpPr>
          <a:xfrm>
            <a:off x="12077075" y="341161"/>
            <a:ext cx="5488349" cy="4715377"/>
            <a:chOff x="-3" y="-1"/>
            <a:chExt cx="8417776" cy="7284429"/>
          </a:xfrm>
        </p:grpSpPr>
        <p:grpSp>
          <p:nvGrpSpPr>
            <p:cNvPr id="1041" name="Group">
              <a:extLst>
                <a:ext uri="{FF2B5EF4-FFF2-40B4-BE49-F238E27FC236}">
                  <a16:creationId xmlns:a16="http://schemas.microsoft.com/office/drawing/2014/main" id="{F3233CFB-3684-7836-277F-50D95A8B9B15}"/>
                </a:ext>
              </a:extLst>
            </p:cNvPr>
            <p:cNvGrpSpPr/>
            <p:nvPr/>
          </p:nvGrpSpPr>
          <p:grpSpPr>
            <a:xfrm>
              <a:off x="-3" y="-1"/>
              <a:ext cx="8417776" cy="7284429"/>
              <a:chOff x="-2" y="0"/>
              <a:chExt cx="8417774" cy="7284427"/>
            </a:xfrm>
          </p:grpSpPr>
          <p:pic>
            <p:nvPicPr>
              <p:cNvPr id="1039" name="Image" descr="Image">
                <a:extLst>
                  <a:ext uri="{FF2B5EF4-FFF2-40B4-BE49-F238E27FC236}">
                    <a16:creationId xmlns:a16="http://schemas.microsoft.com/office/drawing/2014/main" id="{5ABE80E6-58C8-5EF4-0723-E0EC43E91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0" y="0"/>
                <a:ext cx="8417772" cy="60289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40" name="Caption">
                <a:extLst>
                  <a:ext uri="{FF2B5EF4-FFF2-40B4-BE49-F238E27FC236}">
                    <a16:creationId xmlns:a16="http://schemas.microsoft.com/office/drawing/2014/main" id="{61098295-9D1A-9825-6853-A76AD4FD8A27}"/>
                  </a:ext>
                </a:extLst>
              </p:cNvPr>
              <p:cNvSpPr/>
              <p:nvPr/>
            </p:nvSpPr>
            <p:spPr>
              <a:xfrm>
                <a:off x="-2" y="6130544"/>
                <a:ext cx="8417772" cy="1153883"/>
              </a:xfrm>
              <a:prstGeom prst="roundRect">
                <a:avLst>
                  <a:gd name="adj" fmla="val 0"/>
                </a:avLst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r>
                  <a:rPr dirty="0"/>
                  <a:t>ITkPixV2 Single chip card (SCC) being tested</a:t>
                </a:r>
              </a:p>
            </p:txBody>
          </p:sp>
        </p:grpSp>
        <p:sp>
          <p:nvSpPr>
            <p:cNvPr id="1043" name="Line">
              <a:extLst>
                <a:ext uri="{FF2B5EF4-FFF2-40B4-BE49-F238E27FC236}">
                  <a16:creationId xmlns:a16="http://schemas.microsoft.com/office/drawing/2014/main" id="{68FB28FD-2067-E517-9C57-C20B350A6014}"/>
                </a:ext>
              </a:extLst>
            </p:cNvPr>
            <p:cNvSpPr/>
            <p:nvPr/>
          </p:nvSpPr>
          <p:spPr>
            <a:xfrm>
              <a:off x="2722062" y="710797"/>
              <a:ext cx="2148521" cy="99115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045" name="Line">
              <a:extLst>
                <a:ext uri="{FF2B5EF4-FFF2-40B4-BE49-F238E27FC236}">
                  <a16:creationId xmlns:a16="http://schemas.microsoft.com/office/drawing/2014/main" id="{813A3885-A7C5-5DA6-85C4-18B39CD3B0CE}"/>
                </a:ext>
              </a:extLst>
            </p:cNvPr>
            <p:cNvSpPr/>
            <p:nvPr/>
          </p:nvSpPr>
          <p:spPr>
            <a:xfrm flipV="1">
              <a:off x="3012862" y="4061639"/>
              <a:ext cx="1194923" cy="13567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042" name="Chip + sensor">
              <a:extLst>
                <a:ext uri="{FF2B5EF4-FFF2-40B4-BE49-F238E27FC236}">
                  <a16:creationId xmlns:a16="http://schemas.microsoft.com/office/drawing/2014/main" id="{768BF19C-DFAD-77B6-5DB6-EBC862071E78}"/>
                </a:ext>
              </a:extLst>
            </p:cNvPr>
            <p:cNvSpPr txBox="1"/>
            <p:nvPr/>
          </p:nvSpPr>
          <p:spPr>
            <a:xfrm>
              <a:off x="91852" y="49682"/>
              <a:ext cx="2921010" cy="1394684"/>
            </a:xfrm>
            <a:prstGeom prst="rect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dirty="0"/>
                <a:t>Chip + sensor</a:t>
              </a:r>
            </a:p>
          </p:txBody>
        </p:sp>
        <p:sp>
          <p:nvSpPr>
            <p:cNvPr id="1044" name="Readout PCB">
              <a:extLst>
                <a:ext uri="{FF2B5EF4-FFF2-40B4-BE49-F238E27FC236}">
                  <a16:creationId xmlns:a16="http://schemas.microsoft.com/office/drawing/2014/main" id="{A7AE7BB7-1B77-62E1-82E9-5D5C114B925E}"/>
                </a:ext>
              </a:extLst>
            </p:cNvPr>
            <p:cNvSpPr txBox="1"/>
            <p:nvPr/>
          </p:nvSpPr>
          <p:spPr>
            <a:xfrm>
              <a:off x="193718" y="4564522"/>
              <a:ext cx="3050130" cy="1394684"/>
            </a:xfrm>
            <a:prstGeom prst="rect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2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dirty="0"/>
                <a:t>Readout PCB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86AC928-0694-34DF-A420-FB015DE0726C}"/>
              </a:ext>
            </a:extLst>
          </p:cNvPr>
          <p:cNvSpPr txBox="1"/>
          <p:nvPr/>
        </p:nvSpPr>
        <p:spPr>
          <a:xfrm>
            <a:off x="16027578" y="5119159"/>
            <a:ext cx="359477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</a:rPr>
              <a:t>Detector Frontends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7CED4AC-BD73-9CA0-4DC1-03035263F76A}"/>
              </a:ext>
            </a:extLst>
          </p:cNvPr>
          <p:cNvGrpSpPr/>
          <p:nvPr/>
        </p:nvGrpSpPr>
        <p:grpSpPr>
          <a:xfrm>
            <a:off x="19285877" y="6084211"/>
            <a:ext cx="4384815" cy="3303648"/>
            <a:chOff x="19285879" y="6237917"/>
            <a:chExt cx="4384815" cy="33036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916F696-282A-C098-DB89-07C1BA6E5626}"/>
                </a:ext>
              </a:extLst>
            </p:cNvPr>
            <p:cNvGrpSpPr/>
            <p:nvPr/>
          </p:nvGrpSpPr>
          <p:grpSpPr>
            <a:xfrm>
              <a:off x="19285879" y="6237917"/>
              <a:ext cx="4384815" cy="3303648"/>
              <a:chOff x="19194361" y="6237917"/>
              <a:chExt cx="5085730" cy="330364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E3A7B95-BF71-24A1-29F7-3EB8E5F78DBA}"/>
                  </a:ext>
                </a:extLst>
              </p:cNvPr>
              <p:cNvSpPr/>
              <p:nvPr/>
            </p:nvSpPr>
            <p:spPr>
              <a:xfrm>
                <a:off x="19858383" y="6237917"/>
                <a:ext cx="4421708" cy="3303648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F049147-A94F-D0B5-9BC3-EED4514A6B11}"/>
                  </a:ext>
                </a:extLst>
              </p:cNvPr>
              <p:cNvSpPr txBox="1"/>
              <p:nvPr/>
            </p:nvSpPr>
            <p:spPr>
              <a:xfrm>
                <a:off x="19194361" y="8371396"/>
                <a:ext cx="3594777" cy="9643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b="1" dirty="0">
                    <a:solidFill>
                      <a:schemeClr val="bg1"/>
                    </a:solidFill>
                  </a:rPr>
                  <a:t>FPGA + </a:t>
                </a:r>
                <a:br>
                  <a:rPr lang="en-US" sz="2800" b="1" dirty="0">
                    <a:solidFill>
                      <a:schemeClr val="bg1"/>
                    </a:solidFill>
                  </a:rPr>
                </a:br>
                <a:r>
                  <a:rPr lang="en-US" sz="2800" b="1" dirty="0">
                    <a:solidFill>
                      <a:schemeClr val="bg1">
                        <a:lumMod val="75000"/>
                        <a:lumOff val="25000"/>
                      </a:schemeClr>
                    </a:solidFill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firmware</a:t>
                </a:r>
                <a:endParaRPr kumimoji="0" lang="en-US" sz="28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75000"/>
                      <a:lumOff val="2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C906EFD7-A8E6-A49C-4F19-A70764C8A8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6233" y="6397595"/>
              <a:ext cx="2272747" cy="1602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930DD1A-EBA4-A1C7-FCC0-F725207F3E40}"/>
                </a:ext>
              </a:extLst>
            </p:cNvPr>
            <p:cNvGrpSpPr/>
            <p:nvPr/>
          </p:nvGrpSpPr>
          <p:grpSpPr>
            <a:xfrm>
              <a:off x="21709533" y="8168679"/>
              <a:ext cx="1874530" cy="1318935"/>
              <a:chOff x="21602926" y="8241765"/>
              <a:chExt cx="1874530" cy="1318935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7EE41BF-D589-3A3F-0AA9-9F3D86C55DA8}"/>
                  </a:ext>
                </a:extLst>
              </p:cNvPr>
              <p:cNvSpPr/>
              <p:nvPr/>
            </p:nvSpPr>
            <p:spPr>
              <a:xfrm>
                <a:off x="21602926" y="8241765"/>
                <a:ext cx="1874530" cy="128650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05E84FE3-C5D4-C1F8-452F-FAA772B32D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46699" y="8269706"/>
                <a:ext cx="1786985" cy="933866"/>
              </a:xfrm>
              <a:prstGeom prst="rect">
                <a:avLst/>
              </a:prstGeom>
              <a:solidFill>
                <a:srgbClr val="FFFFFF"/>
              </a:solidFill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F7D869-5417-98F5-D0B4-913247E7498E}"/>
                  </a:ext>
                </a:extLst>
              </p:cNvPr>
              <p:cNvSpPr txBox="1"/>
              <p:nvPr/>
            </p:nvSpPr>
            <p:spPr>
              <a:xfrm>
                <a:off x="21791645" y="9099035"/>
                <a:ext cx="1535188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r>
                  <a:rPr lang="en-US" b="1" i="1" dirty="0">
                    <a:solidFill>
                      <a:srgbClr val="0281BD"/>
                    </a:solidFill>
                  </a:rPr>
                  <a:t>firmware</a:t>
                </a:r>
                <a:endParaRPr lang="en-US" i="1" dirty="0">
                  <a:solidFill>
                    <a:srgbClr val="0281BD"/>
                  </a:solidFill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1613B6-9195-53D7-DED6-F344A0C772F6}"/>
              </a:ext>
            </a:extLst>
          </p:cNvPr>
          <p:cNvGrpSpPr/>
          <p:nvPr/>
        </p:nvGrpSpPr>
        <p:grpSpPr>
          <a:xfrm>
            <a:off x="19307425" y="9722088"/>
            <a:ext cx="4363279" cy="2992537"/>
            <a:chOff x="19307425" y="9722088"/>
            <a:chExt cx="4363279" cy="299253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67246FA-B0F7-1803-17A6-A14EBD2AA7FE}"/>
                </a:ext>
              </a:extLst>
            </p:cNvPr>
            <p:cNvGrpSpPr/>
            <p:nvPr/>
          </p:nvGrpSpPr>
          <p:grpSpPr>
            <a:xfrm>
              <a:off x="19307425" y="9722088"/>
              <a:ext cx="4363279" cy="2992537"/>
              <a:chOff x="19219342" y="6237917"/>
              <a:chExt cx="5060749" cy="330364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C15C4F-D4DF-E2DF-664A-64FB324D70AE}"/>
                  </a:ext>
                </a:extLst>
              </p:cNvPr>
              <p:cNvSpPr/>
              <p:nvPr/>
            </p:nvSpPr>
            <p:spPr>
              <a:xfrm>
                <a:off x="19858383" y="6237917"/>
                <a:ext cx="4421708" cy="3303648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C172E9-87E5-F03B-1E82-B1C40A6B93A6}"/>
                  </a:ext>
                </a:extLst>
              </p:cNvPr>
              <p:cNvSpPr txBox="1"/>
              <p:nvPr/>
            </p:nvSpPr>
            <p:spPr>
              <a:xfrm>
                <a:off x="19219342" y="7844467"/>
                <a:ext cx="3594777" cy="15403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Readout </a:t>
                </a:r>
                <a:br>
                  <a:rPr kumimoji="0" lang="en-US" sz="28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</a:br>
                <a:r>
                  <a:rPr kumimoji="0" lang="en-US" sz="28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PC + </a:t>
                </a:r>
                <a:r>
                  <a:rPr kumimoji="0" lang="en-US" sz="2800" b="1" i="0" u="none" strike="noStrike" cap="none" spc="0" normalizeH="0" baseline="0" dirty="0">
                    <a:ln>
                      <a:noFill/>
                    </a:ln>
                    <a:solidFill>
                      <a:schemeClr val="bg1">
                        <a:lumMod val="75000"/>
                        <a:lumOff val="2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DAQ</a:t>
                </a:r>
                <a:br>
                  <a:rPr kumimoji="0" lang="en-US" sz="2800" b="1" i="0" u="none" strike="noStrike" cap="none" spc="0" normalizeH="0" baseline="0" dirty="0">
                    <a:ln>
                      <a:noFill/>
                    </a:ln>
                    <a:solidFill>
                      <a:schemeClr val="bg1">
                        <a:lumMod val="75000"/>
                        <a:lumOff val="2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</a:br>
                <a:r>
                  <a:rPr kumimoji="0" lang="en-US" sz="2800" b="1" i="0" u="none" strike="noStrike" cap="none" spc="0" normalizeH="0" baseline="0" dirty="0">
                    <a:ln>
                      <a:noFill/>
                    </a:ln>
                    <a:solidFill>
                      <a:schemeClr val="bg1">
                        <a:lumMod val="75000"/>
                        <a:lumOff val="2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software</a:t>
                </a:r>
                <a:endParaRPr kumimoji="0" lang="en-US" sz="28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75000"/>
                      <a:lumOff val="2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808A59D-3F84-5399-03F5-DC195776E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856851" y="9846082"/>
              <a:ext cx="1710306" cy="272478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0D6640F-BCAE-D290-58BD-1D9C47EF4A8F}"/>
                </a:ext>
              </a:extLst>
            </p:cNvPr>
            <p:cNvGrpSpPr/>
            <p:nvPr/>
          </p:nvGrpSpPr>
          <p:grpSpPr>
            <a:xfrm>
              <a:off x="19960888" y="9847764"/>
              <a:ext cx="1792418" cy="1281194"/>
              <a:chOff x="21602926" y="8241765"/>
              <a:chExt cx="1874530" cy="1340195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FF97B1E-11B3-0D67-B7B7-3041EB738260}"/>
                  </a:ext>
                </a:extLst>
              </p:cNvPr>
              <p:cNvSpPr/>
              <p:nvPr/>
            </p:nvSpPr>
            <p:spPr>
              <a:xfrm>
                <a:off x="21602926" y="8241765"/>
                <a:ext cx="1874530" cy="128650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pic>
            <p:nvPicPr>
              <p:cNvPr id="29" name="Picture 2">
                <a:extLst>
                  <a:ext uri="{FF2B5EF4-FFF2-40B4-BE49-F238E27FC236}">
                    <a16:creationId xmlns:a16="http://schemas.microsoft.com/office/drawing/2014/main" id="{A37F23F3-1400-27EC-6C24-F46967645B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46699" y="8269706"/>
                <a:ext cx="1786985" cy="933866"/>
              </a:xfrm>
              <a:prstGeom prst="rect">
                <a:avLst/>
              </a:prstGeom>
              <a:solidFill>
                <a:srgbClr val="FFFFFF"/>
              </a:solidFill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FAAD1A6-09A7-4EDB-3404-D3D8F3F5D9F8}"/>
                  </a:ext>
                </a:extLst>
              </p:cNvPr>
              <p:cNvSpPr txBox="1"/>
              <p:nvPr/>
            </p:nvSpPr>
            <p:spPr>
              <a:xfrm>
                <a:off x="21791645" y="9099035"/>
                <a:ext cx="1535188" cy="4829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r>
                  <a:rPr lang="en-US" b="1" i="1" dirty="0">
                    <a:solidFill>
                      <a:srgbClr val="0281BD"/>
                    </a:solidFill>
                  </a:rPr>
                  <a:t>software</a:t>
                </a:r>
                <a:endParaRPr lang="en-US" i="1" dirty="0">
                  <a:solidFill>
                    <a:srgbClr val="0281BD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451978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roup"/>
          <p:cNvGrpSpPr/>
          <p:nvPr/>
        </p:nvGrpSpPr>
        <p:grpSpPr>
          <a:xfrm>
            <a:off x="16898928" y="8083522"/>
            <a:ext cx="6675835" cy="5011560"/>
            <a:chOff x="0" y="0"/>
            <a:chExt cx="6675834" cy="5011559"/>
          </a:xfrm>
        </p:grpSpPr>
        <p:grpSp>
          <p:nvGrpSpPr>
            <p:cNvPr id="1093" name="Group"/>
            <p:cNvGrpSpPr/>
            <p:nvPr/>
          </p:nvGrpSpPr>
          <p:grpSpPr>
            <a:xfrm>
              <a:off x="0" y="0"/>
              <a:ext cx="6675835" cy="4448594"/>
              <a:chOff x="0" y="0"/>
              <a:chExt cx="6675834" cy="4448593"/>
            </a:xfrm>
          </p:grpSpPr>
          <p:pic>
            <p:nvPicPr>
              <p:cNvPr id="1091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38090"/>
                <a:ext cx="6675835" cy="43105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92" name="Rectangle"/>
              <p:cNvSpPr/>
              <p:nvPr/>
            </p:nvSpPr>
            <p:spPr>
              <a:xfrm>
                <a:off x="2523604" y="0"/>
                <a:ext cx="1270001" cy="2337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2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094" name="Caption"/>
            <p:cNvSpPr/>
            <p:nvPr/>
          </p:nvSpPr>
          <p:spPr>
            <a:xfrm>
              <a:off x="0" y="4550193"/>
              <a:ext cx="6675835" cy="4613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t>Post-fix synchronization plot</a:t>
              </a:r>
            </a:p>
          </p:txBody>
        </p:sp>
      </p:grpSp>
      <p:grpSp>
        <p:nvGrpSpPr>
          <p:cNvPr id="1100" name="Group"/>
          <p:cNvGrpSpPr/>
          <p:nvPr/>
        </p:nvGrpSpPr>
        <p:grpSpPr>
          <a:xfrm>
            <a:off x="8060690" y="8083446"/>
            <a:ext cx="6722666" cy="5380013"/>
            <a:chOff x="0" y="0"/>
            <a:chExt cx="6722665" cy="5380012"/>
          </a:xfrm>
        </p:grpSpPr>
        <p:grpSp>
          <p:nvGrpSpPr>
            <p:cNvPr id="1098" name="Group"/>
            <p:cNvGrpSpPr/>
            <p:nvPr/>
          </p:nvGrpSpPr>
          <p:grpSpPr>
            <a:xfrm>
              <a:off x="0" y="-1"/>
              <a:ext cx="6722635" cy="4448748"/>
              <a:chOff x="0" y="0"/>
              <a:chExt cx="6722634" cy="4448746"/>
            </a:xfrm>
          </p:grpSpPr>
          <p:pic>
            <p:nvPicPr>
              <p:cNvPr id="1096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0" y="138112"/>
                <a:ext cx="6722635" cy="43106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97" name="Rectangle"/>
              <p:cNvSpPr/>
              <p:nvPr/>
            </p:nvSpPr>
            <p:spPr>
              <a:xfrm>
                <a:off x="2869776" y="0"/>
                <a:ext cx="1270001" cy="2337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2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099" name="Caption"/>
            <p:cNvSpPr/>
            <p:nvPr/>
          </p:nvSpPr>
          <p:spPr>
            <a:xfrm>
              <a:off x="0" y="4550346"/>
              <a:ext cx="6722666" cy="8296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t>Synchronization Plot in time showing desync at around 100k collected events</a:t>
              </a:r>
            </a:p>
          </p:txBody>
        </p:sp>
      </p:grpSp>
      <p:sp>
        <p:nvSpPr>
          <p:cNvPr id="1101" name="Line"/>
          <p:cNvSpPr/>
          <p:nvPr/>
        </p:nvSpPr>
        <p:spPr>
          <a:xfrm>
            <a:off x="14497967" y="10731152"/>
            <a:ext cx="2548732" cy="1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02" name="Flat line means good synchronization!"/>
          <p:cNvSpPr txBox="1"/>
          <p:nvPr/>
        </p:nvSpPr>
        <p:spPr>
          <a:xfrm>
            <a:off x="14497967" y="11111822"/>
            <a:ext cx="2548733" cy="67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spcBef>
                <a:spcPts val="2000"/>
              </a:spcBef>
              <a:defRPr sz="2000">
                <a:solidFill>
                  <a:srgbClr val="000000"/>
                </a:solidFill>
              </a:defRPr>
            </a:lvl1pPr>
          </a:lstStyle>
          <a:p>
            <a:r>
              <a:t>Flat line means good synchronization!</a:t>
            </a:r>
          </a:p>
        </p:txBody>
      </p:sp>
      <p:sp>
        <p:nvSpPr>
          <p:cNvPr id="1103" name="Test Beams"/>
          <p:cNvSpPr txBox="1">
            <a:spLocks noGrp="1"/>
          </p:cNvSpPr>
          <p:nvPr>
            <p:ph type="title"/>
          </p:nvPr>
        </p:nvSpPr>
        <p:spPr>
          <a:xfrm>
            <a:off x="460432" y="419361"/>
            <a:ext cx="12820534" cy="15654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Test Beams</a:t>
            </a:r>
          </a:p>
        </p:txBody>
      </p:sp>
      <p:sp>
        <p:nvSpPr>
          <p:cNvPr id="1104" name="7"/>
          <p:cNvSpPr txBox="1">
            <a:spLocks noGrp="1"/>
          </p:cNvSpPr>
          <p:nvPr>
            <p:ph type="sldNum" sz="quarter" idx="2"/>
          </p:nvPr>
        </p:nvSpPr>
        <p:spPr>
          <a:xfrm>
            <a:off x="23854216" y="13084193"/>
            <a:ext cx="251672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7</a:t>
            </a:r>
            <a:endParaRPr dirty="0"/>
          </a:p>
        </p:txBody>
      </p:sp>
      <p:sp>
        <p:nvSpPr>
          <p:cNvPr id="1105" name="A step up in output bandwidth, trigger rate, and hit rate!…"/>
          <p:cNvSpPr txBox="1">
            <a:spLocks noGrp="1"/>
          </p:cNvSpPr>
          <p:nvPr>
            <p:ph type="body" sz="quarter" idx="1"/>
          </p:nvPr>
        </p:nvSpPr>
        <p:spPr>
          <a:xfrm>
            <a:off x="747176" y="1720744"/>
            <a:ext cx="20043842" cy="3285332"/>
          </a:xfrm>
          <a:prstGeom prst="rect">
            <a:avLst/>
          </a:prstGeom>
        </p:spPr>
        <p:txBody>
          <a:bodyPr/>
          <a:lstStyle/>
          <a:p>
            <a:pPr marL="0" indent="0" defTabSz="2243271">
              <a:spcBef>
                <a:spcPts val="4100"/>
              </a:spcBef>
              <a:buSzTx/>
              <a:buNone/>
              <a:defRPr sz="4416"/>
            </a:pPr>
            <a:r>
              <a:rPr dirty="0"/>
              <a:t>A step up in output bandwidth, trigger rate, and hit rate!</a:t>
            </a:r>
          </a:p>
          <a:p>
            <a:pPr marL="560831" indent="-560831" defTabSz="2243271">
              <a:spcBef>
                <a:spcPts val="2700"/>
              </a:spcBef>
              <a:defRPr sz="4416"/>
            </a:pPr>
            <a:r>
              <a:rPr dirty="0"/>
              <a:t>10-100 </a:t>
            </a:r>
            <a:r>
              <a:rPr dirty="0" err="1"/>
              <a:t>KHz</a:t>
            </a:r>
            <a:r>
              <a:rPr dirty="0"/>
              <a:t> trigger rate (</a:t>
            </a:r>
            <a:r>
              <a:rPr b="1" dirty="0"/>
              <a:t>10-100 times lower</a:t>
            </a:r>
            <a:r>
              <a:rPr dirty="0"/>
              <a:t> than max)</a:t>
            </a:r>
          </a:p>
          <a:p>
            <a:pPr marL="560831" indent="-560831" defTabSz="2243271">
              <a:spcBef>
                <a:spcPts val="2700"/>
              </a:spcBef>
              <a:defRPr sz="4416"/>
            </a:pPr>
            <a:r>
              <a:rPr dirty="0"/>
              <a:t>~5 particles per chip for every trigger </a:t>
            </a:r>
            <a:br>
              <a:rPr dirty="0"/>
            </a:br>
            <a:r>
              <a:rPr dirty="0"/>
              <a:t>(</a:t>
            </a:r>
            <a:r>
              <a:rPr b="1" dirty="0"/>
              <a:t>60x lower </a:t>
            </a:r>
            <a:r>
              <a:rPr dirty="0"/>
              <a:t>than operation max)</a:t>
            </a:r>
          </a:p>
        </p:txBody>
      </p:sp>
      <p:sp>
        <p:nvSpPr>
          <p:cNvPr id="1106" name="New readout challenges in these environments!…"/>
          <p:cNvSpPr txBox="1"/>
          <p:nvPr/>
        </p:nvSpPr>
        <p:spPr>
          <a:xfrm>
            <a:off x="8119922" y="5201264"/>
            <a:ext cx="16264078" cy="3579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194505">
              <a:lnSpc>
                <a:spcPct val="90000"/>
              </a:lnSpc>
              <a:spcBef>
                <a:spcPts val="1800"/>
              </a:spcBef>
              <a:defRPr sz="4319">
                <a:solidFill>
                  <a:srgbClr val="000000"/>
                </a:solidFill>
              </a:defRPr>
            </a:pPr>
            <a:r>
              <a:rPr dirty="0"/>
              <a:t>New </a:t>
            </a:r>
            <a:r>
              <a:rPr b="1" dirty="0"/>
              <a:t>readout challenges</a:t>
            </a:r>
            <a:r>
              <a:rPr dirty="0"/>
              <a:t> in these environments!</a:t>
            </a:r>
          </a:p>
          <a:p>
            <a:pPr marL="548639" indent="-548639" algn="l" defTabSz="2194505">
              <a:lnSpc>
                <a:spcPct val="90000"/>
              </a:lnSpc>
              <a:spcBef>
                <a:spcPts val="1800"/>
              </a:spcBef>
              <a:buSzPct val="123000"/>
              <a:buChar char="•"/>
              <a:defRPr sz="4319">
                <a:solidFill>
                  <a:srgbClr val="000000"/>
                </a:solidFill>
              </a:defRPr>
            </a:pPr>
            <a:r>
              <a:rPr dirty="0"/>
              <a:t>Firmware upgrades required</a:t>
            </a:r>
            <a:r>
              <a:rPr lang="en-US" dirty="0"/>
              <a:t> to tighten chip </a:t>
            </a:r>
            <a:r>
              <a:rPr lang="en-US" b="1" dirty="0"/>
              <a:t>timing distribution</a:t>
            </a:r>
            <a:endParaRPr b="1" dirty="0"/>
          </a:p>
          <a:p>
            <a:pPr marL="548639" indent="-548639" algn="l" defTabSz="2194505">
              <a:lnSpc>
                <a:spcPct val="90000"/>
              </a:lnSpc>
              <a:spcBef>
                <a:spcPts val="1800"/>
              </a:spcBef>
              <a:buSzPct val="123000"/>
              <a:buChar char="•"/>
              <a:defRPr sz="4319">
                <a:solidFill>
                  <a:srgbClr val="000000"/>
                </a:solidFill>
              </a:defRPr>
            </a:pPr>
            <a:r>
              <a:rPr b="1" dirty="0"/>
              <a:t>Dropped events </a:t>
            </a:r>
            <a:r>
              <a:rPr dirty="0"/>
              <a:t>in telescope planes, caused by dropped events in chip, DAQ, and transmission lines: must be fixed</a:t>
            </a:r>
          </a:p>
        </p:txBody>
      </p:sp>
      <p:grpSp>
        <p:nvGrpSpPr>
          <p:cNvPr id="1109" name="Group"/>
          <p:cNvGrpSpPr/>
          <p:nvPr/>
        </p:nvGrpSpPr>
        <p:grpSpPr>
          <a:xfrm>
            <a:off x="565414" y="5550580"/>
            <a:ext cx="6675865" cy="7987704"/>
            <a:chOff x="0" y="0"/>
            <a:chExt cx="6675863" cy="7987703"/>
          </a:xfrm>
        </p:grpSpPr>
        <p:pic>
          <p:nvPicPr>
            <p:cNvPr id="1107" name="AGV_vUcgYe23l5IgpGQiAX_8WEwvjgMzKGGdcVPORb0kT6bM1vpQgzFVOAXkbHovTxHZJK7kdTwFnZNltt_dI6L_bH8Mn2er5Yj_6ss-e-TA4YfKPmGZ4msepPhtUAFZTP6hmx1Kf2mZIWdzyqcrfyXnyh9mT_mO8RN9Ddsrm0iv4I3sGg=s2048.png" descr="AGV_vUcgYe23l5IgpGQiAX_8WEwvjgMzKGGdcVPORb0kT6bM1vpQgzFVOAXkbHovTxHZJK7kdTwFnZNltt_dI6L_bH8Mn2er5Yj_6ss-e-TA4YfKPmGZ4msepPhtUAFZTP6hmx1Kf2mZIWdzyqcrfyXnyh9mT_mO8RN9Ddsrm0iv4I3sGg=s2048.png"/>
            <p:cNvPicPr>
              <a:picLocks noChangeAspect="1"/>
            </p:cNvPicPr>
            <p:nvPr/>
          </p:nvPicPr>
          <p:blipFill>
            <a:blip r:embed="rId4"/>
            <a:srcRect l="17341" t="12604" r="24404"/>
            <a:stretch>
              <a:fillRect/>
            </a:stretch>
          </p:blipFill>
          <p:spPr>
            <a:xfrm>
              <a:off x="0" y="0"/>
              <a:ext cx="6675864" cy="6687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8" name="Caption"/>
            <p:cNvSpPr/>
            <p:nvPr/>
          </p:nvSpPr>
          <p:spPr>
            <a:xfrm>
              <a:off x="0" y="6789737"/>
              <a:ext cx="6675864" cy="11979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t>Test beam at KEK, as part of the US-Japan program to construct a test beam made up of ITkPixV2 modules only</a:t>
              </a:r>
            </a:p>
          </p:txBody>
        </p:sp>
      </p:grpSp>
      <p:sp>
        <p:nvSpPr>
          <p:cNvPr id="1111" name="Before"/>
          <p:cNvSpPr txBox="1"/>
          <p:nvPr/>
        </p:nvSpPr>
        <p:spPr>
          <a:xfrm>
            <a:off x="9003100" y="9459828"/>
            <a:ext cx="1215762" cy="411733"/>
          </a:xfrm>
          <a:prstGeom prst="rect">
            <a:avLst/>
          </a:prstGeom>
          <a:solidFill>
            <a:schemeClr val="accent5">
              <a:hueOff val="-152895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spcBef>
                <a:spcPts val="2000"/>
              </a:spcBef>
              <a:defRPr sz="2000" b="1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t>Before</a:t>
            </a:r>
          </a:p>
        </p:txBody>
      </p:sp>
      <p:sp>
        <p:nvSpPr>
          <p:cNvPr id="1112" name="After"/>
          <p:cNvSpPr txBox="1"/>
          <p:nvPr/>
        </p:nvSpPr>
        <p:spPr>
          <a:xfrm>
            <a:off x="17749167" y="9459828"/>
            <a:ext cx="1215762" cy="41173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spcBef>
                <a:spcPts val="2000"/>
              </a:spcBef>
              <a:defRPr sz="2000" b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After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99F7EA-6F8D-AD63-01A0-C1C20BD5D202}"/>
              </a:ext>
            </a:extLst>
          </p:cNvPr>
          <p:cNvGrpSpPr/>
          <p:nvPr/>
        </p:nvGrpSpPr>
        <p:grpSpPr>
          <a:xfrm>
            <a:off x="16453117" y="69248"/>
            <a:ext cx="6949252" cy="5132016"/>
            <a:chOff x="16529050" y="145442"/>
            <a:chExt cx="6949252" cy="5132016"/>
          </a:xfrm>
        </p:grpSpPr>
        <p:pic>
          <p:nvPicPr>
            <p:cNvPr id="3" name="Image" descr="Image">
              <a:extLst>
                <a:ext uri="{FF2B5EF4-FFF2-40B4-BE49-F238E27FC236}">
                  <a16:creationId xmlns:a16="http://schemas.microsoft.com/office/drawing/2014/main" id="{FA4DCDC8-8345-246C-3544-2F263FCDE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29050" y="145442"/>
              <a:ext cx="6949252" cy="51320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17E736-1D50-4D37-BABF-E89D132C933B}"/>
                </a:ext>
              </a:extLst>
            </p:cNvPr>
            <p:cNvSpPr txBox="1"/>
            <p:nvPr/>
          </p:nvSpPr>
          <p:spPr>
            <a:xfrm>
              <a:off x="17250231" y="4800260"/>
              <a:ext cx="5973229" cy="471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Chip Trigger Timing [1BC = 25ns]</a:t>
              </a:r>
            </a:p>
          </p:txBody>
        </p:sp>
      </p:grpSp>
      <p:sp>
        <p:nvSpPr>
          <p:cNvPr id="6" name="(See poster from Md Arif Abdulla Samy on Thursday!)">
            <a:extLst>
              <a:ext uri="{FF2B5EF4-FFF2-40B4-BE49-F238E27FC236}">
                <a16:creationId xmlns:a16="http://schemas.microsoft.com/office/drawing/2014/main" id="{E0B1BDC9-A437-29C9-4186-449EC62301EF}"/>
              </a:ext>
            </a:extLst>
          </p:cNvPr>
          <p:cNvSpPr txBox="1"/>
          <p:nvPr/>
        </p:nvSpPr>
        <p:spPr>
          <a:xfrm>
            <a:off x="6870698" y="314365"/>
            <a:ext cx="9523187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/>
            <a:r>
              <a:rPr lang="en-US" dirty="0"/>
              <a:t>See results from collaborators!</a:t>
            </a:r>
            <a:endParaRPr lang="en-US" b="1" u="sng" dirty="0">
              <a:hlinkClick r:id="rId6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b="1" u="sng" dirty="0">
                <a:hlinkClick r:id="rId6"/>
              </a:rPr>
              <a:t>poster</a:t>
            </a:r>
            <a:r>
              <a:rPr dirty="0"/>
              <a:t> from Md Arif Abdulla Samy on Thursday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KEK test beam with Koji Nakamura et al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CB331-B085-FFD3-AC30-F6EAD704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E81D3D-A523-15C6-DE59-A723539A9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24" y="6504156"/>
            <a:ext cx="5394688" cy="6832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05A91B-A92E-C0AD-DB45-C3B959465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8376" y="-60879"/>
            <a:ext cx="15391573" cy="8985779"/>
          </a:xfrm>
          <a:prstGeom prst="rect">
            <a:avLst/>
          </a:prstGeom>
        </p:spPr>
      </p:pic>
      <p:sp>
        <p:nvSpPr>
          <p:cNvPr id="1143" name="Test Beams">
            <a:extLst>
              <a:ext uri="{FF2B5EF4-FFF2-40B4-BE49-F238E27FC236}">
                <a16:creationId xmlns:a16="http://schemas.microsoft.com/office/drawing/2014/main" id="{CD9C314D-F7F4-E618-501B-E09AAC16C5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763" y="171285"/>
            <a:ext cx="12820534" cy="15654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dirty="0"/>
              <a:t>Test Beams</a:t>
            </a:r>
          </a:p>
        </p:txBody>
      </p:sp>
      <p:sp>
        <p:nvSpPr>
          <p:cNvPr id="1144" name="8">
            <a:extLst>
              <a:ext uri="{FF2B5EF4-FFF2-40B4-BE49-F238E27FC236}">
                <a16:creationId xmlns:a16="http://schemas.microsoft.com/office/drawing/2014/main" id="{191F2E32-2AC7-0F1C-735E-2D3E884DBFC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854216" y="13084193"/>
            <a:ext cx="251672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8</a:t>
            </a:r>
            <a:endParaRPr dirty="0"/>
          </a:p>
        </p:txBody>
      </p:sp>
      <p:sp>
        <p:nvSpPr>
          <p:cNvPr id="1145" name="Other challenges of test beams……">
            <a:extLst>
              <a:ext uri="{FF2B5EF4-FFF2-40B4-BE49-F238E27FC236}">
                <a16:creationId xmlns:a16="http://schemas.microsoft.com/office/drawing/2014/main" id="{8C20AF2D-1652-B83B-50E0-4B886E7F678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567334" y="1536658"/>
            <a:ext cx="19569786" cy="52890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None/>
            </a:pPr>
            <a:r>
              <a:rPr dirty="0"/>
              <a:t>Other challenges </a:t>
            </a:r>
            <a:r>
              <a:rPr lang="en-US" dirty="0"/>
              <a:t>at</a:t>
            </a:r>
            <a:r>
              <a:rPr dirty="0"/>
              <a:t> test beams…</a:t>
            </a:r>
          </a:p>
          <a:p>
            <a:pPr>
              <a:spcBef>
                <a:spcPts val="2000"/>
              </a:spcBef>
            </a:pPr>
            <a:r>
              <a:rPr b="1" dirty="0"/>
              <a:t>Long term stability </a:t>
            </a:r>
            <a:r>
              <a:rPr dirty="0"/>
              <a:t>of detectors +</a:t>
            </a:r>
            <a:r>
              <a:rPr lang="en-US" dirty="0"/>
              <a:t> DAQ</a:t>
            </a:r>
            <a:endParaRPr dirty="0"/>
          </a:p>
          <a:p>
            <a:pPr>
              <a:spcBef>
                <a:spcPts val="2000"/>
              </a:spcBef>
            </a:pPr>
            <a:r>
              <a:rPr lang="en-US" dirty="0"/>
              <a:t>Local test</a:t>
            </a:r>
            <a:r>
              <a:rPr dirty="0"/>
              <a:t> bench for this</a:t>
            </a:r>
            <a:r>
              <a:rPr lang="en-US" dirty="0"/>
              <a:t>: telescope after 10ft concrete </a:t>
            </a:r>
            <a:br>
              <a:rPr lang="en-US" dirty="0"/>
            </a:br>
            <a:r>
              <a:rPr lang="en-US" b="1" dirty="0"/>
              <a:t>beam dump </a:t>
            </a:r>
            <a:r>
              <a:rPr lang="en-US" dirty="0"/>
              <a:t>at </a:t>
            </a:r>
            <a:r>
              <a:rPr dirty="0"/>
              <a:t>Berkeley Lab Laser Accelerator (BELLA)</a:t>
            </a:r>
            <a:endParaRPr lang="en-US" dirty="0"/>
          </a:p>
          <a:p>
            <a:pPr>
              <a:spcBef>
                <a:spcPts val="2000"/>
              </a:spcBef>
            </a:pPr>
            <a:r>
              <a:rPr lang="en-US" dirty="0"/>
              <a:t>Almost </a:t>
            </a:r>
            <a:r>
              <a:rPr lang="en-US" b="1" dirty="0"/>
              <a:t>2 months </a:t>
            </a:r>
            <a:r>
              <a:rPr lang="en-US" dirty="0"/>
              <a:t>of continuous data taking with </a:t>
            </a:r>
            <a:br>
              <a:rPr lang="en-US" dirty="0"/>
            </a:br>
            <a:r>
              <a:rPr lang="en-US" dirty="0"/>
              <a:t>a 6-detector configuration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94BA52-2E5B-1B14-E41F-BCCCA7556F84}"/>
              </a:ext>
            </a:extLst>
          </p:cNvPr>
          <p:cNvGrpSpPr/>
          <p:nvPr/>
        </p:nvGrpSpPr>
        <p:grpSpPr>
          <a:xfrm>
            <a:off x="6197447" y="6995516"/>
            <a:ext cx="10690062" cy="6035136"/>
            <a:chOff x="5139522" y="7000407"/>
            <a:chExt cx="11648615" cy="6401051"/>
          </a:xfrm>
        </p:grpSpPr>
        <p:pic>
          <p:nvPicPr>
            <p:cNvPr id="1150" name="Image" descr="Image">
              <a:extLst>
                <a:ext uri="{FF2B5EF4-FFF2-40B4-BE49-F238E27FC236}">
                  <a16:creationId xmlns:a16="http://schemas.microsoft.com/office/drawing/2014/main" id="{2B8975FB-3D30-678E-734D-2D8D897C2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9522" y="7000407"/>
              <a:ext cx="11648615" cy="54697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51" name="Caption">
              <a:extLst>
                <a:ext uri="{FF2B5EF4-FFF2-40B4-BE49-F238E27FC236}">
                  <a16:creationId xmlns:a16="http://schemas.microsoft.com/office/drawing/2014/main" id="{27EB0A5A-53AA-25F7-FC08-89926F8DFD2A}"/>
                </a:ext>
              </a:extLst>
            </p:cNvPr>
            <p:cNvSpPr/>
            <p:nvPr/>
          </p:nvSpPr>
          <p:spPr>
            <a:xfrm>
              <a:off x="5139522" y="12571791"/>
              <a:ext cx="11648615" cy="8296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rPr dirty="0"/>
                <a:t>Collected events passing through a whole telescope stack of 3 </a:t>
              </a:r>
              <a:br>
                <a:rPr dirty="0"/>
              </a:br>
              <a:r>
                <a:rPr dirty="0"/>
                <a:t>SCCs per hour, over a 1.5 month data collection period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9E02C8E-132E-D764-9503-090E63F221DA}"/>
                </a:ext>
              </a:extLst>
            </p:cNvPr>
            <p:cNvGrpSpPr/>
            <p:nvPr/>
          </p:nvGrpSpPr>
          <p:grpSpPr>
            <a:xfrm>
              <a:off x="6189899" y="7539814"/>
              <a:ext cx="10088942" cy="4224459"/>
              <a:chOff x="13785763" y="7298837"/>
              <a:chExt cx="10088942" cy="4224459"/>
            </a:xfrm>
          </p:grpSpPr>
          <p:sp>
            <p:nvSpPr>
              <p:cNvPr id="1154" name="Telescope in vertical orientation, mostly cosmic ray muon events (5-6 events per hour)">
                <a:extLst>
                  <a:ext uri="{FF2B5EF4-FFF2-40B4-BE49-F238E27FC236}">
                    <a16:creationId xmlns:a16="http://schemas.microsoft.com/office/drawing/2014/main" id="{FA307627-A9AF-76A3-588C-386BF45F1E4B}"/>
                  </a:ext>
                </a:extLst>
              </p:cNvPr>
              <p:cNvSpPr txBox="1"/>
              <p:nvPr/>
            </p:nvSpPr>
            <p:spPr>
              <a:xfrm>
                <a:off x="13785763" y="8859840"/>
                <a:ext cx="3606635" cy="15662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r>
                  <a:rPr dirty="0"/>
                  <a:t>Telescope in vertical orientation, mostly cosmic ray muon events (5-6 events per hour)</a:t>
                </a:r>
              </a:p>
            </p:txBody>
          </p:sp>
          <p:sp>
            <p:nvSpPr>
              <p:cNvPr id="1155" name="Momentary beam activity">
                <a:extLst>
                  <a:ext uri="{FF2B5EF4-FFF2-40B4-BE49-F238E27FC236}">
                    <a16:creationId xmlns:a16="http://schemas.microsoft.com/office/drawing/2014/main" id="{166D25CA-28D1-85F6-9AA9-E230F389FC8F}"/>
                  </a:ext>
                </a:extLst>
              </p:cNvPr>
              <p:cNvSpPr txBox="1"/>
              <p:nvPr/>
            </p:nvSpPr>
            <p:spPr>
              <a:xfrm>
                <a:off x="18544245" y="7298837"/>
                <a:ext cx="1917860" cy="8296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r>
                  <a:rPr dirty="0"/>
                  <a:t>Momentary beam activity</a:t>
                </a:r>
              </a:p>
            </p:txBody>
          </p:sp>
          <p:sp>
            <p:nvSpPr>
              <p:cNvPr id="1156" name="Telescope in horizontal orientation, mostly cosmic ray muon air showers (&lt;1 event per hour)">
                <a:extLst>
                  <a:ext uri="{FF2B5EF4-FFF2-40B4-BE49-F238E27FC236}">
                    <a16:creationId xmlns:a16="http://schemas.microsoft.com/office/drawing/2014/main" id="{EC785C50-D879-E69D-5741-5313DB16C32E}"/>
                  </a:ext>
                </a:extLst>
              </p:cNvPr>
              <p:cNvSpPr txBox="1"/>
              <p:nvPr/>
            </p:nvSpPr>
            <p:spPr>
              <a:xfrm>
                <a:off x="19832015" y="9447144"/>
                <a:ext cx="4042690" cy="15662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r>
                  <a:rPr dirty="0"/>
                  <a:t>Telescope in horizontal orientation, mostly cosmic ray muon air showers (&lt;1 event per hour)</a:t>
                </a:r>
              </a:p>
            </p:txBody>
          </p:sp>
          <p:sp>
            <p:nvSpPr>
              <p:cNvPr id="1157" name="Line">
                <a:extLst>
                  <a:ext uri="{FF2B5EF4-FFF2-40B4-BE49-F238E27FC236}">
                    <a16:creationId xmlns:a16="http://schemas.microsoft.com/office/drawing/2014/main" id="{576A897D-55D0-2380-8B52-7571E394A6C0}"/>
                  </a:ext>
                </a:extLst>
              </p:cNvPr>
              <p:cNvSpPr/>
              <p:nvPr/>
            </p:nvSpPr>
            <p:spPr>
              <a:xfrm flipH="1">
                <a:off x="17875179" y="7933266"/>
                <a:ext cx="929268" cy="390476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  <a:tailEnd type="triangle"/>
              </a:ln>
            </p:spPr>
            <p:txBody>
              <a:bodyPr lIns="50800" tIns="50800" rIns="50800" bIns="50800" anchor="ctr"/>
              <a:lstStyle/>
              <a:p>
                <a:endParaRPr/>
              </a:p>
            </p:txBody>
          </p:sp>
          <p:sp>
            <p:nvSpPr>
              <p:cNvPr id="1158" name="Line">
                <a:extLst>
                  <a:ext uri="{FF2B5EF4-FFF2-40B4-BE49-F238E27FC236}">
                    <a16:creationId xmlns:a16="http://schemas.microsoft.com/office/drawing/2014/main" id="{2795D79A-4512-2C0D-7DA6-07D2EA7526D6}"/>
                  </a:ext>
                </a:extLst>
              </p:cNvPr>
              <p:cNvSpPr/>
              <p:nvPr/>
            </p:nvSpPr>
            <p:spPr>
              <a:xfrm flipH="1">
                <a:off x="21544889" y="11115125"/>
                <a:ext cx="141409" cy="408171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  <a:tailEnd type="triangle"/>
              </a:ln>
            </p:spPr>
            <p:txBody>
              <a:bodyPr lIns="50800" tIns="50800" rIns="50800" bIns="50800" anchor="ctr"/>
              <a:lstStyle/>
              <a:p>
                <a:endParaRPr/>
              </a:p>
            </p:txBody>
          </p:sp>
          <p:sp>
            <p:nvSpPr>
              <p:cNvPr id="1159" name="Line">
                <a:extLst>
                  <a:ext uri="{FF2B5EF4-FFF2-40B4-BE49-F238E27FC236}">
                    <a16:creationId xmlns:a16="http://schemas.microsoft.com/office/drawing/2014/main" id="{7565DF45-F58C-8258-78C2-61DF16F59A36}"/>
                  </a:ext>
                </a:extLst>
              </p:cNvPr>
              <p:cNvSpPr/>
              <p:nvPr/>
            </p:nvSpPr>
            <p:spPr>
              <a:xfrm>
                <a:off x="15531030" y="10666392"/>
                <a:ext cx="58051" cy="405991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  <a:tailEnd type="triangle"/>
              </a:ln>
            </p:spPr>
            <p:txBody>
              <a:bodyPr lIns="50800" tIns="50800" rIns="50800" bIns="50800" anchor="ctr"/>
              <a:lstStyle/>
              <a:p>
                <a:endParaRPr/>
              </a:p>
            </p:txBody>
          </p:sp>
        </p:grpSp>
      </p:grpSp>
      <p:sp>
        <p:nvSpPr>
          <p:cNvPr id="9" name="Caption">
            <a:extLst>
              <a:ext uri="{FF2B5EF4-FFF2-40B4-BE49-F238E27FC236}">
                <a16:creationId xmlns:a16="http://schemas.microsoft.com/office/drawing/2014/main" id="{5584D87E-CD56-33B2-FEA7-E1E9365211CE}"/>
              </a:ext>
            </a:extLst>
          </p:cNvPr>
          <p:cNvSpPr/>
          <p:nvPr/>
        </p:nvSpPr>
        <p:spPr>
          <a:xfrm>
            <a:off x="12696121" y="439138"/>
            <a:ext cx="3514426" cy="829667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algn="r"/>
            <a:r>
              <a:rPr lang="en-US" dirty="0"/>
              <a:t>Simulated particle flux in BELLA target area</a:t>
            </a:r>
            <a:endParaRPr dirty="0"/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0547E500-26AD-E0DB-E210-02E378F3C060}"/>
              </a:ext>
            </a:extLst>
          </p:cNvPr>
          <p:cNvGrpSpPr>
            <a:grpSpLocks noChangeAspect="1"/>
          </p:cNvGrpSpPr>
          <p:nvPr/>
        </p:nvGrpSpPr>
        <p:grpSpPr>
          <a:xfrm>
            <a:off x="17500068" y="9003496"/>
            <a:ext cx="6043413" cy="4080697"/>
            <a:chOff x="0" y="0"/>
            <a:chExt cx="10863660" cy="7335475"/>
          </a:xfrm>
        </p:grpSpPr>
        <p:pic>
          <p:nvPicPr>
            <p:cNvPr id="11" name="AGV_vUce2mxHh7FnjMLqNYtw2Gn2870CxdnmieTKiCeH0VraTkLgHiu0OYANmGmGx9Rswydktd2Qe6EZspRyy_W7yGRbtO6D3BhBIdng7TsH1KX6009nCOxJs92we5w9RsgyY7B_G1rC87pSF9vCWvpbLNpn3AgSuP46L_PY-hWweikcKg=s2048.png" descr="AGV_vUce2mxHh7FnjMLqNYtw2Gn2870CxdnmieTKiCeH0VraTkLgHiu0OYANmGmGx9Rswydktd2Qe6EZspRyy_W7yGRbtO6D3BhBIdng7TsH1KX6009nCOxJs92we5w9RsgyY7B_G1rC87pSF9vCWvpbLNpn3AgSuP46L_PY-hWweikcKg=s2048.png">
              <a:extLst>
                <a:ext uri="{FF2B5EF4-FFF2-40B4-BE49-F238E27FC236}">
                  <a16:creationId xmlns:a16="http://schemas.microsoft.com/office/drawing/2014/main" id="{980C1977-300C-D5BB-23CE-642211F22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172"/>
            <a:stretch>
              <a:fillRect/>
            </a:stretch>
          </p:blipFill>
          <p:spPr>
            <a:xfrm>
              <a:off x="0" y="0"/>
              <a:ext cx="10863589" cy="58710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Caption">
              <a:extLst>
                <a:ext uri="{FF2B5EF4-FFF2-40B4-BE49-F238E27FC236}">
                  <a16:creationId xmlns:a16="http://schemas.microsoft.com/office/drawing/2014/main" id="{B7B20E72-A55E-AC89-3298-FB3788E7FF59}"/>
                </a:ext>
              </a:extLst>
            </p:cNvPr>
            <p:cNvSpPr/>
            <p:nvPr/>
          </p:nvSpPr>
          <p:spPr>
            <a:xfrm>
              <a:off x="0" y="5972627"/>
              <a:ext cx="10863660" cy="1362848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rPr dirty="0"/>
                <a:t>BELLA beam telescope with 6 ITkPixV2 Single Chip Cards</a:t>
              </a:r>
            </a:p>
          </p:txBody>
        </p:sp>
      </p:grpSp>
      <p:sp>
        <p:nvSpPr>
          <p:cNvPr id="14" name="Line">
            <a:extLst>
              <a:ext uri="{FF2B5EF4-FFF2-40B4-BE49-F238E27FC236}">
                <a16:creationId xmlns:a16="http://schemas.microsoft.com/office/drawing/2014/main" id="{BC0B449A-F8C8-978D-6808-EE223505725B}"/>
              </a:ext>
            </a:extLst>
          </p:cNvPr>
          <p:cNvSpPr/>
          <p:nvPr/>
        </p:nvSpPr>
        <p:spPr>
          <a:xfrm>
            <a:off x="16210547" y="997536"/>
            <a:ext cx="577591" cy="12459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" name="Caption">
            <a:extLst>
              <a:ext uri="{FF2B5EF4-FFF2-40B4-BE49-F238E27FC236}">
                <a16:creationId xmlns:a16="http://schemas.microsoft.com/office/drawing/2014/main" id="{7F63AA83-2CB5-13A5-A429-4E8CB8853497}"/>
              </a:ext>
            </a:extLst>
          </p:cNvPr>
          <p:cNvSpPr/>
          <p:nvPr/>
        </p:nvSpPr>
        <p:spPr>
          <a:xfrm>
            <a:off x="779224" y="13030652"/>
            <a:ext cx="3801134" cy="829667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r>
              <a:rPr lang="en-US" dirty="0"/>
              <a:t>Example muon event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192779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8551B-FA63-A0F0-3DA5-BEB7F59D3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Approaching Full Rate">
            <a:extLst>
              <a:ext uri="{FF2B5EF4-FFF2-40B4-BE49-F238E27FC236}">
                <a16:creationId xmlns:a16="http://schemas.microsoft.com/office/drawing/2014/main" id="{43EB8CB0-39CC-05EC-D4E3-6F14410E8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0432" y="419361"/>
            <a:ext cx="12820534" cy="15654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Approaching Full Rate</a:t>
            </a:r>
          </a:p>
        </p:txBody>
      </p:sp>
      <p:sp>
        <p:nvSpPr>
          <p:cNvPr id="1162" name="9">
            <a:extLst>
              <a:ext uri="{FF2B5EF4-FFF2-40B4-BE49-F238E27FC236}">
                <a16:creationId xmlns:a16="http://schemas.microsoft.com/office/drawing/2014/main" id="{B38F44D1-AE77-59C1-AB7A-9C2231AC39A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854216" y="13084193"/>
            <a:ext cx="251672" cy="42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9</a:t>
            </a:r>
            <a:endParaRPr dirty="0"/>
          </a:p>
        </p:txBody>
      </p:sp>
      <p:sp>
        <p:nvSpPr>
          <p:cNvPr id="1163" name="Despite overcoming huge DAQ challenges, tests thus far have reached only…">
            <a:extLst>
              <a:ext uri="{FF2B5EF4-FFF2-40B4-BE49-F238E27FC236}">
                <a16:creationId xmlns:a16="http://schemas.microsoft.com/office/drawing/2014/main" id="{7FF24C16-B01D-5A80-2250-5D6E9E1A9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8897" y="1907010"/>
            <a:ext cx="24939027" cy="118089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None/>
            </a:pPr>
            <a:r>
              <a:rPr dirty="0"/>
              <a:t>Despite overcoming huge DAQ challenges, </a:t>
            </a:r>
            <a:r>
              <a:rPr lang="en-US" dirty="0"/>
              <a:t>tests in </a:t>
            </a:r>
            <a:r>
              <a:rPr lang="en-US" b="1" dirty="0"/>
              <a:t>this talk</a:t>
            </a:r>
            <a:r>
              <a:rPr lang="en-US" dirty="0"/>
              <a:t> so </a:t>
            </a:r>
            <a:r>
              <a:rPr dirty="0"/>
              <a:t>far have reached only</a:t>
            </a:r>
          </a:p>
          <a:p>
            <a:pPr>
              <a:spcBef>
                <a:spcPts val="4000"/>
              </a:spcBef>
            </a:pPr>
            <a:r>
              <a:rPr b="1" dirty="0"/>
              <a:t>60x below</a:t>
            </a:r>
            <a:r>
              <a:rPr dirty="0"/>
              <a:t> the maximum hit rate of 3GHz/cm</a:t>
            </a:r>
            <a:r>
              <a:rPr baseline="31999" dirty="0"/>
              <a:t>2</a:t>
            </a:r>
          </a:p>
          <a:p>
            <a:pPr>
              <a:spcBef>
                <a:spcPts val="4000"/>
              </a:spcBef>
            </a:pPr>
            <a:r>
              <a:rPr b="1" dirty="0"/>
              <a:t>10x below</a:t>
            </a:r>
            <a:r>
              <a:rPr dirty="0"/>
              <a:t> maximum trigger rate of 1MHz</a:t>
            </a:r>
          </a:p>
          <a:p>
            <a:pPr marL="0" indent="0">
              <a:buSzTx/>
              <a:buNone/>
            </a:pPr>
            <a:r>
              <a:rPr dirty="0"/>
              <a:t>We can visualize full-rate with a </a:t>
            </a:r>
            <a:r>
              <a:rPr b="1" dirty="0"/>
              <a:t>Krypton-85 </a:t>
            </a:r>
            <a:br>
              <a:rPr b="1" dirty="0"/>
            </a:br>
            <a:r>
              <a:rPr b="1" dirty="0"/>
              <a:t>source</a:t>
            </a:r>
            <a:r>
              <a:rPr dirty="0"/>
              <a:t>, placed on a single chip card</a:t>
            </a:r>
          </a:p>
          <a:p>
            <a:pPr>
              <a:spcBef>
                <a:spcPts val="2000"/>
              </a:spcBef>
            </a:pPr>
            <a:r>
              <a:rPr dirty="0"/>
              <a:t>Gaseous source with spherical container,</a:t>
            </a:r>
            <a:br>
              <a:rPr dirty="0"/>
            </a:br>
            <a:r>
              <a:rPr dirty="0"/>
              <a:t>means </a:t>
            </a:r>
            <a:r>
              <a:rPr b="1" dirty="0"/>
              <a:t>spherical radiation pattern</a:t>
            </a:r>
          </a:p>
          <a:p>
            <a:pPr>
              <a:spcBef>
                <a:spcPts val="2000"/>
              </a:spcBef>
            </a:pPr>
            <a:r>
              <a:rPr dirty="0"/>
              <a:t>Collect the amount of data the chip would</a:t>
            </a:r>
            <a:br>
              <a:rPr dirty="0"/>
            </a:br>
            <a:r>
              <a:rPr dirty="0"/>
              <a:t>process in </a:t>
            </a:r>
            <a:r>
              <a:rPr b="1" dirty="0"/>
              <a:t>1 second of operation</a:t>
            </a:r>
            <a:r>
              <a:rPr dirty="0"/>
              <a:t>, at the </a:t>
            </a:r>
            <a:br>
              <a:rPr dirty="0"/>
            </a:br>
            <a:r>
              <a:rPr b="1" dirty="0"/>
              <a:t>closest layer to the collision point</a:t>
            </a:r>
            <a:endParaRPr lang="en-US" b="1" dirty="0"/>
          </a:p>
          <a:p>
            <a:pPr>
              <a:spcBef>
                <a:spcPts val="2000"/>
              </a:spcBef>
            </a:pPr>
            <a:r>
              <a:rPr lang="en-US" dirty="0"/>
              <a:t>Ignoring </a:t>
            </a:r>
            <a:r>
              <a:rPr lang="en-US" b="1" dirty="0"/>
              <a:t>single event upsets (SEUs)</a:t>
            </a:r>
            <a:r>
              <a:rPr lang="en-US" dirty="0"/>
              <a:t>, a significant challenge for the real detector</a:t>
            </a:r>
            <a:br>
              <a:rPr lang="en-US" dirty="0"/>
            </a:br>
            <a:endParaRPr lang="en-US" b="1" dirty="0"/>
          </a:p>
          <a:p>
            <a:pPr marL="0" indent="0">
              <a:spcBef>
                <a:spcPts val="2000"/>
              </a:spcBef>
              <a:buNone/>
            </a:pPr>
            <a:r>
              <a:rPr lang="en-US" b="1" dirty="0"/>
              <a:t>	What does this look like?</a:t>
            </a:r>
          </a:p>
        </p:txBody>
      </p:sp>
      <p:grpSp>
        <p:nvGrpSpPr>
          <p:cNvPr id="1171" name="Group">
            <a:extLst>
              <a:ext uri="{FF2B5EF4-FFF2-40B4-BE49-F238E27FC236}">
                <a16:creationId xmlns:a16="http://schemas.microsoft.com/office/drawing/2014/main" id="{D14CCAEB-BAFD-2083-00FF-E1F9B39DCB62}"/>
              </a:ext>
            </a:extLst>
          </p:cNvPr>
          <p:cNvGrpSpPr/>
          <p:nvPr/>
        </p:nvGrpSpPr>
        <p:grpSpPr>
          <a:xfrm>
            <a:off x="14280762" y="3376622"/>
            <a:ext cx="9138166" cy="7130444"/>
            <a:chOff x="0" y="0"/>
            <a:chExt cx="9138165" cy="7130442"/>
          </a:xfrm>
        </p:grpSpPr>
        <p:grpSp>
          <p:nvGrpSpPr>
            <p:cNvPr id="1169" name="Group">
              <a:extLst>
                <a:ext uri="{FF2B5EF4-FFF2-40B4-BE49-F238E27FC236}">
                  <a16:creationId xmlns:a16="http://schemas.microsoft.com/office/drawing/2014/main" id="{BC9A67D6-272E-7497-4750-B47A5B867AD8}"/>
                </a:ext>
              </a:extLst>
            </p:cNvPr>
            <p:cNvGrpSpPr/>
            <p:nvPr/>
          </p:nvGrpSpPr>
          <p:grpSpPr>
            <a:xfrm>
              <a:off x="0" y="0"/>
              <a:ext cx="9138166" cy="6199178"/>
              <a:chOff x="0" y="0"/>
              <a:chExt cx="9138165" cy="6199177"/>
            </a:xfrm>
          </p:grpSpPr>
          <p:pic>
            <p:nvPicPr>
              <p:cNvPr id="1164" name="Image" descr="Image">
                <a:extLst>
                  <a:ext uri="{FF2B5EF4-FFF2-40B4-BE49-F238E27FC236}">
                    <a16:creationId xmlns:a16="http://schemas.microsoft.com/office/drawing/2014/main" id="{0CE824C5-C4EB-D901-A679-D44D83A5F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9138166" cy="61991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65" name="Krypton-85 Source">
                <a:extLst>
                  <a:ext uri="{FF2B5EF4-FFF2-40B4-BE49-F238E27FC236}">
                    <a16:creationId xmlns:a16="http://schemas.microsoft.com/office/drawing/2014/main" id="{883B0601-B5CF-C0BD-FD4C-6F38C7A0A11A}"/>
                  </a:ext>
                </a:extLst>
              </p:cNvPr>
              <p:cNvSpPr txBox="1"/>
              <p:nvPr/>
            </p:nvSpPr>
            <p:spPr>
              <a:xfrm>
                <a:off x="1779234" y="907698"/>
                <a:ext cx="1917859" cy="829360"/>
              </a:xfrm>
              <a:prstGeom prst="rect">
                <a:avLst/>
              </a:prstGeom>
              <a:solidFill>
                <a:schemeClr val="accent5">
                  <a:hueOff val="-152895"/>
                  <a:lumOff val="12368"/>
                  <a:alpha val="71657"/>
                </a:scheme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b="1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r>
                  <a:t>Krypton-85 Source</a:t>
                </a:r>
              </a:p>
            </p:txBody>
          </p:sp>
          <p:sp>
            <p:nvSpPr>
              <p:cNvPr id="1166" name="Line">
                <a:extLst>
                  <a:ext uri="{FF2B5EF4-FFF2-40B4-BE49-F238E27FC236}">
                    <a16:creationId xmlns:a16="http://schemas.microsoft.com/office/drawing/2014/main" id="{3FF474EC-99F0-3643-0F6E-4034E1A0F370}"/>
                  </a:ext>
                </a:extLst>
              </p:cNvPr>
              <p:cNvSpPr/>
              <p:nvPr/>
            </p:nvSpPr>
            <p:spPr>
              <a:xfrm>
                <a:off x="3712472" y="1333581"/>
                <a:ext cx="1151619" cy="641733"/>
              </a:xfrm>
              <a:prstGeom prst="line">
                <a:avLst/>
              </a:prstGeom>
              <a:noFill/>
              <a:ln w="889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167" name="ITkPixV2 Chip + micron 100um sensor">
                <a:extLst>
                  <a:ext uri="{FF2B5EF4-FFF2-40B4-BE49-F238E27FC236}">
                    <a16:creationId xmlns:a16="http://schemas.microsoft.com/office/drawing/2014/main" id="{9D38A7BB-C0B7-B5D2-6735-C12F67C97374}"/>
                  </a:ext>
                </a:extLst>
              </p:cNvPr>
              <p:cNvSpPr txBox="1"/>
              <p:nvPr/>
            </p:nvSpPr>
            <p:spPr>
              <a:xfrm>
                <a:off x="2211034" y="3788476"/>
                <a:ext cx="3070450" cy="1197659"/>
              </a:xfrm>
              <a:prstGeom prst="rect">
                <a:avLst/>
              </a:prstGeom>
              <a:solidFill>
                <a:schemeClr val="accent1">
                  <a:lumOff val="16847"/>
                  <a:alpha val="82476"/>
                </a:scheme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b="1"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lvl1pPr>
              </a:lstStyle>
              <a:p>
                <a:pPr>
                  <a:defRPr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rPr>
                    <a:solidFill>
                      <a:schemeClr val="accent1">
                        <a:hueOff val="114395"/>
                        <a:lumOff val="-24975"/>
                      </a:schemeClr>
                    </a:solidFill>
                  </a:rPr>
                  <a:t>ITkPixV2 Chip + micron 100um sensor</a:t>
                </a:r>
              </a:p>
            </p:txBody>
          </p:sp>
          <p:sp>
            <p:nvSpPr>
              <p:cNvPr id="1168" name="Line">
                <a:extLst>
                  <a:ext uri="{FF2B5EF4-FFF2-40B4-BE49-F238E27FC236}">
                    <a16:creationId xmlns:a16="http://schemas.microsoft.com/office/drawing/2014/main" id="{44CE752B-6B05-40A0-A6C6-4353485866AC}"/>
                  </a:ext>
                </a:extLst>
              </p:cNvPr>
              <p:cNvSpPr/>
              <p:nvPr/>
            </p:nvSpPr>
            <p:spPr>
              <a:xfrm flipV="1">
                <a:off x="4997072" y="2677460"/>
                <a:ext cx="1" cy="1106040"/>
              </a:xfrm>
              <a:prstGeom prst="line">
                <a:avLst/>
              </a:prstGeom>
              <a:noFill/>
              <a:ln w="889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170" name="Caption">
              <a:extLst>
                <a:ext uri="{FF2B5EF4-FFF2-40B4-BE49-F238E27FC236}">
                  <a16:creationId xmlns:a16="http://schemas.microsoft.com/office/drawing/2014/main" id="{590F48F3-551B-CFD3-E481-E7EDCDDBB688}"/>
                </a:ext>
              </a:extLst>
            </p:cNvPr>
            <p:cNvSpPr/>
            <p:nvPr/>
          </p:nvSpPr>
          <p:spPr>
            <a:xfrm>
              <a:off x="0" y="6300777"/>
              <a:ext cx="9138166" cy="829666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t>Source test setup, with Krypton-85 source placed directly above ITkPixV2 chip + sensor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62609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9587</TotalTime>
  <Words>2425</Words>
  <Application>Microsoft Macintosh PowerPoint</Application>
  <PresentationFormat>Custom</PresentationFormat>
  <Paragraphs>288</Paragraphs>
  <Slides>27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Cambria Math</vt:lpstr>
      <vt:lpstr>Helvetica Neue</vt:lpstr>
      <vt:lpstr>Helvetica Neue Medium</vt:lpstr>
      <vt:lpstr>30_BasicColor</vt:lpstr>
      <vt:lpstr>Testing the  Limits of  ITkPixV2</vt:lpstr>
      <vt:lpstr>The ITkPixV2 Chip</vt:lpstr>
      <vt:lpstr>Triggering the Chip</vt:lpstr>
      <vt:lpstr>Data Readout</vt:lpstr>
      <vt:lpstr>Encoding Data</vt:lpstr>
      <vt:lpstr>Benchtop Testing</vt:lpstr>
      <vt:lpstr>Test Beams</vt:lpstr>
      <vt:lpstr>Test Beams</vt:lpstr>
      <vt:lpstr>Approaching Full Rate</vt:lpstr>
      <vt:lpstr>1 bunch crossing  at full rate</vt:lpstr>
      <vt:lpstr>1 second at full rate</vt:lpstr>
      <vt:lpstr>PowerPoint Presentation</vt:lpstr>
      <vt:lpstr>… then take a  subset</vt:lpstr>
      <vt:lpstr>PowerPoint Presentation</vt:lpstr>
      <vt:lpstr>Testing at Full Rate</vt:lpstr>
      <vt:lpstr>Digital Current Measurement</vt:lpstr>
      <vt:lpstr>Latency and Pixel Hit Memory Overflow</vt:lpstr>
      <vt:lpstr>Maximum Rate</vt:lpstr>
      <vt:lpstr>Take away</vt:lpstr>
      <vt:lpstr>Questions</vt:lpstr>
      <vt:lpstr>Backup</vt:lpstr>
      <vt:lpstr>Chip Design</vt:lpstr>
      <vt:lpstr>ITk Location</vt:lpstr>
      <vt:lpstr>Knee FAQ</vt:lpstr>
      <vt:lpstr>Bitrate vs. Hit rate</vt:lpstr>
      <vt:lpstr>Bitrate vs. Hitrate</vt:lpstr>
      <vt:lpstr>Hit Rate Correction Factors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Luc Le Pottier</cp:lastModifiedBy>
  <cp:revision>298</cp:revision>
  <dcterms:modified xsi:type="dcterms:W3CDTF">2024-11-19T06:53:20Z</dcterms:modified>
</cp:coreProperties>
</file>