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257" r:id="rId2"/>
    <p:sldId id="448" r:id="rId3"/>
    <p:sldId id="256" r:id="rId4"/>
    <p:sldId id="442" r:id="rId5"/>
    <p:sldId id="449" r:id="rId6"/>
    <p:sldId id="450" r:id="rId7"/>
    <p:sldId id="451" r:id="rId8"/>
    <p:sldId id="452" r:id="rId9"/>
    <p:sldId id="453" r:id="rId10"/>
    <p:sldId id="454" r:id="rId11"/>
    <p:sldId id="457" r:id="rId12"/>
    <p:sldId id="493" r:id="rId13"/>
    <p:sldId id="480" r:id="rId14"/>
    <p:sldId id="456" r:id="rId15"/>
    <p:sldId id="488" r:id="rId16"/>
    <p:sldId id="459" r:id="rId17"/>
    <p:sldId id="460" r:id="rId18"/>
    <p:sldId id="455" r:id="rId19"/>
    <p:sldId id="495" r:id="rId20"/>
    <p:sldId id="461" r:id="rId21"/>
    <p:sldId id="467" r:id="rId22"/>
    <p:sldId id="468" r:id="rId23"/>
    <p:sldId id="469" r:id="rId24"/>
    <p:sldId id="470" r:id="rId25"/>
    <p:sldId id="471" r:id="rId26"/>
    <p:sldId id="491" r:id="rId27"/>
    <p:sldId id="489" r:id="rId28"/>
    <p:sldId id="490" r:id="rId29"/>
    <p:sldId id="472" r:id="rId30"/>
    <p:sldId id="473" r:id="rId31"/>
    <p:sldId id="474" r:id="rId32"/>
    <p:sldId id="476" r:id="rId33"/>
    <p:sldId id="477" r:id="rId34"/>
    <p:sldId id="479" r:id="rId35"/>
    <p:sldId id="478" r:id="rId36"/>
    <p:sldId id="458" r:id="rId37"/>
    <p:sldId id="464" r:id="rId38"/>
    <p:sldId id="465" r:id="rId39"/>
    <p:sldId id="494" r:id="rId40"/>
    <p:sldId id="462" r:id="rId41"/>
    <p:sldId id="481" r:id="rId42"/>
    <p:sldId id="482" r:id="rId43"/>
    <p:sldId id="483" r:id="rId44"/>
    <p:sldId id="484" r:id="rId45"/>
    <p:sldId id="485" r:id="rId46"/>
    <p:sldId id="486" r:id="rId47"/>
    <p:sldId id="463" r:id="rId48"/>
    <p:sldId id="492" r:id="rId49"/>
    <p:sldId id="487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35" autoAdjust="0"/>
  </p:normalViewPr>
  <p:slideViewPr>
    <p:cSldViewPr snapToGrid="0" snapToObjects="1">
      <p:cViewPr varScale="1">
        <p:scale>
          <a:sx n="103" d="100"/>
          <a:sy n="103" d="100"/>
        </p:scale>
        <p:origin x="-9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776D1-CE3C-8442-B003-85C828B005C5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81BBCD-4F93-7742-BABD-97A8AB25C0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61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and </a:t>
            </a:r>
            <a:r>
              <a:rPr lang="en-US" baseline="0" dirty="0" smtClean="0"/>
              <a:t>thanks for having me today</a:t>
            </a:r>
            <a:r>
              <a:rPr lang="en-US" baseline="0" dirty="0" smtClean="0"/>
              <a:t>.</a:t>
            </a:r>
          </a:p>
          <a:p>
            <a:r>
              <a:rPr lang="en-US" baseline="0" dirty="0" smtClean="0"/>
              <a:t>I was asked to talk about: “</a:t>
            </a:r>
            <a:r>
              <a:rPr lang="mr-IN" baseline="0" dirty="0" smtClean="0"/>
              <a:t>…</a:t>
            </a:r>
            <a:endParaRPr lang="en-US" baseline="0" dirty="0" smtClean="0"/>
          </a:p>
          <a:p>
            <a:r>
              <a:rPr lang="en-US" baseline="0" dirty="0" smtClean="0"/>
              <a:t>Some, including me, might argue that the word “evidence” is a bit too ambitious to use here, so let me rephrase my title</a:t>
            </a:r>
            <a:r>
              <a:rPr lang="mr-IN" baseline="0" dirty="0" smtClean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25E1-E4DD-374C-ABEE-31D20E5E28D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9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morning, and </a:t>
            </a:r>
            <a:r>
              <a:rPr lang="en-US" baseline="0" dirty="0" smtClean="0"/>
              <a:t>thanks for having me today.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125E1-E4DD-374C-ABEE-31D20E5E28D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1191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20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20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320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</a:t>
            </a:r>
            <a:r>
              <a:rPr lang="en-US" baseline="0" dirty="0" smtClean="0"/>
              <a:t> the one hand, such “portal” exists in many well-defined and UV-complete models for particle dark matter; on the other hand, such a connection is motivated for instance by the paradigm of thermal relics as a natural explanation to the observed cosmological dark matter abundance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schematically, one of the most likely possibilities is that dark matter particles pair-annihilate into SM particles, this</a:t>
            </a:r>
          </a:p>
          <a:p>
            <a:r>
              <a:rPr lang="en-US" dirty="0" smtClean="0"/>
              <a:t>perhaps being the same mechanism that keeps the dark matter in thermal equilibrium in the early universe, and that sets its relic abundance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159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baseline="0" dirty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</a:t>
            </a:r>
            <a:r>
              <a:rPr lang="en-US" baseline="0" smtClean="0"/>
              <a:t> like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1BBCD-4F93-7742-BABD-97A8AB25C01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3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57159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1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5617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071490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90046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4958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94363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48281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9942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8675"/>
      </p:ext>
    </p:extLst>
  </p:cSld>
  <p:clrMapOvr>
    <a:masterClrMapping/>
  </p:clrMapOvr>
  <p:transition xmlns:p14="http://schemas.microsoft.com/office/powerpoint/2010/main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0635"/>
      </p:ext>
    </p:extLst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871DBC-454F-5D4C-B473-9B09B1581920}" type="datetimeFigureOut">
              <a:rPr lang="en-US" smtClean="0"/>
              <a:t>12/1/16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F80A9-6711-3E4A-A467-EC3E253E4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79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>
    <p:fade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7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48.png"/><Relationship Id="rId5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57.jp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6569" y="-2567"/>
            <a:ext cx="5450865" cy="1185028"/>
            <a:chOff x="1563426" y="-2567"/>
            <a:chExt cx="5450865" cy="1185028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5426476" y="0"/>
              <a:ext cx="1587815" cy="1182461"/>
              <a:chOff x="4353" y="73"/>
              <a:chExt cx="1362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3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5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9" descr="scipp-head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554833" y="5480156"/>
            <a:ext cx="60810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Berkeley Workshop on the </a:t>
            </a:r>
            <a:r>
              <a:rPr lang="en-US" b="1" dirty="0"/>
              <a:t>Direct </a:t>
            </a:r>
            <a:r>
              <a:rPr lang="en-US" b="1" dirty="0" smtClean="0"/>
              <a:t>Detection of Dark </a:t>
            </a:r>
            <a:r>
              <a:rPr lang="en-US" b="1" dirty="0"/>
              <a:t>Matter</a:t>
            </a:r>
            <a:endParaRPr lang="en-US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LBL, December 5, 2016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120" y="3424744"/>
            <a:ext cx="88768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Astrophysical Evidence for Dark Matter and Implications for Direct Searches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617036" y="2154238"/>
            <a:ext cx="3916457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Santa Cruz Institute for Particle Physics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University of California, Santa Cruz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3267363" y="3424744"/>
            <a:ext cx="2120705" cy="804099"/>
          </a:xfrm>
          <a:prstGeom prst="ellipse">
            <a:avLst/>
          </a:prstGeom>
          <a:noFill/>
          <a:ln w="57150" cmpd="sng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9803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79896" y="393153"/>
            <a:ext cx="398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Quick </a:t>
            </a:r>
            <a:r>
              <a:rPr lang="en-US" sz="2800" b="1" dirty="0" smtClean="0">
                <a:solidFill>
                  <a:srgbClr val="FF0000"/>
                </a:solidFill>
              </a:rPr>
              <a:t>summary</a:t>
            </a:r>
            <a:r>
              <a:rPr lang="en-US" sz="2800" b="1" dirty="0" smtClean="0">
                <a:solidFill>
                  <a:srgbClr val="000000"/>
                </a:solidFill>
              </a:rPr>
              <a:t> of status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7571" y="5100352"/>
            <a:ext cx="37536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AMS</a:t>
            </a:r>
            <a:r>
              <a:rPr lang="en-US" sz="2800" b="1" dirty="0" smtClean="0">
                <a:solidFill>
                  <a:srgbClr val="000000"/>
                </a:solidFill>
              </a:rPr>
              <a:t> “propaganda” plot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ams-positron-fraction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53" y="1197118"/>
            <a:ext cx="5326422" cy="3682879"/>
          </a:xfrm>
          <a:prstGeom prst="rect">
            <a:avLst/>
          </a:prstGeom>
        </p:spPr>
      </p:pic>
      <p:pic>
        <p:nvPicPr>
          <p:cNvPr id="2" name="Picture 1" descr="PW-2013-04-04-A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442"/>
            <a:ext cx="3661915" cy="24325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10005" y="3153609"/>
            <a:ext cx="1293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secondary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background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57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40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548" y="1581786"/>
            <a:ext cx="5556635" cy="44008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89844" y="3149671"/>
            <a:ext cx="18203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more serious 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background band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79896" y="393153"/>
            <a:ext cx="398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Quick </a:t>
            </a:r>
            <a:r>
              <a:rPr lang="en-US" sz="2800" b="1" dirty="0" smtClean="0">
                <a:solidFill>
                  <a:srgbClr val="FF0000"/>
                </a:solidFill>
              </a:rPr>
              <a:t>summary</a:t>
            </a:r>
            <a:r>
              <a:rPr lang="en-US" sz="2800" b="1" dirty="0" smtClean="0">
                <a:solidFill>
                  <a:srgbClr val="000000"/>
                </a:solidFill>
              </a:rPr>
              <a:t> of status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4660" y="6167576"/>
            <a:ext cx="93403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conclusively an “</a:t>
            </a:r>
            <a:r>
              <a:rPr lang="en-US" sz="2800" b="1" dirty="0" smtClean="0">
                <a:solidFill>
                  <a:srgbClr val="FF0000"/>
                </a:solidFill>
              </a:rPr>
              <a:t>excess</a:t>
            </a:r>
            <a:r>
              <a:rPr lang="en-US" sz="2800" b="1" dirty="0" smtClean="0">
                <a:solidFill>
                  <a:srgbClr val="000000"/>
                </a:solidFill>
              </a:rPr>
              <a:t>” over </a:t>
            </a:r>
            <a:r>
              <a:rPr lang="en-US" sz="2800" b="1" dirty="0" smtClean="0">
                <a:solidFill>
                  <a:srgbClr val="FF0000"/>
                </a:solidFill>
              </a:rPr>
              <a:t>secondary</a:t>
            </a:r>
            <a:r>
              <a:rPr lang="en-US" sz="2800" b="1" dirty="0" smtClean="0">
                <a:solidFill>
                  <a:srgbClr val="000000"/>
                </a:solidFill>
              </a:rPr>
              <a:t> positron background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79659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457890"/>
            <a:ext cx="2125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Linden &amp; Profumo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5" name="Picture 4" descr="Screen Shot 2016-12-02 at 10.09.2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8" y="1045053"/>
            <a:ext cx="6540500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79896" y="393153"/>
            <a:ext cx="3984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Quick </a:t>
            </a:r>
            <a:r>
              <a:rPr lang="en-US" sz="2800" b="1" dirty="0" smtClean="0">
                <a:solidFill>
                  <a:srgbClr val="FF0000"/>
                </a:solidFill>
              </a:rPr>
              <a:t>summary</a:t>
            </a:r>
            <a:r>
              <a:rPr lang="en-US" sz="2800" b="1" dirty="0" smtClean="0">
                <a:solidFill>
                  <a:srgbClr val="000000"/>
                </a:solidFill>
              </a:rPr>
              <a:t> of status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0285" y="5674417"/>
            <a:ext cx="87236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natural </a:t>
            </a:r>
            <a:r>
              <a:rPr lang="en-US" sz="2800" b="1" dirty="0" smtClean="0">
                <a:solidFill>
                  <a:srgbClr val="FF0000"/>
                </a:solidFill>
              </a:rPr>
              <a:t>explanation</a:t>
            </a:r>
            <a:r>
              <a:rPr lang="en-US" sz="2800" b="1" dirty="0" smtClean="0">
                <a:solidFill>
                  <a:srgbClr val="000000"/>
                </a:solidFill>
              </a:rPr>
              <a:t>: one (or more) nearby, young </a:t>
            </a:r>
            <a:r>
              <a:rPr lang="en-US" sz="2800" b="1" dirty="0" smtClean="0">
                <a:solidFill>
                  <a:srgbClr val="FF0000"/>
                </a:solidFill>
              </a:rPr>
              <a:t>pulsars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9435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422" y="634965"/>
            <a:ext cx="88669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One possible way to </a:t>
            </a:r>
            <a:r>
              <a:rPr lang="en-US" sz="2800" b="1" dirty="0" smtClean="0">
                <a:solidFill>
                  <a:srgbClr val="FF0000"/>
                </a:solidFill>
              </a:rPr>
              <a:t>disentangle</a:t>
            </a:r>
            <a:r>
              <a:rPr lang="en-US" sz="2800" b="1" dirty="0" smtClean="0"/>
              <a:t> PSR from DM: </a:t>
            </a:r>
            <a:r>
              <a:rPr lang="en-US" sz="2800" b="1" dirty="0" smtClean="0">
                <a:solidFill>
                  <a:srgbClr val="FF0000"/>
                </a:solidFill>
              </a:rPr>
              <a:t>anisotropy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416655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Complication: </a:t>
            </a:r>
            <a:r>
              <a:rPr lang="en-US" sz="2800" b="1" dirty="0" err="1" smtClean="0"/>
              <a:t>Larmor</a:t>
            </a:r>
            <a:r>
              <a:rPr lang="en-US" sz="2800" b="1" dirty="0" smtClean="0"/>
              <a:t> radius for </a:t>
            </a:r>
            <a:r>
              <a:rPr lang="en-US" sz="2800" b="1" dirty="0" err="1" smtClean="0">
                <a:solidFill>
                  <a:srgbClr val="FF0000"/>
                </a:solidFill>
              </a:rPr>
              <a:t>heliospheric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magnetic fields </a:t>
            </a:r>
          </a:p>
          <a:p>
            <a:pPr algn="ctr"/>
            <a:r>
              <a:rPr lang="en-US" sz="2800" b="1" i="1" dirty="0" smtClean="0">
                <a:solidFill>
                  <a:srgbClr val="FF0000"/>
                </a:solidFill>
              </a:rPr>
              <a:t>B~</a:t>
            </a:r>
            <a:r>
              <a:rPr lang="en-US" sz="2800" b="1" i="1" dirty="0">
                <a:solidFill>
                  <a:srgbClr val="FF0000"/>
                </a:solidFill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nT</a:t>
            </a:r>
            <a:r>
              <a:rPr lang="en-US" sz="2800" b="1" dirty="0" smtClean="0"/>
              <a:t>, is of the order of the </a:t>
            </a:r>
            <a:r>
              <a:rPr lang="en-US" sz="2800" b="1" dirty="0" smtClean="0">
                <a:solidFill>
                  <a:srgbClr val="FF0000"/>
                </a:solidFill>
              </a:rPr>
              <a:t>solar system </a:t>
            </a:r>
            <a:r>
              <a:rPr lang="en-US" sz="2800" b="1" dirty="0" smtClean="0">
                <a:solidFill>
                  <a:srgbClr val="FF0000"/>
                </a:solidFill>
              </a:rPr>
              <a:t>size</a:t>
            </a:r>
            <a:endParaRPr lang="en-US" sz="2800" b="1" dirty="0"/>
          </a:p>
        </p:txBody>
      </p:sp>
      <p:pic>
        <p:nvPicPr>
          <p:cNvPr id="4" name="Picture 3" descr="Screen Shot 2016-06-22 at 2.38.03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055" r="15055"/>
          <a:stretch/>
        </p:blipFill>
        <p:spPr>
          <a:xfrm>
            <a:off x="1264350" y="2708246"/>
            <a:ext cx="5405732" cy="414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40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95823" y="298550"/>
            <a:ext cx="46855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What about direct detection,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positrons</a:t>
            </a:r>
            <a:r>
              <a:rPr lang="en-US" sz="2800" b="1" dirty="0" smtClean="0">
                <a:solidFill>
                  <a:srgbClr val="000000"/>
                </a:solidFill>
              </a:rPr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dark matter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463472"/>
            <a:ext cx="327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e.g. 0809.2409 by </a:t>
            </a:r>
            <a:r>
              <a:rPr lang="en-US" dirty="0" err="1" smtClean="0"/>
              <a:t>Cirelli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62" y="1707179"/>
            <a:ext cx="8634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(1) DM annihilates to </a:t>
            </a:r>
            <a:r>
              <a:rPr lang="en-US" sz="2800" b="1" dirty="0" smtClean="0">
                <a:solidFill>
                  <a:srgbClr val="FF0000"/>
                </a:solidFill>
              </a:rPr>
              <a:t>quarks</a:t>
            </a:r>
            <a:r>
              <a:rPr lang="en-US" sz="2800" b="1" dirty="0" smtClean="0">
                <a:solidFill>
                  <a:srgbClr val="000000"/>
                </a:solidFill>
              </a:rPr>
              <a:t>, no DD </a:t>
            </a:r>
            <a:r>
              <a:rPr lang="en-US" sz="2800" b="1" dirty="0" smtClean="0">
                <a:solidFill>
                  <a:srgbClr val="FF0000"/>
                </a:solidFill>
              </a:rPr>
              <a:t>velocity suppression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Screen Shot 2016-12-02 at 6.59.5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823" y="2327668"/>
            <a:ext cx="4406900" cy="1016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8142" y="3445718"/>
            <a:ext cx="76969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B</a:t>
            </a:r>
            <a:r>
              <a:rPr lang="en-US" sz="2400" i="1" baseline="-25000" dirty="0" smtClean="0"/>
              <a:t>e</a:t>
            </a:r>
            <a:r>
              <a:rPr lang="en-US" sz="2400" i="1" dirty="0" smtClean="0"/>
              <a:t>: astrophysical </a:t>
            </a:r>
            <a:r>
              <a:rPr lang="en-US" sz="2400" b="1" i="1" dirty="0" smtClean="0">
                <a:solidFill>
                  <a:srgbClr val="FF0000"/>
                </a:solidFill>
              </a:rPr>
              <a:t>boost factor</a:t>
            </a:r>
            <a:r>
              <a:rPr lang="en-US" sz="2400" i="1" dirty="0" smtClean="0"/>
              <a:t>; S: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Sommerfeld</a:t>
            </a:r>
            <a:r>
              <a:rPr lang="en-US" sz="2400" i="1" dirty="0" smtClean="0">
                <a:solidFill>
                  <a:srgbClr val="FF0000"/>
                </a:solidFill>
              </a:rPr>
              <a:t> </a:t>
            </a:r>
            <a:r>
              <a:rPr lang="en-US" sz="2400" i="1" dirty="0" smtClean="0"/>
              <a:t>enhancement</a:t>
            </a:r>
            <a:endParaRPr lang="en-US" sz="2400" i="1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16564" y="4255179"/>
            <a:ext cx="85895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(2) DM annihilates to unstable particles </a:t>
            </a:r>
            <a:r>
              <a:rPr lang="en-US" sz="2800" b="1" dirty="0" smtClean="0">
                <a:solidFill>
                  <a:srgbClr val="FF0000"/>
                </a:solidFill>
              </a:rPr>
              <a:t>not contained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in </a:t>
            </a:r>
            <a:r>
              <a:rPr lang="en-US" sz="2800" b="1" dirty="0" smtClean="0">
                <a:solidFill>
                  <a:srgbClr val="FF0000"/>
                </a:solidFill>
              </a:rPr>
              <a:t>normal matter </a:t>
            </a:r>
            <a:r>
              <a:rPr lang="en-US" sz="2800" b="1" dirty="0" smtClean="0">
                <a:solidFill>
                  <a:srgbClr val="000000"/>
                </a:solidFill>
              </a:rPr>
              <a:t>(gauge or Higgs bosons, heavy leptons)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11" name="Picture 10" descr="Screen Shot 2016-12-02 at 7.02.1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01" y="5553532"/>
            <a:ext cx="1518958" cy="6448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314093" y="5553532"/>
            <a:ext cx="3093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also: possibly M </a:t>
            </a:r>
            <a:r>
              <a:rPr lang="en-US" sz="2400" i="1" dirty="0" smtClean="0">
                <a:sym typeface="Wingdings"/>
              </a:rPr>
              <a:t> M</a:t>
            </a:r>
            <a:r>
              <a:rPr lang="en-US" sz="2400" i="1" baseline="-25000" dirty="0" smtClean="0">
                <a:sym typeface="Wingdings"/>
              </a:rPr>
              <a:t>W</a:t>
            </a:r>
            <a:endParaRPr lang="en-US" sz="2400" i="1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1341498" y="5379705"/>
            <a:ext cx="213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additional loop</a:t>
            </a:r>
          </a:p>
          <a:p>
            <a:r>
              <a:rPr lang="en-US" sz="2400" i="1" dirty="0" smtClean="0"/>
              <a:t>suppression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31937718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463472"/>
            <a:ext cx="327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e.g. 0809.2409 by </a:t>
            </a:r>
            <a:r>
              <a:rPr lang="en-US" dirty="0" err="1" smtClean="0"/>
              <a:t>Cirelli</a:t>
            </a:r>
            <a:r>
              <a:rPr lang="en-US" dirty="0" smtClean="0"/>
              <a:t> et 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162" y="350990"/>
            <a:ext cx="47994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(3) DM annihilates to electrons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55011"/>
            <a:ext cx="9144000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/>
              <a:t>this is </a:t>
            </a:r>
            <a:r>
              <a:rPr lang="en-US" sz="2800" b="1" dirty="0" smtClean="0">
                <a:solidFill>
                  <a:srgbClr val="FF0000"/>
                </a:solidFill>
              </a:rPr>
              <a:t>~10 orders of magnitude larger </a:t>
            </a:r>
            <a:r>
              <a:rPr lang="en-US" sz="2800" b="1" dirty="0" smtClean="0"/>
              <a:t>than what needed to explain </a:t>
            </a:r>
            <a:r>
              <a:rPr lang="en-US" sz="2800" b="1" dirty="0" smtClean="0">
                <a:solidFill>
                  <a:srgbClr val="FF0000"/>
                </a:solidFill>
              </a:rPr>
              <a:t>DAMA</a:t>
            </a:r>
            <a:r>
              <a:rPr lang="en-US" sz="2800" b="1" dirty="0" smtClean="0"/>
              <a:t>, which would be </a:t>
            </a:r>
            <a:r>
              <a:rPr lang="en-US" sz="2800" b="1" dirty="0" smtClean="0">
                <a:solidFill>
                  <a:srgbClr val="FF0000"/>
                </a:solidFill>
              </a:rPr>
              <a:t>sensitive</a:t>
            </a:r>
            <a:r>
              <a:rPr lang="en-US" sz="2800" b="1" dirty="0" smtClean="0"/>
              <a:t> to such a signal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2946" y="2806055"/>
            <a:ext cx="7918109" cy="1033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/>
              <a:t>tricky </a:t>
            </a:r>
            <a:r>
              <a:rPr lang="mr-IN" sz="2800" b="1" dirty="0" smtClean="0"/>
              <a:t>–</a:t>
            </a:r>
            <a:r>
              <a:rPr lang="en-US" sz="2800" b="1" dirty="0" smtClean="0"/>
              <a:t> must </a:t>
            </a:r>
            <a:r>
              <a:rPr lang="en-US" sz="2800" b="1" dirty="0"/>
              <a:t>be sensitive to </a:t>
            </a:r>
            <a:r>
              <a:rPr lang="en-US" sz="2800" b="1" dirty="0" smtClean="0">
                <a:solidFill>
                  <a:srgbClr val="FF0000"/>
                </a:solidFill>
              </a:rPr>
              <a:t>electrons</a:t>
            </a:r>
            <a:r>
              <a:rPr lang="en-US" sz="2800" b="1" dirty="0" smtClean="0"/>
              <a:t>, have very </a:t>
            </a:r>
            <a:r>
              <a:rPr lang="en-US" sz="2800" b="1" dirty="0" smtClean="0">
                <a:solidFill>
                  <a:srgbClr val="FF0000"/>
                </a:solidFill>
              </a:rPr>
              <a:t>low energy threshold</a:t>
            </a:r>
            <a:r>
              <a:rPr lang="en-US" sz="2800" b="1" dirty="0" smtClean="0"/>
              <a:t>, kick off innermost electrons</a:t>
            </a:r>
            <a:r>
              <a:rPr lang="mr-IN" sz="2800" b="1" dirty="0" smtClean="0"/>
              <a:t>…</a:t>
            </a:r>
            <a:endParaRPr lang="en-US" sz="2800" b="1" dirty="0"/>
          </a:p>
        </p:txBody>
      </p:sp>
      <p:pic>
        <p:nvPicPr>
          <p:cNvPr id="5" name="Picture 4" descr="Screen Shot 2016-12-02 at 7.0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372" y="1104871"/>
            <a:ext cx="43688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96926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MS_brownsmudg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306" y="874512"/>
            <a:ext cx="5961888" cy="3846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18081" y="228883"/>
            <a:ext cx="490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Summary of status: </a:t>
            </a:r>
            <a:r>
              <a:rPr lang="en-US" sz="2800" b="1" dirty="0" smtClean="0">
                <a:solidFill>
                  <a:srgbClr val="FF0000"/>
                </a:solidFill>
              </a:rPr>
              <a:t>antiprotons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70632" y="3470224"/>
            <a:ext cx="34399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AMS propaganda plot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5214" y="4948154"/>
            <a:ext cx="53587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solidFill>
                  <a:srgbClr val="000000"/>
                </a:solidFill>
              </a:rPr>
              <a:t>Resonaances</a:t>
            </a:r>
            <a:r>
              <a:rPr lang="en-US" sz="2400" dirty="0" smtClean="0">
                <a:solidFill>
                  <a:srgbClr val="000000"/>
                </a:solidFill>
              </a:rPr>
              <a:t>: “experts unanimously agree that the brown smudge in the plot above is actually just s**t, rather than a range of predictions from the secondary production”</a:t>
            </a:r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2" name="Picture 1" descr="PW-2013-04-04-AM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25442"/>
            <a:ext cx="3661915" cy="2432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42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bar_dmconstrain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778528"/>
            <a:ext cx="3810000" cy="3810000"/>
          </a:xfrm>
          <a:prstGeom prst="rect">
            <a:avLst/>
          </a:prstGeom>
        </p:spPr>
      </p:pic>
      <p:pic>
        <p:nvPicPr>
          <p:cNvPr id="8" name="Picture 7" descr="pbar_rainb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8528"/>
            <a:ext cx="5425060" cy="40888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488668"/>
            <a:ext cx="2566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see </a:t>
            </a:r>
            <a:r>
              <a:rPr lang="en-US" dirty="0" err="1" smtClean="0"/>
              <a:t>eg</a:t>
            </a:r>
            <a:r>
              <a:rPr lang="en-US" dirty="0" smtClean="0"/>
              <a:t>. </a:t>
            </a:r>
            <a:r>
              <a:rPr lang="en-US" dirty="0" err="1" smtClean="0"/>
              <a:t>Resonaances</a:t>
            </a:r>
            <a:r>
              <a:rPr lang="en-US" dirty="0" smtClean="0"/>
              <a:t> blog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18081" y="228883"/>
            <a:ext cx="4907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Summary of status: </a:t>
            </a:r>
            <a:r>
              <a:rPr lang="en-US" sz="2800" b="1" dirty="0" smtClean="0">
                <a:solidFill>
                  <a:srgbClr val="FF0000"/>
                </a:solidFill>
              </a:rPr>
              <a:t>antiprotons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26818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9023" y="479456"/>
            <a:ext cx="5305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Other avenue: very </a:t>
            </a:r>
            <a:r>
              <a:rPr lang="en-US" sz="2800" b="1" dirty="0" smtClean="0">
                <a:solidFill>
                  <a:srgbClr val="FF0000"/>
                </a:solidFill>
              </a:rPr>
              <a:t>rare </a:t>
            </a:r>
            <a:r>
              <a:rPr lang="en-US" sz="2800" b="1" dirty="0" err="1" smtClean="0">
                <a:solidFill>
                  <a:srgbClr val="FF0000"/>
                </a:solidFill>
              </a:rPr>
              <a:t>antinuclei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9930" y="1951058"/>
            <a:ext cx="8104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no</a:t>
            </a:r>
            <a:r>
              <a:rPr lang="en-US" sz="2800" b="1" dirty="0" smtClean="0">
                <a:solidFill>
                  <a:srgbClr val="000000"/>
                </a:solidFill>
              </a:rPr>
              <a:t> (secondary) </a:t>
            </a:r>
            <a:r>
              <a:rPr lang="en-US" sz="2800" b="1" dirty="0" smtClean="0">
                <a:solidFill>
                  <a:srgbClr val="FF0000"/>
                </a:solidFill>
              </a:rPr>
              <a:t>background</a:t>
            </a:r>
            <a:r>
              <a:rPr lang="en-US" sz="2800" b="1" dirty="0" smtClean="0">
                <a:solidFill>
                  <a:srgbClr val="000000"/>
                </a:solidFill>
              </a:rPr>
              <a:t> at all for </a:t>
            </a:r>
            <a:r>
              <a:rPr lang="en-US" sz="2800" b="1" dirty="0" smtClean="0">
                <a:solidFill>
                  <a:srgbClr val="FF0000"/>
                </a:solidFill>
              </a:rPr>
              <a:t>A&gt;2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at low energy, very </a:t>
            </a:r>
            <a:r>
              <a:rPr lang="en-US" sz="2800" b="1" dirty="0" smtClean="0">
                <a:solidFill>
                  <a:srgbClr val="FF0000"/>
                </a:solidFill>
              </a:rPr>
              <a:t>low-background </a:t>
            </a:r>
            <a:r>
              <a:rPr lang="en-US" sz="2800" b="1" dirty="0" smtClean="0">
                <a:solidFill>
                  <a:srgbClr val="000000"/>
                </a:solidFill>
              </a:rPr>
              <a:t>for </a:t>
            </a:r>
            <a:r>
              <a:rPr lang="en-US" sz="2800" b="1" dirty="0" err="1" smtClean="0">
                <a:solidFill>
                  <a:srgbClr val="FF0000"/>
                </a:solidFill>
              </a:rPr>
              <a:t>antideuteron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930" y="4142437"/>
            <a:ext cx="25752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Experiments in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progress (</a:t>
            </a:r>
            <a:r>
              <a:rPr lang="en-US" sz="2800" b="1" dirty="0" smtClean="0">
                <a:solidFill>
                  <a:srgbClr val="FF0000"/>
                </a:solidFill>
              </a:rPr>
              <a:t>GAPS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pGAPS_over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05" y="3496956"/>
            <a:ext cx="4877126" cy="2581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2573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3933090"/>
            <a:ext cx="91103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r>
              <a:rPr lang="en-US" sz="2800" b="1" dirty="0" smtClean="0">
                <a:solidFill>
                  <a:srgbClr val="000000"/>
                </a:solidFill>
              </a:rPr>
              <a:t>implications for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</a:t>
            </a:r>
            <a:r>
              <a:rPr lang="en-US" sz="2800" b="1" dirty="0" smtClean="0">
                <a:solidFill>
                  <a:srgbClr val="000000"/>
                </a:solidFill>
              </a:rPr>
              <a:t>:</a:t>
            </a:r>
          </a:p>
          <a:p>
            <a:endParaRPr lang="en-US" sz="2400" b="1" dirty="0" smtClean="0">
              <a:solidFill>
                <a:srgbClr val="00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mass must be </a:t>
            </a:r>
            <a:r>
              <a:rPr lang="en-US" sz="2800" b="1" dirty="0" smtClean="0">
                <a:solidFill>
                  <a:srgbClr val="FF0000"/>
                </a:solidFill>
              </a:rPr>
              <a:t>&gt;2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457200" indent="-457200">
              <a:buFontTx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pPr marL="457200" indent="-457200"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large annihilation </a:t>
            </a:r>
            <a:r>
              <a:rPr lang="en-US" sz="2800" b="1" dirty="0" smtClean="0">
                <a:solidFill>
                  <a:srgbClr val="FF0000"/>
                </a:solidFill>
              </a:rPr>
              <a:t>cross section</a:t>
            </a:r>
            <a:r>
              <a:rPr lang="en-US" sz="2800" b="1" dirty="0" smtClean="0">
                <a:solidFill>
                  <a:srgbClr val="000000"/>
                </a:solidFill>
              </a:rPr>
              <a:t>, implying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</a:rPr>
              <a:t>relatively </a:t>
            </a:r>
            <a:r>
              <a:rPr lang="en-US" sz="2800" b="1" dirty="0" smtClean="0">
                <a:solidFill>
                  <a:srgbClr val="FF0000"/>
                </a:solidFill>
              </a:rPr>
              <a:t>large DD cross sections </a:t>
            </a:r>
            <a:r>
              <a:rPr lang="en-US" sz="2800" b="1" dirty="0" smtClean="0">
                <a:solidFill>
                  <a:srgbClr val="000000"/>
                </a:solidFill>
              </a:rPr>
              <a:t>(with caveats as above)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pGAPS_overvi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714" y="1475323"/>
            <a:ext cx="3773190" cy="19969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28714" y="478081"/>
            <a:ext cx="3934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Should a </a:t>
            </a:r>
            <a:r>
              <a:rPr lang="en-US" sz="2800" b="1" dirty="0" smtClean="0">
                <a:solidFill>
                  <a:srgbClr val="FF0000"/>
                </a:solidFill>
              </a:rPr>
              <a:t>signal</a:t>
            </a:r>
            <a:r>
              <a:rPr lang="en-US" sz="2800" b="1" dirty="0" smtClean="0">
                <a:solidFill>
                  <a:srgbClr val="000000"/>
                </a:solidFill>
              </a:rPr>
              <a:t> be seen</a:t>
            </a: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29969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324100" y="1447800"/>
            <a:ext cx="449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it-IT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Stefano Profumo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628775"/>
            <a:ext cx="9144000" cy="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846569" y="-2567"/>
            <a:ext cx="5450865" cy="1185028"/>
            <a:chOff x="1563426" y="-2567"/>
            <a:chExt cx="5450865" cy="1185028"/>
          </a:xfrm>
        </p:grpSpPr>
        <p:grpSp>
          <p:nvGrpSpPr>
            <p:cNvPr id="7" name="Group 28"/>
            <p:cNvGrpSpPr>
              <a:grpSpLocks/>
            </p:cNvGrpSpPr>
            <p:nvPr/>
          </p:nvGrpSpPr>
          <p:grpSpPr bwMode="auto">
            <a:xfrm>
              <a:off x="5426476" y="0"/>
              <a:ext cx="1587815" cy="1182461"/>
              <a:chOff x="4353" y="73"/>
              <a:chExt cx="1362" cy="1044"/>
            </a:xfrm>
          </p:grpSpPr>
          <p:sp>
            <p:nvSpPr>
              <p:cNvPr id="8" name="Rectangle 27"/>
              <p:cNvSpPr>
                <a:spLocks noChangeArrowheads="1"/>
              </p:cNvSpPr>
              <p:nvPr/>
            </p:nvSpPr>
            <p:spPr bwMode="auto">
              <a:xfrm>
                <a:off x="4740" y="73"/>
                <a:ext cx="975" cy="1044"/>
              </a:xfrm>
              <a:prstGeom prst="rect">
                <a:avLst/>
              </a:prstGeom>
              <a:solidFill>
                <a:schemeClr val="bg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anchor="ctr">
                <a:prstTxWarp prst="textNoShape">
                  <a:avLst/>
                </a:prstTxWarp>
                <a:spAutoFit/>
              </a:bodyPr>
              <a:lstStyle/>
              <a:p>
                <a:endParaRPr lang="en-US">
                  <a:latin typeface="Calibri" charset="0"/>
                </a:endParaRPr>
              </a:p>
            </p:txBody>
          </p:sp>
          <p:pic>
            <p:nvPicPr>
              <p:cNvPr id="9" name="Picture 25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436" y="81"/>
                <a:ext cx="764" cy="76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353" y="892"/>
                <a:ext cx="930" cy="22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</p:grpSp>
        <p:pic>
          <p:nvPicPr>
            <p:cNvPr id="11" name="Picture 29" descr="scipp-headi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563426" y="-2567"/>
              <a:ext cx="2133600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Box 16"/>
          <p:cNvSpPr txBox="1">
            <a:spLocks noChangeArrowheads="1"/>
          </p:cNvSpPr>
          <p:nvPr/>
        </p:nvSpPr>
        <p:spPr bwMode="auto">
          <a:xfrm>
            <a:off x="1554833" y="5480156"/>
            <a:ext cx="6081037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dirty="0" smtClean="0"/>
              <a:t>3</a:t>
            </a:r>
            <a:r>
              <a:rPr lang="en-US" b="1" baseline="30000" dirty="0" smtClean="0"/>
              <a:t>rd</a:t>
            </a:r>
            <a:r>
              <a:rPr lang="en-US" b="1" dirty="0" smtClean="0"/>
              <a:t> Berkeley Workshop on the </a:t>
            </a:r>
            <a:r>
              <a:rPr lang="en-US" b="1" dirty="0"/>
              <a:t>Direct </a:t>
            </a:r>
            <a:r>
              <a:rPr lang="en-US" b="1" dirty="0" smtClean="0"/>
              <a:t>Detection of Dark </a:t>
            </a:r>
            <a:r>
              <a:rPr lang="en-US" b="1" dirty="0"/>
              <a:t>Matter</a:t>
            </a:r>
            <a:endParaRPr lang="en-US" b="1" dirty="0" smtClean="0">
              <a:solidFill>
                <a:srgbClr val="000000"/>
              </a:solidFill>
              <a:latin typeface="Calibri" charset="0"/>
            </a:endParaRPr>
          </a:p>
          <a:p>
            <a:pPr algn="ctr">
              <a:spcAft>
                <a:spcPts val="600"/>
              </a:spcAft>
            </a:pPr>
            <a:r>
              <a:rPr lang="en-US" sz="1600" b="1" dirty="0" smtClean="0">
                <a:solidFill>
                  <a:srgbClr val="000000"/>
                </a:solidFill>
                <a:latin typeface="Calibri" charset="0"/>
              </a:rPr>
              <a:t>LBL, December 5, 2016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126120" y="3424744"/>
            <a:ext cx="887681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0000"/>
                </a:solidFill>
              </a:rPr>
              <a:t>Astrophysical </a:t>
            </a:r>
            <a:r>
              <a:rPr lang="en-US" sz="4000" b="1" dirty="0" smtClean="0">
                <a:solidFill>
                  <a:srgbClr val="008000"/>
                </a:solidFill>
              </a:rPr>
              <a:t>Searches</a:t>
            </a:r>
            <a:r>
              <a:rPr lang="en-US" sz="4000" b="1" dirty="0" smtClean="0">
                <a:solidFill>
                  <a:srgbClr val="FF0000"/>
                </a:solidFill>
              </a:rPr>
              <a:t> for </a:t>
            </a:r>
            <a:r>
              <a:rPr lang="en-US" sz="4000" b="1" dirty="0">
                <a:solidFill>
                  <a:srgbClr val="FF0000"/>
                </a:solidFill>
              </a:rPr>
              <a:t>Dark Matter and Implications for Direct Searches</a:t>
            </a:r>
            <a:endParaRPr lang="it-IT" sz="1600" b="1" dirty="0">
              <a:solidFill>
                <a:srgbClr val="FF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sp>
        <p:nvSpPr>
          <p:cNvPr id="14" name="TextBox 16"/>
          <p:cNvSpPr txBox="1">
            <a:spLocks noChangeArrowheads="1"/>
          </p:cNvSpPr>
          <p:nvPr/>
        </p:nvSpPr>
        <p:spPr bwMode="auto">
          <a:xfrm>
            <a:off x="2617036" y="2154238"/>
            <a:ext cx="3916457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Santa Cruz Institute for Particle Physics</a:t>
            </a:r>
          </a:p>
          <a:p>
            <a:pPr algn="ctr">
              <a:lnSpc>
                <a:spcPct val="80000"/>
              </a:lnSpc>
              <a:spcAft>
                <a:spcPts val="600"/>
              </a:spcAft>
            </a:pPr>
            <a:r>
              <a:rPr lang="en-US" b="1" dirty="0" smtClean="0">
                <a:solidFill>
                  <a:srgbClr val="000000"/>
                </a:solidFill>
                <a:latin typeface="Calibri" charset="0"/>
              </a:rPr>
              <a:t>University of California, Santa Cruz</a:t>
            </a:r>
            <a:endParaRPr lang="en-US" sz="1600" b="1" dirty="0">
              <a:solidFill>
                <a:srgbClr val="000000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55473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38282" y="319179"/>
            <a:ext cx="4531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Gamma rays</a:t>
            </a:r>
            <a:r>
              <a:rPr lang="en-US" sz="2800" b="1" dirty="0" smtClean="0">
                <a:solidFill>
                  <a:srgbClr val="000000"/>
                </a:solidFill>
              </a:rPr>
              <a:t>: not-so indirect!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7319" y="1257933"/>
            <a:ext cx="68531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long-standing signal from the </a:t>
            </a:r>
            <a:r>
              <a:rPr lang="en-US" sz="2800" b="1" dirty="0" smtClean="0">
                <a:solidFill>
                  <a:srgbClr val="FF0000"/>
                </a:solidFill>
              </a:rPr>
              <a:t>Galactic center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0300" y="5873427"/>
            <a:ext cx="6767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associated dark matter particle: “</a:t>
            </a:r>
            <a:r>
              <a:rPr lang="en-US" sz="2800" b="1" dirty="0" err="1">
                <a:solidFill>
                  <a:srgbClr val="FF0000"/>
                </a:solidFill>
              </a:rPr>
              <a:t>H</a:t>
            </a:r>
            <a:r>
              <a:rPr lang="en-US" sz="2800" b="1" dirty="0" err="1" smtClean="0">
                <a:solidFill>
                  <a:srgbClr val="FF0000"/>
                </a:solidFill>
              </a:rPr>
              <a:t>ooperon</a:t>
            </a:r>
            <a:r>
              <a:rPr lang="en-US" sz="2800" b="1" dirty="0" smtClean="0">
                <a:solidFill>
                  <a:srgbClr val="000000"/>
                </a:solidFill>
              </a:rPr>
              <a:t>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9-14 at 11.1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686" y="2035616"/>
            <a:ext cx="6042424" cy="338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23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4-09 at 11.53.3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96718"/>
            <a:ext cx="4823880" cy="6029850"/>
          </a:xfrm>
          <a:prstGeom prst="rect">
            <a:avLst/>
          </a:prstGeom>
        </p:spPr>
      </p:pic>
      <p:pic>
        <p:nvPicPr>
          <p:cNvPr id="15" name="Picture 14" descr="Screen Shot 2014-04-09 at 11.53.1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151" y="0"/>
            <a:ext cx="6270849" cy="5201520"/>
          </a:xfrm>
          <a:prstGeom prst="rect">
            <a:avLst/>
          </a:prstGeom>
        </p:spPr>
      </p:pic>
      <p:pic>
        <p:nvPicPr>
          <p:cNvPr id="3" name="Picture 2" descr="Screen Shot 2014-04-21 at 8.32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911" y="766748"/>
            <a:ext cx="5344407" cy="59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1347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4221" y="2828836"/>
            <a:ext cx="707557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The </a:t>
            </a:r>
            <a:r>
              <a:rPr lang="en-US" sz="4000" b="1" dirty="0" smtClean="0">
                <a:solidFill>
                  <a:srgbClr val="FF0000"/>
                </a:solidFill>
              </a:rPr>
              <a:t>Economist</a:t>
            </a:r>
            <a:r>
              <a:rPr lang="en-US" sz="4000" b="1" dirty="0" smtClean="0"/>
              <a:t> has the tendency </a:t>
            </a:r>
          </a:p>
          <a:p>
            <a:pPr algn="ctr"/>
            <a:r>
              <a:rPr lang="en-US" sz="4000" b="1" dirty="0" smtClean="0"/>
              <a:t>to get </a:t>
            </a:r>
            <a:r>
              <a:rPr lang="en-US" sz="4000" b="1" dirty="0" smtClean="0">
                <a:solidFill>
                  <a:srgbClr val="FF0000"/>
                </a:solidFill>
              </a:rPr>
              <a:t>things right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1171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hy-silvio-berlusconi-is-unfit-to-lead-italy-april-28-may-4-20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825" y="266092"/>
            <a:ext cx="4832128" cy="6366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3647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7-02 at 11.46.46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6" r="1993"/>
          <a:stretch/>
        </p:blipFill>
        <p:spPr>
          <a:xfrm>
            <a:off x="2221992" y="324111"/>
            <a:ext cx="4690872" cy="617211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8637" y="324111"/>
            <a:ext cx="2032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May 7 2016 (!)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9790553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0535" y="532172"/>
            <a:ext cx="62070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there are several </a:t>
            </a:r>
            <a:r>
              <a:rPr lang="en-US" sz="2800" b="1" dirty="0" smtClean="0">
                <a:solidFill>
                  <a:srgbClr val="FF0000"/>
                </a:solidFill>
              </a:rPr>
              <a:t>reasons</a:t>
            </a:r>
            <a:r>
              <a:rPr lang="en-US" sz="2800" b="1" dirty="0" smtClean="0">
                <a:solidFill>
                  <a:srgbClr val="000000"/>
                </a:solidFill>
              </a:rPr>
              <a:t> to believe that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the excess is, in fact, </a:t>
            </a:r>
            <a:r>
              <a:rPr lang="en-US" sz="2800" b="1" dirty="0" smtClean="0">
                <a:solidFill>
                  <a:srgbClr val="FF0000"/>
                </a:solidFill>
              </a:rPr>
              <a:t>no excess </a:t>
            </a:r>
            <a:r>
              <a:rPr lang="en-US" sz="2800" b="1" dirty="0" smtClean="0">
                <a:solidFill>
                  <a:srgbClr val="000000"/>
                </a:solidFill>
              </a:rPr>
              <a:t>at all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573" y="2135992"/>
            <a:ext cx="843106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Two </a:t>
            </a:r>
            <a:r>
              <a:rPr lang="en-US" sz="2800" b="1" dirty="0" smtClean="0">
                <a:solidFill>
                  <a:srgbClr val="FF0000"/>
                </a:solidFill>
              </a:rPr>
              <a:t>key</a:t>
            </a:r>
            <a:r>
              <a:rPr lang="en-US" sz="2800" b="1" dirty="0" smtClean="0">
                <a:solidFill>
                  <a:srgbClr val="000000"/>
                </a:solidFill>
              </a:rPr>
              <a:t> reasons: 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(1) not all </a:t>
            </a:r>
            <a:r>
              <a:rPr lang="en-US" sz="2800" b="1" dirty="0" smtClean="0">
                <a:solidFill>
                  <a:srgbClr val="FF0000"/>
                </a:solidFill>
              </a:rPr>
              <a:t>sources</a:t>
            </a:r>
            <a:r>
              <a:rPr lang="en-US" sz="2800" b="1" dirty="0" smtClean="0">
                <a:solidFill>
                  <a:srgbClr val="000000"/>
                </a:solidFill>
              </a:rPr>
              <a:t> of diffuse emission are accounted for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>
                <a:solidFill>
                  <a:srgbClr val="000000"/>
                </a:solidFill>
              </a:rPr>
              <a:t>2) diffuse gamma-ray background models are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primitive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and </a:t>
            </a:r>
            <a:r>
              <a:rPr lang="en-US" sz="2800" b="1" dirty="0" smtClean="0">
                <a:solidFill>
                  <a:srgbClr val="FF0000"/>
                </a:solidFill>
              </a:rPr>
              <a:t>inadequate</a:t>
            </a:r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7" name="Picture 6" descr="Screen Shot 2014-09-14 at 11.17.0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118" y="4586384"/>
            <a:ext cx="4056881" cy="227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52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666" y="718159"/>
            <a:ext cx="8431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(1) not all </a:t>
            </a:r>
            <a:r>
              <a:rPr lang="en-US" sz="2800" b="1" dirty="0" smtClean="0">
                <a:solidFill>
                  <a:srgbClr val="FF0000"/>
                </a:solidFill>
              </a:rPr>
              <a:t>sources</a:t>
            </a:r>
            <a:r>
              <a:rPr lang="en-US" sz="2800" b="1" dirty="0" smtClean="0">
                <a:solidFill>
                  <a:srgbClr val="000000"/>
                </a:solidFill>
              </a:rPr>
              <a:t> of diffuse emission are </a:t>
            </a:r>
            <a:r>
              <a:rPr lang="en-US" sz="2800" b="1" dirty="0" smtClean="0">
                <a:solidFill>
                  <a:srgbClr val="FF0000"/>
                </a:solidFill>
              </a:rPr>
              <a:t>accounted for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326" y="2510315"/>
            <a:ext cx="427963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There is statistical </a:t>
            </a:r>
            <a:r>
              <a:rPr lang="en-US" sz="2800" b="1" dirty="0" smtClean="0">
                <a:solidFill>
                  <a:srgbClr val="FF0000"/>
                </a:solidFill>
              </a:rPr>
              <a:t>evidence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that a large fraction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of the excess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resembles </a:t>
            </a:r>
            <a:r>
              <a:rPr lang="en-US" sz="2800" b="1" dirty="0" smtClean="0">
                <a:solidFill>
                  <a:srgbClr val="FF0000"/>
                </a:solidFill>
              </a:rPr>
              <a:t>sub-threshold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unresolved </a:t>
            </a:r>
            <a:r>
              <a:rPr lang="en-US" sz="2800" b="1" dirty="0" smtClean="0">
                <a:solidFill>
                  <a:srgbClr val="FF0000"/>
                </a:solidFill>
              </a:rPr>
              <a:t>point sources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(possibly MSPs)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84154" y="6406362"/>
            <a:ext cx="93178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* Bartels et al, 2016, PRL 116 051102, ** Lee et al, 2016, PRL 116 051103</a:t>
            </a:r>
            <a:endParaRPr lang="en-US" sz="2400" b="1" dirty="0"/>
          </a:p>
        </p:txBody>
      </p:sp>
      <p:pic>
        <p:nvPicPr>
          <p:cNvPr id="7" name="Picture 6" descr="Screen Shot 2016-05-10 at 9.26.1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446" y="2293191"/>
            <a:ext cx="3705621" cy="3114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671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8925" y="249657"/>
            <a:ext cx="704053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(2) diffuse gamma-ray </a:t>
            </a:r>
            <a:r>
              <a:rPr lang="en-US" sz="2800" b="1" dirty="0" smtClean="0">
                <a:solidFill>
                  <a:srgbClr val="FF0000"/>
                </a:solidFill>
              </a:rPr>
              <a:t>background models </a:t>
            </a:r>
            <a:r>
              <a:rPr lang="en-US" sz="2800" b="1" dirty="0" smtClean="0">
                <a:solidFill>
                  <a:srgbClr val="000000"/>
                </a:solidFill>
              </a:rPr>
              <a:t>are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</a:rPr>
              <a:t>primitive and </a:t>
            </a:r>
            <a:r>
              <a:rPr lang="en-US" sz="2800" b="1" dirty="0" smtClean="0">
                <a:solidFill>
                  <a:srgbClr val="FF0000"/>
                </a:solidFill>
              </a:rPr>
              <a:t>inadequate</a:t>
            </a:r>
            <a:r>
              <a:rPr lang="en-US" sz="2800" b="1" dirty="0" smtClean="0">
                <a:solidFill>
                  <a:srgbClr val="000000"/>
                </a:solidFill>
              </a:rPr>
              <a:t>;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41917" y="2007572"/>
            <a:ext cx="6917278" cy="21462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20000"/>
              </a:lnSpc>
              <a:buClr>
                <a:schemeClr val="tx1"/>
              </a:buClr>
              <a:buFontTx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2-D </a:t>
            </a:r>
            <a:r>
              <a:rPr lang="en-US" sz="2800" b="1" dirty="0">
                <a:solidFill>
                  <a:srgbClr val="FF0000"/>
                </a:solidFill>
              </a:rPr>
              <a:t>Gas Density </a:t>
            </a:r>
            <a:r>
              <a:rPr lang="en-US" sz="2800" b="1" dirty="0">
                <a:solidFill>
                  <a:srgbClr val="000000"/>
                </a:solidFill>
              </a:rPr>
              <a:t>Distribution</a:t>
            </a:r>
          </a:p>
          <a:p>
            <a:pPr marL="742950" indent="-742950">
              <a:lnSpc>
                <a:spcPct val="120000"/>
              </a:lnSpc>
              <a:buClr>
                <a:schemeClr val="tx1"/>
              </a:buClr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2-D Cosmic</a:t>
            </a:r>
            <a:r>
              <a:rPr lang="en-US" sz="2800" b="1" dirty="0" smtClean="0">
                <a:solidFill>
                  <a:srgbClr val="FF0000"/>
                </a:solidFill>
              </a:rPr>
              <a:t>-Ray </a:t>
            </a:r>
            <a:r>
              <a:rPr lang="en-US" sz="2800" b="1" dirty="0" smtClean="0">
                <a:solidFill>
                  <a:srgbClr val="000000"/>
                </a:solidFill>
              </a:rPr>
              <a:t>Propagation</a:t>
            </a:r>
          </a:p>
          <a:p>
            <a:pPr marL="742950" indent="-742950">
              <a:lnSpc>
                <a:spcPct val="120000"/>
              </a:lnSpc>
              <a:buClr>
                <a:schemeClr val="tx1"/>
              </a:buClr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Steady State</a:t>
            </a:r>
          </a:p>
          <a:p>
            <a:pPr marL="742950" indent="-742950">
              <a:lnSpc>
                <a:spcPct val="120000"/>
              </a:lnSpc>
              <a:buClr>
                <a:schemeClr val="tx1"/>
              </a:buClr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Simplistic Cosmic-ray </a:t>
            </a:r>
            <a:r>
              <a:rPr lang="en-US" sz="2800" b="1" dirty="0" smtClean="0">
                <a:solidFill>
                  <a:srgbClr val="FF0000"/>
                </a:solidFill>
              </a:rPr>
              <a:t>source distribution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0962" y="4548659"/>
            <a:ext cx="652629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Every </a:t>
            </a:r>
            <a:r>
              <a:rPr lang="en-US" sz="2800" b="1" dirty="0" smtClean="0">
                <a:solidFill>
                  <a:srgbClr val="FF0000"/>
                </a:solidFill>
              </a:rPr>
              <a:t>assumption</a:t>
            </a:r>
            <a:r>
              <a:rPr lang="en-US" sz="2800" b="1" dirty="0" smtClean="0"/>
              <a:t> costs a </a:t>
            </a:r>
            <a:r>
              <a:rPr lang="en-US" sz="2800" b="1" dirty="0" smtClean="0">
                <a:solidFill>
                  <a:srgbClr val="FF0000"/>
                </a:solidFill>
              </a:rPr>
              <a:t>systematic</a:t>
            </a:r>
            <a:r>
              <a:rPr lang="en-US" sz="2800" b="1" dirty="0" smtClean="0"/>
              <a:t> effect</a:t>
            </a:r>
          </a:p>
          <a:p>
            <a:pPr algn="ctr"/>
            <a:r>
              <a:rPr lang="en-US" sz="2800" b="1" dirty="0" smtClean="0"/>
              <a:t>of the </a:t>
            </a:r>
            <a:r>
              <a:rPr lang="en-US" sz="2800" b="1" dirty="0" smtClean="0">
                <a:solidFill>
                  <a:srgbClr val="FF0000"/>
                </a:solidFill>
              </a:rPr>
              <a:t>same order </a:t>
            </a:r>
            <a:r>
              <a:rPr lang="en-US" sz="2800" b="1" dirty="0" smtClean="0">
                <a:solidFill>
                  <a:srgbClr val="000000"/>
                </a:solidFill>
              </a:rPr>
              <a:t>as the </a:t>
            </a:r>
            <a:r>
              <a:rPr lang="en-US" sz="2800" b="1" dirty="0" smtClean="0">
                <a:solidFill>
                  <a:srgbClr val="FF0000"/>
                </a:solidFill>
              </a:rPr>
              <a:t>excess </a:t>
            </a:r>
            <a:r>
              <a:rPr lang="en-US" sz="2800" b="1" dirty="0">
                <a:solidFill>
                  <a:srgbClr val="000000"/>
                </a:solidFill>
              </a:rPr>
              <a:t>(~ few %</a:t>
            </a:r>
            <a:r>
              <a:rPr lang="en-US" sz="2800" b="1" dirty="0" smtClean="0">
                <a:solidFill>
                  <a:srgbClr val="000000"/>
                </a:solidFill>
              </a:rPr>
              <a:t>)</a:t>
            </a:r>
            <a:r>
              <a:rPr lang="en-US" sz="2800" b="1" dirty="0" smtClean="0">
                <a:solidFill>
                  <a:srgbClr val="000000"/>
                </a:solidFill>
              </a:rPr>
              <a:t>!</a:t>
            </a:r>
          </a:p>
          <a:p>
            <a:pPr algn="ctr"/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r>
              <a:rPr lang="en-US" sz="2800" b="1" dirty="0" smtClean="0">
                <a:solidFill>
                  <a:srgbClr val="000000"/>
                </a:solidFill>
              </a:rPr>
              <a:t>but by far the </a:t>
            </a:r>
            <a:r>
              <a:rPr lang="en-US" sz="2800" b="1" dirty="0" smtClean="0">
                <a:solidFill>
                  <a:srgbClr val="FF0000"/>
                </a:solidFill>
              </a:rPr>
              <a:t>biggest deal</a:t>
            </a:r>
            <a:r>
              <a:rPr lang="en-US" sz="2800" b="1" dirty="0" smtClean="0">
                <a:solidFill>
                  <a:srgbClr val="000000"/>
                </a:solidFill>
              </a:rPr>
              <a:t> is item </a:t>
            </a:r>
            <a:r>
              <a:rPr lang="en-US" sz="2800" b="1" dirty="0" smtClean="0">
                <a:solidFill>
                  <a:srgbClr val="FF0000"/>
                </a:solidFill>
              </a:rPr>
              <a:t>4</a:t>
            </a:r>
            <a:r>
              <a:rPr lang="en-US" sz="2800" b="1" dirty="0" smtClean="0">
                <a:solidFill>
                  <a:srgbClr val="000000"/>
                </a:solidFill>
              </a:rPr>
              <a:t>.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406362"/>
            <a:ext cx="809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Carlson, Linden, Profumo</a:t>
            </a:r>
            <a:r>
              <a:rPr lang="en-US" sz="2000" b="1" dirty="0"/>
              <a:t> </a:t>
            </a:r>
            <a:r>
              <a:rPr lang="en-US" sz="2000" b="1" dirty="0" smtClean="0"/>
              <a:t>1510.04698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Phys.Rev.Lett</a:t>
            </a:r>
            <a:r>
              <a:rPr lang="en-US" sz="2000" b="1" dirty="0" smtClean="0"/>
              <a:t>.), </a:t>
            </a:r>
            <a:r>
              <a:rPr lang="en-US" sz="2000" b="1" dirty="0" smtClean="0"/>
              <a:t>1603.06584 (PRD)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440003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43894" y="249657"/>
            <a:ext cx="38590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How to improve on this?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86465" y="1957896"/>
            <a:ext cx="5686172" cy="30798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40000"/>
              </a:lnSpc>
              <a:buClr>
                <a:schemeClr val="tx1"/>
              </a:buClr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3-D Gas Density </a:t>
            </a:r>
            <a:r>
              <a:rPr lang="en-US" sz="2800" b="1" dirty="0">
                <a:solidFill>
                  <a:srgbClr val="000000"/>
                </a:solidFill>
              </a:rPr>
              <a:t>Distribution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marL="742950" indent="-742950">
              <a:lnSpc>
                <a:spcPct val="140000"/>
              </a:lnSpc>
              <a:buClr>
                <a:schemeClr val="tx1"/>
              </a:buClr>
              <a:buAutoNum type="arabicPeriod"/>
            </a:pPr>
            <a:r>
              <a:rPr lang="en-US" sz="2800" b="1" dirty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-D </a:t>
            </a:r>
            <a:r>
              <a:rPr lang="en-US" sz="2800" b="1" dirty="0">
                <a:solidFill>
                  <a:srgbClr val="FF0000"/>
                </a:solidFill>
              </a:rPr>
              <a:t>Cosmic-Ray </a:t>
            </a:r>
            <a:r>
              <a:rPr lang="en-US" sz="2800" b="1" dirty="0" smtClean="0">
                <a:solidFill>
                  <a:srgbClr val="000000"/>
                </a:solidFill>
              </a:rPr>
              <a:t>Propagation</a:t>
            </a:r>
          </a:p>
          <a:p>
            <a:pPr marL="742950" indent="-742950">
              <a:lnSpc>
                <a:spcPct val="140000"/>
              </a:lnSpc>
              <a:buClr>
                <a:schemeClr val="tx1"/>
              </a:buClr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Cosmic Ray Bursts/Transients</a:t>
            </a:r>
          </a:p>
          <a:p>
            <a:pPr marL="742950" indent="-742950">
              <a:lnSpc>
                <a:spcPct val="140000"/>
              </a:lnSpc>
              <a:buClr>
                <a:schemeClr val="tx1"/>
              </a:buClr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Physically</a:t>
            </a:r>
            <a:r>
              <a:rPr lang="en-US" sz="2800" b="1" dirty="0" smtClean="0">
                <a:solidFill>
                  <a:srgbClr val="000000"/>
                </a:solidFill>
              </a:rPr>
              <a:t> motivated Cosmic-ray </a:t>
            </a:r>
          </a:p>
          <a:p>
            <a:pPr>
              <a:lnSpc>
                <a:spcPct val="140000"/>
              </a:lnSpc>
              <a:buClr>
                <a:schemeClr val="tx1"/>
              </a:buClr>
            </a:pPr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</a:rPr>
              <a:t>  </a:t>
            </a:r>
            <a:r>
              <a:rPr lang="en-US" sz="2800" b="1" dirty="0" smtClean="0">
                <a:solidFill>
                  <a:srgbClr val="FF0000"/>
                </a:solidFill>
              </a:rPr>
              <a:t>source distributions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6406362"/>
            <a:ext cx="809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Carlson, Linden, Profumo</a:t>
            </a:r>
            <a:r>
              <a:rPr lang="en-US" sz="2000" b="1" dirty="0"/>
              <a:t> </a:t>
            </a:r>
            <a:r>
              <a:rPr lang="en-US" sz="2000" b="1" dirty="0" smtClean="0"/>
              <a:t>1510.04698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Phys.Rev.Lett</a:t>
            </a:r>
            <a:r>
              <a:rPr lang="en-US" sz="2000" b="1" dirty="0" smtClean="0"/>
              <a:t>.), </a:t>
            </a:r>
            <a:r>
              <a:rPr lang="en-US" sz="2000" b="1" dirty="0" smtClean="0"/>
              <a:t>1603.06584 (PRD)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12590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55" y="263336"/>
            <a:ext cx="7891904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indent="-742950">
              <a:lnSpc>
                <a:spcPct val="120000"/>
              </a:lnSpc>
              <a:buClr>
                <a:schemeClr val="tx1"/>
              </a:buClr>
              <a:buFont typeface="+mj-lt"/>
              <a:buAutoNum type="arabicPeriod" startAt="4"/>
            </a:pPr>
            <a:r>
              <a:rPr lang="en-US" sz="3600" b="1" dirty="0">
                <a:solidFill>
                  <a:srgbClr val="FF0000"/>
                </a:solidFill>
              </a:rPr>
              <a:t>Physically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</a:rPr>
              <a:t>motivated, </a:t>
            </a:r>
            <a:r>
              <a:rPr lang="en-US" sz="3600" b="1" dirty="0" smtClean="0">
                <a:solidFill>
                  <a:srgbClr val="FF0000"/>
                </a:solidFill>
              </a:rPr>
              <a:t>3D</a:t>
            </a:r>
            <a:r>
              <a:rPr lang="en-US" sz="3600" b="1" dirty="0" smtClean="0">
                <a:solidFill>
                  <a:srgbClr val="000000"/>
                </a:solidFill>
              </a:rPr>
              <a:t> Cosmic</a:t>
            </a: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</a:rPr>
              <a:t>Ray </a:t>
            </a:r>
          </a:p>
          <a:p>
            <a:pPr>
              <a:lnSpc>
                <a:spcPct val="120000"/>
              </a:lnSpc>
              <a:buClr>
                <a:schemeClr val="tx1"/>
              </a:buClr>
            </a:pPr>
            <a:r>
              <a:rPr lang="en-US" sz="3600" b="1" dirty="0">
                <a:solidFill>
                  <a:srgbClr val="000000"/>
                </a:solidFill>
              </a:rPr>
              <a:t> </a:t>
            </a:r>
            <a:r>
              <a:rPr lang="en-US" sz="3600" b="1" dirty="0" smtClean="0">
                <a:solidFill>
                  <a:srgbClr val="000000"/>
                </a:solidFill>
              </a:rPr>
              <a:t>      </a:t>
            </a:r>
            <a:r>
              <a:rPr lang="en-US" sz="3600" b="1" dirty="0" smtClean="0">
                <a:solidFill>
                  <a:srgbClr val="FF0000"/>
                </a:solidFill>
              </a:rPr>
              <a:t>source distributions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5-10-14 at 2.26.3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55" y="1972261"/>
            <a:ext cx="8610539" cy="40198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406362"/>
            <a:ext cx="809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Carlson, Linden, Profumo</a:t>
            </a:r>
            <a:r>
              <a:rPr lang="en-US" sz="2000" b="1" dirty="0"/>
              <a:t> </a:t>
            </a:r>
            <a:r>
              <a:rPr lang="en-US" sz="2000" b="1" dirty="0" smtClean="0"/>
              <a:t>1510.04698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Phys.Rev.Lett</a:t>
            </a:r>
            <a:r>
              <a:rPr lang="en-US" sz="2000" b="1" dirty="0" smtClean="0"/>
              <a:t>.), </a:t>
            </a:r>
            <a:r>
              <a:rPr lang="en-US" sz="2000" b="1" dirty="0" smtClean="0"/>
              <a:t>1603.06584 (PRD)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237067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6035" y="741066"/>
            <a:ext cx="78693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As far as we know, there </a:t>
            </a:r>
            <a:r>
              <a:rPr lang="en-US" sz="2800" b="1" dirty="0" smtClean="0">
                <a:solidFill>
                  <a:srgbClr val="FF0000"/>
                </a:solidFill>
              </a:rPr>
              <a:t>need not be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any </a:t>
            </a:r>
            <a:r>
              <a:rPr lang="en-US" sz="2800" b="1" dirty="0" smtClean="0">
                <a:solidFill>
                  <a:srgbClr val="FF0000"/>
                </a:solidFill>
              </a:rPr>
              <a:t>connection</a:t>
            </a:r>
            <a:r>
              <a:rPr lang="en-US" sz="2800" b="1" dirty="0" smtClean="0">
                <a:solidFill>
                  <a:srgbClr val="000000"/>
                </a:solidFill>
              </a:rPr>
              <a:t> between the visible and dark sector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894" y="5493388"/>
            <a:ext cx="67603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 portal is, however, </a:t>
            </a:r>
            <a:r>
              <a:rPr lang="en-US" sz="2800" b="1" dirty="0" smtClean="0">
                <a:solidFill>
                  <a:srgbClr val="FF0000"/>
                </a:solidFill>
              </a:rPr>
              <a:t>theoretically</a:t>
            </a:r>
            <a:r>
              <a:rPr lang="en-US" sz="2800" b="1" dirty="0" smtClean="0">
                <a:solidFill>
                  <a:srgbClr val="000000"/>
                </a:solidFill>
              </a:rPr>
              <a:t> plausible,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and </a:t>
            </a:r>
            <a:r>
              <a:rPr lang="en-US" sz="2800" b="1" dirty="0" err="1" smtClean="0">
                <a:solidFill>
                  <a:srgbClr val="FF0000"/>
                </a:solidFill>
              </a:rPr>
              <a:t>phenomenologically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well-motivated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6035" y="2649917"/>
            <a:ext cx="1921920" cy="1569660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dark </a:t>
            </a:r>
            <a:endParaRPr lang="en-US" sz="4800" b="1" dirty="0" smtClean="0"/>
          </a:p>
          <a:p>
            <a:pPr algn="ctr"/>
            <a:r>
              <a:rPr lang="en-US" sz="4800" b="1" dirty="0" smtClean="0"/>
              <a:t>matter</a:t>
            </a:r>
            <a:endParaRPr lang="en-US" sz="4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571517" y="2412654"/>
            <a:ext cx="2896045" cy="2000548"/>
          </a:xfrm>
          <a:prstGeom prst="rect">
            <a:avLst/>
          </a:prstGeom>
          <a:noFill/>
          <a:ln w="76200" cmpd="sng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“ordinary”</a:t>
            </a:r>
          </a:p>
          <a:p>
            <a:pPr algn="ctr"/>
            <a:r>
              <a:rPr lang="en-US" sz="4800" b="1" dirty="0" smtClean="0"/>
              <a:t>matter</a:t>
            </a:r>
          </a:p>
          <a:p>
            <a:pPr algn="ctr"/>
            <a:r>
              <a:rPr lang="en-US" sz="2800" b="1" dirty="0" smtClean="0"/>
              <a:t>[Standard Model]</a:t>
            </a:r>
            <a:endParaRPr lang="en-US" sz="28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2597955" y="2364577"/>
            <a:ext cx="2973562" cy="646331"/>
            <a:chOff x="2597955" y="2364577"/>
            <a:chExt cx="2973562" cy="646331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2597955" y="2990219"/>
              <a:ext cx="2973562" cy="10000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3324242" y="2364577"/>
              <a:ext cx="150609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600" b="1" dirty="0" smtClean="0"/>
                <a:t>gravity</a:t>
              </a:r>
              <a:endParaRPr lang="en-US" sz="36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97955" y="3896411"/>
            <a:ext cx="2973562" cy="1200329"/>
            <a:chOff x="2597955" y="3896411"/>
            <a:chExt cx="2973562" cy="1200329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2597955" y="3926414"/>
              <a:ext cx="2973562" cy="26263"/>
            </a:xfrm>
            <a:prstGeom prst="straightConnector1">
              <a:avLst/>
            </a:prstGeom>
            <a:ln w="57150" cmpd="sng">
              <a:solidFill>
                <a:srgbClr val="FF0000"/>
              </a:solidFill>
              <a:prstDash val="sysDash"/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/>
            <p:cNvSpPr/>
            <p:nvPr/>
          </p:nvSpPr>
          <p:spPr>
            <a:xfrm>
              <a:off x="2748166" y="3896411"/>
              <a:ext cx="2749971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/>
                <a:t>weak int.?</a:t>
              </a:r>
            </a:p>
            <a:p>
              <a:pPr algn="ctr"/>
              <a:r>
                <a:rPr lang="en-US" sz="3600" b="1" dirty="0" smtClean="0"/>
                <a:t>“dark” force? 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4185647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55" y="263336"/>
            <a:ext cx="8611176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sz="3600" b="1" dirty="0" smtClean="0"/>
              <a:t>Good to push the (</a:t>
            </a:r>
            <a:r>
              <a:rPr lang="en-US" sz="3600" b="1" dirty="0" smtClean="0">
                <a:solidFill>
                  <a:srgbClr val="FF0000"/>
                </a:solidFill>
              </a:rPr>
              <a:t>theory</a:t>
            </a:r>
            <a:r>
              <a:rPr lang="en-US" sz="3600" b="1" dirty="0" smtClean="0"/>
              <a:t>) </a:t>
            </a:r>
            <a:r>
              <a:rPr lang="en-US" sz="3600" b="1" dirty="0" smtClean="0">
                <a:solidFill>
                  <a:srgbClr val="FF0000"/>
                </a:solidFill>
              </a:rPr>
              <a:t>envelope</a:t>
            </a:r>
            <a:r>
              <a:rPr lang="en-US" sz="3600" b="1" dirty="0" smtClean="0"/>
              <a:t>.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sz="3600" b="1" dirty="0" smtClean="0"/>
              <a:t>But do you get a </a:t>
            </a:r>
            <a:r>
              <a:rPr lang="en-US" sz="3600" b="1" dirty="0" smtClean="0">
                <a:solidFill>
                  <a:srgbClr val="FF0000"/>
                </a:solidFill>
              </a:rPr>
              <a:t>better</a:t>
            </a:r>
            <a:r>
              <a:rPr lang="en-US" sz="3600" b="1" dirty="0" smtClean="0"/>
              <a:t> or worse </a:t>
            </a:r>
            <a:r>
              <a:rPr lang="en-US" sz="3600" b="1" dirty="0" smtClean="0">
                <a:solidFill>
                  <a:srgbClr val="FF0000"/>
                </a:solidFill>
              </a:rPr>
              <a:t>fit to data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  <p:pic>
        <p:nvPicPr>
          <p:cNvPr id="3" name="Picture 2" descr="Screen Shot 2015-10-14 at 2.28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204" y="1752478"/>
            <a:ext cx="5248988" cy="45121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406362"/>
            <a:ext cx="809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Carlson, Linden, Profumo</a:t>
            </a:r>
            <a:r>
              <a:rPr lang="en-US" sz="2000" b="1" dirty="0"/>
              <a:t> </a:t>
            </a:r>
            <a:r>
              <a:rPr lang="en-US" sz="2000" b="1" dirty="0" smtClean="0"/>
              <a:t>1510.04698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Phys.Rev.Lett</a:t>
            </a:r>
            <a:r>
              <a:rPr lang="en-US" sz="2000" b="1" dirty="0" smtClean="0"/>
              <a:t>.), </a:t>
            </a:r>
            <a:r>
              <a:rPr lang="en-US" sz="2000" b="1" dirty="0" smtClean="0"/>
              <a:t>1603.06584 (PRD)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305694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6536" y="263336"/>
            <a:ext cx="7635424" cy="14034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sz="3600" b="1" dirty="0" smtClean="0"/>
              <a:t>What do these </a:t>
            </a:r>
            <a:r>
              <a:rPr lang="en-US" sz="3600" b="1" dirty="0" smtClean="0">
                <a:solidFill>
                  <a:srgbClr val="FF0000"/>
                </a:solidFill>
              </a:rPr>
              <a:t>improved models</a:t>
            </a:r>
            <a:r>
              <a:rPr lang="en-US" sz="3600" b="1" dirty="0" smtClean="0"/>
              <a:t> imply</a:t>
            </a:r>
          </a:p>
          <a:p>
            <a:pPr algn="ctr">
              <a:lnSpc>
                <a:spcPct val="120000"/>
              </a:lnSpc>
              <a:buClr>
                <a:schemeClr val="tx1"/>
              </a:buClr>
            </a:pPr>
            <a:r>
              <a:rPr lang="en-US" sz="3600" b="1" dirty="0" smtClean="0"/>
              <a:t>for the Galactic Center “</a:t>
            </a:r>
            <a:r>
              <a:rPr lang="en-US" sz="3600" b="1" dirty="0" smtClean="0">
                <a:solidFill>
                  <a:srgbClr val="FF0000"/>
                </a:solidFill>
              </a:rPr>
              <a:t>Excess</a:t>
            </a:r>
            <a:r>
              <a:rPr lang="en-US" sz="3600" b="1" dirty="0" smtClean="0"/>
              <a:t>”?</a:t>
            </a:r>
            <a:endParaRPr lang="en-US" sz="3600" b="1" dirty="0"/>
          </a:p>
        </p:txBody>
      </p:sp>
      <p:grpSp>
        <p:nvGrpSpPr>
          <p:cNvPr id="4" name="Group 3"/>
          <p:cNvGrpSpPr/>
          <p:nvPr/>
        </p:nvGrpSpPr>
        <p:grpSpPr>
          <a:xfrm>
            <a:off x="916543" y="2045940"/>
            <a:ext cx="7162213" cy="4290415"/>
            <a:chOff x="916543" y="2115947"/>
            <a:chExt cx="7162213" cy="4290415"/>
          </a:xfrm>
        </p:grpSpPr>
        <p:pic>
          <p:nvPicPr>
            <p:cNvPr id="2" name="Picture 1" descr="Screen Shot 2015-10-14 at 2.31.13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543" y="2115947"/>
              <a:ext cx="7162213" cy="4012339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310035" y="5986331"/>
              <a:ext cx="1740047" cy="420031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0" y="6406362"/>
            <a:ext cx="80986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Carlson, Linden, Profumo</a:t>
            </a:r>
            <a:r>
              <a:rPr lang="en-US" sz="2000" b="1" dirty="0"/>
              <a:t> </a:t>
            </a:r>
            <a:r>
              <a:rPr lang="en-US" sz="2000" b="1" dirty="0" smtClean="0"/>
              <a:t>1510.04698</a:t>
            </a:r>
            <a:r>
              <a:rPr lang="en-US" sz="2000" b="1" dirty="0"/>
              <a:t> </a:t>
            </a:r>
            <a:r>
              <a:rPr lang="en-US" sz="2000" b="1" dirty="0" smtClean="0"/>
              <a:t>(</a:t>
            </a:r>
            <a:r>
              <a:rPr lang="en-US" sz="2000" b="1" dirty="0" err="1" smtClean="0"/>
              <a:t>Phys.Rev.Lett</a:t>
            </a:r>
            <a:r>
              <a:rPr lang="en-US" sz="2000" b="1" dirty="0" smtClean="0"/>
              <a:t>.), </a:t>
            </a:r>
            <a:r>
              <a:rPr lang="en-US" sz="2000" b="1" dirty="0" smtClean="0"/>
              <a:t>1603.06584 (PRD)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421085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858" y="282192"/>
            <a:ext cx="829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assuming there is a signal from dark matter,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one can use an “</a:t>
            </a:r>
            <a:r>
              <a:rPr lang="en-US" sz="2800" b="1" dirty="0" smtClean="0">
                <a:solidFill>
                  <a:srgbClr val="FF0000"/>
                </a:solidFill>
              </a:rPr>
              <a:t>effective theory</a:t>
            </a:r>
            <a:r>
              <a:rPr lang="en-US" sz="2800" b="1" dirty="0" smtClean="0">
                <a:solidFill>
                  <a:srgbClr val="000000"/>
                </a:solidFill>
              </a:rPr>
              <a:t>” approach to connect </a:t>
            </a:r>
            <a:r>
              <a:rPr lang="en-US" sz="2800" b="1" dirty="0" smtClean="0">
                <a:solidFill>
                  <a:srgbClr val="FF0000"/>
                </a:solidFill>
              </a:rPr>
              <a:t>gamma-ray</a:t>
            </a:r>
            <a:r>
              <a:rPr lang="en-US" sz="2800" b="1" dirty="0" smtClean="0">
                <a:solidFill>
                  <a:srgbClr val="000000"/>
                </a:solidFill>
              </a:rPr>
              <a:t> rates with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</a:t>
            </a:r>
            <a:r>
              <a:rPr lang="en-US" sz="2800" b="1" dirty="0" smtClean="0">
                <a:solidFill>
                  <a:srgbClr val="000000"/>
                </a:solidFill>
              </a:rPr>
              <a:t>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6-12-02 at 4.55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018" y="1630040"/>
            <a:ext cx="7138886" cy="24080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406362"/>
            <a:ext cx="6506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* </a:t>
            </a:r>
            <a:r>
              <a:rPr lang="en-US" sz="2000" b="1" dirty="0" err="1" smtClean="0"/>
              <a:t>Alves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Queiroz</a:t>
            </a:r>
            <a:r>
              <a:rPr lang="en-US" sz="2000" b="1" dirty="0" smtClean="0"/>
              <a:t>, Profumo and Shepherd, 14003.5027 (PRD)</a:t>
            </a:r>
            <a:endParaRPr lang="en-US" sz="2000" b="1" dirty="0"/>
          </a:p>
        </p:txBody>
      </p:sp>
      <p:pic>
        <p:nvPicPr>
          <p:cNvPr id="7" name="Picture 6" descr="Screen Shot 2016-12-04 at 7.02.0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48" y="3939450"/>
            <a:ext cx="7508776" cy="246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60319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6-12-02 at 6.43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837" y="1972547"/>
            <a:ext cx="6497742" cy="48434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0858" y="282192"/>
            <a:ext cx="82931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assuming there is a signal from dark matter,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one can use an “</a:t>
            </a:r>
            <a:r>
              <a:rPr lang="en-US" sz="2800" b="1" dirty="0" smtClean="0">
                <a:solidFill>
                  <a:srgbClr val="FF0000"/>
                </a:solidFill>
              </a:rPr>
              <a:t>effective theory</a:t>
            </a:r>
            <a:r>
              <a:rPr lang="en-US" sz="2800" b="1" dirty="0" smtClean="0">
                <a:solidFill>
                  <a:srgbClr val="000000"/>
                </a:solidFill>
              </a:rPr>
              <a:t>” approach to connect </a:t>
            </a:r>
            <a:r>
              <a:rPr lang="en-US" sz="2800" b="1" dirty="0" smtClean="0">
                <a:solidFill>
                  <a:srgbClr val="FF0000"/>
                </a:solidFill>
              </a:rPr>
              <a:t>gamma-ray</a:t>
            </a:r>
            <a:r>
              <a:rPr lang="en-US" sz="2800" b="1" dirty="0" smtClean="0">
                <a:solidFill>
                  <a:srgbClr val="000000"/>
                </a:solidFill>
              </a:rPr>
              <a:t> rates with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</a:t>
            </a:r>
            <a:r>
              <a:rPr lang="en-US" sz="2800" b="1" dirty="0" smtClean="0">
                <a:solidFill>
                  <a:srgbClr val="000000"/>
                </a:solidFill>
              </a:rPr>
              <a:t> rates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7293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601" y="935629"/>
            <a:ext cx="50793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Example</a:t>
            </a:r>
            <a:r>
              <a:rPr lang="en-US" sz="2800" b="1" dirty="0" smtClean="0">
                <a:solidFill>
                  <a:srgbClr val="000000"/>
                </a:solidFill>
              </a:rPr>
              <a:t> plot for three operators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pic>
        <p:nvPicPr>
          <p:cNvPr id="2" name="Picture 1" descr="Screen Shot 2016-12-02 at 6.43.5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877" y="2465798"/>
            <a:ext cx="4953000" cy="4025900"/>
          </a:xfrm>
          <a:prstGeom prst="rect">
            <a:avLst/>
          </a:prstGeom>
        </p:spPr>
      </p:pic>
      <p:pic>
        <p:nvPicPr>
          <p:cNvPr id="6" name="Picture 5" descr="Screen Shot 2016-12-02 at 6.43.18 PM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6" t="43461" r="68955" b="37659"/>
          <a:stretch/>
        </p:blipFill>
        <p:spPr>
          <a:xfrm>
            <a:off x="6025435" y="738364"/>
            <a:ext cx="2169074" cy="11356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48424" y="3452386"/>
            <a:ext cx="1998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Collider constraints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14250" y="2852717"/>
            <a:ext cx="1042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GC signal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11434" y="2815730"/>
            <a:ext cx="1318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relic density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461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878" y="1038713"/>
            <a:ext cx="8186909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key findings of the “</a:t>
            </a:r>
            <a:r>
              <a:rPr lang="en-US" sz="2800" b="1" dirty="0" smtClean="0">
                <a:solidFill>
                  <a:srgbClr val="FF0000"/>
                </a:solidFill>
              </a:rPr>
              <a:t>Effective </a:t>
            </a:r>
            <a:r>
              <a:rPr lang="en-US" sz="2800" b="1" dirty="0" err="1" smtClean="0">
                <a:solidFill>
                  <a:srgbClr val="FF0000"/>
                </a:solidFill>
              </a:rPr>
              <a:t>Hooperon</a:t>
            </a:r>
            <a:r>
              <a:rPr lang="en-US" sz="2800" b="1" dirty="0" smtClean="0">
                <a:solidFill>
                  <a:srgbClr val="000000"/>
                </a:solidFill>
              </a:rPr>
              <a:t>”: </a:t>
            </a: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 </a:t>
            </a:r>
            <a:r>
              <a:rPr lang="en-US" sz="2800" b="1" dirty="0" smtClean="0">
                <a:solidFill>
                  <a:srgbClr val="000000"/>
                </a:solidFill>
              </a:rPr>
              <a:t>cross section is not velocity-suppressed, it </a:t>
            </a:r>
            <a:r>
              <a:rPr lang="en-US" sz="2800" b="1" dirty="0" smtClean="0">
                <a:solidFill>
                  <a:srgbClr val="FF0000"/>
                </a:solidFill>
              </a:rPr>
              <a:t>kills any effective operator</a:t>
            </a:r>
            <a:r>
              <a:rPr lang="en-US" sz="2800" b="1" dirty="0" smtClean="0">
                <a:solidFill>
                  <a:srgbClr val="000000"/>
                </a:solidFill>
              </a:rPr>
              <a:t> that would explain the </a:t>
            </a:r>
            <a:r>
              <a:rPr lang="en-US" sz="2800" b="1" dirty="0" smtClean="0">
                <a:solidFill>
                  <a:srgbClr val="FF0000"/>
                </a:solidFill>
              </a:rPr>
              <a:t>GC excess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in some cases, </a:t>
            </a:r>
            <a:r>
              <a:rPr lang="en-US" sz="2800" b="1" dirty="0" smtClean="0">
                <a:solidFill>
                  <a:srgbClr val="FF0000"/>
                </a:solidFill>
              </a:rPr>
              <a:t>future DD can test models </a:t>
            </a:r>
            <a:r>
              <a:rPr lang="en-US" sz="2800" b="1" dirty="0" smtClean="0">
                <a:solidFill>
                  <a:srgbClr val="000000"/>
                </a:solidFill>
              </a:rPr>
              <a:t>for the GC excess even if velocity-suppressed </a:t>
            </a:r>
          </a:p>
          <a:p>
            <a:pPr marL="457200" indent="-457200">
              <a:buFont typeface="Arial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if GC excess is explained by a </a:t>
            </a:r>
            <a:r>
              <a:rPr lang="en-US" sz="2800" b="1" dirty="0" smtClean="0">
                <a:solidFill>
                  <a:srgbClr val="FF0000"/>
                </a:solidFill>
              </a:rPr>
              <a:t>single effective operator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LHC</a:t>
            </a:r>
            <a:r>
              <a:rPr lang="en-US" sz="2800" b="1" dirty="0" smtClean="0">
                <a:solidFill>
                  <a:srgbClr val="000000"/>
                </a:solidFill>
              </a:rPr>
              <a:t> will test it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14531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6517" y="479456"/>
            <a:ext cx="56877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Beyond gamma rays: the </a:t>
            </a:r>
            <a:r>
              <a:rPr lang="en-US" sz="2800" b="1" dirty="0" smtClean="0">
                <a:solidFill>
                  <a:srgbClr val="FF0000"/>
                </a:solidFill>
              </a:rPr>
              <a:t>X-ray</a:t>
            </a:r>
            <a:r>
              <a:rPr lang="en-US" sz="2800" b="1" dirty="0" smtClean="0">
                <a:solidFill>
                  <a:srgbClr val="000000"/>
                </a:solidFill>
              </a:rPr>
              <a:t> signal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56517" y="1257933"/>
            <a:ext cx="60879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Associated DM particle: the “</a:t>
            </a:r>
            <a:r>
              <a:rPr lang="en-US" sz="2800" b="1" dirty="0" err="1" smtClean="0">
                <a:solidFill>
                  <a:srgbClr val="FF0000"/>
                </a:solidFill>
              </a:rPr>
              <a:t>Bulbulion</a:t>
            </a:r>
            <a:r>
              <a:rPr lang="en-US" sz="2800" b="1" dirty="0" smtClean="0">
                <a:solidFill>
                  <a:srgbClr val="000000"/>
                </a:solidFill>
              </a:rPr>
              <a:t>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2583" y="1980167"/>
            <a:ext cx="9206583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tx1"/>
              </a:buClr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3.5 </a:t>
            </a:r>
            <a:r>
              <a:rPr lang="en-US" sz="2800" b="1" dirty="0" err="1" smtClean="0">
                <a:solidFill>
                  <a:srgbClr val="FF0000"/>
                </a:solidFill>
              </a:rPr>
              <a:t>keV</a:t>
            </a:r>
            <a:r>
              <a:rPr lang="en-US" sz="2800" b="1" dirty="0" smtClean="0">
                <a:solidFill>
                  <a:srgbClr val="000000"/>
                </a:solidFill>
              </a:rPr>
              <a:t> line detected from clusters of galaxies (Bulbul+ 2014, </a:t>
            </a:r>
            <a:r>
              <a:rPr lang="en-US" sz="2800" b="1" dirty="0" err="1" smtClean="0">
                <a:solidFill>
                  <a:srgbClr val="000000"/>
                </a:solidFill>
              </a:rPr>
              <a:t>Boayrsky</a:t>
            </a:r>
            <a:r>
              <a:rPr lang="en-US" sz="2800" b="1" dirty="0" smtClean="0">
                <a:solidFill>
                  <a:srgbClr val="000000"/>
                </a:solidFill>
              </a:rPr>
              <a:t>+ 2014)</a:t>
            </a:r>
          </a:p>
          <a:p>
            <a:pPr>
              <a:buClr>
                <a:schemeClr val="tx1"/>
              </a:buClr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3.5 </a:t>
            </a:r>
            <a:r>
              <a:rPr lang="en-US" sz="2800" b="1" dirty="0" err="1" smtClean="0">
                <a:solidFill>
                  <a:srgbClr val="000000"/>
                </a:solidFill>
              </a:rPr>
              <a:t>keV</a:t>
            </a:r>
            <a:r>
              <a:rPr lang="en-US" sz="2800" b="1" dirty="0" smtClean="0">
                <a:solidFill>
                  <a:srgbClr val="000000"/>
                </a:solidFill>
              </a:rPr>
              <a:t> line detected also from </a:t>
            </a:r>
            <a:r>
              <a:rPr lang="en-US" sz="2800" b="1" dirty="0" smtClean="0">
                <a:solidFill>
                  <a:srgbClr val="FF0000"/>
                </a:solidFill>
              </a:rPr>
              <a:t>Galactic center </a:t>
            </a:r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</a:rPr>
              <a:t>Jeltema+Profumo</a:t>
            </a:r>
            <a:r>
              <a:rPr lang="en-US" sz="2800" b="1" dirty="0" smtClean="0">
                <a:solidFill>
                  <a:srgbClr val="000000"/>
                </a:solidFill>
              </a:rPr>
              <a:t> ‘14)</a:t>
            </a:r>
          </a:p>
          <a:p>
            <a:pPr marL="457200" indent="-457200">
              <a:buClr>
                <a:schemeClr val="tx1"/>
              </a:buClr>
              <a:buFontTx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K XVIII</a:t>
            </a:r>
            <a:r>
              <a:rPr lang="en-US" sz="2800" b="1" dirty="0" smtClean="0">
                <a:solidFill>
                  <a:srgbClr val="000000"/>
                </a:solidFill>
              </a:rPr>
              <a:t> line(s) compatible with all observations (</a:t>
            </a:r>
            <a:r>
              <a:rPr lang="en-US" sz="2800" b="1" dirty="0" err="1" smtClean="0">
                <a:solidFill>
                  <a:srgbClr val="000000"/>
                </a:solidFill>
              </a:rPr>
              <a:t>Jeltema+Profumo</a:t>
            </a:r>
            <a:r>
              <a:rPr lang="en-US" sz="2800" b="1" dirty="0" smtClean="0">
                <a:solidFill>
                  <a:srgbClr val="000000"/>
                </a:solidFill>
              </a:rPr>
              <a:t>, ‘14 ‘15)</a:t>
            </a:r>
          </a:p>
          <a:p>
            <a:pPr marL="457200" indent="-457200">
              <a:buClr>
                <a:schemeClr val="tx1"/>
              </a:buClr>
              <a:buFontTx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Morphology</a:t>
            </a:r>
            <a:r>
              <a:rPr lang="en-US" sz="2800" b="1" dirty="0" smtClean="0">
                <a:solidFill>
                  <a:srgbClr val="000000"/>
                </a:solidFill>
              </a:rPr>
              <a:t> incompatible with sterile neutrino decay (Carlson+ ‘15)</a:t>
            </a:r>
          </a:p>
          <a:p>
            <a:pPr marL="457200" indent="-457200">
              <a:buClr>
                <a:schemeClr val="tx1"/>
              </a:buClr>
              <a:buFontTx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No signal from Draco </a:t>
            </a:r>
            <a:r>
              <a:rPr lang="en-US" sz="2800" b="1" dirty="0" err="1" smtClean="0">
                <a:solidFill>
                  <a:srgbClr val="000000"/>
                </a:solidFill>
              </a:rPr>
              <a:t>dSph</a:t>
            </a:r>
            <a:r>
              <a:rPr lang="en-US" sz="2800" b="1" dirty="0" smtClean="0">
                <a:solidFill>
                  <a:srgbClr val="000000"/>
                </a:solidFill>
              </a:rPr>
              <a:t> rules out sterile nu (</a:t>
            </a:r>
            <a:r>
              <a:rPr lang="en-US" sz="2800" b="1" dirty="0" err="1" smtClean="0">
                <a:solidFill>
                  <a:srgbClr val="000000"/>
                </a:solidFill>
              </a:rPr>
              <a:t>Jeltema+Profumo</a:t>
            </a:r>
            <a:r>
              <a:rPr lang="en-US" sz="2800" b="1" dirty="0" smtClean="0">
                <a:solidFill>
                  <a:srgbClr val="000000"/>
                </a:solidFill>
              </a:rPr>
              <a:t> ‘16)</a:t>
            </a:r>
            <a:endParaRPr lang="en-US" sz="2800" b="1" dirty="0">
              <a:solidFill>
                <a:srgbClr val="000000"/>
              </a:solidFill>
            </a:endParaRPr>
          </a:p>
          <a:p>
            <a:pPr marL="457200" indent="-457200">
              <a:buClr>
                <a:schemeClr val="tx1"/>
              </a:buClr>
              <a:buFontTx/>
              <a:buChar char="•"/>
            </a:pP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3757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609" y="508566"/>
            <a:ext cx="83814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decaying</a:t>
            </a:r>
            <a:r>
              <a:rPr lang="en-US" sz="2800" b="1" dirty="0" smtClean="0">
                <a:solidFill>
                  <a:srgbClr val="000000"/>
                </a:solidFill>
              </a:rPr>
              <a:t> or annihilating dark matter </a:t>
            </a:r>
            <a:r>
              <a:rPr lang="en-US" sz="2800" b="1" dirty="0" smtClean="0">
                <a:solidFill>
                  <a:srgbClr val="FF0000"/>
                </a:solidFill>
              </a:rPr>
              <a:t>not viable</a:t>
            </a:r>
            <a:r>
              <a:rPr lang="en-US" sz="2800" b="1" dirty="0" smtClean="0">
                <a:solidFill>
                  <a:srgbClr val="000000"/>
                </a:solidFill>
              </a:rPr>
              <a:t> options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7341" y="1819890"/>
            <a:ext cx="6952803" cy="3108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disregarding </a:t>
            </a:r>
            <a:r>
              <a:rPr lang="en-US" sz="2800" b="1" dirty="0" smtClean="0">
                <a:solidFill>
                  <a:srgbClr val="FF0000"/>
                </a:solidFill>
              </a:rPr>
              <a:t>Occam</a:t>
            </a:r>
            <a:r>
              <a:rPr lang="en-US" sz="2800" b="1" dirty="0" smtClean="0">
                <a:solidFill>
                  <a:srgbClr val="000000"/>
                </a:solidFill>
              </a:rPr>
              <a:t>’s razor </a:t>
            </a:r>
            <a:r>
              <a:rPr lang="en-US" sz="2800" b="1" dirty="0" smtClean="0">
                <a:solidFill>
                  <a:srgbClr val="FF0000"/>
                </a:solidFill>
              </a:rPr>
              <a:t>K XVIII</a:t>
            </a:r>
            <a:r>
              <a:rPr lang="en-US" sz="2800" b="1" dirty="0" smtClean="0">
                <a:solidFill>
                  <a:srgbClr val="000000"/>
                </a:solidFill>
              </a:rPr>
              <a:t> option, two possibilities: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514350" indent="-514350">
              <a:buFontTx/>
              <a:buAutoNum type="arabicPeriod"/>
            </a:pPr>
            <a:r>
              <a:rPr lang="en-US" sz="2800" b="1" dirty="0" err="1">
                <a:solidFill>
                  <a:srgbClr val="FF0000"/>
                </a:solidFill>
              </a:rPr>
              <a:t>axion</a:t>
            </a:r>
            <a:r>
              <a:rPr lang="en-US" sz="2800" b="1" dirty="0">
                <a:solidFill>
                  <a:srgbClr val="FF0000"/>
                </a:solidFill>
              </a:rPr>
              <a:t>-like particle </a:t>
            </a:r>
            <a:r>
              <a:rPr lang="en-US" sz="2800" b="1" dirty="0">
                <a:solidFill>
                  <a:srgbClr val="000000"/>
                </a:solidFill>
              </a:rPr>
              <a:t>conversion</a:t>
            </a:r>
          </a:p>
          <a:p>
            <a:pPr marL="514350" indent="-514350">
              <a:buAutoNum type="arabicPeriod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</a:rPr>
              <a:t>cosmic-ray excitation </a:t>
            </a:r>
            <a:r>
              <a:rPr lang="en-US" sz="2800" b="1" dirty="0" smtClean="0">
                <a:solidFill>
                  <a:srgbClr val="000000"/>
                </a:solidFill>
              </a:rPr>
              <a:t>of a two-state dark sector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6235" y="5419955"/>
            <a:ext cx="805861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 smtClean="0">
                <a:solidFill>
                  <a:srgbClr val="000000"/>
                </a:solidFill>
              </a:rPr>
              <a:t>ALP </a:t>
            </a:r>
            <a:r>
              <a:rPr lang="en-US" sz="2800" b="1" dirty="0" err="1" smtClean="0">
                <a:solidFill>
                  <a:srgbClr val="000000"/>
                </a:solidFill>
              </a:rPr>
              <a:t>coversion</a:t>
            </a:r>
            <a:r>
              <a:rPr lang="en-US" sz="2800" b="1" dirty="0" smtClean="0">
                <a:solidFill>
                  <a:srgbClr val="000000"/>
                </a:solidFill>
              </a:rPr>
              <a:t> is essentially </a:t>
            </a:r>
            <a:r>
              <a:rPr lang="en-US" sz="2800" b="1" dirty="0" smtClean="0">
                <a:solidFill>
                  <a:srgbClr val="FF0000"/>
                </a:solidFill>
              </a:rPr>
              <a:t>not testable in the lab </a:t>
            </a:r>
          </a:p>
          <a:p>
            <a:r>
              <a:rPr lang="en-US" sz="2800" b="1" dirty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000000"/>
                </a:solidFill>
              </a:rPr>
              <a:t>(very large </a:t>
            </a:r>
            <a:r>
              <a:rPr lang="en-US" sz="2800" b="1" i="1" dirty="0" err="1" smtClean="0">
                <a:solidFill>
                  <a:srgbClr val="000000"/>
                </a:solidFill>
              </a:rPr>
              <a:t>BxL</a:t>
            </a:r>
            <a:r>
              <a:rPr lang="en-US" sz="2800" b="1" dirty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~ </a:t>
            </a:r>
            <a:r>
              <a:rPr lang="en-US" sz="2800" b="1" i="1" dirty="0" smtClean="0">
                <a:solidFill>
                  <a:srgbClr val="000000"/>
                </a:solidFill>
              </a:rPr>
              <a:t>10</a:t>
            </a:r>
            <a:r>
              <a:rPr lang="en-US" sz="2800" b="1" i="1" baseline="30000" dirty="0" smtClean="0">
                <a:solidFill>
                  <a:srgbClr val="000000"/>
                </a:solidFill>
              </a:rPr>
              <a:t>18</a:t>
            </a:r>
            <a:r>
              <a:rPr lang="en-US" sz="2800" b="1" i="1" dirty="0" smtClean="0">
                <a:solidFill>
                  <a:srgbClr val="000000"/>
                </a:solidFill>
              </a:rPr>
              <a:t> G cm</a:t>
            </a:r>
            <a:r>
              <a:rPr lang="en-US" sz="2800" b="1" dirty="0" smtClean="0">
                <a:solidFill>
                  <a:srgbClr val="000000"/>
                </a:solidFill>
              </a:rPr>
              <a:t> )</a:t>
            </a:r>
            <a:endParaRPr lang="en-US" sz="28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0178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3-25 at 8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93" y="2579901"/>
            <a:ext cx="3009584" cy="193402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834441" y="1595158"/>
            <a:ext cx="5505233" cy="984743"/>
            <a:chOff x="2145695" y="1108226"/>
            <a:chExt cx="4737100" cy="711200"/>
          </a:xfrm>
        </p:grpSpPr>
        <p:pic>
          <p:nvPicPr>
            <p:cNvPr id="3" name="Picture 2" descr="Screen Shot 2016-03-25 at 8.24.30 P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5695" y="1108226"/>
              <a:ext cx="1917700" cy="711200"/>
            </a:xfrm>
            <a:prstGeom prst="rect">
              <a:avLst/>
            </a:prstGeom>
          </p:spPr>
        </p:pic>
        <p:pic>
          <p:nvPicPr>
            <p:cNvPr id="4" name="Picture 3" descr="Screen Shot 2016-03-25 at 8.24.35 PM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33395" y="1193800"/>
              <a:ext cx="1549400" cy="546100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>
              <a:endCxn id="4" idx="1"/>
            </p:cNvCxnSpPr>
            <p:nvPr/>
          </p:nvCxnSpPr>
          <p:spPr>
            <a:xfrm>
              <a:off x="4245429" y="1451429"/>
              <a:ext cx="1087966" cy="15421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4651611" y="3139250"/>
            <a:ext cx="320706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Symbol" charset="2"/>
              </a:rPr>
              <a:t>Signal</a:t>
            </a:r>
            <a:r>
              <a:rPr lang="en-US" sz="3200" b="1" dirty="0" smtClean="0">
                <a:latin typeface="Symbol" charset="2"/>
                <a:cs typeface="Symbol" charset="2"/>
              </a:rPr>
              <a:t> ~ </a:t>
            </a:r>
            <a:r>
              <a:rPr lang="en-US" sz="32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latin typeface="+mj-lt"/>
                <a:cs typeface="Symbol" charset="2"/>
              </a:rPr>
              <a:t>DM</a:t>
            </a:r>
            <a:r>
              <a:rPr lang="en-US" sz="3200" b="1" baseline="-25000" dirty="0" smtClean="0">
                <a:solidFill>
                  <a:srgbClr val="FF0000"/>
                </a:solidFill>
                <a:latin typeface="+mj-lt"/>
                <a:cs typeface="Symbol" charset="2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Symbol" charset="2"/>
              </a:rPr>
              <a:t>x </a:t>
            </a:r>
            <a:r>
              <a:rPr lang="en-US" sz="3200" b="1" dirty="0" err="1" smtClean="0">
                <a:solidFill>
                  <a:srgbClr val="FF0000"/>
                </a:solidFill>
                <a:latin typeface="Symbol" charset="2"/>
                <a:cs typeface="Symbol" charset="2"/>
              </a:rPr>
              <a:t>r</a:t>
            </a:r>
            <a:r>
              <a:rPr lang="en-US" sz="3200" b="1" baseline="-25000" dirty="0" err="1" smtClean="0">
                <a:solidFill>
                  <a:srgbClr val="FF0000"/>
                </a:solidFill>
                <a:cs typeface="Symbol" charset="2"/>
              </a:rPr>
              <a:t>gas</a:t>
            </a:r>
            <a:endParaRPr lang="en-US" sz="3200" b="1" baseline="-25000" dirty="0" smtClean="0">
              <a:solidFill>
                <a:srgbClr val="FF0000"/>
              </a:solidFill>
              <a:cs typeface="Symbol" charset="2"/>
            </a:endParaRPr>
          </a:p>
        </p:txBody>
      </p:sp>
      <p:pic>
        <p:nvPicPr>
          <p:cNvPr id="14" name="Picture 13" descr="Screen Shot 2016-03-25 at 8.03.3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" r="50194"/>
          <a:stretch/>
        </p:blipFill>
        <p:spPr>
          <a:xfrm>
            <a:off x="4837877" y="4299759"/>
            <a:ext cx="3322330" cy="1965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3893" y="4934183"/>
            <a:ext cx="365075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  <a:cs typeface="Symbol" charset="2"/>
              </a:rPr>
              <a:t>Good </a:t>
            </a:r>
            <a:r>
              <a:rPr lang="en-US" sz="3200" b="1" dirty="0" smtClean="0">
                <a:solidFill>
                  <a:srgbClr val="FF0000"/>
                </a:solidFill>
                <a:latin typeface="+mj-lt"/>
                <a:cs typeface="Symbol" charset="2"/>
              </a:rPr>
              <a:t>Thermal Relic</a:t>
            </a:r>
            <a:r>
              <a:rPr lang="en-US" sz="3200" b="1" dirty="0" smtClean="0">
                <a:latin typeface="+mj-lt"/>
                <a:cs typeface="Symbol" charset="2"/>
              </a:rPr>
              <a:t>!</a:t>
            </a:r>
            <a:endParaRPr lang="en-US" sz="3200" b="1" baseline="-25000" dirty="0" smtClean="0">
              <a:solidFill>
                <a:srgbClr val="FF0000"/>
              </a:solidFill>
              <a:cs typeface="Symbol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4625" y="337130"/>
            <a:ext cx="472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 actually is fairly “</a:t>
            </a:r>
            <a:r>
              <a:rPr lang="en-US" sz="2800" b="1" dirty="0" smtClean="0">
                <a:solidFill>
                  <a:srgbClr val="FF0000"/>
                </a:solidFill>
              </a:rPr>
              <a:t>exciting</a:t>
            </a:r>
            <a:r>
              <a:rPr lang="en-US" sz="2800" b="1" dirty="0" smtClean="0"/>
              <a:t>”</a:t>
            </a:r>
            <a:r>
              <a:rPr lang="mr-IN" sz="2800" b="1" dirty="0" smtClean="0"/>
              <a:t>…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25" y="6423198"/>
            <a:ext cx="826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D’Eramo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Hambleton</a:t>
            </a:r>
            <a:r>
              <a:rPr lang="en-US" sz="2400" b="1" dirty="0" smtClean="0"/>
              <a:t>, Profumo and </a:t>
            </a:r>
            <a:r>
              <a:rPr lang="en-US" sz="2400" b="1" dirty="0" err="1" smtClean="0"/>
              <a:t>Stefaniak</a:t>
            </a:r>
            <a:r>
              <a:rPr lang="en-US" sz="2400" b="1" dirty="0" smtClean="0"/>
              <a:t>, </a:t>
            </a:r>
            <a:r>
              <a:rPr lang="en-US" sz="2400" b="1" dirty="0" smtClean="0"/>
              <a:t>1603.04859, PRD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44356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2225" y="6423198"/>
            <a:ext cx="82638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/>
              <a:t>D’Eramo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Hambleton</a:t>
            </a:r>
            <a:r>
              <a:rPr lang="en-US" sz="2400" b="1" dirty="0" smtClean="0"/>
              <a:t>, Profumo and </a:t>
            </a:r>
            <a:r>
              <a:rPr lang="en-US" sz="2400" b="1" dirty="0" err="1" smtClean="0"/>
              <a:t>Stefaniak</a:t>
            </a:r>
            <a:r>
              <a:rPr lang="en-US" sz="2400" b="1" dirty="0" smtClean="0"/>
              <a:t>, </a:t>
            </a:r>
            <a:r>
              <a:rPr lang="en-US" sz="2400" b="1" dirty="0" smtClean="0"/>
              <a:t>1603.04859, PRD</a:t>
            </a:r>
            <a:endParaRPr lang="en-US" sz="2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67311" y="1401874"/>
            <a:ext cx="32904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effective</a:t>
            </a:r>
            <a:r>
              <a:rPr lang="en-US" sz="2800" b="1" dirty="0" smtClean="0"/>
              <a:t> interaction:</a:t>
            </a:r>
            <a:endParaRPr lang="en-US" sz="2800" b="1" dirty="0"/>
          </a:p>
        </p:txBody>
      </p:sp>
      <p:pic>
        <p:nvPicPr>
          <p:cNvPr id="17" name="Picture 16" descr="Screen Shot 2016-03-25 at 8.08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1" y="2377284"/>
            <a:ext cx="3009584" cy="1934028"/>
          </a:xfrm>
          <a:prstGeom prst="rect">
            <a:avLst/>
          </a:prstGeom>
        </p:spPr>
      </p:pic>
      <p:pic>
        <p:nvPicPr>
          <p:cNvPr id="6" name="Picture 5" descr="Screen Shot 2016-12-04 at 7.10.2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7745" y="1237480"/>
            <a:ext cx="5041900" cy="9525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49682" y="2454569"/>
            <a:ext cx="4216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To have </a:t>
            </a:r>
            <a:r>
              <a:rPr lang="en-US" sz="2800" b="1" dirty="0" smtClean="0">
                <a:solidFill>
                  <a:srgbClr val="FF0000"/>
                </a:solidFill>
              </a:rPr>
              <a:t>inelastic</a:t>
            </a:r>
            <a:r>
              <a:rPr lang="en-US" sz="2800" b="1" dirty="0" smtClean="0"/>
              <a:t> scattering</a:t>
            </a:r>
            <a:endParaRPr lang="en-US" sz="28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4625" y="337130"/>
            <a:ext cx="4721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2. actually is fairly “</a:t>
            </a:r>
            <a:r>
              <a:rPr lang="en-US" sz="2800" b="1" dirty="0" smtClean="0">
                <a:solidFill>
                  <a:srgbClr val="FF0000"/>
                </a:solidFill>
              </a:rPr>
              <a:t>exciting</a:t>
            </a:r>
            <a:r>
              <a:rPr lang="en-US" sz="2800" b="1" dirty="0" smtClean="0"/>
              <a:t>”</a:t>
            </a:r>
            <a:r>
              <a:rPr lang="mr-IN" sz="2800" b="1" dirty="0" smtClean="0"/>
              <a:t>…</a:t>
            </a:r>
            <a:endParaRPr lang="en-US" sz="2800" b="1" dirty="0"/>
          </a:p>
        </p:txBody>
      </p:sp>
      <p:pic>
        <p:nvPicPr>
          <p:cNvPr id="8" name="Picture 7" descr="Screen Shot 2016-12-04 at 7.16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250" y="3130207"/>
            <a:ext cx="3556000" cy="13589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754389" y="5083722"/>
            <a:ext cx="565549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if m</a:t>
            </a:r>
            <a:r>
              <a:rPr lang="en-US" sz="2800" b="1" baseline="-25000" dirty="0" smtClean="0">
                <a:latin typeface="Symbol" charset="2"/>
                <a:cs typeface="Symbol" charset="2"/>
              </a:rPr>
              <a:t>c</a:t>
            </a:r>
            <a:r>
              <a:rPr lang="en-US" sz="2800" b="1" dirty="0" smtClean="0"/>
              <a:t>&lt;1 </a:t>
            </a:r>
            <a:r>
              <a:rPr lang="en-US" sz="2800" b="1" dirty="0" err="1" smtClean="0"/>
              <a:t>GeV</a:t>
            </a:r>
            <a:r>
              <a:rPr lang="en-US" sz="2800" b="1" dirty="0" smtClean="0"/>
              <a:t>, no way (</a:t>
            </a:r>
            <a:r>
              <a:rPr lang="en-US" sz="2800" b="1" dirty="0" smtClean="0">
                <a:latin typeface="Symbol" charset="2"/>
                <a:cs typeface="Symbol" charset="2"/>
              </a:rPr>
              <a:t>m</a:t>
            </a:r>
            <a:r>
              <a:rPr lang="en-US" sz="2800" b="1" dirty="0" smtClean="0"/>
              <a:t>v</a:t>
            </a:r>
            <a:r>
              <a:rPr lang="en-US" sz="2800" b="1" baseline="30000" dirty="0" smtClean="0"/>
              <a:t>2</a:t>
            </a:r>
            <a:r>
              <a:rPr lang="en-US" sz="2800" b="1" dirty="0" smtClean="0"/>
              <a:t>&lt;&lt;3.5 </a:t>
            </a:r>
            <a:r>
              <a:rPr lang="en-US" sz="2800" b="1" dirty="0" err="1" smtClean="0"/>
              <a:t>keV</a:t>
            </a:r>
            <a:r>
              <a:rPr lang="en-US" sz="2800" b="1" dirty="0" smtClean="0"/>
              <a:t>), </a:t>
            </a:r>
          </a:p>
          <a:p>
            <a:pPr algn="ctr"/>
            <a:r>
              <a:rPr lang="en-US" sz="2800" b="1" dirty="0" smtClean="0"/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m</a:t>
            </a:r>
            <a:r>
              <a:rPr lang="en-US" sz="2800" b="1" baseline="-250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c</a:t>
            </a:r>
            <a:r>
              <a:rPr lang="en-US" sz="2800" b="1" dirty="0" smtClean="0">
                <a:solidFill>
                  <a:srgbClr val="FF0000"/>
                </a:solidFill>
              </a:rPr>
              <a:t>&gt;1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 smtClean="0"/>
              <a:t>, interesting</a:t>
            </a:r>
            <a:r>
              <a:rPr lang="mr-IN" sz="2800" b="1" dirty="0" smtClean="0"/>
              <a:t>…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8330003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Shot 2015-04-24 at 3.11.4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r="60960"/>
          <a:stretch/>
        </p:blipFill>
        <p:spPr>
          <a:xfrm>
            <a:off x="2460436" y="754468"/>
            <a:ext cx="3899738" cy="39291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5003" y="2149686"/>
            <a:ext cx="226456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Dark Matter</a:t>
            </a:r>
          </a:p>
          <a:p>
            <a:pPr algn="ctr"/>
            <a:r>
              <a:rPr lang="en-US" sz="3200" b="1" dirty="0" smtClean="0"/>
              <a:t>Particles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5591615" y="2149686"/>
            <a:ext cx="343355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</a:rPr>
              <a:t>Standard Model</a:t>
            </a:r>
          </a:p>
          <a:p>
            <a:pPr algn="ctr"/>
            <a:r>
              <a:rPr lang="en-US" sz="3200" b="1" dirty="0" smtClean="0"/>
              <a:t>(ordinary) Particles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890544" y="5493388"/>
            <a:ext cx="73990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Are </a:t>
            </a:r>
            <a:r>
              <a:rPr lang="en-US" sz="2800" b="1" dirty="0" smtClean="0">
                <a:solidFill>
                  <a:srgbClr val="FF0000"/>
                </a:solidFill>
              </a:rPr>
              <a:t>connections</a:t>
            </a:r>
            <a:r>
              <a:rPr lang="en-US" sz="2800" b="1" dirty="0" smtClean="0">
                <a:solidFill>
                  <a:srgbClr val="000000"/>
                </a:solidFill>
              </a:rPr>
              <a:t> between “</a:t>
            </a:r>
            <a:r>
              <a:rPr lang="en-US" sz="2800" b="1" dirty="0" smtClean="0">
                <a:solidFill>
                  <a:srgbClr val="008000"/>
                </a:solidFill>
              </a:rPr>
              <a:t>direct detection</a:t>
            </a:r>
            <a:r>
              <a:rPr lang="en-US" sz="2800" b="1" dirty="0" smtClean="0">
                <a:solidFill>
                  <a:srgbClr val="000000"/>
                </a:solidFill>
              </a:rPr>
              <a:t>” and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smtClean="0">
                <a:solidFill>
                  <a:srgbClr val="3366FF"/>
                </a:solidFill>
              </a:rPr>
              <a:t>astrophysical</a:t>
            </a:r>
            <a:r>
              <a:rPr lang="en-US" sz="2800" b="1" dirty="0" smtClean="0">
                <a:solidFill>
                  <a:srgbClr val="000000"/>
                </a:solidFill>
              </a:rPr>
              <a:t> (indirect) searches” </a:t>
            </a:r>
            <a:r>
              <a:rPr lang="en-US" sz="2800" b="1" dirty="0" smtClean="0">
                <a:solidFill>
                  <a:srgbClr val="FF0000"/>
                </a:solidFill>
              </a:rPr>
              <a:t>possible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22135" y="4561726"/>
            <a:ext cx="2669480" cy="24658"/>
          </a:xfrm>
          <a:prstGeom prst="straightConnector1">
            <a:avLst/>
          </a:prstGeom>
          <a:ln w="76200" cmpd="sng">
            <a:solidFill>
              <a:srgbClr val="3366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815619" y="1729997"/>
            <a:ext cx="0" cy="1989419"/>
          </a:xfrm>
          <a:prstGeom prst="straightConnector1">
            <a:avLst/>
          </a:prstGeom>
          <a:ln w="76200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495392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82539" y="578088"/>
            <a:ext cx="62256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Final not-so indirect option: </a:t>
            </a:r>
            <a:r>
              <a:rPr lang="en-US" sz="2800" b="1" dirty="0" smtClean="0">
                <a:solidFill>
                  <a:srgbClr val="FF0000"/>
                </a:solidFill>
              </a:rPr>
              <a:t>neutrinos</a:t>
            </a: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916" y="2180904"/>
            <a:ext cx="79822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excruciatingly </a:t>
            </a:r>
            <a:r>
              <a:rPr lang="en-US" sz="2800" b="1" dirty="0" smtClean="0">
                <a:solidFill>
                  <a:srgbClr val="FF0000"/>
                </a:solidFill>
              </a:rPr>
              <a:t>low fluxes </a:t>
            </a:r>
            <a:r>
              <a:rPr lang="en-US" sz="2800" b="1" dirty="0" smtClean="0">
                <a:solidFill>
                  <a:srgbClr val="000000"/>
                </a:solidFill>
              </a:rPr>
              <a:t>from dark matter annihilation in GC, other galaxies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000000"/>
                </a:solidFill>
              </a:rPr>
              <a:t>virtually </a:t>
            </a:r>
            <a:r>
              <a:rPr lang="en-US" sz="2800" b="1" dirty="0" smtClean="0">
                <a:solidFill>
                  <a:srgbClr val="FF0000"/>
                </a:solidFill>
              </a:rPr>
              <a:t>background free </a:t>
            </a:r>
            <a:r>
              <a:rPr lang="en-US" sz="2800" b="1" dirty="0" smtClean="0">
                <a:solidFill>
                  <a:srgbClr val="000000"/>
                </a:solidFill>
              </a:rPr>
              <a:t>target for &gt;</a:t>
            </a:r>
            <a:r>
              <a:rPr lang="en-US" sz="2800" b="1" dirty="0" err="1" smtClean="0">
                <a:solidFill>
                  <a:srgbClr val="000000"/>
                </a:solidFill>
              </a:rPr>
              <a:t>GeV</a:t>
            </a:r>
            <a:r>
              <a:rPr lang="en-US" sz="2800" b="1" dirty="0" smtClean="0">
                <a:solidFill>
                  <a:srgbClr val="000000"/>
                </a:solidFill>
              </a:rPr>
              <a:t> neutrinos: Sun (or Earth)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55946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486" y="872198"/>
            <a:ext cx="85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best target: </a:t>
            </a:r>
            <a:r>
              <a:rPr lang="en-US" sz="2800" b="1" dirty="0" smtClean="0">
                <a:solidFill>
                  <a:srgbClr val="FF0000"/>
                </a:solidFill>
              </a:rPr>
              <a:t>Sun</a:t>
            </a:r>
            <a:r>
              <a:rPr lang="en-US" sz="2800" b="1" dirty="0" smtClean="0"/>
              <a:t>! Large, </a:t>
            </a:r>
            <a:r>
              <a:rPr lang="en-US" sz="2800" b="1" dirty="0" smtClean="0">
                <a:solidFill>
                  <a:srgbClr val="FF0000"/>
                </a:solidFill>
              </a:rPr>
              <a:t>nearby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low-E</a:t>
            </a:r>
            <a:r>
              <a:rPr lang="en-US" sz="2800" b="1" dirty="0" smtClean="0"/>
              <a:t> neutrino emission</a:t>
            </a:r>
            <a:endParaRPr lang="en-US" sz="2800" b="1" dirty="0"/>
          </a:p>
        </p:txBody>
      </p:sp>
      <p:pic>
        <p:nvPicPr>
          <p:cNvPr id="3" name="Picture 2" descr="Solar_WIMP_fig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994" y="2104901"/>
            <a:ext cx="4202450" cy="3443248"/>
          </a:xfrm>
          <a:prstGeom prst="rect">
            <a:avLst/>
          </a:prstGeom>
        </p:spPr>
      </p:pic>
      <p:pic>
        <p:nvPicPr>
          <p:cNvPr id="5" name="Picture 4" descr="snspectrum200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52" y="2214817"/>
            <a:ext cx="4517541" cy="333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23414" y="509625"/>
            <a:ext cx="5563567" cy="1112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Estimate</a:t>
            </a:r>
            <a:r>
              <a:rPr lang="en-US" sz="2800" b="1" dirty="0" smtClean="0"/>
              <a:t> the process </a:t>
            </a:r>
            <a:r>
              <a:rPr lang="en-US" sz="2800" b="1" dirty="0" smtClean="0">
                <a:solidFill>
                  <a:srgbClr val="FF0000"/>
                </a:solidFill>
              </a:rPr>
              <a:t>quantitatively</a:t>
            </a:r>
            <a:r>
              <a:rPr lang="en-US" sz="2800" b="1" dirty="0" smtClean="0"/>
              <a:t>!</a:t>
            </a:r>
          </a:p>
          <a:p>
            <a:pPr algn="ctr">
              <a:lnSpc>
                <a:spcPct val="120000"/>
              </a:lnSpc>
            </a:pPr>
            <a:r>
              <a:rPr lang="en-US" sz="2800" b="1" dirty="0" smtClean="0"/>
              <a:t>First: </a:t>
            </a:r>
            <a:r>
              <a:rPr lang="en-US" sz="2800" b="1" dirty="0" smtClean="0">
                <a:solidFill>
                  <a:srgbClr val="FF0000"/>
                </a:solidFill>
              </a:rPr>
              <a:t>capture rate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Screen Shot 2016-06-23 at 1.1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03" y="2154047"/>
            <a:ext cx="3556000" cy="1041400"/>
          </a:xfrm>
          <a:prstGeom prst="rect">
            <a:avLst/>
          </a:prstGeom>
        </p:spPr>
      </p:pic>
      <p:pic>
        <p:nvPicPr>
          <p:cNvPr id="4" name="Picture 3" descr="Screen Shot 2016-06-23 at 1.12.5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28" y="2069635"/>
            <a:ext cx="3810000" cy="1041400"/>
          </a:xfrm>
          <a:prstGeom prst="rect">
            <a:avLst/>
          </a:prstGeom>
        </p:spPr>
      </p:pic>
      <p:pic>
        <p:nvPicPr>
          <p:cNvPr id="5" name="Picture 4" descr="Screen Shot 2016-06-23 at 1.13.0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08" y="3440962"/>
            <a:ext cx="4445000" cy="1193800"/>
          </a:xfrm>
          <a:prstGeom prst="rect">
            <a:avLst/>
          </a:prstGeom>
        </p:spPr>
      </p:pic>
      <p:pic>
        <p:nvPicPr>
          <p:cNvPr id="6" name="Picture 5" descr="Screen Shot 2016-06-23 at 1.13.13 PM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08"/>
          <a:stretch/>
        </p:blipFill>
        <p:spPr>
          <a:xfrm>
            <a:off x="0" y="5059123"/>
            <a:ext cx="9144000" cy="85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64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9296" y="3147118"/>
            <a:ext cx="5519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Number of </a:t>
            </a:r>
            <a:r>
              <a:rPr lang="en-US" sz="2800" b="1" dirty="0" smtClean="0">
                <a:solidFill>
                  <a:srgbClr val="FF0000"/>
                </a:solidFill>
              </a:rPr>
              <a:t>accreted</a:t>
            </a:r>
            <a:r>
              <a:rPr lang="en-US" sz="2800" b="1" dirty="0" smtClean="0"/>
              <a:t> DM </a:t>
            </a:r>
            <a:r>
              <a:rPr lang="en-US" sz="2800" b="1" dirty="0" smtClean="0">
                <a:solidFill>
                  <a:srgbClr val="FF0000"/>
                </a:solidFill>
              </a:rPr>
              <a:t>particles</a:t>
            </a:r>
            <a:r>
              <a:rPr lang="en-US" sz="2800" b="1" dirty="0" smtClean="0"/>
              <a:t> </a:t>
            </a:r>
            <a:r>
              <a:rPr lang="en-US" sz="2800" b="1" i="1" dirty="0" smtClean="0"/>
              <a:t>N</a:t>
            </a:r>
            <a:endParaRPr lang="en-US" sz="2800" b="1" i="1" dirty="0"/>
          </a:p>
        </p:txBody>
      </p:sp>
      <p:pic>
        <p:nvPicPr>
          <p:cNvPr id="3" name="Picture 2" descr="Screen Shot 2016-06-23 at 1.22.4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70" y="3670338"/>
            <a:ext cx="4483100" cy="952500"/>
          </a:xfrm>
          <a:prstGeom prst="rect">
            <a:avLst/>
          </a:prstGeom>
        </p:spPr>
      </p:pic>
      <p:pic>
        <p:nvPicPr>
          <p:cNvPr id="4" name="Picture 3" descr="Screen Shot 2016-06-23 at 1.23.14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462" y="296875"/>
            <a:ext cx="1714500" cy="990600"/>
          </a:xfrm>
          <a:prstGeom prst="rect">
            <a:avLst/>
          </a:prstGeom>
        </p:spPr>
      </p:pic>
      <p:pic>
        <p:nvPicPr>
          <p:cNvPr id="5" name="Picture 4" descr="Screen Shot 2016-06-23 at 1.23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367" y="1714224"/>
            <a:ext cx="4051300" cy="889000"/>
          </a:xfrm>
          <a:prstGeom prst="rect">
            <a:avLst/>
          </a:prstGeom>
        </p:spPr>
      </p:pic>
      <p:pic>
        <p:nvPicPr>
          <p:cNvPr id="6" name="Picture 5" descr="Screen Shot 2016-06-23 at 1.24.2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041" y="296875"/>
            <a:ext cx="2667000" cy="1016000"/>
          </a:xfrm>
          <a:prstGeom prst="rect">
            <a:avLst/>
          </a:prstGeom>
        </p:spPr>
      </p:pic>
      <p:pic>
        <p:nvPicPr>
          <p:cNvPr id="7" name="Picture 6" descr="Screen Shot 2016-06-23 at 1.24.40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719" y="5093643"/>
            <a:ext cx="6223000" cy="1130300"/>
          </a:xfrm>
          <a:prstGeom prst="rect">
            <a:avLst/>
          </a:prstGeom>
        </p:spPr>
      </p:pic>
      <p:pic>
        <p:nvPicPr>
          <p:cNvPr id="8" name="Picture 7" descr="Screen Shot 2016-06-23 at 1.25.0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68" y="5985962"/>
            <a:ext cx="3200400" cy="812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078" y="6250884"/>
            <a:ext cx="56649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want to maximize </a:t>
            </a:r>
            <a:r>
              <a:rPr lang="en-US" sz="2800" b="1" dirty="0" smtClean="0">
                <a:solidFill>
                  <a:srgbClr val="FF0000"/>
                </a:solidFill>
              </a:rPr>
              <a:t>argument</a:t>
            </a:r>
            <a:r>
              <a:rPr lang="en-US" sz="2800" b="1" dirty="0" smtClean="0"/>
              <a:t> of </a:t>
            </a:r>
            <a:r>
              <a:rPr lang="en-US" sz="2800" b="1" dirty="0" err="1" smtClean="0"/>
              <a:t>tanh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pic>
        <p:nvPicPr>
          <p:cNvPr id="10" name="Picture 9" descr="Screen Shot 2016-06-23 at 1.25.13 PM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5" r="22415"/>
          <a:stretch/>
        </p:blipFill>
        <p:spPr>
          <a:xfrm>
            <a:off x="6932604" y="3927934"/>
            <a:ext cx="2112264" cy="10414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6325127" y="4574055"/>
            <a:ext cx="961715" cy="78905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4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06-23 at 1.25.1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72" y="620699"/>
            <a:ext cx="2844800" cy="1041400"/>
          </a:xfrm>
          <a:prstGeom prst="rect">
            <a:avLst/>
          </a:prstGeom>
        </p:spPr>
      </p:pic>
      <p:pic>
        <p:nvPicPr>
          <p:cNvPr id="3" name="Picture 2" descr="Screen Shot 2016-06-23 at 1.25.2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62" y="709599"/>
            <a:ext cx="3937000" cy="952500"/>
          </a:xfrm>
          <a:prstGeom prst="rect">
            <a:avLst/>
          </a:prstGeom>
        </p:spPr>
      </p:pic>
      <p:pic>
        <p:nvPicPr>
          <p:cNvPr id="4" name="Picture 3" descr="Screen Shot 2016-06-23 at 1.25.47 PM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7" b="-8637"/>
          <a:stretch/>
        </p:blipFill>
        <p:spPr>
          <a:xfrm>
            <a:off x="1504212" y="2139696"/>
            <a:ext cx="5905500" cy="1066800"/>
          </a:xfrm>
          <a:prstGeom prst="rect">
            <a:avLst/>
          </a:prstGeom>
        </p:spPr>
      </p:pic>
      <p:pic>
        <p:nvPicPr>
          <p:cNvPr id="5" name="Picture 4" descr="Screen Shot 2016-06-23 at 1.25.54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12" y="3454155"/>
            <a:ext cx="5397500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24726" y="4943908"/>
            <a:ext cx="72544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So yes thermal DM is in </a:t>
            </a:r>
            <a:r>
              <a:rPr lang="en-US" sz="2800" b="1" dirty="0" smtClean="0">
                <a:solidFill>
                  <a:srgbClr val="FF0000"/>
                </a:solidFill>
              </a:rPr>
              <a:t>equilibration</a:t>
            </a:r>
            <a:r>
              <a:rPr lang="en-US" sz="2800" b="1" dirty="0" smtClean="0"/>
              <a:t> </a:t>
            </a:r>
            <a:r>
              <a:rPr lang="en-US" sz="2800" b="1" dirty="0" smtClean="0"/>
              <a:t>(for “thermal” WIMPs as </a:t>
            </a:r>
            <a:r>
              <a:rPr lang="en-US" sz="2800" b="1" dirty="0" smtClean="0"/>
              <a:t>long as </a:t>
            </a:r>
            <a:r>
              <a:rPr lang="en-US" sz="2800" b="1" dirty="0" smtClean="0"/>
              <a:t>WIMP</a:t>
            </a:r>
            <a:r>
              <a:rPr lang="en-US" sz="2800" b="1" dirty="0" smtClean="0"/>
              <a:t>-nucleon cross section is </a:t>
            </a:r>
            <a:r>
              <a:rPr lang="en-US" sz="2800" b="1" dirty="0" smtClean="0">
                <a:solidFill>
                  <a:srgbClr val="FF0000"/>
                </a:solidFill>
              </a:rPr>
              <a:t>larger</a:t>
            </a:r>
            <a:r>
              <a:rPr lang="en-US" sz="2800" b="1" dirty="0" smtClean="0"/>
              <a:t> than</a:t>
            </a:r>
            <a:endParaRPr lang="en-US" sz="2800" b="1" dirty="0"/>
          </a:p>
        </p:txBody>
      </p:sp>
      <p:pic>
        <p:nvPicPr>
          <p:cNvPr id="7" name="Picture 6" descr="Screen Shot 2016-06-23 at 1.26.45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429" y="5806348"/>
            <a:ext cx="1346200" cy="5842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2" idx="2"/>
          </p:cNvCxnSpPr>
          <p:nvPr/>
        </p:nvCxnSpPr>
        <p:spPr>
          <a:xfrm>
            <a:off x="2040772" y="1662099"/>
            <a:ext cx="203230" cy="5694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183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9741" y="423580"/>
            <a:ext cx="859907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With </a:t>
            </a:r>
            <a:r>
              <a:rPr lang="en-US" sz="2800" b="1" dirty="0" smtClean="0">
                <a:solidFill>
                  <a:srgbClr val="FF0000"/>
                </a:solidFill>
              </a:rPr>
              <a:t>equilibration</a:t>
            </a:r>
            <a:r>
              <a:rPr lang="en-US" sz="2800" b="1" dirty="0" smtClean="0"/>
              <a:t>, flux of neutrinos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only </a:t>
            </a:r>
            <a:r>
              <a:rPr lang="en-US" sz="2800" b="1" dirty="0" smtClean="0"/>
              <a:t>depends on </a:t>
            </a:r>
            <a:r>
              <a:rPr lang="en-US" sz="2800" b="1" dirty="0" smtClean="0">
                <a:solidFill>
                  <a:srgbClr val="FF0000"/>
                </a:solidFill>
              </a:rPr>
              <a:t>capture rate</a:t>
            </a:r>
            <a:r>
              <a:rPr lang="en-US" sz="2800" b="1" dirty="0" smtClean="0"/>
              <a:t>!</a:t>
            </a:r>
            <a:endParaRPr lang="en-US" sz="2800" b="1" dirty="0"/>
          </a:p>
        </p:txBody>
      </p:sp>
      <p:pic>
        <p:nvPicPr>
          <p:cNvPr id="3" name="Picture 2" descr="Screen Shot 2016-06-23 at 1.27.1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279" y="2703412"/>
            <a:ext cx="1866900" cy="1016000"/>
          </a:xfrm>
          <a:prstGeom prst="rect">
            <a:avLst/>
          </a:prstGeom>
        </p:spPr>
      </p:pic>
      <p:pic>
        <p:nvPicPr>
          <p:cNvPr id="5" name="Picture 4" descr="Screen Shot 2016-06-23 at 1.24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54" y="1573112"/>
            <a:ext cx="6223000" cy="1130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8914" y="4559996"/>
            <a:ext cx="3977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flux of </a:t>
            </a:r>
            <a:r>
              <a:rPr lang="en-US" sz="2800" b="1" dirty="0" smtClean="0">
                <a:solidFill>
                  <a:srgbClr val="FF0000"/>
                </a:solidFill>
              </a:rPr>
              <a:t>neutrinos</a:t>
            </a:r>
            <a:r>
              <a:rPr lang="en-US" sz="2800" b="1" dirty="0" smtClean="0"/>
              <a:t> is then</a:t>
            </a:r>
            <a:endParaRPr lang="en-US" sz="2800" b="1" dirty="0"/>
          </a:p>
        </p:txBody>
      </p:sp>
      <p:pic>
        <p:nvPicPr>
          <p:cNvPr id="8" name="Picture 7" descr="Screen Shot 2016-06-23 at 1.28.0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18" y="4186042"/>
            <a:ext cx="4076700" cy="11811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4376718" y="2416482"/>
            <a:ext cx="0" cy="5794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29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39303" y="735090"/>
            <a:ext cx="73224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So far </a:t>
            </a:r>
            <a:r>
              <a:rPr lang="en-US" sz="2800" b="1" dirty="0" smtClean="0">
                <a:solidFill>
                  <a:srgbClr val="FF0000"/>
                </a:solidFill>
              </a:rPr>
              <a:t>no anomalous events</a:t>
            </a:r>
            <a:r>
              <a:rPr lang="en-US" sz="2800" b="1" dirty="0" smtClean="0"/>
              <a:t> from Sun observed; </a:t>
            </a:r>
            <a:endParaRPr lang="en-US" sz="2800" b="1" dirty="0" smtClean="0"/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Earth</a:t>
            </a:r>
            <a:r>
              <a:rPr lang="en-US" sz="2800" b="1" dirty="0" smtClean="0"/>
              <a:t> </a:t>
            </a:r>
            <a:r>
              <a:rPr lang="en-US" sz="2800" b="1" dirty="0" smtClean="0"/>
              <a:t>less </a:t>
            </a:r>
            <a:r>
              <a:rPr lang="en-US" sz="2800" b="1" dirty="0" smtClean="0"/>
              <a:t>promising, also no signal so far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2861" y="3049111"/>
            <a:ext cx="3019902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/>
              <a:t>Opportunities with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lower-energy </a:t>
            </a:r>
          </a:p>
          <a:p>
            <a:pPr algn="ctr"/>
            <a:r>
              <a:rPr lang="en-US" sz="2800" b="1" dirty="0" smtClean="0"/>
              <a:t>threshold </a:t>
            </a:r>
            <a:endParaRPr lang="en-US" sz="2800" b="1" dirty="0" smtClean="0"/>
          </a:p>
          <a:p>
            <a:pPr algn="ctr"/>
            <a:r>
              <a:rPr lang="en-US" sz="2800" b="1" dirty="0" smtClean="0"/>
              <a:t>sub</a:t>
            </a:r>
            <a:r>
              <a:rPr lang="en-US" sz="2800" b="1" dirty="0" smtClean="0"/>
              <a:t>-detectors</a:t>
            </a:r>
          </a:p>
          <a:p>
            <a:pPr algn="ctr"/>
            <a:r>
              <a:rPr lang="en-US" sz="2800" b="1" dirty="0" smtClean="0"/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DeepCore</a:t>
            </a:r>
            <a:r>
              <a:rPr lang="en-US" sz="2800" b="1" dirty="0" smtClean="0"/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PINGU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icecube-schem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578" y="2350221"/>
            <a:ext cx="5485421" cy="4440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10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252" y="397181"/>
            <a:ext cx="567515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2016 </a:t>
            </a:r>
            <a:r>
              <a:rPr lang="en-US" sz="2800" b="1" dirty="0" err="1" smtClean="0">
                <a:solidFill>
                  <a:srgbClr val="000000"/>
                </a:solidFill>
              </a:rPr>
              <a:t>IceCube</a:t>
            </a:r>
            <a:r>
              <a:rPr lang="en-US" sz="2800" b="1" dirty="0" smtClean="0">
                <a:solidFill>
                  <a:srgbClr val="000000"/>
                </a:solidFill>
              </a:rPr>
              <a:t> results: </a:t>
            </a:r>
            <a:r>
              <a:rPr lang="en-US" sz="32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</a:rPr>
              <a:t> from the </a:t>
            </a:r>
            <a:r>
              <a:rPr lang="en-US" sz="2800" b="1" dirty="0" smtClean="0">
                <a:solidFill>
                  <a:srgbClr val="FF0000"/>
                </a:solidFill>
              </a:rPr>
              <a:t>Sun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57" y="6362027"/>
            <a:ext cx="2195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 1601.00653</a:t>
            </a:r>
            <a:endParaRPr lang="en-US" sz="2400" b="1" dirty="0"/>
          </a:p>
        </p:txBody>
      </p:sp>
      <p:pic>
        <p:nvPicPr>
          <p:cNvPr id="10" name="Picture 9" descr="Screen Shot 2016-12-02 at 7.34.1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252" y="1095404"/>
            <a:ext cx="5977518" cy="4452641"/>
          </a:xfrm>
          <a:prstGeom prst="rect">
            <a:avLst/>
          </a:prstGeom>
        </p:spPr>
      </p:pic>
      <p:pic>
        <p:nvPicPr>
          <p:cNvPr id="11" name="Picture 10" descr="Screen Shot 2016-12-02 at 7.34.3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07" y="5732980"/>
            <a:ext cx="3964373" cy="54436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97403" y="1405505"/>
            <a:ext cx="21465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Final states induce large </a:t>
            </a:r>
            <a:r>
              <a:rPr lang="en-US" sz="2400" b="1" dirty="0" smtClean="0">
                <a:solidFill>
                  <a:srgbClr val="FF0000"/>
                </a:solidFill>
              </a:rPr>
              <a:t>model-dependence</a:t>
            </a:r>
            <a:r>
              <a:rPr lang="en-US" sz="2400" b="1" dirty="0" smtClean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85554922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2252" y="397181"/>
            <a:ext cx="591728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2016 </a:t>
            </a:r>
            <a:r>
              <a:rPr lang="en-US" sz="2800" b="1" dirty="0" err="1" smtClean="0">
                <a:solidFill>
                  <a:srgbClr val="000000"/>
                </a:solidFill>
              </a:rPr>
              <a:t>IceCube</a:t>
            </a:r>
            <a:r>
              <a:rPr lang="en-US" sz="2800" b="1" dirty="0" smtClean="0">
                <a:solidFill>
                  <a:srgbClr val="000000"/>
                </a:solidFill>
              </a:rPr>
              <a:t> results: </a:t>
            </a:r>
            <a:r>
              <a:rPr lang="en-US" sz="3200" b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</a:rPr>
              <a:t> from the </a:t>
            </a:r>
            <a:r>
              <a:rPr lang="en-US" sz="2800" b="1" dirty="0" smtClean="0">
                <a:solidFill>
                  <a:srgbClr val="FF0000"/>
                </a:solidFill>
              </a:rPr>
              <a:t>Earth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2" name="Picture 1" descr="Screen Shot 2016-12-02 at 7.27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6329" y="1898663"/>
            <a:ext cx="4407057" cy="3164041"/>
          </a:xfrm>
          <a:prstGeom prst="rect">
            <a:avLst/>
          </a:prstGeom>
        </p:spPr>
      </p:pic>
      <p:pic>
        <p:nvPicPr>
          <p:cNvPr id="7" name="Picture 6" descr="Screen Shot 2016-12-02 at 7.28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824" y="1196486"/>
            <a:ext cx="4940175" cy="46972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957" y="6362027"/>
            <a:ext cx="2183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See 1609.01492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5422" y="5062704"/>
            <a:ext cx="3384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Resonant </a:t>
            </a:r>
            <a:r>
              <a:rPr lang="en-US" sz="2400" b="1" dirty="0" smtClean="0">
                <a:solidFill>
                  <a:srgbClr val="FF0000"/>
                </a:solidFill>
              </a:rPr>
              <a:t>capture</a:t>
            </a:r>
            <a:r>
              <a:rPr lang="en-US" sz="2400" b="1" dirty="0" smtClean="0"/>
              <a:t> for selected DM masses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05784" y="5861611"/>
            <a:ext cx="5038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Equilibration</a:t>
            </a:r>
            <a:r>
              <a:rPr lang="en-US" sz="2400" b="1" dirty="0" smtClean="0"/>
              <a:t> much harder to achieve; limits much </a:t>
            </a:r>
            <a:r>
              <a:rPr lang="en-US" sz="2400" b="1" dirty="0" smtClean="0">
                <a:solidFill>
                  <a:srgbClr val="FF0000"/>
                </a:solidFill>
              </a:rPr>
              <a:t>weaker</a:t>
            </a:r>
            <a:r>
              <a:rPr lang="en-US" sz="2400" b="1" dirty="0" smtClean="0"/>
              <a:t> than SI DD</a:t>
            </a:r>
          </a:p>
        </p:txBody>
      </p:sp>
    </p:spTree>
    <p:extLst>
      <p:ext uri="{BB962C8B-B14F-4D97-AF65-F5344CB8AC3E}">
        <p14:creationId xmlns:p14="http://schemas.microsoft.com/office/powerpoint/2010/main" val="20772530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85397" y="368495"/>
            <a:ext cx="2456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Conclusions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0235" y="1285292"/>
            <a:ext cx="83574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1.  Drawing from </a:t>
            </a:r>
            <a:r>
              <a:rPr lang="en-US" sz="2800" b="1" dirty="0" smtClean="0">
                <a:solidFill>
                  <a:srgbClr val="FF0000"/>
                </a:solidFill>
              </a:rPr>
              <a:t>astrophysical</a:t>
            </a:r>
            <a:r>
              <a:rPr lang="en-US" sz="2800" b="1" dirty="0" smtClean="0">
                <a:solidFill>
                  <a:srgbClr val="000000"/>
                </a:solidFill>
              </a:rPr>
              <a:t> DM searches is </a:t>
            </a:r>
            <a:r>
              <a:rPr lang="en-US" sz="2800" b="1" dirty="0" smtClean="0">
                <a:solidFill>
                  <a:srgbClr val="FF0000"/>
                </a:solidFill>
              </a:rPr>
              <a:t>possible</a:t>
            </a:r>
            <a:r>
              <a:rPr lang="en-US" sz="2800" b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	but is </a:t>
            </a:r>
            <a:r>
              <a:rPr lang="en-US" sz="2800" b="1" dirty="0" smtClean="0">
                <a:solidFill>
                  <a:srgbClr val="FF0000"/>
                </a:solidFill>
              </a:rPr>
              <a:t>generally</a:t>
            </a:r>
            <a:r>
              <a:rPr lang="en-US" sz="2800" b="1" dirty="0" smtClean="0">
                <a:solidFill>
                  <a:srgbClr val="000000"/>
                </a:solidFill>
              </a:rPr>
              <a:t> highly </a:t>
            </a:r>
            <a:r>
              <a:rPr lang="en-US" sz="2800" b="1" dirty="0" smtClean="0">
                <a:solidFill>
                  <a:srgbClr val="FF0000"/>
                </a:solidFill>
              </a:rPr>
              <a:t>model-dependent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0235" y="2646397"/>
            <a:ext cx="903509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2.  Key </a:t>
            </a:r>
            <a:r>
              <a:rPr lang="en-US" sz="2800" b="1" dirty="0" smtClean="0">
                <a:solidFill>
                  <a:srgbClr val="FF0000"/>
                </a:solidFill>
              </a:rPr>
              <a:t>exception</a:t>
            </a:r>
            <a:r>
              <a:rPr lang="en-US" sz="2800" b="1" dirty="0" smtClean="0">
                <a:solidFill>
                  <a:srgbClr val="000000"/>
                </a:solidFill>
              </a:rPr>
              <a:t>: signals from </a:t>
            </a:r>
            <a:r>
              <a:rPr lang="en-US" sz="2800" b="1" dirty="0" smtClean="0">
                <a:solidFill>
                  <a:srgbClr val="FF0000"/>
                </a:solidFill>
              </a:rPr>
              <a:t>DM accreted </a:t>
            </a:r>
            <a:r>
              <a:rPr lang="en-US" sz="2800" b="1" dirty="0" smtClean="0">
                <a:solidFill>
                  <a:srgbClr val="000000"/>
                </a:solidFill>
              </a:rPr>
              <a:t>in </a:t>
            </a:r>
          </a:p>
          <a:p>
            <a:r>
              <a:rPr lang="en-US" sz="2800" b="1" dirty="0" smtClean="0">
                <a:solidFill>
                  <a:srgbClr val="000000"/>
                </a:solidFill>
              </a:rPr>
              <a:t>	</a:t>
            </a:r>
            <a:r>
              <a:rPr lang="en-US" sz="2800" b="1" dirty="0" smtClean="0">
                <a:solidFill>
                  <a:srgbClr val="FF0000"/>
                </a:solidFill>
              </a:rPr>
              <a:t>celestial bodies </a:t>
            </a:r>
            <a:r>
              <a:rPr lang="en-US" sz="2800" b="1" dirty="0" smtClean="0">
                <a:solidFill>
                  <a:srgbClr val="000000"/>
                </a:solidFill>
              </a:rPr>
              <a:t>(planet heating, neutrinos from the Sun)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0235" y="4007502"/>
            <a:ext cx="906939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3.  At present, there are </a:t>
            </a:r>
            <a:r>
              <a:rPr lang="en-US" sz="2800" b="1" dirty="0" smtClean="0">
                <a:solidFill>
                  <a:srgbClr val="FF0000"/>
                </a:solidFill>
              </a:rPr>
              <a:t>no conclusive </a:t>
            </a:r>
            <a:r>
              <a:rPr lang="en-US" sz="2800" b="1" dirty="0" smtClean="0">
                <a:solidFill>
                  <a:srgbClr val="000000"/>
                </a:solidFill>
              </a:rPr>
              <a:t>astrophysical  	“</a:t>
            </a:r>
            <a:r>
              <a:rPr lang="en-US" sz="2800" b="1" dirty="0" smtClean="0">
                <a:solidFill>
                  <a:srgbClr val="FF0000"/>
                </a:solidFill>
              </a:rPr>
              <a:t>evidences</a:t>
            </a:r>
            <a:r>
              <a:rPr lang="en-US" sz="2800" b="1" dirty="0" smtClean="0">
                <a:solidFill>
                  <a:srgbClr val="000000"/>
                </a:solidFill>
              </a:rPr>
              <a:t>” for dark matter</a:t>
            </a:r>
          </a:p>
        </p:txBody>
      </p:sp>
      <p:sp>
        <p:nvSpPr>
          <p:cNvPr id="2" name="Rectangle 1"/>
          <p:cNvSpPr/>
          <p:nvPr/>
        </p:nvSpPr>
        <p:spPr>
          <a:xfrm>
            <a:off x="210235" y="5368608"/>
            <a:ext cx="85438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smtClean="0">
                <a:solidFill>
                  <a:srgbClr val="000000"/>
                </a:solidFill>
              </a:rPr>
              <a:t>4.  Direct </a:t>
            </a:r>
            <a:r>
              <a:rPr lang="en-US" sz="2800" b="1" dirty="0">
                <a:solidFill>
                  <a:srgbClr val="000000"/>
                </a:solidFill>
              </a:rPr>
              <a:t>detection can </a:t>
            </a:r>
            <a:r>
              <a:rPr lang="en-US" sz="2800" b="1" dirty="0">
                <a:solidFill>
                  <a:srgbClr val="FF0000"/>
                </a:solidFill>
              </a:rPr>
              <a:t>test </a:t>
            </a:r>
            <a:r>
              <a:rPr lang="en-US" sz="2800" b="1" dirty="0" smtClean="0">
                <a:solidFill>
                  <a:srgbClr val="FF0000"/>
                </a:solidFill>
              </a:rPr>
              <a:t>models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>
                <a:solidFill>
                  <a:srgbClr val="000000"/>
                </a:solidFill>
              </a:rPr>
              <a:t>that provide </a:t>
            </a:r>
            <a:r>
              <a:rPr lang="en-US" sz="2800" b="1" dirty="0" smtClean="0">
                <a:solidFill>
                  <a:srgbClr val="000000"/>
                </a:solidFill>
              </a:rPr>
              <a:t>	explanation </a:t>
            </a:r>
            <a:r>
              <a:rPr lang="en-US" sz="2800" b="1" dirty="0">
                <a:solidFill>
                  <a:srgbClr val="000000"/>
                </a:solidFill>
              </a:rPr>
              <a:t>to selected “</a:t>
            </a:r>
            <a:r>
              <a:rPr lang="en-US" sz="2800" b="1" dirty="0">
                <a:solidFill>
                  <a:srgbClr val="FF0000"/>
                </a:solidFill>
              </a:rPr>
              <a:t>anomalies</a:t>
            </a:r>
            <a:r>
              <a:rPr lang="en-US" sz="2800" b="1" dirty="0">
                <a:solidFill>
                  <a:srgbClr val="000000"/>
                </a:solidFill>
              </a:rPr>
              <a:t>” </a:t>
            </a:r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>
                <a:solidFill>
                  <a:srgbClr val="000000"/>
                </a:solidFill>
              </a:rPr>
              <a:t>positron </a:t>
            </a:r>
            <a:r>
              <a:rPr lang="en-US" sz="2800" b="1" dirty="0" smtClean="0">
                <a:solidFill>
                  <a:srgbClr val="000000"/>
                </a:solidFill>
              </a:rPr>
              <a:t>	excess</a:t>
            </a:r>
            <a:r>
              <a:rPr lang="en-US" sz="2800" b="1" dirty="0">
                <a:solidFill>
                  <a:srgbClr val="000000"/>
                </a:solidFill>
              </a:rPr>
              <a:t>, GC excess, 3.5 </a:t>
            </a:r>
            <a:r>
              <a:rPr lang="en-US" sz="2800" b="1" dirty="0" err="1">
                <a:solidFill>
                  <a:srgbClr val="000000"/>
                </a:solidFill>
              </a:rPr>
              <a:t>keV</a:t>
            </a:r>
            <a:r>
              <a:rPr lang="en-US" sz="2800" b="1" dirty="0">
                <a:solidFill>
                  <a:srgbClr val="000000"/>
                </a:solidFill>
              </a:rPr>
              <a:t> line)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15696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11437" y="1849829"/>
            <a:ext cx="8323593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(</a:t>
            </a:r>
            <a:r>
              <a:rPr lang="en-US" sz="2800" b="1" dirty="0" err="1" smtClean="0">
                <a:solidFill>
                  <a:srgbClr val="000000"/>
                </a:solidFill>
              </a:rPr>
              <a:t>i</a:t>
            </a:r>
            <a:r>
              <a:rPr lang="en-US" sz="2800" b="1" dirty="0" smtClean="0">
                <a:solidFill>
                  <a:srgbClr val="000000"/>
                </a:solidFill>
              </a:rPr>
              <a:t>) </a:t>
            </a:r>
            <a:r>
              <a:rPr lang="en-US" sz="2800" b="1" dirty="0" smtClean="0">
                <a:solidFill>
                  <a:srgbClr val="FF0000"/>
                </a:solidFill>
              </a:rPr>
              <a:t>very </a:t>
            </a:r>
            <a:r>
              <a:rPr lang="en-US" sz="2800" b="1" dirty="0">
                <a:solidFill>
                  <a:srgbClr val="FF0000"/>
                </a:solidFill>
              </a:rPr>
              <a:t>indirect</a:t>
            </a:r>
            <a:r>
              <a:rPr lang="en-US" sz="2800" b="1" dirty="0">
                <a:solidFill>
                  <a:srgbClr val="000000"/>
                </a:solidFill>
              </a:rPr>
              <a:t>: effects on cosmology, </a:t>
            </a:r>
            <a:r>
              <a:rPr lang="en-US" sz="2800" b="1" dirty="0" smtClean="0">
                <a:solidFill>
                  <a:srgbClr val="000000"/>
                </a:solidFill>
              </a:rPr>
              <a:t>stars, planets,</a:t>
            </a: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endParaRPr lang="en-US" sz="2800" b="1" dirty="0">
              <a:solidFill>
                <a:srgbClr val="000000"/>
              </a:solidFill>
            </a:endParaRPr>
          </a:p>
          <a:p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(ii) </a:t>
            </a:r>
            <a:r>
              <a:rPr lang="en-US" sz="2800" b="1" dirty="0" smtClean="0">
                <a:solidFill>
                  <a:srgbClr val="FF0000"/>
                </a:solidFill>
              </a:rPr>
              <a:t>indirect</a:t>
            </a:r>
            <a:r>
              <a:rPr lang="en-US" sz="2800" b="1" dirty="0" smtClean="0">
                <a:solidFill>
                  <a:srgbClr val="000000"/>
                </a:solidFill>
              </a:rPr>
              <a:t>: charged cosmic rays </a:t>
            </a:r>
            <a:r>
              <a:rPr lang="en-US" sz="2800" b="1" dirty="0" smtClean="0">
                <a:solidFill>
                  <a:srgbClr val="FF0000"/>
                </a:solidFill>
              </a:rPr>
              <a:t>*</a:t>
            </a:r>
          </a:p>
          <a:p>
            <a:endParaRPr lang="en-US" sz="2800" b="1" dirty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000000"/>
                </a:solidFill>
              </a:rPr>
              <a:t>(iii) </a:t>
            </a:r>
            <a:r>
              <a:rPr lang="en-US" sz="2800" b="1" dirty="0" smtClean="0">
                <a:solidFill>
                  <a:srgbClr val="FF0000"/>
                </a:solidFill>
              </a:rPr>
              <a:t>not</a:t>
            </a:r>
            <a:r>
              <a:rPr lang="en-US" sz="2800" b="1" dirty="0">
                <a:solidFill>
                  <a:srgbClr val="FF0000"/>
                </a:solidFill>
              </a:rPr>
              <a:t>-so indirect</a:t>
            </a:r>
            <a:r>
              <a:rPr lang="en-US" sz="2800" b="1" dirty="0">
                <a:solidFill>
                  <a:srgbClr val="000000"/>
                </a:solidFill>
              </a:rPr>
              <a:t>: photons, </a:t>
            </a:r>
            <a:r>
              <a:rPr lang="en-US" sz="2800" b="1" dirty="0" smtClean="0">
                <a:solidFill>
                  <a:srgbClr val="000000"/>
                </a:solidFill>
              </a:rPr>
              <a:t>neutrinos </a:t>
            </a:r>
            <a:r>
              <a:rPr lang="en-US" sz="2800" b="1" dirty="0" smtClean="0">
                <a:solidFill>
                  <a:srgbClr val="FF0000"/>
                </a:solidFill>
              </a:rPr>
              <a:t>**</a:t>
            </a:r>
            <a:r>
              <a:rPr lang="en-US" sz="2800" b="1" dirty="0" smtClean="0">
                <a:solidFill>
                  <a:srgbClr val="000000"/>
                </a:solidFill>
              </a:rPr>
              <a:t>,</a:t>
            </a:r>
            <a:r>
              <a:rPr lang="en-US" sz="2800" b="1" dirty="0" smtClean="0">
                <a:solidFill>
                  <a:srgbClr val="FF0000"/>
                </a:solidFill>
              </a:rPr>
              <a:t>***</a:t>
            </a:r>
            <a:endParaRPr lang="en-US" sz="2800" b="1" dirty="0">
              <a:solidFill>
                <a:srgbClr val="FF0000"/>
              </a:solidFill>
            </a:endParaRPr>
          </a:p>
          <a:p>
            <a:pPr marL="457200" indent="-457200">
              <a:buFont typeface="Wingdings" charset="2"/>
              <a:buChar char="Ø"/>
            </a:pPr>
            <a:endParaRPr lang="en-US" sz="2800" b="1" dirty="0" smtClean="0">
              <a:solidFill>
                <a:srgbClr val="00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*</a:t>
            </a:r>
            <a:r>
              <a:rPr lang="en-US" sz="2800" b="1" dirty="0" smtClean="0">
                <a:solidFill>
                  <a:srgbClr val="000000"/>
                </a:solidFill>
              </a:rPr>
              <a:t>’s: possible “evidences”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4331" y="5386965"/>
            <a:ext cx="69469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On today’s menu: 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what is the </a:t>
            </a:r>
            <a:r>
              <a:rPr lang="en-US" sz="2800" b="1" dirty="0" smtClean="0">
                <a:solidFill>
                  <a:srgbClr val="FF0000"/>
                </a:solidFill>
              </a:rPr>
              <a:t>connection</a:t>
            </a:r>
            <a:r>
              <a:rPr lang="en-US" sz="2800" b="1" dirty="0" smtClean="0">
                <a:solidFill>
                  <a:srgbClr val="000000"/>
                </a:solidFill>
              </a:rPr>
              <a:t> with </a:t>
            </a:r>
            <a:r>
              <a:rPr lang="en-US" sz="2800" b="1" dirty="0" smtClean="0">
                <a:solidFill>
                  <a:srgbClr val="FF0000"/>
                </a:solidFill>
              </a:rPr>
              <a:t>direct detection</a:t>
            </a:r>
            <a:r>
              <a:rPr lang="en-US" sz="2800" b="1" dirty="0" smtClean="0">
                <a:solidFill>
                  <a:srgbClr val="000000"/>
                </a:solidFill>
              </a:rPr>
              <a:t>?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359" y="672115"/>
            <a:ext cx="827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Three categories of possible “</a:t>
            </a:r>
            <a:r>
              <a:rPr lang="en-US" sz="2800" b="1" dirty="0" smtClean="0">
                <a:solidFill>
                  <a:srgbClr val="FF0000"/>
                </a:solidFill>
              </a:rPr>
              <a:t>astrophysical</a:t>
            </a:r>
            <a:r>
              <a:rPr lang="en-US" sz="2800" b="1" dirty="0" smtClean="0">
                <a:solidFill>
                  <a:srgbClr val="000000"/>
                </a:solidFill>
              </a:rPr>
              <a:t> evidences”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348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9890" y="1098607"/>
            <a:ext cx="8445831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In essentially all cases, there is </a:t>
            </a:r>
            <a:r>
              <a:rPr lang="en-US" sz="2800" b="1" dirty="0" smtClean="0">
                <a:solidFill>
                  <a:srgbClr val="FF0000"/>
                </a:solidFill>
              </a:rPr>
              <a:t>some</a:t>
            </a:r>
            <a:r>
              <a:rPr lang="en-US" sz="2800" b="1" dirty="0" smtClean="0">
                <a:solidFill>
                  <a:srgbClr val="000000"/>
                </a:solidFill>
              </a:rPr>
              <a:t> (bigger or smaller) degree of </a:t>
            </a:r>
            <a:r>
              <a:rPr lang="en-US" sz="2800" b="1" dirty="0" smtClean="0">
                <a:solidFill>
                  <a:srgbClr val="FF0000"/>
                </a:solidFill>
              </a:rPr>
              <a:t>model-dependence </a:t>
            </a:r>
            <a:r>
              <a:rPr lang="en-US" sz="2800" b="1" dirty="0" smtClean="0">
                <a:solidFill>
                  <a:srgbClr val="000000"/>
                </a:solidFill>
              </a:rPr>
              <a:t>in connecting </a:t>
            </a:r>
            <a:r>
              <a:rPr lang="en-US" sz="2800" b="1" dirty="0" smtClean="0">
                <a:solidFill>
                  <a:srgbClr val="FF0000"/>
                </a:solidFill>
              </a:rPr>
              <a:t>astrophysical</a:t>
            </a:r>
            <a:r>
              <a:rPr lang="en-US" sz="2800" b="1" dirty="0" smtClean="0">
                <a:solidFill>
                  <a:srgbClr val="000000"/>
                </a:solidFill>
              </a:rPr>
              <a:t> signals to the </a:t>
            </a:r>
            <a:r>
              <a:rPr lang="en-US" sz="2800" b="1" dirty="0" smtClean="0">
                <a:solidFill>
                  <a:srgbClr val="FF0000"/>
                </a:solidFill>
              </a:rPr>
              <a:t>direct</a:t>
            </a:r>
            <a:r>
              <a:rPr lang="en-US" sz="2800" b="1" dirty="0" smtClean="0">
                <a:solidFill>
                  <a:srgbClr val="000000"/>
                </a:solidFill>
              </a:rPr>
              <a:t> DM detection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5911" y="3693701"/>
            <a:ext cx="8544470" cy="1507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e.g., for (</a:t>
            </a:r>
            <a:r>
              <a:rPr lang="en-US" sz="2800" b="1" dirty="0" err="1" smtClean="0">
                <a:solidFill>
                  <a:srgbClr val="000000"/>
                </a:solidFill>
              </a:rPr>
              <a:t>i</a:t>
            </a:r>
            <a:r>
              <a:rPr lang="en-US" sz="2800" b="1" dirty="0" smtClean="0">
                <a:solidFill>
                  <a:srgbClr val="000000"/>
                </a:solidFill>
              </a:rPr>
              <a:t>) (</a:t>
            </a:r>
            <a:r>
              <a:rPr lang="en-US" sz="2800" b="1" dirty="0" smtClean="0">
                <a:solidFill>
                  <a:srgbClr val="FF0000"/>
                </a:solidFill>
              </a:rPr>
              <a:t>very indirect</a:t>
            </a:r>
            <a:r>
              <a:rPr lang="en-US" sz="2800" b="1" dirty="0" smtClean="0">
                <a:solidFill>
                  <a:srgbClr val="000000"/>
                </a:solidFill>
              </a:rPr>
              <a:t>), suppose there is a conclusive </a:t>
            </a:r>
            <a:r>
              <a:rPr lang="en-US" sz="2800" b="1" dirty="0" smtClean="0">
                <a:solidFill>
                  <a:srgbClr val="FF0000"/>
                </a:solidFill>
              </a:rPr>
              <a:t>CMB</a:t>
            </a:r>
            <a:r>
              <a:rPr lang="en-US" sz="2800" b="1" dirty="0" smtClean="0">
                <a:solidFill>
                  <a:srgbClr val="000000"/>
                </a:solidFill>
              </a:rPr>
              <a:t> black-body spectral distortion, or additional relativistic degree at </a:t>
            </a:r>
            <a:r>
              <a:rPr lang="en-US" sz="2800" b="1" dirty="0" smtClean="0">
                <a:solidFill>
                  <a:srgbClr val="FF0000"/>
                </a:solidFill>
              </a:rPr>
              <a:t>BBN</a:t>
            </a:r>
            <a:r>
              <a:rPr lang="en-US" sz="2800" b="1" dirty="0" smtClean="0">
                <a:solidFill>
                  <a:srgbClr val="000000"/>
                </a:solidFill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</a:rPr>
              <a:t>virtually  impossible 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3402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1154" y="216925"/>
            <a:ext cx="7058944" cy="1033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r>
              <a:rPr lang="en-US" sz="2800" b="1" dirty="0" smtClean="0">
                <a:solidFill>
                  <a:srgbClr val="000000"/>
                </a:solidFill>
              </a:rPr>
              <a:t>but even in the “very indirect” case, 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connections</a:t>
            </a:r>
            <a:r>
              <a:rPr lang="en-US" sz="2800" b="1" dirty="0" smtClean="0">
                <a:solidFill>
                  <a:srgbClr val="000000"/>
                </a:solidFill>
              </a:rPr>
              <a:t> with direct detection </a:t>
            </a:r>
            <a:r>
              <a:rPr lang="en-US" sz="2800" b="1" dirty="0" smtClean="0">
                <a:solidFill>
                  <a:srgbClr val="FF0000"/>
                </a:solidFill>
              </a:rPr>
              <a:t>are possible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956" y="1465956"/>
            <a:ext cx="8828052" cy="4350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example: </a:t>
            </a:r>
            <a:r>
              <a:rPr lang="en-US" sz="2800" b="1" dirty="0" smtClean="0">
                <a:solidFill>
                  <a:srgbClr val="FF0000"/>
                </a:solidFill>
              </a:rPr>
              <a:t>anomalous</a:t>
            </a:r>
            <a:r>
              <a:rPr lang="en-US" sz="2800" b="1" dirty="0" smtClean="0">
                <a:solidFill>
                  <a:srgbClr val="00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heat</a:t>
            </a:r>
            <a:r>
              <a:rPr lang="en-US" sz="2800" b="1" dirty="0" smtClean="0">
                <a:solidFill>
                  <a:srgbClr val="000000"/>
                </a:solidFill>
              </a:rPr>
              <a:t> in “cold” planets (e.g. Uranus),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or in planets with “well-understood” and measured heat emission (e.g. Earth), from </a:t>
            </a:r>
            <a:r>
              <a:rPr lang="en-US" sz="2800" b="1" dirty="0" smtClean="0">
                <a:solidFill>
                  <a:srgbClr val="FF0000"/>
                </a:solidFill>
              </a:rPr>
              <a:t>captured DM annihilation</a:t>
            </a:r>
          </a:p>
          <a:p>
            <a:pPr algn="ctr">
              <a:lnSpc>
                <a:spcPct val="110000"/>
              </a:lnSpc>
            </a:pPr>
            <a:endParaRPr lang="en-US" sz="2800" b="1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capture</a:t>
            </a:r>
            <a:r>
              <a:rPr lang="en-US" sz="2800" b="1" dirty="0" smtClean="0">
                <a:solidFill>
                  <a:srgbClr val="000000"/>
                </a:solidFill>
              </a:rPr>
              <a:t> probability ~ </a:t>
            </a:r>
            <a:r>
              <a:rPr lang="en-US" sz="2800" b="1" dirty="0" smtClean="0">
                <a:solidFill>
                  <a:srgbClr val="FF0000"/>
                </a:solidFill>
              </a:rPr>
              <a:t>DM-N cross section </a:t>
            </a:r>
            <a:r>
              <a:rPr lang="en-US" sz="2800" b="1" dirty="0" smtClean="0">
                <a:solidFill>
                  <a:srgbClr val="000000"/>
                </a:solidFill>
              </a:rPr>
              <a:t>x </a:t>
            </a: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planet column density</a:t>
            </a:r>
          </a:p>
          <a:p>
            <a:pPr algn="ctr">
              <a:lnSpc>
                <a:spcPct val="110000"/>
              </a:lnSpc>
            </a:pPr>
            <a:endParaRPr lang="en-US" sz="2000" b="1" dirty="0">
              <a:solidFill>
                <a:srgbClr val="000000"/>
              </a:solidFill>
            </a:endParaRPr>
          </a:p>
          <a:p>
            <a:pPr algn="ctr">
              <a:lnSpc>
                <a:spcPct val="110000"/>
              </a:lnSpc>
            </a:pPr>
            <a:r>
              <a:rPr lang="en-US" sz="2800" b="1" dirty="0" smtClean="0">
                <a:solidFill>
                  <a:srgbClr val="000000"/>
                </a:solidFill>
              </a:rPr>
              <a:t>anomalous </a:t>
            </a:r>
            <a:r>
              <a:rPr lang="en-US" sz="2800" b="1" dirty="0" smtClean="0">
                <a:solidFill>
                  <a:srgbClr val="FF0000"/>
                </a:solidFill>
              </a:rPr>
              <a:t>heat</a:t>
            </a:r>
            <a:r>
              <a:rPr lang="en-US" sz="2800" b="1" dirty="0" smtClean="0">
                <a:solidFill>
                  <a:srgbClr val="000000"/>
                </a:solidFill>
              </a:rPr>
              <a:t> ~ planet geometric cross section x capture probability x DM density x DM velocity </a:t>
            </a:r>
          </a:p>
        </p:txBody>
      </p:sp>
      <p:pic>
        <p:nvPicPr>
          <p:cNvPr id="7" name="Picture 6" descr="Screen Shot 2016-12-04 at 12.05.3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694" y="5723456"/>
            <a:ext cx="7983721" cy="104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5315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7396" y="638041"/>
            <a:ext cx="74152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</a:rPr>
              <a:t>N</a:t>
            </a:r>
            <a:r>
              <a:rPr lang="en-US" sz="2800" b="1" dirty="0" smtClean="0">
                <a:solidFill>
                  <a:srgbClr val="000000"/>
                </a:solidFill>
              </a:rPr>
              <a:t>otice that the heat is </a:t>
            </a:r>
            <a:r>
              <a:rPr lang="en-US" sz="2800" b="1" dirty="0" smtClean="0">
                <a:solidFill>
                  <a:srgbClr val="FF0000"/>
                </a:solidFill>
              </a:rPr>
              <a:t>independent</a:t>
            </a:r>
            <a:r>
              <a:rPr lang="en-US" sz="2800" b="1" dirty="0" smtClean="0">
                <a:solidFill>
                  <a:srgbClr val="000000"/>
                </a:solidFill>
              </a:rPr>
              <a:t> of </a:t>
            </a:r>
            <a:r>
              <a:rPr lang="en-US" sz="2800" b="1" dirty="0" smtClean="0">
                <a:solidFill>
                  <a:srgbClr val="FF0000"/>
                </a:solidFill>
              </a:rPr>
              <a:t>DM mass</a:t>
            </a:r>
            <a:r>
              <a:rPr lang="en-US" sz="2800" b="1" dirty="0" smtClean="0">
                <a:solidFill>
                  <a:srgbClr val="000000"/>
                </a:solidFill>
              </a:rPr>
              <a:t>!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254" y="2510635"/>
            <a:ext cx="88114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E</a:t>
            </a:r>
            <a:r>
              <a:rPr lang="en-US" sz="2800" b="1" dirty="0" smtClean="0">
                <a:solidFill>
                  <a:srgbClr val="FF0000"/>
                </a:solidFill>
              </a:rPr>
              <a:t>vaporation</a:t>
            </a:r>
            <a:r>
              <a:rPr lang="en-US" sz="2800" b="1" dirty="0" smtClean="0">
                <a:solidFill>
                  <a:srgbClr val="000000"/>
                </a:solidFill>
              </a:rPr>
              <a:t> (DM getting kicks that impart a velocity greater than the escape velocity) affects any DM particle lighter than </a:t>
            </a:r>
            <a:r>
              <a:rPr lang="en-US" sz="2800" b="1" dirty="0" smtClean="0">
                <a:solidFill>
                  <a:srgbClr val="FF0000"/>
                </a:solidFill>
              </a:rPr>
              <a:t>~10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(~1 </a:t>
            </a:r>
            <a:r>
              <a:rPr lang="en-US" sz="2800" b="1" dirty="0" err="1" smtClean="0">
                <a:solidFill>
                  <a:srgbClr val="000000"/>
                </a:solidFill>
              </a:rPr>
              <a:t>GeV</a:t>
            </a:r>
            <a:r>
              <a:rPr lang="en-US" sz="2800" b="1" dirty="0" smtClean="0">
                <a:solidFill>
                  <a:srgbClr val="000000"/>
                </a:solidFill>
              </a:rPr>
              <a:t> in the Sun)</a:t>
            </a:r>
          </a:p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[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</a:rPr>
              <a:t>scale is “</a:t>
            </a:r>
            <a:r>
              <a:rPr lang="en-US" sz="2800" b="1" dirty="0" smtClean="0">
                <a:solidFill>
                  <a:srgbClr val="FF0000"/>
                </a:solidFill>
              </a:rPr>
              <a:t>special</a:t>
            </a:r>
            <a:r>
              <a:rPr lang="en-US" sz="2800" b="1" dirty="0" smtClean="0">
                <a:solidFill>
                  <a:srgbClr val="000000"/>
                </a:solidFill>
              </a:rPr>
              <a:t>”]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131" y="1598996"/>
            <a:ext cx="5735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unfortunately, this is </a:t>
            </a:r>
            <a:r>
              <a:rPr lang="en-US" sz="2800" b="1" dirty="0" smtClean="0">
                <a:solidFill>
                  <a:srgbClr val="FF0000"/>
                </a:solidFill>
              </a:rPr>
              <a:t>not quite true</a:t>
            </a: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304" y="4604604"/>
            <a:ext cx="899739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0000"/>
                </a:solidFill>
              </a:rPr>
              <a:t>If </a:t>
            </a:r>
            <a:r>
              <a:rPr lang="en-US" sz="2800" b="1" dirty="0" smtClean="0">
                <a:solidFill>
                  <a:srgbClr val="FF0000"/>
                </a:solidFill>
              </a:rPr>
              <a:t>anomalous heat </a:t>
            </a:r>
            <a:r>
              <a:rPr lang="en-US" sz="2800" b="1" dirty="0" smtClean="0">
                <a:solidFill>
                  <a:srgbClr val="000000"/>
                </a:solidFill>
              </a:rPr>
              <a:t>(from cold planets, or from the Earth) is detected, </a:t>
            </a:r>
            <a:r>
              <a:rPr lang="en-US" sz="2800" b="1" dirty="0" smtClean="0">
                <a:solidFill>
                  <a:srgbClr val="FF0000"/>
                </a:solidFill>
              </a:rPr>
              <a:t>large cross sections</a:t>
            </a:r>
            <a:r>
              <a:rPr lang="en-US" sz="2800" b="1" dirty="0" smtClean="0">
                <a:solidFill>
                  <a:srgbClr val="000000"/>
                </a:solidFill>
              </a:rPr>
              <a:t> of DM off of ordinary matter, </a:t>
            </a:r>
            <a:r>
              <a:rPr lang="en-US" sz="2800" b="1" dirty="0" smtClean="0">
                <a:solidFill>
                  <a:srgbClr val="FF0000"/>
                </a:solidFill>
              </a:rPr>
              <a:t>masses &gt; 10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mr-IN" sz="2800" b="1" dirty="0" smtClean="0">
                <a:solidFill>
                  <a:srgbClr val="000000"/>
                </a:solidFill>
              </a:rPr>
              <a:t>…</a:t>
            </a:r>
            <a:r>
              <a:rPr lang="en-US" sz="2800" b="1" dirty="0" smtClean="0">
                <a:solidFill>
                  <a:srgbClr val="000000"/>
                </a:solidFill>
              </a:rPr>
              <a:t>good news for “traditional” direct detection searches!</a:t>
            </a:r>
            <a:endParaRPr lang="en-US" sz="28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250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38" y="2180418"/>
            <a:ext cx="861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Key complications: </a:t>
            </a:r>
            <a:r>
              <a:rPr lang="en-US" sz="2800" b="1" dirty="0" smtClean="0">
                <a:solidFill>
                  <a:srgbClr val="FF0000"/>
                </a:solidFill>
              </a:rPr>
              <a:t>diffusion</a:t>
            </a:r>
            <a:r>
              <a:rPr lang="en-US" sz="2800" b="1" dirty="0" smtClean="0">
                <a:solidFill>
                  <a:srgbClr val="000000"/>
                </a:solidFill>
              </a:rPr>
              <a:t>, energy losses, </a:t>
            </a:r>
            <a:r>
              <a:rPr lang="en-US" sz="2800" b="1" dirty="0" smtClean="0">
                <a:solidFill>
                  <a:srgbClr val="FF0000"/>
                </a:solidFill>
              </a:rPr>
              <a:t>backgrounds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8352" y="741066"/>
            <a:ext cx="52939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0000"/>
                </a:solidFill>
              </a:rPr>
              <a:t>(ii) </a:t>
            </a:r>
            <a:r>
              <a:rPr lang="en-US" sz="2800" b="1" dirty="0" smtClean="0">
                <a:solidFill>
                  <a:srgbClr val="000000"/>
                </a:solidFill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</a:rPr>
              <a:t>indirect</a:t>
            </a:r>
            <a:r>
              <a:rPr lang="en-US" sz="2800" b="1" dirty="0" smtClean="0">
                <a:solidFill>
                  <a:srgbClr val="000000"/>
                </a:solidFill>
              </a:rPr>
              <a:t>”: </a:t>
            </a:r>
            <a:r>
              <a:rPr lang="en-US" sz="2800" b="1" dirty="0">
                <a:solidFill>
                  <a:srgbClr val="000000"/>
                </a:solidFill>
              </a:rPr>
              <a:t>charged cosmic </a:t>
            </a:r>
            <a:r>
              <a:rPr lang="en-US" sz="2800" b="1" dirty="0" smtClean="0">
                <a:solidFill>
                  <a:srgbClr val="000000"/>
                </a:solidFill>
              </a:rPr>
              <a:t>rays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7503" y="3619770"/>
            <a:ext cx="8175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Promising avenue: search for </a:t>
            </a:r>
            <a:r>
              <a:rPr lang="en-US" sz="2800" b="1" dirty="0" smtClean="0">
                <a:solidFill>
                  <a:srgbClr val="FF0000"/>
                </a:solidFill>
              </a:rPr>
              <a:t>low-background </a:t>
            </a:r>
            <a:r>
              <a:rPr lang="en-US" sz="2800" b="1" dirty="0" smtClean="0">
                <a:solidFill>
                  <a:srgbClr val="000000"/>
                </a:solidFill>
              </a:rPr>
              <a:t>species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266" y="5059122"/>
            <a:ext cx="87620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0000"/>
                </a:solidFill>
              </a:rPr>
              <a:t>Antimatter cosmic rays: </a:t>
            </a:r>
            <a:r>
              <a:rPr lang="en-US" sz="2800" b="1" dirty="0" smtClean="0">
                <a:solidFill>
                  <a:srgbClr val="FF0000"/>
                </a:solidFill>
              </a:rPr>
              <a:t>positrons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en-US" sz="2800" b="1" dirty="0" smtClean="0">
                <a:solidFill>
                  <a:srgbClr val="FF0000"/>
                </a:solidFill>
              </a:rPr>
              <a:t>antiprotons</a:t>
            </a:r>
            <a:r>
              <a:rPr lang="en-US" sz="2800" b="1" dirty="0" smtClean="0">
                <a:solidFill>
                  <a:srgbClr val="000000"/>
                </a:solidFill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antinuclei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3472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9419</TotalTime>
  <Words>2027</Words>
  <Application>Microsoft Macintosh PowerPoint</Application>
  <PresentationFormat>On-screen Show (4:3)</PresentationFormat>
  <Paragraphs>312</Paragraphs>
  <Slides>49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California, Santa Cruz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Profumo</dc:creator>
  <cp:lastModifiedBy>Stefano Profumo</cp:lastModifiedBy>
  <cp:revision>152</cp:revision>
  <dcterms:created xsi:type="dcterms:W3CDTF">2015-04-01T23:11:30Z</dcterms:created>
  <dcterms:modified xsi:type="dcterms:W3CDTF">2016-12-05T19:01:01Z</dcterms:modified>
</cp:coreProperties>
</file>