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4"/>
  </p:notesMasterIdLst>
  <p:sldIdLst>
    <p:sldId id="291" r:id="rId2"/>
    <p:sldId id="322" r:id="rId3"/>
    <p:sldId id="318" r:id="rId4"/>
    <p:sldId id="319" r:id="rId5"/>
    <p:sldId id="321" r:id="rId6"/>
    <p:sldId id="323" r:id="rId7"/>
    <p:sldId id="324" r:id="rId8"/>
    <p:sldId id="325" r:id="rId9"/>
    <p:sldId id="326" r:id="rId10"/>
    <p:sldId id="327" r:id="rId11"/>
    <p:sldId id="329" r:id="rId12"/>
    <p:sldId id="338" r:id="rId13"/>
    <p:sldId id="330" r:id="rId14"/>
    <p:sldId id="331" r:id="rId15"/>
    <p:sldId id="332" r:id="rId16"/>
    <p:sldId id="340" r:id="rId17"/>
    <p:sldId id="339" r:id="rId18"/>
    <p:sldId id="334" r:id="rId19"/>
    <p:sldId id="335" r:id="rId20"/>
    <p:sldId id="336" r:id="rId21"/>
    <p:sldId id="337" r:id="rId22"/>
    <p:sldId id="34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3C83"/>
    <a:srgbClr val="0000FF"/>
    <a:srgbClr val="4D4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77"/>
    <p:restoredTop sz="94737"/>
  </p:normalViewPr>
  <p:slideViewPr>
    <p:cSldViewPr snapToGrid="0" snapToObjects="1">
      <p:cViewPr varScale="1">
        <p:scale>
          <a:sx n="111" d="100"/>
          <a:sy n="111" d="100"/>
        </p:scale>
        <p:origin x="248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C6276-7ABE-3D43-B2F5-11EE3124F707}" type="datetimeFigureOut">
              <a:rPr lang="en-US" smtClean="0"/>
              <a:t>3/11/25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3F1FC-6046-D249-8B81-4C4FCBDD6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96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3F1FC-6046-D249-8B81-4C4FCBDD61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89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3F1FC-6046-D249-8B81-4C4FCBDD61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87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903E1-1897-3F0B-6F72-75C09608F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658617-4BA0-50ED-FAD4-AAEADDFE3C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24C87-156D-C389-FDE5-2D09A4EBD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B42E-57F5-E549-8F58-D2BC279FFB37}" type="datetime1">
              <a:rPr lang="en-CA" smtClean="0"/>
              <a:t>2025-03-11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A558E-4DC1-FE42-5166-0D139C91E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D9FC3-AF02-80FA-82A1-E6923C68A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3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852BB-1481-1B6A-328D-C10DC3A0D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FCA34A-CFDC-8642-1FF3-7079C6BECF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D8BFD-1774-7CB0-9146-FA9A87EE5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EF90-890E-654C-AD21-ECFA46EEF43E}" type="datetime1">
              <a:rPr lang="en-CA" smtClean="0"/>
              <a:t>2025-03-11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97214-1CD7-0E79-D117-25E9778F7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2120A-5550-9447-B95A-7F9970FD3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9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EDB13F-0332-2D83-3D33-34096472E1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7D4927-2373-C59D-174E-80A70D4C4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0D68B-8965-33E2-2196-51575166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D975-0566-5440-BB7F-3890F508C3FD}" type="datetime1">
              <a:rPr lang="en-CA" smtClean="0"/>
              <a:t>2025-03-11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EDDC7-2BB9-B62D-434D-D2B8D6412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DD8CA-D4C3-7835-F9E4-B42596ED1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5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8ADE1-EEFD-303A-0A0F-2562664F0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DCB6B-826D-D7C5-36F3-9F38B5CB5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F82F8-4A7F-2888-CB6B-C89BC0560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D337-366E-634B-9D69-86611F7105CE}" type="datetime1">
              <a:rPr lang="en-CA" smtClean="0"/>
              <a:t>2025-03-11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454BB-A997-3E87-8658-B87FA377F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826C8-F03E-10E7-F850-25B7A12C9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29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393DF-AE67-D080-1FC5-36CC8D198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4AF9F-B980-766D-D7CB-707B0C632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C7F44-C28B-296C-6113-5011BB51B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5BFC-3AFA-E942-A690-8AB538ADB1F8}" type="datetime1">
              <a:rPr lang="en-CA" smtClean="0"/>
              <a:t>2025-03-11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A784E-0CD4-5F6A-E6BC-42465A73A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5D791-13E5-E575-DE46-90FCDADBD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65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FAE36-AFEE-EB30-E42C-2D3F3222E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2910B-F0DD-29CB-08DC-76CDFBB1C2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E6674E-8A30-2C48-E3C5-6B9E97C72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F152C-D905-C109-BB27-BF5CD53C9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0890-0D24-FD4B-A810-66B006739637}" type="datetime1">
              <a:rPr lang="en-CA" smtClean="0"/>
              <a:t>2025-03-11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1CF69-5CAF-1D23-BAE6-9E34A9BD2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4A2F9-F45E-04C6-7852-90B99B71F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26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4C8CA-EBC5-6A97-7A17-29B01B7D5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49EC8-10B5-49AF-4A1C-668214EEF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B7DB18-11A0-5A88-EFC1-55709CAAD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4EC6B7-CC18-D278-7821-ECAEBE9839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294E64-B1B3-EA05-7DF4-746CD4862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8776C4-428D-0F1C-31B2-024375D68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245D-EEE1-434B-B66C-060D35F30FDE}" type="datetime1">
              <a:rPr lang="en-CA" smtClean="0"/>
              <a:t>2025-03-11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D1987-A7C6-396E-DBA8-9A10164C3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3E789C-E92B-4ED7-C0E0-8F65E6BBA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47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F632C-F4CF-7DCF-5B5D-50C3BE489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47C818-83A8-9096-8C90-D30073CEC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C93F-97BD-E447-BF7A-A110FC2B6E88}" type="datetime1">
              <a:rPr lang="en-CA" smtClean="0"/>
              <a:t>2025-03-11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3E4043-30A6-446B-1E70-555C6C24F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254507-56D3-6861-BCA0-A5E0C1D8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17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6D3796-9329-57F3-E25D-AA5C0B9B6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AE95-5C16-5F40-A2E2-807939E6DB9F}" type="datetime1">
              <a:rPr lang="en-CA" smtClean="0"/>
              <a:t>2025-03-11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EF5757-7378-0C15-98AA-C56F84879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80204-AB95-A4C3-68C8-74F7C7F79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24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B29E4-0A6B-816D-8840-AD3FB2510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A2427-B138-DDEF-5445-2A5527A3A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FBCBBF-6C37-4FF4-AAA7-6E8D89A2E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EDEF2-146D-74EB-BD79-46D40FBDE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63D6-D2F8-EB46-BB2E-C4A9709AB7FB}" type="datetime1">
              <a:rPr lang="en-CA" smtClean="0"/>
              <a:t>2025-03-11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94F1C-2E54-0EC4-4002-262798A4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DFE34-2344-F2D1-8953-4B7062392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D8967-15BE-7171-1697-91576BCE4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772E2C-11B8-8345-A8F6-2135EAF3BD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51E27-48D8-A848-2A8C-49CE67D4B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7BE77-B2F9-BB6A-74FC-85A399B95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4368-9DF6-9644-96F6-B20AABAC03E5}" type="datetime1">
              <a:rPr lang="en-CA" smtClean="0"/>
              <a:t>2025-03-11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4DC7BD-0223-5ADB-9B1B-FDBD83ACB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FA9023-A54A-C4E5-549E-5738D362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92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2C8280-7BA1-E225-0D39-CC2AEE6B7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6808A2-ADD8-7946-5A37-2FD1DDA83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4BCAD-6D6F-4BA7-DF22-850413D17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5AC7EE-A6CE-AB45-841B-5FE12B16B69D}" type="datetime1">
              <a:rPr lang="en-CA" smtClean="0"/>
              <a:t>2025-03-11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F1081-52DD-90BC-0AD1-DD194BEEA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AF661-1D5D-E21D-0A2A-FCB59C4A4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00CA07-45C7-8142-9F4D-3A07AD48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8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image" Target="../media/image54.emf"/><Relationship Id="rId7" Type="http://schemas.openxmlformats.org/officeDocument/2006/relationships/image" Target="../media/image5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emf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3" Type="http://schemas.openxmlformats.org/officeDocument/2006/relationships/image" Target="../media/image75.png"/><Relationship Id="rId7" Type="http://schemas.openxmlformats.org/officeDocument/2006/relationships/image" Target="../media/image79.em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emf"/><Relationship Id="rId5" Type="http://schemas.openxmlformats.org/officeDocument/2006/relationships/image" Target="../media/image77.emf"/><Relationship Id="rId4" Type="http://schemas.openxmlformats.org/officeDocument/2006/relationships/image" Target="../media/image7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emf"/><Relationship Id="rId4" Type="http://schemas.openxmlformats.org/officeDocument/2006/relationships/image" Target="../media/image8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emf"/><Relationship Id="rId5" Type="http://schemas.openxmlformats.org/officeDocument/2006/relationships/image" Target="../media/image88.emf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2.emf"/><Relationship Id="rId2" Type="http://schemas.openxmlformats.org/officeDocument/2006/relationships/image" Target="../media/image88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1.emf"/><Relationship Id="rId5" Type="http://schemas.openxmlformats.org/officeDocument/2006/relationships/image" Target="../media/image78.emf"/><Relationship Id="rId4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6.png"/><Relationship Id="rId4" Type="http://schemas.openxmlformats.org/officeDocument/2006/relationships/image" Target="../media/image9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0.emf"/><Relationship Id="rId7" Type="http://schemas.openxmlformats.org/officeDocument/2006/relationships/image" Target="../media/image12.png"/><Relationship Id="rId12" Type="http://schemas.openxmlformats.org/officeDocument/2006/relationships/image" Target="../media/image18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image" Target="../media/image17.emf"/><Relationship Id="rId5" Type="http://schemas.openxmlformats.org/officeDocument/2006/relationships/image" Target="../media/image12.emf"/><Relationship Id="rId10" Type="http://schemas.openxmlformats.org/officeDocument/2006/relationships/image" Target="../media/image16.emf"/><Relationship Id="rId4" Type="http://schemas.openxmlformats.org/officeDocument/2006/relationships/image" Target="../media/image11.emf"/><Relationship Id="rId9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10" Type="http://schemas.openxmlformats.org/officeDocument/2006/relationships/image" Target="../media/image27.emf"/><Relationship Id="rId4" Type="http://schemas.openxmlformats.org/officeDocument/2006/relationships/image" Target="../media/image21.png"/><Relationship Id="rId9" Type="http://schemas.openxmlformats.org/officeDocument/2006/relationships/image" Target="../media/image2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9.png"/><Relationship Id="rId7" Type="http://schemas.openxmlformats.org/officeDocument/2006/relationships/image" Target="../media/image33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7" Type="http://schemas.openxmlformats.org/officeDocument/2006/relationships/image" Target="../media/image16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3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5B08A-A7AA-07A3-866D-B1172D0AD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9A3658CE-9CF1-8CC7-5346-B452DBF9C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136" y="2089902"/>
            <a:ext cx="10303727" cy="3332017"/>
          </a:xfrm>
        </p:spPr>
        <p:txBody>
          <a:bodyPr>
            <a:no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Jyotirmoy Roy</a:t>
            </a: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Duke University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collaboration with</a:t>
            </a: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Sarah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Blask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(Arizona), Sean Fleming (Arizona), Thomas Mehen (Duke), </a:t>
            </a: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Iain Stewart (MIT),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Fanyi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Zhao (MIT)</a:t>
            </a:r>
          </a:p>
          <a:p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SCET 2025, Tucson</a:t>
            </a:r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Arizona 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1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March 2025</a:t>
            </a:r>
          </a:p>
        </p:txBody>
      </p:sp>
      <p:pic>
        <p:nvPicPr>
          <p:cNvPr id="3" name="Picture 2" descr="A logo for a company&#10;&#10;AI-generated content may be incorrect.">
            <a:extLst>
              <a:ext uri="{FF2B5EF4-FFF2-40B4-BE49-F238E27FC236}">
                <a16:creationId xmlns:a16="http://schemas.microsoft.com/office/drawing/2014/main" id="{5054C51D-D569-57A3-AA3E-B24B0EB28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560" y="5444357"/>
            <a:ext cx="3535825" cy="13669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1EB84FEE-E551-86BA-98CD-874DD3C1D698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0" y="291704"/>
                <a:ext cx="12192000" cy="1676375"/>
              </a:xfr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>
                <a:normAutofit/>
              </a:bodyPr>
              <a:lstStyle/>
              <a:p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Exclusive photoproduction of </a:t>
                </a:r>
                <a14:m>
                  <m:oMath xmlns:m="http://schemas.openxmlformats.org/officeDocument/2006/math">
                    <m:r>
                      <a:rPr lang="en-CA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𝑱</m:t>
                    </m:r>
                    <m:r>
                      <a:rPr lang="en-CA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CA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𝝍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near threshold using NRQCD</a:t>
                </a:r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1EB84FEE-E551-86BA-98CD-874DD3C1D6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0" y="291704"/>
                <a:ext cx="12192000" cy="1676375"/>
              </a:xfrm>
              <a:blipFill>
                <a:blip r:embed="rId3"/>
                <a:stretch>
                  <a:fillRect b="-1791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8F328CBF-B3D3-F0DE-FEF0-A3601D425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8316" y="5543743"/>
            <a:ext cx="1245191" cy="12451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7BFDCB-37FC-83CA-8131-68C5EF7ACA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834" y="5521415"/>
            <a:ext cx="1289849" cy="128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53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C8ACD-0891-DF56-3014-292A5B4EE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ADD188-F92C-746B-F6FA-02D5652C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104"/>
            <a:ext cx="10515600" cy="867774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Non-Relativistic QCD (NRQCD)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763E23-2300-3BED-1F15-4490230C7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43" y="1015002"/>
            <a:ext cx="11418579" cy="5600330"/>
          </a:xfrm>
        </p:spPr>
        <p:txBody>
          <a:bodyPr lIns="90000">
            <a:norm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EFT for quarkonium – heavy quarks are non-relativistic fields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NRQCD factorization formalism [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Bodwin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Braaten and Lepage, hep-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/9407339]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LDME scales with    :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 expansion in      and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3AFDE0-C8D6-4EEC-4E94-9DB647F3EBA0}"/>
              </a:ext>
            </a:extLst>
          </p:cNvPr>
          <p:cNvSpPr txBox="1"/>
          <p:nvPr/>
        </p:nvSpPr>
        <p:spPr>
          <a:xfrm>
            <a:off x="1554936" y="4310036"/>
            <a:ext cx="2997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distance cross-section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8ECBE7-56A9-2719-0542-E48DFEEFF071}"/>
              </a:ext>
            </a:extLst>
          </p:cNvPr>
          <p:cNvSpPr txBox="1"/>
          <p:nvPr/>
        </p:nvSpPr>
        <p:spPr>
          <a:xfrm>
            <a:off x="6048992" y="4310036"/>
            <a:ext cx="6013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non-perturbative long distance matrix element (LDME)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FE299D-0C2C-76F4-ED27-FA93BAAD0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829" y="1644620"/>
            <a:ext cx="7772400" cy="770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4858C4-A1E3-4F03-4B62-BD4696CC3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6792" y="6184651"/>
            <a:ext cx="309988" cy="2005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B60BA4-E780-3CC0-7315-6FFCFE510B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6823" y="5240099"/>
            <a:ext cx="188781" cy="200580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0CD0719-3F1C-D719-F90D-BEEFA4C52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7EEE1B-FAB6-1848-063E-0E01767AE7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1937" y="5157826"/>
            <a:ext cx="1950481" cy="348041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EBFAEC7-3C31-AB88-CACB-B10C3EEBFCF1}"/>
              </a:ext>
            </a:extLst>
          </p:cNvPr>
          <p:cNvCxnSpPr>
            <a:cxnSpLocks/>
          </p:cNvCxnSpPr>
          <p:nvPr/>
        </p:nvCxnSpPr>
        <p:spPr>
          <a:xfrm flipV="1">
            <a:off x="4146430" y="3839736"/>
            <a:ext cx="594485" cy="5575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7F9A5FA-41B1-6633-2E24-1EE02A16DCC8}"/>
              </a:ext>
            </a:extLst>
          </p:cNvPr>
          <p:cNvCxnSpPr>
            <a:cxnSpLocks/>
          </p:cNvCxnSpPr>
          <p:nvPr/>
        </p:nvCxnSpPr>
        <p:spPr>
          <a:xfrm flipH="1" flipV="1">
            <a:off x="6960815" y="3821931"/>
            <a:ext cx="523855" cy="5541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D2A202F1-077E-889E-0563-9036C7A69D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5232" y="5163930"/>
            <a:ext cx="4963868" cy="35353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9A3D61D-31EA-05D9-F345-346FFF3D1D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8817" y="6144195"/>
            <a:ext cx="188781" cy="200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28923B-57D5-6E5D-26D5-A2E278E588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1855" y="3429000"/>
            <a:ext cx="10127245" cy="51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10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0C353-9AB9-A71F-9ED7-CD3465D5B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B4B0E-0690-47F3-C8A8-7D97AEF57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014"/>
            <a:ext cx="10515600" cy="765032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 matching coefficient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C49B3D-B83E-54BD-9AAB-4A3B0E544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0158"/>
            <a:ext cx="10515600" cy="5050305"/>
          </a:xfrm>
        </p:spPr>
        <p:txBody>
          <a:bodyPr>
            <a:normAutofit/>
          </a:bodyPr>
          <a:lstStyle/>
          <a:p>
            <a:r>
              <a:rPr lang="en-CA" dirty="0"/>
              <a:t>Six diagrams at LO </a:t>
            </a:r>
          </a:p>
        </p:txBody>
      </p:sp>
      <p:pic>
        <p:nvPicPr>
          <p:cNvPr id="4" name="Picture 3" descr="A diagram of a rocket&#10;&#10;AI-generated content may be incorrect.">
            <a:extLst>
              <a:ext uri="{FF2B5EF4-FFF2-40B4-BE49-F238E27FC236}">
                <a16:creationId xmlns:a16="http://schemas.microsoft.com/office/drawing/2014/main" id="{D5016398-F30A-20D9-7E31-78FD496BB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767" y="1951138"/>
            <a:ext cx="3187700" cy="2006600"/>
          </a:xfrm>
          <a:prstGeom prst="rect">
            <a:avLst/>
          </a:prstGeom>
        </p:spPr>
      </p:pic>
      <p:pic>
        <p:nvPicPr>
          <p:cNvPr id="11" name="Picture 10" descr="A drawing of a spring&#10;&#10;AI-generated content may be incorrect.">
            <a:extLst>
              <a:ext uri="{FF2B5EF4-FFF2-40B4-BE49-F238E27FC236}">
                <a16:creationId xmlns:a16="http://schemas.microsoft.com/office/drawing/2014/main" id="{F393001C-4A15-CE2F-8903-AF6D2ED57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433" y="2001938"/>
            <a:ext cx="3187700" cy="1905000"/>
          </a:xfrm>
          <a:prstGeom prst="rect">
            <a:avLst/>
          </a:prstGeom>
        </p:spPr>
      </p:pic>
      <p:pic>
        <p:nvPicPr>
          <p:cNvPr id="13" name="Picture 12" descr="A diagram of a circular object with a spiral and a wire&#10;&#10;AI-generated content may be incorrect.">
            <a:extLst>
              <a:ext uri="{FF2B5EF4-FFF2-40B4-BE49-F238E27FC236}">
                <a16:creationId xmlns:a16="http://schemas.microsoft.com/office/drawing/2014/main" id="{4F398634-A6DF-C370-7275-629939300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6100" y="2052738"/>
            <a:ext cx="3187700" cy="1905000"/>
          </a:xfrm>
          <a:prstGeom prst="rect">
            <a:avLst/>
          </a:prstGeom>
        </p:spPr>
      </p:pic>
      <p:pic>
        <p:nvPicPr>
          <p:cNvPr id="15" name="Picture 14" descr="A drawing of a circular object with a spiral spring&#10;&#10;AI-generated content may be incorrect.">
            <a:extLst>
              <a:ext uri="{FF2B5EF4-FFF2-40B4-BE49-F238E27FC236}">
                <a16:creationId xmlns:a16="http://schemas.microsoft.com/office/drawing/2014/main" id="{F423A705-D08E-5653-5315-C263C9E44B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767" y="4496575"/>
            <a:ext cx="3187700" cy="1905000"/>
          </a:xfrm>
          <a:prstGeom prst="rect">
            <a:avLst/>
          </a:prstGeom>
        </p:spPr>
      </p:pic>
      <p:pic>
        <p:nvPicPr>
          <p:cNvPr id="17" name="Picture 16" descr="A diagram of a rocket&#10;&#10;AI-generated content may be incorrect.">
            <a:extLst>
              <a:ext uri="{FF2B5EF4-FFF2-40B4-BE49-F238E27FC236}">
                <a16:creationId xmlns:a16="http://schemas.microsoft.com/office/drawing/2014/main" id="{BAC30D6D-75F1-98CD-D623-BF2C040A45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433" y="4496575"/>
            <a:ext cx="3187700" cy="1905000"/>
          </a:xfrm>
          <a:prstGeom prst="rect">
            <a:avLst/>
          </a:prstGeom>
        </p:spPr>
      </p:pic>
      <p:pic>
        <p:nvPicPr>
          <p:cNvPr id="19" name="Picture 18" descr="A diagram of a rocket&#10;&#10;AI-generated content may be incorrect.">
            <a:extLst>
              <a:ext uri="{FF2B5EF4-FFF2-40B4-BE49-F238E27FC236}">
                <a16:creationId xmlns:a16="http://schemas.microsoft.com/office/drawing/2014/main" id="{5A565043-F6E5-04C8-BE29-9D92021729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6100" y="4363407"/>
            <a:ext cx="3187700" cy="1905000"/>
          </a:xfrm>
          <a:prstGeom prst="rect">
            <a:avLst/>
          </a:prstGeom>
        </p:spPr>
      </p:pic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B127EB6-0EDC-15EC-02CE-0EE91BD15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95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736E5-3E34-545D-617F-324CF8F49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C6194-3728-FD91-822F-66CA6F2F1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014"/>
            <a:ext cx="10515600" cy="765032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 matching coefficient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ECD09-99C8-C1A1-C866-94C86239C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0158"/>
            <a:ext cx="10515600" cy="5050305"/>
          </a:xfrm>
        </p:spPr>
        <p:txBody>
          <a:bodyPr>
            <a:normAutofit/>
          </a:bodyPr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 in the relative momenta of the pair.</a:t>
            </a:r>
          </a:p>
          <a:p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Amplitude expansion can be done using covariant projector method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9D785C-987F-43E8-66D1-1029987CF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471" y="1685234"/>
            <a:ext cx="1557056" cy="10926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ECB427-3AB4-940C-FEC5-1FF19B194849}"/>
              </a:ext>
            </a:extLst>
          </p:cNvPr>
          <p:cNvSpPr txBox="1"/>
          <p:nvPr/>
        </p:nvSpPr>
        <p:spPr>
          <a:xfrm>
            <a:off x="1239361" y="4727540"/>
            <a:ext cx="337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Spin triplet, color singlet projector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5611C7F-A4AC-2A84-9B74-6C60ABC14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12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968FFF-34EF-7DCF-5E22-D92F658A7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459" y="3544236"/>
            <a:ext cx="6649081" cy="9621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4E50C7-9C96-B724-9F1B-DDA668AE6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192" y="5394275"/>
            <a:ext cx="9224805" cy="6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35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B86AB-E267-F665-B97F-DE8AA9250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583D3-C36B-E4C2-D7AE-F66C243BA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014"/>
            <a:ext cx="10515600" cy="765032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Leading Power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A12F94F-8BEB-51EF-4D3D-FA0C6A20C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41" y="1084933"/>
            <a:ext cx="10515600" cy="5271417"/>
          </a:xfrm>
        </p:spPr>
        <p:txBody>
          <a:bodyPr>
            <a:normAutofit/>
          </a:bodyPr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term in the expansion can then be projected onto spin-singlet quarkonium states</a:t>
            </a:r>
          </a:p>
          <a:p>
            <a:pPr marL="0" indent="0">
              <a:buNone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E.g.: For Charmonium states</a:t>
            </a:r>
          </a:p>
          <a:p>
            <a:pPr marL="0" indent="0">
              <a:buNone/>
            </a:pP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LP amplitude: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15C6AA-CD98-E29D-7B13-F7A00013A8CF}"/>
              </a:ext>
            </a:extLst>
          </p:cNvPr>
          <p:cNvSpPr txBox="1"/>
          <p:nvPr/>
        </p:nvSpPr>
        <p:spPr>
          <a:xfrm>
            <a:off x="8225517" y="3429000"/>
            <a:ext cx="250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D54C489-FC56-8FD2-0274-32047D2E0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FD03FE-203C-2DD6-FAD9-968EAE660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908" y="2411066"/>
            <a:ext cx="5055525" cy="15166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29A564-8438-D97D-775B-8A1B6DAD0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3245087"/>
            <a:ext cx="2239049" cy="6826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9E546B-80D3-858C-7606-967166648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771" y="4791696"/>
            <a:ext cx="8226458" cy="6826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EB44C3-0226-F38F-621D-95D0CA638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1180" y="6066363"/>
            <a:ext cx="3048402" cy="289987"/>
          </a:xfrm>
          <a:prstGeom prst="rect">
            <a:avLst/>
          </a:prstGeom>
        </p:spPr>
      </p:pic>
      <p:sp>
        <p:nvSpPr>
          <p:cNvPr id="16" name="Frame 15">
            <a:extLst>
              <a:ext uri="{FF2B5EF4-FFF2-40B4-BE49-F238E27FC236}">
                <a16:creationId xmlns:a16="http://schemas.microsoft.com/office/drawing/2014/main" id="{F2F9F651-30E4-7619-2339-D11A94DCE57B}"/>
              </a:ext>
            </a:extLst>
          </p:cNvPr>
          <p:cNvSpPr/>
          <p:nvPr/>
        </p:nvSpPr>
        <p:spPr>
          <a:xfrm>
            <a:off x="1840375" y="4606636"/>
            <a:ext cx="8553692" cy="1070802"/>
          </a:xfrm>
          <a:prstGeom prst="frame">
            <a:avLst>
              <a:gd name="adj1" fmla="val 2461"/>
            </a:avLst>
          </a:prstGeom>
          <a:ln w="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4DC178A4-73D6-D4E4-2936-9AACC87A1C5C}"/>
              </a:ext>
            </a:extLst>
          </p:cNvPr>
          <p:cNvSpPr/>
          <p:nvPr/>
        </p:nvSpPr>
        <p:spPr>
          <a:xfrm>
            <a:off x="2904359" y="5891754"/>
            <a:ext cx="4401879" cy="822232"/>
          </a:xfrm>
          <a:prstGeom prst="frame">
            <a:avLst>
              <a:gd name="adj1" fmla="val 2461"/>
            </a:avLst>
          </a:prstGeom>
          <a:ln w="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1A77FA-064B-56F8-55C2-51470E4B31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9204" y="5965945"/>
            <a:ext cx="4152190" cy="51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56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318A7-E7BE-6BB3-2A90-D88E3C1C8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53666-13BA-3D4F-35BC-BFDD98B3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246"/>
            <a:ext cx="10515600" cy="765032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Relativistic corrections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94F95C2-A981-4319-975E-8A366917A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75" y="1235517"/>
            <a:ext cx="11392024" cy="5424237"/>
          </a:xfrm>
        </p:spPr>
        <p:txBody>
          <a:bodyPr>
            <a:normAutofit/>
          </a:bodyPr>
          <a:lstStyle/>
          <a:p>
            <a:r>
              <a:rPr lang="en-CA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Constitutes      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correction relative to the LO LDMEs in each channel.</a:t>
            </a:r>
          </a:p>
          <a:p>
            <a:pPr marL="0" indent="0">
              <a:buNone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E.g.: Spin triplet, color singlet LDME</a:t>
            </a:r>
          </a:p>
          <a:p>
            <a:pPr marL="0" indent="0">
              <a:buNone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gets      correction from</a:t>
            </a:r>
          </a:p>
          <a:p>
            <a:pPr marL="0" indent="0">
              <a:buNone/>
            </a:pP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is expressed in terms of                   and matrix element          , using </a:t>
            </a:r>
            <a:r>
              <a:rPr lang="en-C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Gremm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-Kapustin relation (by using EOM to express spatial derivatives as time derivatives and hence NRQCD Hamiltonian) where</a:t>
            </a:r>
          </a:p>
        </p:txBody>
      </p:sp>
      <p:pic>
        <p:nvPicPr>
          <p:cNvPr id="5" name="Picture 4" descr="Symbols of symbols on a white background&#10;&#10;AI-generated content may be incorrect.">
            <a:extLst>
              <a:ext uri="{FF2B5EF4-FFF2-40B4-BE49-F238E27FC236}">
                <a16:creationId xmlns:a16="http://schemas.microsoft.com/office/drawing/2014/main" id="{DECCF62F-D699-6012-0B41-F408D06F1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527" y="1660391"/>
            <a:ext cx="3937000" cy="584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323B56-8F0C-5276-E3D2-47260AE24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202" y="2881992"/>
            <a:ext cx="8068070" cy="748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AD69C2-69C3-2E3E-E820-3CD657B24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7364" y="4992252"/>
            <a:ext cx="2719746" cy="8661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491A1C-5866-04ED-7C4B-48B7296FF3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4236" y="2233449"/>
            <a:ext cx="232397" cy="2450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6B41FC-A11C-6CBC-27DA-543935222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9772" y="1275296"/>
            <a:ext cx="263285" cy="2776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1D7ED3-2D8D-3B2F-AADA-86B048BA0E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9842" y="4016045"/>
            <a:ext cx="639381" cy="3196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20AB8D-274E-B44D-D2F8-E2C8383B7D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4033694"/>
            <a:ext cx="1179201" cy="2843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3453AC-18D6-BC09-1D71-671BEAD795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2369" y="4033692"/>
            <a:ext cx="1206945" cy="284395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11AFB10-7659-044B-CE54-9D3C344C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34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36E4A-9361-2769-BE6E-AEC595600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59D334-1F9C-DDA1-0444-91D9BFEDA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775" y="1332681"/>
            <a:ext cx="10924142" cy="5023669"/>
          </a:xfrm>
        </p:spPr>
        <p:txBody>
          <a:bodyPr>
            <a:normAutofit/>
          </a:bodyPr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Relativistic correction can be obtained from the second order term by projecting it onto the higher power LDME</a:t>
            </a: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383AB60C-569D-0EA7-FFA2-53F3DF286FA0}"/>
              </a:ext>
            </a:extLst>
          </p:cNvPr>
          <p:cNvSpPr/>
          <p:nvPr/>
        </p:nvSpPr>
        <p:spPr>
          <a:xfrm>
            <a:off x="1679944" y="2548400"/>
            <a:ext cx="9480141" cy="1070802"/>
          </a:xfrm>
          <a:prstGeom prst="frame">
            <a:avLst>
              <a:gd name="adj1" fmla="val 2461"/>
            </a:avLst>
          </a:prstGeom>
          <a:ln w="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5446C27-8FC1-85DB-70EC-00A5375C4E5A}"/>
              </a:ext>
            </a:extLst>
          </p:cNvPr>
          <p:cNvCxnSpPr>
            <a:cxnSpLocks/>
          </p:cNvCxnSpPr>
          <p:nvPr/>
        </p:nvCxnSpPr>
        <p:spPr>
          <a:xfrm flipV="1">
            <a:off x="7215958" y="3298940"/>
            <a:ext cx="644027" cy="7058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5D45C60-2646-1AC3-50B3-179388D8E2DC}"/>
              </a:ext>
            </a:extLst>
          </p:cNvPr>
          <p:cNvCxnSpPr>
            <a:cxnSpLocks/>
          </p:cNvCxnSpPr>
          <p:nvPr/>
        </p:nvCxnSpPr>
        <p:spPr>
          <a:xfrm flipH="1" flipV="1">
            <a:off x="9104154" y="3298940"/>
            <a:ext cx="514767" cy="6666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rame 13">
            <a:extLst>
              <a:ext uri="{FF2B5EF4-FFF2-40B4-BE49-F238E27FC236}">
                <a16:creationId xmlns:a16="http://schemas.microsoft.com/office/drawing/2014/main" id="{34AF72FB-FA82-F369-6121-07DC9D9C8085}"/>
              </a:ext>
            </a:extLst>
          </p:cNvPr>
          <p:cNvSpPr/>
          <p:nvPr/>
        </p:nvSpPr>
        <p:spPr>
          <a:xfrm>
            <a:off x="2424222" y="4919330"/>
            <a:ext cx="6679931" cy="949842"/>
          </a:xfrm>
          <a:prstGeom prst="frame">
            <a:avLst>
              <a:gd name="adj1" fmla="val 2461"/>
            </a:avLst>
          </a:prstGeom>
          <a:ln w="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EC6AD0-7E65-C9AE-C7DC-45EE6E5F221F}"/>
              </a:ext>
            </a:extLst>
          </p:cNvPr>
          <p:cNvSpPr txBox="1"/>
          <p:nvPr/>
        </p:nvSpPr>
        <p:spPr>
          <a:xfrm>
            <a:off x="5897846" y="3965631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Leading Power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C34C7B8-E78A-AFD0-138B-8B5BDB2544AE}"/>
                  </a:ext>
                </a:extLst>
              </p:cNvPr>
              <p:cNvSpPr txBox="1"/>
              <p:nvPr/>
            </p:nvSpPr>
            <p:spPr>
              <a:xfrm>
                <a:off x="9086542" y="4008413"/>
                <a:ext cx="1424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correction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C34C7B8-E78A-AFD0-138B-8B5BDB254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6542" y="4008413"/>
                <a:ext cx="1424364" cy="369332"/>
              </a:xfrm>
              <a:prstGeom prst="rect">
                <a:avLst/>
              </a:prstGeom>
              <a:blipFill>
                <a:blip r:embed="rId2"/>
                <a:stretch>
                  <a:fillRect t="-6667" r="-2655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3C8E72CD-BAFA-BD78-F922-AE50ED9A0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246"/>
            <a:ext cx="10515600" cy="765032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Relativistic corrections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7B641D6D-04CA-633D-B887-D6969C176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15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A9D396-4905-D652-5380-5C319D6E7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694" y="2742530"/>
            <a:ext cx="8399165" cy="6864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3B8AC4-48A1-EE9B-3B32-0069D0394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511" y="5061807"/>
            <a:ext cx="6500988" cy="61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73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5EF02-38BF-05C7-12BA-5B6D2D296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97C98-8F4E-31C7-1C7C-F2698F7A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246"/>
            <a:ext cx="10515600" cy="765032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Endpoint Region &amp; Singularities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DB1F4CF-172B-2E9B-F129-E299B6BF4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75" y="1114675"/>
            <a:ext cx="10913125" cy="5424237"/>
          </a:xfrm>
        </p:spPr>
        <p:txBody>
          <a:bodyPr>
            <a:normAutofit/>
          </a:bodyPr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LP hard kernel has simple poles at</a:t>
            </a:r>
          </a:p>
          <a:p>
            <a:pPr marL="0" indent="0">
              <a:buNone/>
            </a:pP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Convolution integral calculated using Principal Value prescription</a:t>
            </a:r>
          </a:p>
          <a:p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Relativistic corrections have double poles and leads to singularities which cannot be resolved by PV prescription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C9D81E-BE94-F58B-D249-7894126EB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462" y="1152088"/>
            <a:ext cx="1143322" cy="3368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C702C04-303D-4CF1-3816-49BCF6EED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594" y="3113324"/>
            <a:ext cx="7232811" cy="7525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FF1C7-8C29-FC89-3540-91240BD32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637" y="5408502"/>
            <a:ext cx="4776262" cy="669645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2021818-E381-4C13-FDB3-B3F88A662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0468E2-7256-8797-A853-B2E970BE19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9998" y="1671523"/>
            <a:ext cx="403200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96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4BFB7-F9C2-4C63-DEF3-193DF25BF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A4CED2-AB02-3E50-C6E0-D7F5073BC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437" y="1114674"/>
            <a:ext cx="10913125" cy="5424237"/>
          </a:xfrm>
        </p:spPr>
        <p:txBody>
          <a:bodyPr>
            <a:normAutofit/>
          </a:bodyPr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corresponds to the transition point between DGLAP and ERBL region where one of the gluon goes soft. GPDs being analytic at                 makes the LP, PV integral not divergent. </a:t>
            </a:r>
          </a:p>
          <a:p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other endpoint divergences cancellation may occur from the interplay of different kinematical regions.</a:t>
            </a:r>
          </a:p>
          <a:p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threshold region we avoid it since             and            . Expanding in     and write the NLP amplitude in terms of GFFs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CB603D-537D-14AE-A3CA-0892F22E8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395" y="1120471"/>
            <a:ext cx="1143322" cy="336872"/>
          </a:xfrm>
          <a:prstGeom prst="rect">
            <a:avLst/>
          </a:prstGeom>
        </p:spPr>
      </p:pic>
      <p:pic>
        <p:nvPicPr>
          <p:cNvPr id="19" name="Picture 18" descr="A green oval with black lines and black text&#10;&#10;AI-generated content may be incorrect.">
            <a:extLst>
              <a:ext uri="{FF2B5EF4-FFF2-40B4-BE49-F238E27FC236}">
                <a16:creationId xmlns:a16="http://schemas.microsoft.com/office/drawing/2014/main" id="{644CF8AE-1231-08DA-D465-55691BA78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717" y="2221774"/>
            <a:ext cx="7772400" cy="17262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9BF2B24-8CE9-D19D-EFEA-E21F6BE2CEF7}"/>
              </a:ext>
            </a:extLst>
          </p:cNvPr>
          <p:cNvSpPr txBox="1"/>
          <p:nvPr/>
        </p:nvSpPr>
        <p:spPr>
          <a:xfrm>
            <a:off x="3084734" y="3889712"/>
            <a:ext cx="894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DGLAP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C9223C-8E4D-C167-4889-2F038E6B5EE6}"/>
              </a:ext>
            </a:extLst>
          </p:cNvPr>
          <p:cNvSpPr txBox="1"/>
          <p:nvPr/>
        </p:nvSpPr>
        <p:spPr>
          <a:xfrm>
            <a:off x="7740951" y="3918866"/>
            <a:ext cx="894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DGLAP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867535-C7C1-5493-6C7A-B365EE585747}"/>
              </a:ext>
            </a:extLst>
          </p:cNvPr>
          <p:cNvSpPr txBox="1"/>
          <p:nvPr/>
        </p:nvSpPr>
        <p:spPr>
          <a:xfrm>
            <a:off x="5506426" y="3944010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ERBL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BEB125D-0665-549D-D451-D80D796D0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7946" y="5867455"/>
            <a:ext cx="222342" cy="198938"/>
          </a:xfrm>
          <a:prstGeom prst="rect">
            <a:avLst/>
          </a:prstGeom>
        </p:spPr>
      </p:pic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3FA26BA7-4C50-E4E1-6CA6-8DB9EB12D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17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D073F8-36B7-0DC8-C0F4-2718159ED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246"/>
            <a:ext cx="10515600" cy="765032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Endpoint Region &amp; Singularities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F2621D-3426-88F9-FB49-75D0D0D3DC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8874" y="5815408"/>
            <a:ext cx="808085" cy="3030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ABD5B6-0DD7-DFDA-84D4-D693CBE40B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8107" y="5815408"/>
            <a:ext cx="771354" cy="3030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4CA7E86-4DF7-A137-E471-09537B7F8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939" y="1499788"/>
            <a:ext cx="1143322" cy="33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46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B22A5AA-AA58-48DB-4032-C25DA4D9820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08947" y="326709"/>
                <a:ext cx="7621306" cy="629410"/>
              </a:xfrm>
            </p:spPr>
            <p:txBody>
              <a:bodyPr>
                <a:noAutofit/>
              </a:bodyPr>
              <a:lstStyle/>
              <a:p>
                <a:r>
                  <a:rPr lang="en-US" sz="4400" b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Relativistic corrections for </a:t>
                </a:r>
                <a14:m>
                  <m:oMath xmlns:m="http://schemas.openxmlformats.org/officeDocument/2006/math">
                    <m:r>
                      <a:rPr lang="en-CA" sz="4400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𝑱</m:t>
                    </m:r>
                    <m:r>
                      <a:rPr lang="en-CA" sz="4400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CA" sz="4400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𝝍</m:t>
                    </m:r>
                  </m:oMath>
                </a14:m>
                <a:endParaRPr lang="en-US" sz="4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B22A5AA-AA58-48DB-4032-C25DA4D982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8947" y="326709"/>
                <a:ext cx="7621306" cy="629410"/>
              </a:xfrm>
              <a:blipFill>
                <a:blip r:embed="rId2"/>
                <a:stretch>
                  <a:fillRect l="-3333" t="-41176" r="-1667" b="-4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BE2187E5-D7C8-926F-1F40-F033B3479489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173623" y="1309807"/>
                <a:ext cx="4245978" cy="4985383"/>
              </a:xfrm>
            </p:spPr>
            <p:txBody>
              <a:bodyPr>
                <a:norm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Relativistic corrections are large ~ 40%-80% compared to LP, depending on 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Explains low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𝑊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data. Higher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𝑊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requires full GPD dependence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Uncertainty bands come from (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Charm quark mass, (ii) Estimate of power corrections from other sources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BE2187E5-D7C8-926F-1F40-F033B34794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173623" y="1309807"/>
                <a:ext cx="4245978" cy="4985383"/>
              </a:xfrm>
              <a:blipFill>
                <a:blip r:embed="rId3"/>
                <a:stretch>
                  <a:fillRect l="-1791" t="-1781" r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C8323FD-A0B7-5916-E082-D785CC1FA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18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ECABE3-C857-67A4-F053-F05870CA14AA}"/>
              </a:ext>
            </a:extLst>
          </p:cNvPr>
          <p:cNvSpPr txBox="1"/>
          <p:nvPr/>
        </p:nvSpPr>
        <p:spPr>
          <a:xfrm>
            <a:off x="8829215" y="128170"/>
            <a:ext cx="3362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[S. </a:t>
            </a:r>
            <a:r>
              <a:rPr lang="en-US" dirty="0" err="1"/>
              <a:t>Blask</a:t>
            </a:r>
            <a:r>
              <a:rPr lang="en-US" dirty="0"/>
              <a:t>, S. Fleming, T. Mehen, JR, I. Stewart, in preparation]</a:t>
            </a:r>
          </a:p>
        </p:txBody>
      </p:sp>
      <p:pic>
        <p:nvPicPr>
          <p:cNvPr id="14" name="Picture 13" descr="A diagram of a graph&#10;&#10;AI-generated content may be incorrect.">
            <a:extLst>
              <a:ext uri="{FF2B5EF4-FFF2-40B4-BE49-F238E27FC236}">
                <a16:creationId xmlns:a16="http://schemas.microsoft.com/office/drawing/2014/main" id="{5FEE724C-47BC-8B22-2543-65DB954FA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283818"/>
            <a:ext cx="7772400" cy="42903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765BAB-6C17-8211-7FCF-008126EF53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3435" y="2028287"/>
            <a:ext cx="639381" cy="3196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220F2F-21BE-4417-B70A-15B1787E3297}"/>
              </a:ext>
            </a:extLst>
          </p:cNvPr>
          <p:cNvSpPr txBox="1"/>
          <p:nvPr/>
        </p:nvSpPr>
        <p:spPr>
          <a:xfrm>
            <a:off x="4942390" y="1815712"/>
            <a:ext cx="1834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Threshold region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3F0E72E-BA83-68A9-D108-23E5A65A2DE1}"/>
              </a:ext>
            </a:extLst>
          </p:cNvPr>
          <p:cNvCxnSpPr/>
          <p:nvPr/>
        </p:nvCxnSpPr>
        <p:spPr>
          <a:xfrm>
            <a:off x="5552798" y="2185044"/>
            <a:ext cx="0" cy="27341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4BB382-787C-BC03-4BF4-781E5DAE32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7531" y="5681236"/>
            <a:ext cx="1206138" cy="2509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B23FD2-2897-9E9F-F5EC-126FE744AB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7531" y="5976128"/>
            <a:ext cx="905196" cy="2565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E65B66A-6AF2-FA5F-5AB8-C9B4B0727D46}"/>
              </a:ext>
            </a:extLst>
          </p:cNvPr>
          <p:cNvSpPr txBox="1"/>
          <p:nvPr/>
        </p:nvSpPr>
        <p:spPr>
          <a:xfrm>
            <a:off x="4998837" y="5653499"/>
            <a:ext cx="32314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Purple band: Power correction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Orange band: Power correction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471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A89FC-ABFF-06D7-EEB6-CF354C7B9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BC5FC4-3704-CC99-9BAD-6E28F8D2A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8641" y="1309807"/>
            <a:ext cx="4130209" cy="487065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LP result from NRQCD differs from Guo et. al. result.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when considering relativistic correction since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E370C3-4E47-A1B3-225A-4FA11CD1D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69913"/>
            <a:ext cx="8176890" cy="629410"/>
          </a:xfrm>
        </p:spPr>
        <p:txBody>
          <a:bodyPr>
            <a:noAutofit/>
          </a:bodyPr>
          <a:lstStyle/>
          <a:p>
            <a:r>
              <a:rPr lang="en-CA" sz="4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Sensitivity to charm quark mass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7876D7-53C4-BF1E-A86B-DFE1AE1FA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452" y="3421173"/>
            <a:ext cx="2822890" cy="7463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E927BB-2A25-3F03-C229-EC167C16A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636" y="5242686"/>
            <a:ext cx="1669109" cy="3055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7F8AAF-ADAC-465C-B9DF-651AFA052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126" y="2293427"/>
            <a:ext cx="1933849" cy="75704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155AE-4CBC-874B-2188-9B667A451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19</a:t>
            </a:fld>
            <a:endParaRPr lang="en-US"/>
          </a:p>
        </p:txBody>
      </p:sp>
      <p:pic>
        <p:nvPicPr>
          <p:cNvPr id="20" name="Picture 19" descr="A diagram of a curve&#10;&#10;AI-generated content may be incorrect.">
            <a:extLst>
              <a:ext uri="{FF2B5EF4-FFF2-40B4-BE49-F238E27FC236}">
                <a16:creationId xmlns:a16="http://schemas.microsoft.com/office/drawing/2014/main" id="{AA0C73AF-02D2-03FF-4A8B-3654E5BC6F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5460" y="1466609"/>
            <a:ext cx="7772400" cy="429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08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0254D1-218C-A411-D140-7F681200F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150" y="1756053"/>
            <a:ext cx="5188027" cy="2584406"/>
          </a:xfrm>
        </p:spPr>
      </p:pic>
      <p:pic>
        <p:nvPicPr>
          <p:cNvPr id="7" name="Picture 6" descr="A diagram of electrical wiring&#10;&#10;AI-generated content may be incorrect.">
            <a:extLst>
              <a:ext uri="{FF2B5EF4-FFF2-40B4-BE49-F238E27FC236}">
                <a16:creationId xmlns:a16="http://schemas.microsoft.com/office/drawing/2014/main" id="{1880CB30-F0EA-9F1E-39D1-162D63EE3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278" y="1806466"/>
            <a:ext cx="5680572" cy="2379933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00FBD92B-6752-1336-0741-4078EAC286BF}"/>
              </a:ext>
            </a:extLst>
          </p:cNvPr>
          <p:cNvSpPr txBox="1">
            <a:spLocks/>
          </p:cNvSpPr>
          <p:nvPr/>
        </p:nvSpPr>
        <p:spPr>
          <a:xfrm>
            <a:off x="704976" y="186031"/>
            <a:ext cx="10515600" cy="7691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Exclusive processes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754F20-7253-B6C9-0E7B-65561A778DB5}"/>
              </a:ext>
            </a:extLst>
          </p:cNvPr>
          <p:cNvSpPr txBox="1"/>
          <p:nvPr/>
        </p:nvSpPr>
        <p:spPr>
          <a:xfrm>
            <a:off x="8936285" y="186031"/>
            <a:ext cx="300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Courtesy: Hyon-Suk Jo, KPS Meeting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768831-9DE5-D235-A7A7-C3204DF77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2</a:t>
            </a:fld>
            <a:endParaRPr lang="en-US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1E967C03-D959-A8EF-CC44-0B126DFD2EA9}"/>
              </a:ext>
            </a:extLst>
          </p:cNvPr>
          <p:cNvSpPr txBox="1">
            <a:spLocks/>
          </p:cNvSpPr>
          <p:nvPr/>
        </p:nvSpPr>
        <p:spPr>
          <a:xfrm>
            <a:off x="455150" y="4705584"/>
            <a:ext cx="11443067" cy="1632078"/>
          </a:xfrm>
          <a:prstGeom prst="rect">
            <a:avLst/>
          </a:prstGeom>
        </p:spPr>
        <p:txBody>
          <a:bodyPr vert="horz" lIns="9000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Exclusives like DVCS and DVMP can give access to new </a:t>
            </a:r>
            <a:r>
              <a:rPr lang="en-C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parton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distributions.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Factorization theorems in terms of “Generalized Parton Distribution” at LP:</a:t>
            </a:r>
          </a:p>
          <a:p>
            <a:pPr lvl="1">
              <a:buFont typeface="Wingdings" pitchFamily="2" charset="2"/>
              <a:buChar char="Ø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DVCS using SCET [Bauer, Fleming, Rothstein and Stewart, hep-</a:t>
            </a:r>
            <a:r>
              <a:rPr lang="en-C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/0202088] and pQCD [Collins and Freund, hep-</a:t>
            </a:r>
            <a:r>
              <a:rPr lang="en-C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/9801262; Ji and Osborne, </a:t>
            </a:r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hep-</a:t>
            </a:r>
            <a:r>
              <a:rPr lang="en-C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/9801260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lvl="1">
              <a:buFont typeface="Wingdings" pitchFamily="2" charset="2"/>
              <a:buChar char="Ø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DVMP using pQCD [Collins, Frankfurt and </a:t>
            </a:r>
            <a:r>
              <a:rPr lang="en-C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Strikman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hep-</a:t>
            </a:r>
            <a:r>
              <a:rPr lang="en-C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/9611433]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9E4920-EB9B-5835-2935-D5F66091A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737" y="1317174"/>
            <a:ext cx="4108852" cy="3438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B66AC4-4D54-CD0A-7D2B-7D4EB2589A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036" y="1301711"/>
            <a:ext cx="4376540" cy="35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0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FA5B8-1BCB-B540-CF5C-DB32E2D21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7955C42-A9AA-511B-D5AD-A6823B98B16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21910" y="277128"/>
                <a:ext cx="10838793" cy="969923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Relativistic corrections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Υ</m:t>
                    </m:r>
                  </m:oMath>
                </a14:m>
                <a:endParaRPr lang="en-US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7955C42-A9AA-511B-D5AD-A6823B98B1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21910" y="277128"/>
                <a:ext cx="10838793" cy="969923"/>
              </a:xfrm>
              <a:blipFill>
                <a:blip r:embed="rId2"/>
                <a:stretch>
                  <a:fillRect l="-2342" t="-6410"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CC02A-B562-B4D1-B9E3-F81E683E4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 descr="A graph of a curve&#10;&#10;AI-generated content may be incorrect.">
            <a:extLst>
              <a:ext uri="{FF2B5EF4-FFF2-40B4-BE49-F238E27FC236}">
                <a16:creationId xmlns:a16="http://schemas.microsoft.com/office/drawing/2014/main" id="{974EC7C0-1B5F-58B9-1560-2367C9FDC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975" y="1397522"/>
            <a:ext cx="7772400" cy="43341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3">
                <a:extLst>
                  <a:ext uri="{FF2B5EF4-FFF2-40B4-BE49-F238E27FC236}">
                    <a16:creationId xmlns:a16="http://schemas.microsoft.com/office/drawing/2014/main" id="{A6EC0E97-C001-0150-ED6C-96737359B3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8641" y="1309807"/>
                <a:ext cx="4130209" cy="487065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Heavy quark expansion better for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-quarks. Relativistic correction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∼3%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Error bands smaller as well due to smaller power corrections.</a:t>
                </a:r>
              </a:p>
              <a:p>
                <a:pPr marL="0" indent="0">
                  <a:buNone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Predictions to be compared with data from future Electron-Ion Collider (EIC).</a:t>
                </a:r>
              </a:p>
            </p:txBody>
          </p:sp>
        </mc:Choice>
        <mc:Fallback xmlns="">
          <p:sp>
            <p:nvSpPr>
              <p:cNvPr id="8" name="Text Placeholder 3">
                <a:extLst>
                  <a:ext uri="{FF2B5EF4-FFF2-40B4-BE49-F238E27FC236}">
                    <a16:creationId xmlns:a16="http://schemas.microsoft.com/office/drawing/2014/main" id="{A6EC0E97-C001-0150-ED6C-96737359B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41" y="1309807"/>
                <a:ext cx="4130209" cy="4870656"/>
              </a:xfrm>
              <a:prstGeom prst="rect">
                <a:avLst/>
              </a:prstGeom>
              <a:blipFill>
                <a:blip r:embed="rId4"/>
                <a:stretch>
                  <a:fillRect l="-2147" t="-1823" r="-2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1434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EBCB2-8128-2E45-2EE3-B2311C073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910" y="1253330"/>
            <a:ext cx="10515600" cy="4993233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the relativistic correction for exclusive photoproduction of HVM near threshold, which can be large.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 needs to include kinematical 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subleading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GPD power corrections.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 treatment of the singularities in the endpoint region using SCET. 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941CB9-AD1B-BAEE-6AE5-58184272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405560"/>
            <a:ext cx="10515600" cy="765032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Outlook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D3C0F-48A8-690E-A2B4-4CAE5CF43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36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5191A-9DBB-237C-52CB-ABC920C64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D2408-D4DF-77FE-B4EB-DCF81FAD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22</a:t>
            </a:fld>
            <a:endParaRPr lang="en-US"/>
          </a:p>
        </p:txBody>
      </p:sp>
      <p:pic>
        <p:nvPicPr>
          <p:cNvPr id="1026" name="Picture 2" descr="Tom Mehen in front of a scenic mountainscape">
            <a:extLst>
              <a:ext uri="{FF2B5EF4-FFF2-40B4-BE49-F238E27FC236}">
                <a16:creationId xmlns:a16="http://schemas.microsoft.com/office/drawing/2014/main" id="{A220959F-A7B5-D9F2-EB77-17D9CD3C5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572" r="12140"/>
          <a:stretch/>
        </p:blipFill>
        <p:spPr bwMode="auto">
          <a:xfrm>
            <a:off x="954430" y="1940313"/>
            <a:ext cx="4409307" cy="44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ACDF02-6750-8247-814A-D845DAA07435}"/>
              </a:ext>
            </a:extLst>
          </p:cNvPr>
          <p:cNvSpPr txBox="1"/>
          <p:nvPr/>
        </p:nvSpPr>
        <p:spPr>
          <a:xfrm>
            <a:off x="3120506" y="136525"/>
            <a:ext cx="6277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Dedicated to the memory of </a:t>
            </a:r>
          </a:p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 Mehen and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Fanyi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Zhao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0629F5-F6CF-B9CF-67CB-0B9EFEBEF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646" y="1692454"/>
            <a:ext cx="2914935" cy="466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15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AE7E8-2322-1B67-01FA-53779382E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DD50F3-4511-C750-DA09-0C7DF5A42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297"/>
            <a:ext cx="10515600" cy="867774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Generalized Parton Distribution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21DDE63-8DD5-25D5-3292-E73615ADC5FD}"/>
              </a:ext>
            </a:extLst>
          </p:cNvPr>
          <p:cNvGrpSpPr/>
          <p:nvPr/>
        </p:nvGrpSpPr>
        <p:grpSpPr>
          <a:xfrm>
            <a:off x="512544" y="3612556"/>
            <a:ext cx="1057158" cy="995199"/>
            <a:chOff x="1242348" y="5083929"/>
            <a:chExt cx="1057158" cy="99519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3A90A73-0EE0-707C-2734-11C0DD7B0207}"/>
                </a:ext>
              </a:extLst>
            </p:cNvPr>
            <p:cNvGrpSpPr/>
            <p:nvPr/>
          </p:nvGrpSpPr>
          <p:grpSpPr>
            <a:xfrm>
              <a:off x="1242348" y="5083929"/>
              <a:ext cx="949126" cy="894892"/>
              <a:chOff x="1377387" y="5529057"/>
              <a:chExt cx="949126" cy="894892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5531844-B766-3335-24F0-73245238E09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77387" y="5903089"/>
                <a:ext cx="555586" cy="520860"/>
              </a:xfrm>
              <a:prstGeom prst="line">
                <a:avLst/>
              </a:prstGeom>
              <a:ln w="31750"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C9D5B03-3911-DE0E-FEAB-FD39F005ACB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70927" y="5529057"/>
                <a:ext cx="555586" cy="520860"/>
              </a:xfrm>
              <a:prstGeom prst="line">
                <a:avLst/>
              </a:prstGeom>
              <a:ln w="31750"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773CA76-7C06-023E-A8A3-05B013BC94CD}"/>
                </a:ext>
              </a:extLst>
            </p:cNvPr>
            <p:cNvGrpSpPr/>
            <p:nvPr/>
          </p:nvGrpSpPr>
          <p:grpSpPr>
            <a:xfrm>
              <a:off x="1296364" y="5137715"/>
              <a:ext cx="949126" cy="894892"/>
              <a:chOff x="1377387" y="5529057"/>
              <a:chExt cx="949126" cy="894892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0004027-3D9C-8DED-4977-A2EEB0C7201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77387" y="5903089"/>
                <a:ext cx="555586" cy="520860"/>
              </a:xfrm>
              <a:prstGeom prst="line">
                <a:avLst/>
              </a:prstGeom>
              <a:ln w="31750"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F0E1E35A-51A9-B227-F706-EC9065695C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70927" y="5529057"/>
                <a:ext cx="555586" cy="520860"/>
              </a:xfrm>
              <a:prstGeom prst="line">
                <a:avLst/>
              </a:prstGeom>
              <a:ln w="31750"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3037DED-66FB-4B8D-0426-51C9ECA49047}"/>
                </a:ext>
              </a:extLst>
            </p:cNvPr>
            <p:cNvGrpSpPr/>
            <p:nvPr/>
          </p:nvGrpSpPr>
          <p:grpSpPr>
            <a:xfrm>
              <a:off x="1350380" y="5184236"/>
              <a:ext cx="949126" cy="894892"/>
              <a:chOff x="1377387" y="5529057"/>
              <a:chExt cx="949126" cy="894892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0251DC2-CF7D-FC2F-4FBF-A179C8FB42C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77387" y="5903089"/>
                <a:ext cx="555586" cy="520860"/>
              </a:xfrm>
              <a:prstGeom prst="line">
                <a:avLst/>
              </a:prstGeom>
              <a:ln w="31750"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E122FC9-FF1C-5806-3FB0-A0CFBBB5D1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70927" y="5529057"/>
                <a:ext cx="555586" cy="520860"/>
              </a:xfrm>
              <a:prstGeom prst="line">
                <a:avLst/>
              </a:prstGeom>
              <a:ln w="31750"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72C2A7A-C7A4-827C-1622-F65F0196CDE6}"/>
              </a:ext>
            </a:extLst>
          </p:cNvPr>
          <p:cNvGrpSpPr/>
          <p:nvPr/>
        </p:nvGrpSpPr>
        <p:grpSpPr>
          <a:xfrm rot="5400000">
            <a:off x="3219960" y="3665240"/>
            <a:ext cx="1057158" cy="995199"/>
            <a:chOff x="1242348" y="5083929"/>
            <a:chExt cx="1057158" cy="99519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3983F061-E8AB-E79D-1901-517940588F8F}"/>
                </a:ext>
              </a:extLst>
            </p:cNvPr>
            <p:cNvGrpSpPr/>
            <p:nvPr/>
          </p:nvGrpSpPr>
          <p:grpSpPr>
            <a:xfrm>
              <a:off x="1242348" y="5083929"/>
              <a:ext cx="949126" cy="894892"/>
              <a:chOff x="1377387" y="5529057"/>
              <a:chExt cx="949126" cy="894892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7ECF055D-32E9-AD39-4E5C-9A6B40ABD1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77387" y="5903089"/>
                <a:ext cx="555586" cy="520860"/>
              </a:xfrm>
              <a:prstGeom prst="line">
                <a:avLst/>
              </a:prstGeom>
              <a:ln w="31750"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54659F19-4E90-6AD6-A6FA-74C28E4AF1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70927" y="5529057"/>
                <a:ext cx="555586" cy="520860"/>
              </a:xfrm>
              <a:prstGeom prst="line">
                <a:avLst/>
              </a:prstGeom>
              <a:ln w="31750"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4AD789C-24AE-3613-D9D0-4724A57341CB}"/>
                </a:ext>
              </a:extLst>
            </p:cNvPr>
            <p:cNvGrpSpPr/>
            <p:nvPr/>
          </p:nvGrpSpPr>
          <p:grpSpPr>
            <a:xfrm>
              <a:off x="1296364" y="5137715"/>
              <a:ext cx="949126" cy="894892"/>
              <a:chOff x="1377387" y="5529057"/>
              <a:chExt cx="949126" cy="894892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54D8F3A8-875C-FAE5-E778-EC700D537CB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77387" y="5903089"/>
                <a:ext cx="555586" cy="520860"/>
              </a:xfrm>
              <a:prstGeom prst="line">
                <a:avLst/>
              </a:prstGeom>
              <a:ln w="31750"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F7EE92E5-B14B-7684-02AB-36C00863CC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70927" y="5529057"/>
                <a:ext cx="555586" cy="520860"/>
              </a:xfrm>
              <a:prstGeom prst="line">
                <a:avLst/>
              </a:prstGeom>
              <a:ln w="31750"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D3BFCFD9-A4FC-FDAA-78F1-147A641726B4}"/>
                </a:ext>
              </a:extLst>
            </p:cNvPr>
            <p:cNvGrpSpPr/>
            <p:nvPr/>
          </p:nvGrpSpPr>
          <p:grpSpPr>
            <a:xfrm>
              <a:off x="1350380" y="5184236"/>
              <a:ext cx="949126" cy="894892"/>
              <a:chOff x="1377387" y="5529057"/>
              <a:chExt cx="949126" cy="894892"/>
            </a:xfrm>
          </p:grpSpPr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F570330F-AA6C-A585-2859-B94B09451C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77387" y="5903089"/>
                <a:ext cx="555586" cy="520860"/>
              </a:xfrm>
              <a:prstGeom prst="line">
                <a:avLst/>
              </a:prstGeom>
              <a:ln w="31750"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D91D3BB3-F539-92F2-5EA0-A4AF1EE691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70927" y="5529057"/>
                <a:ext cx="555586" cy="520860"/>
              </a:xfrm>
              <a:prstGeom prst="line">
                <a:avLst/>
              </a:prstGeom>
              <a:ln w="31750"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C7D2911-A2E4-27D4-2959-AEFE2A36DA49}"/>
              </a:ext>
            </a:extLst>
          </p:cNvPr>
          <p:cNvGrpSpPr/>
          <p:nvPr/>
        </p:nvGrpSpPr>
        <p:grpSpPr>
          <a:xfrm rot="944070" flipH="1">
            <a:off x="1459367" y="1994775"/>
            <a:ext cx="358896" cy="1284618"/>
            <a:chOff x="1377387" y="5529057"/>
            <a:chExt cx="949126" cy="894892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57DBA2F-0BE9-BCD5-6DC2-C9815C29D6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77387" y="5903089"/>
              <a:ext cx="555586" cy="520860"/>
            </a:xfrm>
            <a:prstGeom prst="line">
              <a:avLst/>
            </a:prstGeom>
            <a:ln w="31750"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7A68B9D9-8809-836B-81CC-4BC3DF5EB2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0927" y="5529057"/>
              <a:ext cx="555586" cy="520860"/>
            </a:xfrm>
            <a:prstGeom prst="line">
              <a:avLst/>
            </a:prstGeom>
            <a:ln w="31750"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E02E729-959A-9B0A-B06C-A879B27A6D4D}"/>
              </a:ext>
            </a:extLst>
          </p:cNvPr>
          <p:cNvGrpSpPr/>
          <p:nvPr/>
        </p:nvGrpSpPr>
        <p:grpSpPr>
          <a:xfrm rot="12768586" flipH="1">
            <a:off x="2741301" y="2079898"/>
            <a:ext cx="817736" cy="1232049"/>
            <a:chOff x="1377387" y="5529057"/>
            <a:chExt cx="949126" cy="894892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2C6E717-BE56-6CAC-79B4-CF104DE2BF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77387" y="5903089"/>
              <a:ext cx="555586" cy="520860"/>
            </a:xfrm>
            <a:prstGeom prst="line">
              <a:avLst/>
            </a:prstGeom>
            <a:ln w="31750"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5ADAE75-77E7-9621-2F62-C51BC59B9B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0927" y="5529057"/>
              <a:ext cx="555586" cy="520860"/>
            </a:xfrm>
            <a:prstGeom prst="line">
              <a:avLst/>
            </a:prstGeom>
            <a:ln w="31750"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92CC49B-16B3-E3BE-064A-05D021B8B548}"/>
              </a:ext>
            </a:extLst>
          </p:cNvPr>
          <p:cNvSpPr/>
          <p:nvPr/>
        </p:nvSpPr>
        <p:spPr>
          <a:xfrm>
            <a:off x="1061814" y="3107610"/>
            <a:ext cx="2812648" cy="75235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GPDs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97E8CA2C-6B2D-F853-6173-EED8428E5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86" y="4382187"/>
            <a:ext cx="207807" cy="249369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BA5AC591-BD7F-2091-343B-D14996013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989" y="4272601"/>
            <a:ext cx="273181" cy="360989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EDE6AD55-4614-5B1F-A418-47B07C093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353" y="2409778"/>
            <a:ext cx="622380" cy="253562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D5C30799-8195-4555-F8D8-5E0CA85BA8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1247" y="2426309"/>
            <a:ext cx="647161" cy="263658"/>
          </a:xfrm>
          <a:prstGeom prst="rect">
            <a:avLst/>
          </a:prstGeom>
        </p:spPr>
      </p:pic>
      <p:sp>
        <p:nvSpPr>
          <p:cNvPr id="104" name="Curved Up Arrow 103">
            <a:extLst>
              <a:ext uri="{FF2B5EF4-FFF2-40B4-BE49-F238E27FC236}">
                <a16:creationId xmlns:a16="http://schemas.microsoft.com/office/drawing/2014/main" id="{1B9F461A-7A6F-44AC-2485-DF235969E103}"/>
              </a:ext>
            </a:extLst>
          </p:cNvPr>
          <p:cNvSpPr/>
          <p:nvPr/>
        </p:nvSpPr>
        <p:spPr>
          <a:xfrm>
            <a:off x="1468438" y="4097152"/>
            <a:ext cx="2001897" cy="555586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D3267992-1CA7-053E-DAD3-D6B853FC6A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0194" y="4804105"/>
            <a:ext cx="2435888" cy="349201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6B50C6F6-5ECC-5205-F884-E7453F3CD9AE}"/>
              </a:ext>
            </a:extLst>
          </p:cNvPr>
          <p:cNvSpPr txBox="1"/>
          <p:nvPr/>
        </p:nvSpPr>
        <p:spPr>
          <a:xfrm>
            <a:off x="5157707" y="1772322"/>
            <a:ext cx="3491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GPD correlator for quarks: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5C849F-A43C-C11D-E726-385F2048D902}"/>
                  </a:ext>
                </a:extLst>
              </p:cNvPr>
              <p:cNvSpPr txBox="1"/>
              <p:nvPr/>
            </p:nvSpPr>
            <p:spPr>
              <a:xfrm>
                <a:off x="5445509" y="4831422"/>
                <a:ext cx="689190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“average”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lightcone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momentum fraction</a:t>
                </a:r>
              </a:p>
              <a:p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skewness parameter,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lightcone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momentum transfer to nucleon</a:t>
                </a:r>
              </a:p>
              <a:p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momentum transfer squared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5C849F-A43C-C11D-E726-385F2048D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509" y="4831422"/>
                <a:ext cx="6891908" cy="1015663"/>
              </a:xfrm>
              <a:prstGeom prst="rect">
                <a:avLst/>
              </a:prstGeom>
              <a:blipFill>
                <a:blip r:embed="rId7"/>
                <a:stretch>
                  <a:fillRect t="-3704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CC51C591-15BB-9925-0061-C050085B4F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0232" y="2545449"/>
            <a:ext cx="7010272" cy="12013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DDF9AD-E2DE-0ED6-54A7-66A7B93424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1613" y="5453426"/>
            <a:ext cx="1393050" cy="6309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907CD5-97F7-A504-C332-F6BB535112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0872" y="4978705"/>
            <a:ext cx="149274" cy="1335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BB9437-B71A-44C5-156D-D35B28D14A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91134" y="5227105"/>
            <a:ext cx="108750" cy="2242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382828-E980-E7A3-C0D9-A352A35A26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03722" y="5586479"/>
            <a:ext cx="83573" cy="167146"/>
          </a:xfrm>
          <a:prstGeom prst="rect">
            <a:avLst/>
          </a:prstGeom>
        </p:spPr>
      </p:pic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DD86F9AA-CF83-2FA4-6EA7-6C98F6B8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78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22E13-903A-7334-E675-707E049AF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56E157-73DF-D62A-9062-C4149654F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739"/>
            <a:ext cx="10515600" cy="867774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Generalized Parton Distribution</a:t>
            </a:r>
          </a:p>
        </p:txBody>
      </p:sp>
      <p:pic>
        <p:nvPicPr>
          <p:cNvPr id="12" name="Picture 11" descr="Diagram of a diagram of a diagram&#10;&#10;AI-generated content may be incorrect.">
            <a:extLst>
              <a:ext uri="{FF2B5EF4-FFF2-40B4-BE49-F238E27FC236}">
                <a16:creationId xmlns:a16="http://schemas.microsoft.com/office/drawing/2014/main" id="{1E72F4D2-4CD9-8411-3C08-152C301CA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018" y="1004503"/>
            <a:ext cx="2102783" cy="2364076"/>
          </a:xfrm>
          <a:prstGeom prst="rect">
            <a:avLst/>
          </a:prstGeom>
        </p:spPr>
      </p:pic>
      <p:pic>
        <p:nvPicPr>
          <p:cNvPr id="16" name="Picture 15" descr="A diagram of a physics equation&#10;&#10;AI-generated content may be incorrect.">
            <a:extLst>
              <a:ext uri="{FF2B5EF4-FFF2-40B4-BE49-F238E27FC236}">
                <a16:creationId xmlns:a16="http://schemas.microsoft.com/office/drawing/2014/main" id="{E9BD3472-14D0-FBB3-2E4B-5D2BA876F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910" y="2696901"/>
            <a:ext cx="2889836" cy="1544187"/>
          </a:xfrm>
          <a:prstGeom prst="rect">
            <a:avLst/>
          </a:prstGeom>
        </p:spPr>
      </p:pic>
      <p:pic>
        <p:nvPicPr>
          <p:cNvPr id="18" name="Picture 17" descr="A graph of a function&#10;&#10;AI-generated content may be incorrect.">
            <a:extLst>
              <a:ext uri="{FF2B5EF4-FFF2-40B4-BE49-F238E27FC236}">
                <a16:creationId xmlns:a16="http://schemas.microsoft.com/office/drawing/2014/main" id="{3CCCBE2B-6EF6-0E42-DC02-6F60DC9B0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8246" y="4289382"/>
            <a:ext cx="2899276" cy="24320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1A628AB-CD48-5169-353E-67502C8AE49C}"/>
              </a:ext>
            </a:extLst>
          </p:cNvPr>
          <p:cNvSpPr txBox="1"/>
          <p:nvPr/>
        </p:nvSpPr>
        <p:spPr>
          <a:xfrm>
            <a:off x="8305814" y="4558590"/>
            <a:ext cx="670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FFs</a:t>
            </a:r>
          </a:p>
        </p:txBody>
      </p:sp>
      <p:pic>
        <p:nvPicPr>
          <p:cNvPr id="24" name="Picture 23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72D2CA40-38C0-5D0D-C377-FD578BF2BC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39" y="3972616"/>
            <a:ext cx="2572750" cy="269149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34F2CCC-59D3-96DC-B0AC-97D1362CEF5D}"/>
              </a:ext>
            </a:extLst>
          </p:cNvPr>
          <p:cNvSpPr txBox="1"/>
          <p:nvPr/>
        </p:nvSpPr>
        <p:spPr>
          <a:xfrm>
            <a:off x="5252266" y="3258588"/>
            <a:ext cx="968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GPDs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1FAD442-7484-F1C2-3018-84618C03322E}"/>
              </a:ext>
            </a:extLst>
          </p:cNvPr>
          <p:cNvSpPr txBox="1"/>
          <p:nvPr/>
        </p:nvSpPr>
        <p:spPr>
          <a:xfrm>
            <a:off x="2359615" y="4558590"/>
            <a:ext cx="908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PDFs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6075E15-2E1C-810F-33FE-91C67BA39B6A}"/>
              </a:ext>
            </a:extLst>
          </p:cNvPr>
          <p:cNvCxnSpPr>
            <a:cxnSpLocks/>
          </p:cNvCxnSpPr>
          <p:nvPr/>
        </p:nvCxnSpPr>
        <p:spPr>
          <a:xfrm flipH="1">
            <a:off x="3268582" y="3553428"/>
            <a:ext cx="1971999" cy="10880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2863DF4-DF8F-A5EB-345D-B0B1F6FE602C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6220801" y="3489421"/>
            <a:ext cx="2087223" cy="11520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7B99FB6A-A429-B8DB-986B-70DD04DBB1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3894" y="5025047"/>
            <a:ext cx="180407" cy="16141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B9852CE-1208-6B56-10D1-774B90DA23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5885" y="4980766"/>
            <a:ext cx="249977" cy="24997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80B50F2-03E4-7359-8A36-083BB4317C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0410" y="3660528"/>
            <a:ext cx="519516" cy="27599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922E897-5A57-A439-4D03-49357AABEA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02192" y="4215150"/>
            <a:ext cx="806550" cy="24024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E53B50B-C0BD-CA89-A265-5A2E27D1FC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8762" y="4121377"/>
            <a:ext cx="651344" cy="6680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1A4335-1D4E-3430-DA8F-8236D5FC1B01}"/>
              </a:ext>
            </a:extLst>
          </p:cNvPr>
          <p:cNvSpPr txBox="1"/>
          <p:nvPr/>
        </p:nvSpPr>
        <p:spPr>
          <a:xfrm>
            <a:off x="6326200" y="1249040"/>
            <a:ext cx="1618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Courtesy: C.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Lorce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90E00-E0D7-772F-DC61-01352C83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69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diagram of a blue egg with black dots and yellow circles&#10;&#10;AI-generated content may be incorrect.">
            <a:extLst>
              <a:ext uri="{FF2B5EF4-FFF2-40B4-BE49-F238E27FC236}">
                <a16:creationId xmlns:a16="http://schemas.microsoft.com/office/drawing/2014/main" id="{55EF0642-DEBB-3A8C-DD7A-4C8F92BA9F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1735" y="1836414"/>
            <a:ext cx="2320345" cy="2021771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9DAEA13-93C4-7A4C-3BAE-5AD98CA5D5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04201"/>
            <a:ext cx="10515600" cy="7691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Motivations for GPD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A8A2D8-4369-D726-538A-659E8ACB4D8C}"/>
              </a:ext>
            </a:extLst>
          </p:cNvPr>
          <p:cNvSpPr txBox="1"/>
          <p:nvPr/>
        </p:nvSpPr>
        <p:spPr>
          <a:xfrm>
            <a:off x="1480049" y="1376056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Imaging [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Burkardt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0005108]</a:t>
            </a:r>
          </a:p>
        </p:txBody>
      </p:sp>
      <p:pic>
        <p:nvPicPr>
          <p:cNvPr id="11" name="Picture 10" descr="A pie chart with numbers and symbols&#10;&#10;AI-generated content may be incorrect.">
            <a:extLst>
              <a:ext uri="{FF2B5EF4-FFF2-40B4-BE49-F238E27FC236}">
                <a16:creationId xmlns:a16="http://schemas.microsoft.com/office/drawing/2014/main" id="{E2BBF6B5-E7D4-F5EF-9414-4273DB18A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789" y="1936231"/>
            <a:ext cx="2048373" cy="20217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DAEABA-76B8-7069-9FC2-93A78D99521E}"/>
              </a:ext>
            </a:extLst>
          </p:cNvPr>
          <p:cNvSpPr txBox="1"/>
          <p:nvPr/>
        </p:nvSpPr>
        <p:spPr>
          <a:xfrm>
            <a:off x="7814933" y="1376056"/>
            <a:ext cx="2943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 sum rules [Ji, 9603249]</a:t>
            </a:r>
          </a:p>
        </p:txBody>
      </p:sp>
      <p:pic>
        <p:nvPicPr>
          <p:cNvPr id="16" name="Picture 15" descr="A close-up of a blue and pink line&#10;&#10;AI-generated content may be incorrect.">
            <a:extLst>
              <a:ext uri="{FF2B5EF4-FFF2-40B4-BE49-F238E27FC236}">
                <a16:creationId xmlns:a16="http://schemas.microsoft.com/office/drawing/2014/main" id="{6F87E053-CB79-4B2F-C919-4DB408CDA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738" y="4700710"/>
            <a:ext cx="2048373" cy="180217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709DA78-A613-6128-10CB-123B05EF74F1}"/>
              </a:ext>
            </a:extLst>
          </p:cNvPr>
          <p:cNvSpPr txBox="1"/>
          <p:nvPr/>
        </p:nvSpPr>
        <p:spPr>
          <a:xfrm>
            <a:off x="3355276" y="4371032"/>
            <a:ext cx="7038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properties inside of nucleon [Polyakov,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Shuvaev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0207153]</a:t>
            </a:r>
          </a:p>
        </p:txBody>
      </p:sp>
      <p:pic>
        <p:nvPicPr>
          <p:cNvPr id="27" name="Picture 26" descr="A black text with a white background&#10;&#10;AI-generated content may be incorrect.">
            <a:extLst>
              <a:ext uri="{FF2B5EF4-FFF2-40B4-BE49-F238E27FC236}">
                <a16:creationId xmlns:a16="http://schemas.microsoft.com/office/drawing/2014/main" id="{E945CE36-FE0C-B53C-E66D-352AFC576D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309" y="2476646"/>
            <a:ext cx="2590800" cy="425450"/>
          </a:xfrm>
          <a:prstGeom prst="rect">
            <a:avLst/>
          </a:prstGeom>
        </p:spPr>
      </p:pic>
      <p:sp>
        <p:nvSpPr>
          <p:cNvPr id="28" name="Frame 27">
            <a:extLst>
              <a:ext uri="{FF2B5EF4-FFF2-40B4-BE49-F238E27FC236}">
                <a16:creationId xmlns:a16="http://schemas.microsoft.com/office/drawing/2014/main" id="{0CE24C7C-2485-96D5-2ACF-4CB989DCCC29}"/>
              </a:ext>
            </a:extLst>
          </p:cNvPr>
          <p:cNvSpPr/>
          <p:nvPr/>
        </p:nvSpPr>
        <p:spPr>
          <a:xfrm>
            <a:off x="665574" y="1284790"/>
            <a:ext cx="4990536" cy="2864056"/>
          </a:xfrm>
          <a:prstGeom prst="frame">
            <a:avLst>
              <a:gd name="adj1" fmla="val 2461"/>
            </a:avLst>
          </a:prstGeom>
          <a:ln w="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Frame 28">
            <a:extLst>
              <a:ext uri="{FF2B5EF4-FFF2-40B4-BE49-F238E27FC236}">
                <a16:creationId xmlns:a16="http://schemas.microsoft.com/office/drawing/2014/main" id="{D761C0D6-01E8-9A7D-1E4E-6912FD4267C7}"/>
              </a:ext>
            </a:extLst>
          </p:cNvPr>
          <p:cNvSpPr/>
          <p:nvPr/>
        </p:nvSpPr>
        <p:spPr>
          <a:xfrm>
            <a:off x="6470585" y="1284790"/>
            <a:ext cx="4883215" cy="2864056"/>
          </a:xfrm>
          <a:prstGeom prst="frame">
            <a:avLst>
              <a:gd name="adj1" fmla="val 2461"/>
            </a:avLst>
          </a:prstGeom>
          <a:ln w="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ame 29">
            <a:extLst>
              <a:ext uri="{FF2B5EF4-FFF2-40B4-BE49-F238E27FC236}">
                <a16:creationId xmlns:a16="http://schemas.microsoft.com/office/drawing/2014/main" id="{176FEDDF-3D60-F338-B0B3-D25330ABB19B}"/>
              </a:ext>
            </a:extLst>
          </p:cNvPr>
          <p:cNvSpPr/>
          <p:nvPr/>
        </p:nvSpPr>
        <p:spPr>
          <a:xfrm>
            <a:off x="665574" y="4268312"/>
            <a:ext cx="10688226" cy="2385488"/>
          </a:xfrm>
          <a:prstGeom prst="frame">
            <a:avLst>
              <a:gd name="adj1" fmla="val 2461"/>
            </a:avLst>
          </a:prstGeom>
          <a:ln w="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4C8EF4-5C88-CDC7-20D8-06514144D11A}"/>
              </a:ext>
            </a:extLst>
          </p:cNvPr>
          <p:cNvSpPr txBox="1"/>
          <p:nvPr/>
        </p:nvSpPr>
        <p:spPr>
          <a:xfrm>
            <a:off x="9725072" y="216465"/>
            <a:ext cx="2066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Courtesy: S. Bhattacharya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5AC9E84-4C3C-A22A-BE9E-624932AD1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4CD55A-8472-12AE-2A6B-A08D9C8C1D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6666" y="4831390"/>
            <a:ext cx="8462813" cy="5000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4EC64A-ED15-2B6F-37E7-D709BF1E7208}"/>
              </a:ext>
            </a:extLst>
          </p:cNvPr>
          <p:cNvSpPr txBox="1"/>
          <p:nvPr/>
        </p:nvSpPr>
        <p:spPr>
          <a:xfrm>
            <a:off x="5763868" y="5559174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F3C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Gravitational Form Factors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4CC97FD-4DEB-8C6C-FBBA-7F5DF5C4D9C8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4896369" y="5331464"/>
            <a:ext cx="867499" cy="4123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01CC238-AFA5-62C6-9DE4-BCBF6A243E1B}"/>
              </a:ext>
            </a:extLst>
          </p:cNvPr>
          <p:cNvCxnSpPr>
            <a:cxnSpLocks/>
          </p:cNvCxnSpPr>
          <p:nvPr/>
        </p:nvCxnSpPr>
        <p:spPr>
          <a:xfrm>
            <a:off x="5865669" y="5273037"/>
            <a:ext cx="500499" cy="3287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A1DA7AE-94C5-5D79-37F2-48E339F83EEB}"/>
              </a:ext>
            </a:extLst>
          </p:cNvPr>
          <p:cNvCxnSpPr>
            <a:cxnSpLocks/>
          </p:cNvCxnSpPr>
          <p:nvPr/>
        </p:nvCxnSpPr>
        <p:spPr>
          <a:xfrm flipH="1">
            <a:off x="7233667" y="5266365"/>
            <a:ext cx="383129" cy="3354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B0FF34E-E8D5-1AEF-5297-733E329C8DBB}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8462043" y="5182859"/>
            <a:ext cx="1053291" cy="5609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3EEF9175-5735-5A16-AFE3-CD7419CCCC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3610" y="5958744"/>
            <a:ext cx="2309572" cy="54414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94652B2-666C-C113-C522-7D16403140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1957" y="5955865"/>
            <a:ext cx="2309572" cy="54989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5FA104F-3616-48EF-E74A-9B283EC2D4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0146" y="2557419"/>
            <a:ext cx="2189333" cy="46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54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FDD39-2B72-2CB8-B549-DF4C778C7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621F75E-1F28-D5BE-AA8D-2FB80C969FC4}"/>
              </a:ext>
            </a:extLst>
          </p:cNvPr>
          <p:cNvSpPr txBox="1"/>
          <p:nvPr/>
        </p:nvSpPr>
        <p:spPr>
          <a:xfrm>
            <a:off x="669437" y="1296719"/>
            <a:ext cx="3636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Kinematics in the Ji frame: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2BC8241-DCAC-9DF0-F249-4AD501517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42" y="166255"/>
            <a:ext cx="11339341" cy="102356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Exclusive photoproduction of HVM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5E53AE-03C7-B64E-1CB6-AC03FF18F863}"/>
              </a:ext>
            </a:extLst>
          </p:cNvPr>
          <p:cNvSpPr txBox="1"/>
          <p:nvPr/>
        </p:nvSpPr>
        <p:spPr>
          <a:xfrm>
            <a:off x="5531168" y="3183619"/>
            <a:ext cx="2494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Threshold region: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0C1B12-0489-F40D-CD1E-B490239EEDE6}"/>
              </a:ext>
            </a:extLst>
          </p:cNvPr>
          <p:cNvSpPr txBox="1"/>
          <p:nvPr/>
        </p:nvSpPr>
        <p:spPr>
          <a:xfrm>
            <a:off x="1090661" y="5464438"/>
            <a:ext cx="5687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Contrast this with gapped hard scattering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C402655-61C8-74DD-2C5A-25B7EDEE1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526" y="5534955"/>
            <a:ext cx="1367972" cy="2624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D3BBDB4-F879-C278-1376-83F190EE85DE}"/>
              </a:ext>
            </a:extLst>
          </p:cNvPr>
          <p:cNvSpPr txBox="1"/>
          <p:nvPr/>
        </p:nvSpPr>
        <p:spPr>
          <a:xfrm>
            <a:off x="7981902" y="5419042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</p:txBody>
      </p:sp>
      <p:pic>
        <p:nvPicPr>
          <p:cNvPr id="5" name="Picture 4" descr="A diagram of a device with arrows&#10;&#10;AI-generated content may be incorrect.">
            <a:extLst>
              <a:ext uri="{FF2B5EF4-FFF2-40B4-BE49-F238E27FC236}">
                <a16:creationId xmlns:a16="http://schemas.microsoft.com/office/drawing/2014/main" id="{00A05600-D8F9-B3E6-D899-29F5EA9CA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32" y="2004957"/>
            <a:ext cx="4799105" cy="2939622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27D1483-3B23-8E3C-2776-5EA0109B4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413DEE-EC11-8CB5-B130-F9FABC210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8942" y="5537779"/>
            <a:ext cx="1477418" cy="3149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FF1FB9-BAB1-4AC4-ED9A-46AA46210B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1187" y="1860626"/>
            <a:ext cx="4680766" cy="1086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F63927-08CC-6B74-A510-3AAF46029A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4320" y="3892227"/>
            <a:ext cx="6163197" cy="3307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510B7A-9282-5E04-1632-8FBE4E8E2F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1404" y="4560500"/>
            <a:ext cx="1589027" cy="56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98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B501C-8D2F-C6D3-5269-EA1F24F17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AC6B5A-C693-F7C0-13EE-A151A00AE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739"/>
            <a:ext cx="10515600" cy="867774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Leading power factorization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2297F6-B21A-17B3-DA74-E08060C92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150" y="1211856"/>
            <a:ext cx="11443067" cy="5196976"/>
          </a:xfrm>
        </p:spPr>
        <p:txBody>
          <a:bodyPr lIns="90000">
            <a:norm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collinear expansion amplitude factorizes into hard kernel, </a:t>
            </a:r>
            <a:r>
              <a:rPr lang="en-I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non-relativistic HVM wavefunction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gluon GPD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[Ivanov et. al., hep-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/0401131, Guo et. al., 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2103.11506]</a:t>
            </a:r>
          </a:p>
          <a:p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threshold region, since              expand in 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Validity of the expansion based on the fact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498654-DA10-A8BB-6DDB-9AE39D758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924" y="3034470"/>
            <a:ext cx="3904256" cy="6081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72C572-E771-1448-1657-267BB4A40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235" y="4817948"/>
            <a:ext cx="835706" cy="3133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FF92C9-D4D3-A278-8A41-BB0830A15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852" y="2082862"/>
            <a:ext cx="7772400" cy="7667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C242BB-CFC7-0E7E-10E3-F914962BBB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5024" y="3907176"/>
            <a:ext cx="6741951" cy="6030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55D3B7-9876-4CC4-1973-08BCF53E98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5305" y="5635861"/>
            <a:ext cx="4311071" cy="6967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A00B40-C30C-6643-D4F9-7F1812D981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8680" y="4887110"/>
            <a:ext cx="195662" cy="175066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D168C3F-A031-A050-1328-A09D01393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74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A9B99-E4A4-6CEF-B085-A8BE2C617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07A8AF-2D30-F5A2-E888-6C1280118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739"/>
            <a:ext cx="10515600" cy="867774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Leading power factorization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5ACD2BC8-7382-24EF-756E-ABED8F5559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774" y="1134140"/>
                <a:ext cx="11584450" cy="5222210"/>
              </a:xfrm>
              <a:prstGeom prst="rect">
                <a:avLst/>
              </a:prstGeom>
            </p:spPr>
            <p:txBody>
              <a:bodyPr vert="horz" lIns="9000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Amplitude can be written in terms of moments of the gluon GPD</a:t>
                </a:r>
              </a:p>
              <a:p>
                <a:endParaRPr lang="en-C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C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Retaining only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term, the amplitude relates to gluon </a:t>
                </a:r>
                <a:r>
                  <a:rPr lang="en-CA" sz="2400" dirty="0">
                    <a:solidFill>
                      <a:srgbClr val="4F3C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gravitational form factors (GFFs)</a:t>
                </a:r>
              </a:p>
              <a:p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Estimate for the higher moment contribution</a:t>
                </a:r>
              </a:p>
              <a:p>
                <a:endParaRPr lang="en-C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C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Gluon </a:t>
                </a:r>
                <a:r>
                  <a:rPr lang="en-CA" sz="2400" dirty="0">
                    <a:solidFill>
                      <a:srgbClr val="4F3C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GFFs</a:t>
                </a: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obtained from the lattice [</a:t>
                </a:r>
                <a:r>
                  <a:rPr lang="en-CA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Pefkou</a:t>
                </a: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Hackett and Shanahan, 2107.10368]</a:t>
                </a:r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5ACD2BC8-7382-24EF-756E-ABED8F555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74" y="1134140"/>
                <a:ext cx="11584450" cy="5222210"/>
              </a:xfrm>
              <a:prstGeom prst="rect">
                <a:avLst/>
              </a:prstGeom>
              <a:blipFill>
                <a:blip r:embed="rId3"/>
                <a:stretch>
                  <a:fillRect l="-767" t="-1699" r="-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E6C3D8A6-2D45-CE17-C931-2976E8C06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0510" y="1720085"/>
            <a:ext cx="3782885" cy="67191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5F8DA7-AF3E-4BC7-C03A-08485B241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57D76D-8FA1-A055-8DAA-DB610074C7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4685" y="3424705"/>
            <a:ext cx="4468710" cy="941651"/>
          </a:xfrm>
          <a:prstGeom prst="rect">
            <a:avLst/>
          </a:prstGeom>
        </p:spPr>
      </p:pic>
      <p:pic>
        <p:nvPicPr>
          <p:cNvPr id="8" name="Picture 7" descr="A mathematical equation with black text&#10;&#10;AI-generated content may be incorrect.">
            <a:extLst>
              <a:ext uri="{FF2B5EF4-FFF2-40B4-BE49-F238E27FC236}">
                <a16:creationId xmlns:a16="http://schemas.microsoft.com/office/drawing/2014/main" id="{E4508E4F-FD28-C4D0-244B-DD4E071399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1160" y="4854873"/>
            <a:ext cx="2298454" cy="20178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449AEE-0E1D-9177-D7BD-584960D85D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1840" y="5057661"/>
            <a:ext cx="4177339" cy="136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99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F1058-8DA5-B504-F4A2-297C73C58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4F1089BC-87C0-6F74-E18D-D15736C4124E}"/>
              </a:ext>
            </a:extLst>
          </p:cNvPr>
          <p:cNvSpPr txBox="1">
            <a:spLocks/>
          </p:cNvSpPr>
          <p:nvPr/>
        </p:nvSpPr>
        <p:spPr>
          <a:xfrm>
            <a:off x="607550" y="1364256"/>
            <a:ext cx="11443067" cy="5196976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IN" dirty="0">
              <a:cs typeface="Times New Roman" panose="02020603050405020304" pitchFamily="18" charset="0"/>
            </a:endParaRPr>
          </a:p>
          <a:p>
            <a:endParaRPr lang="en-IN" dirty="0"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cs typeface="Times New Roman" panose="02020603050405020304" pitchFamily="18" charset="0"/>
            </a:endParaRPr>
          </a:p>
          <a:p>
            <a:endParaRPr lang="en-IN" dirty="0">
              <a:cs typeface="Times New Roman" panose="02020603050405020304" pitchFamily="18" charset="0"/>
            </a:endParaRPr>
          </a:p>
          <a:p>
            <a:endParaRPr lang="en-IN" dirty="0">
              <a:cs typeface="Times New Roman" panose="02020603050405020304" pitchFamily="18" charset="0"/>
            </a:endParaRPr>
          </a:p>
          <a:p>
            <a:endParaRPr lang="en-IN" dirty="0">
              <a:cs typeface="Times New Roman" panose="02020603050405020304" pitchFamily="18" charset="0"/>
            </a:endParaRPr>
          </a:p>
          <a:p>
            <a:endParaRPr lang="en-IN" dirty="0">
              <a:cs typeface="Times New Roman" panose="02020603050405020304" pitchFamily="18" charset="0"/>
            </a:endParaRPr>
          </a:p>
          <a:p>
            <a:endParaRPr lang="en-IN" dirty="0"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cs typeface="Times New Roman" panose="02020603050405020304" pitchFamily="18" charset="0"/>
            </a:endParaRP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graph of a function&#10;&#10;AI-generated content may be incorrect.">
            <a:extLst>
              <a:ext uri="{FF2B5EF4-FFF2-40B4-BE49-F238E27FC236}">
                <a16:creationId xmlns:a16="http://schemas.microsoft.com/office/drawing/2014/main" id="{6E1DEFE1-DE4A-D7FC-9F4C-FECB68444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28" y="1238830"/>
            <a:ext cx="6228571" cy="4900721"/>
          </a:xfrm>
          <a:prstGeom prst="rect">
            <a:avLst/>
          </a:prstGeom>
        </p:spPr>
      </p:pic>
      <p:pic>
        <p:nvPicPr>
          <p:cNvPr id="8" name="Picture 7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2E1DDA76-E978-390C-B061-87384891C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642" y="1867137"/>
            <a:ext cx="4886531" cy="748061"/>
          </a:xfrm>
          <a:prstGeom prst="rect">
            <a:avLst/>
          </a:prstGeom>
        </p:spPr>
      </p:pic>
      <p:pic>
        <p:nvPicPr>
          <p:cNvPr id="12" name="Picture 11" descr="A number with black numbers&#10;&#10;AI-generated content may be incorrect.">
            <a:extLst>
              <a:ext uri="{FF2B5EF4-FFF2-40B4-BE49-F238E27FC236}">
                <a16:creationId xmlns:a16="http://schemas.microsoft.com/office/drawing/2014/main" id="{97A3A798-1DE1-3291-38C5-BA224DCB2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5282" y="2603353"/>
            <a:ext cx="3444706" cy="51472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395A683-79B1-9972-1164-D252696CC9D5}"/>
              </a:ext>
            </a:extLst>
          </p:cNvPr>
          <p:cNvSpPr txBox="1"/>
          <p:nvPr/>
        </p:nvSpPr>
        <p:spPr>
          <a:xfrm>
            <a:off x="7299223" y="3689190"/>
            <a:ext cx="383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Inclusion of effects from the relative motion of the heavy quarks inside quarkonium requires NRQCD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35A21E-8837-0055-16D2-78ADC997FB37}"/>
              </a:ext>
            </a:extLst>
          </p:cNvPr>
          <p:cNvSpPr txBox="1"/>
          <p:nvPr/>
        </p:nvSpPr>
        <p:spPr>
          <a:xfrm>
            <a:off x="2462343" y="6026339"/>
            <a:ext cx="3633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[Guo, Ji, Liu and Yang, 2305.06992]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3">
                <a:extLst>
                  <a:ext uri="{FF2B5EF4-FFF2-40B4-BE49-F238E27FC236}">
                    <a16:creationId xmlns:a16="http://schemas.microsoft.com/office/drawing/2014/main" id="{B80A6E8E-3E09-25DB-763A-23C446D00B9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200739"/>
                <a:ext cx="10515600" cy="867774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LP cross-section for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𝑱</m:t>
                    </m:r>
                    <m:r>
                      <a:rPr lang="en-CA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CA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𝝍</m:t>
                    </m:r>
                  </m:oMath>
                </a14:m>
                <a:endParaRPr lang="en-US" b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itle 3">
                <a:extLst>
                  <a:ext uri="{FF2B5EF4-FFF2-40B4-BE49-F238E27FC236}">
                    <a16:creationId xmlns:a16="http://schemas.microsoft.com/office/drawing/2014/main" id="{B80A6E8E-3E09-25DB-763A-23C446D00B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200739"/>
                <a:ext cx="10515600" cy="867774"/>
              </a:xfrm>
              <a:blipFill>
                <a:blip r:embed="rId7"/>
                <a:stretch>
                  <a:fillRect l="-2292" t="-11594" b="-23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345738C-F40E-2D7A-2AD7-1D479A7C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0BABCF-AFD2-5B14-0245-68D25322DA93}"/>
              </a:ext>
            </a:extLst>
          </p:cNvPr>
          <p:cNvSpPr txBox="1"/>
          <p:nvPr/>
        </p:nvSpPr>
        <p:spPr>
          <a:xfrm>
            <a:off x="7178821" y="1177241"/>
            <a:ext cx="4602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Wavefunction from HVM to lepton decay [Eichten and Quigg,1904.11542]</a:t>
            </a:r>
          </a:p>
        </p:txBody>
      </p:sp>
    </p:spTree>
    <p:extLst>
      <p:ext uri="{BB962C8B-B14F-4D97-AF65-F5344CB8AC3E}">
        <p14:creationId xmlns:p14="http://schemas.microsoft.com/office/powerpoint/2010/main" val="2280796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18610</TotalTime>
  <Words>915</Words>
  <Application>Microsoft Macintosh PowerPoint</Application>
  <PresentationFormat>Widescreen</PresentationFormat>
  <Paragraphs>199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Aptos</vt:lpstr>
      <vt:lpstr>Aptos Display</vt:lpstr>
      <vt:lpstr>Arial</vt:lpstr>
      <vt:lpstr>Cambria Math</vt:lpstr>
      <vt:lpstr>Times New Roman</vt:lpstr>
      <vt:lpstr>Wingdings</vt:lpstr>
      <vt:lpstr>Office Theme</vt:lpstr>
      <vt:lpstr>Exclusive photoproduction of J/ψ near threshold using NRQCD</vt:lpstr>
      <vt:lpstr>PowerPoint Presentation</vt:lpstr>
      <vt:lpstr>Generalized Parton Distribution</vt:lpstr>
      <vt:lpstr>Generalized Parton Distribution</vt:lpstr>
      <vt:lpstr>Motivations for GPD</vt:lpstr>
      <vt:lpstr>Exclusive photoproduction of HVM</vt:lpstr>
      <vt:lpstr>Leading power factorization</vt:lpstr>
      <vt:lpstr>Leading power factorization</vt:lpstr>
      <vt:lpstr>LP cross-section for J/ψ</vt:lpstr>
      <vt:lpstr>Non-Relativistic QCD (NRQCD)</vt:lpstr>
      <vt:lpstr>Hard matching coefficient</vt:lpstr>
      <vt:lpstr>Hard matching coefficient</vt:lpstr>
      <vt:lpstr>Leading Power</vt:lpstr>
      <vt:lpstr>Relativistic corrections</vt:lpstr>
      <vt:lpstr>Relativistic corrections</vt:lpstr>
      <vt:lpstr>Endpoint Region &amp; Singularities</vt:lpstr>
      <vt:lpstr>Endpoint Region &amp; Singularities</vt:lpstr>
      <vt:lpstr>Relativistic corrections for J/ψ</vt:lpstr>
      <vt:lpstr>Sensitivity to charm quark mass</vt:lpstr>
      <vt:lpstr>Relativistic corrections for Υ</vt:lpstr>
      <vt:lpstr>Outlook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Jyotirmoy Roy, Ph.D.</dc:creator>
  <cp:lastModifiedBy>Jyotirmoy Roy, Ph.D.</cp:lastModifiedBy>
  <cp:revision>162</cp:revision>
  <cp:lastPrinted>2025-03-05T06:56:37Z</cp:lastPrinted>
  <dcterms:created xsi:type="dcterms:W3CDTF">2025-01-03T22:59:54Z</dcterms:created>
  <dcterms:modified xsi:type="dcterms:W3CDTF">2025-03-11T18:26:16Z</dcterms:modified>
</cp:coreProperties>
</file>