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3004800" cy="9753600"/>
  <p:notesSz cx="6858000" cy="9144000"/>
  <p:embeddedFontLst>
    <p:embeddedFont>
      <p:font typeface="Gill Sans" panose="020B0502020104020203" pitchFamily="34" charset="0"/>
      <p:regular r:id="rId39"/>
      <p:italic r:id="rId4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43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5689600"/>
            <a:ext cx="10464800" cy="5334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rPr dirty="0"/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133066"/>
            <a:ext cx="10464800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/>
            </a:lvl1pPr>
          </a:lstStyle>
          <a:p>
            <a:r>
              <a:rPr dirty="0"/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quarter" idx="21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23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8880" y="9247009"/>
            <a:ext cx="39434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latin typeface="Gill Sans" panose="020B0502020104020203" pitchFamily="34" charset="0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Gill Sans" panose="020B0502020104020203" pitchFamily="34" charset="0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Gill Sans" panose="020B0502020104020203" pitchFamily="34" charset="0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Gill Sans" panose="020B0502020104020203" pitchFamily="34" charset="0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Gill Sans" panose="020B0502020104020203" pitchFamily="34" charset="0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Gill Sans" panose="020B0502020104020203" pitchFamily="34" charset="0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Gill Sans" panose="020B0502020104020203" pitchFamily="34" charset="0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png"/><Relationship Id="rId7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6.png"/><Relationship Id="rId4" Type="http://schemas.openxmlformats.org/officeDocument/2006/relationships/image" Target="../media/image57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70.png"/><Relationship Id="rId5" Type="http://schemas.openxmlformats.org/officeDocument/2006/relationships/image" Target="../media/image58.png"/><Relationship Id="rId10" Type="http://schemas.openxmlformats.org/officeDocument/2006/relationships/image" Target="../media/image69.png"/><Relationship Id="rId4" Type="http://schemas.openxmlformats.org/officeDocument/2006/relationships/image" Target="../media/image57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-Slicing  with multiple jets"/>
          <p:cNvSpPr txBox="1">
            <a:spLocks noGrp="1"/>
          </p:cNvSpPr>
          <p:nvPr>
            <p:ph type="ctrTitle"/>
          </p:nvPr>
        </p:nvSpPr>
        <p:spPr>
          <a:xfrm>
            <a:off x="355600" y="4975373"/>
            <a:ext cx="12293600" cy="1885654"/>
          </a:xfrm>
          <a:prstGeom prst="rect">
            <a:avLst/>
          </a:prstGeom>
        </p:spPr>
        <p:txBody>
          <a:bodyPr/>
          <a:lstStyle/>
          <a:p>
            <a:pPr algn="l">
              <a:defRPr sz="5300">
                <a:solidFill>
                  <a:srgbClr val="666666"/>
                </a:solidFill>
              </a:defRPr>
            </a:pPr>
            <a:r>
              <a:rPr sz="5600" dirty="0">
                <a:solidFill>
                  <a:schemeClr val="accent5"/>
                </a:solidFill>
              </a:rPr>
              <a:t>    </a:t>
            </a:r>
            <a:r>
              <a:rPr lang="en-GB" sz="5600" dirty="0">
                <a:solidFill>
                  <a:schemeClr val="accent5"/>
                </a:solidFill>
              </a:rPr>
              <a:t> </a:t>
            </a:r>
            <a:r>
              <a:rPr sz="5600" dirty="0">
                <a:solidFill>
                  <a:schemeClr val="accent5"/>
                </a:solidFill>
              </a:rPr>
              <a:t>-Slicing</a:t>
            </a:r>
            <a:r>
              <a:rPr sz="5600" dirty="0"/>
              <a:t> </a:t>
            </a:r>
            <a:br>
              <a:rPr sz="5600" dirty="0"/>
            </a:br>
            <a:r>
              <a:rPr sz="5600" dirty="0"/>
              <a:t>with multiple </a:t>
            </a:r>
            <a:r>
              <a:rPr sz="5600" dirty="0">
                <a:solidFill>
                  <a:schemeClr val="accent5"/>
                </a:solidFill>
              </a:rPr>
              <a:t>jets</a:t>
            </a:r>
          </a:p>
        </p:txBody>
      </p:sp>
      <p:sp>
        <p:nvSpPr>
          <p:cNvPr id="120" name="Based on [2005.12279],[2205.05104], [2412.05358] with…"/>
          <p:cNvSpPr txBox="1">
            <a:spLocks noGrp="1"/>
          </p:cNvSpPr>
          <p:nvPr>
            <p:ph type="subTitle" sz="quarter" idx="1"/>
          </p:nvPr>
        </p:nvSpPr>
        <p:spPr>
          <a:xfrm>
            <a:off x="355600" y="8458200"/>
            <a:ext cx="10540405" cy="121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defRPr sz="2500"/>
            </a:pPr>
            <a:r>
              <a:rPr dirty="0"/>
              <a:t>Based on [2005.12279],[2205.05104], [2412.05358] with </a:t>
            </a:r>
          </a:p>
          <a:p>
            <a:pPr algn="l">
              <a:defRPr sz="2500"/>
            </a:pPr>
            <a:r>
              <a:rPr dirty="0">
                <a:solidFill>
                  <a:schemeClr val="accent5"/>
                </a:solidFill>
              </a:rPr>
              <a:t>Yang-Ting Chien</a:t>
            </a:r>
            <a:r>
              <a:rPr dirty="0"/>
              <a:t> (Georgia State), </a:t>
            </a:r>
            <a:r>
              <a:rPr dirty="0">
                <a:solidFill>
                  <a:schemeClr val="accent5"/>
                </a:solidFill>
              </a:rPr>
              <a:t>Rong-Jun Fu</a:t>
            </a:r>
            <a:r>
              <a:rPr dirty="0">
                <a:solidFill>
                  <a:srgbClr val="5A5F5E"/>
                </a:solidFill>
              </a:rPr>
              <a:t>,</a:t>
            </a:r>
            <a:r>
              <a:rPr dirty="0">
                <a:solidFill>
                  <a:schemeClr val="accent5"/>
                </a:solidFill>
              </a:rPr>
              <a:t> Ding Yu Shao </a:t>
            </a:r>
            <a:r>
              <a:rPr dirty="0"/>
              <a:t>(Fudan), </a:t>
            </a:r>
            <a:br>
              <a:rPr dirty="0"/>
            </a:br>
            <a:r>
              <a:rPr dirty="0">
                <a:solidFill>
                  <a:schemeClr val="accent5"/>
                </a:solidFill>
              </a:rPr>
              <a:t>Solange </a:t>
            </a:r>
            <a:r>
              <a:rPr dirty="0" err="1">
                <a:solidFill>
                  <a:schemeClr val="accent5"/>
                </a:solidFill>
              </a:rPr>
              <a:t>Schrijnder</a:t>
            </a:r>
            <a:r>
              <a:rPr dirty="0">
                <a:solidFill>
                  <a:schemeClr val="accent5"/>
                </a:solidFill>
              </a:rPr>
              <a:t> van Velzen</a:t>
            </a:r>
            <a:r>
              <a:rPr dirty="0"/>
              <a:t>, </a:t>
            </a:r>
            <a:r>
              <a:rPr dirty="0">
                <a:solidFill>
                  <a:schemeClr val="accent5"/>
                </a:solidFill>
              </a:rPr>
              <a:t>Wouter </a:t>
            </a:r>
            <a:r>
              <a:rPr dirty="0" err="1">
                <a:solidFill>
                  <a:schemeClr val="accent5"/>
                </a:solidFill>
              </a:rPr>
              <a:t>Waalewijn</a:t>
            </a:r>
            <a:r>
              <a:rPr dirty="0"/>
              <a:t> (</a:t>
            </a:r>
            <a:r>
              <a:rPr dirty="0" err="1"/>
              <a:t>Nikhef</a:t>
            </a:r>
            <a:r>
              <a:rPr dirty="0"/>
              <a:t>/</a:t>
            </a:r>
            <a:r>
              <a:rPr dirty="0" err="1"/>
              <a:t>UvA</a:t>
            </a:r>
            <a:r>
              <a:rPr dirty="0"/>
              <a:t>), </a:t>
            </a:r>
            <a:r>
              <a:rPr dirty="0">
                <a:solidFill>
                  <a:schemeClr val="accent5"/>
                </a:solidFill>
              </a:rPr>
              <a:t>Bin Wu</a:t>
            </a:r>
            <a:r>
              <a:rPr dirty="0"/>
              <a:t> (USC)</a:t>
            </a:r>
          </a:p>
        </p:txBody>
      </p:sp>
      <p:sp>
        <p:nvSpPr>
          <p:cNvPr id="121" name="13-03-25,  SCET25, Tucson"/>
          <p:cNvSpPr txBox="1"/>
          <p:nvPr/>
        </p:nvSpPr>
        <p:spPr>
          <a:xfrm>
            <a:off x="6019899" y="7289800"/>
            <a:ext cx="6692801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r">
              <a:buClr>
                <a:srgbClr val="535353"/>
              </a:buClr>
              <a:defRPr sz="3800"/>
            </a:pPr>
            <a:r>
              <a:rPr dirty="0">
                <a:latin typeface="Gill Sans" panose="020B0502020104020203" pitchFamily="34" charset="0"/>
              </a:rPr>
              <a:t>13-03-25, </a:t>
            </a:r>
            <a:br>
              <a:rPr dirty="0">
                <a:latin typeface="Gill Sans" panose="020B0502020104020203" pitchFamily="34" charset="0"/>
              </a:rPr>
            </a:br>
            <a:r>
              <a:rPr dirty="0">
                <a:latin typeface="Gill Sans" panose="020B0502020104020203" pitchFamily="34" charset="0"/>
              </a:rPr>
              <a:t>SCET25, Tucson </a:t>
            </a:r>
          </a:p>
        </p:txBody>
      </p:sp>
      <p:sp>
        <p:nvSpPr>
          <p:cNvPr id="122" name="Rudi Rahn"/>
          <p:cNvSpPr txBox="1"/>
          <p:nvPr/>
        </p:nvSpPr>
        <p:spPr>
          <a:xfrm>
            <a:off x="355600" y="7289800"/>
            <a:ext cx="502890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buClr>
                <a:srgbClr val="535353"/>
              </a:buClr>
              <a:defRPr sz="3800"/>
            </a:lvl1pPr>
          </a:lstStyle>
          <a:p>
            <a:r>
              <a:rPr dirty="0">
                <a:latin typeface="Gill Sans" panose="020B0502020104020203" pitchFamily="34" charset="0"/>
              </a:rPr>
              <a:t>Rudi Rahn</a:t>
            </a:r>
          </a:p>
        </p:txBody>
      </p:sp>
      <p:pic>
        <p:nvPicPr>
          <p:cNvPr id="123" name="Uni_Logo_2016.pdf" descr="Uni_Logo_201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445" y="433810"/>
            <a:ext cx="3811414" cy="190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EN_FundedbytheEU_RGB_Monochrome.png" descr="EN_FundedbytheEU_RGB_Monochr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3" y="801209"/>
            <a:ext cx="5265070" cy="1174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0" y="5482474"/>
            <a:ext cx="749798" cy="514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lustering step:  closest emission pair i,j with         ,      &amp;         ,"/>
          <p:cNvSpPr txBox="1"/>
          <p:nvPr/>
        </p:nvSpPr>
        <p:spPr>
          <a:xfrm>
            <a:off x="355600" y="4298740"/>
            <a:ext cx="12293600" cy="115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200"/>
            </a:lvl1pPr>
          </a:lstStyle>
          <a:p>
            <a:r>
              <a:rPr dirty="0">
                <a:latin typeface="Gill Sans" panose="020B0502020104020203" pitchFamily="34" charset="0"/>
              </a:rPr>
              <a:t>Clustering step:  closest emission pair </a:t>
            </a:r>
            <a:r>
              <a:rPr dirty="0" err="1">
                <a:latin typeface="Gill Sans" panose="020B0502020104020203" pitchFamily="34" charset="0"/>
              </a:rPr>
              <a:t>i,j</a:t>
            </a:r>
            <a:r>
              <a:rPr dirty="0">
                <a:latin typeface="Gill Sans" panose="020B0502020104020203" pitchFamily="34" charset="0"/>
              </a:rPr>
              <a:t> with</a:t>
            </a:r>
            <a:r>
              <a:rPr lang="en-GB" dirty="0">
                <a:latin typeface="Gill Sans" panose="020B0502020104020203" pitchFamily="34" charset="0"/>
              </a:rPr>
              <a:t> </a:t>
            </a:r>
            <a:r>
              <a:rPr dirty="0">
                <a:latin typeface="Gill Sans" panose="020B0502020104020203" pitchFamily="34" charset="0"/>
              </a:rPr>
              <a:t>         ,      &amp;</a:t>
            </a:r>
            <a:r>
              <a:rPr lang="en-GB" dirty="0">
                <a:latin typeface="Gill Sans" panose="020B0502020104020203" pitchFamily="34" charset="0"/>
              </a:rPr>
              <a:t> </a:t>
            </a:r>
            <a:r>
              <a:rPr dirty="0">
                <a:latin typeface="Gill Sans" panose="020B0502020104020203" pitchFamily="34" charset="0"/>
              </a:rPr>
              <a:t>         ,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170" y="4673600"/>
            <a:ext cx="889001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"/>
          <p:cNvSpPr/>
          <p:nvPr/>
        </p:nvSpPr>
        <p:spPr>
          <a:xfrm>
            <a:off x="470166" y="6372659"/>
            <a:ext cx="4672857" cy="7106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204" name="Rectangle"/>
          <p:cNvSpPr/>
          <p:nvPr/>
        </p:nvSpPr>
        <p:spPr>
          <a:xfrm>
            <a:off x="5702765" y="5948153"/>
            <a:ext cx="6947893" cy="1481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205" name="The Winner-Takes-All ax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Winner-Takes-All axis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792" y="6110671"/>
            <a:ext cx="381001" cy="410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346" y="6917106"/>
            <a:ext cx="419101" cy="46177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{"/>
          <p:cNvSpPr txBox="1"/>
          <p:nvPr/>
        </p:nvSpPr>
        <p:spPr>
          <a:xfrm>
            <a:off x="7671835" y="6245753"/>
            <a:ext cx="749301" cy="275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chemeClr val="accent5"/>
                </a:solidFill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r>
              <a:t>{</a:t>
            </a:r>
          </a:p>
        </p:txBody>
      </p:sp>
      <p:sp>
        <p:nvSpPr>
          <p:cNvPr id="209" name="if"/>
          <p:cNvSpPr txBox="1"/>
          <p:nvPr/>
        </p:nvSpPr>
        <p:spPr>
          <a:xfrm>
            <a:off x="9024425" y="6790235"/>
            <a:ext cx="3045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if</a:t>
            </a:r>
          </a:p>
        </p:txBody>
      </p:sp>
      <p:sp>
        <p:nvSpPr>
          <p:cNvPr id="210" name="if"/>
          <p:cNvSpPr txBox="1"/>
          <p:nvPr/>
        </p:nvSpPr>
        <p:spPr>
          <a:xfrm>
            <a:off x="9431904" y="5987863"/>
            <a:ext cx="3045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if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948" y="4743060"/>
            <a:ext cx="381001" cy="419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056" y="4710836"/>
            <a:ext cx="369227" cy="398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Image"/>
          <p:cNvGrpSpPr/>
          <p:nvPr/>
        </p:nvGrpSpPr>
        <p:grpSpPr>
          <a:xfrm>
            <a:off x="5635928" y="5893672"/>
            <a:ext cx="7103518" cy="1719383"/>
            <a:chOff x="0" y="0"/>
            <a:chExt cx="7103516" cy="1719382"/>
          </a:xfrm>
        </p:grpSpPr>
        <p:pic>
          <p:nvPicPr>
            <p:cNvPr id="214" name="Image" descr="Image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56220" y="558955"/>
              <a:ext cx="1333501" cy="4617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Image" descr="Imag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0"/>
              <a:ext cx="7103518" cy="1719383"/>
            </a:xfrm>
            <a:prstGeom prst="rect">
              <a:avLst/>
            </a:prstGeom>
            <a:effectLst/>
          </p:spPr>
        </p:pic>
      </p:grpSp>
      <p:sp>
        <p:nvSpPr>
          <p:cNvPr id="216" name="[Salam, unpublished]…"/>
          <p:cNvSpPr txBox="1"/>
          <p:nvPr/>
        </p:nvSpPr>
        <p:spPr>
          <a:xfrm>
            <a:off x="9436254" y="1736427"/>
            <a:ext cx="302967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[Salam, unpublished]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[Bertolini, Chan, Thaler, ’14]</a:t>
            </a:r>
          </a:p>
        </p:txBody>
      </p:sp>
      <p:sp>
        <p:nvSpPr>
          <p:cNvPr id="217" name="Endpoint of a reclustering sequence, based on some distance measure"/>
          <p:cNvSpPr txBox="1"/>
          <p:nvPr/>
        </p:nvSpPr>
        <p:spPr>
          <a:xfrm>
            <a:off x="355600" y="3163828"/>
            <a:ext cx="12293600" cy="115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200"/>
            </a:lvl1pPr>
          </a:lstStyle>
          <a:p>
            <a:r>
              <a:rPr dirty="0">
                <a:latin typeface="Gill Sans" panose="020B0502020104020203" pitchFamily="34" charset="0"/>
              </a:rPr>
              <a:t>Endpoint of a </a:t>
            </a:r>
            <a:r>
              <a:rPr dirty="0" err="1">
                <a:latin typeface="Gill Sans" panose="020B0502020104020203" pitchFamily="34" charset="0"/>
              </a:rPr>
              <a:t>reclustering</a:t>
            </a:r>
            <a:r>
              <a:rPr dirty="0">
                <a:latin typeface="Gill Sans" panose="020B0502020104020203" pitchFamily="34" charset="0"/>
              </a:rPr>
              <a:t> sequence, based on some distance measure</a:t>
            </a:r>
          </a:p>
        </p:txBody>
      </p:sp>
      <p:sp>
        <p:nvSpPr>
          <p:cNvPr id="218" name="NOT the “highest energetic particle”, clustering ensures IRC safety!"/>
          <p:cNvSpPr txBox="1"/>
          <p:nvPr/>
        </p:nvSpPr>
        <p:spPr>
          <a:xfrm>
            <a:off x="355600" y="8254794"/>
            <a:ext cx="12293600" cy="115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200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NOT</a:t>
            </a:r>
            <a:r>
              <a:rPr dirty="0">
                <a:latin typeface="Gill Sans" panose="020B0502020104020203" pitchFamily="34" charset="0"/>
              </a:rPr>
              <a:t> the “highest energetic particle”, clustering ensures IRC safety!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2970" y="4673600"/>
            <a:ext cx="927101" cy="482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Image"/>
          <p:cNvGrpSpPr/>
          <p:nvPr/>
        </p:nvGrpSpPr>
        <p:grpSpPr>
          <a:xfrm>
            <a:off x="380845" y="6346705"/>
            <a:ext cx="4851500" cy="902216"/>
            <a:chOff x="0" y="0"/>
            <a:chExt cx="4851499" cy="902214"/>
          </a:xfrm>
        </p:grpSpPr>
        <p:pic>
          <p:nvPicPr>
            <p:cNvPr id="221" name="Image" descr="Image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71499" y="139957"/>
              <a:ext cx="4508501" cy="4826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Image" descr="Imag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" y="0"/>
              <a:ext cx="4851501" cy="902215"/>
            </a:xfrm>
            <a:prstGeom prst="rect">
              <a:avLst/>
            </a:prstGeom>
            <a:effectLst/>
          </p:spPr>
        </p:pic>
      </p:grpSp>
      <p:pic>
        <p:nvPicPr>
          <p:cNvPr id="223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4486" y="6112957"/>
            <a:ext cx="25273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3239" y="6906692"/>
            <a:ext cx="2527301" cy="48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WTA for bacter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WTA for bacteria</a:t>
            </a:r>
          </a:p>
        </p:txBody>
      </p:sp>
      <p:sp>
        <p:nvSpPr>
          <p:cNvPr id="227" name="Osmos"/>
          <p:cNvSpPr txBox="1">
            <a:spLocks noGrp="1"/>
          </p:cNvSpPr>
          <p:nvPr>
            <p:ph type="body" sz="quarter" idx="1"/>
          </p:nvPr>
        </p:nvSpPr>
        <p:spPr>
          <a:xfrm>
            <a:off x="355600" y="2286000"/>
            <a:ext cx="12293600" cy="1346782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/>
              <a:t>Osmos</a:t>
            </a:r>
          </a:p>
        </p:txBody>
      </p:sp>
      <p:sp>
        <p:nvSpPr>
          <p:cNvPr id="228" name="[Hemisphere Games, ’09]"/>
          <p:cNvSpPr txBox="1"/>
          <p:nvPr/>
        </p:nvSpPr>
        <p:spPr>
          <a:xfrm>
            <a:off x="9840327" y="2881206"/>
            <a:ext cx="274754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[Hemisphere Games, ’09]</a:t>
            </a:r>
          </a:p>
        </p:txBody>
      </p:sp>
      <p:pic>
        <p:nvPicPr>
          <p:cNvPr id="229" name="osmos.gif" descr="osmo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29" y="3785181"/>
            <a:ext cx="9533342" cy="5362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"/>
          <p:cNvSpPr/>
          <p:nvPr/>
        </p:nvSpPr>
        <p:spPr>
          <a:xfrm>
            <a:off x="7848600" y="4973159"/>
            <a:ext cx="4631383" cy="673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232" name="The Winner-Takes-All ax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Winner-Takes-All axis</a:t>
            </a:r>
          </a:p>
        </p:txBody>
      </p:sp>
      <p:sp>
        <p:nvSpPr>
          <p:cNvPr id="233" name="Powerful when combined with SCET:…"/>
          <p:cNvSpPr txBox="1">
            <a:spLocks noGrp="1"/>
          </p:cNvSpPr>
          <p:nvPr>
            <p:ph type="body" idx="1"/>
          </p:nvPr>
        </p:nvSpPr>
        <p:spPr>
          <a:xfrm>
            <a:off x="355600" y="3239636"/>
            <a:ext cx="12293600" cy="414014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  <a:defRPr sz="3200"/>
            </a:pPr>
            <a:r>
              <a:rPr dirty="0"/>
              <a:t>Powerful when combined with SCET:</a:t>
            </a:r>
          </a:p>
          <a:p>
            <a:pPr lvl="1">
              <a:buClr>
                <a:schemeClr val="accent5"/>
              </a:buClr>
              <a:defRPr sz="3200"/>
            </a:pPr>
            <a:r>
              <a:rPr dirty="0"/>
              <a:t>Direction purely a collinear affair:</a:t>
            </a:r>
          </a:p>
          <a:p>
            <a:pPr lvl="1">
              <a:buClr>
                <a:schemeClr val="accent5"/>
              </a:buClr>
              <a:defRPr sz="3200"/>
            </a:pPr>
            <a:r>
              <a:rPr dirty="0"/>
              <a:t>Soft </a:t>
            </a:r>
            <a:r>
              <a:rPr dirty="0" err="1"/>
              <a:t>subleading</a:t>
            </a:r>
            <a:r>
              <a:rPr dirty="0"/>
              <a:t> in magnitude: </a:t>
            </a:r>
          </a:p>
        </p:txBody>
      </p:sp>
      <p:sp>
        <p:nvSpPr>
          <p:cNvPr id="234" name="No non-global logarithms*"/>
          <p:cNvSpPr txBox="1"/>
          <p:nvPr/>
        </p:nvSpPr>
        <p:spPr>
          <a:xfrm>
            <a:off x="3523877" y="7543113"/>
            <a:ext cx="6703171" cy="86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200"/>
            </a:lvl1pPr>
          </a:lstStyle>
          <a:p>
            <a:r>
              <a:rPr dirty="0">
                <a:latin typeface="Gill Sans" panose="020B0502020104020203" pitchFamily="34" charset="0"/>
              </a:rPr>
              <a:t>No non-global logarithms*</a:t>
            </a:r>
          </a:p>
        </p:txBody>
      </p:sp>
      <p:grpSp>
        <p:nvGrpSpPr>
          <p:cNvPr id="237" name="Image"/>
          <p:cNvGrpSpPr/>
          <p:nvPr/>
        </p:nvGrpSpPr>
        <p:grpSpPr>
          <a:xfrm>
            <a:off x="7770093" y="4928393"/>
            <a:ext cx="4788397" cy="880836"/>
            <a:chOff x="0" y="0"/>
            <a:chExt cx="4788396" cy="880834"/>
          </a:xfrm>
        </p:grpSpPr>
        <p:pic>
          <p:nvPicPr>
            <p:cNvPr id="236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6148" y="126981"/>
              <a:ext cx="4356101" cy="4871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5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88397" cy="880835"/>
            </a:xfrm>
            <a:prstGeom prst="rect">
              <a:avLst/>
            </a:prstGeom>
            <a:effectLst/>
          </p:spPr>
        </p:pic>
      </p:grpSp>
      <p:pic>
        <p:nvPicPr>
          <p:cNvPr id="2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570" y="7824576"/>
            <a:ext cx="468827" cy="30346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[Salam, unpublished]…"/>
          <p:cNvSpPr txBox="1"/>
          <p:nvPr/>
        </p:nvSpPr>
        <p:spPr>
          <a:xfrm>
            <a:off x="9436254" y="1736427"/>
            <a:ext cx="302967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[Salam, unpublished]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[Bertolini, Chan, Thaler, ’14]</a:t>
            </a:r>
          </a:p>
        </p:txBody>
      </p:sp>
      <p:sp>
        <p:nvSpPr>
          <p:cNvPr id="240" name="[Larkoski, Neill, Thaler, ’14]"/>
          <p:cNvSpPr txBox="1"/>
          <p:nvPr/>
        </p:nvSpPr>
        <p:spPr>
          <a:xfrm>
            <a:off x="3510566" y="8118529"/>
            <a:ext cx="295273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</a:t>
            </a:r>
            <a:r>
              <a:rPr dirty="0" err="1">
                <a:latin typeface="Gill Sans" panose="020B0502020104020203" pitchFamily="34" charset="0"/>
              </a:rPr>
              <a:t>Larkoski</a:t>
            </a:r>
            <a:r>
              <a:rPr dirty="0">
                <a:latin typeface="Gill Sans" panose="020B0502020104020203" pitchFamily="34" charset="0"/>
              </a:rPr>
              <a:t>, Neill, Thaler, ’14]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7706989" y="6037398"/>
            <a:ext cx="4914604" cy="774112"/>
            <a:chOff x="-77613" y="-50800"/>
            <a:chExt cx="4914602" cy="774110"/>
          </a:xfrm>
        </p:grpSpPr>
        <p:sp>
          <p:nvSpPr>
            <p:cNvPr id="241" name="Rectangle"/>
            <p:cNvSpPr/>
            <p:nvPr/>
          </p:nvSpPr>
          <p:spPr>
            <a:xfrm>
              <a:off x="0" y="18755"/>
              <a:ext cx="4759375" cy="4947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>
                <a:latin typeface="Gill Sans" panose="020B0502020104020203" pitchFamily="34" charset="0"/>
              </a:endParaRPr>
            </a:p>
          </p:txBody>
        </p:sp>
        <p:grpSp>
          <p:nvGrpSpPr>
            <p:cNvPr id="244" name="Image"/>
            <p:cNvGrpSpPr/>
            <p:nvPr/>
          </p:nvGrpSpPr>
          <p:grpSpPr>
            <a:xfrm>
              <a:off x="-77614" y="-50800"/>
              <a:ext cx="4914603" cy="774111"/>
              <a:chOff x="0" y="0"/>
              <a:chExt cx="4914602" cy="774110"/>
            </a:xfrm>
          </p:grpSpPr>
          <p:pic>
            <p:nvPicPr>
              <p:cNvPr id="243" name="Image" descr="Image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22101" y="114005"/>
                <a:ext cx="4470401" cy="40640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2" name="Image" descr="Image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" y="0"/>
                <a:ext cx="4914604" cy="77411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4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841" y="4034699"/>
            <a:ext cx="4152901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"/>
          <p:cNvSpPr/>
          <p:nvPr/>
        </p:nvSpPr>
        <p:spPr>
          <a:xfrm>
            <a:off x="2768600" y="4311650"/>
            <a:ext cx="2875806" cy="1130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249" name="WTA axis in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WTA axis in action</a:t>
            </a:r>
          </a:p>
        </p:txBody>
      </p:sp>
      <p:sp>
        <p:nvSpPr>
          <p:cNvPr id="250" name="Even if all radiation is inside the jet:"/>
          <p:cNvSpPr txBox="1">
            <a:spLocks noGrp="1"/>
          </p:cNvSpPr>
          <p:nvPr>
            <p:ph type="body" sz="quarter" idx="1"/>
          </p:nvPr>
        </p:nvSpPr>
        <p:spPr>
          <a:xfrm>
            <a:off x="444872" y="2965392"/>
            <a:ext cx="7523262" cy="1130301"/>
          </a:xfrm>
          <a:prstGeom prst="rect">
            <a:avLst/>
          </a:prstGeom>
        </p:spPr>
        <p:txBody>
          <a:bodyPr/>
          <a:lstStyle>
            <a:lvl1pPr marL="520699" indent="-520699">
              <a:buClr>
                <a:schemeClr val="accent5"/>
              </a:buClr>
              <a:defRPr sz="3800"/>
            </a:lvl1pPr>
          </a:lstStyle>
          <a:p>
            <a:r>
              <a:rPr dirty="0"/>
              <a:t>Even if all radiation is inside the jet:</a:t>
            </a:r>
          </a:p>
        </p:txBody>
      </p:sp>
      <p:grpSp>
        <p:nvGrpSpPr>
          <p:cNvPr id="253" name="Image"/>
          <p:cNvGrpSpPr/>
          <p:nvPr/>
        </p:nvGrpSpPr>
        <p:grpSpPr>
          <a:xfrm>
            <a:off x="2702682" y="4287352"/>
            <a:ext cx="3007642" cy="1318596"/>
            <a:chOff x="0" y="0"/>
            <a:chExt cx="3007640" cy="1318594"/>
          </a:xfrm>
        </p:grpSpPr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47401" y="158374"/>
              <a:ext cx="2512838" cy="8621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1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3007641" cy="1318596"/>
            </a:xfrm>
            <a:prstGeom prst="rect">
              <a:avLst/>
            </a:prstGeom>
            <a:effectLst/>
          </p:spPr>
        </p:pic>
      </p:grpSp>
      <p:pic>
        <p:nvPicPr>
          <p:cNvPr id="254" name="wjdisc2.png" descr="wjdisc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399666"/>
            <a:ext cx="4939633" cy="8232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"/>
          <p:cNvSpPr/>
          <p:nvPr/>
        </p:nvSpPr>
        <p:spPr>
          <a:xfrm>
            <a:off x="2768600" y="4311650"/>
            <a:ext cx="2875806" cy="1130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pic>
        <p:nvPicPr>
          <p:cNvPr id="257" name="Wjdisc1.png" descr="Wjdis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399666"/>
            <a:ext cx="4939633" cy="823272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WTA axis in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WTA axis in action</a:t>
            </a:r>
          </a:p>
        </p:txBody>
      </p:sp>
      <p:sp>
        <p:nvSpPr>
          <p:cNvPr id="259" name="Even if all radiation is inside the jet:…"/>
          <p:cNvSpPr txBox="1">
            <a:spLocks noGrp="1"/>
          </p:cNvSpPr>
          <p:nvPr>
            <p:ph type="body" sz="half" idx="1"/>
          </p:nvPr>
        </p:nvSpPr>
        <p:spPr>
          <a:xfrm>
            <a:off x="444872" y="2927292"/>
            <a:ext cx="7523262" cy="62372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Even if all radiation is inside the jet:</a:t>
            </a:r>
          </a:p>
          <a:p>
            <a:pPr marL="520699" indent="-520699">
              <a:buClr>
                <a:schemeClr val="accent5"/>
              </a:buClr>
              <a:defRPr sz="3800"/>
            </a:pPr>
            <a:endParaRPr dirty="0"/>
          </a:p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In- and out-of-jet soft radiation contribute through recoil</a:t>
            </a:r>
          </a:p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Only in-jet soft radiation contributes to         </a:t>
            </a:r>
            <a:r>
              <a:rPr lang="en-GB" dirty="0"/>
              <a:t>  </a:t>
            </a:r>
            <a:r>
              <a:rPr dirty="0"/>
              <a:t>: power suppressed  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81" y="8371450"/>
            <a:ext cx="990601" cy="482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Image"/>
          <p:cNvGrpSpPr/>
          <p:nvPr/>
        </p:nvGrpSpPr>
        <p:grpSpPr>
          <a:xfrm>
            <a:off x="2702682" y="4287352"/>
            <a:ext cx="3007642" cy="1318596"/>
            <a:chOff x="0" y="0"/>
            <a:chExt cx="3007640" cy="1318594"/>
          </a:xfrm>
        </p:grpSpPr>
        <p:pic>
          <p:nvPicPr>
            <p:cNvPr id="262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7401" y="158374"/>
              <a:ext cx="2512838" cy="8621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3007641" cy="13185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lign y-axis with jet axis:…"/>
          <p:cNvSpPr txBox="1">
            <a:spLocks noGrp="1"/>
          </p:cNvSpPr>
          <p:nvPr>
            <p:ph type="body" sz="half" idx="1"/>
          </p:nvPr>
        </p:nvSpPr>
        <p:spPr>
          <a:xfrm>
            <a:off x="481955" y="5025677"/>
            <a:ext cx="9081145" cy="414014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  <a:defRPr sz="3200"/>
            </a:pPr>
            <a:r>
              <a:rPr dirty="0"/>
              <a:t>Align y-axis with jet axis:</a:t>
            </a:r>
          </a:p>
          <a:p>
            <a:pPr lvl="1">
              <a:buClr>
                <a:schemeClr val="accent5"/>
              </a:buClr>
              <a:defRPr sz="3200"/>
            </a:pPr>
            <a:r>
              <a:rPr dirty="0"/>
              <a:t>Azimuthal decorrelation</a:t>
            </a:r>
          </a:p>
          <a:p>
            <a:pPr lvl="1">
              <a:buClr>
                <a:schemeClr val="accent5"/>
              </a:buClr>
              <a:defRPr sz="3200"/>
            </a:pPr>
            <a:r>
              <a:rPr dirty="0"/>
              <a:t>Radial decorrelation</a:t>
            </a:r>
          </a:p>
        </p:txBody>
      </p:sp>
      <p:sp>
        <p:nvSpPr>
          <p:cNvPr id="266" name="TransVerse momentum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TransVerse</a:t>
            </a:r>
            <a:r>
              <a:rPr dirty="0"/>
              <a:t> momentum decorrelation</a:t>
            </a:r>
          </a:p>
        </p:txBody>
      </p:sp>
      <p:grpSp>
        <p:nvGrpSpPr>
          <p:cNvPr id="269" name="coordinate.png"/>
          <p:cNvGrpSpPr/>
          <p:nvPr/>
        </p:nvGrpSpPr>
        <p:grpSpPr>
          <a:xfrm>
            <a:off x="7994567" y="4010913"/>
            <a:ext cx="4543257" cy="4385771"/>
            <a:chOff x="0" y="0"/>
            <a:chExt cx="4543256" cy="4385770"/>
          </a:xfrm>
        </p:grpSpPr>
        <p:pic>
          <p:nvPicPr>
            <p:cNvPr id="268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7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270" name="Two-component decorrelation:"/>
          <p:cNvSpPr txBox="1"/>
          <p:nvPr/>
        </p:nvSpPr>
        <p:spPr>
          <a:xfrm>
            <a:off x="495300" y="3087628"/>
            <a:ext cx="12293600" cy="115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200"/>
            </a:lvl1pPr>
          </a:lstStyle>
          <a:p>
            <a:r>
              <a:rPr dirty="0">
                <a:latin typeface="Gill Sans" panose="020B0502020104020203" pitchFamily="34" charset="0"/>
              </a:rPr>
              <a:t>Two-component decorrelation: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535" y="7052256"/>
            <a:ext cx="1579504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41" y="8088820"/>
            <a:ext cx="2878077" cy="400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"/>
          <p:cNvGrpSpPr/>
          <p:nvPr/>
        </p:nvGrpSpPr>
        <p:grpSpPr>
          <a:xfrm>
            <a:off x="2574248" y="4408454"/>
            <a:ext cx="3358477" cy="844613"/>
            <a:chOff x="-50660" y="-6924"/>
            <a:chExt cx="3358476" cy="844611"/>
          </a:xfrm>
        </p:grpSpPr>
        <p:sp>
          <p:nvSpPr>
            <p:cNvPr id="273" name="Rectangle"/>
            <p:cNvSpPr/>
            <p:nvPr/>
          </p:nvSpPr>
          <p:spPr>
            <a:xfrm>
              <a:off x="0" y="0"/>
              <a:ext cx="3257155" cy="6468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>
                <a:latin typeface="Gill Sans" panose="020B0502020104020203" pitchFamily="34" charset="0"/>
              </a:endParaRPr>
            </a:p>
          </p:txBody>
        </p:sp>
        <p:grpSp>
          <p:nvGrpSpPr>
            <p:cNvPr id="276" name="Image"/>
            <p:cNvGrpSpPr/>
            <p:nvPr/>
          </p:nvGrpSpPr>
          <p:grpSpPr>
            <a:xfrm>
              <a:off x="-50661" y="-6925"/>
              <a:ext cx="3358477" cy="844612"/>
              <a:chOff x="0" y="0"/>
              <a:chExt cx="3358476" cy="844611"/>
            </a:xfrm>
          </p:grpSpPr>
          <p:pic>
            <p:nvPicPr>
              <p:cNvPr id="275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231357" y="155017"/>
                <a:ext cx="2895763" cy="39487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74" name="Image" descr="Image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3358477" cy="844612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zimuth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Azimuthal</a:t>
            </a:r>
            <a:r>
              <a:rPr dirty="0"/>
              <a:t> decorrelation</a:t>
            </a:r>
          </a:p>
        </p:txBody>
      </p:sp>
      <p:grpSp>
        <p:nvGrpSpPr>
          <p:cNvPr id="282" name="coordinate.png"/>
          <p:cNvGrpSpPr/>
          <p:nvPr/>
        </p:nvGrpSpPr>
        <p:grpSpPr>
          <a:xfrm>
            <a:off x="7994567" y="4010913"/>
            <a:ext cx="4543257" cy="4385771"/>
            <a:chOff x="0" y="0"/>
            <a:chExt cx="4543256" cy="4385770"/>
          </a:xfrm>
        </p:grpSpPr>
        <p:pic>
          <p:nvPicPr>
            <p:cNvPr id="281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pic>
        <p:nvPicPr>
          <p:cNvPr id="28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038" y="5726916"/>
            <a:ext cx="2122413" cy="38015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Rectangle"/>
          <p:cNvSpPr/>
          <p:nvPr/>
        </p:nvSpPr>
        <p:spPr>
          <a:xfrm>
            <a:off x="1029022" y="5044599"/>
            <a:ext cx="6497893" cy="456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grpSp>
        <p:nvGrpSpPr>
          <p:cNvPr id="287" name="Image"/>
          <p:cNvGrpSpPr/>
          <p:nvPr/>
        </p:nvGrpSpPr>
        <p:grpSpPr>
          <a:xfrm>
            <a:off x="980901" y="4986365"/>
            <a:ext cx="6594135" cy="700170"/>
            <a:chOff x="0" y="0"/>
            <a:chExt cx="6594133" cy="700169"/>
          </a:xfrm>
        </p:grpSpPr>
        <p:pic>
          <p:nvPicPr>
            <p:cNvPr id="286" name="Image" descr="Imag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21356" y="139957"/>
              <a:ext cx="6151421" cy="2805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Image" descr="Imag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594135" cy="700170"/>
            </a:xfrm>
            <a:prstGeom prst="rect">
              <a:avLst/>
            </a:prstGeom>
            <a:effectLst/>
          </p:spPr>
        </p:pic>
      </p:grpSp>
      <p:sp>
        <p:nvSpPr>
          <p:cNvPr id="288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38592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sp>
        <p:nvSpPr>
          <p:cNvPr id="289" name="Factorisation is very simple:"/>
          <p:cNvSpPr txBox="1"/>
          <p:nvPr/>
        </p:nvSpPr>
        <p:spPr>
          <a:xfrm>
            <a:off x="316855" y="6147449"/>
            <a:ext cx="9081145" cy="120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200"/>
            </a:lvl1pPr>
          </a:lstStyle>
          <a:p>
            <a:r>
              <a:rPr dirty="0" err="1">
                <a:latin typeface="Gill Sans" panose="020B0502020104020203" pitchFamily="34" charset="0"/>
              </a:rPr>
              <a:t>Factorisation</a:t>
            </a:r>
            <a:r>
              <a:rPr dirty="0">
                <a:latin typeface="Gill Sans" panose="020B0502020104020203" pitchFamily="34" charset="0"/>
              </a:rPr>
              <a:t> is very simple:</a:t>
            </a:r>
          </a:p>
        </p:txBody>
      </p:sp>
      <p:sp>
        <p:nvSpPr>
          <p:cNvPr id="290" name="TMD Beam function…"/>
          <p:cNvSpPr txBox="1"/>
          <p:nvPr/>
        </p:nvSpPr>
        <p:spPr>
          <a:xfrm>
            <a:off x="1315435" y="7223740"/>
            <a:ext cx="514371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 algn="l">
              <a:buClr>
                <a:schemeClr val="accent5"/>
              </a:buClr>
              <a:buSzPct val="82000"/>
              <a:buChar char="•"/>
              <a:defRPr sz="3200"/>
            </a:pPr>
            <a:r>
              <a:rPr dirty="0">
                <a:latin typeface="Gill Sans" panose="020B0502020104020203" pitchFamily="34" charset="0"/>
              </a:rPr>
              <a:t>TMD Beam function</a:t>
            </a:r>
          </a:p>
          <a:p>
            <a:pPr marL="407504" indent="-407504" algn="l">
              <a:buClr>
                <a:schemeClr val="accent5"/>
              </a:buClr>
              <a:buSzPct val="82000"/>
              <a:buChar char="•"/>
              <a:defRPr sz="3200"/>
            </a:pPr>
            <a:r>
              <a:rPr dirty="0">
                <a:latin typeface="Gill Sans" panose="020B0502020104020203" pitchFamily="34" charset="0"/>
              </a:rPr>
              <a:t>TMD Soft function (+boost)</a:t>
            </a:r>
          </a:p>
          <a:p>
            <a:pPr marL="407504" indent="-407504" algn="l">
              <a:buClr>
                <a:schemeClr val="accent5"/>
              </a:buClr>
              <a:buSzPct val="82000"/>
              <a:buChar char="•"/>
              <a:defRPr sz="3200"/>
            </a:pPr>
            <a:r>
              <a:rPr dirty="0">
                <a:latin typeface="Gill Sans" panose="020B0502020104020203" pitchFamily="34" charset="0"/>
              </a:rPr>
              <a:t>WTA jet function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adi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Radial</a:t>
            </a:r>
            <a:r>
              <a:rPr dirty="0"/>
              <a:t> decorrelation</a:t>
            </a:r>
          </a:p>
        </p:txBody>
      </p:sp>
      <p:grpSp>
        <p:nvGrpSpPr>
          <p:cNvPr id="295" name="coordinate.png"/>
          <p:cNvGrpSpPr/>
          <p:nvPr/>
        </p:nvGrpSpPr>
        <p:grpSpPr>
          <a:xfrm>
            <a:off x="7994567" y="2997200"/>
            <a:ext cx="4543257" cy="4385771"/>
            <a:chOff x="0" y="0"/>
            <a:chExt cx="4543256" cy="4385770"/>
          </a:xfrm>
        </p:grpSpPr>
        <p:pic>
          <p:nvPicPr>
            <p:cNvPr id="294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3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296" name="Rectangle"/>
          <p:cNvSpPr/>
          <p:nvPr/>
        </p:nvSpPr>
        <p:spPr>
          <a:xfrm>
            <a:off x="1727522" y="3355499"/>
            <a:ext cx="4504112" cy="1104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297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22336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grpSp>
        <p:nvGrpSpPr>
          <p:cNvPr id="300" name="Image"/>
          <p:cNvGrpSpPr/>
          <p:nvPr/>
        </p:nvGrpSpPr>
        <p:grpSpPr>
          <a:xfrm>
            <a:off x="1685946" y="3281740"/>
            <a:ext cx="4583756" cy="1364318"/>
            <a:chOff x="0" y="0"/>
            <a:chExt cx="4583755" cy="1364316"/>
          </a:xfrm>
        </p:grpSpPr>
        <p:pic>
          <p:nvPicPr>
            <p:cNvPr id="299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9262" y="133306"/>
              <a:ext cx="4165232" cy="958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4583757" cy="1364317"/>
            </a:xfrm>
            <a:prstGeom prst="rect">
              <a:avLst/>
            </a:prstGeom>
            <a:effectLst/>
          </p:spPr>
        </p:pic>
      </p:grpSp>
      <p:pic>
        <p:nvPicPr>
          <p:cNvPr id="30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627" y="4597274"/>
            <a:ext cx="4959312" cy="779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132" y="5583809"/>
            <a:ext cx="4151349" cy="425485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“                                  ”"/>
          <p:cNvSpPr txBox="1"/>
          <p:nvPr/>
        </p:nvSpPr>
        <p:spPr>
          <a:xfrm>
            <a:off x="2310554" y="5394633"/>
            <a:ext cx="47545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“</a:t>
            </a:r>
            <a:r>
              <a:rPr lang="en-GB" dirty="0">
                <a:latin typeface="Gill Sans" panose="020B0502020104020203" pitchFamily="34" charset="0"/>
              </a:rPr>
              <a:t>   </a:t>
            </a:r>
            <a:r>
              <a:rPr dirty="0">
                <a:latin typeface="Gill Sans" panose="020B0502020104020203" pitchFamily="34" charset="0"/>
              </a:rPr>
              <a:t>                                  ”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adi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Radial</a:t>
            </a:r>
            <a:r>
              <a:rPr dirty="0"/>
              <a:t> decorrelation</a:t>
            </a:r>
          </a:p>
        </p:txBody>
      </p:sp>
      <p:grpSp>
        <p:nvGrpSpPr>
          <p:cNvPr id="308" name="coordinate.png"/>
          <p:cNvGrpSpPr/>
          <p:nvPr/>
        </p:nvGrpSpPr>
        <p:grpSpPr>
          <a:xfrm>
            <a:off x="7994567" y="2997200"/>
            <a:ext cx="4543257" cy="4385771"/>
            <a:chOff x="0" y="0"/>
            <a:chExt cx="4543256" cy="4385770"/>
          </a:xfrm>
        </p:grpSpPr>
        <p:pic>
          <p:nvPicPr>
            <p:cNvPr id="307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6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309" name="Rectangle"/>
          <p:cNvSpPr/>
          <p:nvPr/>
        </p:nvSpPr>
        <p:spPr>
          <a:xfrm>
            <a:off x="1727522" y="3355499"/>
            <a:ext cx="4504112" cy="1104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310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22336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grpSp>
        <p:nvGrpSpPr>
          <p:cNvPr id="313" name="Image"/>
          <p:cNvGrpSpPr/>
          <p:nvPr/>
        </p:nvGrpSpPr>
        <p:grpSpPr>
          <a:xfrm>
            <a:off x="1685946" y="3281740"/>
            <a:ext cx="4583756" cy="1364318"/>
            <a:chOff x="0" y="0"/>
            <a:chExt cx="4583755" cy="1364316"/>
          </a:xfrm>
        </p:grpSpPr>
        <p:pic>
          <p:nvPicPr>
            <p:cNvPr id="312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9262" y="133306"/>
              <a:ext cx="4165232" cy="958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1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4583757" cy="1364317"/>
            </a:xfrm>
            <a:prstGeom prst="rect">
              <a:avLst/>
            </a:prstGeom>
            <a:effectLst/>
          </p:spPr>
        </p:pic>
      </p:grpSp>
      <p:pic>
        <p:nvPicPr>
          <p:cNvPr id="31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627" y="4597274"/>
            <a:ext cx="4959312" cy="779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Line Line" descr="Line Li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3047631">
            <a:off x="3255201" y="5633287"/>
            <a:ext cx="1446232" cy="218396"/>
          </a:xfrm>
          <a:prstGeom prst="rect">
            <a:avLst/>
          </a:prstGeom>
        </p:spPr>
      </p:pic>
      <p:pic>
        <p:nvPicPr>
          <p:cNvPr id="317" name="Line Line" descr="Line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4677650">
            <a:off x="4000780" y="5630952"/>
            <a:ext cx="858197" cy="218396"/>
          </a:xfrm>
          <a:prstGeom prst="rect">
            <a:avLst/>
          </a:prstGeom>
        </p:spPr>
      </p:pic>
      <p:sp>
        <p:nvSpPr>
          <p:cNvPr id="319" name="Are these the same?"/>
          <p:cNvSpPr txBox="1"/>
          <p:nvPr/>
        </p:nvSpPr>
        <p:spPr>
          <a:xfrm>
            <a:off x="3925610" y="6150548"/>
            <a:ext cx="38327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Are these the same?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adi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Radial</a:t>
            </a:r>
            <a:r>
              <a:rPr dirty="0"/>
              <a:t> decorrelation</a:t>
            </a:r>
          </a:p>
        </p:txBody>
      </p:sp>
      <p:grpSp>
        <p:nvGrpSpPr>
          <p:cNvPr id="324" name="coordinate.png"/>
          <p:cNvGrpSpPr/>
          <p:nvPr/>
        </p:nvGrpSpPr>
        <p:grpSpPr>
          <a:xfrm>
            <a:off x="7994567" y="2997200"/>
            <a:ext cx="4543257" cy="4385771"/>
            <a:chOff x="0" y="0"/>
            <a:chExt cx="4543256" cy="4385770"/>
          </a:xfrm>
        </p:grpSpPr>
        <p:pic>
          <p:nvPicPr>
            <p:cNvPr id="323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325" name="Rectangle"/>
          <p:cNvSpPr/>
          <p:nvPr/>
        </p:nvSpPr>
        <p:spPr>
          <a:xfrm>
            <a:off x="1727522" y="3355499"/>
            <a:ext cx="4504112" cy="1104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326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22336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grpSp>
        <p:nvGrpSpPr>
          <p:cNvPr id="329" name="Image"/>
          <p:cNvGrpSpPr/>
          <p:nvPr/>
        </p:nvGrpSpPr>
        <p:grpSpPr>
          <a:xfrm>
            <a:off x="1685946" y="3281740"/>
            <a:ext cx="4583756" cy="1364318"/>
            <a:chOff x="0" y="0"/>
            <a:chExt cx="4583755" cy="1364316"/>
          </a:xfrm>
        </p:grpSpPr>
        <p:pic>
          <p:nvPicPr>
            <p:cNvPr id="328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9262" y="133306"/>
              <a:ext cx="4165232" cy="958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7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4583757" cy="1364317"/>
            </a:xfrm>
            <a:prstGeom prst="rect">
              <a:avLst/>
            </a:prstGeom>
            <a:effectLst/>
          </p:spPr>
        </p:pic>
      </p:grpSp>
      <p:pic>
        <p:nvPicPr>
          <p:cNvPr id="33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627" y="4597274"/>
            <a:ext cx="4959312" cy="779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Line Line" descr="Line Li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3047631">
            <a:off x="3255201" y="5633287"/>
            <a:ext cx="1446232" cy="218396"/>
          </a:xfrm>
          <a:prstGeom prst="rect">
            <a:avLst/>
          </a:prstGeom>
        </p:spPr>
      </p:pic>
      <p:pic>
        <p:nvPicPr>
          <p:cNvPr id="333" name="Line Line" descr="Line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4677650">
            <a:off x="4000780" y="5630952"/>
            <a:ext cx="858197" cy="218396"/>
          </a:xfrm>
          <a:prstGeom prst="rect">
            <a:avLst/>
          </a:prstGeom>
        </p:spPr>
      </p:pic>
      <p:sp>
        <p:nvSpPr>
          <p:cNvPr id="335" name="Are these the same?"/>
          <p:cNvSpPr txBox="1"/>
          <p:nvPr/>
        </p:nvSpPr>
        <p:spPr>
          <a:xfrm>
            <a:off x="3925610" y="6150548"/>
            <a:ext cx="38327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Are these the same?</a:t>
            </a:r>
          </a:p>
        </p:txBody>
      </p:sp>
      <p:sp>
        <p:nvSpPr>
          <p:cNvPr id="336" name="No!"/>
          <p:cNvSpPr txBox="1"/>
          <p:nvPr/>
        </p:nvSpPr>
        <p:spPr>
          <a:xfrm>
            <a:off x="5426822" y="6771005"/>
            <a:ext cx="8303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No!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128" name="Slicing and jets…"/>
          <p:cNvSpPr txBox="1">
            <a:spLocks noGrp="1"/>
          </p:cNvSpPr>
          <p:nvPr>
            <p:ph type="body" idx="1"/>
          </p:nvPr>
        </p:nvSpPr>
        <p:spPr>
          <a:xfrm>
            <a:off x="317648" y="2349500"/>
            <a:ext cx="12369504" cy="657881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</a:pPr>
            <a:r>
              <a:rPr dirty="0"/>
              <a:t>Slicing and jets</a:t>
            </a:r>
          </a:p>
          <a:p>
            <a:pPr>
              <a:buClr>
                <a:schemeClr val="accent5"/>
              </a:buClr>
            </a:pPr>
            <a:r>
              <a:rPr dirty="0"/>
              <a:t>The Winner-Takes-All axis</a:t>
            </a:r>
          </a:p>
          <a:p>
            <a:pPr>
              <a:buClr>
                <a:schemeClr val="accent5"/>
              </a:buClr>
            </a:pPr>
            <a:r>
              <a:rPr dirty="0"/>
              <a:t>Azimuthal vs radial decorrelation</a:t>
            </a:r>
          </a:p>
          <a:p>
            <a:pPr>
              <a:buClr>
                <a:schemeClr val="accent5"/>
              </a:buClr>
            </a:pPr>
            <a:r>
              <a:rPr dirty="0"/>
              <a:t>Results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adi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Radial</a:t>
            </a:r>
            <a:r>
              <a:rPr dirty="0"/>
              <a:t> decorrelation</a:t>
            </a:r>
          </a:p>
        </p:txBody>
      </p:sp>
      <p:grpSp>
        <p:nvGrpSpPr>
          <p:cNvPr id="341" name="coordinate.png"/>
          <p:cNvGrpSpPr/>
          <p:nvPr/>
        </p:nvGrpSpPr>
        <p:grpSpPr>
          <a:xfrm>
            <a:off x="7994567" y="2997200"/>
            <a:ext cx="4543257" cy="4385771"/>
            <a:chOff x="0" y="0"/>
            <a:chExt cx="4543256" cy="4385770"/>
          </a:xfrm>
        </p:grpSpPr>
        <p:pic>
          <p:nvPicPr>
            <p:cNvPr id="340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342" name="Rectangle"/>
          <p:cNvSpPr/>
          <p:nvPr/>
        </p:nvSpPr>
        <p:spPr>
          <a:xfrm>
            <a:off x="1727522" y="3355499"/>
            <a:ext cx="4504112" cy="1104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343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22336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grpSp>
        <p:nvGrpSpPr>
          <p:cNvPr id="346" name="Image"/>
          <p:cNvGrpSpPr/>
          <p:nvPr/>
        </p:nvGrpSpPr>
        <p:grpSpPr>
          <a:xfrm>
            <a:off x="1685946" y="3281740"/>
            <a:ext cx="4583756" cy="1364318"/>
            <a:chOff x="0" y="0"/>
            <a:chExt cx="4583755" cy="1364316"/>
          </a:xfrm>
        </p:grpSpPr>
        <p:pic>
          <p:nvPicPr>
            <p:cNvPr id="345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9262" y="133306"/>
              <a:ext cx="4165232" cy="958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4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4583757" cy="1364317"/>
            </a:xfrm>
            <a:prstGeom prst="rect">
              <a:avLst/>
            </a:prstGeom>
            <a:effectLst/>
          </p:spPr>
        </p:pic>
      </p:grpSp>
      <p:pic>
        <p:nvPicPr>
          <p:cNvPr id="34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12" y="5042372"/>
            <a:ext cx="2818898" cy="84981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I) scalar sum vs. vector sum"/>
          <p:cNvSpPr txBox="1"/>
          <p:nvPr/>
        </p:nvSpPr>
        <p:spPr>
          <a:xfrm>
            <a:off x="1448246" y="6244121"/>
            <a:ext cx="52658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I)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scalar</a:t>
            </a:r>
            <a:r>
              <a:rPr dirty="0">
                <a:latin typeface="Gill Sans" panose="020B0502020104020203" pitchFamily="34" charset="0"/>
              </a:rPr>
              <a:t> sum vs.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vector</a:t>
            </a:r>
            <a:r>
              <a:rPr dirty="0">
                <a:latin typeface="Gill Sans" panose="020B0502020104020203" pitchFamily="34" charset="0"/>
              </a:rPr>
              <a:t> sum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0057" y="7520873"/>
            <a:ext cx="4230888" cy="463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Angles.pdf" descr="Angles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11" y="7076092"/>
            <a:ext cx="1627860" cy="1581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3651" y="7600922"/>
            <a:ext cx="468827" cy="303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8084" y="4953263"/>
            <a:ext cx="3244250" cy="975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“                                                           ”"/>
          <p:cNvSpPr txBox="1"/>
          <p:nvPr/>
        </p:nvSpPr>
        <p:spPr>
          <a:xfrm>
            <a:off x="342099" y="7918377"/>
            <a:ext cx="798616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“</a:t>
            </a:r>
            <a:r>
              <a:rPr lang="en-GB" dirty="0">
                <a:latin typeface="Gill Sans" panose="020B0502020104020203" pitchFamily="34" charset="0"/>
              </a:rPr>
              <a:t>      </a:t>
            </a:r>
            <a:r>
              <a:rPr dirty="0">
                <a:latin typeface="Gill Sans" panose="020B0502020104020203" pitchFamily="34" charset="0"/>
              </a:rPr>
              <a:t>                                                           ”</a:t>
            </a:r>
          </a:p>
        </p:txBody>
      </p:sp>
      <p:sp>
        <p:nvSpPr>
          <p:cNvPr id="355" name="Radi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Radial</a:t>
            </a:r>
            <a:r>
              <a:rPr dirty="0"/>
              <a:t> decorrelation</a:t>
            </a:r>
          </a:p>
        </p:txBody>
      </p:sp>
      <p:grpSp>
        <p:nvGrpSpPr>
          <p:cNvPr id="358" name="coordinate.png"/>
          <p:cNvGrpSpPr/>
          <p:nvPr/>
        </p:nvGrpSpPr>
        <p:grpSpPr>
          <a:xfrm>
            <a:off x="7994567" y="2997200"/>
            <a:ext cx="4543257" cy="4385771"/>
            <a:chOff x="0" y="0"/>
            <a:chExt cx="4543256" cy="4385770"/>
          </a:xfrm>
        </p:grpSpPr>
        <p:pic>
          <p:nvPicPr>
            <p:cNvPr id="357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6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359" name="Rectangle"/>
          <p:cNvSpPr/>
          <p:nvPr/>
        </p:nvSpPr>
        <p:spPr>
          <a:xfrm>
            <a:off x="1727522" y="3355499"/>
            <a:ext cx="4504112" cy="1104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360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22336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grpSp>
        <p:nvGrpSpPr>
          <p:cNvPr id="363" name="Image"/>
          <p:cNvGrpSpPr/>
          <p:nvPr/>
        </p:nvGrpSpPr>
        <p:grpSpPr>
          <a:xfrm>
            <a:off x="1685946" y="3281740"/>
            <a:ext cx="4583756" cy="1364318"/>
            <a:chOff x="0" y="0"/>
            <a:chExt cx="4583755" cy="1364316"/>
          </a:xfrm>
        </p:grpSpPr>
        <p:pic>
          <p:nvPicPr>
            <p:cNvPr id="362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9262" y="133306"/>
              <a:ext cx="4165232" cy="958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1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4583757" cy="1364317"/>
            </a:xfrm>
            <a:prstGeom prst="rect">
              <a:avLst/>
            </a:prstGeom>
            <a:effectLst/>
          </p:spPr>
        </p:pic>
      </p:grpSp>
      <p:pic>
        <p:nvPicPr>
          <p:cNvPr id="36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12" y="5042372"/>
            <a:ext cx="2818898" cy="84981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I) scalar sum vs. vector sum"/>
          <p:cNvSpPr txBox="1"/>
          <p:nvPr/>
        </p:nvSpPr>
        <p:spPr>
          <a:xfrm>
            <a:off x="1448246" y="6244121"/>
            <a:ext cx="52658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I)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scalar</a:t>
            </a:r>
            <a:r>
              <a:rPr dirty="0">
                <a:latin typeface="Gill Sans" panose="020B0502020104020203" pitchFamily="34" charset="0"/>
              </a:rPr>
              <a:t> sum vs.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vector</a:t>
            </a:r>
            <a:r>
              <a:rPr dirty="0">
                <a:latin typeface="Gill Sans" panose="020B0502020104020203" pitchFamily="34" charset="0"/>
              </a:rPr>
              <a:t> sum</a:t>
            </a: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084" y="4953263"/>
            <a:ext cx="3244250" cy="975396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II) soft out-of-jet emissions"/>
          <p:cNvSpPr txBox="1"/>
          <p:nvPr/>
        </p:nvSpPr>
        <p:spPr>
          <a:xfrm>
            <a:off x="1392579" y="6908574"/>
            <a:ext cx="512319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II) soft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 out-of-jet </a:t>
            </a:r>
            <a:r>
              <a:rPr dirty="0">
                <a:latin typeface="Gill Sans" panose="020B0502020104020203" pitchFamily="34" charset="0"/>
              </a:rPr>
              <a:t>emissions</a:t>
            </a:r>
          </a:p>
        </p:txBody>
      </p:sp>
      <p:pic>
        <p:nvPicPr>
          <p:cNvPr id="36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90" y="8800238"/>
            <a:ext cx="2011942" cy="230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2142" y="8800238"/>
            <a:ext cx="2042334" cy="230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2586" y="8800238"/>
            <a:ext cx="636751" cy="230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630" y="8068871"/>
            <a:ext cx="7314600" cy="358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adial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5"/>
                </a:solidFill>
              </a:rPr>
              <a:t>Radial</a:t>
            </a:r>
            <a:r>
              <a:rPr dirty="0"/>
              <a:t> decorrelation</a:t>
            </a:r>
          </a:p>
        </p:txBody>
      </p:sp>
      <p:grpSp>
        <p:nvGrpSpPr>
          <p:cNvPr id="376" name="coordinate.png"/>
          <p:cNvGrpSpPr/>
          <p:nvPr/>
        </p:nvGrpSpPr>
        <p:grpSpPr>
          <a:xfrm>
            <a:off x="7994567" y="2997200"/>
            <a:ext cx="4543257" cy="4385771"/>
            <a:chOff x="0" y="0"/>
            <a:chExt cx="4543256" cy="4385770"/>
          </a:xfrm>
        </p:grpSpPr>
        <p:pic>
          <p:nvPicPr>
            <p:cNvPr id="375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4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sp>
        <p:nvSpPr>
          <p:cNvPr id="377" name="Rectangle"/>
          <p:cNvSpPr/>
          <p:nvPr/>
        </p:nvSpPr>
        <p:spPr>
          <a:xfrm>
            <a:off x="1727522" y="3355499"/>
            <a:ext cx="4504112" cy="1104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378" name="From momentum conservation:"/>
          <p:cNvSpPr txBox="1">
            <a:spLocks noGrp="1"/>
          </p:cNvSpPr>
          <p:nvPr>
            <p:ph type="body" sz="quarter" idx="1"/>
          </p:nvPr>
        </p:nvSpPr>
        <p:spPr>
          <a:xfrm>
            <a:off x="316855" y="2233633"/>
            <a:ext cx="9081145" cy="120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200"/>
            </a:lvl1pPr>
          </a:lstStyle>
          <a:p>
            <a:r>
              <a:rPr dirty="0"/>
              <a:t>From momentum conservation:</a:t>
            </a:r>
          </a:p>
        </p:txBody>
      </p:sp>
      <p:grpSp>
        <p:nvGrpSpPr>
          <p:cNvPr id="381" name="Image"/>
          <p:cNvGrpSpPr/>
          <p:nvPr/>
        </p:nvGrpSpPr>
        <p:grpSpPr>
          <a:xfrm>
            <a:off x="1685946" y="3281740"/>
            <a:ext cx="4583756" cy="1364318"/>
            <a:chOff x="0" y="0"/>
            <a:chExt cx="4583755" cy="1364316"/>
          </a:xfrm>
        </p:grpSpPr>
        <p:pic>
          <p:nvPicPr>
            <p:cNvPr id="380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9262" y="133306"/>
              <a:ext cx="4165232" cy="958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9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4583757" cy="1364317"/>
            </a:xfrm>
            <a:prstGeom prst="rect">
              <a:avLst/>
            </a:prstGeom>
            <a:effectLst/>
          </p:spPr>
        </p:pic>
      </p:grpSp>
      <p:pic>
        <p:nvPicPr>
          <p:cNvPr id="38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12" y="5042372"/>
            <a:ext cx="2818898" cy="84981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I) scalar sum vs. vector sum"/>
          <p:cNvSpPr txBox="1"/>
          <p:nvPr/>
        </p:nvSpPr>
        <p:spPr>
          <a:xfrm>
            <a:off x="1448246" y="6244121"/>
            <a:ext cx="52658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I)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scalar</a:t>
            </a:r>
            <a:r>
              <a:rPr dirty="0">
                <a:latin typeface="Gill Sans" panose="020B0502020104020203" pitchFamily="34" charset="0"/>
              </a:rPr>
              <a:t> sum vs.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vector</a:t>
            </a:r>
            <a:r>
              <a:rPr dirty="0">
                <a:latin typeface="Gill Sans" panose="020B0502020104020203" pitchFamily="34" charset="0"/>
              </a:rPr>
              <a:t> sum</a:t>
            </a:r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084" y="4953263"/>
            <a:ext cx="3244250" cy="975396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II) soft out-of-jet emissions"/>
          <p:cNvSpPr txBox="1"/>
          <p:nvPr/>
        </p:nvSpPr>
        <p:spPr>
          <a:xfrm>
            <a:off x="1392579" y="6908574"/>
            <a:ext cx="512319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II) soft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 out-of-jet </a:t>
            </a:r>
            <a:r>
              <a:rPr dirty="0">
                <a:latin typeface="Gill Sans" panose="020B0502020104020203" pitchFamily="34" charset="0"/>
              </a:rPr>
              <a:t>emissions</a:t>
            </a:r>
          </a:p>
        </p:txBody>
      </p:sp>
      <p:sp>
        <p:nvSpPr>
          <p:cNvPr id="386" name="Complicated, and non-global"/>
          <p:cNvSpPr txBox="1"/>
          <p:nvPr/>
        </p:nvSpPr>
        <p:spPr>
          <a:xfrm>
            <a:off x="3928769" y="8189521"/>
            <a:ext cx="6703170" cy="86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200"/>
            </a:lvl1pPr>
          </a:lstStyle>
          <a:p>
            <a:r>
              <a:rPr dirty="0">
                <a:latin typeface="Gill Sans" panose="020B0502020104020203" pitchFamily="34" charset="0"/>
              </a:rPr>
              <a:t>Complicated, and non-global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9461" y="8470985"/>
            <a:ext cx="468827" cy="303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Azimuthal decorrelation is much nicer than radial"/>
          <p:cNvSpPr txBox="1">
            <a:spLocks noGrp="1"/>
          </p:cNvSpPr>
          <p:nvPr>
            <p:ph type="body" sz="quarter" idx="1"/>
          </p:nvPr>
        </p:nvSpPr>
        <p:spPr>
          <a:xfrm>
            <a:off x="355600" y="2578100"/>
            <a:ext cx="12293600" cy="1047916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/>
              <a:t>Azimuthal decorrelation is much nicer than radial</a:t>
            </a:r>
          </a:p>
        </p:txBody>
      </p:sp>
      <p:sp>
        <p:nvSpPr>
          <p:cNvPr id="390" name="For planar Born processes azimuthal suffices:"/>
          <p:cNvSpPr txBox="1"/>
          <p:nvPr/>
        </p:nvSpPr>
        <p:spPr>
          <a:xfrm>
            <a:off x="355600" y="4486299"/>
            <a:ext cx="12293600" cy="104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For planar Born processes azimuthal suffices:</a:t>
            </a:r>
          </a:p>
        </p:txBody>
      </p:sp>
      <p:sp>
        <p:nvSpPr>
          <p:cNvPr id="391" name="-Imbal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       -Imbalance</a:t>
            </a: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30" y="1290240"/>
            <a:ext cx="1828376" cy="645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09" y="3904428"/>
            <a:ext cx="468828" cy="30346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Can we avoid using the radial decorrelation?"/>
          <p:cNvSpPr txBox="1"/>
          <p:nvPr/>
        </p:nvSpPr>
        <p:spPr>
          <a:xfrm>
            <a:off x="1982200" y="3639877"/>
            <a:ext cx="10462801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Can we avoid using the radial decorrelation?</a:t>
            </a:r>
          </a:p>
        </p:txBody>
      </p:sp>
      <p:pic>
        <p:nvPicPr>
          <p:cNvPr id="395" name="VjetDecorr.pdf" descr="VjetDecorr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90" y="5812628"/>
            <a:ext cx="1228528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VVjetDecorr.pdf" descr="VVjetDecorr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332" y="5812628"/>
            <a:ext cx="2396136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JJDecorr.pdf" descr="JJDecorr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930" y="5594399"/>
            <a:ext cx="145288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"/>
          <p:cNvSpPr/>
          <p:nvPr/>
        </p:nvSpPr>
        <p:spPr>
          <a:xfrm>
            <a:off x="5772150" y="2971800"/>
            <a:ext cx="5825816" cy="18574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400" name="Unresolved pie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Unresolved piece</a:t>
            </a:r>
          </a:p>
        </p:txBody>
      </p:sp>
      <p:sp>
        <p:nvSpPr>
          <p:cNvPr id="401" name="Factorisation:"/>
          <p:cNvSpPr txBox="1">
            <a:spLocks noGrp="1"/>
          </p:cNvSpPr>
          <p:nvPr>
            <p:ph type="body" sz="quarter" idx="1"/>
          </p:nvPr>
        </p:nvSpPr>
        <p:spPr>
          <a:xfrm>
            <a:off x="355600" y="2730500"/>
            <a:ext cx="12293600" cy="10832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 err="1"/>
              <a:t>Factorisation</a:t>
            </a:r>
            <a:r>
              <a:rPr dirty="0"/>
              <a:t>:</a:t>
            </a:r>
          </a:p>
        </p:txBody>
      </p:sp>
      <p:grpSp>
        <p:nvGrpSpPr>
          <p:cNvPr id="404" name="Image"/>
          <p:cNvGrpSpPr/>
          <p:nvPr/>
        </p:nvGrpSpPr>
        <p:grpSpPr>
          <a:xfrm>
            <a:off x="5704803" y="2926973"/>
            <a:ext cx="5982381" cy="2086799"/>
            <a:chOff x="0" y="0"/>
            <a:chExt cx="5982379" cy="2086797"/>
          </a:xfrm>
        </p:grpSpPr>
        <p:pic>
          <p:nvPicPr>
            <p:cNvPr id="403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3318" y="127462"/>
              <a:ext cx="5575743" cy="16921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2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982381" cy="2086798"/>
            </a:xfrm>
            <a:prstGeom prst="rect">
              <a:avLst/>
            </a:prstGeom>
            <a:effectLst/>
          </p:spPr>
        </p:pic>
      </p:grpSp>
      <p:sp>
        <p:nvSpPr>
          <p:cNvPr id="405" name="Involves:"/>
          <p:cNvSpPr txBox="1"/>
          <p:nvPr/>
        </p:nvSpPr>
        <p:spPr>
          <a:xfrm>
            <a:off x="444500" y="5108644"/>
            <a:ext cx="12293600" cy="169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Involves:</a:t>
            </a:r>
          </a:p>
        </p:txBody>
      </p:sp>
      <p:sp>
        <p:nvSpPr>
          <p:cNvPr id="406" name="Beyond NLO: linear polarisations in beam/jet"/>
          <p:cNvSpPr txBox="1"/>
          <p:nvPr/>
        </p:nvSpPr>
        <p:spPr>
          <a:xfrm>
            <a:off x="393700" y="8095726"/>
            <a:ext cx="12293600" cy="169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pPr>
            <a:r>
              <a:rPr dirty="0">
                <a:latin typeface="Gill Sans" panose="020B0502020104020203" pitchFamily="34" charset="0"/>
              </a:rPr>
              <a:t>Beyond NLO: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linear</a:t>
            </a:r>
            <a:r>
              <a:rPr dirty="0">
                <a:latin typeface="Gill Sans" panose="020B0502020104020203" pitchFamily="34" charset="0"/>
              </a:rPr>
              <a:t> </a:t>
            </a:r>
            <a:r>
              <a:rPr dirty="0" err="1">
                <a:latin typeface="Gill Sans" panose="020B0502020104020203" pitchFamily="34" charset="0"/>
              </a:rPr>
              <a:t>polarisations</a:t>
            </a:r>
            <a:r>
              <a:rPr dirty="0">
                <a:latin typeface="Gill Sans" panose="020B0502020104020203" pitchFamily="34" charset="0"/>
              </a:rPr>
              <a:t> in beam/jet</a:t>
            </a:r>
          </a:p>
        </p:txBody>
      </p:sp>
      <p:sp>
        <p:nvSpPr>
          <p:cNvPr id="407" name="Standard TMD beam function"/>
          <p:cNvSpPr txBox="1"/>
          <p:nvPr/>
        </p:nvSpPr>
        <p:spPr>
          <a:xfrm>
            <a:off x="3508953" y="6096337"/>
            <a:ext cx="59868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>
              <a:buClr>
                <a:schemeClr val="accent5"/>
              </a:buClr>
              <a:buSzPct val="82000"/>
              <a:buChar char="•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Standard</a:t>
            </a:r>
            <a:r>
              <a:rPr dirty="0">
                <a:latin typeface="Gill Sans" panose="020B0502020104020203" pitchFamily="34" charset="0"/>
              </a:rPr>
              <a:t> TMD beam function</a:t>
            </a:r>
          </a:p>
        </p:txBody>
      </p:sp>
      <p:sp>
        <p:nvSpPr>
          <p:cNvPr id="408" name="Standard TMD soft function"/>
          <p:cNvSpPr txBox="1"/>
          <p:nvPr/>
        </p:nvSpPr>
        <p:spPr>
          <a:xfrm>
            <a:off x="3539972" y="6756737"/>
            <a:ext cx="56454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>
              <a:buClr>
                <a:schemeClr val="accent5"/>
              </a:buClr>
              <a:buSzPct val="82000"/>
              <a:buChar char="•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Standard</a:t>
            </a:r>
            <a:r>
              <a:rPr dirty="0">
                <a:latin typeface="Gill Sans" panose="020B0502020104020203" pitchFamily="34" charset="0"/>
              </a:rPr>
              <a:t> TMD soft function</a:t>
            </a:r>
          </a:p>
        </p:txBody>
      </p:sp>
      <p:sp>
        <p:nvSpPr>
          <p:cNvPr id="409" name="WTA TMD jet function"/>
          <p:cNvSpPr txBox="1"/>
          <p:nvPr/>
        </p:nvSpPr>
        <p:spPr>
          <a:xfrm>
            <a:off x="3543016" y="7417137"/>
            <a:ext cx="48519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>
              <a:buClr>
                <a:schemeClr val="accent5"/>
              </a:buClr>
              <a:buSzPct val="82000"/>
              <a:buChar char="•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WTA</a:t>
            </a:r>
            <a:r>
              <a:rPr dirty="0">
                <a:latin typeface="Gill Sans" panose="020B0502020104020203" pitchFamily="34" charset="0"/>
              </a:rPr>
              <a:t> TMD jet function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NLO Ver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NLO Verification</a:t>
            </a:r>
          </a:p>
        </p:txBody>
      </p:sp>
      <p:sp>
        <p:nvSpPr>
          <p:cNvPr id="412" name="Missing for NNLO: gluon jet function"/>
          <p:cNvSpPr txBox="1">
            <a:spLocks noGrp="1"/>
          </p:cNvSpPr>
          <p:nvPr>
            <p:ph type="body" sz="quarter" idx="1"/>
          </p:nvPr>
        </p:nvSpPr>
        <p:spPr>
          <a:xfrm>
            <a:off x="355600" y="2501900"/>
            <a:ext cx="12293600" cy="10832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/>
              <a:t>Missing for NNLO: gluon jet function</a:t>
            </a:r>
          </a:p>
        </p:txBody>
      </p:sp>
      <p:pic>
        <p:nvPicPr>
          <p:cNvPr id="413" name="cumE_dphi_R=0.5.pdf" descr="cumE_dphi_R=0.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813736"/>
            <a:ext cx="5486400" cy="548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Non-planar ca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Non-planar cases</a:t>
            </a:r>
          </a:p>
        </p:txBody>
      </p:sp>
      <p:sp>
        <p:nvSpPr>
          <p:cNvPr id="416" name="Radial decorrelation required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58997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Radial decorrelation </a:t>
            </a:r>
            <a:r>
              <a:rPr dirty="0">
                <a:solidFill>
                  <a:schemeClr val="accent5"/>
                </a:solidFill>
              </a:rPr>
              <a:t>required</a:t>
            </a:r>
          </a:p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A priori </a:t>
            </a:r>
            <a:r>
              <a:rPr dirty="0">
                <a:solidFill>
                  <a:schemeClr val="accent5"/>
                </a:solidFill>
              </a:rPr>
              <a:t>SCET+</a:t>
            </a:r>
            <a:r>
              <a:rPr dirty="0"/>
              <a:t> framework:</a:t>
            </a:r>
          </a:p>
          <a:p>
            <a:pPr marL="968502" lvl="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Complicated mode structure</a:t>
            </a:r>
          </a:p>
          <a:p>
            <a:pPr marL="968502" lvl="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Multiple </a:t>
            </a:r>
            <a:r>
              <a:rPr dirty="0">
                <a:solidFill>
                  <a:schemeClr val="accent5"/>
                </a:solidFill>
              </a:rPr>
              <a:t>hierarchies</a:t>
            </a:r>
          </a:p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But:                        </a:t>
            </a:r>
            <a:r>
              <a:rPr lang="en-GB" dirty="0"/>
              <a:t> </a:t>
            </a:r>
            <a:r>
              <a:rPr dirty="0"/>
              <a:t>suffices!</a:t>
            </a:r>
          </a:p>
        </p:txBody>
      </p:sp>
      <p:pic>
        <p:nvPicPr>
          <p:cNvPr id="4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47" y="7811934"/>
            <a:ext cx="3175001" cy="82550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Rectangle"/>
          <p:cNvSpPr/>
          <p:nvPr/>
        </p:nvSpPr>
        <p:spPr>
          <a:xfrm>
            <a:off x="8350250" y="2578100"/>
            <a:ext cx="4026449" cy="36714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grpSp>
        <p:nvGrpSpPr>
          <p:cNvPr id="421" name="MultijetDecorr.pdf"/>
          <p:cNvGrpSpPr/>
          <p:nvPr/>
        </p:nvGrpSpPr>
        <p:grpSpPr>
          <a:xfrm>
            <a:off x="8273581" y="2547737"/>
            <a:ext cx="4156674" cy="3863742"/>
            <a:chOff x="0" y="0"/>
            <a:chExt cx="4156672" cy="3863741"/>
          </a:xfrm>
        </p:grpSpPr>
        <p:pic>
          <p:nvPicPr>
            <p:cNvPr id="420" name="MultijetDecorr.pdf" descr="MultijetDecorr.pdf"/>
            <p:cNvPicPr>
              <a:picLocks noChangeAspect="1"/>
            </p:cNvPicPr>
            <p:nvPr/>
          </p:nvPicPr>
          <p:blipFill>
            <a:blip r:embed="rId3"/>
            <a:srcRect t="261" b="261"/>
            <a:stretch>
              <a:fillRect/>
            </a:stretch>
          </p:blipFill>
          <p:spPr>
            <a:xfrm>
              <a:off x="88900" y="50800"/>
              <a:ext cx="3978873" cy="36224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9" name="MultijetDecorr.pdf" descr="MultijetDecorr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4156673" cy="3863743"/>
            </a:xfrm>
            <a:prstGeom prst="rect">
              <a:avLst/>
            </a:prstGeom>
            <a:effectLst/>
          </p:spPr>
        </p:pic>
      </p:grpSp>
      <p:pic>
        <p:nvPicPr>
          <p:cNvPr id="42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632" y="6703594"/>
            <a:ext cx="48006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[Procura, Waalewijn, Zeune, ’15, ’18]"/>
          <p:cNvSpPr txBox="1"/>
          <p:nvPr/>
        </p:nvSpPr>
        <p:spPr>
          <a:xfrm>
            <a:off x="2604803" y="4582715"/>
            <a:ext cx="395941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[Procura, </a:t>
            </a:r>
            <a:r>
              <a:rPr dirty="0" err="1">
                <a:latin typeface="Gill Sans" panose="020B0502020104020203" pitchFamily="34" charset="0"/>
              </a:rPr>
              <a:t>Waalewijn</a:t>
            </a:r>
            <a:r>
              <a:rPr dirty="0">
                <a:latin typeface="Gill Sans" panose="020B0502020104020203" pitchFamily="34" charset="0"/>
              </a:rPr>
              <a:t>, </a:t>
            </a:r>
            <a:r>
              <a:rPr dirty="0" err="1">
                <a:latin typeface="Gill Sans" panose="020B0502020104020203" pitchFamily="34" charset="0"/>
              </a:rPr>
              <a:t>Zeune</a:t>
            </a:r>
            <a:r>
              <a:rPr dirty="0">
                <a:latin typeface="Gill Sans" panose="020B0502020104020203" pitchFamily="34" charset="0"/>
              </a:rPr>
              <a:t>, ’15, ’18]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"/>
          <p:cNvSpPr/>
          <p:nvPr/>
        </p:nvSpPr>
        <p:spPr>
          <a:xfrm>
            <a:off x="5276850" y="2921000"/>
            <a:ext cx="6571330" cy="19336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426" name="Factorisation:"/>
          <p:cNvSpPr txBox="1">
            <a:spLocks noGrp="1"/>
          </p:cNvSpPr>
          <p:nvPr>
            <p:ph type="body" sz="quarter" idx="1"/>
          </p:nvPr>
        </p:nvSpPr>
        <p:spPr>
          <a:xfrm>
            <a:off x="355600" y="2730500"/>
            <a:ext cx="12293600" cy="10832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 err="1"/>
              <a:t>Factorisation</a:t>
            </a:r>
            <a:r>
              <a:rPr dirty="0"/>
              <a:t>:</a:t>
            </a:r>
          </a:p>
        </p:txBody>
      </p:sp>
      <p:sp>
        <p:nvSpPr>
          <p:cNvPr id="427" name="Involves:"/>
          <p:cNvSpPr txBox="1"/>
          <p:nvPr/>
        </p:nvSpPr>
        <p:spPr>
          <a:xfrm>
            <a:off x="444500" y="4930844"/>
            <a:ext cx="12293600" cy="169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Involves:</a:t>
            </a:r>
          </a:p>
        </p:txBody>
      </p:sp>
      <p:sp>
        <p:nvSpPr>
          <p:cNvPr id="428" name="Soft function:"/>
          <p:cNvSpPr txBox="1"/>
          <p:nvPr/>
        </p:nvSpPr>
        <p:spPr>
          <a:xfrm>
            <a:off x="393700" y="7663926"/>
            <a:ext cx="12293600" cy="169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Soft function:</a:t>
            </a:r>
          </a:p>
        </p:txBody>
      </p:sp>
      <p:sp>
        <p:nvSpPr>
          <p:cNvPr id="429" name="Standard TMD beam function"/>
          <p:cNvSpPr txBox="1"/>
          <p:nvPr/>
        </p:nvSpPr>
        <p:spPr>
          <a:xfrm>
            <a:off x="3508953" y="5512137"/>
            <a:ext cx="59868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>
              <a:buClr>
                <a:schemeClr val="accent5"/>
              </a:buClr>
              <a:buSzPct val="82000"/>
              <a:buChar char="•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Standard</a:t>
            </a:r>
            <a:r>
              <a:rPr dirty="0">
                <a:latin typeface="Gill Sans" panose="020B0502020104020203" pitchFamily="34" charset="0"/>
              </a:rPr>
              <a:t> TMD beam function</a:t>
            </a:r>
          </a:p>
        </p:txBody>
      </p:sp>
      <p:sp>
        <p:nvSpPr>
          <p:cNvPr id="430" name="Dedicated soft function"/>
          <p:cNvSpPr txBox="1"/>
          <p:nvPr/>
        </p:nvSpPr>
        <p:spPr>
          <a:xfrm>
            <a:off x="3514161" y="6172537"/>
            <a:ext cx="49096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>
              <a:buClr>
                <a:schemeClr val="accent5"/>
              </a:buClr>
              <a:buSzPct val="82000"/>
              <a:buChar char="•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Dedicated</a:t>
            </a:r>
            <a:r>
              <a:rPr dirty="0">
                <a:latin typeface="Gill Sans" panose="020B0502020104020203" pitchFamily="34" charset="0"/>
              </a:rPr>
              <a:t> soft function</a:t>
            </a:r>
          </a:p>
        </p:txBody>
      </p:sp>
      <p:sp>
        <p:nvSpPr>
          <p:cNvPr id="431" name="WTA TMD jet function"/>
          <p:cNvSpPr txBox="1"/>
          <p:nvPr/>
        </p:nvSpPr>
        <p:spPr>
          <a:xfrm>
            <a:off x="3517616" y="6832937"/>
            <a:ext cx="48519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7504" indent="-407504">
              <a:buClr>
                <a:schemeClr val="accent5"/>
              </a:buClr>
              <a:buSzPct val="82000"/>
              <a:buChar char="•"/>
            </a:pP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WTA</a:t>
            </a:r>
            <a:r>
              <a:rPr dirty="0">
                <a:latin typeface="Gill Sans" panose="020B0502020104020203" pitchFamily="34" charset="0"/>
              </a:rPr>
              <a:t> TMD jet function</a:t>
            </a:r>
          </a:p>
        </p:txBody>
      </p:sp>
      <p:sp>
        <p:nvSpPr>
          <p:cNvPr id="432" name="{"/>
          <p:cNvSpPr txBox="1"/>
          <p:nvPr/>
        </p:nvSpPr>
        <p:spPr>
          <a:xfrm>
            <a:off x="4863700" y="8090328"/>
            <a:ext cx="1307406" cy="370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solidFill>
                  <a:schemeClr val="accent5"/>
                </a:solidFill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r>
              <a:t>{</a:t>
            </a:r>
          </a:p>
        </p:txBody>
      </p:sp>
      <p:sp>
        <p:nvSpPr>
          <p:cNvPr id="433" name="Outside jet:"/>
          <p:cNvSpPr txBox="1"/>
          <p:nvPr/>
        </p:nvSpPr>
        <p:spPr>
          <a:xfrm>
            <a:off x="6444686" y="7939405"/>
            <a:ext cx="226344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Outside jet:</a:t>
            </a:r>
          </a:p>
        </p:txBody>
      </p:sp>
      <p:sp>
        <p:nvSpPr>
          <p:cNvPr id="434" name="Inside jet:"/>
          <p:cNvSpPr txBox="1"/>
          <p:nvPr/>
        </p:nvSpPr>
        <p:spPr>
          <a:xfrm>
            <a:off x="6441849" y="8842311"/>
            <a:ext cx="18498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Inside jet: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480" y="8859455"/>
            <a:ext cx="586099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59" y="7945353"/>
            <a:ext cx="1324742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-dij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       -</a:t>
            </a:r>
            <a:r>
              <a:rPr dirty="0" err="1"/>
              <a:t>dijet</a:t>
            </a:r>
            <a:endParaRPr dirty="0"/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38" y="1277540"/>
            <a:ext cx="1828376" cy="6453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1" name="Image"/>
          <p:cNvGrpSpPr/>
          <p:nvPr/>
        </p:nvGrpSpPr>
        <p:grpSpPr>
          <a:xfrm>
            <a:off x="5232581" y="2906764"/>
            <a:ext cx="6659867" cy="2136760"/>
            <a:chOff x="0" y="0"/>
            <a:chExt cx="6659865" cy="2136759"/>
          </a:xfrm>
        </p:grpSpPr>
        <p:pic>
          <p:nvPicPr>
            <p:cNvPr id="440" name="Image" descr="Imag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8706" y="158793"/>
              <a:ext cx="6242453" cy="16794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9" name="Image" descr="Imag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6659867" cy="21367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omp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Compare</a:t>
            </a:r>
          </a:p>
        </p:txBody>
      </p:sp>
      <p:sp>
        <p:nvSpPr>
          <p:cNvPr id="444" name="Full qT performs better"/>
          <p:cNvSpPr txBox="1"/>
          <p:nvPr/>
        </p:nvSpPr>
        <p:spPr>
          <a:xfrm>
            <a:off x="609600" y="8210026"/>
            <a:ext cx="12293600" cy="169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pPr>
            <a:r>
              <a:rPr dirty="0">
                <a:latin typeface="Gill Sans" panose="020B0502020104020203" pitchFamily="34" charset="0"/>
              </a:rPr>
              <a:t>Full </a:t>
            </a:r>
            <a:r>
              <a:rPr dirty="0" err="1">
                <a:latin typeface="Gill Sans" panose="020B0502020104020203" pitchFamily="34" charset="0"/>
              </a:rPr>
              <a:t>q</a:t>
            </a:r>
            <a:r>
              <a:rPr baseline="-5999" dirty="0" err="1">
                <a:latin typeface="Gill Sans" panose="020B0502020104020203" pitchFamily="34" charset="0"/>
              </a:rPr>
              <a:t>T</a:t>
            </a:r>
            <a:r>
              <a:rPr dirty="0">
                <a:latin typeface="Gill Sans" panose="020B0502020104020203" pitchFamily="34" charset="0"/>
              </a:rPr>
              <a:t> performs better</a:t>
            </a:r>
          </a:p>
        </p:txBody>
      </p:sp>
      <p:pic>
        <p:nvPicPr>
          <p:cNvPr id="445" name="cumE_qTR4_R=0.5-1.pdf" descr="cumE_qTR4_R=0.5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85" y="2642972"/>
            <a:ext cx="5486401" cy="548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rcuts_R05_fitting_linear_moreEvents.pdf" descr="rcuts_R05_fitting_linear_moreEvent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31" y="3557372"/>
            <a:ext cx="54864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Multijet ca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Multijet cases</a:t>
            </a:r>
          </a:p>
        </p:txBody>
      </p:sp>
      <p:sp>
        <p:nvSpPr>
          <p:cNvPr id="449" name="x/y now means perpendicular/parallel to a jet"/>
          <p:cNvSpPr txBox="1">
            <a:spLocks noGrp="1"/>
          </p:cNvSpPr>
          <p:nvPr>
            <p:ph type="body" sz="quarter" idx="1"/>
          </p:nvPr>
        </p:nvSpPr>
        <p:spPr>
          <a:xfrm>
            <a:off x="393700" y="5379696"/>
            <a:ext cx="12293600" cy="1413608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</a:pP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dirty="0"/>
              <a:t>/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dirty="0"/>
              <a:t> now means perpendicular/parallel to a jet</a:t>
            </a:r>
          </a:p>
        </p:txBody>
      </p:sp>
      <p:pic>
        <p:nvPicPr>
          <p:cNvPr id="450" name="JJDecorr.pdf" descr="JJDecor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91" y="2457400"/>
            <a:ext cx="1019100" cy="2672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6980964"/>
            <a:ext cx="3733800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207" y="8961055"/>
            <a:ext cx="32258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808" y="8077200"/>
            <a:ext cx="444501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oft function:"/>
          <p:cNvSpPr txBox="1"/>
          <p:nvPr/>
        </p:nvSpPr>
        <p:spPr>
          <a:xfrm>
            <a:off x="393700" y="7663926"/>
            <a:ext cx="4617523" cy="169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Soft function:</a:t>
            </a:r>
          </a:p>
        </p:txBody>
      </p:sp>
      <p:sp>
        <p:nvSpPr>
          <p:cNvPr id="455" name="{"/>
          <p:cNvSpPr txBox="1"/>
          <p:nvPr/>
        </p:nvSpPr>
        <p:spPr>
          <a:xfrm>
            <a:off x="4870524" y="8144923"/>
            <a:ext cx="1307406" cy="370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solidFill>
                  <a:schemeClr val="accent5"/>
                </a:solidFill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r>
              <a:rPr dirty="0"/>
              <a:t>{</a:t>
            </a:r>
          </a:p>
        </p:txBody>
      </p:sp>
      <p:sp>
        <p:nvSpPr>
          <p:cNvPr id="456" name="Outside jet:"/>
          <p:cNvSpPr txBox="1"/>
          <p:nvPr/>
        </p:nvSpPr>
        <p:spPr>
          <a:xfrm>
            <a:off x="6444686" y="7939405"/>
            <a:ext cx="226344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Outside jet:</a:t>
            </a:r>
          </a:p>
        </p:txBody>
      </p:sp>
      <p:sp>
        <p:nvSpPr>
          <p:cNvPr id="457" name="Inside jet J:"/>
          <p:cNvSpPr txBox="1"/>
          <p:nvPr/>
        </p:nvSpPr>
        <p:spPr>
          <a:xfrm>
            <a:off x="6330440" y="8842311"/>
            <a:ext cx="207268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Inside jet J:</a:t>
            </a:r>
          </a:p>
        </p:txBody>
      </p:sp>
      <p:pic>
        <p:nvPicPr>
          <p:cNvPr id="458" name="MultijetDecorr.pdf" descr="MultijetDecorr.pdf"/>
          <p:cNvPicPr>
            <a:picLocks noChangeAspect="1"/>
          </p:cNvPicPr>
          <p:nvPr/>
        </p:nvPicPr>
        <p:blipFill>
          <a:blip r:embed="rId6"/>
          <a:srcRect l="1406" r="1406"/>
          <a:stretch>
            <a:fillRect/>
          </a:stretch>
        </p:blipFill>
        <p:spPr>
          <a:xfrm>
            <a:off x="8854541" y="2362517"/>
            <a:ext cx="2473030" cy="232883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Jet function:"/>
          <p:cNvSpPr txBox="1"/>
          <p:nvPr/>
        </p:nvSpPr>
        <p:spPr>
          <a:xfrm>
            <a:off x="393700" y="6432026"/>
            <a:ext cx="12293600" cy="169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Jet function:</a:t>
            </a:r>
          </a:p>
        </p:txBody>
      </p:sp>
      <p:pic>
        <p:nvPicPr>
          <p:cNvPr id="46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414" y="3385112"/>
            <a:ext cx="1097972" cy="71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2178050" y="8141759"/>
            <a:ext cx="8344414" cy="1143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131" name="How to access higher-order calculations?"/>
          <p:cNvSpPr txBox="1">
            <a:spLocks noGrp="1"/>
          </p:cNvSpPr>
          <p:nvPr>
            <p:ph type="body" sz="quarter" idx="1"/>
          </p:nvPr>
        </p:nvSpPr>
        <p:spPr>
          <a:xfrm>
            <a:off x="355600" y="2514600"/>
            <a:ext cx="12293600" cy="1047916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4000"/>
            </a:lvl1pPr>
          </a:lstStyle>
          <a:p>
            <a:r>
              <a:rPr dirty="0"/>
              <a:t>How to access higher-order calculations?</a:t>
            </a:r>
          </a:p>
        </p:txBody>
      </p:sp>
      <p:sp>
        <p:nvSpPr>
          <p:cNvPr id="132" name="Soft and collinear emissions difficult to observe"/>
          <p:cNvSpPr txBox="1"/>
          <p:nvPr/>
        </p:nvSpPr>
        <p:spPr>
          <a:xfrm>
            <a:off x="355600" y="5159399"/>
            <a:ext cx="12293600" cy="104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000"/>
            </a:lvl1pPr>
          </a:lstStyle>
          <a:p>
            <a:r>
              <a:rPr dirty="0">
                <a:latin typeface="Gill Sans" panose="020B0502020104020203" pitchFamily="34" charset="0"/>
              </a:rPr>
              <a:t>Soft and collinear emissions difficult to observe</a:t>
            </a:r>
          </a:p>
        </p:txBody>
      </p:sp>
      <p:sp>
        <p:nvSpPr>
          <p:cNvPr id="133" name="Find resolution variable, e.g. qT:"/>
          <p:cNvSpPr txBox="1"/>
          <p:nvPr/>
        </p:nvSpPr>
        <p:spPr>
          <a:xfrm>
            <a:off x="381000" y="7105699"/>
            <a:ext cx="12293600" cy="104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000"/>
            </a:pPr>
            <a:r>
              <a:rPr dirty="0">
                <a:latin typeface="Gill Sans" panose="020B0502020104020203" pitchFamily="34" charset="0"/>
              </a:rPr>
              <a:t>Find resolution variable, e.g. </a:t>
            </a:r>
            <a:r>
              <a:rPr dirty="0" err="1">
                <a:latin typeface="Gill Sans" panose="020B0502020104020203" pitchFamily="34" charset="0"/>
              </a:rPr>
              <a:t>q</a:t>
            </a:r>
            <a:r>
              <a:rPr baseline="-5999" dirty="0" err="1">
                <a:latin typeface="Gill Sans" panose="020B0502020104020203" pitchFamily="34" charset="0"/>
              </a:rPr>
              <a:t>T</a:t>
            </a:r>
            <a:r>
              <a:rPr dirty="0">
                <a:latin typeface="Gill Sans" panose="020B0502020104020203" pitchFamily="34" charset="0"/>
              </a:rPr>
              <a:t>:</a:t>
            </a:r>
          </a:p>
        </p:txBody>
      </p:sp>
      <p:sp>
        <p:nvSpPr>
          <p:cNvPr id="134" name="Slic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Slicing</a:t>
            </a:r>
          </a:p>
        </p:txBody>
      </p:sp>
      <p:sp>
        <p:nvSpPr>
          <p:cNvPr id="135" name="Split unobserved reals and add to virtuals"/>
          <p:cNvSpPr txBox="1"/>
          <p:nvPr/>
        </p:nvSpPr>
        <p:spPr>
          <a:xfrm>
            <a:off x="2722269" y="6204265"/>
            <a:ext cx="8582905" cy="86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4000"/>
            </a:lvl1pPr>
          </a:lstStyle>
          <a:p>
            <a:r>
              <a:rPr dirty="0">
                <a:latin typeface="Gill Sans" panose="020B0502020104020203" pitchFamily="34" charset="0"/>
              </a:rPr>
              <a:t>Split unobserved reals and add to </a:t>
            </a:r>
            <a:r>
              <a:rPr dirty="0" err="1">
                <a:latin typeface="Gill Sans" panose="020B0502020104020203" pitchFamily="34" charset="0"/>
              </a:rPr>
              <a:t>virtuals</a:t>
            </a:r>
            <a:endParaRPr dirty="0">
              <a:latin typeface="Gill Sans" panose="020B0502020104020203" pitchFamily="34" charset="0"/>
            </a:endParaRP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61" y="6511128"/>
            <a:ext cx="468827" cy="30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0" y="3650476"/>
            <a:ext cx="2552700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Individually divergent,  different phase spaces"/>
          <p:cNvSpPr txBox="1"/>
          <p:nvPr/>
        </p:nvSpPr>
        <p:spPr>
          <a:xfrm>
            <a:off x="8292142" y="3912889"/>
            <a:ext cx="416299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>
                <a:latin typeface="Gill Sans" panose="020B0502020104020203" pitchFamily="34" charset="0"/>
              </a:rPr>
              <a:t>Individually divergent, </a:t>
            </a:r>
            <a:br>
              <a:rPr dirty="0">
                <a:latin typeface="Gill Sans" panose="020B0502020104020203" pitchFamily="34" charset="0"/>
              </a:rPr>
            </a:br>
            <a:r>
              <a:rPr dirty="0">
                <a:latin typeface="Gill Sans" panose="020B0502020104020203" pitchFamily="34" charset="0"/>
              </a:rPr>
              <a:t>different phase spaces</a:t>
            </a:r>
          </a:p>
        </p:txBody>
      </p:sp>
      <p:pic>
        <p:nvPicPr>
          <p:cNvPr id="139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1698705">
            <a:off x="6558971" y="4116033"/>
            <a:ext cx="1763004" cy="218396"/>
          </a:xfrm>
          <a:prstGeom prst="rect">
            <a:avLst/>
          </a:prstGeom>
        </p:spPr>
      </p:pic>
      <p:pic>
        <p:nvPicPr>
          <p:cNvPr id="141" name="Line Line" descr="Line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2490962">
            <a:off x="7500609" y="4097492"/>
            <a:ext cx="815650" cy="218396"/>
          </a:xfrm>
          <a:prstGeom prst="rect">
            <a:avLst/>
          </a:prstGeom>
        </p:spPr>
      </p:pic>
      <p:grpSp>
        <p:nvGrpSpPr>
          <p:cNvPr id="145" name="Image"/>
          <p:cNvGrpSpPr/>
          <p:nvPr/>
        </p:nvGrpSpPr>
        <p:grpSpPr>
          <a:xfrm>
            <a:off x="2110351" y="8112306"/>
            <a:ext cx="8479812" cy="1354307"/>
            <a:chOff x="0" y="0"/>
            <a:chExt cx="8479811" cy="1354305"/>
          </a:xfrm>
        </p:grpSpPr>
        <p:pic>
          <p:nvPicPr>
            <p:cNvPr id="144" name="Image" descr="Image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6631" y="152558"/>
              <a:ext cx="8086549" cy="9094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Image" descr="Imag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-1"/>
              <a:ext cx="8479812" cy="1354307"/>
            </a:xfrm>
            <a:prstGeom prst="rect">
              <a:avLst/>
            </a:prstGeom>
            <a:effectLst/>
          </p:spPr>
        </p:pic>
      </p:grpSp>
      <p:sp>
        <p:nvSpPr>
          <p:cNvPr id="146" name="[Catani, Grazzini, ’07]"/>
          <p:cNvSpPr txBox="1"/>
          <p:nvPr/>
        </p:nvSpPr>
        <p:spPr>
          <a:xfrm>
            <a:off x="7285365" y="7525177"/>
            <a:ext cx="232595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[Catani, Grazzini, ’07]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implif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Simplifications</a:t>
            </a:r>
          </a:p>
        </p:txBody>
      </p:sp>
      <p:sp>
        <p:nvSpPr>
          <p:cNvPr id="463" name="Soft function can be refactoris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Soft function can be </a:t>
            </a:r>
            <a:r>
              <a:rPr dirty="0" err="1"/>
              <a:t>refactorised</a:t>
            </a:r>
            <a:endParaRPr dirty="0"/>
          </a:p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Purpose is not to </a:t>
            </a:r>
            <a:r>
              <a:rPr dirty="0" err="1"/>
              <a:t>resum</a:t>
            </a:r>
            <a:r>
              <a:rPr dirty="0"/>
              <a:t>, but to simplify</a:t>
            </a:r>
          </a:p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Global soft function only depends on dipoles</a:t>
            </a:r>
          </a:p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CS function only depends on dipole and jet kinematics</a:t>
            </a:r>
          </a:p>
          <a:p>
            <a:pPr marL="484251" indent="-484251" defTabSz="543305">
              <a:spcBef>
                <a:spcPts val="4200"/>
              </a:spcBef>
              <a:buClr>
                <a:schemeClr val="accent5"/>
              </a:buClr>
              <a:defRPr sz="4278"/>
            </a:pPr>
            <a:r>
              <a:rPr dirty="0"/>
              <a:t>               restored by including </a:t>
            </a:r>
            <a:r>
              <a:rPr dirty="0" err="1"/>
              <a:t>subleading</a:t>
            </a:r>
            <a:r>
              <a:rPr dirty="0"/>
              <a:t> terms</a:t>
            </a:r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35" y="8367622"/>
            <a:ext cx="18542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Lepton NN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Lepton NNLO</a:t>
            </a:r>
          </a:p>
        </p:txBody>
      </p:sp>
      <p:sp>
        <p:nvSpPr>
          <p:cNvPr id="467" name="No gluon jet function needed for lepton collisions"/>
          <p:cNvSpPr txBox="1">
            <a:spLocks noGrp="1"/>
          </p:cNvSpPr>
          <p:nvPr>
            <p:ph type="body" sz="quarter" idx="1"/>
          </p:nvPr>
        </p:nvSpPr>
        <p:spPr>
          <a:xfrm>
            <a:off x="355600" y="2552700"/>
            <a:ext cx="12293600" cy="1661471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/>
              <a:t>No gluon jet function needed for lepton collisions</a:t>
            </a:r>
          </a:p>
        </p:txBody>
      </p:sp>
      <p:grpSp>
        <p:nvGrpSpPr>
          <p:cNvPr id="470" name="NLOlept.png"/>
          <p:cNvGrpSpPr/>
          <p:nvPr/>
        </p:nvGrpSpPr>
        <p:grpSpPr>
          <a:xfrm>
            <a:off x="1028866" y="4246736"/>
            <a:ext cx="4502402" cy="5113559"/>
            <a:chOff x="0" y="0"/>
            <a:chExt cx="4502400" cy="5113557"/>
          </a:xfrm>
        </p:grpSpPr>
        <p:pic>
          <p:nvPicPr>
            <p:cNvPr id="469" name="NLOlept.png" descr="NLOlep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24601" cy="48722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8" name="NLOlept.png" descr="NLOlept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02401" cy="5113558"/>
            </a:xfrm>
            <a:prstGeom prst="rect">
              <a:avLst/>
            </a:prstGeom>
            <a:effectLst/>
          </p:spPr>
        </p:pic>
      </p:grpSp>
      <p:grpSp>
        <p:nvGrpSpPr>
          <p:cNvPr id="473" name="NNLOlept.png"/>
          <p:cNvGrpSpPr/>
          <p:nvPr/>
        </p:nvGrpSpPr>
        <p:grpSpPr>
          <a:xfrm>
            <a:off x="7319682" y="4246736"/>
            <a:ext cx="4622455" cy="5113559"/>
            <a:chOff x="0" y="0"/>
            <a:chExt cx="4622454" cy="5113557"/>
          </a:xfrm>
        </p:grpSpPr>
        <p:pic>
          <p:nvPicPr>
            <p:cNvPr id="472" name="NNLOlept.png" descr="NNLOlep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00" y="50800"/>
              <a:ext cx="4444655" cy="48722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1" name="NNLOlept.png" descr="NNLOlept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622455" cy="51135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Conclusion</a:t>
            </a:r>
          </a:p>
        </p:txBody>
      </p:sp>
      <p:sp>
        <p:nvSpPr>
          <p:cNvPr id="476" name="Azimuthal decorrelation is a really nice observable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579104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</a:pPr>
            <a:r>
              <a:rPr dirty="0"/>
              <a:t>Azimuthal decorrelation is a really nice observable</a:t>
            </a:r>
          </a:p>
          <a:p>
            <a:pPr>
              <a:buClr>
                <a:schemeClr val="accent5"/>
              </a:buClr>
            </a:pPr>
            <a:r>
              <a:rPr dirty="0"/>
              <a:t>Radial decorrelation isn’t</a:t>
            </a:r>
          </a:p>
          <a:p>
            <a:pPr>
              <a:buClr>
                <a:schemeClr val="accent5"/>
              </a:buClr>
            </a:pPr>
            <a:r>
              <a:rPr dirty="0"/>
              <a:t>The WTA axis salvages </a:t>
            </a:r>
            <a:r>
              <a:rPr dirty="0" err="1"/>
              <a:t>q</a:t>
            </a:r>
            <a:r>
              <a:rPr baseline="-5999" dirty="0" err="1"/>
              <a:t>T</a:t>
            </a:r>
            <a:r>
              <a:rPr dirty="0"/>
              <a:t>-slicing for jets</a:t>
            </a:r>
          </a:p>
          <a:p>
            <a:pPr>
              <a:buClr>
                <a:schemeClr val="accent5"/>
              </a:buClr>
            </a:pPr>
            <a:r>
              <a:rPr dirty="0"/>
              <a:t>Planar slicing is simple, non-planar less so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hank you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you!</a:t>
            </a:r>
          </a:p>
        </p:txBody>
      </p:sp>
      <p:pic>
        <p:nvPicPr>
          <p:cNvPr id="479" name="folks.jpg" descr="fol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62" y="2796007"/>
            <a:ext cx="9309876" cy="5236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Dijet again"/>
          <p:cNvSpPr txBox="1"/>
          <p:nvPr/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 cap="all"/>
            </a:lvl1pPr>
          </a:lstStyle>
          <a:p>
            <a:r>
              <a:rPr dirty="0">
                <a:latin typeface="Gill Sans" panose="020B0502020104020203" pitchFamily="34" charset="0"/>
              </a:rPr>
              <a:t>Dijet again</a:t>
            </a:r>
          </a:p>
        </p:txBody>
      </p:sp>
      <p:sp>
        <p:nvSpPr>
          <p:cNvPr id="482" name="Rectangle"/>
          <p:cNvSpPr/>
          <p:nvPr/>
        </p:nvSpPr>
        <p:spPr>
          <a:xfrm>
            <a:off x="1206822" y="4917591"/>
            <a:ext cx="10492440" cy="2082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483" name="Rectangle"/>
          <p:cNvSpPr/>
          <p:nvPr/>
        </p:nvSpPr>
        <p:spPr>
          <a:xfrm>
            <a:off x="1194122" y="4068853"/>
            <a:ext cx="5053956" cy="456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sp>
        <p:nvSpPr>
          <p:cNvPr id="484" name="Modes inherited from azimuthal decorrelation"/>
          <p:cNvSpPr txBox="1">
            <a:spLocks noGrp="1"/>
          </p:cNvSpPr>
          <p:nvPr>
            <p:ph type="body" sz="quarter" idx="1"/>
          </p:nvPr>
        </p:nvSpPr>
        <p:spPr>
          <a:xfrm>
            <a:off x="355600" y="2730500"/>
            <a:ext cx="12293600" cy="1047916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/>
              <a:t>Modes inherited from azimuthal decorrelation</a:t>
            </a:r>
          </a:p>
        </p:txBody>
      </p:sp>
      <p:grpSp>
        <p:nvGrpSpPr>
          <p:cNvPr id="487" name="Image"/>
          <p:cNvGrpSpPr/>
          <p:nvPr/>
        </p:nvGrpSpPr>
        <p:grpSpPr>
          <a:xfrm>
            <a:off x="1157588" y="4016624"/>
            <a:ext cx="5127024" cy="662760"/>
            <a:chOff x="0" y="0"/>
            <a:chExt cx="5127022" cy="662759"/>
          </a:xfrm>
        </p:grpSpPr>
        <p:pic>
          <p:nvPicPr>
            <p:cNvPr id="486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5403" y="126562"/>
              <a:ext cx="4696216" cy="2699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5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27023" cy="662760"/>
            </a:xfrm>
            <a:prstGeom prst="rect">
              <a:avLst/>
            </a:prstGeom>
            <a:effectLst/>
          </p:spPr>
        </p:pic>
      </p:grpSp>
      <p:grpSp>
        <p:nvGrpSpPr>
          <p:cNvPr id="490" name="Image"/>
          <p:cNvGrpSpPr/>
          <p:nvPr/>
        </p:nvGrpSpPr>
        <p:grpSpPr>
          <a:xfrm>
            <a:off x="1192385" y="4917591"/>
            <a:ext cx="10620031" cy="2222146"/>
            <a:chOff x="0" y="0"/>
            <a:chExt cx="10620030" cy="2222145"/>
          </a:xfrm>
        </p:grpSpPr>
        <p:pic>
          <p:nvPicPr>
            <p:cNvPr id="489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8706" y="133678"/>
              <a:ext cx="10202618" cy="1815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8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0620031" cy="2222146"/>
            </a:xfrm>
            <a:prstGeom prst="rect">
              <a:avLst/>
            </a:prstGeom>
            <a:effectLst/>
          </p:spPr>
        </p:pic>
      </p:grpSp>
      <p:sp>
        <p:nvSpPr>
          <p:cNvPr id="491" name="behaves like Standard Jet axis case!"/>
          <p:cNvSpPr txBox="1"/>
          <p:nvPr/>
        </p:nvSpPr>
        <p:spPr>
          <a:xfrm>
            <a:off x="355600" y="8139020"/>
            <a:ext cx="10890999" cy="104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    behaves like Standard Jet axis case!</a:t>
            </a:r>
          </a:p>
        </p:txBody>
      </p:sp>
      <p:pic>
        <p:nvPicPr>
          <p:cNvPr id="49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167" y="4119697"/>
            <a:ext cx="1506193" cy="348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463" y="7238052"/>
            <a:ext cx="1611779" cy="37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804" y="8620424"/>
            <a:ext cx="445413" cy="400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7464" y="7311761"/>
            <a:ext cx="2094719" cy="228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alc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Calculation</a:t>
            </a:r>
          </a:p>
        </p:txBody>
      </p:sp>
      <p:sp>
        <p:nvSpPr>
          <p:cNvPr id="498" name="NNLL resummation…"/>
          <p:cNvSpPr txBox="1">
            <a:spLocks noGrp="1"/>
          </p:cNvSpPr>
          <p:nvPr>
            <p:ph type="body" sz="half" idx="1"/>
          </p:nvPr>
        </p:nvSpPr>
        <p:spPr>
          <a:xfrm>
            <a:off x="355600" y="3695700"/>
            <a:ext cx="12293600" cy="2438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3000"/>
            </a:lvl1pPr>
            <a:lvl2pPr marL="928204" indent="-407504">
              <a:buClr>
                <a:schemeClr val="accent5"/>
              </a:buClr>
              <a:defRPr sz="3000"/>
            </a:lvl2pPr>
          </a:lstStyle>
          <a:p>
            <a:r>
              <a:rPr dirty="0"/>
              <a:t>NNLL </a:t>
            </a:r>
            <a:r>
              <a:rPr dirty="0" err="1"/>
              <a:t>resummation</a:t>
            </a:r>
            <a:endParaRPr dirty="0"/>
          </a:p>
          <a:p>
            <a:pPr lvl="1"/>
            <a:r>
              <a:rPr dirty="0"/>
              <a:t>3-loop         , 2-loop    , 1-loop finite H,J,S,B</a:t>
            </a:r>
          </a:p>
        </p:txBody>
      </p:sp>
      <p:sp>
        <p:nvSpPr>
          <p:cNvPr id="499" name="Most known, only minor recalculations:…"/>
          <p:cNvSpPr txBox="1"/>
          <p:nvPr/>
        </p:nvSpPr>
        <p:spPr>
          <a:xfrm>
            <a:off x="355600" y="5968854"/>
            <a:ext cx="12293600" cy="326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000"/>
            </a:pPr>
            <a:r>
              <a:rPr dirty="0">
                <a:latin typeface="Gill Sans" panose="020B0502020104020203" pitchFamily="34" charset="0"/>
              </a:rPr>
              <a:t>Most known, only minor recalculations:</a:t>
            </a:r>
          </a:p>
          <a:p>
            <a:pPr marL="1041400" lvl="1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000"/>
            </a:pPr>
            <a:r>
              <a:rPr dirty="0">
                <a:latin typeface="Gill Sans" panose="020B0502020104020203" pitchFamily="34" charset="0"/>
              </a:rPr>
              <a:t>S at NLO via boost (non-)invariance:</a:t>
            </a:r>
          </a:p>
          <a:p>
            <a:pPr marL="1041400" lvl="1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000"/>
            </a:pPr>
            <a:r>
              <a:rPr dirty="0">
                <a:latin typeface="Gill Sans" panose="020B0502020104020203" pitchFamily="34" charset="0"/>
              </a:rPr>
              <a:t>TMD jet function with   -regulator and large jet radius</a:t>
            </a:r>
          </a:p>
        </p:txBody>
      </p:sp>
      <p:pic>
        <p:nvPicPr>
          <p:cNvPr id="50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39" y="5426964"/>
            <a:ext cx="302337" cy="283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85" y="5325364"/>
            <a:ext cx="801423" cy="372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601" y="8699778"/>
            <a:ext cx="198313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Rectangle"/>
          <p:cNvSpPr/>
          <p:nvPr/>
        </p:nvSpPr>
        <p:spPr>
          <a:xfrm>
            <a:off x="2384524" y="2222138"/>
            <a:ext cx="8235752" cy="17145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latin typeface="Gill Sans" panose="020B0502020104020203" pitchFamily="34" charset="0"/>
            </a:endParaRPr>
          </a:p>
        </p:txBody>
      </p:sp>
      <p:pic>
        <p:nvPicPr>
          <p:cNvPr id="50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257" y="7493000"/>
            <a:ext cx="4473511" cy="749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134" y="6884317"/>
            <a:ext cx="2791583" cy="525247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[Chiu, Jain, Neill, Rothstein, ’12]"/>
          <p:cNvSpPr txBox="1"/>
          <p:nvPr/>
        </p:nvSpPr>
        <p:spPr>
          <a:xfrm>
            <a:off x="5056539" y="8989615"/>
            <a:ext cx="337432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[Chiu, Jain, Neill, Rothstein, ’12]</a:t>
            </a:r>
          </a:p>
        </p:txBody>
      </p:sp>
      <p:sp>
        <p:nvSpPr>
          <p:cNvPr id="507" name="[Arnold, Reno, ’89]…"/>
          <p:cNvSpPr txBox="1"/>
          <p:nvPr/>
        </p:nvSpPr>
        <p:spPr>
          <a:xfrm>
            <a:off x="8823326" y="4218580"/>
            <a:ext cx="405880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[Arnold, Reno, ’89]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[Becher, Lorentzen, Schwartz, ’12]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[Moch, Vermaseren, Vogt, ’04/’05]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[Becher, Neubert, ’09]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[Gehrmann, Luebbert, Yang, ’14]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[Echevarria, Scimemi, Vladimirov, ’16]</a:t>
            </a:r>
          </a:p>
          <a:p>
            <a:pPr algn="r"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[Luebbert, Oredsson, </a:t>
            </a:r>
            <a:r>
              <a:rPr dirty="0" err="1">
                <a:latin typeface="Gill Sans" panose="020B0502020104020203" pitchFamily="34" charset="0"/>
              </a:rPr>
              <a:t>Stahlhofen</a:t>
            </a:r>
            <a:r>
              <a:rPr dirty="0">
                <a:latin typeface="Gill Sans" panose="020B0502020104020203" pitchFamily="34" charset="0"/>
              </a:rPr>
              <a:t>, ’16]</a:t>
            </a:r>
          </a:p>
        </p:txBody>
      </p:sp>
      <p:sp>
        <p:nvSpPr>
          <p:cNvPr id="508" name="[Gutierrez-Reyes, Scimemi,  Waalewijn, Zoppi, ’18/’19]"/>
          <p:cNvSpPr txBox="1"/>
          <p:nvPr/>
        </p:nvSpPr>
        <p:spPr>
          <a:xfrm>
            <a:off x="1330071" y="8835727"/>
            <a:ext cx="295754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rPr dirty="0">
                <a:latin typeface="Gill Sans" panose="020B0502020104020203" pitchFamily="34" charset="0"/>
              </a:rPr>
              <a:t>[Gutierrez-Reyes, Scimemi, </a:t>
            </a:r>
            <a:br>
              <a:rPr dirty="0">
                <a:latin typeface="Gill Sans" panose="020B0502020104020203" pitchFamily="34" charset="0"/>
              </a:rPr>
            </a:br>
            <a:r>
              <a:rPr dirty="0" err="1">
                <a:latin typeface="Gill Sans" panose="020B0502020104020203" pitchFamily="34" charset="0"/>
              </a:rPr>
              <a:t>Waalewijn</a:t>
            </a:r>
            <a:r>
              <a:rPr dirty="0">
                <a:latin typeface="Gill Sans" panose="020B0502020104020203" pitchFamily="34" charset="0"/>
              </a:rPr>
              <a:t>, Zoppi, ’18/’19]</a:t>
            </a:r>
          </a:p>
        </p:txBody>
      </p:sp>
      <p:grpSp>
        <p:nvGrpSpPr>
          <p:cNvPr id="511" name="Image"/>
          <p:cNvGrpSpPr/>
          <p:nvPr/>
        </p:nvGrpSpPr>
        <p:grpSpPr>
          <a:xfrm>
            <a:off x="2335079" y="2168096"/>
            <a:ext cx="8334643" cy="1898832"/>
            <a:chOff x="0" y="0"/>
            <a:chExt cx="8334641" cy="1898830"/>
          </a:xfrm>
        </p:grpSpPr>
        <p:pic>
          <p:nvPicPr>
            <p:cNvPr id="510" name="Image" descr="Image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84149" y="126562"/>
              <a:ext cx="7966343" cy="15060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9" name="Image" descr="Imag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8334642" cy="1898832"/>
            </a:xfrm>
            <a:prstGeom prst="rect">
              <a:avLst/>
            </a:prstGeom>
            <a:effectLst/>
          </p:spPr>
        </p:pic>
      </p:grpSp>
      <p:sp>
        <p:nvSpPr>
          <p:cNvPr id="512" name="See also [Gao, Li, Moult, Zhu, ’19]"/>
          <p:cNvSpPr txBox="1"/>
          <p:nvPr/>
        </p:nvSpPr>
        <p:spPr>
          <a:xfrm>
            <a:off x="3527416" y="7751564"/>
            <a:ext cx="361316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See also [Gao, Li, </a:t>
            </a:r>
            <a:r>
              <a:rPr dirty="0" err="1">
                <a:latin typeface="Gill Sans" panose="020B0502020104020203" pitchFamily="34" charset="0"/>
              </a:rPr>
              <a:t>Moult</a:t>
            </a:r>
            <a:r>
              <a:rPr dirty="0">
                <a:latin typeface="Gill Sans" panose="020B0502020104020203" pitchFamily="34" charset="0"/>
              </a:rPr>
              <a:t>, Zhu, ’19]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Backup Triv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Backup Trivia</a:t>
            </a:r>
          </a:p>
        </p:txBody>
      </p:sp>
      <p:grpSp>
        <p:nvGrpSpPr>
          <p:cNvPr id="519" name="Group"/>
          <p:cNvGrpSpPr/>
          <p:nvPr/>
        </p:nvGrpSpPr>
        <p:grpSpPr>
          <a:xfrm>
            <a:off x="8483524" y="2237898"/>
            <a:ext cx="4065316" cy="4109404"/>
            <a:chOff x="-76275" y="-22701"/>
            <a:chExt cx="4065315" cy="4109403"/>
          </a:xfrm>
        </p:grpSpPr>
        <p:sp>
          <p:nvSpPr>
            <p:cNvPr id="515" name="Rectangle"/>
            <p:cNvSpPr/>
            <p:nvPr/>
          </p:nvSpPr>
          <p:spPr>
            <a:xfrm>
              <a:off x="0" y="0"/>
              <a:ext cx="3885655" cy="38984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>
                <a:latin typeface="Gill Sans" panose="020B0502020104020203" pitchFamily="34" charset="0"/>
              </a:endParaRPr>
            </a:p>
          </p:txBody>
        </p:sp>
        <p:grpSp>
          <p:nvGrpSpPr>
            <p:cNvPr id="518" name="Ds.pdf"/>
            <p:cNvGrpSpPr/>
            <p:nvPr/>
          </p:nvGrpSpPr>
          <p:grpSpPr>
            <a:xfrm>
              <a:off x="-76276" y="-22702"/>
              <a:ext cx="4065316" cy="4109404"/>
              <a:chOff x="0" y="0"/>
              <a:chExt cx="4065315" cy="4109403"/>
            </a:xfrm>
          </p:grpSpPr>
          <p:pic>
            <p:nvPicPr>
              <p:cNvPr id="517" name="Ds.pdf" descr="Ds.pd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254099" y="164653"/>
                <a:ext cx="3456658" cy="365253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16" name="Ds.pdf" descr="Ds.pdf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065316" cy="4109404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520" name="pT-weighted jet recombination:"/>
          <p:cNvSpPr txBox="1">
            <a:spLocks noGrp="1"/>
          </p:cNvSpPr>
          <p:nvPr>
            <p:ph type="body" sz="quarter" idx="1"/>
          </p:nvPr>
        </p:nvSpPr>
        <p:spPr>
          <a:xfrm>
            <a:off x="355600" y="2108200"/>
            <a:ext cx="12293600" cy="190516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  <a:defRPr sz="3600"/>
            </a:pPr>
            <a:r>
              <a:rPr dirty="0" err="1"/>
              <a:t>p</a:t>
            </a:r>
            <a:r>
              <a:rPr baseline="-5999" dirty="0" err="1"/>
              <a:t>T</a:t>
            </a:r>
            <a:r>
              <a:rPr dirty="0"/>
              <a:t>-weighted jet recombination:</a:t>
            </a:r>
          </a:p>
        </p:txBody>
      </p:sp>
      <p:pic>
        <p:nvPicPr>
          <p:cNvPr id="52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61" y="3717011"/>
            <a:ext cx="5618549" cy="1416603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Reproduces WTA as"/>
          <p:cNvSpPr txBox="1"/>
          <p:nvPr/>
        </p:nvSpPr>
        <p:spPr>
          <a:xfrm>
            <a:off x="355600" y="4927517"/>
            <a:ext cx="7880847" cy="190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</a:lvl1pPr>
          </a:lstStyle>
          <a:p>
            <a:r>
              <a:rPr dirty="0">
                <a:latin typeface="Gill Sans" panose="020B0502020104020203" pitchFamily="34" charset="0"/>
              </a:rPr>
              <a:t>Reproduces WTA as </a:t>
            </a:r>
          </a:p>
        </p:txBody>
      </p:sp>
      <p:pic>
        <p:nvPicPr>
          <p:cNvPr id="52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047" y="5819444"/>
            <a:ext cx="1409701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Linear polarisation:"/>
          <p:cNvSpPr txBox="1"/>
          <p:nvPr/>
        </p:nvSpPr>
        <p:spPr>
          <a:xfrm>
            <a:off x="355600" y="6159067"/>
            <a:ext cx="7880847" cy="190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</a:lvl1pPr>
          </a:lstStyle>
          <a:p>
            <a:r>
              <a:rPr dirty="0">
                <a:latin typeface="Gill Sans" panose="020B0502020104020203" pitchFamily="34" charset="0"/>
              </a:rPr>
              <a:t>Linear </a:t>
            </a:r>
            <a:r>
              <a:rPr dirty="0" err="1">
                <a:latin typeface="Gill Sans" panose="020B0502020104020203" pitchFamily="34" charset="0"/>
              </a:rPr>
              <a:t>polarisation</a:t>
            </a:r>
            <a:r>
              <a:rPr dirty="0">
                <a:latin typeface="Gill Sans" panose="020B0502020104020203" pitchFamily="34" charset="0"/>
              </a:rPr>
              <a:t>:</a:t>
            </a:r>
          </a:p>
        </p:txBody>
      </p:sp>
      <p:pic>
        <p:nvPicPr>
          <p:cNvPr id="52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808" y="6448786"/>
            <a:ext cx="4134124" cy="435867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[Catani, Grazzini, ‘11]"/>
          <p:cNvSpPr txBox="1"/>
          <p:nvPr/>
        </p:nvSpPr>
        <p:spPr>
          <a:xfrm>
            <a:off x="6962776" y="8922851"/>
            <a:ext cx="232595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[Catani, Grazzini, ‘11]</a:t>
            </a:r>
          </a:p>
        </p:txBody>
      </p:sp>
      <p:grpSp>
        <p:nvGrpSpPr>
          <p:cNvPr id="531" name="Group"/>
          <p:cNvGrpSpPr/>
          <p:nvPr/>
        </p:nvGrpSpPr>
        <p:grpSpPr>
          <a:xfrm>
            <a:off x="903634" y="7768102"/>
            <a:ext cx="8412649" cy="1082017"/>
            <a:chOff x="-69962" y="-29531"/>
            <a:chExt cx="8412648" cy="1082015"/>
          </a:xfrm>
        </p:grpSpPr>
        <p:sp>
          <p:nvSpPr>
            <p:cNvPr id="527" name="Rectangle"/>
            <p:cNvSpPr/>
            <p:nvPr/>
          </p:nvSpPr>
          <p:spPr>
            <a:xfrm>
              <a:off x="0" y="0"/>
              <a:ext cx="8272724" cy="8832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>
                <a:latin typeface="Gill Sans" panose="020B0502020104020203" pitchFamily="34" charset="0"/>
              </a:endParaRPr>
            </a:p>
          </p:txBody>
        </p:sp>
        <p:grpSp>
          <p:nvGrpSpPr>
            <p:cNvPr id="530" name="Image"/>
            <p:cNvGrpSpPr/>
            <p:nvPr/>
          </p:nvGrpSpPr>
          <p:grpSpPr>
            <a:xfrm>
              <a:off x="-69963" y="-29532"/>
              <a:ext cx="8412650" cy="1082016"/>
              <a:chOff x="0" y="0"/>
              <a:chExt cx="8412648" cy="1082015"/>
            </a:xfrm>
          </p:grpSpPr>
          <p:pic>
            <p:nvPicPr>
              <p:cNvPr id="529" name="Image" descr="Image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86049" y="138208"/>
                <a:ext cx="8040551" cy="66589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28" name="Image" descr="Image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8412649" cy="1082016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RANSVERSE MOMENTUM 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TRANSVERSE MOMENTUM </a:t>
            </a:r>
            <a:r>
              <a:rPr dirty="0">
                <a:solidFill>
                  <a:schemeClr val="accent5"/>
                </a:solidFill>
              </a:rPr>
              <a:t>CORRELATION</a:t>
            </a:r>
          </a:p>
        </p:txBody>
      </p:sp>
      <p:sp>
        <p:nvSpPr>
          <p:cNvPr id="149" name="pp collisions: no control over longitudinal momenta, but final state momenta correlated"/>
          <p:cNvSpPr txBox="1">
            <a:spLocks noGrp="1"/>
          </p:cNvSpPr>
          <p:nvPr>
            <p:ph type="body" sz="quarter" idx="1"/>
          </p:nvPr>
        </p:nvSpPr>
        <p:spPr>
          <a:xfrm>
            <a:off x="571872" y="3113115"/>
            <a:ext cx="11861056" cy="1601717"/>
          </a:xfrm>
          <a:prstGeom prst="rect">
            <a:avLst/>
          </a:prstGeom>
        </p:spPr>
        <p:txBody>
          <a:bodyPr/>
          <a:lstStyle/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pp collisions: no control over </a:t>
            </a:r>
            <a:r>
              <a:rPr dirty="0">
                <a:solidFill>
                  <a:schemeClr val="accent5"/>
                </a:solidFill>
              </a:rPr>
              <a:t>longitudinal</a:t>
            </a:r>
            <a:r>
              <a:rPr dirty="0"/>
              <a:t> momenta, but final state momenta </a:t>
            </a:r>
            <a:r>
              <a:rPr dirty="0">
                <a:solidFill>
                  <a:schemeClr val="accent5"/>
                </a:solidFill>
              </a:rPr>
              <a:t>correlated</a:t>
            </a:r>
          </a:p>
        </p:txBody>
      </p:sp>
      <p:pic>
        <p:nvPicPr>
          <p:cNvPr id="150" name="ZZatrestcrop.pdf" descr="ZZatrestcro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26" y="5003800"/>
            <a:ext cx="3713923" cy="1972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HiggsAtRestBoost (cropped) (pdfresizer.com).pdf" descr="HiggsAtRestBoost (cropped) (pdfresizer.com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37" y="5715000"/>
            <a:ext cx="3713923" cy="559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RANSVERSE MOMENTUM DeCORR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TRANSVERSE MOMENTUM </a:t>
            </a:r>
            <a:r>
              <a:rPr dirty="0" err="1">
                <a:solidFill>
                  <a:schemeClr val="accent5"/>
                </a:solidFill>
              </a:rPr>
              <a:t>De</a:t>
            </a:r>
            <a:r>
              <a:rPr dirty="0" err="1"/>
              <a:t>CORRELATION</a:t>
            </a:r>
            <a:endParaRPr dirty="0"/>
          </a:p>
        </p:txBody>
      </p:sp>
      <p:pic>
        <p:nvPicPr>
          <p:cNvPr id="154" name="HiggsrecoilBoost (cropped) (pdfresizer.com).pdf" descr="HiggsrecoilBoost (cropped) (pdfresizer.com)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37" y="5295900"/>
            <a:ext cx="3713923" cy="1730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ZZrecoilcrop.pdf" descr="ZZrecoilcrop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926" y="5270500"/>
            <a:ext cx="3713923" cy="169828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For small decorrelation: soft and collinear emissions"/>
          <p:cNvSpPr txBox="1"/>
          <p:nvPr/>
        </p:nvSpPr>
        <p:spPr>
          <a:xfrm>
            <a:off x="660772" y="7177115"/>
            <a:ext cx="11861056" cy="117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699" indent="-520699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800"/>
            </a:pPr>
            <a:r>
              <a:rPr dirty="0">
                <a:latin typeface="Gill Sans" panose="020B0502020104020203" pitchFamily="34" charset="0"/>
              </a:rPr>
              <a:t>For small decorrelation: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soft</a:t>
            </a:r>
            <a:r>
              <a:rPr dirty="0">
                <a:latin typeface="Gill Sans" panose="020B0502020104020203" pitchFamily="34" charset="0"/>
              </a:rPr>
              <a:t> and </a:t>
            </a:r>
            <a:r>
              <a:rPr dirty="0">
                <a:solidFill>
                  <a:schemeClr val="accent5"/>
                </a:solidFill>
                <a:latin typeface="Gill Sans" panose="020B0502020104020203" pitchFamily="34" charset="0"/>
              </a:rPr>
              <a:t>collinear</a:t>
            </a:r>
            <a:r>
              <a:rPr dirty="0">
                <a:latin typeface="Gill Sans" panose="020B0502020104020203" pitchFamily="34" charset="0"/>
              </a:rPr>
              <a:t> emissions</a:t>
            </a:r>
          </a:p>
        </p:txBody>
      </p:sp>
      <p:sp>
        <p:nvSpPr>
          <p:cNvPr id="157" name="pp collisions: no control over longitudinal momenta, but final state momenta correlated"/>
          <p:cNvSpPr txBox="1">
            <a:spLocks noGrp="1"/>
          </p:cNvSpPr>
          <p:nvPr>
            <p:ph type="body" sz="quarter" idx="1"/>
          </p:nvPr>
        </p:nvSpPr>
        <p:spPr>
          <a:xfrm>
            <a:off x="571872" y="3113115"/>
            <a:ext cx="11861056" cy="1601717"/>
          </a:xfrm>
          <a:prstGeom prst="rect">
            <a:avLst/>
          </a:prstGeom>
        </p:spPr>
        <p:txBody>
          <a:bodyPr/>
          <a:lstStyle/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pp collisions: no control over </a:t>
            </a:r>
            <a:r>
              <a:rPr dirty="0">
                <a:solidFill>
                  <a:schemeClr val="accent5"/>
                </a:solidFill>
              </a:rPr>
              <a:t>longitudinal</a:t>
            </a:r>
            <a:r>
              <a:rPr dirty="0"/>
              <a:t> momenta, but final state momenta </a:t>
            </a:r>
            <a:r>
              <a:rPr dirty="0">
                <a:solidFill>
                  <a:schemeClr val="accent5"/>
                </a:solidFill>
              </a:rPr>
              <a:t>correlated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-decorrelation  with j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   -decorrelation </a:t>
            </a:r>
            <a:br>
              <a:rPr dirty="0"/>
            </a:br>
            <a:r>
              <a:rPr dirty="0"/>
              <a:t>with </a:t>
            </a:r>
            <a:r>
              <a:rPr dirty="0">
                <a:solidFill>
                  <a:schemeClr val="accent5"/>
                </a:solidFill>
              </a:rPr>
              <a:t>jets</a:t>
            </a:r>
          </a:p>
        </p:txBody>
      </p:sp>
      <p:sp>
        <p:nvSpPr>
          <p:cNvPr id="160" name="Laboratory:   V+jet,…"/>
          <p:cNvSpPr txBox="1">
            <a:spLocks noGrp="1"/>
          </p:cNvSpPr>
          <p:nvPr>
            <p:ph type="body" sz="half" idx="1"/>
          </p:nvPr>
        </p:nvSpPr>
        <p:spPr>
          <a:xfrm>
            <a:off x="254000" y="2908300"/>
            <a:ext cx="7784852" cy="402673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5"/>
              </a:buClr>
            </a:pPr>
            <a:r>
              <a:rPr dirty="0"/>
              <a:t>Laboratory:   </a:t>
            </a:r>
            <a:r>
              <a:rPr dirty="0" err="1"/>
              <a:t>V+jet</a:t>
            </a:r>
            <a:r>
              <a:rPr dirty="0"/>
              <a:t>,</a:t>
            </a:r>
          </a:p>
          <a:p>
            <a:pPr>
              <a:buClr>
                <a:schemeClr val="accent5"/>
              </a:buClr>
            </a:pPr>
            <a:r>
              <a:rPr dirty="0"/>
              <a:t>Leading partonic: planar</a:t>
            </a:r>
          </a:p>
          <a:p>
            <a:pPr>
              <a:buClr>
                <a:schemeClr val="accent5"/>
              </a:buClr>
            </a:pPr>
            <a:r>
              <a:rPr dirty="0"/>
              <a:t>Soft/Collinear emissions: </a:t>
            </a:r>
          </a:p>
        </p:txBody>
      </p:sp>
      <p:grpSp>
        <p:nvGrpSpPr>
          <p:cNvPr id="163" name="coordinate.png"/>
          <p:cNvGrpSpPr/>
          <p:nvPr/>
        </p:nvGrpSpPr>
        <p:grpSpPr>
          <a:xfrm>
            <a:off x="7918367" y="3287013"/>
            <a:ext cx="4543257" cy="4385771"/>
            <a:chOff x="0" y="0"/>
            <a:chExt cx="4543256" cy="4385770"/>
          </a:xfrm>
        </p:grpSpPr>
        <p:pic>
          <p:nvPicPr>
            <p:cNvPr id="162" name="coordinate.png" descr="coordin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4365457" cy="4144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coordinate.png" descr="coordinat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43257" cy="4385771"/>
            </a:xfrm>
            <a:prstGeom prst="rect">
              <a:avLst/>
            </a:prstGeom>
            <a:effectLst/>
          </p:spPr>
        </p:pic>
      </p:grpSp>
      <p:pic>
        <p:nvPicPr>
          <p:cNvPr id="16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206" y="3355398"/>
            <a:ext cx="1799750" cy="501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998" y="7424541"/>
            <a:ext cx="42037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378" y="879118"/>
            <a:ext cx="885999" cy="607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tandard Jet"/>
          <p:cNvSpPr txBox="1">
            <a:spLocks noGrp="1"/>
          </p:cNvSpPr>
          <p:nvPr>
            <p:ph type="title"/>
          </p:nvPr>
        </p:nvSpPr>
        <p:spPr>
          <a:xfrm>
            <a:off x="355600" y="595116"/>
            <a:ext cx="12293600" cy="1756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dirty="0"/>
              <a:t>Standard Jet</a:t>
            </a:r>
          </a:p>
        </p:txBody>
      </p:sp>
      <p:pic>
        <p:nvPicPr>
          <p:cNvPr id="169" name="sjdisc1.png" descr="sjdis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558800"/>
            <a:ext cx="585216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391" y="4186661"/>
            <a:ext cx="2927318" cy="100435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tandard Jet axis:"/>
          <p:cNvSpPr txBox="1"/>
          <p:nvPr/>
        </p:nvSpPr>
        <p:spPr>
          <a:xfrm>
            <a:off x="444872" y="2876492"/>
            <a:ext cx="6304732" cy="445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699" indent="-520699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3800"/>
            </a:pPr>
            <a:r>
              <a:rPr dirty="0">
                <a:latin typeface="Gill Sans" panose="020B0502020104020203" pitchFamily="34" charset="0"/>
              </a:rPr>
              <a:t>Standard Jet axis: </a:t>
            </a:r>
          </a:p>
          <a:p>
            <a:pPr lvl="2" algn="l">
              <a:lnSpc>
                <a:spcPct val="120000"/>
              </a:lnSpc>
              <a:spcBef>
                <a:spcPts val="4600"/>
              </a:spcBef>
              <a:defRPr sz="3800"/>
            </a:pPr>
            <a:r>
              <a:rPr dirty="0">
                <a:latin typeface="Gill Sans" panose="020B0502020104020203" pitchFamily="34" charset="0"/>
              </a:rPr>
              <a:t>              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tandard Jet"/>
          <p:cNvSpPr txBox="1">
            <a:spLocks noGrp="1"/>
          </p:cNvSpPr>
          <p:nvPr>
            <p:ph type="title"/>
          </p:nvPr>
        </p:nvSpPr>
        <p:spPr>
          <a:xfrm>
            <a:off x="355600" y="595116"/>
            <a:ext cx="12293600" cy="1756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dirty="0"/>
              <a:t>Standard Jet</a:t>
            </a:r>
          </a:p>
        </p:txBody>
      </p:sp>
      <p:sp>
        <p:nvSpPr>
          <p:cNvPr id="174" name="Standard Jet axis:…"/>
          <p:cNvSpPr txBox="1">
            <a:spLocks noGrp="1"/>
          </p:cNvSpPr>
          <p:nvPr>
            <p:ph type="body" sz="half" idx="1"/>
          </p:nvPr>
        </p:nvSpPr>
        <p:spPr>
          <a:xfrm>
            <a:off x="444872" y="2927292"/>
            <a:ext cx="6304732" cy="6237272"/>
          </a:xfrm>
          <a:prstGeom prst="rect">
            <a:avLst/>
          </a:prstGeom>
        </p:spPr>
        <p:txBody>
          <a:bodyPr/>
          <a:lstStyle/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Standard Jet axis:</a:t>
            </a:r>
          </a:p>
          <a:p>
            <a:pPr marL="520699" indent="-520699">
              <a:buClr>
                <a:schemeClr val="accent5"/>
              </a:buClr>
              <a:defRPr sz="3800"/>
            </a:pPr>
            <a:r>
              <a:rPr dirty="0"/>
              <a:t>Contribution to      requires out-of-jet radiation</a:t>
            </a:r>
          </a:p>
          <a:p>
            <a:pPr marL="0" lvl="2" indent="0">
              <a:buSzTx/>
              <a:buNone/>
              <a:defRPr sz="3800"/>
            </a:pPr>
            <a:r>
              <a:rPr dirty="0"/>
              <a:t>               Non-global</a:t>
            </a:r>
          </a:p>
        </p:txBody>
      </p:sp>
      <p:pic>
        <p:nvPicPr>
          <p:cNvPr id="175" name="Line Line" descr="Line 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89" y="7658111"/>
            <a:ext cx="412092" cy="171597"/>
          </a:xfrm>
          <a:prstGeom prst="rect">
            <a:avLst/>
          </a:prstGeom>
        </p:spPr>
      </p:pic>
      <p:pic>
        <p:nvPicPr>
          <p:cNvPr id="177" name="sjdisc2.png" descr="sjdis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3" y="561540"/>
            <a:ext cx="585216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[Dasgupta, Salam, ’01]"/>
          <p:cNvSpPr txBox="1"/>
          <p:nvPr/>
        </p:nvSpPr>
        <p:spPr>
          <a:xfrm>
            <a:off x="4593212" y="7529057"/>
            <a:ext cx="23868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[Dasgupta, Salam, ’01]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91" y="4186661"/>
            <a:ext cx="2927318" cy="1004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199" y="5539270"/>
            <a:ext cx="444501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(                                      )"/>
          <p:cNvSpPr txBox="1"/>
          <p:nvPr/>
        </p:nvSpPr>
        <p:spPr>
          <a:xfrm>
            <a:off x="1423647" y="7306819"/>
            <a:ext cx="597271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(                </a:t>
            </a:r>
            <a:r>
              <a:rPr lang="en-GB" dirty="0">
                <a:latin typeface="Gill Sans" panose="020B0502020104020203" pitchFamily="34" charset="0"/>
              </a:rPr>
              <a:t>    </a:t>
            </a:r>
            <a:r>
              <a:rPr dirty="0">
                <a:latin typeface="Gill Sans" panose="020B0502020104020203" pitchFamily="34" charset="0"/>
              </a:rPr>
              <a:t>                      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-slicing vs. Jets: SJA blind to in-jet dynamics"/>
          <p:cNvSpPr txBox="1">
            <a:spLocks noGrp="1"/>
          </p:cNvSpPr>
          <p:nvPr>
            <p:ph type="body" sz="quarter" idx="1"/>
          </p:nvPr>
        </p:nvSpPr>
        <p:spPr>
          <a:xfrm>
            <a:off x="355600" y="2730500"/>
            <a:ext cx="12293600" cy="1047916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</a:lvl1pPr>
          </a:lstStyle>
          <a:p>
            <a:r>
              <a:rPr dirty="0"/>
              <a:t>   -slicing vs. Jets: SJA blind to in-jet dynamics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76" y="3195361"/>
            <a:ext cx="490633" cy="336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09" y="6375854"/>
            <a:ext cx="468828" cy="30345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[Buonocore, Grazzini, Haag, Rottoli, Savoini ’22]"/>
          <p:cNvSpPr txBox="1"/>
          <p:nvPr/>
        </p:nvSpPr>
        <p:spPr>
          <a:xfrm>
            <a:off x="2229544" y="6421112"/>
            <a:ext cx="854571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[Buonocore, Grazzini, Haag, </a:t>
            </a:r>
            <a:r>
              <a:rPr dirty="0" err="1">
                <a:latin typeface="Gill Sans" panose="020B0502020104020203" pitchFamily="34" charset="0"/>
              </a:rPr>
              <a:t>Rottoli</a:t>
            </a:r>
            <a:r>
              <a:rPr dirty="0">
                <a:latin typeface="Gill Sans" panose="020B0502020104020203" pitchFamily="34" charset="0"/>
              </a:rPr>
              <a:t>, </a:t>
            </a:r>
            <a:r>
              <a:rPr dirty="0" err="1">
                <a:latin typeface="Gill Sans" panose="020B0502020104020203" pitchFamily="34" charset="0"/>
              </a:rPr>
              <a:t>Savoini</a:t>
            </a:r>
            <a:r>
              <a:rPr dirty="0">
                <a:latin typeface="Gill Sans" panose="020B0502020104020203" pitchFamily="34" charset="0"/>
              </a:rPr>
              <a:t> ’22]</a:t>
            </a:r>
          </a:p>
        </p:txBody>
      </p:sp>
      <p:sp>
        <p:nvSpPr>
          <p:cNvPr id="187" name="-slic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       -slicing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30" y="1196485"/>
            <a:ext cx="1828376" cy="64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Use a different jet axis!"/>
          <p:cNvSpPr txBox="1"/>
          <p:nvPr/>
        </p:nvSpPr>
        <p:spPr>
          <a:xfrm>
            <a:off x="444500" y="7918163"/>
            <a:ext cx="12293600" cy="104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20700" indent="-520700" algn="l">
              <a:lnSpc>
                <a:spcPct val="120000"/>
              </a:lnSpc>
              <a:spcBef>
                <a:spcPts val="4600"/>
              </a:spcBef>
              <a:buClr>
                <a:schemeClr val="accent5"/>
              </a:buClr>
              <a:buSzPct val="82000"/>
              <a:buChar char="•"/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Use a different jet axis!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09" y="4013762"/>
            <a:ext cx="468828" cy="30345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[Boughezal, Focke, Liu, Petriello, ’15]"/>
          <p:cNvSpPr txBox="1"/>
          <p:nvPr/>
        </p:nvSpPr>
        <p:spPr>
          <a:xfrm>
            <a:off x="4828663" y="3998407"/>
            <a:ext cx="387697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</a:t>
            </a:r>
            <a:r>
              <a:rPr dirty="0" err="1">
                <a:latin typeface="Gill Sans" panose="020B0502020104020203" pitchFamily="34" charset="0"/>
              </a:rPr>
              <a:t>Boughezal</a:t>
            </a:r>
            <a:r>
              <a:rPr dirty="0">
                <a:latin typeface="Gill Sans" panose="020B0502020104020203" pitchFamily="34" charset="0"/>
              </a:rPr>
              <a:t>, Focke, Liu, Petriello, ’15]</a:t>
            </a:r>
          </a:p>
        </p:txBody>
      </p:sp>
      <p:sp>
        <p:nvSpPr>
          <p:cNvPr id="192" name="N-jettiness"/>
          <p:cNvSpPr txBox="1"/>
          <p:nvPr/>
        </p:nvSpPr>
        <p:spPr>
          <a:xfrm>
            <a:off x="2066312" y="3728719"/>
            <a:ext cx="2657780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r>
              <a:rPr dirty="0">
                <a:latin typeface="Gill Sans" panose="020B0502020104020203" pitchFamily="34" charset="0"/>
              </a:rPr>
              <a:t>N-</a:t>
            </a:r>
            <a:r>
              <a:rPr dirty="0" err="1">
                <a:latin typeface="Gill Sans" panose="020B0502020104020203" pitchFamily="34" charset="0"/>
              </a:rPr>
              <a:t>jettiness</a:t>
            </a:r>
            <a:endParaRPr dirty="0">
              <a:latin typeface="Gill Sans" panose="020B0502020104020203" pitchFamily="34" charset="0"/>
            </a:endParaRPr>
          </a:p>
        </p:txBody>
      </p:sp>
      <p:sp>
        <p:nvSpPr>
          <p:cNvPr id="193" name="kT-ness"/>
          <p:cNvSpPr txBox="1"/>
          <p:nvPr/>
        </p:nvSpPr>
        <p:spPr>
          <a:xfrm>
            <a:off x="1732965" y="6122345"/>
            <a:ext cx="2494410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600"/>
            </a:pPr>
            <a:r>
              <a:rPr dirty="0" err="1">
                <a:latin typeface="Gill Sans" panose="020B0502020104020203" pitchFamily="34" charset="0"/>
              </a:rPr>
              <a:t>k</a:t>
            </a:r>
            <a:r>
              <a:rPr baseline="-5999" dirty="0" err="1">
                <a:latin typeface="Gill Sans" panose="020B0502020104020203" pitchFamily="34" charset="0"/>
              </a:rPr>
              <a:t>T</a:t>
            </a:r>
            <a:r>
              <a:rPr dirty="0">
                <a:latin typeface="Gill Sans" panose="020B0502020104020203" pitchFamily="34" charset="0"/>
              </a:rPr>
              <a:t>-ness</a:t>
            </a:r>
          </a:p>
        </p:txBody>
      </p:sp>
      <p:sp>
        <p:nvSpPr>
          <p:cNvPr id="194" name="[Gaunt, Stahlhofen, Tackmann, ’15]"/>
          <p:cNvSpPr txBox="1"/>
          <p:nvPr/>
        </p:nvSpPr>
        <p:spPr>
          <a:xfrm>
            <a:off x="8464971" y="3998407"/>
            <a:ext cx="39408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[Gaunt, </a:t>
            </a:r>
            <a:r>
              <a:rPr dirty="0" err="1">
                <a:latin typeface="Gill Sans" panose="020B0502020104020203" pitchFamily="34" charset="0"/>
              </a:rPr>
              <a:t>Stahlhofen</a:t>
            </a:r>
            <a:r>
              <a:rPr dirty="0">
                <a:latin typeface="Gill Sans" panose="020B0502020104020203" pitchFamily="34" charset="0"/>
              </a:rPr>
              <a:t>, Tackmann, ’15]</a:t>
            </a:r>
          </a:p>
        </p:txBody>
      </p:sp>
      <p:sp>
        <p:nvSpPr>
          <p:cNvPr id="195" name="(Higher orders?)"/>
          <p:cNvSpPr txBox="1"/>
          <p:nvPr/>
        </p:nvSpPr>
        <p:spPr>
          <a:xfrm>
            <a:off x="2017627" y="6823212"/>
            <a:ext cx="313868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(Higher orders?)</a:t>
            </a:r>
          </a:p>
        </p:txBody>
      </p:sp>
      <p:sp>
        <p:nvSpPr>
          <p:cNvPr id="196" name="(Kinematic dependence? Power corrections?)"/>
          <p:cNvSpPr txBox="1"/>
          <p:nvPr/>
        </p:nvSpPr>
        <p:spPr>
          <a:xfrm>
            <a:off x="1777701" y="4494841"/>
            <a:ext cx="843339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Gill Sans" panose="020B0502020104020203" pitchFamily="34" charset="0"/>
              </a:rPr>
              <a:t>(Kinematic dependence? Power corrections?)</a:t>
            </a:r>
          </a:p>
        </p:txBody>
      </p:sp>
      <p:sp>
        <p:nvSpPr>
          <p:cNvPr id="197" name="[Campbell, Ellis, Seth, ’22]"/>
          <p:cNvSpPr txBox="1"/>
          <p:nvPr/>
        </p:nvSpPr>
        <p:spPr>
          <a:xfrm>
            <a:off x="7240710" y="4998497"/>
            <a:ext cx="27651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[Campbell, Ellis, Seth, ’22]</a:t>
            </a:r>
          </a:p>
        </p:txBody>
      </p:sp>
      <p:sp>
        <p:nvSpPr>
          <p:cNvPr id="198" name="[Agarwal, Melnikov, Pedron, ’24]"/>
          <p:cNvSpPr txBox="1"/>
          <p:nvPr/>
        </p:nvSpPr>
        <p:spPr>
          <a:xfrm>
            <a:off x="1814418" y="5321013"/>
            <a:ext cx="346889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[Agarwal, Melnikov, Pedron, ’24]</a:t>
            </a:r>
          </a:p>
        </p:txBody>
      </p:sp>
      <p:sp>
        <p:nvSpPr>
          <p:cNvPr id="199" name="[Bell, Dehnadi, Mohrmann, RR, ’23]"/>
          <p:cNvSpPr txBox="1"/>
          <p:nvPr/>
        </p:nvSpPr>
        <p:spPr>
          <a:xfrm>
            <a:off x="1826092" y="5011350"/>
            <a:ext cx="374782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>
                <a:latin typeface="Gill Sans" panose="020B0502020104020203" pitchFamily="34" charset="0"/>
              </a:rPr>
              <a:t>[Bell, </a:t>
            </a:r>
            <a:r>
              <a:rPr dirty="0" err="1">
                <a:latin typeface="Gill Sans" panose="020B0502020104020203" pitchFamily="34" charset="0"/>
              </a:rPr>
              <a:t>Dehnadi</a:t>
            </a:r>
            <a:r>
              <a:rPr dirty="0">
                <a:latin typeface="Gill Sans" panose="020B0502020104020203" pitchFamily="34" charset="0"/>
              </a:rPr>
              <a:t>, Mohrmann, RR, ’23]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Custom</PresentationFormat>
  <Paragraphs>186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Gill Sans</vt:lpstr>
      <vt:lpstr>Times New Roman</vt:lpstr>
      <vt:lpstr>Helvetica Neue</vt:lpstr>
      <vt:lpstr>Showroom</vt:lpstr>
      <vt:lpstr>     -Slicing  with multiple jets</vt:lpstr>
      <vt:lpstr>Outline</vt:lpstr>
      <vt:lpstr>Slicing</vt:lpstr>
      <vt:lpstr>TRANSVERSE MOMENTUM CORRELATION</vt:lpstr>
      <vt:lpstr>TRANSVERSE MOMENTUM DeCORRELATION</vt:lpstr>
      <vt:lpstr>    -decorrelation  with jets</vt:lpstr>
      <vt:lpstr>Standard Jet</vt:lpstr>
      <vt:lpstr>Standard Jet</vt:lpstr>
      <vt:lpstr>        -slicing</vt:lpstr>
      <vt:lpstr>The Winner-Takes-All axis</vt:lpstr>
      <vt:lpstr>WTA for bacteria</vt:lpstr>
      <vt:lpstr>The Winner-Takes-All axis</vt:lpstr>
      <vt:lpstr>WTA axis in action</vt:lpstr>
      <vt:lpstr>WTA axis in action</vt:lpstr>
      <vt:lpstr>TransVerse momentum decorrelation</vt:lpstr>
      <vt:lpstr>Azimuthal decorrelation</vt:lpstr>
      <vt:lpstr>Radial decorrelation</vt:lpstr>
      <vt:lpstr>Radial decorrelation</vt:lpstr>
      <vt:lpstr>Radial decorrelation</vt:lpstr>
      <vt:lpstr>Radial decorrelation</vt:lpstr>
      <vt:lpstr>Radial decorrelation</vt:lpstr>
      <vt:lpstr>Radial decorrelation</vt:lpstr>
      <vt:lpstr>        -Imbalance</vt:lpstr>
      <vt:lpstr>Unresolved piece</vt:lpstr>
      <vt:lpstr>NLO Verification</vt:lpstr>
      <vt:lpstr>Non-planar cases</vt:lpstr>
      <vt:lpstr>        -dijet</vt:lpstr>
      <vt:lpstr>Compare</vt:lpstr>
      <vt:lpstr>Multijet cases</vt:lpstr>
      <vt:lpstr>Simplifications</vt:lpstr>
      <vt:lpstr>Lepton NNLO</vt:lpstr>
      <vt:lpstr> Conclusion</vt:lpstr>
      <vt:lpstr>Thank you!</vt:lpstr>
      <vt:lpstr>PowerPoint Presentation</vt:lpstr>
      <vt:lpstr>Calculation</vt:lpstr>
      <vt:lpstr>Backup Trivia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Rudi Rahn</cp:lastModifiedBy>
  <cp:revision>2</cp:revision>
  <dcterms:modified xsi:type="dcterms:W3CDTF">2025-03-13T13:57:56Z</dcterms:modified>
</cp:coreProperties>
</file>