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6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9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8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9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4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4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42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5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46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4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48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49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50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5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5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57.xml" ContentType="application/vnd.openxmlformats-officedocument.presentationml.notesSlide+xml"/>
  <Override PartName="/ppt/tags/tag142.xml" ContentType="application/vnd.openxmlformats-officedocument.presentationml.tags+xml"/>
  <Override PartName="/ppt/notesSlides/notesSlide5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59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60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6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62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63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64.xml" ContentType="application/vnd.openxmlformats-officedocument.presentationml.notesSlide+xml"/>
  <Override PartName="/ppt/tags/tag170.xml" ContentType="application/vnd.openxmlformats-officedocument.presentationml.tags+xml"/>
  <Override PartName="/ppt/notesSlides/notesSlide65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66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69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70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71.xml" ContentType="application/vnd.openxmlformats-officedocument.presentationml.notesSlide+xml"/>
  <Override PartName="/ppt/tags/tag198.xml" ContentType="application/vnd.openxmlformats-officedocument.presentationml.tags+xml"/>
  <Override PartName="/ppt/notesSlides/notesSlide72.xml" ContentType="application/vnd.openxmlformats-officedocument.presentationml.notesSlide+xml"/>
  <Override PartName="/ppt/tags/tag199.xml" ContentType="application/vnd.openxmlformats-officedocument.presentationml.tags+xml"/>
  <Override PartName="/ppt/notesSlides/notesSlide73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74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75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76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77.xml" ContentType="application/vnd.openxmlformats-officedocument.presentationml.notesSlide+xml"/>
  <Override PartName="/ppt/tags/tag221.xml" ContentType="application/vnd.openxmlformats-officedocument.presentationml.tags+xml"/>
  <Override PartName="/ppt/notesSlides/notesSlide78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79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83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84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85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86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3" r:id="rId1"/>
  </p:sldMasterIdLst>
  <p:notesMasterIdLst>
    <p:notesMasterId r:id="rId89"/>
  </p:notesMasterIdLst>
  <p:sldIdLst>
    <p:sldId id="414" r:id="rId2"/>
    <p:sldId id="432" r:id="rId3"/>
    <p:sldId id="404" r:id="rId4"/>
    <p:sldId id="436" r:id="rId5"/>
    <p:sldId id="451" r:id="rId6"/>
    <p:sldId id="491" r:id="rId7"/>
    <p:sldId id="440" r:id="rId8"/>
    <p:sldId id="495" r:id="rId9"/>
    <p:sldId id="494" r:id="rId10"/>
    <p:sldId id="488" r:id="rId11"/>
    <p:sldId id="489" r:id="rId12"/>
    <p:sldId id="490" r:id="rId13"/>
    <p:sldId id="496" r:id="rId14"/>
    <p:sldId id="497" r:id="rId15"/>
    <p:sldId id="492" r:id="rId16"/>
    <p:sldId id="485" r:id="rId17"/>
    <p:sldId id="478" r:id="rId18"/>
    <p:sldId id="435" r:id="rId19"/>
    <p:sldId id="442" r:id="rId20"/>
    <p:sldId id="480" r:id="rId21"/>
    <p:sldId id="481" r:id="rId22"/>
    <p:sldId id="482" r:id="rId23"/>
    <p:sldId id="483" r:id="rId24"/>
    <p:sldId id="484" r:id="rId25"/>
    <p:sldId id="447" r:id="rId26"/>
    <p:sldId id="449" r:id="rId27"/>
    <p:sldId id="472" r:id="rId28"/>
    <p:sldId id="462" r:id="rId29"/>
    <p:sldId id="448" r:id="rId30"/>
    <p:sldId id="463" r:id="rId31"/>
    <p:sldId id="441" r:id="rId32"/>
    <p:sldId id="445" r:id="rId33"/>
    <p:sldId id="501" r:id="rId34"/>
    <p:sldId id="502" r:id="rId35"/>
    <p:sldId id="503" r:id="rId36"/>
    <p:sldId id="500" r:id="rId37"/>
    <p:sldId id="360" r:id="rId38"/>
    <p:sldId id="309" r:id="rId39"/>
    <p:sldId id="424" r:id="rId40"/>
    <p:sldId id="409" r:id="rId41"/>
    <p:sldId id="425" r:id="rId42"/>
    <p:sldId id="426" r:id="rId43"/>
    <p:sldId id="428" r:id="rId44"/>
    <p:sldId id="429" r:id="rId45"/>
    <p:sldId id="317" r:id="rId46"/>
    <p:sldId id="421" r:id="rId47"/>
    <p:sldId id="345" r:id="rId48"/>
    <p:sldId id="411" r:id="rId49"/>
    <p:sldId id="347" r:id="rId50"/>
    <p:sldId id="337" r:id="rId51"/>
    <p:sldId id="348" r:id="rId52"/>
    <p:sldId id="350" r:id="rId53"/>
    <p:sldId id="384" r:id="rId54"/>
    <p:sldId id="359" r:id="rId55"/>
    <p:sldId id="377" r:id="rId56"/>
    <p:sldId id="376" r:id="rId57"/>
    <p:sldId id="420" r:id="rId58"/>
    <p:sldId id="366" r:id="rId59"/>
    <p:sldId id="367" r:id="rId60"/>
    <p:sldId id="368" r:id="rId61"/>
    <p:sldId id="369" r:id="rId62"/>
    <p:sldId id="371" r:id="rId63"/>
    <p:sldId id="372" r:id="rId64"/>
    <p:sldId id="375" r:id="rId65"/>
    <p:sldId id="374" r:id="rId66"/>
    <p:sldId id="373" r:id="rId67"/>
    <p:sldId id="378" r:id="rId68"/>
    <p:sldId id="379" r:id="rId69"/>
    <p:sldId id="415" r:id="rId70"/>
    <p:sldId id="416" r:id="rId71"/>
    <p:sldId id="417" r:id="rId72"/>
    <p:sldId id="403" r:id="rId73"/>
    <p:sldId id="422" r:id="rId74"/>
    <p:sldId id="423" r:id="rId75"/>
    <p:sldId id="465" r:id="rId76"/>
    <p:sldId id="438" r:id="rId77"/>
    <p:sldId id="352" r:id="rId78"/>
    <p:sldId id="466" r:id="rId79"/>
    <p:sldId id="402" r:id="rId80"/>
    <p:sldId id="399" r:id="rId81"/>
    <p:sldId id="412" r:id="rId82"/>
    <p:sldId id="464" r:id="rId83"/>
    <p:sldId id="470" r:id="rId84"/>
    <p:sldId id="446" r:id="rId85"/>
    <p:sldId id="471" r:id="rId86"/>
    <p:sldId id="458" r:id="rId87"/>
    <p:sldId id="476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/>
    <p:restoredTop sz="96122"/>
  </p:normalViewPr>
  <p:slideViewPr>
    <p:cSldViewPr snapToGrid="0">
      <p:cViewPr varScale="1">
        <p:scale>
          <a:sx n="109" d="100"/>
          <a:sy n="109" d="100"/>
        </p:scale>
        <p:origin x="1264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7263C-2C7F-E540-8816-D706B4C390DC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BB11-742B-1548-94F0-98610FD4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6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B313-AB38-60C9-CDA1-4C76A77B1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EE148-C7FC-379C-AFF1-209B8BDE4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2C130-6087-5807-B723-723D53087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C582C-61B2-9210-660D-79C4828C7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4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88C0D-483A-2FAC-E97A-281E1A32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94F97-9B9B-5139-4B91-F7BBF9F0B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754F0-39BB-3F67-4C81-011B96AAA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28B5-6C72-01E6-AEB1-9C6EC194E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92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8E5D-0EC9-24CC-B4A0-EB739934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B80F4-CDD4-EFD8-B9B8-A30DE943A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F54AD-4F3D-4EE3-D3CA-4222D0D68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A87E0-44D0-DE33-CAB1-B9715E7C4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7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8BCB1-AB41-21DE-6D73-995E0D234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9C143-BBB1-3800-C1B7-7E9EFEA7F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4847F-9282-74F8-8F55-AAC701400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ADC1E-B07D-F059-4AB8-F6726C75D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91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EC43C-B2E1-D875-77D4-5586C9240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235B3-F380-E95F-4A34-C03F8C121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3B4E8-2117-E077-A60D-BCA2F0993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16286-626B-CA41-C23D-CA5CBC03D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3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5C74-C256-D45D-5093-D3944F091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6C2A2-3043-ACDE-BC37-715334A97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96523-1E3E-7F9D-8F83-C6B7CA5A3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83A12-A34A-F31F-526B-76924CB53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1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AAF01-1D2C-978A-6963-658AFFE9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F80DD-3123-0F14-741E-591D4E819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D0938-21D0-DFD8-3461-3EF2B4EE0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B1471-7F97-B365-6CF3-40AEBC686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80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0484-F868-9835-7A74-15F2B08D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C2902-8654-CB5A-CD4C-69DB8CB21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02047-ADE4-DC42-F32D-7483CCD7C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894A-75E7-5548-F19C-9FD55DED8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68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D1C8A-E94C-A480-3E36-03C29AB5A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8FDD3-7CCD-3AFD-F4D2-7F9532E63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B188D-BE58-1A98-E47F-9585E5644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F3B0-B20E-2168-43EB-D1A67CD0C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49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BD79-3399-70F7-E6BE-3AFB23C0A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EDEF7-E835-FE31-7346-6E341AFFA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9E5A4-32F9-006B-DCA9-7305FD406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597B-0707-A36A-9B7F-3BF7DFD4E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1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4EDD3-C45E-90FF-7E90-ADE4B68C5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5897A0-4AE3-18F6-5843-9DA01950D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41F2B-A556-C712-58EC-DEBB19BE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8C3F2-34E1-A19A-8F26-763FA0C5F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7160D-3387-A192-70B3-F6A21632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841AF-4120-D32D-09B3-A4B4B5237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1EE03-BFA1-3378-D09D-A7C5D24D0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C781-611A-8B71-4A5C-212F0C07F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80E09-119B-94A3-168D-EF7A70CE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87BE8-51F0-7B61-2914-D1623DBA8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6F734-A929-D96A-C8D1-24D7DD3B6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B526E-29DD-FB8C-B2DD-D3B786BAF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9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CE32-CB12-AF18-96E3-934C12332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52352-C852-1EC1-65B9-104D324CA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8CEA0-A024-3E79-0189-2B2E02010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686C5-F736-BE2D-29EE-2A9FF89DE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9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7947F-7DEC-44BC-2734-386807684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7BD05-8D6F-2C54-1313-92A32C6DB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EE492-B933-1CC1-80B1-AFA3E1216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CF9DA-DB2E-D848-B5FE-EDD782438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1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7D21-9B69-B8C5-85EC-728E5CF2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6DBE1-4E0A-DCAC-4226-BAD090FC0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40F74-DBFA-D0D2-F3B6-B023F75C5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619A-8780-49D6-42F6-9EEE6B00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5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D6743-64FC-3BEC-2B8D-C58EE99C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5DBA9-7E09-B2AB-C3F6-31C1E8E1A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795AE-28D5-3A74-C05E-CCA280B94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B98A1-A82F-9DB7-DBA1-271F467E2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8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AD04-80E2-659A-FD7C-5B15E537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4BF85-3333-1729-07EB-A9820E326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1940A-6C13-44FE-B8E2-9848FAC89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0CF1-C7AC-48DD-5261-0CB181555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0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8A935-D049-4EDE-F273-668B1A7A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4F74C-8559-58EB-4F88-E61C7D1B5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4250E-B49F-E2AD-9991-105142DAA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F85C4-2A4D-C4A9-E48C-923FA2782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51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CD0F-9B5B-8722-ED54-2AE07C93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90B78-B396-3F0E-10ED-3D3562BE5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BD8F1-F506-4211-2FDF-ACDB88ACE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5F505-6B3B-0A1A-9ED5-F9C213927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4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1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B7AF5-ACD6-D1BF-F90D-8ADFBE24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D4464-A290-740B-E813-AC0F43FAE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7F2C5-F5CF-4B9D-DDA9-BB5058E4F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E6324-EE69-4C27-A3B1-B9A03D76F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4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5ACD-F47A-E5EE-B776-6372C9C0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280EC-8D93-7840-9725-5920F5D55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F7F12-9B55-3196-0C86-E9F28424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0BE2A-BD3E-3B58-01F2-F6066CAC4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9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0EDB-A1C0-D786-C87F-602AB7B0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837BA-1C4C-71DD-35C2-222164020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90FE5-A92D-36D5-C04D-D5C5206B8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ED0B2-C6D6-2585-590C-455617B27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85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9C3DE-43A7-E40F-AE0A-223E4DCC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14C96-A771-331F-CCB1-31B9C8EB1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9A814-7791-53C9-E353-CB4988BA5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8D55-ACCB-262F-3F58-B5C3F7BFA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39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469AA-566E-A29A-A321-5828D7F4D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19640-363F-9D5F-FAE6-71D5F5936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526DE-AAD9-E102-3875-BA276DEB2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AAA30-E278-1C1D-8399-5B56F4CE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64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45B5-FDA8-3CB8-9D4B-7C4EE9F95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95035-FE33-D352-275B-2C5395E0D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D6DFD-7243-E196-D123-C41977AF1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82FB-61C7-B9C9-FFDC-95E50CF26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12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08C2-F2F9-DF3A-DE37-47F4345B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62B6A-EB4B-9178-A03B-8AC09DD29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E14CC-3E9A-FBDF-0ADE-7E3F5D192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0FDF-36EA-2B92-98D7-722713184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3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2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6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A80F-C5C7-9F0C-B999-72C6B219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72DA5D-227C-5CD7-A5A3-B77D1F94B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FE216-7B03-ADEE-264F-A97BD43F5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94071-FDB2-1ABD-116F-90EFB854E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738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0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1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67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70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68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50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30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6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BB60-148C-E81E-15ED-D72252B87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5F3AC-449F-FEE5-1B11-0417973DE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E3EEC-45FB-2094-6BC5-6A7F26951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49FC8-124D-1143-59E7-8C11376CF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785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01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1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49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87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40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64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5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28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7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3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D900E-1499-B87C-0F15-0F25D6D23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B6CE8-937C-DB1D-57C1-CF005F545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B338A-0EDD-2160-E117-85D01BBB2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22B1C-8D1F-B3BF-634F-B5C799CA5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69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87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6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94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06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051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647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984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60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233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8931-933A-6ED7-1469-4473F1E9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E91BB-8B2E-7600-3148-0AE472F4E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9B042-61FC-DFA0-F4F3-2DB9896F4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34DA2-EE91-ED3D-F525-46D4083F0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76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897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14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02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2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5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B258-5EA3-FD2B-9676-2442CD25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5D8D7-B4E5-0DE4-E98B-139845455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FBA54-A729-7EC1-90C4-C4397A626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DE2D1-D7C2-1CA0-D45D-58F612F63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87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C218-622B-C352-4FCE-9EE8F33FB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81341-B365-6CF7-DFC0-61E87FF99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EAA01-E3C7-DE0A-EA0A-5D3818466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C76DC-440A-8238-7BF9-2C96D7506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55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88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CBDC-B9C7-1538-8958-526EE699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E6462-6A12-6511-5BBC-1B17A79D7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2E886-1D48-9636-E142-9ACF6EF92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7541-F888-C7FF-D812-842EE1476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74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8BE9-2ABE-9D0C-A2D8-7BE2B0F2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996F5-68EC-6A9A-E140-4127AABAF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09281-7838-E284-F5A9-1567C3B9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82F78-402B-5B37-0A9D-8DFBA8EFA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68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197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933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87A49-623B-A4C3-74A5-F1F6EFA1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098DF-D314-8257-DF95-38276B48D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AC5D4-D289-D062-C995-9998F1431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C993A-B282-9C82-136B-7214C580E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20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E08D-77D8-A3CA-D7B7-B4D10CBA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47F82-E71C-3C16-9188-D20C28D56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ED945-F1CC-256E-322E-814E417E4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58A2C-367D-3782-6555-4950A46BA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4312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F2420-0E73-E2CA-CF3D-E6A64B4C5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E2B58-523E-4B04-46A6-D024E1032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0065D-7EAE-A49F-B5E7-842730976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4AEF-1227-D23A-2483-39DF52B45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460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5F56-69F5-550B-7D46-4F0E840E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5345D-FC4A-EEAE-FA15-C8D307235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5072D-1F36-AA87-77BD-9E15CB9E8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A5FF-A6F2-78D2-9A32-B85081D50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56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064FC-BC1F-4062-75AD-AE885223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C25C1-6D08-818D-CF3B-7AA2F529C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075E1-F597-EC80-50E6-9C7FA1625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090B5-922F-DEAE-325E-FA1DE2567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500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F147-C1A2-E22B-82E7-21376D2C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A6504-D6E2-DF1A-8983-0693099A4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E8769-5FF9-753C-3903-7C518CCFE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731B0-0BAD-B152-14B8-2B510AE9F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B154E-7428-72C8-35F0-696B1E473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111FF-CB2F-F2E7-2A5A-8E59A4E7C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F5A65-0ABE-998D-33C6-E219908CE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6FCE1-0931-2BD2-8F1D-AFA2E3F85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F19-880B-A791-0515-5B9B7DE5C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CB785-0CB1-6741-6A84-C47A2AA8F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C8484-77C4-820C-AB0B-61C96E20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301C-30BD-604B-8DF5-5AC5401DB036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5C95-1773-8635-583A-94566802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57145-70EF-DAF7-6C4F-A517EFC8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CF5F-0B29-3DCE-3A62-CA8A3048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1E341-3C11-FB40-3FF6-7729F381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171F-BC09-91AF-CAB8-736BEFAB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88B-A83C-DB4F-A225-A1A7E655C7EA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7F09-4450-604C-F68C-6CBBD354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0C78F-00BA-EF6A-8EC2-E2B1B06F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81819-6992-C3EB-203E-BDA95F5CA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A4F4F-291C-07D0-DCED-CAAF34C2B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C2F0E-8125-1669-99F0-92C96014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AD95-7B4B-7B4C-A3FE-3FC6FD0F439F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C244-301E-7049-58AE-569E97DE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84AE6-3133-1E7C-EDAA-B32027FF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7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3736-BE47-DFAD-EE8C-8E115E44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DAA8-BD29-74C8-9915-4F6FFF745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A8E1-D672-BAAC-F412-3500C59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7FED-DF1E-B543-AEBB-B22DC3A803C6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EC85-3956-7B13-0C53-CB8E31D8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1A15B-038A-74EC-DDA1-D643031A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2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D6C9-6263-84AC-DD83-82A9383E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5FF03-CED0-384E-7A68-014F39B2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E709-C4BD-446A-E46F-141053EC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5139-8211-A149-AF6E-F8E515FA3209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2BFEB-437A-E25F-8CBD-79A486AC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1A38-3FF9-6689-EB19-BC29659D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174E-DE9F-FD82-5F0E-20FD3CBA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0A633-A109-DC4D-70AE-1259E6CFB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23FDF-046E-2437-0EE5-19B6D5F6F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1FC5A-9F41-3C12-8D24-32284E09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DEE0-AC8B-A640-9116-A725BE7E4F06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ACD4D-BFB8-20E0-935A-776F6979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EE38A-EF13-C238-6191-C20D3997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2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4794-9606-941A-874B-0D915AC9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B250-98EE-704E-06B9-5B730C049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11507-CA35-741A-8196-55AB3EFB0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92C4B-0DFD-BB8B-8B86-3B61FFCD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6F3C0-67E8-99FD-612D-EBA0755A9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12C32-C769-FA9B-9380-F318D505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400A-EFCB-6B4A-B1F5-ED119CE7C226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6BF34-CDF4-33EE-8560-D6882F03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61A50-01ED-4296-212A-C0CCF125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20E-87BE-EEBF-6DAA-CE87DCFE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248C6-8302-5752-AEE9-187D86EE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7D08-20A7-5C45-99BD-D0728384E428}" type="datetime1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13D5B-D5A3-6DB3-EB71-D135410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C8A7-41D0-C7FF-D9E0-56A1FA72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E6638-56AE-1C75-C561-BBB39225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37A1-AC86-0043-8CF7-CA44CE9B3723}" type="datetime1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DCC99-1EE8-8732-88D0-233785C7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5003D-D75D-4309-FC3C-AF4E4B57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0B5A-E2AB-74B1-30A0-79EB2335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2C044-C522-A4F8-EEA8-0D3D65DB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FDDCA-A6FA-E598-4A0C-56B925F6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B0397-8F07-8299-36ED-2ADEC9D5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47D-96AE-1B4C-9D2E-34BC32AB6E19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CF81-F8DB-2491-26FA-FE2CF8E8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7D797-3697-CFF6-F817-0E3E1E30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CA26-6DD3-211B-F8C5-A25C43E3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B203E-411C-AD97-5A94-96E1DD9D3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6FB08-9775-9BBF-ED9A-606917E9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278B9-20D2-12B0-1D8F-B40ED63A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09D5-4086-0542-B481-38E514EF0FA4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1DF44-E6EC-6333-2090-1DD0690E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1722B-0F9F-0871-3FB5-C971E0D8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4225D-C46D-2178-6812-1FCBADA2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34B70-E963-B084-6038-6E0A82F0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A98C6-DF47-BCF0-E68D-7F9EEF1A8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48AD-9568-4549-8378-2F92BF60D1DA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2D979-FE01-8CEA-9BFB-21FA1410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E4D8-F158-8234-6593-6201D7FA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0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32.emf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emf"/><Relationship Id="rId2" Type="http://schemas.openxmlformats.org/officeDocument/2006/relationships/tags" Target="../tags/tag11.xml"/><Relationship Id="rId16" Type="http://schemas.openxmlformats.org/officeDocument/2006/relationships/image" Target="../media/image35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30.emf"/><Relationship Id="rId5" Type="http://schemas.openxmlformats.org/officeDocument/2006/relationships/tags" Target="../tags/tag14.xml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tags" Target="../tags/tag13.xml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45.emf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3.emf"/><Relationship Id="rId5" Type="http://schemas.openxmlformats.org/officeDocument/2006/relationships/tags" Target="../tags/tag20.xml"/><Relationship Id="rId15" Type="http://schemas.openxmlformats.org/officeDocument/2006/relationships/image" Target="../media/image47.emf"/><Relationship Id="rId10" Type="http://schemas.openxmlformats.org/officeDocument/2006/relationships/image" Target="../media/image42.emf"/><Relationship Id="rId4" Type="http://schemas.openxmlformats.org/officeDocument/2006/relationships/tags" Target="../tags/tag19.xml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24.xml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tags" Target="../tags/tag27.xml"/><Relationship Id="rId7" Type="http://schemas.openxmlformats.org/officeDocument/2006/relationships/image" Target="../media/image55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2.emf"/><Relationship Id="rId11" Type="http://schemas.openxmlformats.org/officeDocument/2006/relationships/image" Target="../media/image57.emf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tags" Target="../tags/tag30.xml"/><Relationship Id="rId7" Type="http://schemas.openxmlformats.org/officeDocument/2006/relationships/image" Target="../media/image58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9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35.xml"/><Relationship Id="rId7" Type="http://schemas.openxmlformats.org/officeDocument/2006/relationships/image" Target="../media/image65.em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4.emf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em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40.xml"/><Relationship Id="rId7" Type="http://schemas.openxmlformats.org/officeDocument/2006/relationships/image" Target="../media/image65.em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4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43.xml"/><Relationship Id="rId7" Type="http://schemas.openxmlformats.org/officeDocument/2006/relationships/image" Target="../media/image65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4.e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46.xml"/><Relationship Id="rId7" Type="http://schemas.openxmlformats.org/officeDocument/2006/relationships/image" Target="../media/image65.em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4.em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tags" Target="../tags/tag49.xml"/><Relationship Id="rId7" Type="http://schemas.openxmlformats.org/officeDocument/2006/relationships/image" Target="../media/image76.emf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5.emf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58.png"/><Relationship Id="rId3" Type="http://schemas.openxmlformats.org/officeDocument/2006/relationships/tags" Target="../tags/tag52.xml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83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2.emf"/><Relationship Id="rId5" Type="http://schemas.openxmlformats.org/officeDocument/2006/relationships/tags" Target="../tags/tag54.xml"/><Relationship Id="rId15" Type="http://schemas.openxmlformats.org/officeDocument/2006/relationships/image" Target="../media/image85.png"/><Relationship Id="rId10" Type="http://schemas.openxmlformats.org/officeDocument/2006/relationships/image" Target="../media/image81.emf"/><Relationship Id="rId4" Type="http://schemas.openxmlformats.org/officeDocument/2006/relationships/tags" Target="../tags/tag53.xml"/><Relationship Id="rId9" Type="http://schemas.openxmlformats.org/officeDocument/2006/relationships/image" Target="../media/image80.emf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tags" Target="../tags/tag57.xml"/><Relationship Id="rId7" Type="http://schemas.openxmlformats.org/officeDocument/2006/relationships/image" Target="../media/image86.emf"/><Relationship Id="rId12" Type="http://schemas.openxmlformats.org/officeDocument/2006/relationships/image" Target="../media/image89.emf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4.png"/><Relationship Id="rId4" Type="http://schemas.openxmlformats.org/officeDocument/2006/relationships/tags" Target="../tags/tag58.xml"/><Relationship Id="rId9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13" Type="http://schemas.openxmlformats.org/officeDocument/2006/relationships/image" Target="../media/image95.emf"/><Relationship Id="rId3" Type="http://schemas.openxmlformats.org/officeDocument/2006/relationships/tags" Target="../tags/tag61.xml"/><Relationship Id="rId7" Type="http://schemas.openxmlformats.org/officeDocument/2006/relationships/notesSlide" Target="../notesSlides/notesSlide29.xml"/><Relationship Id="rId12" Type="http://schemas.openxmlformats.org/officeDocument/2006/relationships/image" Target="../media/image94.emf"/><Relationship Id="rId2" Type="http://schemas.openxmlformats.org/officeDocument/2006/relationships/tags" Target="../tags/tag60.xml"/><Relationship Id="rId16" Type="http://schemas.openxmlformats.org/officeDocument/2006/relationships/image" Target="../media/image98.emf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3.emf"/><Relationship Id="rId5" Type="http://schemas.openxmlformats.org/officeDocument/2006/relationships/tags" Target="../tags/tag63.xml"/><Relationship Id="rId15" Type="http://schemas.openxmlformats.org/officeDocument/2006/relationships/image" Target="../media/image97.emf"/><Relationship Id="rId10" Type="http://schemas.openxmlformats.org/officeDocument/2006/relationships/image" Target="../media/image92.emf"/><Relationship Id="rId4" Type="http://schemas.openxmlformats.org/officeDocument/2006/relationships/tags" Target="../tags/tag62.xml"/><Relationship Id="rId9" Type="http://schemas.openxmlformats.org/officeDocument/2006/relationships/image" Target="../media/image91.emf"/><Relationship Id="rId14" Type="http://schemas.openxmlformats.org/officeDocument/2006/relationships/image" Target="../media/image9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66.xml"/><Relationship Id="rId7" Type="http://schemas.openxmlformats.org/officeDocument/2006/relationships/image" Target="../media/image99.emf"/><Relationship Id="rId12" Type="http://schemas.openxmlformats.org/officeDocument/2006/relationships/image" Target="../media/image103.emf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02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1.png"/><Relationship Id="rId4" Type="http://schemas.openxmlformats.org/officeDocument/2006/relationships/tags" Target="../tags/tag67.xml"/><Relationship Id="rId9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114.png"/><Relationship Id="rId18" Type="http://schemas.openxmlformats.org/officeDocument/2006/relationships/image" Target="../media/image119.emf"/><Relationship Id="rId3" Type="http://schemas.openxmlformats.org/officeDocument/2006/relationships/tags" Target="../tags/tag70.xml"/><Relationship Id="rId21" Type="http://schemas.openxmlformats.org/officeDocument/2006/relationships/image" Target="../media/image122.emf"/><Relationship Id="rId7" Type="http://schemas.openxmlformats.org/officeDocument/2006/relationships/tags" Target="../tags/tag74.xml"/><Relationship Id="rId12" Type="http://schemas.openxmlformats.org/officeDocument/2006/relationships/image" Target="../media/image113.png"/><Relationship Id="rId17" Type="http://schemas.openxmlformats.org/officeDocument/2006/relationships/image" Target="../media/image118.emf"/><Relationship Id="rId2" Type="http://schemas.openxmlformats.org/officeDocument/2006/relationships/tags" Target="../tags/tag69.xml"/><Relationship Id="rId16" Type="http://schemas.openxmlformats.org/officeDocument/2006/relationships/image" Target="../media/image117.emf"/><Relationship Id="rId20" Type="http://schemas.openxmlformats.org/officeDocument/2006/relationships/image" Target="../media/image121.emf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112.emf"/><Relationship Id="rId5" Type="http://schemas.openxmlformats.org/officeDocument/2006/relationships/tags" Target="../tags/tag72.xml"/><Relationship Id="rId15" Type="http://schemas.openxmlformats.org/officeDocument/2006/relationships/image" Target="../media/image116.emf"/><Relationship Id="rId10" Type="http://schemas.openxmlformats.org/officeDocument/2006/relationships/notesSlide" Target="../notesSlides/notesSlide38.xml"/><Relationship Id="rId19" Type="http://schemas.openxmlformats.org/officeDocument/2006/relationships/image" Target="../media/image120.emf"/><Relationship Id="rId4" Type="http://schemas.openxmlformats.org/officeDocument/2006/relationships/tags" Target="../tags/tag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tags" Target="../tags/tag78.xml"/><Relationship Id="rId7" Type="http://schemas.openxmlformats.org/officeDocument/2006/relationships/image" Target="../media/image123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120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9.emf"/><Relationship Id="rId4" Type="http://schemas.openxmlformats.org/officeDocument/2006/relationships/tags" Target="../tags/tag79.xml"/><Relationship Id="rId9" Type="http://schemas.openxmlformats.org/officeDocument/2006/relationships/image" Target="../media/image1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9.emf"/><Relationship Id="rId18" Type="http://schemas.openxmlformats.org/officeDocument/2006/relationships/image" Target="../media/image134.emf"/><Relationship Id="rId3" Type="http://schemas.openxmlformats.org/officeDocument/2006/relationships/tags" Target="../tags/tag82.xml"/><Relationship Id="rId21" Type="http://schemas.openxmlformats.org/officeDocument/2006/relationships/image" Target="../media/image114.png"/><Relationship Id="rId7" Type="http://schemas.openxmlformats.org/officeDocument/2006/relationships/tags" Target="../tags/tag86.xml"/><Relationship Id="rId12" Type="http://schemas.openxmlformats.org/officeDocument/2006/relationships/image" Target="../media/image128.emf"/><Relationship Id="rId17" Type="http://schemas.openxmlformats.org/officeDocument/2006/relationships/image" Target="../media/image133.emf"/><Relationship Id="rId2" Type="http://schemas.openxmlformats.org/officeDocument/2006/relationships/tags" Target="../tags/tag81.xml"/><Relationship Id="rId16" Type="http://schemas.openxmlformats.org/officeDocument/2006/relationships/image" Target="../media/image132.emf"/><Relationship Id="rId20" Type="http://schemas.openxmlformats.org/officeDocument/2006/relationships/image" Target="../media/image136.emf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27.emf"/><Relationship Id="rId5" Type="http://schemas.openxmlformats.org/officeDocument/2006/relationships/tags" Target="../tags/tag84.xml"/><Relationship Id="rId15" Type="http://schemas.openxmlformats.org/officeDocument/2006/relationships/image" Target="../media/image131.emf"/><Relationship Id="rId10" Type="http://schemas.openxmlformats.org/officeDocument/2006/relationships/image" Target="../media/image126.png"/><Relationship Id="rId19" Type="http://schemas.openxmlformats.org/officeDocument/2006/relationships/image" Target="../media/image135.emf"/><Relationship Id="rId4" Type="http://schemas.openxmlformats.org/officeDocument/2006/relationships/tags" Target="../tags/tag83.xml"/><Relationship Id="rId9" Type="http://schemas.openxmlformats.org/officeDocument/2006/relationships/notesSlide" Target="../notesSlides/notesSlide40.xml"/><Relationship Id="rId14" Type="http://schemas.openxmlformats.org/officeDocument/2006/relationships/image" Target="../media/image13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13" Type="http://schemas.openxmlformats.org/officeDocument/2006/relationships/image" Target="../media/image144.emf"/><Relationship Id="rId3" Type="http://schemas.openxmlformats.org/officeDocument/2006/relationships/tags" Target="../tags/tag89.xml"/><Relationship Id="rId7" Type="http://schemas.openxmlformats.org/officeDocument/2006/relationships/image" Target="../media/image138.png"/><Relationship Id="rId12" Type="http://schemas.openxmlformats.org/officeDocument/2006/relationships/image" Target="../media/image143.em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37.png"/><Relationship Id="rId11" Type="http://schemas.openxmlformats.org/officeDocument/2006/relationships/image" Target="../media/image142.emf"/><Relationship Id="rId5" Type="http://schemas.openxmlformats.org/officeDocument/2006/relationships/notesSlide" Target="../notesSlides/notesSlide41.xml"/><Relationship Id="rId10" Type="http://schemas.openxmlformats.org/officeDocument/2006/relationships/image" Target="../media/image1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tags" Target="../tags/tag92.xml"/><Relationship Id="rId7" Type="http://schemas.openxmlformats.org/officeDocument/2006/relationships/notesSlide" Target="../notesSlides/notesSlide42.xml"/><Relationship Id="rId12" Type="http://schemas.openxmlformats.org/officeDocument/2006/relationships/image" Target="../media/image149.emf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8.emf"/><Relationship Id="rId5" Type="http://schemas.openxmlformats.org/officeDocument/2006/relationships/tags" Target="../tags/tag94.xml"/><Relationship Id="rId10" Type="http://schemas.openxmlformats.org/officeDocument/2006/relationships/image" Target="../media/image147.emf"/><Relationship Id="rId4" Type="http://schemas.openxmlformats.org/officeDocument/2006/relationships/tags" Target="../tags/tag93.xml"/><Relationship Id="rId9" Type="http://schemas.openxmlformats.org/officeDocument/2006/relationships/image" Target="../media/image14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tags" Target="../tags/tag97.xml"/><Relationship Id="rId7" Type="http://schemas.openxmlformats.org/officeDocument/2006/relationships/image" Target="../media/image147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43.xml"/><Relationship Id="rId11" Type="http://schemas.openxmlformats.org/officeDocument/2006/relationships/image" Target="../media/image15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2.emf"/><Relationship Id="rId4" Type="http://schemas.openxmlformats.org/officeDocument/2006/relationships/tags" Target="../tags/tag98.xml"/><Relationship Id="rId9" Type="http://schemas.openxmlformats.org/officeDocument/2006/relationships/image" Target="../media/image15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4.png"/><Relationship Id="rId7" Type="http://schemas.openxmlformats.org/officeDocument/2006/relationships/image" Target="../media/image15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Relationship Id="rId9" Type="http://schemas.openxmlformats.org/officeDocument/2006/relationships/image" Target="../media/image16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3.emf"/><Relationship Id="rId3" Type="http://schemas.openxmlformats.org/officeDocument/2006/relationships/tags" Target="../tags/tag101.xml"/><Relationship Id="rId7" Type="http://schemas.openxmlformats.org/officeDocument/2006/relationships/notesSlide" Target="../notesSlides/notesSlide45.xml"/><Relationship Id="rId12" Type="http://schemas.openxmlformats.org/officeDocument/2006/relationships/image" Target="../media/image162.emf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4.png"/><Relationship Id="rId5" Type="http://schemas.openxmlformats.org/officeDocument/2006/relationships/tags" Target="../tags/tag103.xml"/><Relationship Id="rId10" Type="http://schemas.openxmlformats.org/officeDocument/2006/relationships/image" Target="../media/image161.emf"/><Relationship Id="rId4" Type="http://schemas.openxmlformats.org/officeDocument/2006/relationships/tags" Target="../tags/tag102.xml"/><Relationship Id="rId9" Type="http://schemas.openxmlformats.org/officeDocument/2006/relationships/image" Target="../media/image126.png"/><Relationship Id="rId14" Type="http://schemas.openxmlformats.org/officeDocument/2006/relationships/image" Target="../media/image16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4.png"/><Relationship Id="rId3" Type="http://schemas.openxmlformats.org/officeDocument/2006/relationships/tags" Target="../tags/tag106.xml"/><Relationship Id="rId7" Type="http://schemas.openxmlformats.org/officeDocument/2006/relationships/notesSlide" Target="../notesSlides/notesSlide46.xml"/><Relationship Id="rId12" Type="http://schemas.openxmlformats.org/officeDocument/2006/relationships/image" Target="../media/image161.em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6.png"/><Relationship Id="rId5" Type="http://schemas.openxmlformats.org/officeDocument/2006/relationships/tags" Target="../tags/tag108.xml"/><Relationship Id="rId10" Type="http://schemas.openxmlformats.org/officeDocument/2006/relationships/image" Target="../media/image166.emf"/><Relationship Id="rId4" Type="http://schemas.openxmlformats.org/officeDocument/2006/relationships/tags" Target="../tags/tag107.xml"/><Relationship Id="rId9" Type="http://schemas.openxmlformats.org/officeDocument/2006/relationships/image" Target="../media/image165.emf"/><Relationship Id="rId14" Type="http://schemas.openxmlformats.org/officeDocument/2006/relationships/image" Target="../media/image16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8.emf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21.emf"/><Relationship Id="rId5" Type="http://schemas.openxmlformats.org/officeDocument/2006/relationships/image" Target="../media/image167.emf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17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3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17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9.emf"/><Relationship Id="rId18" Type="http://schemas.openxmlformats.org/officeDocument/2006/relationships/image" Target="../media/image184.emf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178.emf"/><Relationship Id="rId17" Type="http://schemas.openxmlformats.org/officeDocument/2006/relationships/image" Target="../media/image183.emf"/><Relationship Id="rId2" Type="http://schemas.openxmlformats.org/officeDocument/2006/relationships/tags" Target="../tags/tag114.xml"/><Relationship Id="rId16" Type="http://schemas.openxmlformats.org/officeDocument/2006/relationships/image" Target="../media/image182.emf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177.emf"/><Relationship Id="rId5" Type="http://schemas.openxmlformats.org/officeDocument/2006/relationships/tags" Target="../tags/tag117.xml"/><Relationship Id="rId15" Type="http://schemas.openxmlformats.org/officeDocument/2006/relationships/image" Target="../media/image181.emf"/><Relationship Id="rId10" Type="http://schemas.openxmlformats.org/officeDocument/2006/relationships/image" Target="../media/image176.emf"/><Relationship Id="rId19" Type="http://schemas.openxmlformats.org/officeDocument/2006/relationships/image" Target="../media/image185.emf"/><Relationship Id="rId4" Type="http://schemas.openxmlformats.org/officeDocument/2006/relationships/tags" Target="../tags/tag116.xml"/><Relationship Id="rId9" Type="http://schemas.openxmlformats.org/officeDocument/2006/relationships/notesSlide" Target="../notesSlides/notesSlide49.xml"/><Relationship Id="rId14" Type="http://schemas.openxmlformats.org/officeDocument/2006/relationships/image" Target="../media/image18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tags" Target="../tags/tag122.xml"/><Relationship Id="rId7" Type="http://schemas.openxmlformats.org/officeDocument/2006/relationships/image" Target="../media/image12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notesSlide" Target="../notesSlides/notesSlide50.xml"/><Relationship Id="rId11" Type="http://schemas.openxmlformats.org/officeDocument/2006/relationships/image" Target="../media/image120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9.emf"/><Relationship Id="rId4" Type="http://schemas.openxmlformats.org/officeDocument/2006/relationships/tags" Target="../tags/tag123.xml"/><Relationship Id="rId9" Type="http://schemas.openxmlformats.org/officeDocument/2006/relationships/image" Target="../media/image125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126.xml"/><Relationship Id="rId7" Type="http://schemas.openxmlformats.org/officeDocument/2006/relationships/image" Target="../media/image126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186.emf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5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tags" Target="../tags/tag129.xml"/><Relationship Id="rId7" Type="http://schemas.openxmlformats.org/officeDocument/2006/relationships/notesSlide" Target="../notesSlides/notesSlide52.xml"/><Relationship Id="rId12" Type="http://schemas.openxmlformats.org/officeDocument/2006/relationships/image" Target="../media/image14.emf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0.emf"/><Relationship Id="rId5" Type="http://schemas.openxmlformats.org/officeDocument/2006/relationships/tags" Target="../tags/tag131.xml"/><Relationship Id="rId10" Type="http://schemas.openxmlformats.org/officeDocument/2006/relationships/image" Target="../media/image189.emf"/><Relationship Id="rId4" Type="http://schemas.openxmlformats.org/officeDocument/2006/relationships/tags" Target="../tags/tag130.xml"/><Relationship Id="rId9" Type="http://schemas.openxmlformats.org/officeDocument/2006/relationships/image" Target="../media/image1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tags" Target="../tags/tag134.xml"/><Relationship Id="rId7" Type="http://schemas.openxmlformats.org/officeDocument/2006/relationships/image" Target="../media/image15.png"/><Relationship Id="rId12" Type="http://schemas.openxmlformats.org/officeDocument/2006/relationships/image" Target="../media/image25.emf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notesSlide" Target="../notesSlides/notesSlide54.xml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emf"/><Relationship Id="rId4" Type="http://schemas.openxmlformats.org/officeDocument/2006/relationships/tags" Target="../tags/tag135.xml"/><Relationship Id="rId9" Type="http://schemas.openxmlformats.org/officeDocument/2006/relationships/image" Target="../media/image22.emf"/><Relationship Id="rId14" Type="http://schemas.openxmlformats.org/officeDocument/2006/relationships/image" Target="../media/image19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emf"/><Relationship Id="rId5" Type="http://schemas.openxmlformats.org/officeDocument/2006/relationships/image" Target="../media/image194.emf"/><Relationship Id="rId4" Type="http://schemas.openxmlformats.org/officeDocument/2006/relationships/image" Target="../media/image193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8.emf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197.emf"/><Relationship Id="rId5" Type="http://schemas.openxmlformats.org/officeDocument/2006/relationships/image" Target="../media/image196.emf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tags" Target="../tags/tag140.xml"/><Relationship Id="rId7" Type="http://schemas.openxmlformats.org/officeDocument/2006/relationships/image" Target="../media/image200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notesSlide" Target="../notesSlides/notesSlide57.xml"/><Relationship Id="rId11" Type="http://schemas.openxmlformats.org/officeDocument/2006/relationships/image" Target="../media/image20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3.emf"/><Relationship Id="rId4" Type="http://schemas.openxmlformats.org/officeDocument/2006/relationships/tags" Target="../tags/tag141.xml"/><Relationship Id="rId9" Type="http://schemas.openxmlformats.org/officeDocument/2006/relationships/image" Target="../media/image20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5" Type="http://schemas.openxmlformats.org/officeDocument/2006/relationships/image" Target="../media/image42.emf"/><Relationship Id="rId4" Type="http://schemas.openxmlformats.org/officeDocument/2006/relationships/image" Target="../media/image20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emf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42.emf"/><Relationship Id="rId5" Type="http://schemas.openxmlformats.org/officeDocument/2006/relationships/image" Target="../media/image206.emf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tags" Target="../tags/tag147.xml"/><Relationship Id="rId7" Type="http://schemas.openxmlformats.org/officeDocument/2006/relationships/image" Target="../media/image42.emf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207.emf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150.xml"/><Relationship Id="rId7" Type="http://schemas.openxmlformats.org/officeDocument/2006/relationships/image" Target="../media/image208.emf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notesSlide" Target="../notesSlides/notesSlide61.xml"/><Relationship Id="rId11" Type="http://schemas.openxmlformats.org/officeDocument/2006/relationships/image" Target="../media/image45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emf"/><Relationship Id="rId4" Type="http://schemas.openxmlformats.org/officeDocument/2006/relationships/tags" Target="../tags/tag151.xml"/><Relationship Id="rId9" Type="http://schemas.openxmlformats.org/officeDocument/2006/relationships/image" Target="../media/image43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emf"/><Relationship Id="rId13" Type="http://schemas.openxmlformats.org/officeDocument/2006/relationships/image" Target="../media/image46.emf"/><Relationship Id="rId3" Type="http://schemas.openxmlformats.org/officeDocument/2006/relationships/tags" Target="../tags/tag154.xml"/><Relationship Id="rId7" Type="http://schemas.openxmlformats.org/officeDocument/2006/relationships/notesSlide" Target="../notesSlides/notesSlide62.xml"/><Relationship Id="rId12" Type="http://schemas.openxmlformats.org/officeDocument/2006/relationships/image" Target="../media/image45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emf"/><Relationship Id="rId5" Type="http://schemas.openxmlformats.org/officeDocument/2006/relationships/tags" Target="../tags/tag156.xml"/><Relationship Id="rId10" Type="http://schemas.openxmlformats.org/officeDocument/2006/relationships/image" Target="../media/image43.emf"/><Relationship Id="rId4" Type="http://schemas.openxmlformats.org/officeDocument/2006/relationships/tags" Target="../tags/tag155.xml"/><Relationship Id="rId9" Type="http://schemas.openxmlformats.org/officeDocument/2006/relationships/image" Target="../media/image42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3.xml"/><Relationship Id="rId13" Type="http://schemas.openxmlformats.org/officeDocument/2006/relationships/image" Target="../media/image45.emf"/><Relationship Id="rId3" Type="http://schemas.openxmlformats.org/officeDocument/2006/relationships/tags" Target="../tags/tag15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emf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43.emf"/><Relationship Id="rId5" Type="http://schemas.openxmlformats.org/officeDocument/2006/relationships/tags" Target="../tags/tag161.xml"/><Relationship Id="rId15" Type="http://schemas.openxmlformats.org/officeDocument/2006/relationships/image" Target="../media/image211.emf"/><Relationship Id="rId10" Type="http://schemas.openxmlformats.org/officeDocument/2006/relationships/image" Target="../media/image42.emf"/><Relationship Id="rId4" Type="http://schemas.openxmlformats.org/officeDocument/2006/relationships/tags" Target="../tags/tag160.xml"/><Relationship Id="rId9" Type="http://schemas.openxmlformats.org/officeDocument/2006/relationships/image" Target="../media/image210.emf"/><Relationship Id="rId14" Type="http://schemas.openxmlformats.org/officeDocument/2006/relationships/image" Target="../media/image46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5.emf"/><Relationship Id="rId18" Type="http://schemas.openxmlformats.org/officeDocument/2006/relationships/image" Target="../media/image54.emf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44.emf"/><Relationship Id="rId17" Type="http://schemas.openxmlformats.org/officeDocument/2006/relationships/image" Target="../media/image53.emf"/><Relationship Id="rId2" Type="http://schemas.openxmlformats.org/officeDocument/2006/relationships/tags" Target="../tags/tag164.xml"/><Relationship Id="rId16" Type="http://schemas.openxmlformats.org/officeDocument/2006/relationships/image" Target="../media/image52.emf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43.emf"/><Relationship Id="rId5" Type="http://schemas.openxmlformats.org/officeDocument/2006/relationships/tags" Target="../tags/tag167.xml"/><Relationship Id="rId15" Type="http://schemas.openxmlformats.org/officeDocument/2006/relationships/image" Target="../media/image212.emf"/><Relationship Id="rId10" Type="http://schemas.openxmlformats.org/officeDocument/2006/relationships/image" Target="../media/image42.emf"/><Relationship Id="rId4" Type="http://schemas.openxmlformats.org/officeDocument/2006/relationships/tags" Target="../tags/tag166.xml"/><Relationship Id="rId9" Type="http://schemas.openxmlformats.org/officeDocument/2006/relationships/notesSlide" Target="../notesSlides/notesSlide64.xml"/><Relationship Id="rId14" Type="http://schemas.openxmlformats.org/officeDocument/2006/relationships/image" Target="../media/image4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6" Type="http://schemas.openxmlformats.org/officeDocument/2006/relationships/image" Target="../media/image215.emf"/><Relationship Id="rId5" Type="http://schemas.openxmlformats.org/officeDocument/2006/relationships/image" Target="../media/image214.emf"/><Relationship Id="rId4" Type="http://schemas.openxmlformats.org/officeDocument/2006/relationships/image" Target="../media/image213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6.xml"/><Relationship Id="rId13" Type="http://schemas.openxmlformats.org/officeDocument/2006/relationships/image" Target="../media/image45.emf"/><Relationship Id="rId3" Type="http://schemas.openxmlformats.org/officeDocument/2006/relationships/tags" Target="../tags/tag17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emf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43.emf"/><Relationship Id="rId5" Type="http://schemas.openxmlformats.org/officeDocument/2006/relationships/tags" Target="../tags/tag175.xml"/><Relationship Id="rId15" Type="http://schemas.openxmlformats.org/officeDocument/2006/relationships/image" Target="../media/image47.emf"/><Relationship Id="rId10" Type="http://schemas.openxmlformats.org/officeDocument/2006/relationships/image" Target="../media/image42.emf"/><Relationship Id="rId4" Type="http://schemas.openxmlformats.org/officeDocument/2006/relationships/tags" Target="../tags/tag174.xml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emf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emf"/><Relationship Id="rId4" Type="http://schemas.openxmlformats.org/officeDocument/2006/relationships/image" Target="../media/image218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220.emf"/><Relationship Id="rId18" Type="http://schemas.openxmlformats.org/officeDocument/2006/relationships/image" Target="../media/image225.emf"/><Relationship Id="rId3" Type="http://schemas.openxmlformats.org/officeDocument/2006/relationships/tags" Target="../tags/tag181.xml"/><Relationship Id="rId21" Type="http://schemas.openxmlformats.org/officeDocument/2006/relationships/image" Target="../media/image228.emf"/><Relationship Id="rId7" Type="http://schemas.openxmlformats.org/officeDocument/2006/relationships/tags" Target="../tags/tag185.xml"/><Relationship Id="rId12" Type="http://schemas.openxmlformats.org/officeDocument/2006/relationships/image" Target="../media/image167.emf"/><Relationship Id="rId17" Type="http://schemas.openxmlformats.org/officeDocument/2006/relationships/image" Target="../media/image224.emf"/><Relationship Id="rId25" Type="http://schemas.openxmlformats.org/officeDocument/2006/relationships/image" Target="../media/image232.emf"/><Relationship Id="rId2" Type="http://schemas.openxmlformats.org/officeDocument/2006/relationships/tags" Target="../tags/tag180.xml"/><Relationship Id="rId16" Type="http://schemas.openxmlformats.org/officeDocument/2006/relationships/image" Target="../media/image223.emf"/><Relationship Id="rId20" Type="http://schemas.openxmlformats.org/officeDocument/2006/relationships/image" Target="../media/image227.emf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notesSlide" Target="../notesSlides/notesSlide69.xml"/><Relationship Id="rId24" Type="http://schemas.openxmlformats.org/officeDocument/2006/relationships/image" Target="../media/image231.emf"/><Relationship Id="rId5" Type="http://schemas.openxmlformats.org/officeDocument/2006/relationships/tags" Target="../tags/tag183.xml"/><Relationship Id="rId15" Type="http://schemas.openxmlformats.org/officeDocument/2006/relationships/image" Target="../media/image222.emf"/><Relationship Id="rId23" Type="http://schemas.openxmlformats.org/officeDocument/2006/relationships/image" Target="../media/image230.emf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6.emf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image" Target="../media/image221.emf"/><Relationship Id="rId22" Type="http://schemas.openxmlformats.org/officeDocument/2006/relationships/image" Target="../media/image2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4.emf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33.emf"/><Relationship Id="rId5" Type="http://schemas.openxmlformats.org/officeDocument/2006/relationships/image" Target="../media/image167.emf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35.emf"/><Relationship Id="rId18" Type="http://schemas.openxmlformats.org/officeDocument/2006/relationships/image" Target="../media/image241.emf"/><Relationship Id="rId3" Type="http://schemas.openxmlformats.org/officeDocument/2006/relationships/tags" Target="../tags/tag192.xml"/><Relationship Id="rId21" Type="http://schemas.openxmlformats.org/officeDocument/2006/relationships/image" Target="../media/image233.emf"/><Relationship Id="rId7" Type="http://schemas.openxmlformats.org/officeDocument/2006/relationships/tags" Target="../tags/tag196.xml"/><Relationship Id="rId12" Type="http://schemas.openxmlformats.org/officeDocument/2006/relationships/image" Target="../media/image236.png"/><Relationship Id="rId17" Type="http://schemas.openxmlformats.org/officeDocument/2006/relationships/image" Target="../media/image240.emf"/><Relationship Id="rId2" Type="http://schemas.openxmlformats.org/officeDocument/2006/relationships/tags" Target="../tags/tag191.xml"/><Relationship Id="rId16" Type="http://schemas.openxmlformats.org/officeDocument/2006/relationships/image" Target="../media/image239.emf"/><Relationship Id="rId20" Type="http://schemas.openxmlformats.org/officeDocument/2006/relationships/image" Target="../media/image114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235.png"/><Relationship Id="rId5" Type="http://schemas.openxmlformats.org/officeDocument/2006/relationships/tags" Target="../tags/tag194.xml"/><Relationship Id="rId15" Type="http://schemas.openxmlformats.org/officeDocument/2006/relationships/image" Target="../media/image238.emf"/><Relationship Id="rId10" Type="http://schemas.openxmlformats.org/officeDocument/2006/relationships/notesSlide" Target="../notesSlides/notesSlide71.xml"/><Relationship Id="rId19" Type="http://schemas.openxmlformats.org/officeDocument/2006/relationships/image" Target="../media/image242.emf"/><Relationship Id="rId4" Type="http://schemas.openxmlformats.org/officeDocument/2006/relationships/tags" Target="../tags/tag19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7.emf"/><Relationship Id="rId22" Type="http://schemas.openxmlformats.org/officeDocument/2006/relationships/image" Target="../media/image23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2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6" Type="http://schemas.openxmlformats.org/officeDocument/2006/relationships/image" Target="../media/image245.emf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emf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3.emf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25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9.emf"/><Relationship Id="rId18" Type="http://schemas.openxmlformats.org/officeDocument/2006/relationships/image" Target="../media/image134.emf"/><Relationship Id="rId3" Type="http://schemas.openxmlformats.org/officeDocument/2006/relationships/tags" Target="../tags/tag204.xml"/><Relationship Id="rId21" Type="http://schemas.openxmlformats.org/officeDocument/2006/relationships/image" Target="../media/image114.png"/><Relationship Id="rId7" Type="http://schemas.openxmlformats.org/officeDocument/2006/relationships/tags" Target="../tags/tag208.xml"/><Relationship Id="rId12" Type="http://schemas.openxmlformats.org/officeDocument/2006/relationships/image" Target="../media/image128.emf"/><Relationship Id="rId17" Type="http://schemas.openxmlformats.org/officeDocument/2006/relationships/image" Target="../media/image133.emf"/><Relationship Id="rId2" Type="http://schemas.openxmlformats.org/officeDocument/2006/relationships/tags" Target="../tags/tag203.xml"/><Relationship Id="rId16" Type="http://schemas.openxmlformats.org/officeDocument/2006/relationships/image" Target="../media/image132.emf"/><Relationship Id="rId20" Type="http://schemas.openxmlformats.org/officeDocument/2006/relationships/image" Target="../media/image136.emf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27.emf"/><Relationship Id="rId5" Type="http://schemas.openxmlformats.org/officeDocument/2006/relationships/tags" Target="../tags/tag206.xml"/><Relationship Id="rId15" Type="http://schemas.openxmlformats.org/officeDocument/2006/relationships/image" Target="../media/image131.emf"/><Relationship Id="rId10" Type="http://schemas.openxmlformats.org/officeDocument/2006/relationships/image" Target="../media/image126.png"/><Relationship Id="rId19" Type="http://schemas.openxmlformats.org/officeDocument/2006/relationships/image" Target="../media/image135.emf"/><Relationship Id="rId4" Type="http://schemas.openxmlformats.org/officeDocument/2006/relationships/tags" Target="../tags/tag205.xml"/><Relationship Id="rId9" Type="http://schemas.openxmlformats.org/officeDocument/2006/relationships/notesSlide" Target="../notesSlides/notesSlide75.xml"/><Relationship Id="rId14" Type="http://schemas.openxmlformats.org/officeDocument/2006/relationships/image" Target="../media/image130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tags" Target="../tags/tag211.xml"/><Relationship Id="rId7" Type="http://schemas.openxmlformats.org/officeDocument/2006/relationships/image" Target="../media/image200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notesSlide" Target="../notesSlides/notesSlide76.xml"/><Relationship Id="rId11" Type="http://schemas.openxmlformats.org/officeDocument/2006/relationships/image" Target="../media/image20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3.emf"/><Relationship Id="rId4" Type="http://schemas.openxmlformats.org/officeDocument/2006/relationships/tags" Target="../tags/tag212.xml"/><Relationship Id="rId9" Type="http://schemas.openxmlformats.org/officeDocument/2006/relationships/image" Target="../media/image202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30.emf"/><Relationship Id="rId18" Type="http://schemas.openxmlformats.org/officeDocument/2006/relationships/image" Target="../media/image33.emf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image" Target="../media/image29.emf"/><Relationship Id="rId17" Type="http://schemas.openxmlformats.org/officeDocument/2006/relationships/image" Target="../media/image32.emf"/><Relationship Id="rId2" Type="http://schemas.openxmlformats.org/officeDocument/2006/relationships/tags" Target="../tags/tag214.xml"/><Relationship Id="rId16" Type="http://schemas.openxmlformats.org/officeDocument/2006/relationships/image" Target="../media/image31.emf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28.emf"/><Relationship Id="rId5" Type="http://schemas.openxmlformats.org/officeDocument/2006/relationships/tags" Target="../tags/tag217.xml"/><Relationship Id="rId15" Type="http://schemas.openxmlformats.org/officeDocument/2006/relationships/image" Target="../media/image256.emf"/><Relationship Id="rId10" Type="http://schemas.openxmlformats.org/officeDocument/2006/relationships/notesSlide" Target="../notesSlides/notesSlide77.xml"/><Relationship Id="rId19" Type="http://schemas.openxmlformats.org/officeDocument/2006/relationships/image" Target="../media/image34.emf"/><Relationship Id="rId4" Type="http://schemas.openxmlformats.org/officeDocument/2006/relationships/tags" Target="../tags/tag21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2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Relationship Id="rId6" Type="http://schemas.openxmlformats.org/officeDocument/2006/relationships/image" Target="../media/image245.emf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258.emf"/><Relationship Id="rId18" Type="http://schemas.openxmlformats.org/officeDocument/2006/relationships/image" Target="../media/image263.emf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257.emf"/><Relationship Id="rId17" Type="http://schemas.openxmlformats.org/officeDocument/2006/relationships/image" Target="../media/image262.emf"/><Relationship Id="rId2" Type="http://schemas.openxmlformats.org/officeDocument/2006/relationships/tags" Target="../tags/tag223.xml"/><Relationship Id="rId16" Type="http://schemas.openxmlformats.org/officeDocument/2006/relationships/image" Target="../media/image261.emf"/><Relationship Id="rId20" Type="http://schemas.openxmlformats.org/officeDocument/2006/relationships/image" Target="../media/image265.emf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35.emf"/><Relationship Id="rId5" Type="http://schemas.openxmlformats.org/officeDocument/2006/relationships/tags" Target="../tags/tag226.xml"/><Relationship Id="rId15" Type="http://schemas.openxmlformats.org/officeDocument/2006/relationships/image" Target="../media/image260.emf"/><Relationship Id="rId10" Type="http://schemas.openxmlformats.org/officeDocument/2006/relationships/notesSlide" Target="../notesSlides/notesSlide79.xml"/><Relationship Id="rId19" Type="http://schemas.openxmlformats.org/officeDocument/2006/relationships/image" Target="../media/image264.emf"/><Relationship Id="rId4" Type="http://schemas.openxmlformats.org/officeDocument/2006/relationships/tags" Target="../tags/tag22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emf"/><Relationship Id="rId13" Type="http://schemas.openxmlformats.org/officeDocument/2006/relationships/image" Target="../media/image271.emf"/><Relationship Id="rId3" Type="http://schemas.openxmlformats.org/officeDocument/2006/relationships/tags" Target="../tags/tag232.xml"/><Relationship Id="rId7" Type="http://schemas.openxmlformats.org/officeDocument/2006/relationships/image" Target="../media/image266.emf"/><Relationship Id="rId12" Type="http://schemas.openxmlformats.org/officeDocument/2006/relationships/image" Target="../media/image270.emf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notesSlide" Target="../notesSlides/notesSlide80.xml"/><Relationship Id="rId11" Type="http://schemas.openxmlformats.org/officeDocument/2006/relationships/image" Target="../media/image26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8.emf"/><Relationship Id="rId4" Type="http://schemas.openxmlformats.org/officeDocument/2006/relationships/tags" Target="../tags/tag233.xml"/><Relationship Id="rId9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74.jpg"/><Relationship Id="rId3" Type="http://schemas.openxmlformats.org/officeDocument/2006/relationships/tags" Target="../tags/tag236.xml"/><Relationship Id="rId7" Type="http://schemas.openxmlformats.org/officeDocument/2006/relationships/image" Target="../media/image22.emf"/><Relationship Id="rId12" Type="http://schemas.openxmlformats.org/officeDocument/2006/relationships/image" Target="../media/image273.jp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5.png"/><Relationship Id="rId11" Type="http://schemas.openxmlformats.org/officeDocument/2006/relationships/image" Target="../media/image272.emf"/><Relationship Id="rId5" Type="http://schemas.openxmlformats.org/officeDocument/2006/relationships/notesSlide" Target="../notesSlides/notesSlide83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1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275.emf"/><Relationship Id="rId18" Type="http://schemas.openxmlformats.org/officeDocument/2006/relationships/image" Target="../media/image80.emf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85.png"/><Relationship Id="rId17" Type="http://schemas.openxmlformats.org/officeDocument/2006/relationships/image" Target="../media/image79.emf"/><Relationship Id="rId2" Type="http://schemas.openxmlformats.org/officeDocument/2006/relationships/tags" Target="../tags/tag238.xml"/><Relationship Id="rId16" Type="http://schemas.openxmlformats.org/officeDocument/2006/relationships/image" Target="../media/image278.emf"/><Relationship Id="rId20" Type="http://schemas.openxmlformats.org/officeDocument/2006/relationships/image" Target="../media/image279.emf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84.png"/><Relationship Id="rId5" Type="http://schemas.openxmlformats.org/officeDocument/2006/relationships/tags" Target="../tags/tag241.xml"/><Relationship Id="rId15" Type="http://schemas.openxmlformats.org/officeDocument/2006/relationships/image" Target="../media/image277.emf"/><Relationship Id="rId10" Type="http://schemas.openxmlformats.org/officeDocument/2006/relationships/notesSlide" Target="../notesSlides/notesSlide84.xml"/><Relationship Id="rId19" Type="http://schemas.openxmlformats.org/officeDocument/2006/relationships/image" Target="../media/image81.emf"/><Relationship Id="rId4" Type="http://schemas.openxmlformats.org/officeDocument/2006/relationships/tags" Target="../tags/tag24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6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47.xml"/><Relationship Id="rId7" Type="http://schemas.openxmlformats.org/officeDocument/2006/relationships/image" Target="../media/image3.jp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5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50.xml"/><Relationship Id="rId7" Type="http://schemas.openxmlformats.org/officeDocument/2006/relationships/image" Target="../media/image3.jp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6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emf"/><Relationship Id="rId3" Type="http://schemas.openxmlformats.org/officeDocument/2006/relationships/tags" Target="../tags/tag253.xml"/><Relationship Id="rId7" Type="http://schemas.openxmlformats.org/officeDocument/2006/relationships/image" Target="../media/image280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notesSlide" Target="../notesSlides/notesSlide87.xml"/><Relationship Id="rId11" Type="http://schemas.openxmlformats.org/officeDocument/2006/relationships/image" Target="../media/image28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2.emf"/><Relationship Id="rId4" Type="http://schemas.openxmlformats.org/officeDocument/2006/relationships/tags" Target="../tags/tag254.xml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12" Type="http://schemas.openxmlformats.org/officeDocument/2006/relationships/image" Target="../media/image25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emf"/><Relationship Id="rId4" Type="http://schemas.openxmlformats.org/officeDocument/2006/relationships/tags" Target="../tags/tag9.xml"/><Relationship Id="rId9" Type="http://schemas.openxmlformats.org/officeDocument/2006/relationships/image" Target="../media/image22.emf"/><Relationship Id="rId1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7C576E1-F059-9D67-B503-21215541F885}"/>
              </a:ext>
            </a:extLst>
          </p:cNvPr>
          <p:cNvSpPr txBox="1">
            <a:spLocks/>
          </p:cNvSpPr>
          <p:nvPr/>
        </p:nvSpPr>
        <p:spPr>
          <a:xfrm>
            <a:off x="1287516" y="905956"/>
            <a:ext cx="9616966" cy="699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Los Alamos National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649A-AC2C-7B4A-F1C0-BAD6D20E6923}"/>
              </a:ext>
            </a:extLst>
          </p:cNvPr>
          <p:cNvSpPr txBox="1">
            <a:spLocks/>
          </p:cNvSpPr>
          <p:nvPr/>
        </p:nvSpPr>
        <p:spPr>
          <a:xfrm>
            <a:off x="667385" y="228757"/>
            <a:ext cx="10857229" cy="569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i="0" u="none" strike="noStrike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Progress in our understanding of TMDs in cold matter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B78B2-7027-CB04-F140-E331F63800A0}"/>
              </a:ext>
            </a:extLst>
          </p:cNvPr>
          <p:cNvCxnSpPr>
            <a:cxnSpLocks/>
          </p:cNvCxnSpPr>
          <p:nvPr/>
        </p:nvCxnSpPr>
        <p:spPr>
          <a:xfrm>
            <a:off x="611122" y="896851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00B1D5A-B6DC-E016-3DEC-9B455A9E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59" y="2779673"/>
            <a:ext cx="3153418" cy="3065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2327788-9FB9-9873-149F-7FB9A3A54CE4}"/>
              </a:ext>
            </a:extLst>
          </p:cNvPr>
          <p:cNvSpPr txBox="1">
            <a:spLocks/>
          </p:cNvSpPr>
          <p:nvPr/>
        </p:nvSpPr>
        <p:spPr>
          <a:xfrm>
            <a:off x="1287516" y="1789037"/>
            <a:ext cx="9616966" cy="699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Based on </a:t>
            </a:r>
            <a:r>
              <a:rPr lang="en-US" sz="20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 129 (2022) 24, 242001, JHEP 10 (2023) 013, JHEP 05 (2024) 066, </a:t>
            </a:r>
            <a:r>
              <a:rPr lang="en-US" sz="20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JHEP 02 (2025) 102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8147B-452D-7809-DDA3-1635DA5E4D6E}"/>
              </a:ext>
            </a:extLst>
          </p:cNvPr>
          <p:cNvSpPr txBox="1">
            <a:spLocks/>
          </p:cNvSpPr>
          <p:nvPr/>
        </p:nvSpPr>
        <p:spPr>
          <a:xfrm>
            <a:off x="1287516" y="6423055"/>
            <a:ext cx="9616966" cy="412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2025 Workshop</a:t>
            </a:r>
          </a:p>
        </p:txBody>
      </p:sp>
    </p:spTree>
    <p:extLst>
      <p:ext uri="{BB962C8B-B14F-4D97-AF65-F5344CB8AC3E}">
        <p14:creationId xmlns:p14="http://schemas.microsoft.com/office/powerpoint/2010/main" val="11822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2F2B-931B-A37B-E18A-5BB980A8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950183-503C-F66C-9D83-A18B8EAC974D}"/>
              </a:ext>
            </a:extLst>
          </p:cNvPr>
          <p:cNvSpPr txBox="1"/>
          <p:nvPr/>
        </p:nvSpPr>
        <p:spPr>
          <a:xfrm>
            <a:off x="593245" y="686615"/>
            <a:ext cx="5621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Process proposed by: 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Liu,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Ringer,Vogelsang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Yuan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A3A5A-8CE3-96C3-77B5-B614E2FB76A9}"/>
              </a:ext>
            </a:extLst>
          </p:cNvPr>
          <p:cNvSpPr txBox="1"/>
          <p:nvPr/>
        </p:nvSpPr>
        <p:spPr>
          <a:xfrm>
            <a:off x="639254" y="4737341"/>
            <a:ext cx="5910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using recoil-free jets: 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Fang, Ke, Shao, JT (2023)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CD812-3E70-6E1F-66F7-F8FC1F09E8BB}"/>
              </a:ext>
            </a:extLst>
          </p:cNvPr>
          <p:cNvSpPr txBox="1"/>
          <p:nvPr/>
        </p:nvSpPr>
        <p:spPr>
          <a:xfrm>
            <a:off x="670563" y="5118014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EDF60D-CCC1-5097-44DC-06EADAC4ED56}"/>
              </a:ext>
            </a:extLst>
          </p:cNvPr>
          <p:cNvSpPr txBox="1"/>
          <p:nvPr/>
        </p:nvSpPr>
        <p:spPr>
          <a:xfrm>
            <a:off x="670563" y="5482753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0E7180-73F0-7635-7206-A1D4B3B32570}"/>
              </a:ext>
            </a:extLst>
          </p:cNvPr>
          <p:cNvSpPr txBox="1"/>
          <p:nvPr/>
        </p:nvSpPr>
        <p:spPr>
          <a:xfrm>
            <a:off x="651814" y="6144965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Global soft: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77364E-3632-CE40-2EE8-3778B167282F}"/>
              </a:ext>
            </a:extLst>
          </p:cNvPr>
          <p:cNvSpPr txBox="1"/>
          <p:nvPr/>
        </p:nvSpPr>
        <p:spPr>
          <a:xfrm>
            <a:off x="659705" y="5813859"/>
            <a:ext cx="172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EAB65-B2BD-BF1A-9BD1-1A6CE92E8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468" y="1014827"/>
            <a:ext cx="3936608" cy="365613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8A35FFF-4666-A17A-5A9C-F28A2D1A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7/30</a:t>
            </a:r>
          </a:p>
        </p:txBody>
      </p:sp>
      <p:pic>
        <p:nvPicPr>
          <p:cNvPr id="15" name="Picture 14" descr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9D7B9ED0-D9FF-AFC2-14D9-3A18EDFF28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35187" y="5247864"/>
            <a:ext cx="7802880" cy="548640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6CBEFA09-4892-04F2-8F70-4219730ED7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5187" y="5807840"/>
            <a:ext cx="7904480" cy="54864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P_{JT}\left(1,1,1\right)&#10;\end{align*}&#10;&#10;\end{document}" title="IguanaTex Bitmap Display">
            <a:extLst>
              <a:ext uri="{FF2B5EF4-FFF2-40B4-BE49-F238E27FC236}">
                <a16:creationId xmlns:a16="http://schemas.microsoft.com/office/drawing/2014/main" id="{4706314D-69E0-BA22-A8BF-F715914BF8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88196" y="5200040"/>
            <a:ext cx="1016000" cy="203200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P_{JT}\left(\lambda^2,1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A966E4CA-888F-4F9C-6521-3C8B31147C9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383274" y="5565069"/>
            <a:ext cx="1158240" cy="26416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P_{JT}\left(\lambda,\lambda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5A2A7631-91C4-C61C-0950-9426B0454D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91165" y="6254880"/>
            <a:ext cx="105664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P_{JT}\left(1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F061CF8B-A8AE-DBCB-989F-484D091A321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72416" y="5876178"/>
            <a:ext cx="1158240" cy="2641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491E5C-1D3F-4A39-E2B5-F5956648C14C}"/>
              </a:ext>
            </a:extLst>
          </p:cNvPr>
          <p:cNvSpPr/>
          <p:nvPr/>
        </p:nvSpPr>
        <p:spPr>
          <a:xfrm>
            <a:off x="8787806" y="5287290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24FF4E-85A9-A393-3408-1782BBBAED9F}"/>
              </a:ext>
            </a:extLst>
          </p:cNvPr>
          <p:cNvSpPr/>
          <p:nvPr/>
        </p:nvSpPr>
        <p:spPr>
          <a:xfrm>
            <a:off x="8787806" y="5856018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7166A3-2388-8DDA-21C4-4246D250243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905975-2F12-27DD-D6ED-12B7D87E13B4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lepton-jet production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A963B8-70ED-EB65-91F6-33CFA8F66DE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176CDB9-BCB5-EC7E-1029-707E348FAB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9720" y="1626695"/>
            <a:ext cx="5296171" cy="21358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66A1C8-7FF8-D086-B750-6BB42351CE98}"/>
              </a:ext>
            </a:extLst>
          </p:cNvPr>
          <p:cNvSpPr txBox="1"/>
          <p:nvPr/>
        </p:nvSpPr>
        <p:spPr>
          <a:xfrm>
            <a:off x="6096000" y="3762528"/>
            <a:ext cx="371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Bertolini, Chan, and Thaler (2013)</a:t>
            </a:r>
          </a:p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Neill, and Thaler (2014) </a:t>
            </a:r>
          </a:p>
          <a:p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72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CB70E-059B-F5AB-5C60-1D1284FF9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5FACF-36A9-A732-878A-CF85F9D48BA4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B5455A-DB8D-CB8F-85F7-CD9AA0F3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the EIC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D50ADE-0D16-7221-935C-5CEF2BB7E23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471CE1-07F2-9E79-2681-43CF90ED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4183"/>
            <a:ext cx="5217160" cy="5049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E2529-2EF8-BA0F-88D8-95CAAA74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1124183"/>
            <a:ext cx="4546600" cy="347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A95C05-119E-CBD6-B03A-152617693776}"/>
              </a:ext>
            </a:extLst>
          </p:cNvPr>
          <p:cNvSpPr txBox="1"/>
          <p:nvPr/>
        </p:nvSpPr>
        <p:spPr>
          <a:xfrm>
            <a:off x="627111" y="785629"/>
            <a:ext cx="4698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Comparison of our results with Pythia at NNLL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4C93B-2CE7-9823-84DF-AA645B19D550}"/>
              </a:ext>
            </a:extLst>
          </p:cNvPr>
          <p:cNvSpPr txBox="1"/>
          <p:nvPr/>
        </p:nvSpPr>
        <p:spPr>
          <a:xfrm>
            <a:off x="639254" y="4603983"/>
            <a:ext cx="559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ingredients are known to have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accuracy.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Only missing the 3-loop jet function and the 5-loop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cusp anomalous dimension to reach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BB1D49F-9AA9-695C-8B31-8CAA8F931AC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77057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86B9D-7832-06A2-6FAE-A9B80F65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AF04C-3712-54EC-4B22-479C0DDEB8EE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9/30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1316D-2B76-05BC-A1AF-E237A9C0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Higher order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64A550-AEFA-843E-C6E0-8DA15B97C91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AFF3B8-81ED-24C5-E48E-12C279B9430F}"/>
              </a:ext>
            </a:extLst>
          </p:cNvPr>
          <p:cNvSpPr txBox="1"/>
          <p:nvPr/>
        </p:nvSpPr>
        <p:spPr>
          <a:xfrm>
            <a:off x="627111" y="785629"/>
            <a:ext cx="4373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have been taken one step higher by: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8AB4843-16DE-D775-EB1F-1FF1D43E229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7C3A9-EA98-2435-79B8-FE4F0C2E4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08" y="1124183"/>
            <a:ext cx="2802528" cy="18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F8126-2113-28C3-6C72-10196CF2C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74" y="1124183"/>
            <a:ext cx="4001826" cy="3848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22F16-981B-5BCC-0D31-1FA88A49F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43700"/>
            <a:ext cx="5314275" cy="3246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971A43-0509-583C-26D8-C86860296087}"/>
              </a:ext>
            </a:extLst>
          </p:cNvPr>
          <p:cNvSpPr/>
          <p:nvPr/>
        </p:nvSpPr>
        <p:spPr>
          <a:xfrm>
            <a:off x="5285125" y="2986667"/>
            <a:ext cx="1088020" cy="5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5F3F0-7ED2-47CF-82EC-703C37EB6F2C}"/>
              </a:ext>
            </a:extLst>
          </p:cNvPr>
          <p:cNvSpPr txBox="1"/>
          <p:nvPr/>
        </p:nvSpPr>
        <p:spPr>
          <a:xfrm>
            <a:off x="4749000" y="785961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Fang, Gao, Li, Shao (2024)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E3BD7D-A571-6401-FEA9-5E24D99A547C}"/>
              </a:ext>
            </a:extLst>
          </p:cNvPr>
          <p:cNvSpPr/>
          <p:nvPr/>
        </p:nvSpPr>
        <p:spPr>
          <a:xfrm>
            <a:off x="2240077" y="6125038"/>
            <a:ext cx="213756" cy="25261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EE38CA-ED6E-D777-CFA2-8CE2518118D4}"/>
              </a:ext>
            </a:extLst>
          </p:cNvPr>
          <p:cNvSpPr txBox="1"/>
          <p:nvPr/>
        </p:nvSpPr>
        <p:spPr>
          <a:xfrm>
            <a:off x="2707969" y="6063607"/>
            <a:ext cx="395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Constant that was obtained numerically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6173C9-73A6-3B7E-42FF-1A1256437D67}"/>
              </a:ext>
            </a:extLst>
          </p:cNvPr>
          <p:cNvSpPr txBox="1"/>
          <p:nvPr/>
        </p:nvSpPr>
        <p:spPr>
          <a:xfrm>
            <a:off x="6703634" y="6063607"/>
            <a:ext cx="4849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Gutierrez-Reyes, </a:t>
            </a:r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Waalewijn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Zoppi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(2019)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7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D6A5-4085-79D0-EAC9-BDCBE80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3AD8ED-7566-6D6E-B6FB-53D5689E8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79337-3C5C-2CD4-33F9-2B86EE6592D5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5D78B-782E-9A2F-93ED-296FC5D0A559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BBA7A28F-89C1-EA6B-22C7-FADEF2D5E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D05142-4A89-4BD6-9E89-8BE5CE9DFF38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EDFBCD5D-DE8B-C29D-8806-FFD895FA57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CE550FA5-9B56-9E06-E3E0-4A4466D99B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1683762-05FD-2765-F916-FA3F9EAC62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2FCBE939-5BBF-D3DC-EDF2-E05ED5ADC3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pic>
        <p:nvPicPr>
          <p:cNvPr id="3" name="Picture 2" descr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 title="IguanaTex Bitmap Display">
            <a:extLst>
              <a:ext uri="{FF2B5EF4-FFF2-40B4-BE49-F238E27FC236}">
                <a16:creationId xmlns:a16="http://schemas.microsoft.com/office/drawing/2014/main" id="{678608BD-E137-62D5-16CA-8E149D33AF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66801" y="3523545"/>
            <a:ext cx="6500563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C43F37C-B518-0F8E-0596-271C8DA317A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6A717B-8C08-8031-1C74-C0198EE15CF1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pp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7AC67-4F91-1549-7BFC-C01111303EC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3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66A0E-1DF6-3704-C74C-8CB3A7F3A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22516-A7D6-AEEB-9781-3109304F0595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A3051-2D07-8645-25C0-E4CAB36A0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918" y="3911773"/>
            <a:ext cx="3341079" cy="2527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E8BEC-C75D-7C73-2E7E-8BE316B0D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782" y="4234408"/>
            <a:ext cx="3769657" cy="23389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ED44C-8EA3-AEC3-F4BC-09D8A81B3D93}"/>
              </a:ext>
            </a:extLst>
          </p:cNvPr>
          <p:cNvSpPr txBox="1"/>
          <p:nvPr/>
        </p:nvSpPr>
        <p:spPr>
          <a:xfrm>
            <a:off x="639254" y="697627"/>
            <a:ext cx="10709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Strong consistency with the CMS measurements of the azimuthal angle decorrelation in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the ratio of the </a:t>
            </a:r>
          </a:p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integrated azimuthal angle decorrelation.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A8FA24C5-8889-48D8-18CB-CA30E819CE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6905" y="3901315"/>
            <a:ext cx="2525053" cy="315631"/>
          </a:xfrm>
          <a:prstGeom prst="rect">
            <a:avLst/>
          </a:prstGeom>
        </p:spPr>
      </p:pic>
      <p:pic>
        <p:nvPicPr>
          <p:cNvPr id="23" name="Picture 22" descr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B89DA977-3496-8925-6E68-6DB1BF0019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9254" y="4814704"/>
            <a:ext cx="1381760" cy="50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75B568-3252-A542-6330-9962745C509F}"/>
              </a:ext>
            </a:extLst>
          </p:cNvPr>
          <p:cNvSpPr txBox="1"/>
          <p:nvPr/>
        </p:nvSpPr>
        <p:spPr>
          <a:xfrm>
            <a:off x="6899169" y="6506858"/>
            <a:ext cx="347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73A43F-BFB8-F248-749A-431F5312A9C3}"/>
              </a:ext>
            </a:extLst>
          </p:cNvPr>
          <p:cNvSpPr txBox="1"/>
          <p:nvPr/>
        </p:nvSpPr>
        <p:spPr>
          <a:xfrm>
            <a:off x="2693433" y="6515981"/>
            <a:ext cx="3341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7B36C3-752B-ED3F-48F7-DC00D613056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7D361A-9E13-DADF-405F-8BA6B1AD7D1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pp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A89520-4C68-8BDA-CFE1-8B83412D658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060DE3F7-B018-3AB3-F65E-AD94DE4705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9254" y="2495671"/>
            <a:ext cx="1381760" cy="5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68CF6-24C8-770E-DE1E-4527FDD0C1DA}"/>
              </a:ext>
            </a:extLst>
          </p:cNvPr>
          <p:cNvSpPr txBox="1"/>
          <p:nvPr/>
        </p:nvSpPr>
        <p:spPr>
          <a:xfrm>
            <a:off x="2592424" y="1278160"/>
            <a:ext cx="3407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99FE3-B8A8-78C2-E832-9E9653D325BA}"/>
              </a:ext>
            </a:extLst>
          </p:cNvPr>
          <p:cNvSpPr txBox="1"/>
          <p:nvPr/>
        </p:nvSpPr>
        <p:spPr>
          <a:xfrm>
            <a:off x="6705921" y="1121959"/>
            <a:ext cx="3407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A0436-B8C1-33A4-5780-5BF94D4D17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1771" y="1465172"/>
            <a:ext cx="3935325" cy="2437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78698-86C7-C9BB-9A64-D13DFD733A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7280" y="1612471"/>
            <a:ext cx="3008353" cy="22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4B37D-9767-45A1-A7AF-7554E6E6C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727FD6-57FA-113F-F450-8B5D8A0B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Towards first principles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1A7317-1654-577D-2384-5DD17951E44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4E5A-B4CF-E7C1-7C95-10F86A3C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007B092-B740-8C54-923E-EA7A31F533F1}"/>
              </a:ext>
            </a:extLst>
          </p:cNvPr>
          <p:cNvSpPr/>
          <p:nvPr/>
        </p:nvSpPr>
        <p:spPr>
          <a:xfrm>
            <a:off x="5119807" y="1526009"/>
            <a:ext cx="2743200" cy="1099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E5975F3-D7EC-3C2B-C48A-35359FFC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12/30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57EFDE-689A-DC18-8AD5-0706B5EC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04D1F8-C781-E1F7-EFF5-3ADEF745AD7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ABED735-3436-B9B8-3714-0114FE5BC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327" y="1036180"/>
            <a:ext cx="3711311" cy="2392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774E22-4F83-A6C3-EFCF-175D09757B74}"/>
              </a:ext>
            </a:extLst>
          </p:cNvPr>
          <p:cNvSpPr txBox="1"/>
          <p:nvPr/>
        </p:nvSpPr>
        <p:spPr>
          <a:xfrm>
            <a:off x="639254" y="697627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79985D-F7AF-7621-8778-F3DB507C7E32}"/>
              </a:ext>
            </a:extLst>
          </p:cNvPr>
          <p:cNvSpPr txBox="1"/>
          <p:nvPr/>
        </p:nvSpPr>
        <p:spPr>
          <a:xfrm>
            <a:off x="639254" y="3588154"/>
            <a:ext cx="5315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Stimulated emissions in Drell-Yan result in energy loss</a:t>
            </a:r>
          </a:p>
        </p:txBody>
      </p:sp>
      <p:pic>
        <p:nvPicPr>
          <p:cNvPr id="2" name="Picture 1" descr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87266460-A5E4-463F-132D-61097CD599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05887" y="1791327"/>
            <a:ext cx="1971040" cy="568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D1762-BF2C-5106-D841-85E83B70962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AC2D4-2010-8575-19DC-A20313047E40}"/>
              </a:ext>
            </a:extLst>
          </p:cNvPr>
          <p:cNvSpPr txBox="1"/>
          <p:nvPr/>
        </p:nvSpPr>
        <p:spPr>
          <a:xfrm>
            <a:off x="5119807" y="1033219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can be written as an expansion in the opacity</a:t>
            </a:r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chi^n&#10;\end{align*}&#10;&#10;\end{document}" title="IguanaTex Bitmap Display">
            <a:extLst>
              <a:ext uri="{FF2B5EF4-FFF2-40B4-BE49-F238E27FC236}">
                <a16:creationId xmlns:a16="http://schemas.microsoft.com/office/drawing/2014/main" id="{B4EABE1D-75DA-63C4-C02D-BC87771DC3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49087" y="1986134"/>
            <a:ext cx="223520" cy="20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0430D4-0B5D-AA2C-D676-6D3F66C42BDE}"/>
              </a:ext>
            </a:extLst>
          </p:cNvPr>
          <p:cNvSpPr txBox="1"/>
          <p:nvPr/>
        </p:nvSpPr>
        <p:spPr>
          <a:xfrm>
            <a:off x="8360847" y="1944788"/>
            <a:ext cx="269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is the average number of active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that contribute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C92AA4-1885-DD59-C868-956413650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049" y="4193249"/>
            <a:ext cx="3253865" cy="2331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2ED06F-7C82-0C65-998C-F919C83CAF9C}"/>
              </a:ext>
            </a:extLst>
          </p:cNvPr>
          <p:cNvSpPr txBox="1"/>
          <p:nvPr/>
        </p:nvSpPr>
        <p:spPr>
          <a:xfrm>
            <a:off x="6096000" y="3588154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Stimulated emissions also generate additional transverse momentum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346FA3-752B-BCF8-7888-1BAF8ACE8A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8201" y="4159281"/>
            <a:ext cx="3761772" cy="2455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6652D2-D36D-4D31-0F8A-29FB60E9B100}"/>
              </a:ext>
            </a:extLst>
          </p:cNvPr>
          <p:cNvSpPr txBox="1"/>
          <p:nvPr/>
        </p:nvSpPr>
        <p:spPr>
          <a:xfrm>
            <a:off x="5225006" y="3103482"/>
            <a:ext cx="6128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Gyulassy-Levai-Vitev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(2000) Guo, Wang (2000) 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6" name="Picture 25" descr="\documentclass{article}&#10;\usepackage{amsmath,amssymb,xcolor,slashed}&#10;\newcommand{\bfb}{\mathbf{b}}&#10;\newcommand{\bfQ}{\mathbf{Q}}&#10;\pagestyle{empty}&#10;\begin{document}&#10;&#10;\begin{align*}&#10;\chi^n \ll 1&#10;\end{align*}&#10;&#10;\end{document}" title="IguanaTex Bitmap Display">
            <a:extLst>
              <a:ext uri="{FF2B5EF4-FFF2-40B4-BE49-F238E27FC236}">
                <a16:creationId xmlns:a16="http://schemas.microsoft.com/office/drawing/2014/main" id="{ECF902BC-E6D2-1626-D41C-12B88E0D8C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08980" y="2828385"/>
            <a:ext cx="62992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6C5D-9EEC-9889-24E8-2B8E65510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982F7B-FF2D-A0A8-2322-FED14EB92FF3}"/>
              </a:ext>
            </a:extLst>
          </p:cNvPr>
          <p:cNvSpPr/>
          <p:nvPr/>
        </p:nvSpPr>
        <p:spPr>
          <a:xfrm>
            <a:off x="5119807" y="1526009"/>
            <a:ext cx="2743200" cy="1099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8D2597D-F307-3D5C-BD7F-928D8636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13/30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404AB-620D-9F40-4600-7558DEEA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Landau–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Pomeranchuk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–Migdal effect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C0E966-785A-F92A-EC21-4B0614E2AC1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8EF7640-205A-9B7F-F49B-BDF75E44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327" y="1036180"/>
            <a:ext cx="3711311" cy="2392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57B73D-A28C-4C6E-C3C2-802E440D05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04"/>
          <a:stretch/>
        </p:blipFill>
        <p:spPr>
          <a:xfrm>
            <a:off x="3848673" y="4436146"/>
            <a:ext cx="4116947" cy="184401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B70544-DF09-4176-4476-A550C549C940}"/>
              </a:ext>
            </a:extLst>
          </p:cNvPr>
          <p:cNvSpPr txBox="1"/>
          <p:nvPr/>
        </p:nvSpPr>
        <p:spPr>
          <a:xfrm>
            <a:off x="639254" y="697627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pic>
        <p:nvPicPr>
          <p:cNvPr id="2" name="Picture 1" descr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DD0045B9-4C4D-30B7-78F6-42F9116513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05887" y="1791327"/>
            <a:ext cx="1971040" cy="568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E17BA-F97E-4334-77A1-EAAA9A60A33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1E4E9-3571-E77E-D53D-E05F1F65BC49}"/>
              </a:ext>
            </a:extLst>
          </p:cNvPr>
          <p:cNvSpPr txBox="1"/>
          <p:nvPr/>
        </p:nvSpPr>
        <p:spPr>
          <a:xfrm>
            <a:off x="5119807" y="1033219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can be written as an expansion in the opacity</a:t>
            </a:r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chi^n&#10;\end{align*}&#10;&#10;\end{document}" title="IguanaTex Bitmap Display">
            <a:extLst>
              <a:ext uri="{FF2B5EF4-FFF2-40B4-BE49-F238E27FC236}">
                <a16:creationId xmlns:a16="http://schemas.microsoft.com/office/drawing/2014/main" id="{13333381-619A-F29B-9E1E-E50BE5B5CC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49087" y="1986134"/>
            <a:ext cx="223520" cy="20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AF34EC-EEA3-EBC0-ADE2-BCE38D63EEC6}"/>
              </a:ext>
            </a:extLst>
          </p:cNvPr>
          <p:cNvSpPr txBox="1"/>
          <p:nvPr/>
        </p:nvSpPr>
        <p:spPr>
          <a:xfrm>
            <a:off x="8360847" y="1944788"/>
            <a:ext cx="269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is the average number of active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that contribute</a:t>
            </a:r>
          </a:p>
        </p:txBody>
      </p:sp>
      <p:pic>
        <p:nvPicPr>
          <p:cNvPr id="26" name="Picture 25" descr="\documentclass{article}&#10;\usepackage{amsmath,amssymb,xcolor,slashed}&#10;\newcommand{\bfb}{\mathbf{b}}&#10;\newcommand{\bfQ}{\mathbf{Q}}&#10;\pagestyle{empty}&#10;\begin{document}&#10;&#10;\begin{align*}&#10;\chi^n \ll 1&#10;\end{align*}&#10;&#10;\end{document}" title="IguanaTex Bitmap Display">
            <a:extLst>
              <a:ext uri="{FF2B5EF4-FFF2-40B4-BE49-F238E27FC236}">
                <a16:creationId xmlns:a16="http://schemas.microsoft.com/office/drawing/2014/main" id="{817B7E8E-B674-57F1-18EC-EBD671F19D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08980" y="2828385"/>
            <a:ext cx="629920" cy="20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D41BB-7276-5FE7-D9C2-EC3B3D955027}"/>
              </a:ext>
            </a:extLst>
          </p:cNvPr>
          <p:cNvSpPr txBox="1"/>
          <p:nvPr/>
        </p:nvSpPr>
        <p:spPr>
          <a:xfrm>
            <a:off x="639254" y="3593895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D8CD1-19EC-02A4-33AF-634C48CE3223}"/>
              </a:ext>
            </a:extLst>
          </p:cNvPr>
          <p:cNvSpPr txBox="1"/>
          <p:nvPr/>
        </p:nvSpPr>
        <p:spPr>
          <a:xfrm>
            <a:off x="3427010" y="3929487"/>
            <a:ext cx="6128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Landau et al (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1953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), Migdal (1956) 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58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AE60-88BF-C856-BE78-81DC8228D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F299D9-6139-AD40-662E-992E3A15407F}"/>
              </a:ext>
            </a:extLst>
          </p:cNvPr>
          <p:cNvSpPr/>
          <p:nvPr/>
        </p:nvSpPr>
        <p:spPr>
          <a:xfrm>
            <a:off x="5131751" y="4620439"/>
            <a:ext cx="6678654" cy="1432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37B1973-2F6A-ABB8-0225-E08CAA4E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F5DB19-211F-52EC-48BD-A142D3A9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modified beam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A03FA-5AB3-6341-0B1E-EC333E87FE4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4EF1EB8-17A5-C289-8946-B3774D5E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327" y="1036180"/>
            <a:ext cx="3711311" cy="2392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491DB8-621D-F1C7-C308-9DE8569655D2}"/>
              </a:ext>
            </a:extLst>
          </p:cNvPr>
          <p:cNvSpPr txBox="1"/>
          <p:nvPr/>
        </p:nvSpPr>
        <p:spPr>
          <a:xfrm>
            <a:off x="639254" y="697627"/>
            <a:ext cx="929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Spectrum of energy and transverse momentum in matter is modified in a non-trivial way in QCD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FEF2624A-39C0-F973-EA09-2C3A7BEDA13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4DA1692-DD83-983E-95D6-D4CEBE9DB3BB}"/>
              </a:ext>
            </a:extLst>
          </p:cNvPr>
          <p:cNvSpPr/>
          <p:nvPr/>
        </p:nvSpPr>
        <p:spPr>
          <a:xfrm rot="16200000">
            <a:off x="2255774" y="2488224"/>
            <a:ext cx="176827" cy="2283724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469F3-92F6-6DE6-42D1-10904ECF9628}"/>
              </a:ext>
            </a:extLst>
          </p:cNvPr>
          <p:cNvSpPr txBox="1"/>
          <p:nvPr/>
        </p:nvSpPr>
        <p:spPr>
          <a:xfrm>
            <a:off x="1406104" y="3694096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proton PDF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351604-2F8C-6526-937E-B3848A95AE6C}"/>
              </a:ext>
            </a:extLst>
          </p:cNvPr>
          <p:cNvCxnSpPr>
            <a:cxnSpLocks/>
          </p:cNvCxnSpPr>
          <p:nvPr/>
        </p:nvCxnSpPr>
        <p:spPr>
          <a:xfrm flipV="1">
            <a:off x="3486050" y="2232590"/>
            <a:ext cx="0" cy="129768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71669C-E5AC-3554-1344-2F58E9790677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202327" y="2232590"/>
            <a:ext cx="0" cy="129768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B2396E-C15A-084F-927E-337D10B4EBB9}"/>
              </a:ext>
            </a:extLst>
          </p:cNvPr>
          <p:cNvCxnSpPr>
            <a:cxnSpLocks/>
          </p:cNvCxnSpPr>
          <p:nvPr/>
        </p:nvCxnSpPr>
        <p:spPr>
          <a:xfrm flipV="1">
            <a:off x="4217184" y="2232589"/>
            <a:ext cx="0" cy="1297689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81F27D1-7824-4350-A965-7506CDCD58EF}"/>
              </a:ext>
            </a:extLst>
          </p:cNvPr>
          <p:cNvSpPr/>
          <p:nvPr/>
        </p:nvSpPr>
        <p:spPr>
          <a:xfrm>
            <a:off x="6163576" y="5336560"/>
            <a:ext cx="2887891" cy="7161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68B2E66-DAC9-BCEB-EB95-F081FD3C77A7}"/>
              </a:ext>
            </a:extLst>
          </p:cNvPr>
          <p:cNvSpPr/>
          <p:nvPr/>
        </p:nvSpPr>
        <p:spPr>
          <a:xfrm rot="16200000">
            <a:off x="3767043" y="3256964"/>
            <a:ext cx="176827" cy="723455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EB140A-36EE-DDF5-A89B-07DC12080307}"/>
              </a:ext>
            </a:extLst>
          </p:cNvPr>
          <p:cNvSpPr txBox="1"/>
          <p:nvPr/>
        </p:nvSpPr>
        <p:spPr>
          <a:xfrm>
            <a:off x="3155808" y="3685857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nucleon PDF</a:t>
            </a:r>
          </a:p>
        </p:txBody>
      </p:sp>
      <p:pic>
        <p:nvPicPr>
          <p:cNvPr id="36" name="Picture 35" descr="\documentclass{article}&#10;\usepackage{amsmath,amssymb,xcolor,slashed}&#10;\newcommand{\bfb}{\mathbf{b}}&#10;\newcommand{\bfQ}{\mathbf{Q}}&#10;\pagestyle{empty}&#10;\begin{document}&#10;&#10;\begin{align*}&#10;\frac{d\sigma_1}{d\mathcal{PS}} =&amp; \frac{4\pi \alpha_{\rm em}^2}{3N_c Q^2 s} H(Q,\mu) \sum_q  c_q(Q) \int \frac{d^2\bfb}{(2\pi)^2} e^{i\mathbf{P}_T\cdot\bfb} \nonumber\\&#10;&amp; \times \sum_{N\in A} \mathcal{B}_{q/p,1}\left(x_1, b, \mu, \frac{\zeta_1}{\nu^2}; \mu_{E}, \mathcal{L}_1\right)\,   \mathcal{B}_{\bar{q}/N}\left(x_2, b, \mu, \frac{\zeta_2}{\nu^2}\right)\, S(b, \mu, \nu)&#10;\end{align*}&#10;&#10;\end{document}" title="IguanaTex Bitmap Display">
            <a:extLst>
              <a:ext uri="{FF2B5EF4-FFF2-40B4-BE49-F238E27FC236}">
                <a16:creationId xmlns:a16="http://schemas.microsoft.com/office/drawing/2014/main" id="{28E7DFCF-06E6-EAC7-191E-0DF4C66B8B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05431" y="4748554"/>
            <a:ext cx="6380480" cy="1219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9383C9-17AC-6D5C-D839-86E47209BD1D}"/>
              </a:ext>
            </a:extLst>
          </p:cNvPr>
          <p:cNvSpPr txBox="1"/>
          <p:nvPr/>
        </p:nvSpPr>
        <p:spPr>
          <a:xfrm>
            <a:off x="6946404" y="6011519"/>
            <a:ext cx="2105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focus of this talk</a:t>
            </a:r>
          </a:p>
        </p:txBody>
      </p:sp>
      <p:pic>
        <p:nvPicPr>
          <p:cNvPr id="23" name="Picture 22" descr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2ABE260E-9C64-0344-F6C4-4D66FFF5F9B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2462" y="4982623"/>
            <a:ext cx="1971040" cy="56896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FBCA6DA5-F84A-EAAE-8052-C9A333F77B91}"/>
              </a:ext>
            </a:extLst>
          </p:cNvPr>
          <p:cNvSpPr/>
          <p:nvPr/>
        </p:nvSpPr>
        <p:spPr>
          <a:xfrm rot="16200000">
            <a:off x="9382288" y="2849376"/>
            <a:ext cx="95308" cy="285634"/>
          </a:xfrm>
          <a:prstGeom prst="leftBrace">
            <a:avLst/>
          </a:prstGeom>
          <a:ln w="1905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30B5A-0771-ED8A-8BF0-C96233CDB734}"/>
              </a:ext>
            </a:extLst>
          </p:cNvPr>
          <p:cNvSpPr txBox="1"/>
          <p:nvPr/>
        </p:nvSpPr>
        <p:spPr>
          <a:xfrm>
            <a:off x="4751185" y="2990698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Perturbatively modified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4980-1799-AF49-D4DB-87D15E44498F}"/>
              </a:ext>
            </a:extLst>
          </p:cNvPr>
          <p:cNvSpPr txBox="1"/>
          <p:nvPr/>
        </p:nvSpPr>
        <p:spPr>
          <a:xfrm>
            <a:off x="6773833" y="2986762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perturbative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6AE0996-D351-87D9-738A-CA837C50470A}"/>
              </a:ext>
            </a:extLst>
          </p:cNvPr>
          <p:cNvSpPr/>
          <p:nvPr/>
        </p:nvSpPr>
        <p:spPr>
          <a:xfrm rot="16200000">
            <a:off x="7790363" y="1535808"/>
            <a:ext cx="95308" cy="2912766"/>
          </a:xfrm>
          <a:prstGeom prst="leftBrace">
            <a:avLst/>
          </a:prstGeom>
          <a:ln w="19050" cap="flat">
            <a:solidFill>
              <a:srgbClr val="0070C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A7780-028D-7844-7D48-AF4636BB2549}"/>
              </a:ext>
            </a:extLst>
          </p:cNvPr>
          <p:cNvSpPr txBox="1"/>
          <p:nvPr/>
        </p:nvSpPr>
        <p:spPr>
          <a:xfrm>
            <a:off x="8889838" y="2986762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nuclear-modified PDF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9ADECF-9729-A44D-D131-75643A6F6E24}"/>
              </a:ext>
            </a:extLst>
          </p:cNvPr>
          <p:cNvCxnSpPr>
            <a:cxnSpLocks/>
          </p:cNvCxnSpPr>
          <p:nvPr/>
        </p:nvCxnSpPr>
        <p:spPr>
          <a:xfrm flipV="1">
            <a:off x="9572758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6EF41EA-B4A5-5BF3-F574-31DC3AC93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452804"/>
            <a:ext cx="4167525" cy="15010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F6CA02-77B0-6C78-AEA4-692B58AA6329}"/>
              </a:ext>
            </a:extLst>
          </p:cNvPr>
          <p:cNvCxnSpPr>
            <a:cxnSpLocks/>
          </p:cNvCxnSpPr>
          <p:nvPr/>
        </p:nvCxnSpPr>
        <p:spPr>
          <a:xfrm flipV="1">
            <a:off x="9287123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389743A9-8F05-5C8A-B5CA-54E70D974E75}"/>
              </a:ext>
            </a:extLst>
          </p:cNvPr>
          <p:cNvSpPr/>
          <p:nvPr/>
        </p:nvSpPr>
        <p:spPr>
          <a:xfrm rot="16200000">
            <a:off x="6183885" y="2849376"/>
            <a:ext cx="95308" cy="285634"/>
          </a:xfrm>
          <a:prstGeom prst="leftBrace">
            <a:avLst/>
          </a:prstGeom>
          <a:ln w="19050" cap="flat">
            <a:solidFill>
              <a:srgbClr val="00B05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10E4B7-1C22-5465-6366-1B820317B774}"/>
              </a:ext>
            </a:extLst>
          </p:cNvPr>
          <p:cNvCxnSpPr>
            <a:cxnSpLocks/>
          </p:cNvCxnSpPr>
          <p:nvPr/>
        </p:nvCxnSpPr>
        <p:spPr>
          <a:xfrm flipV="1">
            <a:off x="6374355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0CD7E1-943D-594A-C3F2-AF174DD7287B}"/>
              </a:ext>
            </a:extLst>
          </p:cNvPr>
          <p:cNvCxnSpPr>
            <a:cxnSpLocks/>
          </p:cNvCxnSpPr>
          <p:nvPr/>
        </p:nvCxnSpPr>
        <p:spPr>
          <a:xfrm flipV="1">
            <a:off x="6088720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39B45DC-1635-9218-54D6-441DF264A3A0}"/>
              </a:ext>
            </a:extLst>
          </p:cNvPr>
          <p:cNvSpPr txBox="1"/>
          <p:nvPr/>
        </p:nvSpPr>
        <p:spPr>
          <a:xfrm>
            <a:off x="611651" y="4037213"/>
            <a:ext cx="7468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consider the first-order opacity correction to the incoming beam function </a:t>
            </a:r>
          </a:p>
        </p:txBody>
      </p:sp>
    </p:spTree>
    <p:extLst>
      <p:ext uri="{BB962C8B-B14F-4D97-AF65-F5344CB8AC3E}">
        <p14:creationId xmlns:p14="http://schemas.microsoft.com/office/powerpoint/2010/main" val="146650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830B-0EA1-C5AF-968C-A8A79D142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4A37D2-DBE8-8A00-6854-ED8042E4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Soft-Collinear Effective Theory with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Glaubers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2C3488-1129-BC21-C5CE-F367C1BE9B1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07E1348-8B16-6AAC-630F-66DA5CFCD06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40AA-93FF-8CCA-0B02-6EF1801D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D4297-C51D-6A48-7098-1848279C4213}"/>
              </a:ext>
            </a:extLst>
          </p:cNvPr>
          <p:cNvSpPr txBox="1"/>
          <p:nvPr/>
        </p:nvSpPr>
        <p:spPr>
          <a:xfrm>
            <a:off x="626818" y="697627"/>
            <a:ext cx="5820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with Glauber gluons has been applied to pp and DIS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3CC38-BF19-E09A-21E6-636AEDDC8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3" y="1036181"/>
            <a:ext cx="6176305" cy="587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59F789-266F-84E9-0835-6E2C148B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587478"/>
            <a:ext cx="6375094" cy="238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569F0C-968A-CA0A-1DD6-DB9B8233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499" y="1261746"/>
            <a:ext cx="4444678" cy="2772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F1A613-FB8A-ED6F-6596-BE9BE6541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910" y="4630703"/>
            <a:ext cx="7073096" cy="13283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B2D15-8736-D0AB-D914-9A0B63C6901E}"/>
              </a:ext>
            </a:extLst>
          </p:cNvPr>
          <p:cNvSpPr/>
          <p:nvPr/>
        </p:nvSpPr>
        <p:spPr>
          <a:xfrm>
            <a:off x="9352344" y="4630702"/>
            <a:ext cx="1088020" cy="5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0D77D-1A9C-506D-A57E-2D60551F9023}"/>
              </a:ext>
            </a:extLst>
          </p:cNvPr>
          <p:cNvSpPr txBox="1"/>
          <p:nvPr/>
        </p:nvSpPr>
        <p:spPr>
          <a:xfrm>
            <a:off x="664781" y="4275766"/>
            <a:ext cx="988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Was shown that rapidity divergences of the collinear function give rise to the BFKL evolution equation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0B5D2-F887-13BF-411B-D8BB5F834751}"/>
              </a:ext>
            </a:extLst>
          </p:cNvPr>
          <p:cNvSpPr txBox="1"/>
          <p:nvPr/>
        </p:nvSpPr>
        <p:spPr>
          <a:xfrm>
            <a:off x="532287" y="5375668"/>
            <a:ext cx="3229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(2011)</a:t>
            </a:r>
          </a:p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Rothstein, Stewart (2016)</a:t>
            </a:r>
          </a:p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Neill, Pathak, Stewart (2022)</a:t>
            </a:r>
          </a:p>
        </p:txBody>
      </p:sp>
    </p:spTree>
    <p:extLst>
      <p:ext uri="{BB962C8B-B14F-4D97-AF65-F5344CB8AC3E}">
        <p14:creationId xmlns:p14="http://schemas.microsoft.com/office/powerpoint/2010/main" val="32963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Motivation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7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80E4-986E-BF1B-DC75-484EABBC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43C4FF-4C4F-A80E-ADE0-055796BC9C75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8339D1-7A92-39A8-3DEE-3BA56732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graphs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B570C7-63C8-183C-A2BC-1483C2077D22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69D169-9E7A-A467-5FDC-6070D0127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940E66D9-0FB3-70E2-DB69-242C54E3114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CE58854F-0D30-38E0-77F4-179A340BCF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CFB8C6F-ADF5-FA70-3600-EB2FF70C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16/30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43E18A5-3C20-D99D-3DCC-4D80C7F923B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83960-B337-6636-AEA2-B18FC678E505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99B4E-AF01-FDCF-F4F4-B42EC62530FD}"/>
              </a:ext>
            </a:extLst>
          </p:cNvPr>
          <p:cNvSpPr txBox="1"/>
          <p:nvPr/>
        </p:nvSpPr>
        <p:spPr>
          <a:xfrm>
            <a:off x="639254" y="416104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Here we use the short-hand</a:t>
            </a:r>
          </a:p>
        </p:txBody>
      </p:sp>
      <p:pic>
        <p:nvPicPr>
          <p:cNvPr id="9" name="Picture 8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04112C30-38D3-B390-5E66-3E54EA7D28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5625" y="4511200"/>
            <a:ext cx="7376160" cy="11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69093-1391-50E8-FD56-FD7E8C7EE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BC1A61C-C964-7881-ED54-79373602BAFE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8B9BBD-4622-C287-ACE7-E3CFD9C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graphs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206B8-C38E-9EAE-7F5A-92AEE85D291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1E483AB-1D6E-1467-C39D-E6A4C5DEA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EFCC12CB-DC05-E87A-4AC0-559F4F3C3C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EB8D9325-6227-7F6F-D615-FCE3D5EDCB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B773F9-37C5-8C0A-E511-7A4307B8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17/30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EC5C52C-5913-C5E5-F98A-F960111FCA2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50F8F-BFDF-0A2A-312B-28488CD0C5CC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1F5ACDAC-ACEC-5755-EA91-0382CE882474}"/>
              </a:ext>
            </a:extLst>
          </p:cNvPr>
          <p:cNvSpPr/>
          <p:nvPr/>
        </p:nvSpPr>
        <p:spPr>
          <a:xfrm>
            <a:off x="4404243" y="1983097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F79279BF-569E-5391-0C37-506CD98B2A92}"/>
              </a:ext>
            </a:extLst>
          </p:cNvPr>
          <p:cNvSpPr/>
          <p:nvPr/>
        </p:nvSpPr>
        <p:spPr>
          <a:xfrm>
            <a:off x="6987324" y="2031323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191F6-2D73-6623-7323-DE2316B6763C}"/>
              </a:ext>
            </a:extLst>
          </p:cNvPr>
          <p:cNvSpPr txBox="1"/>
          <p:nvPr/>
        </p:nvSpPr>
        <p:spPr>
          <a:xfrm>
            <a:off x="3977574" y="3322385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</a:t>
            </a:r>
          </a:p>
        </p:txBody>
      </p:sp>
      <p:pic>
        <p:nvPicPr>
          <p:cNvPr id="29" name="Picture 2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6C0F684-DA73-D90F-7E52-E6D749A8B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991" y="4128895"/>
            <a:ext cx="4100503" cy="25438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4064D43-52BB-BEAE-E735-9E29E0812945}"/>
              </a:ext>
            </a:extLst>
          </p:cNvPr>
          <p:cNvSpPr txBox="1"/>
          <p:nvPr/>
        </p:nvSpPr>
        <p:spPr>
          <a:xfrm>
            <a:off x="639254" y="3794573"/>
            <a:ext cx="6700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 have been considered in Semi-Inclusive DIS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446C5C-B6E0-2520-3777-7AA871184146}"/>
              </a:ext>
            </a:extLst>
          </p:cNvPr>
          <p:cNvSpPr txBox="1"/>
          <p:nvPr/>
        </p:nvSpPr>
        <p:spPr>
          <a:xfrm>
            <a:off x="6864688" y="4938827"/>
            <a:ext cx="3229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Ke,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199458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7552A-2ACA-8849-C2EE-A31DBFE9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EDE88F3-2887-4696-E562-A2E3F7AE6B8C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53A1E0-B8BC-8A32-B77A-E2AE7CA5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graphs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86902C-B4C6-5254-3350-6B214AB102A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0610C7-BFA9-6102-EFA3-BD211BF2C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04BD76E4-608D-FE9A-FC3D-CE3DE2D5FC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1B2F8C59-23C3-13C1-9056-B54FE442CC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E4019A5-E338-D27F-CB21-A484015A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18/30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B71F3E-B9D5-67B6-92E2-7C43AAC684D6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2606E-BFFD-07F8-FB2C-15EA1F211873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CAAF0889-93F7-3AD6-BF79-EA817330DD82}"/>
              </a:ext>
            </a:extLst>
          </p:cNvPr>
          <p:cNvSpPr/>
          <p:nvPr/>
        </p:nvSpPr>
        <p:spPr>
          <a:xfrm>
            <a:off x="6119149" y="1580701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EE091715-6B1D-8409-E07D-78062B3EA1AB}"/>
              </a:ext>
            </a:extLst>
          </p:cNvPr>
          <p:cNvSpPr/>
          <p:nvPr/>
        </p:nvSpPr>
        <p:spPr>
          <a:xfrm>
            <a:off x="4427393" y="2392692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A894BD35-2B6C-A26D-3A58-BFECDCC4C285}"/>
              </a:ext>
            </a:extLst>
          </p:cNvPr>
          <p:cNvSpPr/>
          <p:nvPr/>
        </p:nvSpPr>
        <p:spPr>
          <a:xfrm>
            <a:off x="4404243" y="1983097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AD0984E2-3660-0644-4892-3F3B4D40D1E3}"/>
              </a:ext>
            </a:extLst>
          </p:cNvPr>
          <p:cNvSpPr/>
          <p:nvPr/>
        </p:nvSpPr>
        <p:spPr>
          <a:xfrm>
            <a:off x="6987324" y="2031323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0E040-06A2-E894-9AD5-FB345D2D6886}"/>
              </a:ext>
            </a:extLst>
          </p:cNvPr>
          <p:cNvSpPr txBox="1"/>
          <p:nvPr/>
        </p:nvSpPr>
        <p:spPr>
          <a:xfrm>
            <a:off x="639254" y="416104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Here we use the short-hand</a:t>
            </a:r>
          </a:p>
        </p:txBody>
      </p:sp>
      <p:pic>
        <p:nvPicPr>
          <p:cNvPr id="9" name="Picture 8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7575F86F-41EC-DE72-AA1F-2ADAE9C819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5625" y="4511200"/>
            <a:ext cx="7376160" cy="119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90953-205F-D426-A1E1-CA4F00ABAC88}"/>
              </a:ext>
            </a:extLst>
          </p:cNvPr>
          <p:cNvSpPr txBox="1"/>
          <p:nvPr/>
        </p:nvSpPr>
        <p:spPr>
          <a:xfrm>
            <a:off x="3977574" y="3322385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DB496-CD4A-7DF0-0389-7086F146530C}"/>
              </a:ext>
            </a:extLst>
          </p:cNvPr>
          <p:cNvSpPr txBox="1"/>
          <p:nvPr/>
        </p:nvSpPr>
        <p:spPr>
          <a:xfrm>
            <a:off x="8525120" y="3325109"/>
            <a:ext cx="32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rapidity divergent terms</a:t>
            </a:r>
            <a:endParaRPr lang="en-US" sz="1600" dirty="0">
              <a:solidFill>
                <a:srgbClr val="FF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8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035E-70DE-328B-FAB7-53AC6CF7A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F5DB99-ABE8-7A58-EEFC-673DB2E471E6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47D913-C336-0E3C-B9CC-DA97EE52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graphs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40CAAC-69AB-E1F2-E953-663E99107E8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519E60-2898-7F96-0805-98824CD3F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457C6221-8399-684D-7840-4CBB940E7D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E489DACA-3A91-797D-B70B-F28C1BE80C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EECC8ED-2317-09AD-56EB-8A49DE43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19/30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0504FE-8F03-CEB5-D3F5-E57E8838601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7FE6D-7C01-3D9B-5463-561C70E5C279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28811C32-B1FB-FFBA-BA97-FAC3BF71D93F}"/>
              </a:ext>
            </a:extLst>
          </p:cNvPr>
          <p:cNvSpPr/>
          <p:nvPr/>
        </p:nvSpPr>
        <p:spPr>
          <a:xfrm>
            <a:off x="6119149" y="1580701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6CB58C84-447F-1BA4-E006-11E0D958D14F}"/>
              </a:ext>
            </a:extLst>
          </p:cNvPr>
          <p:cNvSpPr/>
          <p:nvPr/>
        </p:nvSpPr>
        <p:spPr>
          <a:xfrm>
            <a:off x="4427393" y="2392692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1BF3E73F-7A08-45AA-BDDB-84DE250DDE1A}"/>
              </a:ext>
            </a:extLst>
          </p:cNvPr>
          <p:cNvSpPr/>
          <p:nvPr/>
        </p:nvSpPr>
        <p:spPr>
          <a:xfrm>
            <a:off x="4404243" y="1983097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04F5C8BF-7FD9-D4B3-69E6-80296B47B601}"/>
              </a:ext>
            </a:extLst>
          </p:cNvPr>
          <p:cNvSpPr/>
          <p:nvPr/>
        </p:nvSpPr>
        <p:spPr>
          <a:xfrm>
            <a:off x="6987324" y="2031323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EF283724-212D-7567-2F31-67289D43A68B}"/>
              </a:ext>
            </a:extLst>
          </p:cNvPr>
          <p:cNvSpPr/>
          <p:nvPr/>
        </p:nvSpPr>
        <p:spPr>
          <a:xfrm>
            <a:off x="7762831" y="2401713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57D72B9D-9CE8-5435-D9B6-5BA7F373FA8E}"/>
              </a:ext>
            </a:extLst>
          </p:cNvPr>
          <p:cNvSpPr/>
          <p:nvPr/>
        </p:nvSpPr>
        <p:spPr>
          <a:xfrm>
            <a:off x="10901501" y="2415216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A6AADB-A0EF-826D-B3E6-B120DB275CB5}"/>
              </a:ext>
            </a:extLst>
          </p:cNvPr>
          <p:cNvSpPr txBox="1"/>
          <p:nvPr/>
        </p:nvSpPr>
        <p:spPr>
          <a:xfrm>
            <a:off x="639254" y="416104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Here we use the short-hand</a:t>
            </a:r>
          </a:p>
        </p:txBody>
      </p:sp>
      <p:pic>
        <p:nvPicPr>
          <p:cNvPr id="9" name="Picture 8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F6D86CAC-0CF3-C3BD-ADEE-2EED979351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5625" y="4511200"/>
            <a:ext cx="7376160" cy="119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53C2-8F27-841C-D1F4-D5A0D353615A}"/>
              </a:ext>
            </a:extLst>
          </p:cNvPr>
          <p:cNvSpPr txBox="1"/>
          <p:nvPr/>
        </p:nvSpPr>
        <p:spPr>
          <a:xfrm>
            <a:off x="3977574" y="3322385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303EE-C0FB-CE97-7501-A999056D0B7B}"/>
              </a:ext>
            </a:extLst>
          </p:cNvPr>
          <p:cNvSpPr txBox="1"/>
          <p:nvPr/>
        </p:nvSpPr>
        <p:spPr>
          <a:xfrm>
            <a:off x="8525120" y="3325109"/>
            <a:ext cx="32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rapidity divergent terms</a:t>
            </a:r>
            <a:endParaRPr lang="en-US" sz="1600" dirty="0">
              <a:solidFill>
                <a:srgbClr val="FF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56A34-9576-7774-7D81-7264B4382DD8}"/>
              </a:ext>
            </a:extLst>
          </p:cNvPr>
          <p:cNvSpPr txBox="1"/>
          <p:nvPr/>
        </p:nvSpPr>
        <p:spPr>
          <a:xfrm>
            <a:off x="3977574" y="3832154"/>
            <a:ext cx="4440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anti-collinear rapidity divergent terms</a:t>
            </a:r>
          </a:p>
        </p:txBody>
      </p:sp>
    </p:spTree>
    <p:extLst>
      <p:ext uri="{BB962C8B-B14F-4D97-AF65-F5344CB8AC3E}">
        <p14:creationId xmlns:p14="http://schemas.microsoft.com/office/powerpoint/2010/main" val="297912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AC5B-2222-3136-BEC0-876DABE1B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A52409-F241-77BC-76F5-DBC223C9AE5A}"/>
              </a:ext>
            </a:extLst>
          </p:cNvPr>
          <p:cNvSpPr/>
          <p:nvPr/>
        </p:nvSpPr>
        <p:spPr>
          <a:xfrm>
            <a:off x="3561462" y="1584974"/>
            <a:ext cx="7991284" cy="1569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767F91-D479-1D64-69C4-D5A36968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Overview of graphs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04976D-0050-4E35-0D6B-8F64411B95F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5067ED1-5208-D882-A6F7-60A797FBE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229391"/>
            <a:ext cx="2783148" cy="2360109"/>
          </a:xfrm>
          <a:prstGeom prst="rect">
            <a:avLst/>
          </a:prstGeom>
        </p:spPr>
      </p:pic>
      <p:pic>
        <p:nvPicPr>
          <p:cNvPr id="8" name="Picture 7" descr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 title="IguanaTex Bitmap Display">
            <a:extLst>
              <a:ext uri="{FF2B5EF4-FFF2-40B4-BE49-F238E27FC236}">
                <a16:creationId xmlns:a16="http://schemas.microsoft.com/office/drawing/2014/main" id="{CCDD23DE-F708-51F5-1A59-4EED7411B1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05408" y="1095751"/>
            <a:ext cx="4185920" cy="46736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 title="IguanaTex Bitmap Display">
            <a:extLst>
              <a:ext uri="{FF2B5EF4-FFF2-40B4-BE49-F238E27FC236}">
                <a16:creationId xmlns:a16="http://schemas.microsoft.com/office/drawing/2014/main" id="{70FC4975-F0BC-DC55-6369-25378C75DF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772" y="1630692"/>
            <a:ext cx="7741920" cy="1524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494205B-1DC4-0ADB-45AB-0030D3E6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20/30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E4AFFB-293C-C32D-636B-4E76749B5366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A52D0E-6CEA-2D40-6C74-114AAAF1982B}"/>
              </a:ext>
            </a:extLst>
          </p:cNvPr>
          <p:cNvSpPr txBox="1"/>
          <p:nvPr/>
        </p:nvSpPr>
        <p:spPr>
          <a:xfrm>
            <a:off x="626818" y="697627"/>
            <a:ext cx="826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this paper, we study the correlations between the incoming proton and the medium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2350CE70-8BE6-7CF7-6564-EF0A1BFBBBE9}"/>
              </a:ext>
            </a:extLst>
          </p:cNvPr>
          <p:cNvSpPr/>
          <p:nvPr/>
        </p:nvSpPr>
        <p:spPr>
          <a:xfrm>
            <a:off x="6119149" y="1580701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08B0BEC9-D914-AE95-5076-EC338FD02B26}"/>
              </a:ext>
            </a:extLst>
          </p:cNvPr>
          <p:cNvSpPr/>
          <p:nvPr/>
        </p:nvSpPr>
        <p:spPr>
          <a:xfrm>
            <a:off x="4427393" y="2392692"/>
            <a:ext cx="802512" cy="467360"/>
          </a:xfrm>
          <a:prstGeom prst="donut">
            <a:avLst>
              <a:gd name="adj" fmla="val 27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F2A0976-04A8-02ED-9EA1-B444529C4A36}"/>
              </a:ext>
            </a:extLst>
          </p:cNvPr>
          <p:cNvSpPr/>
          <p:nvPr/>
        </p:nvSpPr>
        <p:spPr>
          <a:xfrm>
            <a:off x="4404243" y="1983097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4545F9E9-D60B-3816-F59C-F136C5FA8553}"/>
              </a:ext>
            </a:extLst>
          </p:cNvPr>
          <p:cNvSpPr/>
          <p:nvPr/>
        </p:nvSpPr>
        <p:spPr>
          <a:xfrm>
            <a:off x="6987324" y="2031323"/>
            <a:ext cx="802512" cy="467360"/>
          </a:xfrm>
          <a:prstGeom prst="donut">
            <a:avLst>
              <a:gd name="adj" fmla="val 275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FF501B16-4D1B-B9A2-9ECA-18058CE4EC8E}"/>
              </a:ext>
            </a:extLst>
          </p:cNvPr>
          <p:cNvSpPr/>
          <p:nvPr/>
        </p:nvSpPr>
        <p:spPr>
          <a:xfrm>
            <a:off x="7762831" y="2401713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C8D27273-0EE6-EF35-46FA-DAAFC9434003}"/>
              </a:ext>
            </a:extLst>
          </p:cNvPr>
          <p:cNvSpPr/>
          <p:nvPr/>
        </p:nvSpPr>
        <p:spPr>
          <a:xfrm>
            <a:off x="10901501" y="2415216"/>
            <a:ext cx="802512" cy="467360"/>
          </a:xfrm>
          <a:prstGeom prst="donut">
            <a:avLst>
              <a:gd name="adj" fmla="val 27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BC2E28-083B-8E37-93F4-0BE0DD441C6B}"/>
              </a:ext>
            </a:extLst>
          </p:cNvPr>
          <p:cNvSpPr txBox="1"/>
          <p:nvPr/>
        </p:nvSpPr>
        <p:spPr>
          <a:xfrm>
            <a:off x="639254" y="416104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Here we use the short-hand</a:t>
            </a: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06C27670-7244-56D1-3EE8-071510A01412}"/>
              </a:ext>
            </a:extLst>
          </p:cNvPr>
          <p:cNvSpPr/>
          <p:nvPr/>
        </p:nvSpPr>
        <p:spPr>
          <a:xfrm>
            <a:off x="4467291" y="2806328"/>
            <a:ext cx="802512" cy="467360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4F5226BF-F361-4C3C-6AC3-099C0C1471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5625" y="4511200"/>
            <a:ext cx="7376160" cy="11988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60958D-8903-F6AD-1FBD-B1048EF80EB6}"/>
              </a:ext>
            </a:extLst>
          </p:cNvPr>
          <p:cNvSpPr txBox="1"/>
          <p:nvPr/>
        </p:nvSpPr>
        <p:spPr>
          <a:xfrm>
            <a:off x="3977574" y="3322385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divergent terms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8E075-5E8F-7141-991F-0D2F3F997A2C}"/>
              </a:ext>
            </a:extLst>
          </p:cNvPr>
          <p:cNvSpPr txBox="1"/>
          <p:nvPr/>
        </p:nvSpPr>
        <p:spPr>
          <a:xfrm>
            <a:off x="8525120" y="3325109"/>
            <a:ext cx="32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rapidity divergent terms</a:t>
            </a:r>
            <a:endParaRPr lang="en-US" sz="1600" dirty="0">
              <a:solidFill>
                <a:srgbClr val="FF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61DC1-6F1B-2C74-6434-BB9167F946CA}"/>
              </a:ext>
            </a:extLst>
          </p:cNvPr>
          <p:cNvSpPr txBox="1"/>
          <p:nvPr/>
        </p:nvSpPr>
        <p:spPr>
          <a:xfrm>
            <a:off x="3977574" y="3832154"/>
            <a:ext cx="4440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anti-collinear rapidity divergent terms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7849B-BB13-0C78-41EB-484A5E77A41F}"/>
              </a:ext>
            </a:extLst>
          </p:cNvPr>
          <p:cNvSpPr txBox="1"/>
          <p:nvPr/>
        </p:nvSpPr>
        <p:spPr>
          <a:xfrm>
            <a:off x="8525120" y="3832154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Finite terms</a:t>
            </a:r>
          </a:p>
        </p:txBody>
      </p:sp>
    </p:spTree>
    <p:extLst>
      <p:ext uri="{BB962C8B-B14F-4D97-AF65-F5344CB8AC3E}">
        <p14:creationId xmlns:p14="http://schemas.microsoft.com/office/powerpoint/2010/main" val="158043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F3AD-636D-989B-20A8-3B763BEC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CFB573-E9F8-932A-D773-381F15BD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at one loop for the matching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789513-5D55-285D-5EFD-843FE762394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4B52D1-1F5B-9BC4-F17A-192A5565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28" y="2140960"/>
            <a:ext cx="39116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6AB5B-701A-6FC2-B4D5-48909233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09" y="3908427"/>
            <a:ext cx="2527300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4654A-A6A8-D28E-FFE8-C70944AB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07" y="914661"/>
            <a:ext cx="3457585" cy="2793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ADDBC-4248-CE87-D98A-AB509C822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1" y="1776050"/>
            <a:ext cx="3218912" cy="4025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CD780-2C36-99CE-0717-1A7A7F147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396" y="4680388"/>
            <a:ext cx="4125787" cy="1753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222CC7-5361-85FA-3452-F53484DE3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990" y="727635"/>
            <a:ext cx="2081272" cy="176491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46EE7F7-2F88-FBD1-EFB6-8D4893F7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21/30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8B35890-5D72-2E12-7A42-D3657A7B205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97B2AD-2D19-5793-DF13-D79560B3D8B7}"/>
              </a:ext>
            </a:extLst>
          </p:cNvPr>
          <p:cNvSpPr/>
          <p:nvPr/>
        </p:nvSpPr>
        <p:spPr>
          <a:xfrm>
            <a:off x="220204" y="1984963"/>
            <a:ext cx="4066648" cy="134423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1313C3-AB67-40B7-7EFF-247AC5FDC608}"/>
              </a:ext>
            </a:extLst>
          </p:cNvPr>
          <p:cNvSpPr/>
          <p:nvPr/>
        </p:nvSpPr>
        <p:spPr>
          <a:xfrm>
            <a:off x="838200" y="3829231"/>
            <a:ext cx="2910148" cy="197243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E6EDA7-51AF-22C6-1F4D-2E09D0B48BE9}"/>
              </a:ext>
            </a:extLst>
          </p:cNvPr>
          <p:cNvSpPr/>
          <p:nvPr/>
        </p:nvSpPr>
        <p:spPr>
          <a:xfrm>
            <a:off x="4444191" y="789831"/>
            <a:ext cx="3457585" cy="308767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9308317-72C4-9512-397A-3CEC5B898190}"/>
              </a:ext>
            </a:extLst>
          </p:cNvPr>
          <p:cNvSpPr/>
          <p:nvPr/>
        </p:nvSpPr>
        <p:spPr>
          <a:xfrm>
            <a:off x="3802363" y="4616537"/>
            <a:ext cx="4381868" cy="187362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50B588-2D5A-502C-451F-03CEC5F71BE0}"/>
              </a:ext>
            </a:extLst>
          </p:cNvPr>
          <p:cNvSpPr/>
          <p:nvPr/>
        </p:nvSpPr>
        <p:spPr>
          <a:xfrm>
            <a:off x="8183690" y="1744606"/>
            <a:ext cx="3369055" cy="414688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0A4AEA-34BB-A2D8-374A-2C7D9D84F405}"/>
              </a:ext>
            </a:extLst>
          </p:cNvPr>
          <p:cNvSpPr txBox="1"/>
          <p:nvPr/>
        </p:nvSpPr>
        <p:spPr>
          <a:xfrm>
            <a:off x="626818" y="697626"/>
            <a:ext cx="366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One loop graphs can be organized by the type of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700A3-FDD5-8B05-7AE8-81A6646DA09A}"/>
              </a:ext>
            </a:extLst>
          </p:cNvPr>
          <p:cNvSpPr txBox="1"/>
          <p:nvPr/>
        </p:nvSpPr>
        <p:spPr>
          <a:xfrm>
            <a:off x="351514" y="3282336"/>
            <a:ext cx="366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Glauber, real emission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3C2C8-D414-75FF-C00D-40F285F55E03}"/>
              </a:ext>
            </a:extLst>
          </p:cNvPr>
          <p:cNvSpPr txBox="1"/>
          <p:nvPr/>
        </p:nvSpPr>
        <p:spPr>
          <a:xfrm>
            <a:off x="838200" y="5798593"/>
            <a:ext cx="291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Wave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F49DD6-599A-7DE9-6E67-13CC1BB0AD85}"/>
              </a:ext>
            </a:extLst>
          </p:cNvPr>
          <p:cNvSpPr txBox="1"/>
          <p:nvPr/>
        </p:nvSpPr>
        <p:spPr>
          <a:xfrm>
            <a:off x="4444191" y="3877503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Glauber, virtual loop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EB778E-6E74-CE02-7F67-33451E12A149}"/>
              </a:ext>
            </a:extLst>
          </p:cNvPr>
          <p:cNvSpPr txBox="1"/>
          <p:nvPr/>
        </p:nvSpPr>
        <p:spPr>
          <a:xfrm>
            <a:off x="4237496" y="6461519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Glauber, real emission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0D3C4-9AA0-13C1-A34A-6698600049CA}"/>
              </a:ext>
            </a:extLst>
          </p:cNvPr>
          <p:cNvSpPr txBox="1"/>
          <p:nvPr/>
        </p:nvSpPr>
        <p:spPr>
          <a:xfrm>
            <a:off x="8130216" y="5863593"/>
            <a:ext cx="34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Glauber, virtual emission</a:t>
            </a:r>
          </a:p>
        </p:txBody>
      </p:sp>
    </p:spTree>
    <p:extLst>
      <p:ext uri="{BB962C8B-B14F-4D97-AF65-F5344CB8AC3E}">
        <p14:creationId xmlns:p14="http://schemas.microsoft.com/office/powerpoint/2010/main" val="2611754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4026-B8B9-54DE-A5F0-F0993532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3F7AD63-4C6D-AE32-C532-A98FFEA12B4F}"/>
              </a:ext>
            </a:extLst>
          </p:cNvPr>
          <p:cNvSpPr/>
          <p:nvPr/>
        </p:nvSpPr>
        <p:spPr>
          <a:xfrm>
            <a:off x="3466307" y="4200959"/>
            <a:ext cx="7009343" cy="58219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4F887D-749C-3901-B995-4923E772CFB1}"/>
              </a:ext>
            </a:extLst>
          </p:cNvPr>
          <p:cNvSpPr/>
          <p:nvPr/>
        </p:nvSpPr>
        <p:spPr>
          <a:xfrm>
            <a:off x="3466308" y="3616873"/>
            <a:ext cx="6201475" cy="584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37186C-FC83-A8DE-3C8A-46F4F9DD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matching function at one loop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7005C-CF00-7A77-3EEE-127F22F8A14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30C9A1-7B43-F6BE-45B2-5E76C5948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58" y="1026693"/>
            <a:ext cx="5437442" cy="1960137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bfQ_1 &amp;= x\bfk-(1-x)(\bfp_0-\bfk)\\&#10;\bfQ_2 &amp;= x\bfk-(1-x)(\bfp_0-\bfk+\bfq) \\&#10;\bfQ_3 &amp;= x(\bfk-\bfq)-(1-x)(\bfp_0-\bfk+\bfq)\\&#10;\bfQ_4 &amp;= x(\bfk+\bfq)-(1-x)(\bfp_0-\bfk)&#10;\end{align*}&#10;&#10;\end{document}" title="IguanaTex Bitmap Display">
            <a:extLst>
              <a:ext uri="{FF2B5EF4-FFF2-40B4-BE49-F238E27FC236}">
                <a16:creationId xmlns:a16="http://schemas.microsoft.com/office/drawing/2014/main" id="{C92C9F43-93C5-C1D7-6E28-975B21E433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93307" y="5010106"/>
            <a:ext cx="3271520" cy="11176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6DA33C0-13F3-5853-153E-22E0A601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22/30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C73B9F7-0DED-11AE-659E-5CA61077D22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4F62A-B764-0AD4-7CDC-0B8E5CEB8102}"/>
              </a:ext>
            </a:extLst>
          </p:cNvPr>
          <p:cNvSpPr txBox="1"/>
          <p:nvPr/>
        </p:nvSpPr>
        <p:spPr>
          <a:xfrm>
            <a:off x="639253" y="69825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finite contributions to the collinear function can be organized based on the type of emission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6D336-3D38-0005-7706-2CB3926EC85F}"/>
              </a:ext>
            </a:extLst>
          </p:cNvPr>
          <p:cNvSpPr txBox="1"/>
          <p:nvPr/>
        </p:nvSpPr>
        <p:spPr>
          <a:xfrm>
            <a:off x="7639954" y="1026693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use the short-hand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k}{\mathbf{k}}&#10;\newcommand{\bfq}{\mathbf{q}}&#10;\newcommand{\bfQ}{\mathbf{Q}}&#10;\pagestyle{empty}&#10;\begin{document}&#10;&#10;\begin{table}[ht!]&#10;\centering&#10;\renewcommand{\arraystretch}{1.5}&#10;\begin{tabular}{c|c|c}&#10;\hline&#10;Type $K$ &amp; $\mathcal{I}_{K,F}(x, \bfk, \bfq)$ &amp; $\mathcal{I}_{K,A}(x, \bfk, \bfq)$\\&#10;\hline&#10;I &amp; $\frac{1}{\bfQ_1^2}+2\frac{\bfQ_2}{\bfQ_2^2}\cdot\left(\frac{\bfQ_2}{\bfQ_2^2}-\frac{\bfQ_1}{\bfQ_1^2}\right)\phi_2$  &amp; $\frac{1}{\bfQ_3^2}-\frac{\bfQ_1}{\bfQ_1^2}\cdot\frac{\bfQ_3}{\bfQ_3^2}+\frac{\bfQ_2}{\bfQ_2^2}\cdot\left(\frac{\bfQ_1}{\bfQ_1^2}-\frac{\bfQ_3}{\bfQ_3^2}\right)\phi_2$ \\&#10;\hline&#10;II  &amp; $-\frac{1}{\bfQ_1^2}$ &amp; $\frac{\bfQ_1}{\bfQ_1^2}\cdot\left(\frac{\bfQ_1}{\bfQ_1^2}-\frac{\bfQ_3}{\bfQ_3^2}\right)(\phi_1-1)$\\ &#10;\hline&#10;III  &amp; $-2\frac{\bfQ_2}{\bfQ_2^2}\cdot\left(\frac{\bfQ_2}{\bfQ_2^2}-\frac{\bfQ_1}{\bfQ_1^2}\right)\phi_2 $ &amp; $-\frac{\bfQ_1\cdot\bfQ_2}{\bfQ_1^2\bfQ_2^2}\phi_2 + \frac{\bfQ_1}{\bfQ_1^2}\cdot \frac{\bfQ_4}{\bfQ_4^2} \phi_4 $\\&#10;\hline&#10;IV &amp; $0$ &amp;&#10;$-\frac{1}{\bfQ_1^2}\phi_1+\frac{\bfQ_1}{\bfQ_1^2}\cdot\frac{\bfQ_3}{\bfQ_3^2}\phi_3$\\&#10;\hline&#10;\end{tabular}&#10;\end{table}&#10;&#10;\end{document}" title="IguanaTex Bitmap Display">
            <a:extLst>
              <a:ext uri="{FF2B5EF4-FFF2-40B4-BE49-F238E27FC236}">
                <a16:creationId xmlns:a16="http://schemas.microsoft.com/office/drawing/2014/main" id="{55BA367A-5D28-E68E-FF39-F6965EB2F6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1371392"/>
            <a:ext cx="5670860" cy="1615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AB205-C115-F0D7-17F8-DB869CECBC07}"/>
              </a:ext>
            </a:extLst>
          </p:cNvPr>
          <p:cNvSpPr txBox="1"/>
          <p:nvPr/>
        </p:nvSpPr>
        <p:spPr>
          <a:xfrm>
            <a:off x="661377" y="323236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finite contributions to the collinear function can be organized based on the type of emission</a:t>
            </a:r>
          </a:p>
        </p:txBody>
      </p:sp>
      <p:pic>
        <p:nvPicPr>
          <p:cNvPr id="21" name="Picture 20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mathcal{J}_{q/q,R}^{(1)}(x,\bfp,\bfq) &amp;= \frac{g_s^2C_F}{2\pi} p_{qq, \epsilon}(x) \int d^{2-2\epsilon} \bfk\left[\delta^{({2-2\epsilon})}(\bfp-\bfq+\bfk) \mathcal{I}_{\rm I,R} +\delta^{({2-2\epsilon})}(\bfp+\bfk) \mathcal{I}_{\rm II,R} \right] \\&#10;&amp; + \frac{g_s^2C_F}{2\pi}\delta(1-x)\int_0^1 dx' p_{qq, \epsilon}(x') \int d^{2-2\epsilon} \bfk&#10; \left[\delta^{({2-2\epsilon})}(\bfp-\bfq)\mathcal{I}_{\rm III,R} + \delta^{({2-2\epsilon})}(\bfp)\mathcal{I}_{\rm IV,R} \right] &#10;\end{align*}&#10;&#10;\end{document}" title="IguanaTex Bitmap Display">
            <a:extLst>
              <a:ext uri="{FF2B5EF4-FFF2-40B4-BE49-F238E27FC236}">
                <a16:creationId xmlns:a16="http://schemas.microsoft.com/office/drawing/2014/main" id="{2CEEB7B2-1DDC-983A-9E85-E0DA097C88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47728" y="3661536"/>
            <a:ext cx="8453120" cy="10769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BDD57E-DCDC-CC54-E7D6-7DCC93DEF076}"/>
              </a:ext>
            </a:extLst>
          </p:cNvPr>
          <p:cNvSpPr txBox="1"/>
          <p:nvPr/>
        </p:nvSpPr>
        <p:spPr>
          <a:xfrm>
            <a:off x="5455378" y="4890102"/>
            <a:ext cx="3031200" cy="33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Generate collinear divergences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3F6A2-0537-4989-B54F-0086C3BDB02D}"/>
              </a:ext>
            </a:extLst>
          </p:cNvPr>
          <p:cNvSpPr txBox="1"/>
          <p:nvPr/>
        </p:nvSpPr>
        <p:spPr>
          <a:xfrm>
            <a:off x="5455378" y="5227992"/>
            <a:ext cx="468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Generate rapidity divergences (focus of this talk)</a:t>
            </a:r>
          </a:p>
        </p:txBody>
      </p:sp>
    </p:spTree>
    <p:extLst>
      <p:ext uri="{BB962C8B-B14F-4D97-AF65-F5344CB8AC3E}">
        <p14:creationId xmlns:p14="http://schemas.microsoft.com/office/powerpoint/2010/main" val="234766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EC3DD-63BC-35CA-B7E2-A984B628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5D9274-6D82-DF5D-5DCC-A2569FCD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Coherence in the scattering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DBE976-FACC-6541-2D13-FDE30BA5C6D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A149EC0-969A-0C32-D904-7679D0FC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23/30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B77E7A-08E2-0DE3-6F32-2587FA97650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A39F0-4860-4D51-5141-0633EA17506B}"/>
              </a:ext>
            </a:extLst>
          </p:cNvPr>
          <p:cNvSpPr txBox="1"/>
          <p:nvPr/>
        </p:nvSpPr>
        <p:spPr>
          <a:xfrm>
            <a:off x="626818" y="697627"/>
            <a:ext cx="4961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There are two competing time-scales in the process</a:t>
            </a:r>
          </a:p>
        </p:txBody>
      </p:sp>
      <p:pic>
        <p:nvPicPr>
          <p:cNvPr id="12" name="Picture 11" descr="\documentclass{article}&#10;\usepackage{amsmath,amssymb,xcolor,slashed}&#10;\newcommand{\bfb}{\mathbf{b}}&#10;\newcommand{\bfQ}{\mathbf{Q}}&#10;\pagestyle{empty}&#10;\begin{document}&#10;&#10;\begin{align*}&#10;\tau_f \ll L^+&#10;\end{align*}&#10;&#10;\end{document}" title="IguanaTex Bitmap Display">
            <a:extLst>
              <a:ext uri="{FF2B5EF4-FFF2-40B4-BE49-F238E27FC236}">
                <a16:creationId xmlns:a16="http://schemas.microsoft.com/office/drawing/2014/main" id="{C3646DC9-FE9E-3080-9586-A15A53D378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50779" y="2735542"/>
            <a:ext cx="751840" cy="24384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Q}{\mathbf{Q}}&#10;\pagestyle{empty}&#10;\begin{document}&#10;&#10;\begin{align*}&#10;\tau_f \gg L^+&#10;\end{align*}&#10;&#10;\end{document}" title="IguanaTex Bitmap Display">
            <a:extLst>
              <a:ext uri="{FF2B5EF4-FFF2-40B4-BE49-F238E27FC236}">
                <a16:creationId xmlns:a16="http://schemas.microsoft.com/office/drawing/2014/main" id="{2042D898-2D97-A016-A443-75F5F2436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6962" y="2731387"/>
            <a:ext cx="751840" cy="2438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A9BC5D-C600-1FDD-E407-A8AC18C45613}"/>
              </a:ext>
            </a:extLst>
          </p:cNvPr>
          <p:cNvSpPr txBox="1"/>
          <p:nvPr/>
        </p:nvSpPr>
        <p:spPr>
          <a:xfrm>
            <a:off x="1768658" y="2979439"/>
            <a:ext cx="3716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Emissions break coherence (GB region)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D3098-AEE0-244B-28C2-95BA0A7B8DD9}"/>
              </a:ext>
            </a:extLst>
          </p:cNvPr>
          <p:cNvSpPr txBox="1"/>
          <p:nvPr/>
        </p:nvSpPr>
        <p:spPr>
          <a:xfrm>
            <a:off x="6176941" y="2975227"/>
            <a:ext cx="351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Coherence is unbroken (LPM region)</a:t>
            </a:r>
          </a:p>
        </p:txBody>
      </p:sp>
      <p:pic>
        <p:nvPicPr>
          <p:cNvPr id="29" name="Picture 28" descr="\documentclass{article}&#10;\usepackage{amsmath,amssymb,xcolor,slashed}&#10;\newcommand{\bfb}{\mathbf{b}}&#10;\newcommand{\bfQ}{\mathbf{Q}}&#10;\pagestyle{empty}&#10;\begin{document}&#10;&#10;\begin{align*}&#10;e^{i L^+/\tau_f}&#10;\end{align*}&#10;&#10;\end{document}" title="IguanaTex Bitmap Display">
            <a:extLst>
              <a:ext uri="{FF2B5EF4-FFF2-40B4-BE49-F238E27FC236}">
                <a16:creationId xmlns:a16="http://schemas.microsoft.com/office/drawing/2014/main" id="{A112CFBA-3A4F-948D-1642-47B9C20C34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31698" y="1231935"/>
            <a:ext cx="609600" cy="22352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tau_f \sim \frac{1}{p^-}&#10;\end{align*}&#10;&#10;\end{document}" title="IguanaTex Bitmap Display">
            <a:extLst>
              <a:ext uri="{FF2B5EF4-FFF2-40B4-BE49-F238E27FC236}">
                <a16:creationId xmlns:a16="http://schemas.microsoft.com/office/drawing/2014/main" id="{6E2BB74A-701E-458D-D4F2-039EB38780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05286" y="1120175"/>
            <a:ext cx="731520" cy="44704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+&#10;\end{align*}&#10;&#10;\end{document}" title="IguanaTex Bitmap Display">
            <a:extLst>
              <a:ext uri="{FF2B5EF4-FFF2-40B4-BE49-F238E27FC236}">
                <a16:creationId xmlns:a16="http://schemas.microsoft.com/office/drawing/2014/main" id="{1015DB34-292B-3B31-4BA9-7B38540CC1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942736" y="1210340"/>
            <a:ext cx="243840" cy="182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946E02-D70B-5A7B-C3A9-8578C7AAAB58}"/>
              </a:ext>
            </a:extLst>
          </p:cNvPr>
          <p:cNvSpPr txBox="1"/>
          <p:nvPr/>
        </p:nvSpPr>
        <p:spPr>
          <a:xfrm>
            <a:off x="981016" y="162130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Time-scale for emission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894DF32-26A2-899B-C7B0-F10E9B174BF5}"/>
              </a:ext>
            </a:extLst>
          </p:cNvPr>
          <p:cNvSpPr/>
          <p:nvPr/>
        </p:nvSpPr>
        <p:spPr>
          <a:xfrm rot="16200000">
            <a:off x="1941010" y="1472052"/>
            <a:ext cx="95308" cy="285634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7E0095-020C-5E38-86D6-97690EA34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904"/>
          <a:stretch/>
        </p:blipFill>
        <p:spPr>
          <a:xfrm>
            <a:off x="8716222" y="899398"/>
            <a:ext cx="3284204" cy="14710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6A2356F-899B-72E1-BAAA-B49A507690F5}"/>
              </a:ext>
            </a:extLst>
          </p:cNvPr>
          <p:cNvSpPr txBox="1"/>
          <p:nvPr/>
        </p:nvSpPr>
        <p:spPr>
          <a:xfrm>
            <a:off x="639254" y="2237568"/>
            <a:ext cx="507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There are two regions with distinct power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countings</a:t>
            </a:r>
            <a:endParaRPr lang="en-US" sz="1600" b="1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43A669-0225-8D7E-F087-3459E4FA80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8157" y="3223165"/>
            <a:ext cx="3538734" cy="35387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AE2432-3E6D-5972-07BE-733DD58CA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5977" y="3223165"/>
            <a:ext cx="3538734" cy="35387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953EE2D-4345-90EC-1281-E7F19E11840D}"/>
              </a:ext>
            </a:extLst>
          </p:cNvPr>
          <p:cNvSpPr txBox="1"/>
          <p:nvPr/>
        </p:nvSpPr>
        <p:spPr>
          <a:xfrm>
            <a:off x="3440087" y="1621303"/>
            <a:ext cx="3134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Time-scale for traversing the medium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3077E45-A09E-AB7D-9562-F8456B98D302}"/>
              </a:ext>
            </a:extLst>
          </p:cNvPr>
          <p:cNvSpPr/>
          <p:nvPr/>
        </p:nvSpPr>
        <p:spPr>
          <a:xfrm rot="16200000">
            <a:off x="4959526" y="1472052"/>
            <a:ext cx="95308" cy="285634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D8848B-428C-0982-FEFA-4A2C806064F9}"/>
              </a:ext>
            </a:extLst>
          </p:cNvPr>
          <p:cNvSpPr txBox="1"/>
          <p:nvPr/>
        </p:nvSpPr>
        <p:spPr>
          <a:xfrm>
            <a:off x="6906898" y="162130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CB55951-68E2-B9E4-1DD0-04200BC47B8E}"/>
              </a:ext>
            </a:extLst>
          </p:cNvPr>
          <p:cNvSpPr/>
          <p:nvPr/>
        </p:nvSpPr>
        <p:spPr>
          <a:xfrm rot="16200000">
            <a:off x="7612836" y="1286079"/>
            <a:ext cx="95273" cy="657546"/>
          </a:xfrm>
          <a:prstGeom prst="leftBrace">
            <a:avLst/>
          </a:prstGeom>
          <a:ln w="19050" cap="flat">
            <a:solidFill>
              <a:srgbClr val="00ADE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26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20E87-9003-6662-3F2B-900C99D1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E3A255-3622-EA4F-609C-FADB8796CEAE}"/>
              </a:ext>
            </a:extLst>
          </p:cNvPr>
          <p:cNvSpPr/>
          <p:nvPr/>
        </p:nvSpPr>
        <p:spPr>
          <a:xfrm>
            <a:off x="6223248" y="169968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E5B181-9DBA-3E1F-EDFC-9CA8DD0D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Rapidity divergence in the collinear function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899991-45F1-7D4B-24AA-4596710B6EC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2D75EAC-C0CC-8AFA-C43C-1EBE4EE9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24/30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A389B4F-D9AE-17FB-BA91-7C0F7F0BB50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830FF-7D86-7432-151F-1C8DA245DC2D}"/>
              </a:ext>
            </a:extLst>
          </p:cNvPr>
          <p:cNvSpPr txBox="1"/>
          <p:nvPr/>
        </p:nvSpPr>
        <p:spPr>
          <a:xfrm>
            <a:off x="639254" y="685750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 loop contribution to the collinear function takes on a simple form 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\mathcal{J}_{q/q,F}^{(0)}\otimes_\perp\Sigma_{FT}^{(0)} \otimes_\perp \mathcal{N}_{j,T}^{(0)} + \mathcal{J}_{q/q,A}^{(1),\rm rap}\otimes_\perp\Sigma_{AT}^{(0)} \otimes_\perp \mathcal{N}_{j,T}^{(0)}&#10;&amp;=\int \frac{d^{2-2\epsilon}\bfp}{(2\pi)^{-2\epsilon}}  e^{-i\bfp\cdot \bfb} \int \frac{d^{2-2\epsilon}\bfq}{(2\pi)^{2-2\epsilon}} \int \frac{d^{2-2\epsilon}\bfq'}{(2\pi)^{2-2\epsilon}} \\&#10;&amp;\times\left[1 +\left( -\frac{1}{\tau } + \mathcal{L}_n\right)\hat{\mathcal{C}}\right]\left[\frac{\mathcal{J}_{q/q,F}^{(0)}}{\bfq^2}\right] \bfq^2{\bfq'}^2 \Sigma_{FT}^{(0)} \frac{\mathcal{N}_{j,T}^{(0)}}{{\bfq'}^2}&#10;\end{align*}&#10;&#10;\end{document}" title="IguanaTex Bitmap Display">
            <a:extLst>
              <a:ext uri="{FF2B5EF4-FFF2-40B4-BE49-F238E27FC236}">
                <a16:creationId xmlns:a16="http://schemas.microsoft.com/office/drawing/2014/main" id="{A31DB05E-90B5-6721-85BA-DF06DCDBF1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9254" y="1024304"/>
            <a:ext cx="8981440" cy="130048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eta(x) = \left(\frac{(1-x)p_1^+}{\nu}\right)^{-\tau}&#10;\end{align*}&#10;&#10;\end{document}" title="IguanaTex Bitmap Display">
            <a:extLst>
              <a:ext uri="{FF2B5EF4-FFF2-40B4-BE49-F238E27FC236}">
                <a16:creationId xmlns:a16="http://schemas.microsoft.com/office/drawing/2014/main" id="{7FAE5BEA-C855-4554-937C-BB6EE6B404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20694" y="1146224"/>
            <a:ext cx="2072640" cy="528320"/>
          </a:xfrm>
          <a:prstGeom prst="rect">
            <a:avLst/>
          </a:prstGeom>
        </p:spPr>
      </p:pic>
      <p:pic>
        <p:nvPicPr>
          <p:cNvPr id="7" name="Picture 6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hat{\mathcal{C}}[v(\bfq^2)] = \frac{g_s^2 C_A}{\pi}   \int \frac{d^{2-2\epsilon}\bfk}{(2\pi)^{2-2\epsilon}} \left[\frac{1}{(\bfq-\bfk)^2}v(\bfk^2) - \frac{\bfq^2}{2\bfk^2(\bfq-\bfk)^2}v(\bfq^2)\right]&#10;\end{align*}&#10;&#10;\end{document}" title="IguanaTex Bitmap Display">
            <a:extLst>
              <a:ext uri="{FF2B5EF4-FFF2-40B4-BE49-F238E27FC236}">
                <a16:creationId xmlns:a16="http://schemas.microsoft.com/office/drawing/2014/main" id="{6D276E69-B121-5D2A-3FA9-D31460D4B2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45307" y="2324784"/>
            <a:ext cx="5852160" cy="5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1B405-A28F-4902-1C20-4B6005B1568A}"/>
              </a:ext>
            </a:extLst>
          </p:cNvPr>
          <p:cNvSpPr txBox="1"/>
          <p:nvPr/>
        </p:nvSpPr>
        <p:spPr>
          <a:xfrm>
            <a:off x="639254" y="2905460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 loop contribution to the collinear function takes on a simple form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8C130-7619-39E2-C3CF-8B47FD798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238809"/>
            <a:ext cx="2912800" cy="29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58494-AB31-F82F-212F-B474CE5A2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1772" y="3238809"/>
            <a:ext cx="2912800" cy="2912800"/>
          </a:xfrm>
          <a:prstGeom prst="rect">
            <a:avLst/>
          </a:prstGeom>
        </p:spPr>
      </p:pic>
      <p:pic>
        <p:nvPicPr>
          <p:cNvPr id="15" name="Picture 14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n \sim \ln\frac{\min\{2L^+\mu_b^2, x_1 P_a^+\}}{\nu}&#10;\end{align*}&#10;&#10;\end{document}" title="IguanaTex Bitmap Display">
            <a:extLst>
              <a:ext uri="{FF2B5EF4-FFF2-40B4-BE49-F238E27FC236}">
                <a16:creationId xmlns:a16="http://schemas.microsoft.com/office/drawing/2014/main" id="{CDE93115-6673-AB61-56A7-A45CD69CD5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11067" y="4091323"/>
            <a:ext cx="2458720" cy="4470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3D4E9D-2B74-C155-B455-D5AE0927DCBF}"/>
              </a:ext>
            </a:extLst>
          </p:cNvPr>
          <p:cNvSpPr txBox="1"/>
          <p:nvPr/>
        </p:nvSpPr>
        <p:spPr>
          <a:xfrm>
            <a:off x="7307124" y="3316690"/>
            <a:ext cx="404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 natural rapidity scale enters into the different regions </a:t>
            </a:r>
          </a:p>
        </p:txBody>
      </p:sp>
    </p:spTree>
    <p:extLst>
      <p:ext uri="{BB962C8B-B14F-4D97-AF65-F5344CB8AC3E}">
        <p14:creationId xmlns:p14="http://schemas.microsoft.com/office/powerpoint/2010/main" val="1194674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7DD14-C7D5-D203-2109-C87C5110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CFE212-AD98-BE8D-C451-1F3B3D2399C3}"/>
              </a:ext>
            </a:extLst>
          </p:cNvPr>
          <p:cNvSpPr/>
          <p:nvPr/>
        </p:nvSpPr>
        <p:spPr>
          <a:xfrm>
            <a:off x="5511961" y="4406427"/>
            <a:ext cx="218279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A18B38-BFCC-BEAC-FE78-3BF65F834C1F}"/>
              </a:ext>
            </a:extLst>
          </p:cNvPr>
          <p:cNvSpPr/>
          <p:nvPr/>
        </p:nvSpPr>
        <p:spPr>
          <a:xfrm>
            <a:off x="6492955" y="567725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E793B8-FC5D-6253-416F-0031807E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anti-collinear contribution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C3ADF4-2455-D45F-37D6-9F9AD0D6627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3FFDBC-DF7B-DE2B-7CAA-CD351730D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492" y="2152390"/>
            <a:ext cx="4369073" cy="113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CB2CA-3864-EC56-A273-EC6343AA5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85" y="1042499"/>
            <a:ext cx="5258515" cy="1109891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B9EC85-B6F2-ACF0-C2BB-329DFCE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25/30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D6EECC0-D324-CE7F-6F59-E390F5C51CB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4" name="Picture 1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1)} \otimes_\perp \mathcal{N}_{j,T}^{(0)} \\&#10;&amp;= \int \frac{d^{2-2\epsilon}\bfp}{(2\pi)^{-2\epsilon}}  e^{-i\bfp\cdot \bfb} \int \frac{d^{2-2\epsilon}\bfq}{(2\pi)^{2-2\epsilon}} \int \frac{d^{2-2\epsilon}\bfq'}{(2\pi)^{2-2\epsilon}}&#10;\frac{\mathcal{J}_{q/q,F}^{(0)}}{\bfq^2} \left( \frac{2}{\tau } + \mathcal{L}_{s}\right)\hat{\mathcal{C}}&#10;\left[\bfq^2{\bfq'}^2 \Sigma_{FT}^{(0)}\right] \frac{\mathcal{N}_{j,T}^{(0)}}{{\bfq'}^2}&#10;\end{align*}&#10;&#10;\end{document}" title="IguanaTex Bitmap Display">
            <a:extLst>
              <a:ext uri="{FF2B5EF4-FFF2-40B4-BE49-F238E27FC236}">
                <a16:creationId xmlns:a16="http://schemas.microsoft.com/office/drawing/2014/main" id="{3BBE6CEB-9E7B-514E-F72A-375F496A0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7485" y="3931993"/>
            <a:ext cx="7193280" cy="995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FD8514-2A03-6011-5CFF-0236A4045694}"/>
              </a:ext>
            </a:extLst>
          </p:cNvPr>
          <p:cNvSpPr txBox="1"/>
          <p:nvPr/>
        </p:nvSpPr>
        <p:spPr>
          <a:xfrm>
            <a:off x="626818" y="697626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from the soft sector</a:t>
            </a:r>
          </a:p>
        </p:txBody>
      </p:sp>
      <p:pic>
        <p:nvPicPr>
          <p:cNvPr id="18" name="Picture 17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\mu \sim Q\left(\lambda, \lambda, \lambda \right)&#10;\end{align*}&#10;&#10;\end{document}" title="IguanaTex Bitmap Display">
            <a:extLst>
              <a:ext uri="{FF2B5EF4-FFF2-40B4-BE49-F238E27FC236}">
                <a16:creationId xmlns:a16="http://schemas.microsoft.com/office/drawing/2014/main" id="{F279422B-5C54-8C61-DF13-89FC28D659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96818" y="811817"/>
            <a:ext cx="1300480" cy="203200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left| \frac{l_z}{\nu} \right|^{-\tau/2}&#10;\end{align*}&#10;&#10;\end{document}" title="IguanaTex Bitmap Display">
            <a:extLst>
              <a:ext uri="{FF2B5EF4-FFF2-40B4-BE49-F238E27FC236}">
                <a16:creationId xmlns:a16="http://schemas.microsoft.com/office/drawing/2014/main" id="{34BBA9BF-116C-A329-D4B2-1BA072FC2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48566" y="1828734"/>
            <a:ext cx="690880" cy="5486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D2AF7A-4EDE-AB89-E961-CBE269515192}"/>
              </a:ext>
            </a:extLst>
          </p:cNvPr>
          <p:cNvSpPr txBox="1"/>
          <p:nvPr/>
        </p:nvSpPr>
        <p:spPr>
          <a:xfrm>
            <a:off x="639254" y="3593894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 and collinear functions at one loop</a:t>
            </a:r>
          </a:p>
        </p:txBody>
      </p:sp>
      <p:pic>
        <p:nvPicPr>
          <p:cNvPr id="24" name="Picture 23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s \sim \ln\left(\frac{\mu_b^2}{\nu^2}\right)&#10;\end{align*}&#10;&#10;\end{document}" title="IguanaTex Bitmap Display">
            <a:extLst>
              <a:ext uri="{FF2B5EF4-FFF2-40B4-BE49-F238E27FC236}">
                <a16:creationId xmlns:a16="http://schemas.microsoft.com/office/drawing/2014/main" id="{D9B62731-E369-37FF-73DE-E031B4C866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65754" y="4331003"/>
            <a:ext cx="1219200" cy="50800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0)} \otimes_\perp \mathcal{N}_{j,T}^{(1)}  \nonumber\\&#10;&amp;= \int \frac{d^{2-2\epsilon}\bfp}{(2\pi)^{-2\epsilon}}  e^{-i\bfp\cdot \bfb} \int \frac{d^{2-2\epsilon}\bfq}{(2\pi)^{2-2\epsilon}} \int \frac{d^{2-2\epsilon}\bfq'}{(2\pi)^{2-2\epsilon}}&#10;\frac{\mathcal{J}_{q/q,F}^{(0)}}{\bfq^2} \bfq^2{\bfq'}^2 \Sigma_{FT}^{(0)} \left( -\frac{1}{\tau } + \mathcal{L}_{\bar{n}}\right)\hat{\mathcal{C}}&#10;\left[\frac{\mathcal{N}_{j,T}^{(0)}}{{\bfq'}^2}\right] &#10;\end{align*}&#10;&#10;\end{document}" title="IguanaTex Bitmap Display">
            <a:extLst>
              <a:ext uri="{FF2B5EF4-FFF2-40B4-BE49-F238E27FC236}">
                <a16:creationId xmlns:a16="http://schemas.microsoft.com/office/drawing/2014/main" id="{779FF51A-74BC-1BA2-702F-7BF66D6443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37485" y="5230665"/>
            <a:ext cx="7355840" cy="1056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45D40-E6B7-3737-DED8-B4F0890C01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1146" y="1986468"/>
            <a:ext cx="3911600" cy="92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8AE291-3E15-0C83-E1DA-199BB7C976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9400" y="1142667"/>
            <a:ext cx="3098800" cy="749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B1AAA4-67E3-2FF2-7591-DB3AFC7EC285}"/>
              </a:ext>
            </a:extLst>
          </p:cNvPr>
          <p:cNvSpPr txBox="1"/>
          <p:nvPr/>
        </p:nvSpPr>
        <p:spPr>
          <a:xfrm>
            <a:off x="6542437" y="726983"/>
            <a:ext cx="368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from the anti-collinear sector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7CA8C-E233-3E22-51E3-01F7315CF724}"/>
              </a:ext>
            </a:extLst>
          </p:cNvPr>
          <p:cNvSpPr txBox="1"/>
          <p:nvPr/>
        </p:nvSpPr>
        <p:spPr>
          <a:xfrm>
            <a:off x="7229414" y="2910491"/>
            <a:ext cx="4438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Double Glauber exchange graphs are scaleless</a:t>
            </a:r>
          </a:p>
        </p:txBody>
      </p:sp>
    </p:spTree>
    <p:extLst>
      <p:ext uri="{BB962C8B-B14F-4D97-AF65-F5344CB8AC3E}">
        <p14:creationId xmlns:p14="http://schemas.microsoft.com/office/powerpoint/2010/main" val="214737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DC61237-B67E-34AD-F5F3-042A02AE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1/30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D3C72-8D34-8E28-AD01-3F54F49AD649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8A40984-8166-463E-7ACE-09F11FD3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vacuum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55452BD0-7709-9923-94D2-300851E8B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56" y="1030144"/>
            <a:ext cx="4243450" cy="5127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5A7363-84E3-B61B-6FB3-768E06FB239D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A05E41-D2EB-E296-6695-EB190750EAA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711D0A6-B166-3B4B-EDCC-38104A4147E3}"/>
              </a:ext>
            </a:extLst>
          </p:cNvPr>
          <p:cNvSpPr/>
          <p:nvPr/>
        </p:nvSpPr>
        <p:spPr>
          <a:xfrm>
            <a:off x="11575" y="3317241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67FBEE4C-CB26-0F6E-0C9E-780DF18E8D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248" y="3390695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12BCF55-1ACB-890C-BBF0-2AB9CCB46948}"/>
              </a:ext>
            </a:extLst>
          </p:cNvPr>
          <p:cNvSpPr/>
          <p:nvPr/>
        </p:nvSpPr>
        <p:spPr>
          <a:xfrm>
            <a:off x="5998878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64EE37D7-2639-32D5-19C9-D3926A51FD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BC5632C-41EE-4B16-550D-ADE71CB91673}"/>
              </a:ext>
            </a:extLst>
          </p:cNvPr>
          <p:cNvSpPr/>
          <p:nvPr/>
        </p:nvSpPr>
        <p:spPr>
          <a:xfrm>
            <a:off x="4560728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53221BEB-CBF9-1B68-A68F-4F6232F0A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50982" y="1038631"/>
            <a:ext cx="1605280" cy="22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EA70CD-0E49-AEC2-45CA-2F78E3BAF371}"/>
              </a:ext>
            </a:extLst>
          </p:cNvPr>
          <p:cNvSpPr/>
          <p:nvPr/>
        </p:nvSpPr>
        <p:spPr>
          <a:xfrm>
            <a:off x="964496" y="2425017"/>
            <a:ext cx="2388303" cy="2538317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169B9-700A-265F-1BA0-996C79BC3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CE3F00-2FB0-1D1C-A201-6AFDA47F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BFKL evolution equations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B2AA1-44E7-1540-7778-1783ED6D8EC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76067C-5CC1-7369-A045-F70F033A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41CF53D-F60F-BC52-AE4E-0DDCB53B461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B4EA1-E939-B215-55E0-D3F1B2374004}"/>
              </a:ext>
            </a:extLst>
          </p:cNvPr>
          <p:cNvSpPr txBox="1"/>
          <p:nvPr/>
        </p:nvSpPr>
        <p:spPr>
          <a:xfrm>
            <a:off x="639254" y="697626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Each sector obeys a BFKL evolution equation</a:t>
            </a:r>
          </a:p>
        </p:txBody>
      </p:sp>
      <p:pic>
        <p:nvPicPr>
          <p:cNvPr id="4" name="Picture 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g_s^2}{\bfq^2}\frac{\partial \mathcal{J}_{q/i,R}(x, \bfp, \bfq;\nu)  }{\partial \ln \nu}  &amp;=   -\hat{\mathcal{C}}\left[ \frac{g_s^2}{\bfq^2}\mathcal{J}_{q/i,R}(x, \bfp, \bfq;\nu)\right], \\&#10;\frac{g_s^2}{{\bfq'}^2} \frac{\partial \mathcal{N}_{j,T}(\bfq';\nu') }{\partial \ln \nu'}  &amp;=   -\hat{\mathcal{C}}\left[\frac{g_s^2}{ {\bfq'}^2}\mathcal{N}_{j,T}(\bfq';\nu') \right],\\&#10;\left(\frac{g_s^2}{{\bfq}^2}\right)^{-1}\left(\frac{g_s^2}{{\bfq'}^2}\right)^{-1} \frac{\partial  \Sigma_{RT}(\bfq, \bfq'; \nu, \nu')}{\partial \ln \nu} &amp;= \hat{\mathcal{C}}\left[ \left(\frac{g_s^2}{{\bfq}^2}\right)^{-1}\left(\frac{g_s^2}{{\bfq'}^2}\right)^{-1}\Sigma_{RT}(\bfq, \bfq';\nu, \nu')\right]. &#10;\end{align*}&#10;&#10;\end{document}" title="IguanaTex Bitmap Display">
            <a:extLst>
              <a:ext uri="{FF2B5EF4-FFF2-40B4-BE49-F238E27FC236}">
                <a16:creationId xmlns:a16="http://schemas.microsoft.com/office/drawing/2014/main" id="{A2E66299-9538-31FE-5712-9B0CC16C9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8200" y="1036180"/>
            <a:ext cx="7010400" cy="176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10CE6-0DE1-193C-5566-02A1C9D4A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400" y="850371"/>
            <a:ext cx="2912800" cy="291280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}{\partial \ln{\nu}}\left[\mathcal{J}_{q/i,R}\otimes_\perp \Sigma_{RT} \otimes_\perp \mathcal{N}_{j,T} \right]\left(x_1, \bfp, \mu \right) = 0 &#10;\end{align*}&#10;&#10;\end{document}" title="IguanaTex Bitmap Display">
            <a:extLst>
              <a:ext uri="{FF2B5EF4-FFF2-40B4-BE49-F238E27FC236}">
                <a16:creationId xmlns:a16="http://schemas.microsoft.com/office/drawing/2014/main" id="{0E8E6530-7334-8972-1E8B-A20011FB13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8081" y="2953815"/>
            <a:ext cx="4003040" cy="426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9E7D38-5599-F174-AFFB-76C4E5B7BD8E}"/>
              </a:ext>
            </a:extLst>
          </p:cNvPr>
          <p:cNvSpPr txBox="1"/>
          <p:nvPr/>
        </p:nvSpPr>
        <p:spPr>
          <a:xfrm>
            <a:off x="634606" y="3653345"/>
            <a:ext cx="741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Each sector obeys a BFKL evolution equation</a:t>
            </a:r>
          </a:p>
        </p:txBody>
      </p:sp>
      <p:pic>
        <p:nvPicPr>
          <p:cNvPr id="18" name="Picture 17" descr="A diagram of a graph&#10;&#10;Description automatically generated">
            <a:extLst>
              <a:ext uri="{FF2B5EF4-FFF2-40B4-BE49-F238E27FC236}">
                <a16:creationId xmlns:a16="http://schemas.microsoft.com/office/drawing/2014/main" id="{51E6145E-756E-B9BC-F5D0-ECBDFDEFD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592" y="3807253"/>
            <a:ext cx="3686426" cy="303588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tilde{\Sigma}_{RT}(b,y) = \int d^2\bfb'\tilde{v}_R(\bfb-\bfb',0) \tilde{v}_T(\bfb',y) &#10;\end{align*}&#10;&#10;\end{document}" title="IguanaTex Bitmap Display">
            <a:extLst>
              <a:ext uri="{FF2B5EF4-FFF2-40B4-BE49-F238E27FC236}">
                <a16:creationId xmlns:a16="http://schemas.microsoft.com/office/drawing/2014/main" id="{21D467F9-C7D5-05EA-962E-8AF325B91F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2037" y="5321932"/>
            <a:ext cx="3616960" cy="447040"/>
          </a:xfrm>
          <a:prstGeom prst="rect">
            <a:avLst/>
          </a:prstGeom>
        </p:spPr>
      </p:pic>
      <p:pic>
        <p:nvPicPr>
          <p:cNvPr id="6" name="Picture 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\mathcal{B}_{q/i,0}^{(0)} + \chi\mathcal{B}_{q/i,1}^{(0)}+ \cdots \nonumber\\&#10;&amp;=\delta(1-x_1)\exp\left\{\sum_j\rho_0^-L^+ \int dx_t f_{j/N}(x_t) \mathcal{N}^{(0)}_{j,T}\left[\tilde{\Sigma}_{FT}^{(0)}(b)-\tilde{\Sigma}_{FT}^{(0)}(0)\right]\right\} &#10;\end{align*}&#10;&#10;\end{document}" title="IguanaTex Bitmap Display">
            <a:extLst>
              <a:ext uri="{FF2B5EF4-FFF2-40B4-BE49-F238E27FC236}">
                <a16:creationId xmlns:a16="http://schemas.microsoft.com/office/drawing/2014/main" id="{D286E283-FF63-E2A8-1CF0-709291D8EF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2061" y="4101726"/>
            <a:ext cx="61163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8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E8EC1-C4EE-576F-4697-E055A64A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6C15B3-D35F-A0B4-3811-B5948A14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Example description of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2ACCC0-5DE6-7683-DF2C-6C797D60A6F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134DB03-1AE6-9F47-1F32-7AC899718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686" y="1751272"/>
            <a:ext cx="3938228" cy="348501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D3EA79B-6F6D-3ADC-00D2-12A4A5A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27/30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F62B9D6-DAC8-64C0-C204-76F5F3E6CE6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03F18-1E5E-A1DA-43D8-B76A133C3398}"/>
              </a:ext>
            </a:extLst>
          </p:cNvPr>
          <p:cNvSpPr txBox="1"/>
          <p:nvPr/>
        </p:nvSpPr>
        <p:spPr>
          <a:xfrm>
            <a:off x="626818" y="697626"/>
            <a:ext cx="1072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First principle description of data. Small improvements can be made by adding non-perturbative effects and investigating other perturbative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8D4A6-08D2-600D-C4D4-D9B423C1BAC5}"/>
              </a:ext>
            </a:extLst>
          </p:cNvPr>
          <p:cNvSpPr txBox="1"/>
          <p:nvPr/>
        </p:nvSpPr>
        <p:spPr>
          <a:xfrm>
            <a:off x="2365741" y="5036242"/>
            <a:ext cx="313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size dependence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47618-5005-CB54-F00E-6D1B77FAD1C2}"/>
              </a:ext>
            </a:extLst>
          </p:cNvPr>
          <p:cNvSpPr txBox="1"/>
          <p:nvPr/>
        </p:nvSpPr>
        <p:spPr>
          <a:xfrm>
            <a:off x="8212984" y="5036242"/>
            <a:ext cx="313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Various effects from RG</a:t>
            </a:r>
          </a:p>
        </p:txBody>
      </p:sp>
      <p:pic>
        <p:nvPicPr>
          <p:cNvPr id="14" name="Picture 13" descr="A graph of a graph showing different effects&#10;&#10;AI-generated content may be incorrect.">
            <a:extLst>
              <a:ext uri="{FF2B5EF4-FFF2-40B4-BE49-F238E27FC236}">
                <a16:creationId xmlns:a16="http://schemas.microsoft.com/office/drawing/2014/main" id="{D1AA5B91-45F7-A0F1-F15F-675A24B1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88" y="1751272"/>
            <a:ext cx="6818168" cy="31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42E8B-B8B9-9731-D803-4B2F5910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EAED00-96B1-097F-47DE-A2FD69B9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 dimensional pictures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60-D9B6-DA29-1C9C-13EE490396D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1D52D9A-AFE6-ABE9-7B90-FCBA7AB5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73"/>
          <a:stretch/>
        </p:blipFill>
        <p:spPr>
          <a:xfrm>
            <a:off x="639254" y="3329941"/>
            <a:ext cx="4090676" cy="3259281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B59C513-B6D7-E057-1F24-CF993B33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28/30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DD87E9E-EAA2-06B6-CA8C-2F14D9CFEFD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C3412-7466-815B-506B-0B917178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772" y="1036181"/>
            <a:ext cx="3711311" cy="2392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4D178-940C-76F7-05F6-C98756C6C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417" y="3346356"/>
            <a:ext cx="3226450" cy="3226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7015AD-21AF-D8BE-C992-AA22A24FE015}"/>
              </a:ext>
            </a:extLst>
          </p:cNvPr>
          <p:cNvSpPr txBox="1"/>
          <p:nvPr/>
        </p:nvSpPr>
        <p:spPr>
          <a:xfrm>
            <a:off x="626818" y="697626"/>
            <a:ext cx="1072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medium modified beam function and the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pheno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extracted nuclear modified TMD PDF have been obtained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0FEC5B9-51EF-ECE1-303B-F536528E9FEE}"/>
              </a:ext>
            </a:extLst>
          </p:cNvPr>
          <p:cNvSpPr/>
          <p:nvPr/>
        </p:nvSpPr>
        <p:spPr>
          <a:xfrm rot="2874164">
            <a:off x="7152502" y="3019055"/>
            <a:ext cx="1021603" cy="23446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64A1A73-A2BB-822E-FFD3-EFA01DB2D072}"/>
              </a:ext>
            </a:extLst>
          </p:cNvPr>
          <p:cNvSpPr/>
          <p:nvPr/>
        </p:nvSpPr>
        <p:spPr>
          <a:xfrm rot="7643834">
            <a:off x="2922927" y="2707274"/>
            <a:ext cx="1021603" cy="23446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1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15C5D-1D7D-4E3E-1CD2-B0C6E7D6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4638B0-AD84-27B1-1E50-5CBBFBD7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opportunities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4C94D7-F953-2E53-BC0B-D2F8F4B0F89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0C3514-CA75-A4E9-CB7A-948CC897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FDEC551-3922-70E2-A53C-A9D5E750325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F0C5D-5CCE-CA58-4EB8-53A7CB973C33}"/>
              </a:ext>
            </a:extLst>
          </p:cNvPr>
          <p:cNvSpPr txBox="1"/>
          <p:nvPr/>
        </p:nvSpPr>
        <p:spPr>
          <a:xfrm>
            <a:off x="639254" y="697625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Upcoming measurements at the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the EIC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A2DC84-ADE0-D9A2-A5DC-E5CFF81D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54" y="1420565"/>
            <a:ext cx="1407160" cy="844296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5ADCF174-DFD7-F086-EEC8-22ECC9D3A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414" y="1458265"/>
            <a:ext cx="2460464" cy="768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8C2B10-F32E-8430-FB7C-9716B19F8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488" y="1042248"/>
            <a:ext cx="1554512" cy="187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1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56F23-6C92-BAE9-4CEE-6126428D1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52F03E-AF86-EC41-19D4-B45967B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opportunities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CD44EF-0EA3-795A-A2DB-193B8D93251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0E7BD59-C6E1-FF1F-5354-5F13494D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F0B7ABD-C288-048D-F3CA-FB629A23FBE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5BFD2-639C-81A4-8450-E06265675F8D}"/>
              </a:ext>
            </a:extLst>
          </p:cNvPr>
          <p:cNvSpPr txBox="1"/>
          <p:nvPr/>
        </p:nvSpPr>
        <p:spPr>
          <a:xfrm>
            <a:off x="6096000" y="697625"/>
            <a:ext cx="545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Cold matter modifications can be considered in GPDs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93BDF32-C484-8C44-B138-0E35E1B8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14" y="1136861"/>
            <a:ext cx="3632815" cy="2538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E91AE2-EFB5-3DC8-81E6-260D2C858478}"/>
              </a:ext>
            </a:extLst>
          </p:cNvPr>
          <p:cNvSpPr/>
          <p:nvPr/>
        </p:nvSpPr>
        <p:spPr>
          <a:xfrm>
            <a:off x="7050214" y="2020921"/>
            <a:ext cx="3632815" cy="1654253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383A7-DC9B-4E82-A0CB-40353E5D462E}"/>
              </a:ext>
            </a:extLst>
          </p:cNvPr>
          <p:cNvSpPr txBox="1"/>
          <p:nvPr/>
        </p:nvSpPr>
        <p:spPr>
          <a:xfrm>
            <a:off x="639254" y="697625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Upcoming measurements at the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the EIC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26CC60-F453-BC48-1783-7A750D76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420565"/>
            <a:ext cx="1407160" cy="844296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47BB9EDE-94E9-1624-966D-558696AE0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414" y="1458265"/>
            <a:ext cx="2460464" cy="768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94DE8E-850D-BF21-366B-61839705D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488" y="1042248"/>
            <a:ext cx="1554512" cy="187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40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47F7-0C1F-CE00-62F9-281661DE5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539FA57-3457-EBD8-E342-F6EDDC5A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opportunities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0F7CEE-AC1A-1B45-E7AD-3BD4493EBF4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95CD4D5-20B8-7CCC-A24A-A146BA96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ACD36E3-0BB5-6F5F-EFB8-602772AA0E2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064AF-4E87-6BFA-E64B-DE029F635667}"/>
              </a:ext>
            </a:extLst>
          </p:cNvPr>
          <p:cNvSpPr txBox="1"/>
          <p:nvPr/>
        </p:nvSpPr>
        <p:spPr>
          <a:xfrm>
            <a:off x="6096000" y="697625"/>
            <a:ext cx="545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Cold matter modifications can be considered in GPDs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9A3E2EC-8F35-A52E-0C51-C27CAB19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14" y="1136861"/>
            <a:ext cx="3632815" cy="2538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2EC158-2FA6-5C12-F583-468F8A90F999}"/>
              </a:ext>
            </a:extLst>
          </p:cNvPr>
          <p:cNvSpPr/>
          <p:nvPr/>
        </p:nvSpPr>
        <p:spPr>
          <a:xfrm>
            <a:off x="7050214" y="2020921"/>
            <a:ext cx="3632815" cy="1654253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F109F-B350-B927-3766-D9713C66ECD6}"/>
              </a:ext>
            </a:extLst>
          </p:cNvPr>
          <p:cNvSpPr txBox="1"/>
          <p:nvPr/>
        </p:nvSpPr>
        <p:spPr>
          <a:xfrm>
            <a:off x="639254" y="697625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Upcoming measurements at the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the EIC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C9140A-B26C-6099-D3D6-9FA6F17F4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420565"/>
            <a:ext cx="1407160" cy="844296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453DEF92-4C69-7A46-118B-1DF0FC976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414" y="1458265"/>
            <a:ext cx="2460464" cy="768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2575C2-7473-8D72-E6A7-D70E3A609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488" y="1042248"/>
            <a:ext cx="1554512" cy="1874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776CE7-0EAE-80E8-2E49-5C441ABAE9EC}"/>
              </a:ext>
            </a:extLst>
          </p:cNvPr>
          <p:cNvSpPr txBox="1"/>
          <p:nvPr/>
        </p:nvSpPr>
        <p:spPr>
          <a:xfrm>
            <a:off x="639254" y="3675174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modifications to beam function can be used to probe properties of a QGP</a:t>
            </a:r>
          </a:p>
        </p:txBody>
      </p:sp>
      <p:pic>
        <p:nvPicPr>
          <p:cNvPr id="22" name="Picture 21" descr="A colorful diagram of a flower&#10;&#10;AI-generated content may be incorrect.">
            <a:extLst>
              <a:ext uri="{FF2B5EF4-FFF2-40B4-BE49-F238E27FC236}">
                <a16:creationId xmlns:a16="http://schemas.microsoft.com/office/drawing/2014/main" id="{C13B7E68-A441-4663-384A-521014BD3C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65" t="5191" r="18642" b="16743"/>
          <a:stretch/>
        </p:blipFill>
        <p:spPr>
          <a:xfrm rot="16200000">
            <a:off x="2139822" y="4214657"/>
            <a:ext cx="2133983" cy="23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6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788D-0DCC-4E36-67F9-A0484EF8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C82E94-87C2-0455-5593-4B54C432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opportunities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C9A3A8-1486-4F99-EC45-77837B8B47D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39922A7-FA7A-B6DA-2054-C90EC9E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E46BEAC-CA4B-7D9E-B9A6-561D2513C62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DC73C-E2DD-81D1-06EF-97C1B198E90A}"/>
              </a:ext>
            </a:extLst>
          </p:cNvPr>
          <p:cNvSpPr txBox="1"/>
          <p:nvPr/>
        </p:nvSpPr>
        <p:spPr>
          <a:xfrm>
            <a:off x="6096000" y="697625"/>
            <a:ext cx="545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Cold matter modifications can be considered in GPDs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91196DC-09E3-3386-C705-48FE1C3A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14" y="1136861"/>
            <a:ext cx="3632815" cy="2538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66E97-6340-5948-2ECB-E3D2DA103A70}"/>
              </a:ext>
            </a:extLst>
          </p:cNvPr>
          <p:cNvSpPr/>
          <p:nvPr/>
        </p:nvSpPr>
        <p:spPr>
          <a:xfrm>
            <a:off x="7050214" y="2020921"/>
            <a:ext cx="3632815" cy="1654253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9D1E2-4445-5860-A8D7-0F4CCF9C64B6}"/>
              </a:ext>
            </a:extLst>
          </p:cNvPr>
          <p:cNvSpPr txBox="1"/>
          <p:nvPr/>
        </p:nvSpPr>
        <p:spPr>
          <a:xfrm>
            <a:off x="639254" y="697625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Upcoming measurements at the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the EIC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CAE98F-2EC1-794C-F9AB-D30F3C647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420565"/>
            <a:ext cx="1407160" cy="844296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6ABAC3A3-6E6B-DD7E-7CF3-C68F1AE91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414" y="1458265"/>
            <a:ext cx="2460464" cy="768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3F9715-4D3A-467E-65A7-24C1CAE65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488" y="1042248"/>
            <a:ext cx="1554512" cy="1874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1E55CB-058E-06DF-2948-9F68BC215793}"/>
              </a:ext>
            </a:extLst>
          </p:cNvPr>
          <p:cNvSpPr txBox="1"/>
          <p:nvPr/>
        </p:nvSpPr>
        <p:spPr>
          <a:xfrm>
            <a:off x="639254" y="3675174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modifications to beam function can be used to probe properties of a QGP</a:t>
            </a:r>
          </a:p>
        </p:txBody>
      </p:sp>
      <p:pic>
        <p:nvPicPr>
          <p:cNvPr id="22" name="Picture 21" descr="A colorful diagram of a flower&#10;&#10;AI-generated content may be incorrect.">
            <a:extLst>
              <a:ext uri="{FF2B5EF4-FFF2-40B4-BE49-F238E27FC236}">
                <a16:creationId xmlns:a16="http://schemas.microsoft.com/office/drawing/2014/main" id="{034C35CD-C615-ACAD-45E6-6997A590BA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65" t="5191" r="18642" b="16743"/>
          <a:stretch/>
        </p:blipFill>
        <p:spPr>
          <a:xfrm rot="16200000">
            <a:off x="2139822" y="4214657"/>
            <a:ext cx="2133983" cy="2320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ED00F-C934-CC32-CCD9-9E87E99B1391}"/>
              </a:ext>
            </a:extLst>
          </p:cNvPr>
          <p:cNvSpPr txBox="1"/>
          <p:nvPr/>
        </p:nvSpPr>
        <p:spPr>
          <a:xfrm>
            <a:off x="6237414" y="3675174"/>
            <a:ext cx="545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Wide variety of applications to jet functions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AC7E6-B61A-E180-E9F8-C95343E2D727}"/>
              </a:ext>
            </a:extLst>
          </p:cNvPr>
          <p:cNvSpPr txBox="1"/>
          <p:nvPr/>
        </p:nvSpPr>
        <p:spPr>
          <a:xfrm>
            <a:off x="6705600" y="4013725"/>
            <a:ext cx="4988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modifications to jet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Heavy flavor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Hadron in 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 substructure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60E857-19CA-CCAD-40DF-45E0AD51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440" y="5130096"/>
            <a:ext cx="3870960" cy="13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87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A4DE-8721-3D80-9600-E00B06CEC81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30/30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FB4D4-F69F-0428-1733-D21020FB7067}"/>
              </a:ext>
            </a:extLst>
          </p:cNvPr>
          <p:cNvSpPr txBox="1"/>
          <p:nvPr/>
        </p:nvSpPr>
        <p:spPr>
          <a:xfrm>
            <a:off x="639254" y="878032"/>
            <a:ext cx="10913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introduced the idea of nuclear modified TMDs.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performed the first extraction of these distributions in an approximate scheme.</a:t>
            </a:r>
          </a:p>
          <a:p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used SCET with Glauber gluons to derive the one-loop expression for the proton beam function.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demonstrated that collinear and rapidity divergences give rise to the energy loss and transverse momentum broadening of the TMDs.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Demonstrated that the broadening effect is governed by a BFKL evolution equation.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5883C-DA16-72FB-ED3E-8AD9412FEC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5A5D38A-81E3-42AB-B207-B0834189802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4F48B-E6D7-0D4A-8BF6-72C888E1A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79"/>
          <a:stretch/>
        </p:blipFill>
        <p:spPr>
          <a:xfrm>
            <a:off x="4189227" y="3810000"/>
            <a:ext cx="3572053" cy="28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4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4E67C-C4FE-99B6-7679-FAD27BC95F54}"/>
              </a:ext>
            </a:extLst>
          </p:cNvPr>
          <p:cNvSpPr txBox="1"/>
          <p:nvPr/>
        </p:nvSpPr>
        <p:spPr>
          <a:xfrm>
            <a:off x="709589" y="823350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 accounts for transverse momenta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 from soft and collinear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451C3-85E1-3CA4-FDFB-DD84DD6EA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3693" y="1115737"/>
            <a:ext cx="3819112" cy="3044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8CE64-32C5-1B8F-7A89-AD1DFA593FE5}"/>
              </a:ext>
            </a:extLst>
          </p:cNvPr>
          <p:cNvSpPr txBox="1"/>
          <p:nvPr/>
        </p:nvSpPr>
        <p:spPr>
          <a:xfrm>
            <a:off x="559548" y="3917498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45DD6B6-B8B1-7978-38C5-B2CDE5C6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7E14D-B383-18FC-26F4-3B1EC40C05C2}"/>
              </a:ext>
            </a:extLst>
          </p:cNvPr>
          <p:cNvSpPr txBox="1"/>
          <p:nvPr/>
        </p:nvSpPr>
        <p:spPr>
          <a:xfrm>
            <a:off x="261588" y="3328201"/>
            <a:ext cx="362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Intrinsic/non-perturbative momentum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028F8-6B12-A298-0282-8B633A9F0923}"/>
              </a:ext>
            </a:extLst>
          </p:cNvPr>
          <p:cNvSpPr txBox="1"/>
          <p:nvPr/>
        </p:nvSpPr>
        <p:spPr>
          <a:xfrm>
            <a:off x="1446657" y="3131934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momentum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8DA4BF-6A82-CC50-2860-D4157FBB34CE}"/>
              </a:ext>
            </a:extLst>
          </p:cNvPr>
          <p:cNvCxnSpPr>
            <a:cxnSpLocks/>
          </p:cNvCxnSpPr>
          <p:nvPr/>
        </p:nvCxnSpPr>
        <p:spPr>
          <a:xfrm flipH="1" flipV="1">
            <a:off x="1253882" y="2796636"/>
            <a:ext cx="190802" cy="55734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0349FA-B880-D07F-8492-F945175A330C}"/>
              </a:ext>
            </a:extLst>
          </p:cNvPr>
          <p:cNvCxnSpPr>
            <a:cxnSpLocks/>
          </p:cNvCxnSpPr>
          <p:nvPr/>
        </p:nvCxnSpPr>
        <p:spPr>
          <a:xfrm flipV="1">
            <a:off x="1793932" y="2816178"/>
            <a:ext cx="0" cy="36935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C7C663-2C71-1A66-D867-45218F99A396}"/>
              </a:ext>
            </a:extLst>
          </p:cNvPr>
          <p:cNvCxnSpPr>
            <a:cxnSpLocks/>
          </p:cNvCxnSpPr>
          <p:nvPr/>
        </p:nvCxnSpPr>
        <p:spPr>
          <a:xfrm>
            <a:off x="469589" y="2991989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1FF862-EB64-83F9-7726-450C7AA68453}"/>
              </a:ext>
            </a:extLst>
          </p:cNvPr>
          <p:cNvSpPr/>
          <p:nvPr/>
        </p:nvSpPr>
        <p:spPr>
          <a:xfrm>
            <a:off x="978112" y="274335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18745-98F8-F5AD-0D57-B83F15A98DFE}"/>
              </a:ext>
            </a:extLst>
          </p:cNvPr>
          <p:cNvCxnSpPr>
            <a:cxnSpLocks/>
          </p:cNvCxnSpPr>
          <p:nvPr/>
        </p:nvCxnSpPr>
        <p:spPr>
          <a:xfrm>
            <a:off x="1241211" y="3138711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29998A-AB85-C53F-AA15-6F87EE7004C7}"/>
              </a:ext>
            </a:extLst>
          </p:cNvPr>
          <p:cNvCxnSpPr>
            <a:cxnSpLocks/>
          </p:cNvCxnSpPr>
          <p:nvPr/>
        </p:nvCxnSpPr>
        <p:spPr>
          <a:xfrm>
            <a:off x="1218028" y="3168842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E2BB99-8509-0DE0-09D7-E4341CC48B70}"/>
              </a:ext>
            </a:extLst>
          </p:cNvPr>
          <p:cNvCxnSpPr>
            <a:cxnSpLocks/>
            <a:stCxn id="20" idx="7"/>
          </p:cNvCxnSpPr>
          <p:nvPr/>
        </p:nvCxnSpPr>
        <p:spPr>
          <a:xfrm flipV="1">
            <a:off x="1213496" y="2169497"/>
            <a:ext cx="509289" cy="64668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AA474F-0ED0-A87F-38FF-C7F1AA56097F}"/>
              </a:ext>
            </a:extLst>
          </p:cNvPr>
          <p:cNvCxnSpPr>
            <a:cxnSpLocks/>
          </p:cNvCxnSpPr>
          <p:nvPr/>
        </p:nvCxnSpPr>
        <p:spPr>
          <a:xfrm flipV="1">
            <a:off x="1716998" y="2169497"/>
            <a:ext cx="853407" cy="403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537518A-4409-55B1-3F73-7D63148E61BC}"/>
              </a:ext>
            </a:extLst>
          </p:cNvPr>
          <p:cNvSpPr/>
          <p:nvPr/>
        </p:nvSpPr>
        <p:spPr>
          <a:xfrm>
            <a:off x="2576192" y="189864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330983-B0F6-7686-F1E4-B09B738EF7F9}"/>
              </a:ext>
            </a:extLst>
          </p:cNvPr>
          <p:cNvCxnSpPr>
            <a:cxnSpLocks/>
          </p:cNvCxnSpPr>
          <p:nvPr/>
        </p:nvCxnSpPr>
        <p:spPr>
          <a:xfrm>
            <a:off x="2820966" y="2281789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5E6027-D9CE-0C0A-060E-F65F2C8AFCCC}"/>
              </a:ext>
            </a:extLst>
          </p:cNvPr>
          <p:cNvCxnSpPr>
            <a:cxnSpLocks/>
          </p:cNvCxnSpPr>
          <p:nvPr/>
        </p:nvCxnSpPr>
        <p:spPr>
          <a:xfrm>
            <a:off x="2817846" y="2325457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DF3547-28E7-DA0A-7DA8-BAE65B46A871}"/>
              </a:ext>
            </a:extLst>
          </p:cNvPr>
          <p:cNvCxnSpPr>
            <a:cxnSpLocks/>
          </p:cNvCxnSpPr>
          <p:nvPr/>
        </p:nvCxnSpPr>
        <p:spPr>
          <a:xfrm>
            <a:off x="2851962" y="2157428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CDEA92-D657-8444-4BFF-B4E7AD07E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8517">
            <a:off x="949959" y="1901249"/>
            <a:ext cx="860103" cy="237579"/>
          </a:xfrm>
          <a:prstGeom prst="rect">
            <a:avLst/>
          </a:prstGeom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11DDCC33-FF0C-167B-66B4-E559341C05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326561" y="2105630"/>
            <a:ext cx="266410" cy="3405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E6C0D2-65B4-A441-8C1A-FFC3C628126A}"/>
              </a:ext>
            </a:extLst>
          </p:cNvPr>
          <p:cNvSpPr/>
          <p:nvPr/>
        </p:nvSpPr>
        <p:spPr>
          <a:xfrm>
            <a:off x="1273470" y="2090625"/>
            <a:ext cx="48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38AFADDF-C73A-ED5D-AE09-DE0A6FCC13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166198" y="2307828"/>
            <a:ext cx="266410" cy="3405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1AE0F9-1AA0-DA20-6D0A-4F83CF25527B}"/>
              </a:ext>
            </a:extLst>
          </p:cNvPr>
          <p:cNvSpPr/>
          <p:nvPr/>
        </p:nvSpPr>
        <p:spPr>
          <a:xfrm>
            <a:off x="1105291" y="2253915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F98B91B6-6C29-CC5A-8107-D1CC270511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685065" y="1859019"/>
            <a:ext cx="266410" cy="34056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E3F9967-D97B-9EB8-50C0-643688B2B04A}"/>
              </a:ext>
            </a:extLst>
          </p:cNvPr>
          <p:cNvSpPr/>
          <p:nvPr/>
        </p:nvSpPr>
        <p:spPr>
          <a:xfrm rot="3073715">
            <a:off x="1820826" y="1740223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ACE9C78B-8875-B189-8D03-6569C592F1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864431" y="1860264"/>
            <a:ext cx="266410" cy="3405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0F47A6-B1AA-CB1F-8AFE-0A164F2ADD61}"/>
              </a:ext>
            </a:extLst>
          </p:cNvPr>
          <p:cNvSpPr/>
          <p:nvPr/>
        </p:nvSpPr>
        <p:spPr>
          <a:xfrm rot="3073715">
            <a:off x="2000192" y="1741468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B1DB73-B99E-8499-7631-776901327A30}"/>
              </a:ext>
            </a:extLst>
          </p:cNvPr>
          <p:cNvSpPr/>
          <p:nvPr/>
        </p:nvSpPr>
        <p:spPr>
          <a:xfrm>
            <a:off x="1292522" y="1887287"/>
            <a:ext cx="1111076" cy="864676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\documentclass{article}&#10;\usepackage{amsmath,xcolor,slashed}&#10;\pagestyle{empty}&#10;\begin{document}&#10;&#10;\begin{align*}&#10;k_{T_0}&#10;\end{align*}&#10;&#10;\end{document}" title="IguanaTex Bitmap Display">
            <a:extLst>
              <a:ext uri="{FF2B5EF4-FFF2-40B4-BE49-F238E27FC236}">
                <a16:creationId xmlns:a16="http://schemas.microsoft.com/office/drawing/2014/main" id="{36BFEAF6-D7E6-C3C2-DC53-92F94AD68A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6846" y="2526688"/>
            <a:ext cx="264160" cy="203200"/>
          </a:xfrm>
          <a:prstGeom prst="rect">
            <a:avLst/>
          </a:prstGeom>
        </p:spPr>
      </p:pic>
      <p:pic>
        <p:nvPicPr>
          <p:cNvPr id="40" name="Picture 39" descr="\documentclass{article}&#10;\usepackage{amsmath,xcolor,slashed}&#10;\pagestyle{empty}&#10;\begin{document}&#10;&#10;\begin{align*}&#10;k_{T}&#10;\end{align*}&#10;&#10;\end{document}" title="IguanaTex Bitmap Display">
            <a:extLst>
              <a:ext uri="{FF2B5EF4-FFF2-40B4-BE49-F238E27FC236}">
                <a16:creationId xmlns:a16="http://schemas.microsoft.com/office/drawing/2014/main" id="{23294AA7-0A0D-72EE-1400-3C8EA0EBF6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92332" y="2214128"/>
            <a:ext cx="203200" cy="182880"/>
          </a:xfrm>
          <a:prstGeom prst="rect">
            <a:avLst/>
          </a:prstGeom>
        </p:spPr>
      </p:pic>
      <p:pic>
        <p:nvPicPr>
          <p:cNvPr id="41" name="Picture 40" descr="\documentclass{article}&#10;\usepackage{amsmath,xcolor,slashed}&#10;\pagestyle{empty}&#10;\begin{document}&#10;&#10;\begin{align*}&#10;P_{hT}&#10;\end{align*}&#10;&#10;\end{document}" title="IguanaTex Bitmap Display">
            <a:extLst>
              <a:ext uri="{FF2B5EF4-FFF2-40B4-BE49-F238E27FC236}">
                <a16:creationId xmlns:a16="http://schemas.microsoft.com/office/drawing/2014/main" id="{6DA46634-EE20-C064-D016-7CDCE0C4F2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30728" y="1824416"/>
            <a:ext cx="325120" cy="18288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6D38C79-ECC4-D079-1E9F-DE074DFDE443}"/>
              </a:ext>
            </a:extLst>
          </p:cNvPr>
          <p:cNvSpPr/>
          <p:nvPr/>
        </p:nvSpPr>
        <p:spPr>
          <a:xfrm>
            <a:off x="2070582" y="2448309"/>
            <a:ext cx="281993" cy="2877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 descr="\documentclass{article}&#10;\usepackage{amsmath,xcolor,slashed}&#10;\pagestyle{empty}&#10;\begin{document}&#10;&#10;\begin{align*}&#10;S&#10;\end{align*}&#10;&#10;\end{document}" title="IguanaTex Bitmap Display">
            <a:extLst>
              <a:ext uri="{FF2B5EF4-FFF2-40B4-BE49-F238E27FC236}">
                <a16:creationId xmlns:a16="http://schemas.microsoft.com/office/drawing/2014/main" id="{99F9AB18-67C5-2E4D-21C3-176AB435B4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150618" y="2515886"/>
            <a:ext cx="121920" cy="16256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D6FD91-A4D0-A641-1A9C-442826D4B668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1384333" y="2592180"/>
            <a:ext cx="686249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CD295B-1FF4-00E9-4AF2-B62A91C2F2D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208414" y="2194892"/>
            <a:ext cx="3165" cy="253417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D7E94B1E-4AA0-79E8-827C-A2B8134E197C}"/>
              </a:ext>
            </a:extLst>
          </p:cNvPr>
          <p:cNvSpPr/>
          <p:nvPr/>
        </p:nvSpPr>
        <p:spPr>
          <a:xfrm>
            <a:off x="3808324" y="1711358"/>
            <a:ext cx="320531" cy="197968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56E068-BD96-6CC6-70A8-3C3FBB37A019}"/>
              </a:ext>
            </a:extLst>
          </p:cNvPr>
          <p:cNvSpPr txBox="1"/>
          <p:nvPr/>
        </p:nvSpPr>
        <p:spPr>
          <a:xfrm>
            <a:off x="4240680" y="2312626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Experiments involve mixture of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and non-perturbative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momentum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0B1F989-A7FC-951C-CBDE-CAB5D0EF505F}"/>
              </a:ext>
            </a:extLst>
          </p:cNvPr>
          <p:cNvCxnSpPr>
            <a:cxnSpLocks/>
          </p:cNvCxnSpPr>
          <p:nvPr/>
        </p:nvCxnSpPr>
        <p:spPr>
          <a:xfrm>
            <a:off x="3808324" y="3328201"/>
            <a:ext cx="0" cy="69281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856DB4-3AEB-18B9-7F19-62423AA06EDA}"/>
              </a:ext>
            </a:extLst>
          </p:cNvPr>
          <p:cNvCxnSpPr>
            <a:cxnSpLocks/>
          </p:cNvCxnSpPr>
          <p:nvPr/>
        </p:nvCxnSpPr>
        <p:spPr>
          <a:xfrm>
            <a:off x="370761" y="3590303"/>
            <a:ext cx="0" cy="179602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F3CE0A6-0A81-902E-30D1-1A14A4F5C092}"/>
              </a:ext>
            </a:extLst>
          </p:cNvPr>
          <p:cNvSpPr txBox="1"/>
          <p:nvPr/>
        </p:nvSpPr>
        <p:spPr>
          <a:xfrm>
            <a:off x="340673" y="5309880"/>
            <a:ext cx="462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Obtain intrinsic momentum through a fit to data</a:t>
            </a:r>
          </a:p>
        </p:txBody>
      </p:sp>
      <p:pic>
        <p:nvPicPr>
          <p:cNvPr id="70" name="Picture 69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A18DBF22-BFD6-50FC-F031-E5C935FB78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972335" y="4835625"/>
            <a:ext cx="1463040" cy="203200"/>
          </a:xfrm>
          <a:prstGeom prst="rect">
            <a:avLst/>
          </a:prstGeom>
        </p:spPr>
      </p:pic>
      <p:pic>
        <p:nvPicPr>
          <p:cNvPr id="72" name="Picture 71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0239572B-AE14-7963-B51D-AE11F39D9BC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818966" y="4835625"/>
            <a:ext cx="1178560" cy="203200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,xcolor,slashed}&#10;\pagestyle{empty}&#10;\begin{document}&#10;&#10;\begin{align*}&#10;\mu \frac{d}{d \mu}{\ln F}(Q,\mu,\nu) &amp;= \gamma^q_{F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D2103C33-515F-5935-1BB5-C05B1CCC7E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281455" y="4358489"/>
            <a:ext cx="2844800" cy="467360"/>
          </a:xfrm>
          <a:prstGeom prst="rect">
            <a:avLst/>
          </a:prstGeom>
        </p:spPr>
      </p:pic>
      <p:pic>
        <p:nvPicPr>
          <p:cNvPr id="80" name="Picture 79" descr="\documentclass{article}&#10;\usepackage{amsmath,amssymb,xcolor,slashed}&#10;\pagestyle{empty}&#10;\begin{document}&#10;&#10;\begin{align*}&#10;\nu \frac{d}{d \nu}{\ln G}(Q,\mu,\nu) &amp;= \gamma^q_{G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3259D4F4-7226-7DF6-79EE-62476BE8D8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06166" y="4358489"/>
            <a:ext cx="2804160" cy="4267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B088EDF-4F04-9434-DAC6-A2F079F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8DCAB4-D22D-B13C-10C2-05D5835B1F8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3249DE-384C-B2A6-1615-2799EE6E744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(LANL)</a:t>
            </a:r>
          </a:p>
        </p:txBody>
      </p:sp>
    </p:spTree>
    <p:extLst>
      <p:ext uri="{BB962C8B-B14F-4D97-AF65-F5344CB8AC3E}">
        <p14:creationId xmlns:p14="http://schemas.microsoft.com/office/powerpoint/2010/main" val="1847666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0291161-F434-73F4-FA31-E40D4BF5AE9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(LANL)</a:t>
            </a:r>
          </a:p>
        </p:txBody>
      </p:sp>
    </p:spTree>
    <p:extLst>
      <p:ext uri="{BB962C8B-B14F-4D97-AF65-F5344CB8AC3E}">
        <p14:creationId xmlns:p14="http://schemas.microsoft.com/office/powerpoint/2010/main" val="255455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9674-F994-3CAE-F977-701BD66B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AAC31BD-DD0A-D04F-6B63-2191087E2309}"/>
              </a:ext>
            </a:extLst>
          </p:cNvPr>
          <p:cNvSpPr/>
          <p:nvPr/>
        </p:nvSpPr>
        <p:spPr>
          <a:xfrm>
            <a:off x="2834101" y="1168901"/>
            <a:ext cx="6523798" cy="671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7803A600-E7CA-52AF-EAC4-D4BC70E339D8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2F9DCE-412A-5BD0-211A-D97C4134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Images of proton structure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6859C5-8857-DD48-9105-816363CB26F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CCC553D-3201-CD22-CDA0-AA517CC0E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399" y="3413404"/>
            <a:ext cx="2708909" cy="270890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2852120-558B-6CDF-63E6-4420502971A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A4386-2207-86B6-086A-4F46C31DE8AA}"/>
              </a:ext>
            </a:extLst>
          </p:cNvPr>
          <p:cNvSpPr txBox="1"/>
          <p:nvPr/>
        </p:nvSpPr>
        <p:spPr>
          <a:xfrm>
            <a:off x="8395946" y="6087786"/>
            <a:ext cx="2957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 Kang, JT (2020)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6" name="Picture 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    \frac{d}{d\ln\mu}\ln F(w,b,\mu,\zeta) = \gamma_\mu\left(\mu,\zeta\right)\,,&#10;    \qquad&#10;    \frac{d}{d\ln\zeta}\ln F(w,b,\mu,\zeta) = \gamma_\zeta\left(b,\mu\right)\,,&#10;\end{align*}&#10;&#10;\end{document}" title="IguanaTex Bitmap Display">
            <a:extLst>
              <a:ext uri="{FF2B5EF4-FFF2-40B4-BE49-F238E27FC236}">
                <a16:creationId xmlns:a16="http://schemas.microsoft.com/office/drawing/2014/main" id="{2B851035-84F2-3EF8-4721-D6574FCDCA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07360" y="1264273"/>
            <a:ext cx="6177280" cy="467360"/>
          </a:xfrm>
          <a:prstGeom prst="rect">
            <a:avLst/>
          </a:prstGeom>
        </p:spPr>
      </p:pic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E3C5F099-A4A3-40D7-7241-47B3DCC76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46" y="3423896"/>
            <a:ext cx="6794500" cy="2755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3C9B58-0DD5-C82C-A38F-7558DA667E52}"/>
              </a:ext>
            </a:extLst>
          </p:cNvPr>
          <p:cNvSpPr txBox="1"/>
          <p:nvPr/>
        </p:nvSpPr>
        <p:spPr>
          <a:xfrm>
            <a:off x="1785686" y="6114978"/>
            <a:ext cx="4310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Gutierrez-Reyes, </a:t>
            </a:r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 Vladimirov (2020)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220D0-B1B0-ABC8-C1AD-3A244BC16FBE}"/>
              </a:ext>
            </a:extLst>
          </p:cNvPr>
          <p:cNvSpPr txBox="1"/>
          <p:nvPr/>
        </p:nvSpPr>
        <p:spPr>
          <a:xfrm>
            <a:off x="763246" y="2861759"/>
            <a:ext cx="5423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Approximations to N</a:t>
            </a:r>
            <a:r>
              <a:rPr lang="en-US" sz="1600" b="1" baseline="300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TMDs have been extracted in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10974-7DB6-906C-8C8A-5C5DF2F7BB2C}"/>
              </a:ext>
            </a:extLst>
          </p:cNvPr>
          <p:cNvSpPr txBox="1"/>
          <p:nvPr/>
        </p:nvSpPr>
        <p:spPr>
          <a:xfrm>
            <a:off x="5963488" y="2864446"/>
            <a:ext cx="4310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Moos, </a:t>
            </a:r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Vladimirov, Zurita (2023)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3891E-475C-5299-9697-A619C9C8BCE4}"/>
              </a:ext>
            </a:extLst>
          </p:cNvPr>
          <p:cNvSpPr txBox="1"/>
          <p:nvPr/>
        </p:nvSpPr>
        <p:spPr>
          <a:xfrm>
            <a:off x="763246" y="3142828"/>
            <a:ext cx="9206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True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requires full 5 loop cusp anomalous dimension and evolution of PDF at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22399B-2ACF-1F0D-1C72-0EDD34440E4F}"/>
              </a:ext>
            </a:extLst>
          </p:cNvPr>
          <p:cNvSpPr txBox="1"/>
          <p:nvPr/>
        </p:nvSpPr>
        <p:spPr>
          <a:xfrm>
            <a:off x="639254" y="704823"/>
            <a:ext cx="6492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Global extraction from data requires evolution equations for TMDs</a:t>
            </a:r>
          </a:p>
        </p:txBody>
      </p:sp>
    </p:spTree>
    <p:extLst>
      <p:ext uri="{BB962C8B-B14F-4D97-AF65-F5344CB8AC3E}">
        <p14:creationId xmlns:p14="http://schemas.microsoft.com/office/powerpoint/2010/main" val="1448643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114FF055-C33F-4360-C4B8-BCDA379EC97E}"/>
              </a:ext>
            </a:extLst>
          </p:cNvPr>
          <p:cNvSpPr txBox="1"/>
          <p:nvPr/>
        </p:nvSpPr>
        <p:spPr>
          <a:xfrm>
            <a:off x="402896" y="911180"/>
            <a:ext cx="418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the cross section in an OPE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0BCFA1A-4522-C741-26FD-7AD691C3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1097" y="1591267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91CEA-1B29-9B24-7A74-A5E75BCCCDA3}"/>
              </a:ext>
            </a:extLst>
          </p:cNvPr>
          <p:cNvSpPr txBox="1"/>
          <p:nvPr/>
        </p:nvSpPr>
        <p:spPr>
          <a:xfrm>
            <a:off x="4779302" y="124643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14E70-6A5B-03F5-813E-FDD7D3953210}"/>
              </a:ext>
            </a:extLst>
          </p:cNvPr>
          <p:cNvSpPr txBox="1"/>
          <p:nvPr/>
        </p:nvSpPr>
        <p:spPr>
          <a:xfrm>
            <a:off x="5863376" y="42351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75B7D-8BB3-E0C7-1356-83E5E9A30DBE}"/>
              </a:ext>
            </a:extLst>
          </p:cNvPr>
          <p:cNvSpPr txBox="1"/>
          <p:nvPr/>
        </p:nvSpPr>
        <p:spPr>
          <a:xfrm>
            <a:off x="4006432" y="333609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405E1-DD9D-C6B7-975D-2897883764E6}"/>
              </a:ext>
            </a:extLst>
          </p:cNvPr>
          <p:cNvSpPr txBox="1"/>
          <p:nvPr/>
        </p:nvSpPr>
        <p:spPr>
          <a:xfrm>
            <a:off x="4006432" y="152207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19C28-176D-416B-7822-FE66DB8562D5}"/>
              </a:ext>
            </a:extLst>
          </p:cNvPr>
          <p:cNvCxnSpPr>
            <a:cxnSpLocks/>
          </p:cNvCxnSpPr>
          <p:nvPr/>
        </p:nvCxnSpPr>
        <p:spPr>
          <a:xfrm>
            <a:off x="4519879" y="1899063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6038A0-F957-667E-8EE7-A142AC4940CA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285210" y="1584991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5CC135-6C80-954D-75D6-ADAECD749A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278302" y="2986499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689680-3CA5-094D-2412-7692CCA9300E}"/>
              </a:ext>
            </a:extLst>
          </p:cNvPr>
          <p:cNvCxnSpPr>
            <a:cxnSpLocks/>
          </p:cNvCxnSpPr>
          <p:nvPr/>
        </p:nvCxnSpPr>
        <p:spPr>
          <a:xfrm flipV="1">
            <a:off x="6451037" y="3971667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4F17C7-E71C-0CEC-B01F-D26E5EEC0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542" y="4461972"/>
            <a:ext cx="3080935" cy="235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E1767-F0D3-B1EE-10D4-F40D32EF0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992" y="4750094"/>
            <a:ext cx="3120309" cy="1709476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d\sigma \sim \sum_i |C\left(Q;\mu\right)| f\otimes D\otimes S (q_T,\mu)&#10;\end{align*}&#10;&#10;\end{document}" title="IguanaTex Bitmap Display">
            <a:extLst>
              <a:ext uri="{FF2B5EF4-FFF2-40B4-BE49-F238E27FC236}">
                <a16:creationId xmlns:a16="http://schemas.microsoft.com/office/drawing/2014/main" id="{A2829B96-62E4-7751-F5C9-9E37487DAA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9808" y="1710144"/>
            <a:ext cx="3589020" cy="50292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C33D4CD0-DD05-218C-BEF8-33F435F842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82793" y="960654"/>
            <a:ext cx="162306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A7EA20-6166-0334-FCCA-895E89E05B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13810"/>
            <a:ext cx="3963120" cy="235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30F8565-4814-1FDA-0F4C-442780184FFA}"/>
              </a:ext>
            </a:extLst>
          </p:cNvPr>
          <p:cNvSpPr txBox="1"/>
          <p:nvPr/>
        </p:nvSpPr>
        <p:spPr>
          <a:xfrm>
            <a:off x="402896" y="407438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IR modes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23033D-4379-0E89-CA65-034D481F2A07}"/>
              </a:ext>
            </a:extLst>
          </p:cNvPr>
          <p:cNvSpPr/>
          <p:nvPr/>
        </p:nvSpPr>
        <p:spPr>
          <a:xfrm>
            <a:off x="9201150" y="1691349"/>
            <a:ext cx="1005840" cy="37748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67928B-C723-DC7E-1609-6DAD61FF4350}"/>
              </a:ext>
            </a:extLst>
          </p:cNvPr>
          <p:cNvCxnSpPr>
            <a:cxnSpLocks/>
          </p:cNvCxnSpPr>
          <p:nvPr/>
        </p:nvCxnSpPr>
        <p:spPr>
          <a:xfrm flipV="1">
            <a:off x="9723827" y="2068830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B0F8A2-FE40-F9A2-C1AB-9CF6C279DAFD}"/>
              </a:ext>
            </a:extLst>
          </p:cNvPr>
          <p:cNvSpPr txBox="1"/>
          <p:nvPr/>
        </p:nvSpPr>
        <p:spPr>
          <a:xfrm>
            <a:off x="8528748" y="2344407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Contains fixed order and large logs</a:t>
            </a:r>
          </a:p>
        </p:txBody>
      </p:sp>
      <p:pic>
        <p:nvPicPr>
          <p:cNvPr id="50" name="Picture 49" descr="\documentclass{article}&#10;\usepackage{amsmath,amssymb,xcolor,slashed}&#10;\pagestyle{empty}&#10;\begin{document}&#10;&#10;\begin{align*}&#10;\ln\left(\frac{Q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FF0D5138-81F5-90EE-FFCD-9AC37BFBB0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16437" y="2787459"/>
            <a:ext cx="754380" cy="54864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E0FD860D-4CC3-BD50-F21A-0A73428CD9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2043" y="4129359"/>
            <a:ext cx="1097280" cy="22860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f(x,q_T,\mu) \sim \left[C\otimes f\right](x,q_T,\mu)&#10;\end{align*}&#10;&#10;\end{document}" title="IguanaTex Bitmap Display">
            <a:extLst>
              <a:ext uri="{FF2B5EF4-FFF2-40B4-BE49-F238E27FC236}">
                <a16:creationId xmlns:a16="http://schemas.microsoft.com/office/drawing/2014/main" id="{F7ADAE8F-8306-9E71-1038-F04EFAA52D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32177" y="5684526"/>
            <a:ext cx="2948940" cy="2286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F2D0D39-3CC2-9C38-ACC3-C04A9C0CE1F5}"/>
              </a:ext>
            </a:extLst>
          </p:cNvPr>
          <p:cNvSpPr/>
          <p:nvPr/>
        </p:nvSpPr>
        <p:spPr>
          <a:xfrm>
            <a:off x="4641542" y="4527237"/>
            <a:ext cx="3080936" cy="121905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7464A8-EBB8-B62A-C552-766A7F9740D0}"/>
              </a:ext>
            </a:extLst>
          </p:cNvPr>
          <p:cNvSpPr/>
          <p:nvPr/>
        </p:nvSpPr>
        <p:spPr>
          <a:xfrm>
            <a:off x="4641542" y="5750973"/>
            <a:ext cx="3080935" cy="1069999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F0FAE4E-0172-32F8-3FED-7807461C2619}"/>
              </a:ext>
            </a:extLst>
          </p:cNvPr>
          <p:cNvCxnSpPr>
            <a:cxnSpLocks/>
          </p:cNvCxnSpPr>
          <p:nvPr/>
        </p:nvCxnSpPr>
        <p:spPr>
          <a:xfrm>
            <a:off x="7370894" y="5039797"/>
            <a:ext cx="2013136" cy="4979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3C6EE4-8D9D-EF4F-1273-28DBF04FFD0D}"/>
              </a:ext>
            </a:extLst>
          </p:cNvPr>
          <p:cNvCxnSpPr>
            <a:cxnSpLocks/>
          </p:cNvCxnSpPr>
          <p:nvPr/>
        </p:nvCxnSpPr>
        <p:spPr>
          <a:xfrm flipV="1">
            <a:off x="7789479" y="5992557"/>
            <a:ext cx="2026958" cy="497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8FAF094-D153-DD8F-DF20-7076A9F95E18}"/>
              </a:ext>
            </a:extLst>
          </p:cNvPr>
          <p:cNvSpPr txBox="1"/>
          <p:nvPr/>
        </p:nvSpPr>
        <p:spPr>
          <a:xfrm>
            <a:off x="8515440" y="6219555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PDF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02F492E-7FDA-CB53-C23F-421851DC84BD}"/>
              </a:ext>
            </a:extLst>
          </p:cNvPr>
          <p:cNvSpPr txBox="1"/>
          <p:nvPr/>
        </p:nvSpPr>
        <p:spPr>
          <a:xfrm>
            <a:off x="8032177" y="4644937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coefficient contains fixed order and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logs</a:t>
            </a:r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\ln\left(\frac{q_T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95DD8E73-E9F1-EFDC-2748-0DEBA33BD1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97001" y="4961015"/>
            <a:ext cx="822960" cy="548640"/>
          </a:xfrm>
          <a:prstGeom prst="rect">
            <a:avLst/>
          </a:prstGeom>
        </p:spPr>
      </p:pic>
      <p:pic>
        <p:nvPicPr>
          <p:cNvPr id="133" name="Picture 132" descr="\documentclass{article}&#10;\usepackage{amsmath,amssymb,xcolor,slashed}&#10;\pagestyle{empty}&#10;\begin{document}&#10;&#10;\begin{align*}&#10;=&#10;\end{align*}&#10;&#10;\end{document}" title="IguanaTex Bitmap Display">
            <a:extLst>
              <a:ext uri="{FF2B5EF4-FFF2-40B4-BE49-F238E27FC236}">
                <a16:creationId xmlns:a16="http://schemas.microsoft.com/office/drawing/2014/main" id="{664BC024-3CA1-F1D8-76E2-42315258839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99901" y="5622676"/>
            <a:ext cx="160020" cy="68580"/>
          </a:xfrm>
          <a:prstGeom prst="rect">
            <a:avLst/>
          </a:prstGeom>
        </p:spPr>
      </p:pic>
      <p:sp>
        <p:nvSpPr>
          <p:cNvPr id="134" name="Slide Number Placeholder 3">
            <a:extLst>
              <a:ext uri="{FF2B5EF4-FFF2-40B4-BE49-F238E27FC236}">
                <a16:creationId xmlns:a16="http://schemas.microsoft.com/office/drawing/2014/main" id="{53D06DC6-523D-75B7-F3E6-1FFEC23E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2/30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70CFF44-0144-EAFE-ABD7-FF624C7BD8D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1966397" y="5094556"/>
            <a:ext cx="647215" cy="837834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1A4116A-3EBD-A2A8-9B32-C141876EFA9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2727037" y="5034474"/>
            <a:ext cx="741770" cy="9809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C3460AC8-6D16-96BA-7FFC-AD91C9796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5420071" y="4630564"/>
            <a:ext cx="647215" cy="8378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998FDFE-8E39-40EC-8A5E-D745CBD980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6180711" y="4570482"/>
            <a:ext cx="741770" cy="98091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451CA4-72FC-F473-E151-6027FDD4FEF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8ADE8C-DBE0-07FF-EDE0-7CDBAF59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physics at different scales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F99B9-EB64-354B-FB25-2D16A872207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01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Intro to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effect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red circle with arrows&#10;&#10;Description automatically generated">
            <a:extLst>
              <a:ext uri="{FF2B5EF4-FFF2-40B4-BE49-F238E27FC236}">
                <a16:creationId xmlns:a16="http://schemas.microsoft.com/office/drawing/2014/main" id="{9FD2ECF6-1864-396B-9D58-099702AE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428" y="5000465"/>
            <a:ext cx="4988459" cy="1522673"/>
          </a:xfrm>
          <a:prstGeom prst="rect">
            <a:avLst/>
          </a:prstGeom>
        </p:spPr>
      </p:pic>
      <p:pic>
        <p:nvPicPr>
          <p:cNvPr id="18" name="Picture 17" descr="A green circle with black arrows and orange arrows&#10;&#10;Description automatically generated">
            <a:extLst>
              <a:ext uri="{FF2B5EF4-FFF2-40B4-BE49-F238E27FC236}">
                <a16:creationId xmlns:a16="http://schemas.microsoft.com/office/drawing/2014/main" id="{28C2DA66-6208-F503-4C98-0814B4755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999" y="1031076"/>
            <a:ext cx="2129453" cy="104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5CF218-A635-9BDC-EAAA-DF9435B37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993" y="1307818"/>
            <a:ext cx="6337300" cy="1016000"/>
          </a:xfrm>
          <a:prstGeom prst="rect">
            <a:avLst/>
          </a:prstGeom>
        </p:spPr>
      </p:pic>
      <p:pic>
        <p:nvPicPr>
          <p:cNvPr id="23" name="Picture 22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A8B0B245-6637-3593-D145-EDF99D7F0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0808" y="2648276"/>
            <a:ext cx="3168485" cy="2057059"/>
          </a:xfrm>
          <a:prstGeom prst="rect">
            <a:avLst/>
          </a:prstGeom>
        </p:spPr>
      </p:pic>
      <p:pic>
        <p:nvPicPr>
          <p:cNvPr id="25" name="Picture 24" descr="A diagram of a graph&#10;&#10;Description automatically generated">
            <a:extLst>
              <a:ext uri="{FF2B5EF4-FFF2-40B4-BE49-F238E27FC236}">
                <a16:creationId xmlns:a16="http://schemas.microsoft.com/office/drawing/2014/main" id="{29D43098-5846-ADB0-49BD-6047D5D27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1993" y="2859296"/>
            <a:ext cx="2805162" cy="1850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43FD88-D985-58CF-210A-733686B3EE44}"/>
              </a:ext>
            </a:extLst>
          </p:cNvPr>
          <p:cNvSpPr txBox="1"/>
          <p:nvPr/>
        </p:nvSpPr>
        <p:spPr>
          <a:xfrm>
            <a:off x="635950" y="701256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B9194-CF09-8E92-29AE-8DED73C20034}"/>
              </a:ext>
            </a:extLst>
          </p:cNvPr>
          <p:cNvSpPr txBox="1"/>
          <p:nvPr/>
        </p:nvSpPr>
        <p:spPr>
          <a:xfrm>
            <a:off x="635950" y="4355724"/>
            <a:ext cx="611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This long-range correlation is similar to 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Aharanov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-Bohm effect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6FEB8D-2026-7C75-B34B-38FB3C39CBAB}"/>
              </a:ext>
            </a:extLst>
          </p:cNvPr>
          <p:cNvSpPr txBox="1"/>
          <p:nvPr/>
        </p:nvSpPr>
        <p:spPr>
          <a:xfrm>
            <a:off x="5693935" y="701256"/>
            <a:ext cx="611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 is process dependent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9" name="Picture 38" descr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 title="IguanaTex Bitmap Display">
            <a:extLst>
              <a:ext uri="{FF2B5EF4-FFF2-40B4-BE49-F238E27FC236}">
                <a16:creationId xmlns:a16="http://schemas.microsoft.com/office/drawing/2014/main" id="{338CC5D6-6918-C583-0A62-1CA66B1F63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57720" y="5779052"/>
            <a:ext cx="3027680" cy="48768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 title="IguanaTex Bitmap Display">
            <a:extLst>
              <a:ext uri="{FF2B5EF4-FFF2-40B4-BE49-F238E27FC236}">
                <a16:creationId xmlns:a16="http://schemas.microsoft.com/office/drawing/2014/main" id="{975639CC-3D46-EADC-4292-31EE54072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710680" y="5173626"/>
            <a:ext cx="3921760" cy="609600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2BF93ADD-1570-7A5F-BADA-57046B8DA0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8200" y="2514129"/>
            <a:ext cx="4531360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6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3194371" y="1327742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6445152" y="1325594"/>
            <a:ext cx="1510854" cy="3043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7982623" y="131409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3690048" y="1227728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3378879" y="1824895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7120648" y="969026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6558549" y="1777952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8623633" y="97295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8166127" y="177805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8/30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48316"/>
            <a:ext cx="311341" cy="2587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226419" cy="26577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556132" y="3729701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5921979" y="4099264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7782824" y="3740644"/>
            <a:ext cx="1424664" cy="329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118418" y="4096998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12D290B8-C8BE-EC6A-160D-60334FA770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5280" y="1225867"/>
            <a:ext cx="7843520" cy="5689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314028" y="2220444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99906" y="2247831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319756" y="2236226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809705" y="2120430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98536" y="2717597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412874" y="1853791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813304" y="2700189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960766" y="1895088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503260" y="270018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39520" y="2145380"/>
            <a:ext cx="8575040" cy="56896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59710F9-9870-A2EF-5195-BD59ACA09E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68553" y="3745916"/>
            <a:ext cx="6604000" cy="28448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 title="IguanaTex Bitmap Display">
            <a:extLst>
              <a:ext uri="{FF2B5EF4-FFF2-40B4-BE49-F238E27FC236}">
                <a16:creationId xmlns:a16="http://schemas.microsoft.com/office/drawing/2014/main" id="{34856AB4-7A3C-35CD-70EA-9649683F44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16865" y="4040703"/>
            <a:ext cx="717296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47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>
            <a:off x="8890578" y="3606153"/>
            <a:ext cx="279962" cy="5590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</p:cNvCxnSpPr>
          <p:nvPr/>
        </p:nvCxnSpPr>
        <p:spPr>
          <a:xfrm>
            <a:off x="4403620" y="2744453"/>
            <a:ext cx="815274" cy="114146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2093747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9/30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of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2413548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2400453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6016751" y="2384737"/>
            <a:ext cx="2202747" cy="3450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222580" y="2387981"/>
            <a:ext cx="1226220" cy="345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216507" y="1269878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02385" y="1297265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222235" y="128566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712184" y="1169864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01015" y="1767031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315353" y="903225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715783" y="1749623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863245" y="94452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405739" y="174962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1999" y="1194814"/>
            <a:ext cx="8575040" cy="56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0E003-CACF-584D-CB85-F034F4A13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432" y="3885914"/>
            <a:ext cx="3189596" cy="1915863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456C228-56AA-1B7A-790A-2CAA6B532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44460" y="2384926"/>
            <a:ext cx="7213600" cy="42672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8D2A95BF-D77A-6DDB-95F5-ADC06C8A23E1}"/>
              </a:ext>
            </a:extLst>
          </p:cNvPr>
          <p:cNvSpPr/>
          <p:nvPr/>
        </p:nvSpPr>
        <p:spPr>
          <a:xfrm rot="16200000">
            <a:off x="6992827" y="1727749"/>
            <a:ext cx="237623" cy="2184321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C24431-7999-26C7-1C21-07DE0C96E79F}"/>
              </a:ext>
            </a:extLst>
          </p:cNvPr>
          <p:cNvSpPr txBox="1"/>
          <p:nvPr/>
        </p:nvSpPr>
        <p:spPr>
          <a:xfrm>
            <a:off x="6350906" y="288268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Same as the unpolarized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A8B6E923-5060-A0C4-CE2A-994EB3A0C9A1}"/>
              </a:ext>
            </a:extLst>
          </p:cNvPr>
          <p:cNvSpPr/>
          <p:nvPr/>
        </p:nvSpPr>
        <p:spPr>
          <a:xfrm rot="16200000">
            <a:off x="8730698" y="2212354"/>
            <a:ext cx="237623" cy="1198582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333E84-9BA5-28EF-7724-D2056B43B4F1}"/>
              </a:ext>
            </a:extLst>
          </p:cNvPr>
          <p:cNvSpPr txBox="1"/>
          <p:nvPr/>
        </p:nvSpPr>
        <p:spPr>
          <a:xfrm>
            <a:off x="7344740" y="2900880"/>
            <a:ext cx="309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Transverse momentum dependence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B06C1D-2803-6BEE-E5DA-020D18B9FDD2}"/>
              </a:ext>
            </a:extLst>
          </p:cNvPr>
          <p:cNvSpPr txBox="1"/>
          <p:nvPr/>
        </p:nvSpPr>
        <p:spPr>
          <a:xfrm>
            <a:off x="3021460" y="305521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dependence</a:t>
            </a:r>
          </a:p>
        </p:txBody>
      </p:sp>
      <p:pic>
        <p:nvPicPr>
          <p:cNvPr id="60" name="Picture 59" descr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 title="IguanaTex Bitmap Display">
            <a:extLst>
              <a:ext uri="{FF2B5EF4-FFF2-40B4-BE49-F238E27FC236}">
                <a16:creationId xmlns:a16="http://schemas.microsoft.com/office/drawing/2014/main" id="{9B6BF6BA-4D9B-7393-135B-B9E73CB4B8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93782" y="4280162"/>
            <a:ext cx="3637280" cy="1239520"/>
          </a:xfrm>
          <a:prstGeom prst="rect">
            <a:avLst/>
          </a:prstGeom>
        </p:spPr>
      </p:pic>
      <p:pic>
        <p:nvPicPr>
          <p:cNvPr id="63" name="Picture 62" descr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 title="IguanaTex Bitmap Display">
            <a:extLst>
              <a:ext uri="{FF2B5EF4-FFF2-40B4-BE49-F238E27FC236}">
                <a16:creationId xmlns:a16="http://schemas.microsoft.com/office/drawing/2014/main" id="{686F4BD2-B87C-F1D6-4715-6EFC273A1E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02522" y="4280162"/>
            <a:ext cx="3881120" cy="4876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6C35074-4C0A-BAAF-E475-45547756F089}"/>
              </a:ext>
            </a:extLst>
          </p:cNvPr>
          <p:cNvSpPr txBox="1"/>
          <p:nvPr/>
        </p:nvSpPr>
        <p:spPr>
          <a:xfrm>
            <a:off x="8590842" y="5868432"/>
            <a:ext cx="209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 params in total</a:t>
            </a:r>
          </a:p>
        </p:txBody>
      </p:sp>
    </p:spTree>
    <p:extLst>
      <p:ext uri="{BB962C8B-B14F-4D97-AF65-F5344CB8AC3E}">
        <p14:creationId xmlns:p14="http://schemas.microsoft.com/office/powerpoint/2010/main" val="122609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10/30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Data description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able of mathematical equations&#10;&#10;Description automatically generated">
            <a:extLst>
              <a:ext uri="{FF2B5EF4-FFF2-40B4-BE49-F238E27FC236}">
                <a16:creationId xmlns:a16="http://schemas.microsoft.com/office/drawing/2014/main" id="{1BD13536-E698-971A-38D0-7409595D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9" y="2091529"/>
            <a:ext cx="3487887" cy="345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8EAE4-48BE-07CE-CF05-23FFA8090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148" y="719930"/>
            <a:ext cx="2474316" cy="3194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A5E64-4308-241A-B1B9-9627CDC5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450014"/>
            <a:ext cx="2513604" cy="1710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4FCE7-BF56-4940-FF9B-88C2AFC0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10" y="719938"/>
            <a:ext cx="2858018" cy="3194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06E63-2143-3B9E-6639-C4692DA5A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88" y="4148386"/>
            <a:ext cx="2673262" cy="2524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2A42E-99FA-08D3-639D-8D1A2E206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155" y="4148387"/>
            <a:ext cx="2673261" cy="2524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DC5142-A424-3BF9-1C6C-EE56459C5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052" y="1407023"/>
            <a:ext cx="1681594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2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388" y="4336501"/>
            <a:ext cx="3351924" cy="2400143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13/30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7308744" y="4351264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7609907" y="5071782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7609907" y="5636874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pic>
        <p:nvPicPr>
          <p:cNvPr id="139" name="Picture 138" descr="\documentclass{article}&#10;\usepackage{amsmath,amssymb,xcolor,slashed}&#10;\pagestyle{empty}&#10;\begin{document}&#10;&#10;\begin{align*}&#10;\dfrac{m^2}{Q^2}&#10;\end{align*}&#10;&#10;\end{document}" title="IguanaTex Bitmap Display">
            <a:extLst>
              <a:ext uri="{FF2B5EF4-FFF2-40B4-BE49-F238E27FC236}">
                <a16:creationId xmlns:a16="http://schemas.microsoft.com/office/drawing/2014/main" id="{9CB4DF84-3029-174A-600D-41916C8ED8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320939" y="2093563"/>
            <a:ext cx="284480" cy="48768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DBF12F3-C7C9-DDC7-D932-4BFDB793E5F0}"/>
              </a:ext>
            </a:extLst>
          </p:cNvPr>
          <p:cNvSpPr txBox="1"/>
          <p:nvPr/>
        </p:nvSpPr>
        <p:spPr>
          <a:xfrm>
            <a:off x="9182675" y="2171751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suppressed by</a:t>
            </a:r>
          </a:p>
        </p:txBody>
      </p:sp>
      <p:pic>
        <p:nvPicPr>
          <p:cNvPr id="142" name="Picture 141" descr="\documentclass{article}&#10;\usepackage{amsmath,amssymb,xcolor,slashed}&#10;\pagestyle{empty}&#10;\begin{document}&#10;&#10;\begin{align*}&#10;A^\#&#10;\end{align*}&#10;&#10;\end{document}" title="IguanaTex Bitmap Display">
            <a:extLst>
              <a:ext uri="{FF2B5EF4-FFF2-40B4-BE49-F238E27FC236}">
                <a16:creationId xmlns:a16="http://schemas.microsoft.com/office/drawing/2014/main" id="{D5246927-37FE-F6E6-4ABF-96BA365712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249169" y="2769292"/>
            <a:ext cx="264160" cy="182880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577D1055-1411-2C70-2F43-BB40A86C5988}"/>
              </a:ext>
            </a:extLst>
          </p:cNvPr>
          <p:cNvSpPr txBox="1"/>
          <p:nvPr/>
        </p:nvSpPr>
        <p:spPr>
          <a:xfrm>
            <a:off x="9214664" y="2715428"/>
            <a:ext cx="2117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enhancement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E9DF874-5C35-197D-B50E-DB0052E5789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EA50AC-9986-13FF-4040-5694E1138ADC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collinear PDFs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020A73-FC84-034F-3C26-2A882CDAF34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18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517" y="4343736"/>
            <a:ext cx="3351924" cy="2400143"/>
          </a:xfrm>
          <a:prstGeom prst="rect">
            <a:avLst/>
          </a:prstGeom>
        </p:spPr>
      </p:pic>
      <p:pic>
        <p:nvPicPr>
          <p:cNvPr id="14" name="Picture 13" descr="\documentclass{article}&#10;\usepackage{amsmath,xcolor,slashed}&#10;\pagestyle{empty}&#10;\begin{document}&#10;&#10;\begin{align*}&#10;R^A_i(x,Q) = \frac{f_{i/p}^A(x;Q)}{f_{i/p}(x;Q)}&#10;\end{align*}&#10;&#10;\end{document}" title="IguanaTex Bitmap Display">
            <a:extLst>
              <a:ext uri="{FF2B5EF4-FFF2-40B4-BE49-F238E27FC236}">
                <a16:creationId xmlns:a16="http://schemas.microsoft.com/office/drawing/2014/main" id="{1E19084D-BF55-B7AF-3264-E48B9433E4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40305" y="4629536"/>
            <a:ext cx="2194560" cy="640080"/>
          </a:xfrm>
          <a:prstGeom prst="rect">
            <a:avLst/>
          </a:prstGeom>
        </p:spPr>
      </p:pic>
      <p:pic>
        <p:nvPicPr>
          <p:cNvPr id="27" name="Picture 26" descr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 title="IguanaTex Bitmap Display">
            <a:extLst>
              <a:ext uri="{FF2B5EF4-FFF2-40B4-BE49-F238E27FC236}">
                <a16:creationId xmlns:a16="http://schemas.microsoft.com/office/drawing/2014/main" id="{96141195-5522-418E-1F6B-8C3530F22A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8065" y="5517210"/>
            <a:ext cx="5019040" cy="751840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14/30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8850441" y="4336501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6945D-2D63-7E76-8BCB-5D94AB753600}"/>
              </a:ext>
            </a:extLst>
          </p:cNvPr>
          <p:cNvSpPr txBox="1"/>
          <p:nvPr/>
        </p:nvSpPr>
        <p:spPr>
          <a:xfrm>
            <a:off x="9283883" y="5087053"/>
            <a:ext cx="260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are absorbed into the non-perturbative parameterization.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9046464" y="3898949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9046464" y="4464041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DEA5DF8-132D-EF95-A755-97DDDC442381}"/>
              </a:ext>
            </a:extLst>
          </p:cNvPr>
          <p:cNvCxnSpPr>
            <a:cxnSpLocks/>
          </p:cNvCxnSpPr>
          <p:nvPr/>
        </p:nvCxnSpPr>
        <p:spPr>
          <a:xfrm>
            <a:off x="5561081" y="1257304"/>
            <a:ext cx="3511010" cy="254671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6F07C0-58C6-DFEE-9BEB-678371E470C9}"/>
              </a:ext>
            </a:extLst>
          </p:cNvPr>
          <p:cNvCxnSpPr>
            <a:cxnSpLocks/>
          </p:cNvCxnSpPr>
          <p:nvPr/>
        </p:nvCxnSpPr>
        <p:spPr>
          <a:xfrm flipH="1">
            <a:off x="5656523" y="1254264"/>
            <a:ext cx="3345374" cy="254975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A63E-4241-3879-A29E-42B252ED420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639CBC-1EC5-F4C2-810E-27424E1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Method of treating nuclear modifications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62C13-3361-BBA7-0D46-D649F7ECAE9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602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C19156-18C2-8BB6-A753-E2B6B5CEB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17" y="1448971"/>
            <a:ext cx="2767888" cy="184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33EB5-AC7C-4A3E-4E39-123B99498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688" y="3917736"/>
            <a:ext cx="4268642" cy="2845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6510A2-63E1-82AA-C341-D8C9C97BF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627" y="947305"/>
            <a:ext cx="4268639" cy="2845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4E8C0-FFE7-36BB-7DDD-F345C6AC347D}"/>
              </a:ext>
            </a:extLst>
          </p:cNvPr>
          <p:cNvSpPr txBox="1"/>
          <p:nvPr/>
        </p:nvSpPr>
        <p:spPr>
          <a:xfrm>
            <a:off x="582267" y="816861"/>
            <a:ext cx="9592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Ejected quark undergoes multiple scattering in the nuclear medium, modifies the fragmentation functions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2FC6247-D6BC-0457-99A6-B377446B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0E161-DE14-9EF3-5DA2-6841577488E6}"/>
              </a:ext>
            </a:extLst>
          </p:cNvPr>
          <p:cNvSpPr txBox="1"/>
          <p:nvPr/>
        </p:nvSpPr>
        <p:spPr>
          <a:xfrm>
            <a:off x="582267" y="3703053"/>
            <a:ext cx="11574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Simultaneous extraction from hadroproduction in p-A collisions from PHENIX and STAR, and Semi-Inclusive DIS (collinear)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from HERMES</a:t>
            </a:r>
          </a:p>
        </p:txBody>
      </p:sp>
      <p:pic>
        <p:nvPicPr>
          <p:cNvPr id="17" name="Picture 16" descr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 title="IguanaTex Bitmap Display">
            <a:extLst>
              <a:ext uri="{FF2B5EF4-FFF2-40B4-BE49-F238E27FC236}">
                <a16:creationId xmlns:a16="http://schemas.microsoft.com/office/drawing/2014/main" id="{24355C02-CD45-558E-FEB4-3966B2F439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4788" y="4782593"/>
            <a:ext cx="3378200" cy="320040"/>
          </a:xfrm>
          <a:prstGeom prst="rect">
            <a:avLst/>
          </a:prstGeom>
        </p:spPr>
      </p:pic>
      <p:pic>
        <p:nvPicPr>
          <p:cNvPr id="19" name="Picture 18" descr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D9217C1-7909-ED42-14AF-1B54012B2E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91508" y="5187341"/>
            <a:ext cx="2524760" cy="5867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EBE0CA-D89D-931A-600D-84E330F1FCD4}"/>
              </a:ext>
            </a:extLst>
          </p:cNvPr>
          <p:cNvSpPr txBox="1"/>
          <p:nvPr/>
        </p:nvSpPr>
        <p:spPr>
          <a:xfrm>
            <a:off x="8712329" y="1211097"/>
            <a:ext cx="3443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D. de Florian and R. </a:t>
            </a:r>
            <a:r>
              <a:rPr lang="en-US" sz="1600" b="0" i="0" u="none" strike="noStrike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Sassot</a:t>
            </a: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(2004)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Zurita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F89A6-27D0-D39C-7340-E257F402A21E}"/>
              </a:ext>
            </a:extLst>
          </p:cNvPr>
          <p:cNvSpPr txBox="1"/>
          <p:nvPr/>
        </p:nvSpPr>
        <p:spPr>
          <a:xfrm>
            <a:off x="8569235" y="4253695"/>
            <a:ext cx="358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Abelev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(STAR) (2010) 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Adams et al. (STAR) (2006) 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Adare et al. (2013) </a:t>
            </a: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 (2007)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8EEDA3-9E29-F78B-023F-43DE9DFF9C2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C9BFB5-05F5-885D-F0DE-911524BA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medium modifications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C1B633-1E37-F9FD-5418-B1D6B0080A2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55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71180D-EE7C-1485-D82C-59259E22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66" y="1244319"/>
            <a:ext cx="3954745" cy="2682867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A16F8406-EF81-FE4F-70BB-44CF4A952178}"/>
              </a:ext>
            </a:extLst>
          </p:cNvPr>
          <p:cNvSpPr/>
          <p:nvPr/>
        </p:nvSpPr>
        <p:spPr>
          <a:xfrm rot="16200000">
            <a:off x="2637934" y="3716700"/>
            <a:ext cx="205230" cy="65270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2ACA58-AAAB-61EC-BEA9-4B50CAEF8140}"/>
              </a:ext>
            </a:extLst>
          </p:cNvPr>
          <p:cNvSpPr/>
          <p:nvPr/>
        </p:nvSpPr>
        <p:spPr>
          <a:xfrm rot="16200000">
            <a:off x="3325319" y="3705844"/>
            <a:ext cx="241721" cy="712229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C21CAE6-230B-9FEC-AFBD-6D0C15B4CA58}"/>
              </a:ext>
            </a:extLst>
          </p:cNvPr>
          <p:cNvSpPr/>
          <p:nvPr/>
        </p:nvSpPr>
        <p:spPr>
          <a:xfrm rot="16200000">
            <a:off x="4254628" y="3515937"/>
            <a:ext cx="177397" cy="1082069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8676F3-74FB-9FFC-EDE1-034B21F792CE}"/>
              </a:ext>
            </a:extLst>
          </p:cNvPr>
          <p:cNvCxnSpPr>
            <a:cxnSpLocks/>
          </p:cNvCxnSpPr>
          <p:nvPr/>
        </p:nvCxnSpPr>
        <p:spPr>
          <a:xfrm flipV="1">
            <a:off x="3066902" y="2672056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D8AC30-DB8C-5991-2B8B-0DD12E2CD12A}"/>
              </a:ext>
            </a:extLst>
          </p:cNvPr>
          <p:cNvCxnSpPr>
            <a:cxnSpLocks/>
          </p:cNvCxnSpPr>
          <p:nvPr/>
        </p:nvCxnSpPr>
        <p:spPr>
          <a:xfrm flipV="1">
            <a:off x="3802292" y="2187976"/>
            <a:ext cx="0" cy="170821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227D17-B414-A326-3BD4-0244473DA9AB}"/>
              </a:ext>
            </a:extLst>
          </p:cNvPr>
          <p:cNvCxnSpPr>
            <a:cxnSpLocks/>
          </p:cNvCxnSpPr>
          <p:nvPr/>
        </p:nvCxnSpPr>
        <p:spPr>
          <a:xfrm flipV="1">
            <a:off x="4884361" y="1436459"/>
            <a:ext cx="0" cy="251966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B813C7-2C13-CEAB-BAFF-0952B758408D}"/>
              </a:ext>
            </a:extLst>
          </p:cNvPr>
          <p:cNvCxnSpPr>
            <a:cxnSpLocks/>
          </p:cNvCxnSpPr>
          <p:nvPr/>
        </p:nvCxnSpPr>
        <p:spPr>
          <a:xfrm flipV="1">
            <a:off x="2414194" y="2877287"/>
            <a:ext cx="0" cy="1049899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0F0645-D326-37D1-E22B-40CF4021DF33}"/>
              </a:ext>
            </a:extLst>
          </p:cNvPr>
          <p:cNvSpPr txBox="1"/>
          <p:nvPr/>
        </p:nvSpPr>
        <p:spPr>
          <a:xfrm>
            <a:off x="1954176" y="4084329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C92A4D-8470-A694-41CB-5C19E9CF25FC}"/>
              </a:ext>
            </a:extLst>
          </p:cNvPr>
          <p:cNvSpPr txBox="1"/>
          <p:nvPr/>
        </p:nvSpPr>
        <p:spPr>
          <a:xfrm>
            <a:off x="2812497" y="4084329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FE02CE-D35D-D77E-E01B-AA85A0854E92}"/>
              </a:ext>
            </a:extLst>
          </p:cNvPr>
          <p:cNvSpPr txBox="1"/>
          <p:nvPr/>
        </p:nvSpPr>
        <p:spPr>
          <a:xfrm>
            <a:off x="3742919" y="4097584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4453F0-647B-3F9C-38A2-B3173367ED74}"/>
              </a:ext>
            </a:extLst>
          </p:cNvPr>
          <p:cNvSpPr txBox="1"/>
          <p:nvPr/>
        </p:nvSpPr>
        <p:spPr>
          <a:xfrm>
            <a:off x="306677" y="1075246"/>
            <a:ext cx="820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Interaction between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interact with the nuclear medium via Glauber exchange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034DEDF-9C4D-5968-94E1-9F626F6158EB}"/>
              </a:ext>
            </a:extLst>
          </p:cNvPr>
          <p:cNvSpPr/>
          <p:nvPr/>
        </p:nvSpPr>
        <p:spPr>
          <a:xfrm rot="16200000">
            <a:off x="2696062" y="3743140"/>
            <a:ext cx="205230" cy="152155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67472691-8FCA-C679-E434-9B5E8EA02990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E4DF41-EA1D-553C-6CF7-1DD2887A004F}"/>
              </a:ext>
            </a:extLst>
          </p:cNvPr>
          <p:cNvSpPr txBox="1"/>
          <p:nvPr/>
        </p:nvSpPr>
        <p:spPr>
          <a:xfrm>
            <a:off x="1969739" y="4596416"/>
            <a:ext cx="1832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intrinsic</a:t>
            </a:r>
          </a:p>
        </p:txBody>
      </p:sp>
      <p:pic>
        <p:nvPicPr>
          <p:cNvPr id="44" name="Picture 43" descr="\documentclass{article}&#10;\usepackage{amsmath,xcolor,slashed}&#10;\pagestyle{empty}&#10;\begin{document}&#10;&#10;\begin{align*}&#10;k_T&#10;\end{align*}&#10;&#10;\end{document}" title="IguanaTex Bitmap Display">
            <a:extLst>
              <a:ext uri="{FF2B5EF4-FFF2-40B4-BE49-F238E27FC236}">
                <a16:creationId xmlns:a16="http://schemas.microsoft.com/office/drawing/2014/main" id="{558BEE88-13C5-861D-C696-E9D2C1FB32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92620" y="4705766"/>
            <a:ext cx="172040" cy="154836"/>
          </a:xfrm>
          <a:prstGeom prst="rect">
            <a:avLst/>
          </a:prstGeom>
        </p:spPr>
      </p:pic>
      <p:pic>
        <p:nvPicPr>
          <p:cNvPr id="3" name="Picture 2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D8C654BF-96BE-A6FE-E8B4-7431B1B1E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254" y="1605372"/>
            <a:ext cx="5114061" cy="2321814"/>
          </a:xfrm>
          <a:prstGeom prst="rect">
            <a:avLst/>
          </a:prstGeom>
        </p:spPr>
      </p:pic>
      <p:pic>
        <p:nvPicPr>
          <p:cNvPr id="4" name="Picture 3" descr="A picture containing diagram, text, line&#10;&#10;Description automatically generated">
            <a:extLst>
              <a:ext uri="{FF2B5EF4-FFF2-40B4-BE49-F238E27FC236}">
                <a16:creationId xmlns:a16="http://schemas.microsoft.com/office/drawing/2014/main" id="{DFFE26CF-FDDB-88E0-1915-2124D4301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032" y="3899186"/>
            <a:ext cx="2984155" cy="2197336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sigma_{\rm Heavy}/\sigma_{\rm Light}&#10;\end{align*}&#10;&#10;\end{document}" title="IguanaTex Bitmap Display">
            <a:extLst>
              <a:ext uri="{FF2B5EF4-FFF2-40B4-BE49-F238E27FC236}">
                <a16:creationId xmlns:a16="http://schemas.microsoft.com/office/drawing/2014/main" id="{62A79F51-2B94-715C-2F1C-521BE60A46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4530" y="1436459"/>
            <a:ext cx="1137920" cy="2235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828499-A9EB-E1BC-67EF-AEADCEA39D7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ADFFE5-2592-3804-D2A4-7A2DF340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the transverse momentum broadening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E81CD-43A4-AF2B-7403-740B7CEE388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04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D527047F-0169-1D61-448A-DD3AD630FA3B}"/>
              </a:ext>
            </a:extLst>
          </p:cNvPr>
          <p:cNvSpPr txBox="1"/>
          <p:nvPr/>
        </p:nvSpPr>
        <p:spPr>
          <a:xfrm>
            <a:off x="7953799" y="4035102"/>
            <a:ext cx="4238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. Phys. B 780, 1 (2007)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Dudek et al., Eur. Phys. J. A 48, 187 (2012)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Burkert, in CLAS 12 RICH Detector Workshop (2008)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Alde et al., Phys. Rev. Lett. 64, 2479 (1990)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Vasilev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NuSea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), Phys. Rev. Lett. 83, 2304 (1999)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Leung (PHENIX),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PoS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HardProbes2018, 160 (2018)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Khachatryan et al. (CMS), Phys. Lett. B 759, 36 (2016)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Aad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(ATLAS), Phys. Rev. C 92, 044915 (2015)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506BC8-C62C-E007-0E0F-CBB16C7207E0}"/>
              </a:ext>
            </a:extLst>
          </p:cNvPr>
          <p:cNvSpPr txBox="1"/>
          <p:nvPr/>
        </p:nvSpPr>
        <p:spPr>
          <a:xfrm>
            <a:off x="330730" y="906672"/>
            <a:ext cx="3445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Semi-Inclusive DIS for e-A collisions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F15F89-FF03-89B1-D3E5-3042042BFC2E}"/>
              </a:ext>
            </a:extLst>
          </p:cNvPr>
          <p:cNvSpPr txBox="1"/>
          <p:nvPr/>
        </p:nvSpPr>
        <p:spPr>
          <a:xfrm>
            <a:off x="4373271" y="906672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Drell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-Yan production in p-A collusions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4E2C6F-CA5F-5E42-FC6F-7CC9B331B7D3}"/>
              </a:ext>
            </a:extLst>
          </p:cNvPr>
          <p:cNvSpPr txBox="1"/>
          <p:nvPr/>
        </p:nvSpPr>
        <p:spPr>
          <a:xfrm>
            <a:off x="288852" y="3645797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Multiplicity ratio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C0F7EC7-23C6-9CF6-B6D0-72856D705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94" y="1395637"/>
            <a:ext cx="3897225" cy="23197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01B1C8-00E8-247D-7EE2-008DB7885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060" y="1395637"/>
            <a:ext cx="3134834" cy="23197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6EADC70-5846-C5B0-B211-8C8F2024A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3799" y="1077305"/>
            <a:ext cx="4035626" cy="3028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F7D53A-1172-9FC5-FBA6-01D8EFA4C3F2}"/>
              </a:ext>
            </a:extLst>
          </p:cNvPr>
          <p:cNvSpPr txBox="1"/>
          <p:nvPr/>
        </p:nvSpPr>
        <p:spPr>
          <a:xfrm>
            <a:off x="8398602" y="906672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Kinematic coverage of the data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A32BAAD-114C-67AF-D398-4B95A0F8D906}"/>
              </a:ext>
            </a:extLst>
          </p:cNvPr>
          <p:cNvCxnSpPr>
            <a:cxnSpLocks/>
          </p:cNvCxnSpPr>
          <p:nvPr/>
        </p:nvCxnSpPr>
        <p:spPr>
          <a:xfrm flipV="1">
            <a:off x="4373271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65CF0B1-D1B1-8911-B205-00F2BD450E57}"/>
              </a:ext>
            </a:extLst>
          </p:cNvPr>
          <p:cNvCxnSpPr>
            <a:cxnSpLocks/>
          </p:cNvCxnSpPr>
          <p:nvPr/>
        </p:nvCxnSpPr>
        <p:spPr>
          <a:xfrm flipV="1">
            <a:off x="7960209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AA498C-3174-F202-0B49-8535F8BF185A}"/>
              </a:ext>
            </a:extLst>
          </p:cNvPr>
          <p:cNvSpPr txBox="1"/>
          <p:nvPr/>
        </p:nvSpPr>
        <p:spPr>
          <a:xfrm>
            <a:off x="4357544" y="3645797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and cross section ratio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for p-A collisions</a:t>
            </a:r>
          </a:p>
        </p:txBody>
      </p:sp>
      <p:pic>
        <p:nvPicPr>
          <p:cNvPr id="53" name="Picture 52" descr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6BDC1921-0B64-2868-D90E-41E812B53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7454" y="4035102"/>
            <a:ext cx="2915920" cy="462280"/>
          </a:xfrm>
          <a:prstGeom prst="rect">
            <a:avLst/>
          </a:prstGeom>
        </p:spPr>
      </p:pic>
      <p:pic>
        <p:nvPicPr>
          <p:cNvPr id="54" name="Picture 53" descr="\documentclass{article}&#10;\usepackage{amsmath,xcolor,slashed}&#10;\pagestyle{empty}&#10;\begin{document}&#10;&#10;\begin{align*}&#10;\frac{d\sigma_A^h}{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CED581D2-C381-7C9D-5124-7836841B4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44304" y="4601277"/>
            <a:ext cx="78232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xcolor,slashed}&#10;\pagestyle{empty}&#10;\begin{document}&#10;&#10;\begin{align*}&#10;\frac{d\sigma_A}{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8501A3D6-54DB-0690-D35C-B8EDDD2AB0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475444" y="5117088"/>
            <a:ext cx="320040" cy="37338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86A8116-1B24-B80A-1EA3-96287EE80C79}"/>
              </a:ext>
            </a:extLst>
          </p:cNvPr>
          <p:cNvSpPr txBox="1"/>
          <p:nvPr/>
        </p:nvSpPr>
        <p:spPr>
          <a:xfrm>
            <a:off x="288852" y="4645360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SIDIS cross section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E1855C-C309-4052-3B68-DA0F79D6A10E}"/>
              </a:ext>
            </a:extLst>
          </p:cNvPr>
          <p:cNvSpPr txBox="1"/>
          <p:nvPr/>
        </p:nvSpPr>
        <p:spPr>
          <a:xfrm>
            <a:off x="288852" y="5131892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 cross section</a:t>
            </a:r>
          </a:p>
        </p:txBody>
      </p:sp>
      <p:pic>
        <p:nvPicPr>
          <p:cNvPr id="61" name="Picture 60" descr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 title="IguanaTex Bitmap Display">
            <a:extLst>
              <a:ext uri="{FF2B5EF4-FFF2-40B4-BE49-F238E27FC236}">
                <a16:creationId xmlns:a16="http://schemas.microsoft.com/office/drawing/2014/main" id="{FBD99702-AB8E-5BB8-DB13-E975AB9355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99564" y="4247258"/>
            <a:ext cx="2151380" cy="42672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B55831A-AB13-3F0A-526D-4B7285AE78C2}"/>
              </a:ext>
            </a:extLst>
          </p:cNvPr>
          <p:cNvSpPr txBox="1"/>
          <p:nvPr/>
        </p:nvSpPr>
        <p:spPr>
          <a:xfrm>
            <a:off x="4570587" y="4725352"/>
            <a:ext cx="258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E772:  A = C;       B = D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83EF56-065E-C4A3-EC5E-CE7C2EC68842}"/>
              </a:ext>
            </a:extLst>
          </p:cNvPr>
          <p:cNvSpPr txBox="1"/>
          <p:nvPr/>
        </p:nvSpPr>
        <p:spPr>
          <a:xfrm>
            <a:off x="4570587" y="5021003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E866:  A = Fe, W; B = Be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B0B7A4-F1BF-0E6A-D348-9189991F5588}"/>
              </a:ext>
            </a:extLst>
          </p:cNvPr>
          <p:cNvSpPr txBox="1"/>
          <p:nvPr/>
        </p:nvSpPr>
        <p:spPr>
          <a:xfrm>
            <a:off x="4570587" y="5659745"/>
            <a:ext cx="3308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ATLAS, CMS:    distribution p-Pb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C5A1CB-CE00-57BC-18BE-10CE9BA20F44}"/>
              </a:ext>
            </a:extLst>
          </p:cNvPr>
          <p:cNvSpPr txBox="1"/>
          <p:nvPr/>
        </p:nvSpPr>
        <p:spPr>
          <a:xfrm>
            <a:off x="4571995" y="5321191"/>
            <a:ext cx="258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RHIC: A = Au;     B = p </a:t>
            </a:r>
          </a:p>
        </p:txBody>
      </p:sp>
      <p:pic>
        <p:nvPicPr>
          <p:cNvPr id="66" name="Picture 65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8BD4364C-064D-71E0-3A8B-186B05B4C1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029552" y="5792107"/>
            <a:ext cx="177800" cy="124460"/>
          </a:xfrm>
          <a:prstGeom prst="rect">
            <a:avLst/>
          </a:prstGeom>
        </p:spPr>
      </p:pic>
      <p:sp>
        <p:nvSpPr>
          <p:cNvPr id="67" name="Slide Number Placeholder 3">
            <a:extLst>
              <a:ext uri="{FF2B5EF4-FFF2-40B4-BE49-F238E27FC236}">
                <a16:creationId xmlns:a16="http://schemas.microsoft.com/office/drawing/2014/main" id="{1501A38D-750D-D1AC-4D5E-A318D45711E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17/30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4B6969-25EE-CF14-2707-748F8B6E51E6}"/>
              </a:ext>
            </a:extLst>
          </p:cNvPr>
          <p:cNvSpPr/>
          <p:nvPr/>
        </p:nvSpPr>
        <p:spPr>
          <a:xfrm>
            <a:off x="330730" y="6169953"/>
            <a:ext cx="3582115" cy="55152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D121BD-D6CE-03C2-A8E9-79AA0EC16510}"/>
              </a:ext>
            </a:extLst>
          </p:cNvPr>
          <p:cNvSpPr txBox="1"/>
          <p:nvPr/>
        </p:nvSpPr>
        <p:spPr>
          <a:xfrm>
            <a:off x="288852" y="5656665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ratio for A = He, Ne, Kr, Xe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2" name="Picture 71" descr="\documentclass{article}&#10;\usepackage{amsmath,xcolor,slashed}&#10;\pagestyle{empty}&#10;\begin{document}&#10;&#10;\begin{align*}&#10;\pi^+,\, \pi^-,\, \pi^0,\, K^+,\, K^-,\, K^0&#10;\end{align*}&#10;&#10;\end{document}" title="IguanaTex Bitmap Display">
            <a:extLst>
              <a:ext uri="{FF2B5EF4-FFF2-40B4-BE49-F238E27FC236}">
                <a16:creationId xmlns:a16="http://schemas.microsoft.com/office/drawing/2014/main" id="{5EB00178-FBDF-B206-3E79-A6C7658166A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201408" y="5974373"/>
            <a:ext cx="1973580" cy="19558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1D7181C-FCB3-9E39-CF9B-EEED5D39B072}"/>
              </a:ext>
            </a:extLst>
          </p:cNvPr>
          <p:cNvSpPr txBox="1"/>
          <p:nvPr/>
        </p:nvSpPr>
        <p:spPr>
          <a:xfrm>
            <a:off x="323401" y="6143197"/>
            <a:ext cx="358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Jefferson Lab ratio for A = C, Fe, Pb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7" name="Picture 76" descr="\documentclass{article}&#10;\usepackage{amsmath,xcolor,slashed}&#10;\pagestyle{empty}&#10;\begin{document}&#10;&#10;\begin{align*}&#10;\pi^+,\, \pi^-&#10;\end{align*}&#10;&#10;\end{document}" title="IguanaTex Bitmap Display">
            <a:extLst>
              <a:ext uri="{FF2B5EF4-FFF2-40B4-BE49-F238E27FC236}">
                <a16:creationId xmlns:a16="http://schemas.microsoft.com/office/drawing/2014/main" id="{CEAA3976-C875-2FE2-9FEE-3445C0E21A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208744" y="6460905"/>
            <a:ext cx="533400" cy="19558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A64FD0-6126-65F8-4DE2-6228F1A67FC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C7F0A-9CE6-B86F-ABCF-75486CCA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DA2E23-4A5C-ECD3-E377-A122590006C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7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83E31-6904-1212-6AD5-501F5082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0379526-BF0F-215F-591B-FB512244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816A49-B207-F48C-D0D8-19902428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How does nuclear matter alter TMDs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3CE4A0-7612-16D5-FB99-307F78315DF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8AA2B6-1E46-91E4-060C-9A52E1638056}"/>
              </a:ext>
            </a:extLst>
          </p:cNvPr>
          <p:cNvSpPr txBox="1"/>
          <p:nvPr/>
        </p:nvSpPr>
        <p:spPr>
          <a:xfrm>
            <a:off x="639254" y="3588154"/>
            <a:ext cx="5315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Stimulated emissions in Drell-Yan result in energy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108E9-BD21-5BE5-3145-76361A651D6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085C9-C1B8-9142-81A9-17063482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62" y="3922886"/>
            <a:ext cx="3583491" cy="25672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B672E-3D53-8356-72DA-9A3F5D0A92AA}"/>
              </a:ext>
            </a:extLst>
          </p:cNvPr>
          <p:cNvSpPr txBox="1"/>
          <p:nvPr/>
        </p:nvSpPr>
        <p:spPr>
          <a:xfrm>
            <a:off x="6096000" y="3588154"/>
            <a:ext cx="5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Stimulated emissions also generate additional transverse momentum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63F6FC-C1E7-C9AC-C837-6B6621C51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201" y="4159281"/>
            <a:ext cx="3761772" cy="2455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65D06-C1FD-98BE-AE1C-697BDBFAE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477" y="954760"/>
            <a:ext cx="3711311" cy="2392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31CE3-C2E0-F434-E1BE-D3B9F3466F4B}"/>
              </a:ext>
            </a:extLst>
          </p:cNvPr>
          <p:cNvSpPr txBox="1"/>
          <p:nvPr/>
        </p:nvSpPr>
        <p:spPr>
          <a:xfrm>
            <a:off x="639253" y="693806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Example process</a:t>
            </a:r>
          </a:p>
        </p:txBody>
      </p:sp>
    </p:spTree>
    <p:extLst>
      <p:ext uri="{BB962C8B-B14F-4D97-AF65-F5344CB8AC3E}">
        <p14:creationId xmlns:p14="http://schemas.microsoft.com/office/powerpoint/2010/main" val="1630438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F4719A-2403-74B1-DDE5-EAD48312778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6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FB53A15A-0D64-BB50-14DD-9B153404FE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0908" y="1944919"/>
            <a:ext cx="7254240" cy="56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1909545" y="2022230"/>
            <a:ext cx="763283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5EC729C-B79E-DC07-F53C-62B984FE7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761" y="868051"/>
            <a:ext cx="3934331" cy="27226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4822610" y="2043953"/>
            <a:ext cx="1395068" cy="3395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6300720" y="2043952"/>
            <a:ext cx="1395068" cy="3395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2167669" y="2208818"/>
            <a:ext cx="177396" cy="693643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1929285" y="2645739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5465364" y="1828320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4903265" y="2663584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6933023" y="181343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6454030" y="265422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19/30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the medium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0A562D38-0F4A-52FC-394B-0B50513D7A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16865" y="3720911"/>
            <a:ext cx="7741920" cy="853440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83872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856245" y="374880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6335672" y="416346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095256" y="3689247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550471" y="4144285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5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BD6CBE6-C98A-07BF-64A0-B8B24ACBFAC6}"/>
              </a:ext>
            </a:extLst>
          </p:cNvPr>
          <p:cNvSpPr txBox="1"/>
          <p:nvPr/>
        </p:nvSpPr>
        <p:spPr>
          <a:xfrm>
            <a:off x="639254" y="709462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contributions given by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5FCAF8-466E-4F5D-1F45-304A7984FC2B}"/>
              </a:ext>
            </a:extLst>
          </p:cNvPr>
          <p:cNvSpPr txBox="1"/>
          <p:nvPr/>
        </p:nvSpPr>
        <p:spPr>
          <a:xfrm>
            <a:off x="3519305" y="247626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EPPS21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B3680C-A313-0526-D906-D173F8832127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3980329" y="1403814"/>
            <a:ext cx="356559" cy="108389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ED5E32-4E86-D356-B7EB-615DB7BB932C}"/>
              </a:ext>
            </a:extLst>
          </p:cNvPr>
          <p:cNvSpPr txBox="1"/>
          <p:nvPr/>
        </p:nvSpPr>
        <p:spPr>
          <a:xfrm>
            <a:off x="4563163" y="2468828"/>
            <a:ext cx="4649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house FF (new), previous analysis used </a:t>
            </a:r>
            <a:r>
              <a:rPr lang="en-US" sz="16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LIKEn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FDCAAB-9BFD-43FF-0C66-09276EEA62ED}"/>
              </a:ext>
            </a:extLst>
          </p:cNvPr>
          <p:cNvCxnSpPr>
            <a:cxnSpLocks/>
            <a:stCxn id="50" idx="2"/>
            <a:endCxn id="30" idx="0"/>
          </p:cNvCxnSpPr>
          <p:nvPr/>
        </p:nvCxnSpPr>
        <p:spPr>
          <a:xfrm>
            <a:off x="4798239" y="1940710"/>
            <a:ext cx="2089439" cy="52811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310E7D-0D8E-72BD-38B8-5027426DA309}"/>
              </a:ext>
            </a:extLst>
          </p:cNvPr>
          <p:cNvSpPr txBox="1"/>
          <p:nvPr/>
        </p:nvSpPr>
        <p:spPr>
          <a:xfrm>
            <a:off x="639254" y="2807382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given by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005914F-EA1D-6B14-5D9F-6C4B7AF871A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20/30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6FEE63A-9EF7-339B-7AE7-D4728DAFF4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F1EFD4-8925-9750-5883-71E58AB7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D3C96-6322-A94B-68BB-CA99B13A3B21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 title="IguanaTex Bitmap Display">
            <a:extLst>
              <a:ext uri="{FF2B5EF4-FFF2-40B4-BE49-F238E27FC236}">
                <a16:creationId xmlns:a16="http://schemas.microsoft.com/office/drawing/2014/main" id="{C57258C2-FC6E-8DBD-0BA1-5EE23CE3B3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48591" y="3061825"/>
            <a:ext cx="5506720" cy="130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54A49-8A3F-7413-F289-58B518E133F9}"/>
              </a:ext>
            </a:extLst>
          </p:cNvPr>
          <p:cNvSpPr txBox="1"/>
          <p:nvPr/>
        </p:nvSpPr>
        <p:spPr>
          <a:xfrm>
            <a:off x="639254" y="4348880"/>
            <a:ext cx="5347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Parameterization for the medium modified fragmentation</a:t>
            </a:r>
          </a:p>
        </p:txBody>
      </p:sp>
      <p:pic>
        <p:nvPicPr>
          <p:cNvPr id="13" name="Picture 12" descr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 title="IguanaTex Bitmap Display">
            <a:extLst>
              <a:ext uri="{FF2B5EF4-FFF2-40B4-BE49-F238E27FC236}">
                <a16:creationId xmlns:a16="http://schemas.microsoft.com/office/drawing/2014/main" id="{980302FE-A620-63C8-2F01-2E0487A423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1329" y="4641133"/>
            <a:ext cx="5039360" cy="508000"/>
          </a:xfrm>
          <a:prstGeom prst="rect">
            <a:avLst/>
          </a:prstGeom>
        </p:spPr>
      </p:pic>
      <p:pic>
        <p:nvPicPr>
          <p:cNvPr id="19" name="Picture 18" descr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125B3EF-96B3-9F11-9E98-3F02D000A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48289" y="5292102"/>
            <a:ext cx="2885440" cy="670560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 title="IguanaTex Bitmap Display">
            <a:extLst>
              <a:ext uri="{FF2B5EF4-FFF2-40B4-BE49-F238E27FC236}">
                <a16:creationId xmlns:a16="http://schemas.microsoft.com/office/drawing/2014/main" id="{70AADC74-78C3-74F3-16F6-7B5B08B423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9985" y="6105631"/>
            <a:ext cx="4064000" cy="26416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76553CD1-E935-6DE0-7432-A0316815F0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0437" y="1072470"/>
            <a:ext cx="7741920" cy="85344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A451662-B1A0-34D0-7E1C-0D262335044C}"/>
              </a:ext>
            </a:extLst>
          </p:cNvPr>
          <p:cNvSpPr/>
          <p:nvPr/>
        </p:nvSpPr>
        <p:spPr>
          <a:xfrm>
            <a:off x="3658488" y="1100365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98276C-F604-6514-0D77-8454C2A47CC4}"/>
              </a:ext>
            </a:extLst>
          </p:cNvPr>
          <p:cNvSpPr/>
          <p:nvPr/>
        </p:nvSpPr>
        <p:spPr>
          <a:xfrm>
            <a:off x="3965451" y="1535431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D44D59-F9C0-1306-0469-E0474DE2A42A}"/>
              </a:ext>
            </a:extLst>
          </p:cNvPr>
          <p:cNvSpPr/>
          <p:nvPr/>
        </p:nvSpPr>
        <p:spPr>
          <a:xfrm>
            <a:off x="4077593" y="1087270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827A6-E6EC-F81C-ECBD-5DE3CF747618}"/>
              </a:ext>
            </a:extLst>
          </p:cNvPr>
          <p:cNvSpPr/>
          <p:nvPr/>
        </p:nvSpPr>
        <p:spPr>
          <a:xfrm>
            <a:off x="4430049" y="1492894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C78D5D-6308-C26B-7CA3-AD52EDBCC8CB}"/>
              </a:ext>
            </a:extLst>
          </p:cNvPr>
          <p:cNvSpPr/>
          <p:nvPr/>
        </p:nvSpPr>
        <p:spPr>
          <a:xfrm>
            <a:off x="5629817" y="110036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E8674E-5A61-0A6C-74CB-89AEA7E95019}"/>
              </a:ext>
            </a:extLst>
          </p:cNvPr>
          <p:cNvSpPr/>
          <p:nvPr/>
        </p:nvSpPr>
        <p:spPr>
          <a:xfrm>
            <a:off x="6109244" y="151502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F5B1E7-C724-3F32-0727-0DFCAF076ED2}"/>
              </a:ext>
            </a:extLst>
          </p:cNvPr>
          <p:cNvSpPr/>
          <p:nvPr/>
        </p:nvSpPr>
        <p:spPr>
          <a:xfrm>
            <a:off x="7868828" y="1040806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AE7816-76D0-0325-EBF7-E0DE5C10F27F}"/>
              </a:ext>
            </a:extLst>
          </p:cNvPr>
          <p:cNvSpPr/>
          <p:nvPr/>
        </p:nvSpPr>
        <p:spPr>
          <a:xfrm>
            <a:off x="8324043" y="1495844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7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83F24-CAEC-A26F-5D6A-A9DD1A68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2B640-4F11-74C6-DADA-24B62912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23" y="4077444"/>
            <a:ext cx="2586031" cy="2662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26919-AEE5-E513-4264-4518B4F20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4" y="4077444"/>
            <a:ext cx="2581329" cy="2595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0B86A-2E2B-94AB-2355-5182FD3A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079" y="1124400"/>
            <a:ext cx="4900221" cy="1978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063192-07C0-D48D-26D5-CB12F3A4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078" y="3609061"/>
            <a:ext cx="4900927" cy="2781517"/>
          </a:xfrm>
          <a:prstGeom prst="rect">
            <a:avLst/>
          </a:prstGeom>
        </p:spPr>
      </p:pic>
      <p:pic>
        <p:nvPicPr>
          <p:cNvPr id="15" name="Picture 1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BC92A81-D8C0-C7E3-8189-A0A632AE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95" y="935606"/>
            <a:ext cx="4289427" cy="283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AC6E56-056B-2068-9595-161523E7019E}"/>
              </a:ext>
            </a:extLst>
          </p:cNvPr>
          <p:cNvSpPr txBox="1"/>
          <p:nvPr/>
        </p:nvSpPr>
        <p:spPr>
          <a:xfrm>
            <a:off x="6828212" y="86535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09BC9-A1B7-60D8-A243-89637E68649F}"/>
              </a:ext>
            </a:extLst>
          </p:cNvPr>
          <p:cNvSpPr txBox="1"/>
          <p:nvPr/>
        </p:nvSpPr>
        <p:spPr>
          <a:xfrm>
            <a:off x="6890312" y="331305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662639-549A-2CF4-8EC6-049B78110523}"/>
              </a:ext>
            </a:extLst>
          </p:cNvPr>
          <p:cNvSpPr txBox="1"/>
          <p:nvPr/>
        </p:nvSpPr>
        <p:spPr>
          <a:xfrm>
            <a:off x="3196401" y="3774651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4235F26-2129-8F08-4B43-D20A80DC579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2B3E53-DE3A-40A1-9629-51E09D89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the experimental data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38C480-F3F8-E74C-F7A3-C7960B56D57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63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C772F6A-BBC0-F81B-C7DF-F8BA2EAE8852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22/30</a:t>
            </a:r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19C73142-8250-BF02-CC81-9D4197F76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113" y="1108303"/>
            <a:ext cx="2198082" cy="1573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0EC315-E3DB-205D-CDCC-D5D7F371F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890" y="890633"/>
            <a:ext cx="2360896" cy="15739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E3314D-1628-F3F2-801E-5E9C6B83A966}"/>
              </a:ext>
            </a:extLst>
          </p:cNvPr>
          <p:cNvSpPr txBox="1"/>
          <p:nvPr/>
        </p:nvSpPr>
        <p:spPr>
          <a:xfrm>
            <a:off x="1095282" y="793762"/>
            <a:ext cx="336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Ratios defined for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nPDF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nFF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7" name="Picture 26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7995001A-2C33-981F-3FEA-39415451E0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8200" y="1511017"/>
            <a:ext cx="2255520" cy="56896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R^A_i\left(z,Q_0^2\right) = \frac{D_{h/i}^A\left(z,Q_0^2\right)}{D_{h/i}\left(z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635819C9-92D4-D63E-3B73-683531F8C6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47880" y="1393118"/>
            <a:ext cx="2316480" cy="56896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1943F6-5BF8-F682-D090-AAF8B48C370E}"/>
              </a:ext>
            </a:extLst>
          </p:cNvPr>
          <p:cNvCxnSpPr>
            <a:cxnSpLocks/>
          </p:cNvCxnSpPr>
          <p:nvPr/>
        </p:nvCxnSpPr>
        <p:spPr>
          <a:xfrm flipH="1" flipV="1">
            <a:off x="6092343" y="756261"/>
            <a:ext cx="3657" cy="601201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BF838C-E2D8-482D-ECD8-38DD9617471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BE0B64-F4C5-242C-B24A-B5642BF5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Three-dimensional images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28752E-70F7-BC39-1C31-55FC8AF53F7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B28467-3F7D-BECE-04DD-C872FCD20C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128" y="2657568"/>
            <a:ext cx="3370465" cy="3370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E4F847-D84E-637A-A100-C0CFB21FB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65" y="2895275"/>
            <a:ext cx="3226450" cy="3226450"/>
          </a:xfrm>
          <a:prstGeom prst="rect">
            <a:avLst/>
          </a:prstGeom>
        </p:spPr>
      </p:pic>
      <p:pic>
        <p:nvPicPr>
          <p:cNvPr id="4" name="Picture 3" descr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4FAD925E-117A-F693-58E5-1C7DE64D144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94920" y="6205683"/>
            <a:ext cx="3738880" cy="568960"/>
          </a:xfrm>
          <a:prstGeom prst="rect">
            <a:avLst/>
          </a:prstGeom>
        </p:spPr>
      </p:pic>
      <p:pic>
        <p:nvPicPr>
          <p:cNvPr id="9" name="Picture 8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23289B22-E06E-2D7E-A94B-9853723C713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71600" y="6121725"/>
            <a:ext cx="373888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3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FBA56-CF7D-D759-26DF-44682649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4" y="5187488"/>
            <a:ext cx="1386586" cy="139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75933-DD1D-1FAE-8DA0-7440C31F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19" y="3254443"/>
            <a:ext cx="2614283" cy="354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48502-DE9F-D2D1-CA42-122E0D163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9162" y="2325531"/>
            <a:ext cx="3324914" cy="51791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FAA1B7-CAB4-544A-3A77-837D579F2E2F}"/>
              </a:ext>
            </a:extLst>
          </p:cNvPr>
          <p:cNvSpPr txBox="1"/>
          <p:nvPr/>
        </p:nvSpPr>
        <p:spPr>
          <a:xfrm>
            <a:off x="4561831" y="1205472"/>
            <a:ext cx="5822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region is sensitive to the 1+1 dimensional TMDs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6C666-2614-7833-D1E8-9797224B857D}"/>
              </a:ext>
            </a:extLst>
          </p:cNvPr>
          <p:cNvSpPr txBox="1"/>
          <p:nvPr/>
        </p:nvSpPr>
        <p:spPr>
          <a:xfrm>
            <a:off x="4561830" y="1890413"/>
            <a:ext cx="419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Measurements in pp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025E5-B72A-CE46-D878-5C0EE97A9740}"/>
              </a:ext>
            </a:extLst>
          </p:cNvPr>
          <p:cNvSpPr txBox="1"/>
          <p:nvPr/>
        </p:nvSpPr>
        <p:spPr>
          <a:xfrm>
            <a:off x="5552060" y="2251551"/>
            <a:ext cx="3896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505294-AFF6-A3D4-2B48-3E97DB13839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B0872D-639E-6B3F-DA97-9811116A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FCB3D-6C20-E5D5-10F7-F3BA2D70C53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43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6763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Additional measurements of the integrated azimuthal angle decorrelation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E0C3D-B785-43B9-DA1D-524A3D948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48294" y="-92220"/>
            <a:ext cx="3865628" cy="65038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A10FFF-CFD1-AE9C-0A1D-3452E94E1F80}"/>
              </a:ext>
            </a:extLst>
          </p:cNvPr>
          <p:cNvSpPr txBox="1"/>
          <p:nvPr/>
        </p:nvSpPr>
        <p:spPr>
          <a:xfrm>
            <a:off x="717454" y="4984257"/>
            <a:ext cx="1123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Integration in region                  performed using a collinear approximation. However, there are issues with this approach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as             due to large logarithms.  </a:t>
            </a:r>
          </a:p>
        </p:txBody>
      </p:sp>
      <p:pic>
        <p:nvPicPr>
          <p:cNvPr id="23" name="Picture 22" descr="\documentclass{article}&#10;\usepackage{amsmath,xcolor,slashed}&#10;\pagestyle{empty}&#10;\begin{document}&#10;&#10;\begin{align*}&#10;\Delta \phi &gt; 2\pi/3&#10;\end{align*}&#10;&#10;\end{document}" title="IguanaTex Bitmap Display">
            <a:extLst>
              <a:ext uri="{FF2B5EF4-FFF2-40B4-BE49-F238E27FC236}">
                <a16:creationId xmlns:a16="http://schemas.microsoft.com/office/drawing/2014/main" id="{E770D2F6-0ABB-A93F-5AB1-73DC4757DA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16109" y="5051934"/>
            <a:ext cx="975360" cy="20320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\Delta \phi \rightarrow \pi&#10;\end{align*}&#10;&#10;\end{document}" title="IguanaTex Bitmap Display">
            <a:extLst>
              <a:ext uri="{FF2B5EF4-FFF2-40B4-BE49-F238E27FC236}">
                <a16:creationId xmlns:a16="http://schemas.microsoft.com/office/drawing/2014/main" id="{1B82D804-5527-8A57-180D-B53B8B27D7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4138" y="5340964"/>
            <a:ext cx="711200" cy="18288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B6A603-C335-9B1C-F0E5-C2C1EDC5B0D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B75CB-F32E-7D06-5FF5-F3C04C64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 continued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CFCB2D-A5F3-597D-80C4-E0689A338C7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301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6A6DC2CF-6DEE-3DA2-7447-18A3462861EB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E8B42DE6-C331-6C0D-64A2-DC092E94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5B86B87-DAC9-E551-EBAC-9A6B04641A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AC31D524-0D0C-846C-043F-52D60229A6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9B2691D-50F4-207F-25BD-B62BD4FA06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77E95F1D-C6A7-1ED3-B6F4-0B349A9ED6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360B96-6C08-EADA-6D9A-0C675E0E7476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51DB1F-47D9-ED25-2613-703ACD046031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A8AE47-BB70-5049-C008-4C0C703FF6C8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FF03D3-FE2E-3ECC-5EC2-C0B9CE431A20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FC3592-0906-36DE-DC10-32EDD1AFC4DD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C0394A-B2FF-0EAD-B129-014B8CDA7EFE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B92DBC-E1CD-9EB0-FBEC-CF21AD96FEB7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FB9E43-ACE4-6C6E-9152-117026607A69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21D07C-99F5-C624-E754-CB22D0E7AEA6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27EBBD-ED55-873B-EE0A-E416781A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25/30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401A49-BBCA-CC8D-7599-8D4659675E8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AAA3CF-2A0C-EDFC-6284-3FE0C5CA1DF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QCD modes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DB1B3D-268C-22B0-3B3E-37BCC2B91DD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820F57-10D0-7E5C-7130-DBCD1247F290}"/>
              </a:ext>
            </a:extLst>
          </p:cNvPr>
          <p:cNvSpPr txBox="1"/>
          <p:nvPr/>
        </p:nvSpPr>
        <p:spPr>
          <a:xfrm>
            <a:off x="7320900" y="5790415"/>
            <a:ext cx="2356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Chien, Hornig, Lee 2015</a:t>
            </a:r>
          </a:p>
        </p:txBody>
      </p:sp>
    </p:spTree>
    <p:extLst>
      <p:ext uri="{BB962C8B-B14F-4D97-AF65-F5344CB8AC3E}">
        <p14:creationId xmlns:p14="http://schemas.microsoft.com/office/powerpoint/2010/main" val="2442233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7FF29A9-9907-8A78-A930-37077A55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96" y="1346247"/>
            <a:ext cx="4028821" cy="3713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096462C-6B4C-91D7-44FA-638C9A8E4FE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4436AF-6EF1-6197-D52B-EE28F67A95C9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7B2CEF-C1DA-866D-BB54-20D5069CFE0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208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130B05-F5FE-E0CE-D52F-250D1F700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282" y="1346247"/>
            <a:ext cx="4129201" cy="380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D7F4CE3-AFEA-3517-23B6-8C78AF2DDA2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86999-CF78-1221-5CC4-DE484ADA19A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9E72E4-E1C8-0BEC-9A33-4F6A20259D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0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E65C-014F-1CE4-7DE9-B7B0718D0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8A29A1-AF7E-9AF1-AF89-97DDE633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Past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B2AE7E-73FC-4B49-AB2F-5847112BF39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37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7FF735-8308-E532-F54D-BF08E05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82" y="1346246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2915CA6-2B23-6FA7-390A-18C30BC68FB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F9C412-56E7-6840-A0D2-E4074C0728C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C701B-EF6B-EA03-7AD3-3BFADCE3D82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922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FF182B-0483-51C9-6A2F-3B508FAE7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82" y="1346245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EA33FA-13F8-CA96-5960-305E7C50A1C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79B328-D197-5DEE-5CD2-04B59784EFE8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ABA4-0325-9FE4-D471-2A1AD79B6E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35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03A74A-8A36-0DCF-314E-FE60A3FB4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B19099E-50F6-3CB3-73F4-D737D849057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BE8817-E9B8-BA2F-6978-86682456F9E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BBCB76-FA44-11A0-1BFF-74EEA5F4BDE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46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796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at NLL: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 title="IguanaTex Bitmap Display">
            <a:extLst>
              <a:ext uri="{FF2B5EF4-FFF2-40B4-BE49-F238E27FC236}">
                <a16:creationId xmlns:a16="http://schemas.microsoft.com/office/drawing/2014/main" id="{95320C9F-6D5B-F7C0-1E92-515690807E6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04328" y="3756817"/>
            <a:ext cx="6465984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3AEE2F-CAF0-8661-9CBC-D037636D4FC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28473C-7929-BB12-5E1F-0590089304A1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D39EC5-EA02-8E72-32C5-4FFFCEBC67A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8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7CC7D9-B29C-BB42-DCEB-4B1A520623D7}"/>
              </a:ext>
            </a:extLst>
          </p:cNvPr>
          <p:cNvSpPr/>
          <p:nvPr/>
        </p:nvSpPr>
        <p:spPr>
          <a:xfrm>
            <a:off x="1507481" y="2465349"/>
            <a:ext cx="3764213" cy="325859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27/30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98489" y="1109600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302777" y="782260"/>
            <a:ext cx="379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Glauber mode note treated in our paper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95849" y="1333120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06455" y="1597280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6670" y="1800480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3854" y="2059452"/>
            <a:ext cx="4307840" cy="426720"/>
          </a:xfrm>
          <a:prstGeom prst="rect">
            <a:avLst/>
          </a:prstGeom>
        </p:spPr>
      </p:pic>
      <p:pic>
        <p:nvPicPr>
          <p:cNvPr id="2" name="Picture 1" descr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 title="IguanaTex Bitmap Display">
            <a:extLst>
              <a:ext uri="{FF2B5EF4-FFF2-40B4-BE49-F238E27FC236}">
                <a16:creationId xmlns:a16="http://schemas.microsoft.com/office/drawing/2014/main" id="{26BF5EA1-63B4-7351-41E4-A2E65E9DB2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38307" y="2511381"/>
            <a:ext cx="3637280" cy="243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74ABD2-0F53-788F-B70C-E9F050A0B7B3}"/>
              </a:ext>
            </a:extLst>
          </p:cNvPr>
          <p:cNvSpPr txBox="1"/>
          <p:nvPr/>
        </p:nvSpPr>
        <p:spPr>
          <a:xfrm>
            <a:off x="302777" y="2801690"/>
            <a:ext cx="1051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experimental data is well-described by the experimental data in the back-to-back region, within the error bars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1A99F-D375-FE69-A89E-341BDF7AFDB2}"/>
              </a:ext>
            </a:extLst>
          </p:cNvPr>
          <p:cNvSpPr txBox="1"/>
          <p:nvPr/>
        </p:nvSpPr>
        <p:spPr>
          <a:xfrm>
            <a:off x="6393501" y="1210366"/>
            <a:ext cx="6120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Qiu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Phys.Rev.D75:114014,2007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 (2007)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E4FCC-BE87-043A-EBE7-7E1E359B5092}"/>
              </a:ext>
            </a:extLst>
          </p:cNvPr>
          <p:cNvSpPr txBox="1"/>
          <p:nvPr/>
        </p:nvSpPr>
        <p:spPr>
          <a:xfrm>
            <a:off x="5748975" y="820357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breaking effects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dijet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production studied in</a:t>
            </a:r>
          </a:p>
        </p:txBody>
      </p:sp>
      <p:pic>
        <p:nvPicPr>
          <p:cNvPr id="26" name="Picture 25" descr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90A54ECA-007F-BD3E-543E-74DFF41E96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7624" y="3113831"/>
            <a:ext cx="1381760" cy="50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BA2E82-E422-1747-FE7A-8E5F8060D8AA}"/>
              </a:ext>
            </a:extLst>
          </p:cNvPr>
          <p:cNvSpPr txBox="1"/>
          <p:nvPr/>
        </p:nvSpPr>
        <p:spPr>
          <a:xfrm>
            <a:off x="1395850" y="3450431"/>
            <a:ext cx="3407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C7EA2D-42CD-5746-57C4-21F97A70C37C}"/>
              </a:ext>
            </a:extLst>
          </p:cNvPr>
          <p:cNvSpPr txBox="1"/>
          <p:nvPr/>
        </p:nvSpPr>
        <p:spPr>
          <a:xfrm>
            <a:off x="6873959" y="3446293"/>
            <a:ext cx="3407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31B077-CD3E-2ADE-3AE2-3458461978EA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BECC38-7E66-353C-7239-DD287FD8791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 we observe factorization breaking effects?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ED14D9-6BAA-0E5D-0572-9B2B35CC312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962779-E886-41AF-0589-A060BBAE54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3501" y="3764343"/>
            <a:ext cx="4646369" cy="2878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21EB7-28B9-43CA-E5F9-4E4651317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307" y="3797757"/>
            <a:ext cx="3838472" cy="29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6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28/30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06292" y="80871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E4A2A-1C64-9FFD-BEFF-210EAB96A034}"/>
              </a:ext>
            </a:extLst>
          </p:cNvPr>
          <p:cNvSpPr/>
          <p:nvPr/>
        </p:nvSpPr>
        <p:spPr>
          <a:xfrm>
            <a:off x="4397844" y="1469594"/>
            <a:ext cx="252576" cy="31921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E9687-DAFD-72CE-F5C0-8EAED3D09649}"/>
              </a:ext>
            </a:extLst>
          </p:cNvPr>
          <p:cNvSpPr txBox="1"/>
          <p:nvPr/>
        </p:nvSpPr>
        <p:spPr>
          <a:xfrm>
            <a:off x="6766073" y="2356585"/>
            <a:ext cx="5067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Non-perturbative: Contains all medium contributions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559E5-C1BA-E0B2-BF98-8D552B4921E9}"/>
              </a:ext>
            </a:extLst>
          </p:cNvPr>
          <p:cNvSpPr txBox="1"/>
          <p:nvPr/>
        </p:nvSpPr>
        <p:spPr>
          <a:xfrm>
            <a:off x="4777802" y="2324179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1A588-ADFA-5A88-8BB6-ED26952AEED2}"/>
              </a:ext>
            </a:extLst>
          </p:cNvPr>
          <p:cNvSpPr/>
          <p:nvPr/>
        </p:nvSpPr>
        <p:spPr>
          <a:xfrm>
            <a:off x="6129088" y="1463711"/>
            <a:ext cx="1924793" cy="3129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9AF2A-EB97-92A5-AF01-3A4FD59EB8F0}"/>
              </a:ext>
            </a:extLst>
          </p:cNvPr>
          <p:cNvSpPr/>
          <p:nvPr/>
        </p:nvSpPr>
        <p:spPr>
          <a:xfrm>
            <a:off x="4826184" y="1469594"/>
            <a:ext cx="252576" cy="319213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E982E-FB57-37A3-8C08-9273E530840A}"/>
              </a:ext>
            </a:extLst>
          </p:cNvPr>
          <p:cNvSpPr/>
          <p:nvPr/>
        </p:nvSpPr>
        <p:spPr>
          <a:xfrm>
            <a:off x="8255494" y="1474116"/>
            <a:ext cx="1708294" cy="301862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3DA413-9A24-34CE-044E-87E78EA7B54E}"/>
              </a:ext>
            </a:extLst>
          </p:cNvPr>
          <p:cNvCxnSpPr>
            <a:cxnSpLocks/>
          </p:cNvCxnSpPr>
          <p:nvPr/>
        </p:nvCxnSpPr>
        <p:spPr>
          <a:xfrm>
            <a:off x="4533936" y="1816305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BEAE6B-DA4E-D245-0BF9-1AAC1545AAAB}"/>
              </a:ext>
            </a:extLst>
          </p:cNvPr>
          <p:cNvCxnSpPr>
            <a:cxnSpLocks/>
          </p:cNvCxnSpPr>
          <p:nvPr/>
        </p:nvCxnSpPr>
        <p:spPr>
          <a:xfrm flipH="1">
            <a:off x="5429840" y="1805568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A9454D-98E1-01B7-7C59-019B9A041914}"/>
              </a:ext>
            </a:extLst>
          </p:cNvPr>
          <p:cNvCxnSpPr>
            <a:cxnSpLocks/>
          </p:cNvCxnSpPr>
          <p:nvPr/>
        </p:nvCxnSpPr>
        <p:spPr>
          <a:xfrm flipH="1">
            <a:off x="7639913" y="1790678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0A8C12-8096-FE5A-1227-5E013EBD55A1}"/>
              </a:ext>
            </a:extLst>
          </p:cNvPr>
          <p:cNvCxnSpPr>
            <a:cxnSpLocks/>
          </p:cNvCxnSpPr>
          <p:nvPr/>
        </p:nvCxnSpPr>
        <p:spPr>
          <a:xfrm>
            <a:off x="4920129" y="1808076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BD1332-DCD5-A5FC-3747-946C6EEB53BD}"/>
              </a:ext>
            </a:extLst>
          </p:cNvPr>
          <p:cNvSpPr txBox="1"/>
          <p:nvPr/>
        </p:nvSpPr>
        <p:spPr>
          <a:xfrm>
            <a:off x="706292" y="1169817"/>
            <a:ext cx="519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can be matched onto the collinear distributions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D9B12B-DB69-56D0-8CBD-98B5B0C5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88" y="3679571"/>
            <a:ext cx="2636389" cy="2062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B3C5B5-334E-D046-4E26-DA97E41D44F7}"/>
              </a:ext>
            </a:extLst>
          </p:cNvPr>
          <p:cNvSpPr txBox="1"/>
          <p:nvPr/>
        </p:nvSpPr>
        <p:spPr>
          <a:xfrm>
            <a:off x="717454" y="2684398"/>
            <a:ext cx="666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ignore all final-state interactions between the jets and the medium.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 energy jets are not expected to be affected by the medium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277642-8B8C-3495-64F1-ECFB8E062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78" y="3602840"/>
            <a:ext cx="2424695" cy="2138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6F3205-ED6D-6278-537A-4EACB0AA9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3565" y="2878855"/>
            <a:ext cx="3466802" cy="40951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4D851E-53DC-7573-FDAD-FF54E5CAD044}"/>
              </a:ext>
            </a:extLst>
          </p:cNvPr>
          <p:cNvSpPr txBox="1"/>
          <p:nvPr/>
        </p:nvSpPr>
        <p:spPr>
          <a:xfrm>
            <a:off x="7760208" y="285619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40A683CE-9CC7-9EA7-7C92-712F1D417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86759" y="1457946"/>
            <a:ext cx="7193280" cy="3657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8D930-396F-6873-63CD-4D8389C6836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98D11-88D6-D62A-D406-3FF8A08D32EE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this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E1CDFE-B670-AEEC-3CAD-0DF3D39A2C9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30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065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 title="IguanaTex Bitmap Display">
            <a:extLst>
              <a:ext uri="{FF2B5EF4-FFF2-40B4-BE49-F238E27FC236}">
                <a16:creationId xmlns:a16="http://schemas.microsoft.com/office/drawing/2014/main" id="{9C9C9D0C-012E-13D2-A969-3BF1313F67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66801" y="3523545"/>
            <a:ext cx="6500563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76ADA0-5572-44CD-DA46-C8B6A4A18A0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4A1FBA-2D03-4141-C763-E2FE649E712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6DACF3-373E-CED9-3127-9DDAC470077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835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30/30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83EA7-85FD-9BA6-505C-009E4F41B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2149511"/>
            <a:ext cx="4731280" cy="3579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1A2DF-8A30-9586-0697-079D58C1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254" y="2160210"/>
            <a:ext cx="5769590" cy="3579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C10955-93B3-B22C-DDEC-CD97753F3BD6}"/>
              </a:ext>
            </a:extLst>
          </p:cNvPr>
          <p:cNvSpPr txBox="1"/>
          <p:nvPr/>
        </p:nvSpPr>
        <p:spPr>
          <a:xfrm>
            <a:off x="517525" y="992187"/>
            <a:ext cx="1123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Strong consistency with the CMS measurements of the azimuthal angle decorrelation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the ratio of the integrated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azimuthal angle decorrelation.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146CB2E5-3550-26E2-D2EF-9E469D0761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28049" y="1641511"/>
            <a:ext cx="4064000" cy="508000"/>
          </a:xfrm>
          <a:prstGeom prst="rect">
            <a:avLst/>
          </a:prstGeom>
        </p:spPr>
      </p:pic>
      <p:pic>
        <p:nvPicPr>
          <p:cNvPr id="23" name="Picture 22" descr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7E0F240A-B12F-B77D-457B-B4DB892116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11400" y="1652210"/>
            <a:ext cx="138176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492DC-3A4E-9AA6-744E-623D02FC9471}"/>
              </a:ext>
            </a:extLst>
          </p:cNvPr>
          <p:cNvSpPr txBox="1"/>
          <p:nvPr/>
        </p:nvSpPr>
        <p:spPr>
          <a:xfrm>
            <a:off x="517525" y="5865813"/>
            <a:ext cx="11295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Red band is the uncertainty from the EPPS sets, small blue band from the uncertainty of the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is very small for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high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jet production.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C8C1B-8F16-9843-347B-BF46555231F2}"/>
              </a:ext>
            </a:extLst>
          </p:cNvPr>
          <p:cNvSpPr txBox="1"/>
          <p:nvPr/>
        </p:nvSpPr>
        <p:spPr>
          <a:xfrm>
            <a:off x="6828050" y="5641098"/>
            <a:ext cx="347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E60360-10D6-01F2-9AEC-9163A11B8C8B}"/>
              </a:ext>
            </a:extLst>
          </p:cNvPr>
          <p:cNvSpPr txBox="1"/>
          <p:nvPr/>
        </p:nvSpPr>
        <p:spPr>
          <a:xfrm>
            <a:off x="1688124" y="5641097"/>
            <a:ext cx="3341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4BE20B3-1BF8-ED26-E30C-A98BFED37AF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619C22-5AF6-5E5F-701C-743F1BE1BED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7A1F32-E8E9-12B0-D626-814D3B49335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79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31/30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9EEEA5-B4DB-FBD0-82B6-C3CBE67B92A2}"/>
              </a:ext>
            </a:extLst>
          </p:cNvPr>
          <p:cNvSpPr txBox="1">
            <a:spLocks/>
          </p:cNvSpPr>
          <p:nvPr/>
        </p:nvSpPr>
        <p:spPr>
          <a:xfrm>
            <a:off x="717454" y="87646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ATLAS, ALICE,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sPHENIX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B39C-6CDD-8667-7A06-CC0D01BB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1673275"/>
            <a:ext cx="3492500" cy="474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0FB47-2185-C1DD-4AC3-F5040CBCD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2" y="1673275"/>
            <a:ext cx="3416300" cy="474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A8F45-F1C4-7FB7-BFF1-FE713E56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799" y="1673275"/>
            <a:ext cx="3416300" cy="474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0AD340-6392-8AA5-550A-D69644BF41EE}"/>
              </a:ext>
            </a:extLst>
          </p:cNvPr>
          <p:cNvSpPr txBox="1"/>
          <p:nvPr/>
        </p:nvSpPr>
        <p:spPr>
          <a:xfrm>
            <a:off x="517525" y="992187"/>
            <a:ext cx="10913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 the LHC, the collinear uncertainties are more dominant due to the large perturbative transverse momenta that are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generated. Uncertainty band of the broadening becomes larger at lower center of mass energies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C2DEDA-BE6A-62C3-D0F1-5929EA955DE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A6AE22-11CB-16AB-2314-0CD97A5E638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67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9688" y="1185896"/>
            <a:ext cx="3169627" cy="210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816861"/>
            <a:ext cx="5038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introduces three length scales to the problem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36/30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50904-5A0D-C035-9B8A-44BF8DBB84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216" t="29307" r="28392" b="29717"/>
          <a:stretch/>
        </p:blipFill>
        <p:spPr>
          <a:xfrm>
            <a:off x="654530" y="1201545"/>
            <a:ext cx="4063548" cy="2109843"/>
          </a:xfrm>
          <a:prstGeom prst="rect">
            <a:avLst/>
          </a:prstGeom>
        </p:spPr>
      </p:pic>
      <p:pic>
        <p:nvPicPr>
          <p:cNvPr id="27" name="Picture 26" descr="\documentclass{article}&#10;\usepackage{amsmath,amssymb,xcolor,slashed}&#10;\pagestyle{empty}&#10;\begin{document}&#10;&#10;\begin{align*}&#10;L\sim A^{1/3}/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80C815B0-0FA7-FFB9-B208-237871A7FE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20826" y="854058"/>
            <a:ext cx="1402080" cy="26416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L_h\sim \nu/m_h^2&#10;\end{align*}&#10;&#10;\end{document}" title="IguanaTex Bitmap Display">
            <a:extLst>
              <a:ext uri="{FF2B5EF4-FFF2-40B4-BE49-F238E27FC236}">
                <a16:creationId xmlns:a16="http://schemas.microsoft.com/office/drawing/2014/main" id="{4DAF96A8-1C2E-5BE2-A6A4-726E4C0020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33920" y="874378"/>
            <a:ext cx="995680" cy="243840"/>
          </a:xfrm>
          <a:prstGeom prst="rect">
            <a:avLst/>
          </a:prstGeom>
        </p:spPr>
      </p:pic>
      <p:pic>
        <p:nvPicPr>
          <p:cNvPr id="29" name="Picture 28" descr="\documentclass{article}&#10;\usepackage{amsmath,amssymb,xcolor,slashed}&#10;\pagestyle{empty}&#10;\begin{document}&#10;&#10;\begin{align*}&#10;\lambda&#10;\end{align*}&#10;&#10;\end{document}" title="IguanaTex Bitmap Display">
            <a:extLst>
              <a:ext uri="{FF2B5EF4-FFF2-40B4-BE49-F238E27FC236}">
                <a16:creationId xmlns:a16="http://schemas.microsoft.com/office/drawing/2014/main" id="{8DA93B0C-1B41-AFC2-DD38-8DD4276E85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2964" y="921002"/>
            <a:ext cx="101600" cy="1422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7A3F02-B410-EEC8-218A-99B39E51C19B}"/>
              </a:ext>
            </a:extLst>
          </p:cNvPr>
          <p:cNvSpPr txBox="1"/>
          <p:nvPr/>
        </p:nvSpPr>
        <p:spPr>
          <a:xfrm>
            <a:off x="5765997" y="3233411"/>
            <a:ext cx="596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medium: requires additional NP input from hadronization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       also require input from hadronic collisions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5DA788-A128-8127-5574-82032316C4CF}"/>
              </a:ext>
            </a:extLst>
          </p:cNvPr>
          <p:cNvSpPr txBox="1"/>
          <p:nvPr/>
        </p:nvSpPr>
        <p:spPr>
          <a:xfrm>
            <a:off x="572423" y="3239388"/>
            <a:ext cx="5048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Thin medium: NP input only from medium properties</a:t>
            </a:r>
          </a:p>
        </p:txBody>
      </p:sp>
      <p:pic>
        <p:nvPicPr>
          <p:cNvPr id="34" name="Picture 33" descr="\documentclass{article}&#10;\usepackage{amsmath,amssymb,xcolor,slashed}&#10;\pagestyle{empty}&#10;\begin{document}&#10;&#10;\begin{align*}&#10;L &lt; L_h&#10;\end{align*}&#10;&#10;\end{document}" title="IguanaTex Bitmap Display">
            <a:extLst>
              <a:ext uri="{FF2B5EF4-FFF2-40B4-BE49-F238E27FC236}">
                <a16:creationId xmlns:a16="http://schemas.microsoft.com/office/drawing/2014/main" id="{F08D6F0B-D44C-3775-5C2D-F8976FAFED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52680" y="2150116"/>
            <a:ext cx="629920" cy="18288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L&gt;L_h&#10;\end{align*}&#10;&#10;\end{document}" title="IguanaTex Bitmap Display">
            <a:extLst>
              <a:ext uri="{FF2B5EF4-FFF2-40B4-BE49-F238E27FC236}">
                <a16:creationId xmlns:a16="http://schemas.microsoft.com/office/drawing/2014/main" id="{A82B8858-584F-87B4-BF8E-8E1A235C69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793837" y="2149376"/>
            <a:ext cx="629920" cy="1828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427212-BC0C-61E0-CE53-EC2D997E8A2F}"/>
              </a:ext>
            </a:extLst>
          </p:cNvPr>
          <p:cNvSpPr txBox="1"/>
          <p:nvPr/>
        </p:nvSpPr>
        <p:spPr>
          <a:xfrm>
            <a:off x="3931722" y="3777535"/>
            <a:ext cx="2901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Number of collisions goes like </a:t>
            </a:r>
          </a:p>
        </p:txBody>
      </p:sp>
      <p:pic>
        <p:nvPicPr>
          <p:cNvPr id="43" name="Picture 42" descr="\documentclass{article}&#10;\usepackage{amsmath,amssymb,xcolor,slashed}&#10;\pagestyle{empty}&#10;\begin{document}&#10;&#10;\begin{align*}&#10;\chi = L/\lambda&#10;\end{align*}&#10;&#10;\end{document}" title="IguanaTex Bitmap Display">
            <a:extLst>
              <a:ext uri="{FF2B5EF4-FFF2-40B4-BE49-F238E27FC236}">
                <a16:creationId xmlns:a16="http://schemas.microsoft.com/office/drawing/2014/main" id="{9C3FA535-8407-6F33-F787-FCBE8383F0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17713" y="3845212"/>
            <a:ext cx="751840" cy="20320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chi \lesssim 1&#10;\end{align*}&#10;&#10;\end{document}" title="IguanaTex Bitmap Display">
            <a:extLst>
              <a:ext uri="{FF2B5EF4-FFF2-40B4-BE49-F238E27FC236}">
                <a16:creationId xmlns:a16="http://schemas.microsoft.com/office/drawing/2014/main" id="{46CFAB32-BEBE-25B2-6643-57F6228D22F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937760" y="4222510"/>
            <a:ext cx="487680" cy="203200"/>
          </a:xfrm>
          <a:prstGeom prst="rect">
            <a:avLst/>
          </a:prstGeom>
        </p:spPr>
      </p:pic>
      <p:pic>
        <p:nvPicPr>
          <p:cNvPr id="48" name="Picture 47" descr="\documentclass{article}&#10;\usepackage{amsmath,amssymb,xcolor,slashed}&#10;\pagestyle{empty}&#10;\begin{document}&#10;&#10;\begin{align*}&#10;\chi \gg 1&#10;\end{align*}&#10;&#10;\end{document}" title="IguanaTex Bitmap Display">
            <a:extLst>
              <a:ext uri="{FF2B5EF4-FFF2-40B4-BE49-F238E27FC236}">
                <a16:creationId xmlns:a16="http://schemas.microsoft.com/office/drawing/2014/main" id="{2B0F6898-F810-5CF5-6ED6-C9D95F0036E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108797" y="4220375"/>
            <a:ext cx="528320" cy="1828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4B7D46A-D82D-6C53-2048-AFDF641CA6AC}"/>
              </a:ext>
            </a:extLst>
          </p:cNvPr>
          <p:cNvSpPr txBox="1"/>
          <p:nvPr/>
        </p:nvSpPr>
        <p:spPr>
          <a:xfrm>
            <a:off x="582267" y="4469729"/>
            <a:ext cx="2785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Gyulassy-Levai-Vitev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(2000)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13A19C-D785-F639-7F39-ECAD4EA9D187}"/>
              </a:ext>
            </a:extLst>
          </p:cNvPr>
          <p:cNvSpPr txBox="1"/>
          <p:nvPr/>
        </p:nvSpPr>
        <p:spPr>
          <a:xfrm>
            <a:off x="5765997" y="4481092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Dokshitzer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Mueller,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Peigne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́, Schiff (1996)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Zakharov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(1997)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70950D-60EB-3F6D-BB4C-27DEAF1D6AA3}"/>
              </a:ext>
            </a:extLst>
          </p:cNvPr>
          <p:cNvSpPr txBox="1"/>
          <p:nvPr/>
        </p:nvSpPr>
        <p:spPr>
          <a:xfrm>
            <a:off x="572423" y="4145780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Dilute limit: Opacity expansion or higher twist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BDF1E6-0AEB-BE05-0100-7858A12CA636}"/>
              </a:ext>
            </a:extLst>
          </p:cNvPr>
          <p:cNvSpPr txBox="1"/>
          <p:nvPr/>
        </p:nvSpPr>
        <p:spPr>
          <a:xfrm>
            <a:off x="3278256" y="4469729"/>
            <a:ext cx="1895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Guo, Wang (2000)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8A0EE1-8B1C-6563-837E-928587E1E6C3}"/>
              </a:ext>
            </a:extLst>
          </p:cNvPr>
          <p:cNvSpPr txBox="1"/>
          <p:nvPr/>
        </p:nvSpPr>
        <p:spPr>
          <a:xfrm>
            <a:off x="5789594" y="4142538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Dense limit: Opacity expansion or higher twist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5FE74B5-4031-B420-86D3-DDD430C9BD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88568" y="5648635"/>
            <a:ext cx="2588064" cy="81690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13DAA3C-F4E5-ABAA-29BF-9264DC2BAF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16334" y="5643275"/>
            <a:ext cx="2576914" cy="8222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E38965-4928-B8F9-715E-6B3F2AF124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298" y="5681169"/>
            <a:ext cx="2472275" cy="51649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5E4012-008A-C8CE-4D82-4ABB2CFD6DAA}"/>
              </a:ext>
            </a:extLst>
          </p:cNvPr>
          <p:cNvSpPr txBox="1"/>
          <p:nvPr/>
        </p:nvSpPr>
        <p:spPr>
          <a:xfrm>
            <a:off x="615567" y="5254699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Can be treated in Glauber SCET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82F05C-E2A1-F818-9390-BE827819A52C}"/>
              </a:ext>
            </a:extLst>
          </p:cNvPr>
          <p:cNvSpPr txBox="1"/>
          <p:nvPr/>
        </p:nvSpPr>
        <p:spPr>
          <a:xfrm>
            <a:off x="3773286" y="524240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(2011)</a:t>
            </a:r>
          </a:p>
        </p:txBody>
      </p:sp>
      <p:pic>
        <p:nvPicPr>
          <p:cNvPr id="76" name="Picture 75" descr="\documentclass{article}&#10;\usepackage{amsmath,amssymb,xcolor,slashed}&#10;\pagestyle{empty}&#10;\begin{document}&#10;&#10;\begin{align*}&#10;p_G^\mu \sim Q \left(\lambda^2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59630FA-9848-811E-2DA7-CA59433D156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33478" y="5278852"/>
            <a:ext cx="1584960" cy="26416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1475F72-AB32-B80E-97F5-4F3D0E2B628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D7491E-D8BB-96D8-2389-42F2FC73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Fragmentation in the medium from first principles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C7250A-2AE4-4C59-B691-34F61B7F7C4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21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8336-295E-F80C-010D-D54A0C047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CA447C0-9CB2-D3DE-2CEA-75D1F122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4/30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FCD87-51B9-AD9B-7AAD-B170D3A7C97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1D38089E-90B4-F8A8-ACDB-2F73F4B36F78}"/>
              </a:ext>
            </a:extLst>
          </p:cNvPr>
          <p:cNvSpPr/>
          <p:nvPr/>
        </p:nvSpPr>
        <p:spPr>
          <a:xfrm rot="16200000">
            <a:off x="9382288" y="2849376"/>
            <a:ext cx="95308" cy="285634"/>
          </a:xfrm>
          <a:prstGeom prst="leftBrace">
            <a:avLst/>
          </a:prstGeom>
          <a:ln w="1905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90E48-F067-A385-365A-DEB6D7F80ABB}"/>
              </a:ext>
            </a:extLst>
          </p:cNvPr>
          <p:cNvSpPr txBox="1"/>
          <p:nvPr/>
        </p:nvSpPr>
        <p:spPr>
          <a:xfrm>
            <a:off x="4757874" y="2998177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TMD PDF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F9D5B-EF06-B548-874D-2C43B75ADBBC}"/>
              </a:ext>
            </a:extLst>
          </p:cNvPr>
          <p:cNvSpPr txBox="1"/>
          <p:nvPr/>
        </p:nvSpPr>
        <p:spPr>
          <a:xfrm>
            <a:off x="6777470" y="2980478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Unmodified perturbative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D9EB8B7-8357-C150-D298-058857BCDBC5}"/>
              </a:ext>
            </a:extLst>
          </p:cNvPr>
          <p:cNvSpPr/>
          <p:nvPr/>
        </p:nvSpPr>
        <p:spPr>
          <a:xfrm rot="16200000">
            <a:off x="7790363" y="1535808"/>
            <a:ext cx="95308" cy="2912766"/>
          </a:xfrm>
          <a:prstGeom prst="leftBrace">
            <a:avLst/>
          </a:prstGeom>
          <a:ln w="19050" cap="flat">
            <a:solidFill>
              <a:srgbClr val="0070C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382954-A71D-EC5D-3D74-F1957FB277DB}"/>
              </a:ext>
            </a:extLst>
          </p:cNvPr>
          <p:cNvSpPr txBox="1"/>
          <p:nvPr/>
        </p:nvSpPr>
        <p:spPr>
          <a:xfrm>
            <a:off x="8810869" y="2980478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nuclear-modified 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24662-AD1E-64AF-AAAD-CF3A5DB5CED7}"/>
              </a:ext>
            </a:extLst>
          </p:cNvPr>
          <p:cNvSpPr txBox="1"/>
          <p:nvPr/>
        </p:nvSpPr>
        <p:spPr>
          <a:xfrm>
            <a:off x="562900" y="686255"/>
            <a:ext cx="7162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were originally defined using an approximate scheme by these two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17187A3-08A6-DB8A-563F-E9B839BB4A3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BCA4066-0391-74A9-3AC5-24DF7C1A7E8E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an approximation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F93BC4-609D-7945-636A-784ED073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28" y="1082127"/>
            <a:ext cx="3711311" cy="2392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C0CBFE-8C90-188E-9A62-5CC736A4C062}"/>
              </a:ext>
            </a:extLst>
          </p:cNvPr>
          <p:cNvCxnSpPr>
            <a:cxnSpLocks/>
          </p:cNvCxnSpPr>
          <p:nvPr/>
        </p:nvCxnSpPr>
        <p:spPr>
          <a:xfrm flipV="1">
            <a:off x="9572758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F749862-BF00-EC9F-90AA-369769EBD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52804"/>
            <a:ext cx="4167525" cy="150109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6291A-BBD9-9721-5DDE-28C9BACE9BB6}"/>
              </a:ext>
            </a:extLst>
          </p:cNvPr>
          <p:cNvCxnSpPr>
            <a:cxnSpLocks/>
          </p:cNvCxnSpPr>
          <p:nvPr/>
        </p:nvCxnSpPr>
        <p:spPr>
          <a:xfrm flipV="1">
            <a:off x="9287123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9515FF70-6ABD-0878-2681-B7DB36DE339E}"/>
              </a:ext>
            </a:extLst>
          </p:cNvPr>
          <p:cNvSpPr/>
          <p:nvPr/>
        </p:nvSpPr>
        <p:spPr>
          <a:xfrm rot="16200000">
            <a:off x="6183885" y="2849376"/>
            <a:ext cx="95308" cy="285634"/>
          </a:xfrm>
          <a:prstGeom prst="leftBrace">
            <a:avLst/>
          </a:prstGeom>
          <a:ln w="19050" cap="flat">
            <a:solidFill>
              <a:srgbClr val="00B05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FB42AE-9740-802D-FA14-B0098A57EA23}"/>
              </a:ext>
            </a:extLst>
          </p:cNvPr>
          <p:cNvCxnSpPr>
            <a:cxnSpLocks/>
          </p:cNvCxnSpPr>
          <p:nvPr/>
        </p:nvCxnSpPr>
        <p:spPr>
          <a:xfrm flipV="1">
            <a:off x="6374355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ECBE20-E8F1-87F4-B5A4-2F9F31857DBB}"/>
              </a:ext>
            </a:extLst>
          </p:cNvPr>
          <p:cNvCxnSpPr>
            <a:cxnSpLocks/>
          </p:cNvCxnSpPr>
          <p:nvPr/>
        </p:nvCxnSpPr>
        <p:spPr>
          <a:xfrm flipV="1">
            <a:off x="6088720" y="2436166"/>
            <a:ext cx="0" cy="517736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B8EE453-AE43-DF6C-E505-9CF0D4CB5EB4}"/>
              </a:ext>
            </a:extLst>
          </p:cNvPr>
          <p:cNvSpPr/>
          <p:nvPr/>
        </p:nvSpPr>
        <p:spPr>
          <a:xfrm>
            <a:off x="4757874" y="2098431"/>
            <a:ext cx="1021603" cy="23446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8D429D-AF2F-ED6B-6F65-C4A08699EE50}"/>
              </a:ext>
            </a:extLst>
          </p:cNvPr>
          <p:cNvSpPr txBox="1"/>
          <p:nvPr/>
        </p:nvSpPr>
        <p:spPr>
          <a:xfrm>
            <a:off x="5037135" y="558710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5759D6-9A22-6797-D347-AD899313F915}"/>
              </a:ext>
            </a:extLst>
          </p:cNvPr>
          <p:cNvSpPr txBox="1"/>
          <p:nvPr/>
        </p:nvSpPr>
        <p:spPr>
          <a:xfrm>
            <a:off x="3054397" y="558729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C1F0EF-F885-0AB4-C42A-B4269E0EEE84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2817592" y="503041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916B1D-6627-D8AC-B2A5-284DD9DAA5F4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3713496" y="501967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E3F5275-789F-C5F3-1F77-04730FC56CE3}"/>
              </a:ext>
            </a:extLst>
          </p:cNvPr>
          <p:cNvCxnSpPr>
            <a:cxnSpLocks/>
          </p:cNvCxnSpPr>
          <p:nvPr/>
        </p:nvCxnSpPr>
        <p:spPr>
          <a:xfrm flipH="1">
            <a:off x="5923569" y="500478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38B0A7-EEB4-94B6-6AAB-13B37033FCE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3203785" y="502218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DE90E5AC-DF70-153C-67DF-8AF7A3DEEF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8200" y="4252621"/>
            <a:ext cx="7741920" cy="85344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24D3E15-3441-0C9A-BC4A-157B5945322A}"/>
              </a:ext>
            </a:extLst>
          </p:cNvPr>
          <p:cNvSpPr/>
          <p:nvPr/>
        </p:nvSpPr>
        <p:spPr>
          <a:xfrm>
            <a:off x="2506251" y="428051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FBE8B9-E8BA-B512-E3EE-D504F2AD615A}"/>
              </a:ext>
            </a:extLst>
          </p:cNvPr>
          <p:cNvSpPr/>
          <p:nvPr/>
        </p:nvSpPr>
        <p:spPr>
          <a:xfrm>
            <a:off x="2813214" y="4715582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79EF89-2D46-A9B8-CF3D-9A65AA14BB72}"/>
              </a:ext>
            </a:extLst>
          </p:cNvPr>
          <p:cNvSpPr/>
          <p:nvPr/>
        </p:nvSpPr>
        <p:spPr>
          <a:xfrm>
            <a:off x="2925356" y="4267421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C8793E-45EE-DFED-12AE-43A0AFEC891C}"/>
              </a:ext>
            </a:extLst>
          </p:cNvPr>
          <p:cNvSpPr/>
          <p:nvPr/>
        </p:nvSpPr>
        <p:spPr>
          <a:xfrm>
            <a:off x="3277812" y="4673045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7B161B-5F9D-3251-BDF8-851F14016CA0}"/>
              </a:ext>
            </a:extLst>
          </p:cNvPr>
          <p:cNvSpPr/>
          <p:nvPr/>
        </p:nvSpPr>
        <p:spPr>
          <a:xfrm>
            <a:off x="4477580" y="428051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93E17E-230E-8835-3910-80C17DAFCFAC}"/>
              </a:ext>
            </a:extLst>
          </p:cNvPr>
          <p:cNvSpPr/>
          <p:nvPr/>
        </p:nvSpPr>
        <p:spPr>
          <a:xfrm>
            <a:off x="4957007" y="469517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C7F04E-2BAD-DE53-98C4-FA9006696360}"/>
              </a:ext>
            </a:extLst>
          </p:cNvPr>
          <p:cNvSpPr/>
          <p:nvPr/>
        </p:nvSpPr>
        <p:spPr>
          <a:xfrm>
            <a:off x="6716591" y="4220957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F78BED-359D-4D13-75AD-8795B916546C}"/>
              </a:ext>
            </a:extLst>
          </p:cNvPr>
          <p:cNvSpPr/>
          <p:nvPr/>
        </p:nvSpPr>
        <p:spPr>
          <a:xfrm>
            <a:off x="7171806" y="4675995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5617E8-2FB5-FFBB-1899-56B0DB127798}"/>
              </a:ext>
            </a:extLst>
          </p:cNvPr>
          <p:cNvSpPr txBox="1"/>
          <p:nvPr/>
        </p:nvSpPr>
        <p:spPr>
          <a:xfrm>
            <a:off x="639254" y="3743774"/>
            <a:ext cx="8140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parameterization is modified to account for nuclear medium effects</a:t>
            </a:r>
          </a:p>
        </p:txBody>
      </p:sp>
      <p:pic>
        <p:nvPicPr>
          <p:cNvPr id="46" name="Picture 45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E4D3A44-43E0-25DB-7DEC-A3075DDC8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869" y="4162989"/>
            <a:ext cx="2999130" cy="21475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B676990-903B-26C2-E058-E91F08768368}"/>
              </a:ext>
            </a:extLst>
          </p:cNvPr>
          <p:cNvSpPr txBox="1"/>
          <p:nvPr/>
        </p:nvSpPr>
        <p:spPr>
          <a:xfrm>
            <a:off x="4667185" y="979737"/>
            <a:ext cx="4231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Anderle, Kang, JT, Xing (2021)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557615-9235-FBBD-65A9-47933408A3A1}"/>
              </a:ext>
            </a:extLst>
          </p:cNvPr>
          <p:cNvSpPr txBox="1"/>
          <p:nvPr/>
        </p:nvSpPr>
        <p:spPr>
          <a:xfrm>
            <a:off x="9010373" y="3615862"/>
            <a:ext cx="2904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Armesto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Penín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Salgado, Zurita (2015)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15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8" y="2024811"/>
            <a:ext cx="2579879" cy="1717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1186620"/>
            <a:ext cx="879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Previous work has been done in QCD and SCET to derive medium modified evolution equations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37/30</a:t>
            </a:r>
          </a:p>
        </p:txBody>
      </p:sp>
      <p:pic>
        <p:nvPicPr>
          <p:cNvPr id="20" name="Picture 19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8618D8C8-B9D3-5B6C-345F-72DB6A7F8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7228" y="3910127"/>
            <a:ext cx="3360420" cy="515620"/>
          </a:xfrm>
          <a:prstGeom prst="rect">
            <a:avLst/>
          </a:prstGeom>
        </p:spPr>
      </p:pic>
      <p:pic>
        <p:nvPicPr>
          <p:cNvPr id="22" name="Picture 21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1AFD192B-7B3A-5C67-1033-1F1FC8D611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6318" y="4518286"/>
            <a:ext cx="2682240" cy="243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9D3A2-7581-40A9-8223-1A494DCEB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860" y="1797194"/>
            <a:ext cx="5285838" cy="2951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309C6-62CF-CE8C-E80A-8D3F3FD6817A}"/>
              </a:ext>
            </a:extLst>
          </p:cNvPr>
          <p:cNvSpPr txBox="1"/>
          <p:nvPr/>
        </p:nvSpPr>
        <p:spPr>
          <a:xfrm>
            <a:off x="582267" y="5318039"/>
            <a:ext cx="11285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 can be implemented into the fit, but introduces additional scales. Future work in this community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will involve including the medium modified DGLAP into the fit, as well as calculating the medium modifications to the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RG and Collins-evolution of the TMDs.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EA281-1C4F-3027-CA2A-FA58BC9D32CB}"/>
              </a:ext>
            </a:extLst>
          </p:cNvPr>
          <p:cNvSpPr txBox="1"/>
          <p:nvPr/>
        </p:nvSpPr>
        <p:spPr>
          <a:xfrm>
            <a:off x="9719698" y="2210719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(2012)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AFBE9A5-C73D-DCED-9617-D38392B3F06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DB1661-399E-B769-C408-A2BD9F83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evolution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7E161-37B3-E7E5-D52B-86F53136A8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115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38/30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9F79EF-0DEE-E723-A6EF-63FFBDAF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DC52A-1FC6-B517-FDF7-15A2DD348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24" y="1217739"/>
            <a:ext cx="3781129" cy="21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88463-3272-24F2-2008-E16B8DE91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1865" y="1156277"/>
            <a:ext cx="2941911" cy="21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29DB95-E32A-31AE-737F-B7828F910B0A}"/>
              </a:ext>
            </a:extLst>
          </p:cNvPr>
          <p:cNvSpPr txBox="1"/>
          <p:nvPr/>
        </p:nvSpPr>
        <p:spPr>
          <a:xfrm>
            <a:off x="-13582" y="81772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for medium modified evolution can be applied to final-state functions for TMD measurements (exclusive jet functions, EECs)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E1D78-7B71-E477-8BDF-4852012467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4972" y="1446461"/>
            <a:ext cx="4101273" cy="1653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92762-AE4D-0905-6AEC-94F589CC3954}"/>
              </a:ext>
            </a:extLst>
          </p:cNvPr>
          <p:cNvSpPr txBox="1"/>
          <p:nvPr/>
        </p:nvSpPr>
        <p:spPr>
          <a:xfrm>
            <a:off x="126626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can be applied in a global analysis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A5D01-FE7A-332A-53B2-CBAFEAE7DD81}"/>
              </a:ext>
            </a:extLst>
          </p:cNvPr>
          <p:cNvSpPr txBox="1"/>
          <p:nvPr/>
        </p:nvSpPr>
        <p:spPr>
          <a:xfrm>
            <a:off x="5919374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spin physics as a new probe of medium properties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B9866F-11F3-1BC2-C271-FA8EE6D3A0C3}"/>
              </a:ext>
            </a:extLst>
          </p:cNvPr>
          <p:cNvSpPr>
            <a:spLocks noChangeAspect="1"/>
          </p:cNvSpPr>
          <p:nvPr/>
        </p:nvSpPr>
        <p:spPr>
          <a:xfrm>
            <a:off x="10145202" y="4668677"/>
            <a:ext cx="914400" cy="1371600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135AFD-7ADD-2662-731B-4321F152777F}"/>
              </a:ext>
            </a:extLst>
          </p:cNvPr>
          <p:cNvSpPr>
            <a:spLocks/>
          </p:cNvSpPr>
          <p:nvPr/>
        </p:nvSpPr>
        <p:spPr>
          <a:xfrm>
            <a:off x="10323171" y="4994903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\documentclass{article}&#10;\usepackage{amsmath,xcolor,slashed}&#10;\pagestyle{empty}&#10;\begin{document}&#10;&#10;\begin{align*}&#10;x P&#10;\end{align*}&#10;&#10;\end{document}" title="IguanaTex Bitmap Display">
            <a:extLst>
              <a:ext uri="{FF2B5EF4-FFF2-40B4-BE49-F238E27FC236}">
                <a16:creationId xmlns:a16="http://schemas.microsoft.com/office/drawing/2014/main" id="{C1836AAA-FE47-5E37-C1D7-4C1CCD095A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902657" y="4853399"/>
            <a:ext cx="297180" cy="1600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EAE218-E8F8-7035-A837-7AADA443CA46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10602402" y="4668677"/>
            <a:ext cx="0" cy="64477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B5263-AC63-4519-A4E2-678ED3778D31}"/>
              </a:ext>
            </a:extLst>
          </p:cNvPr>
          <p:cNvCxnSpPr>
            <a:cxnSpLocks/>
          </p:cNvCxnSpPr>
          <p:nvPr/>
        </p:nvCxnSpPr>
        <p:spPr>
          <a:xfrm flipH="1">
            <a:off x="10186487" y="5354477"/>
            <a:ext cx="395468" cy="24177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AF4E9-39A8-8945-E7E0-FA2B7958056F}"/>
              </a:ext>
            </a:extLst>
          </p:cNvPr>
          <p:cNvCxnSpPr>
            <a:cxnSpLocks/>
          </p:cNvCxnSpPr>
          <p:nvPr/>
        </p:nvCxnSpPr>
        <p:spPr>
          <a:xfrm rot="9000000">
            <a:off x="9995410" y="5641971"/>
            <a:ext cx="1828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BFBAEE-FD96-3F8A-F6A5-4F77563454BD}"/>
              </a:ext>
            </a:extLst>
          </p:cNvPr>
          <p:cNvCxnSpPr>
            <a:cxnSpLocks/>
          </p:cNvCxnSpPr>
          <p:nvPr/>
        </p:nvCxnSpPr>
        <p:spPr>
          <a:xfrm flipV="1">
            <a:off x="10602402" y="4430124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F6F7EC-893A-EBCA-313A-2A762CD30F76}"/>
              </a:ext>
            </a:extLst>
          </p:cNvPr>
          <p:cNvCxnSpPr>
            <a:cxnSpLocks/>
          </p:cNvCxnSpPr>
          <p:nvPr/>
        </p:nvCxnSpPr>
        <p:spPr>
          <a:xfrm>
            <a:off x="10602403" y="5356221"/>
            <a:ext cx="443549" cy="24003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A5C603-9C25-401E-8ECA-BEE844A4FFCB}"/>
              </a:ext>
            </a:extLst>
          </p:cNvPr>
          <p:cNvCxnSpPr>
            <a:cxnSpLocks/>
          </p:cNvCxnSpPr>
          <p:nvPr/>
        </p:nvCxnSpPr>
        <p:spPr>
          <a:xfrm rot="1800000">
            <a:off x="11018664" y="5653401"/>
            <a:ext cx="2286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\documentclass{article}&#10;\usepackage{amsmath,xcolor,slashed}&#10;\pagestyle{empty}&#10;\begin{document}&#10;&#10;\begin{align*}&#10;\hat{z}&#10;\end{align*}&#10;&#10;\end{document}" title="IguanaTex Bitmap Display">
            <a:extLst>
              <a:ext uri="{FF2B5EF4-FFF2-40B4-BE49-F238E27FC236}">
                <a16:creationId xmlns:a16="http://schemas.microsoft.com/office/drawing/2014/main" id="{3C1F38DB-C66E-5A0B-3CF4-A75F756D55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33009" y="5436231"/>
            <a:ext cx="114300" cy="160020"/>
          </a:xfrm>
          <a:prstGeom prst="rect">
            <a:avLst/>
          </a:prstGeom>
        </p:spPr>
      </p:pic>
      <p:pic>
        <p:nvPicPr>
          <p:cNvPr id="30" name="Picture 29" descr="\documentclass{article}&#10;\usepackage{amsmath,xcolor,slashed}&#10;\pagestyle{empty}&#10;\begin{document}&#10;&#10;\begin{align*}&#10;\hat{y}&#10;\end{align*}&#10;&#10;\end{document}" title="IguanaTex Bitmap Display">
            <a:extLst>
              <a:ext uri="{FF2B5EF4-FFF2-40B4-BE49-F238E27FC236}">
                <a16:creationId xmlns:a16="http://schemas.microsoft.com/office/drawing/2014/main" id="{F90D2ACB-3415-5BBD-8890-807EC64A2C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724136" y="4338684"/>
            <a:ext cx="114300" cy="205740"/>
          </a:xfrm>
          <a:prstGeom prst="rect">
            <a:avLst/>
          </a:prstGeom>
        </p:spPr>
      </p:pic>
      <p:pic>
        <p:nvPicPr>
          <p:cNvPr id="31" name="Picture 30" descr="\documentclass{article}&#10;\usepackage{amsmath,xcolor,slashed}&#10;\pagestyle{empty}&#10;\begin{document}&#10;&#10;\begin{align*}&#10;\hat{x}&#10;\end{align*}&#10;&#10;\end{document}" title="IguanaTex Bitmap Display">
            <a:extLst>
              <a:ext uri="{FF2B5EF4-FFF2-40B4-BE49-F238E27FC236}">
                <a16:creationId xmlns:a16="http://schemas.microsoft.com/office/drawing/2014/main" id="{4FB0080A-7E94-8D23-833F-CCF6C47B12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195166" y="5436231"/>
            <a:ext cx="114300" cy="16002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E2F134-7F76-3BD2-8CB0-1E45DD8DA55B}"/>
              </a:ext>
            </a:extLst>
          </p:cNvPr>
          <p:cNvCxnSpPr>
            <a:cxnSpLocks/>
          </p:cNvCxnSpPr>
          <p:nvPr/>
        </p:nvCxnSpPr>
        <p:spPr>
          <a:xfrm flipV="1">
            <a:off x="10591728" y="4473180"/>
            <a:ext cx="488322" cy="8770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\documentclass{article}&#10;\usepackage{amsmath,amssymb,xcolor,slashed}&#10;\pagestyle{empty}&#10;\begin{document}&#10;&#10;\begin{align*}&#10;\vec{S}&#10;\end{align*}&#10;&#10;\end{document}" title="IguanaTex Bitmap Display">
            <a:extLst>
              <a:ext uri="{FF2B5EF4-FFF2-40B4-BE49-F238E27FC236}">
                <a16:creationId xmlns:a16="http://schemas.microsoft.com/office/drawing/2014/main" id="{BE0EB427-0938-08E8-2E4C-608EDA3119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257167" y="4269980"/>
            <a:ext cx="142240" cy="2032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B36976A-1AB3-5B0F-B3EC-66D18A325D2A}"/>
              </a:ext>
            </a:extLst>
          </p:cNvPr>
          <p:cNvSpPr/>
          <p:nvPr/>
        </p:nvSpPr>
        <p:spPr>
          <a:xfrm>
            <a:off x="6884234" y="4012298"/>
            <a:ext cx="2743200" cy="2743200"/>
          </a:xfrm>
          <a:prstGeom prst="ellipse">
            <a:avLst/>
          </a:prstGeom>
          <a:gradFill flip="none" rotWithShape="1">
            <a:gsLst>
              <a:gs pos="83000">
                <a:schemeClr val="accent1"/>
              </a:gs>
              <a:gs pos="67000">
                <a:schemeClr val="accent1">
                  <a:lumMod val="75000"/>
                  <a:lumOff val="25000"/>
                </a:schemeClr>
              </a:gs>
              <a:gs pos="50000">
                <a:schemeClr val="accent1">
                  <a:lumMod val="50000"/>
                  <a:lumOff val="50000"/>
                </a:schemeClr>
              </a:gs>
              <a:gs pos="33000">
                <a:schemeClr val="accent1">
                  <a:lumMod val="25000"/>
                  <a:lumOff val="75000"/>
                </a:schemeClr>
              </a:gs>
              <a:gs pos="17000">
                <a:schemeClr val="accent1"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325E21-6120-3677-1069-FDCF679576D1}"/>
              </a:ext>
            </a:extLst>
          </p:cNvPr>
          <p:cNvCxnSpPr>
            <a:cxnSpLocks/>
          </p:cNvCxnSpPr>
          <p:nvPr/>
        </p:nvCxnSpPr>
        <p:spPr>
          <a:xfrm flipH="1">
            <a:off x="6571969" y="5059139"/>
            <a:ext cx="3730754" cy="3347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2984FB1-6C67-E8B6-7E63-1E60920E19B1}"/>
              </a:ext>
            </a:extLst>
          </p:cNvPr>
          <p:cNvSpPr>
            <a:spLocks noChangeAspect="1"/>
          </p:cNvSpPr>
          <p:nvPr/>
        </p:nvSpPr>
        <p:spPr>
          <a:xfrm>
            <a:off x="6058717" y="4863721"/>
            <a:ext cx="503479" cy="755219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 descr="\documentclass{article}&#10;\usepackage{amsmath,amssymb,xcolor,slashed}&#10;\pagestyle{empty}&#10;\begin{document}&#10;&#10;\begin{align*}&#10;\Lambda\left(\vec{S}_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474AC06-5904-09BD-464C-CEA770EFED5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04224" y="4378763"/>
            <a:ext cx="629920" cy="365760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0C7399F7-8777-6169-C89F-7310D707A80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286268" y="5041165"/>
            <a:ext cx="480443" cy="635336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DE19EB11-B3FC-78B5-91FA-859C2B8A8D9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604258" y="5057048"/>
            <a:ext cx="480443" cy="635336"/>
          </a:xfrm>
          <a:prstGeom prst="rect">
            <a:avLst/>
          </a:prstGeom>
        </p:spPr>
      </p:pic>
      <p:pic>
        <p:nvPicPr>
          <p:cNvPr id="45" name="Picture 44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A3F00A30-9EEA-2DB5-906F-3ACB8A7EC1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43855" y="4497799"/>
            <a:ext cx="3360420" cy="515620"/>
          </a:xfrm>
          <a:prstGeom prst="rect">
            <a:avLst/>
          </a:prstGeom>
        </p:spPr>
      </p:pic>
      <p:pic>
        <p:nvPicPr>
          <p:cNvPr id="46" name="Picture 45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02237C20-1FE0-BAFE-FD18-B581DF9B709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382945" y="5105958"/>
            <a:ext cx="2682240" cy="24384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B95F25-5C20-F59E-8C06-C734FCCF76D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2A8BD-F04C-6078-4E72-EA62075C8D8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608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24/30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179330-FAF2-0126-59E6-A0960FC0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36" y="1120153"/>
            <a:ext cx="1443511" cy="269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8E81B3-491C-72A6-1A1D-C6EC33D4AE22}"/>
              </a:ext>
            </a:extLst>
          </p:cNvPr>
          <p:cNvSpPr txBox="1"/>
          <p:nvPr/>
        </p:nvSpPr>
        <p:spPr>
          <a:xfrm>
            <a:off x="717454" y="781599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jets complicate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97E75E-0DF7-1A17-A341-6299F82A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14" y="1131876"/>
            <a:ext cx="3480863" cy="269990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 title="IguanaTex Bitmap Display">
            <a:extLst>
              <a:ext uri="{FF2B5EF4-FFF2-40B4-BE49-F238E27FC236}">
                <a16:creationId xmlns:a16="http://schemas.microsoft.com/office/drawing/2014/main" id="{18770ED8-C001-EBAD-982B-DCCE56E044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025" y="5516908"/>
            <a:ext cx="406400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0AAEE1-E619-255E-E958-82D9A1EDCD9D}"/>
              </a:ext>
            </a:extLst>
          </p:cNvPr>
          <p:cNvSpPr txBox="1"/>
          <p:nvPr/>
        </p:nvSpPr>
        <p:spPr>
          <a:xfrm>
            <a:off x="717454" y="4978461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NGLs for jet at NLL is the same as jet mass in e+ e-</a:t>
            </a:r>
          </a:p>
        </p:txBody>
      </p:sp>
      <p:pic>
        <p:nvPicPr>
          <p:cNvPr id="28" name="Picture 27" descr="A number and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C64E7503-932F-0F98-B5B4-3FF249755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14" y="3738369"/>
            <a:ext cx="2705100" cy="723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BC4B06-1EF9-6CCB-4D4F-E49A0D02EA17}"/>
              </a:ext>
            </a:extLst>
          </p:cNvPr>
          <p:cNvSpPr txBox="1"/>
          <p:nvPr/>
        </p:nvSpPr>
        <p:spPr>
          <a:xfrm>
            <a:off x="4495410" y="793322"/>
            <a:ext cx="23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Dasgupta, Salam (2001)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9EE75-D464-1F28-BEF2-C9A03D92A3F0}"/>
              </a:ext>
            </a:extLst>
          </p:cNvPr>
          <p:cNvSpPr txBox="1"/>
          <p:nvPr/>
        </p:nvSpPr>
        <p:spPr>
          <a:xfrm>
            <a:off x="6863472" y="79332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Neill (2016)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2767D-A3D0-099E-2AE9-6C74AF88DA65}"/>
              </a:ext>
            </a:extLst>
          </p:cNvPr>
          <p:cNvSpPr txBox="1"/>
          <p:nvPr/>
        </p:nvSpPr>
        <p:spPr>
          <a:xfrm>
            <a:off x="5738380" y="4978461"/>
            <a:ext cx="6500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Becher, Neubert,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Shao (2016)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2A0B561-B4DC-BD70-34BF-57977C4B4E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4C8542-1292-F482-EACB-633C0001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Non-global logs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8BAB76-3CB8-8801-EDFE-022904226B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427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127ADFE-8374-9683-2BD1-1BFCB5F8C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9"/>
          <a:stretch/>
        </p:blipFill>
        <p:spPr>
          <a:xfrm>
            <a:off x="8132643" y="3958048"/>
            <a:ext cx="3530600" cy="2580864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20B63E-E320-6E38-F9FE-0916B9C52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79"/>
          <a:stretch/>
        </p:blipFill>
        <p:spPr>
          <a:xfrm>
            <a:off x="8132643" y="1535567"/>
            <a:ext cx="3483376" cy="2546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613069" y="756261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937EDE1B-C675-FD75-4993-71092C40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59" y="1457485"/>
            <a:ext cx="4206021" cy="5312869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DD845D7C-4D70-0DD8-8782-5F3EF8CC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80" y="1730375"/>
            <a:ext cx="3530600" cy="4991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E3B228-670A-4519-3C58-9E6AA6F8E3DB}"/>
              </a:ext>
            </a:extLst>
          </p:cNvPr>
          <p:cNvSpPr txBox="1"/>
          <p:nvPr/>
        </p:nvSpPr>
        <p:spPr>
          <a:xfrm>
            <a:off x="1293762" y="1135457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02A75E-4507-FB15-C057-3394E284B5AB}"/>
              </a:ext>
            </a:extLst>
          </p:cNvPr>
          <p:cNvSpPr txBox="1"/>
          <p:nvPr/>
        </p:nvSpPr>
        <p:spPr>
          <a:xfrm>
            <a:off x="5149692" y="1156371"/>
            <a:ext cx="2024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    distribution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DD151F72-4185-CA02-5F28-14F3F901D7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0452" y="1252575"/>
            <a:ext cx="228600" cy="1600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85A34D-FD05-BC21-B6EE-850CEEA16F8C}"/>
              </a:ext>
            </a:extLst>
          </p:cNvPr>
          <p:cNvSpPr txBox="1"/>
          <p:nvPr/>
        </p:nvSpPr>
        <p:spPr>
          <a:xfrm>
            <a:off x="9422925" y="1177420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4007-2AE6-A181-CF1A-BD89A3C7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5/30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76CC5D-3754-64D2-E158-F5D7589A94B4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Map Collaboration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FBB359-CDBB-943B-CA49-F8FABD9179B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14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207228" y="762220"/>
            <a:ext cx="466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obtained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DFA3DC14-F9CC-FA24-2670-0BC65528A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158" y="2456748"/>
            <a:ext cx="6794500" cy="2755900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4784F0EE-DBA5-CE7D-5B35-8E6CB431F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54" y="1645352"/>
            <a:ext cx="4184704" cy="5043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7BB22-8496-9351-612D-928A141F4D4C}"/>
              </a:ext>
            </a:extLst>
          </p:cNvPr>
          <p:cNvSpPr txBox="1"/>
          <p:nvPr/>
        </p:nvSpPr>
        <p:spPr>
          <a:xfrm>
            <a:off x="6163726" y="205663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FF172-C600-2F8C-0AC8-00DFBD14D171}"/>
              </a:ext>
            </a:extLst>
          </p:cNvPr>
          <p:cNvSpPr txBox="1"/>
          <p:nvPr/>
        </p:nvSpPr>
        <p:spPr>
          <a:xfrm>
            <a:off x="9270306" y="205663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1FA0D-96EE-B1CC-2311-90E3C54D6413}"/>
              </a:ext>
            </a:extLst>
          </p:cNvPr>
          <p:cNvSpPr txBox="1"/>
          <p:nvPr/>
        </p:nvSpPr>
        <p:spPr>
          <a:xfrm>
            <a:off x="1305227" y="1224328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6/30</a:t>
            </a:r>
          </a:p>
        </p:txBody>
      </p:sp>
      <p:pic>
        <p:nvPicPr>
          <p:cNvPr id="7" name="Picture 6" descr="\documentclass{article}&#10;\usepackage{amsmath,amssymb,xcolor,slashed}&#10;\pagestyle{empty}&#10;\begin{document}&#10;&#10;\begin{align*}&#10;b \sim 1/q_T&#10;\end{align*}&#10;&#10;\end{document}" title="IguanaTex Bitmap Display">
            <a:extLst>
              <a:ext uri="{FF2B5EF4-FFF2-40B4-BE49-F238E27FC236}">
                <a16:creationId xmlns:a16="http://schemas.microsoft.com/office/drawing/2014/main" id="{EA5B3320-051E-DF9F-E23D-2BF1E0919E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27025" y="5610019"/>
            <a:ext cx="751840" cy="20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Artemides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\documentclass{article}&#10;\usepackage{amsmath,amssymb,xcolor,slashed}&#10;\newcommand{\bfb}{\mathbf{b}}&#10;\newcommand{\bfQ}{\mathbf{Q}}&#10;\pagestyle{empty}&#10;\begin{document}&#10;&#10;\begin{align*}&#10;\Phi_n = 1-\frac{\sin{\left(\frac{\bfQ_n^2 L^+}{2x(1-x)p_1^+}\right)}}{\frac{\bfQ_n^2 L^+}{2x(1-x)p_1^+}}&#10;\end{align*}&#10;&#10;\end{document}" title="IguanaTex Bitmap Display">
            <a:extLst>
              <a:ext uri="{FF2B5EF4-FFF2-40B4-BE49-F238E27FC236}">
                <a16:creationId xmlns:a16="http://schemas.microsoft.com/office/drawing/2014/main" id="{BFBD6A65-8EF4-9ACD-85E4-64F3A4A4EC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66094" y="1074593"/>
            <a:ext cx="225552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968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47C9-1520-E084-D880-3A545FA42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1717CAFD-2CF6-BC7B-447A-5E03EBC3ABFE}"/>
              </a:ext>
            </a:extLst>
          </p:cNvPr>
          <p:cNvSpPr txBox="1"/>
          <p:nvPr/>
        </p:nvSpPr>
        <p:spPr>
          <a:xfrm>
            <a:off x="402896" y="911180"/>
            <a:ext cx="418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the cross section in an OPE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6F0CD33-3B41-0F57-B6D8-334F31592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1097" y="1591267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11E49-317A-8ACB-34C6-FE69A646E22A}"/>
              </a:ext>
            </a:extLst>
          </p:cNvPr>
          <p:cNvSpPr txBox="1"/>
          <p:nvPr/>
        </p:nvSpPr>
        <p:spPr>
          <a:xfrm>
            <a:off x="4779302" y="124643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71521-3AA8-2ABD-BF4B-A32146731C8B}"/>
              </a:ext>
            </a:extLst>
          </p:cNvPr>
          <p:cNvSpPr txBox="1"/>
          <p:nvPr/>
        </p:nvSpPr>
        <p:spPr>
          <a:xfrm>
            <a:off x="5863376" y="42351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B0D08-E0CC-6CE7-42FB-853CEAEA2940}"/>
              </a:ext>
            </a:extLst>
          </p:cNvPr>
          <p:cNvSpPr txBox="1"/>
          <p:nvPr/>
        </p:nvSpPr>
        <p:spPr>
          <a:xfrm>
            <a:off x="4006432" y="333609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4EDCC-296F-0C7F-1EB9-CAF8A28C1516}"/>
              </a:ext>
            </a:extLst>
          </p:cNvPr>
          <p:cNvSpPr txBox="1"/>
          <p:nvPr/>
        </p:nvSpPr>
        <p:spPr>
          <a:xfrm>
            <a:off x="4006432" y="152207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B72012-9D57-44D7-1B30-0ADE6D5B8F5F}"/>
              </a:ext>
            </a:extLst>
          </p:cNvPr>
          <p:cNvCxnSpPr>
            <a:cxnSpLocks/>
          </p:cNvCxnSpPr>
          <p:nvPr/>
        </p:nvCxnSpPr>
        <p:spPr>
          <a:xfrm>
            <a:off x="4519879" y="1899063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E28E9A-6ACF-35E7-7F29-D8F6E1FA066E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285210" y="1584991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DFCD4F-D035-5BF1-FA22-E8C8AE1DCC3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278302" y="2986499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271DF-41DA-F382-57EE-0C6EBCF3083F}"/>
              </a:ext>
            </a:extLst>
          </p:cNvPr>
          <p:cNvCxnSpPr>
            <a:cxnSpLocks/>
          </p:cNvCxnSpPr>
          <p:nvPr/>
        </p:nvCxnSpPr>
        <p:spPr>
          <a:xfrm flipV="1">
            <a:off x="6451037" y="3971667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1E70B83-E8E0-E259-744B-4633D37E73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542" y="4461972"/>
            <a:ext cx="3080935" cy="235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C03FCD-EF24-6BDE-D357-B76BA98B1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992" y="4750094"/>
            <a:ext cx="3120309" cy="1709476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d\sigma \sim \sum_i |C\left(Q;\mu\right)| f\otimes D\otimes S (q_T,\mu)&#10;\end{align*}&#10;&#10;\end{document}" title="IguanaTex Bitmap Display">
            <a:extLst>
              <a:ext uri="{FF2B5EF4-FFF2-40B4-BE49-F238E27FC236}">
                <a16:creationId xmlns:a16="http://schemas.microsoft.com/office/drawing/2014/main" id="{3ED69120-B3DB-EAA3-2577-EAB00169CE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9808" y="1710144"/>
            <a:ext cx="3589020" cy="50292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251E7E67-366F-28C5-F4E2-A11B31586F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82793" y="960654"/>
            <a:ext cx="162306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AC0EFE-27EA-E837-BA3D-5DD655D45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13810"/>
            <a:ext cx="3963120" cy="235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4DE9E8C-5830-28AA-675C-2E6454C9DD70}"/>
              </a:ext>
            </a:extLst>
          </p:cNvPr>
          <p:cNvSpPr txBox="1"/>
          <p:nvPr/>
        </p:nvSpPr>
        <p:spPr>
          <a:xfrm>
            <a:off x="402896" y="407438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IR modes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CDB1E5-A738-BD25-7A86-5651990F8A50}"/>
              </a:ext>
            </a:extLst>
          </p:cNvPr>
          <p:cNvSpPr/>
          <p:nvPr/>
        </p:nvSpPr>
        <p:spPr>
          <a:xfrm>
            <a:off x="9201150" y="1691349"/>
            <a:ext cx="1005840" cy="37748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25540E7-D708-67AA-AC10-62A0984998B6}"/>
              </a:ext>
            </a:extLst>
          </p:cNvPr>
          <p:cNvCxnSpPr>
            <a:cxnSpLocks/>
          </p:cNvCxnSpPr>
          <p:nvPr/>
        </p:nvCxnSpPr>
        <p:spPr>
          <a:xfrm flipV="1">
            <a:off x="9723827" y="2068830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CCF857B-2C6D-C1E0-3452-4B125DA3A344}"/>
              </a:ext>
            </a:extLst>
          </p:cNvPr>
          <p:cNvSpPr txBox="1"/>
          <p:nvPr/>
        </p:nvSpPr>
        <p:spPr>
          <a:xfrm>
            <a:off x="8528748" y="2344407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Contains fixed order and large logs</a:t>
            </a:r>
          </a:p>
        </p:txBody>
      </p:sp>
      <p:pic>
        <p:nvPicPr>
          <p:cNvPr id="50" name="Picture 49" descr="\documentclass{article}&#10;\usepackage{amsmath,amssymb,xcolor,slashed}&#10;\pagestyle{empty}&#10;\begin{document}&#10;&#10;\begin{align*}&#10;\ln\left(\frac{Q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BC332FEC-49EB-3C74-0FE7-89BD22D99A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16437" y="2787459"/>
            <a:ext cx="754380" cy="54864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AAAA737C-CD8B-6DF9-B823-60D1CE068C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2043" y="4129359"/>
            <a:ext cx="1097280" cy="22860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f(x,q_T,\mu) \sim \left[C\otimes f\right](x,q_T,\mu)&#10;\end{align*}&#10;&#10;\end{document}" title="IguanaTex Bitmap Display">
            <a:extLst>
              <a:ext uri="{FF2B5EF4-FFF2-40B4-BE49-F238E27FC236}">
                <a16:creationId xmlns:a16="http://schemas.microsoft.com/office/drawing/2014/main" id="{DECEC3A1-1A74-B055-D1FE-2B9D0967B5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32177" y="5684526"/>
            <a:ext cx="2948940" cy="2286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7717F44-49AE-30D8-7D65-E04A186FCB84}"/>
              </a:ext>
            </a:extLst>
          </p:cNvPr>
          <p:cNvSpPr/>
          <p:nvPr/>
        </p:nvSpPr>
        <p:spPr>
          <a:xfrm>
            <a:off x="4641542" y="4527237"/>
            <a:ext cx="3080936" cy="121905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D7E666F-1D65-72F5-03FF-D7C217C66917}"/>
              </a:ext>
            </a:extLst>
          </p:cNvPr>
          <p:cNvSpPr/>
          <p:nvPr/>
        </p:nvSpPr>
        <p:spPr>
          <a:xfrm>
            <a:off x="4641542" y="5750973"/>
            <a:ext cx="3080935" cy="1069999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9DE9AD8-71B4-FE99-726F-D49F2B24DB36}"/>
              </a:ext>
            </a:extLst>
          </p:cNvPr>
          <p:cNvCxnSpPr>
            <a:cxnSpLocks/>
          </p:cNvCxnSpPr>
          <p:nvPr/>
        </p:nvCxnSpPr>
        <p:spPr>
          <a:xfrm>
            <a:off x="7370894" y="5039797"/>
            <a:ext cx="2013136" cy="4979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2D5333C-C174-3AF5-DFF9-E9C09642C910}"/>
              </a:ext>
            </a:extLst>
          </p:cNvPr>
          <p:cNvCxnSpPr>
            <a:cxnSpLocks/>
          </p:cNvCxnSpPr>
          <p:nvPr/>
        </p:nvCxnSpPr>
        <p:spPr>
          <a:xfrm flipV="1">
            <a:off x="7789479" y="5992557"/>
            <a:ext cx="2026958" cy="497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E08162C-6E13-A28C-8713-FF644CD181C4}"/>
              </a:ext>
            </a:extLst>
          </p:cNvPr>
          <p:cNvSpPr txBox="1"/>
          <p:nvPr/>
        </p:nvSpPr>
        <p:spPr>
          <a:xfrm>
            <a:off x="8515440" y="6219555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PDF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0C81DD9-6EF6-1A88-941A-873F52D5BAB4}"/>
              </a:ext>
            </a:extLst>
          </p:cNvPr>
          <p:cNvSpPr txBox="1"/>
          <p:nvPr/>
        </p:nvSpPr>
        <p:spPr>
          <a:xfrm>
            <a:off x="8032177" y="4644937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coefficient contains fixed order and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logs</a:t>
            </a:r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\ln\left(\frac{q_T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3FC6FE35-5EA3-4135-BF72-5C5C096E1E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97001" y="4961015"/>
            <a:ext cx="822960" cy="548640"/>
          </a:xfrm>
          <a:prstGeom prst="rect">
            <a:avLst/>
          </a:prstGeom>
        </p:spPr>
      </p:pic>
      <p:pic>
        <p:nvPicPr>
          <p:cNvPr id="133" name="Picture 132" descr="\documentclass{article}&#10;\usepackage{amsmath,amssymb,xcolor,slashed}&#10;\pagestyle{empty}&#10;\begin{document}&#10;&#10;\begin{align*}&#10;=&#10;\end{align*}&#10;&#10;\end{document}" title="IguanaTex Bitmap Display">
            <a:extLst>
              <a:ext uri="{FF2B5EF4-FFF2-40B4-BE49-F238E27FC236}">
                <a16:creationId xmlns:a16="http://schemas.microsoft.com/office/drawing/2014/main" id="{8F25D669-1D44-A984-BD22-592BB123620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99901" y="5622676"/>
            <a:ext cx="160020" cy="68580"/>
          </a:xfrm>
          <a:prstGeom prst="rect">
            <a:avLst/>
          </a:prstGeom>
        </p:spPr>
      </p:pic>
      <p:sp>
        <p:nvSpPr>
          <p:cNvPr id="134" name="Slide Number Placeholder 3">
            <a:extLst>
              <a:ext uri="{FF2B5EF4-FFF2-40B4-BE49-F238E27FC236}">
                <a16:creationId xmlns:a16="http://schemas.microsoft.com/office/drawing/2014/main" id="{48701F84-EE54-2D70-5D20-FB2FC2F9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8/30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76F0B71D-FA75-4638-EE52-263FEEE7F16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1966397" y="5094556"/>
            <a:ext cx="647215" cy="837834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B7B39B15-278E-D823-DC11-BBCEA666CA8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2727037" y="5034474"/>
            <a:ext cx="741770" cy="9809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1C446C4-65F7-0899-5269-DBD76A63661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5420071" y="4630564"/>
            <a:ext cx="647215" cy="8378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78F57FEF-CB83-583F-FF03-CB6817D3663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6180711" y="4570482"/>
            <a:ext cx="741770" cy="9809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BD7949-A0AC-8408-5BCE-0F3346FB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physics at different scales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FC72CD-4F9F-15FD-A3BB-BFAFCE75343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1E82CCC6-05C5-385B-4B01-736C2987206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2613802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8D22-09A5-01A6-DDB1-DFAEED06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C7DD3029-018E-C09E-9C41-12D3757CC07E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52A2B70E-1A96-7A79-9FFB-35403FA43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1A1DBC3-3078-A1A1-916C-1252BB2859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27614925-1036-7325-06B8-DB62FE2D53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E85B4DB-919E-4A9A-870E-CAC43D7B56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048CCC76-64E8-9E25-D7FB-FEBE8F22F7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E2E2A17-A928-6DBE-5F66-FD82DDAD8F5E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EF3E2B8-0C4B-CC18-7936-3EE7C9402E20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387F28B-D349-EA43-1DAC-7712F1243064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CF706-9D70-ADCC-AD9F-FF8270D78A3D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B106F6-6785-1AE3-6980-FB484FBCCA98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4AEF86-CE3F-4F66-A5B3-C78FE853F25C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C499D6-CF05-B35E-BC05-25CB9ADB63E5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85E2A12-4272-68EB-3E87-FD3727B91610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F86274F-BFF7-9DE1-8F4F-60ADA46ED447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E41654A-B7FA-F868-C257-273F84E3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15/30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2D1560-EDFB-D430-2995-CA418482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Soft-Collinear Effective Theory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C7C6A2-9DC6-E228-9F11-697B9A1A37E7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50B2D-BC58-DF1F-C970-E9137DF8627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1110556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AFF72-1495-27FB-7719-200114A13496}"/>
              </a:ext>
            </a:extLst>
          </p:cNvPr>
          <p:cNvSpPr txBox="1"/>
          <p:nvPr/>
        </p:nvSpPr>
        <p:spPr>
          <a:xfrm>
            <a:off x="-13581" y="817723"/>
            <a:ext cx="531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Process proposed by: 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Liu,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Ringer,Vogelsang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Yuan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27FF0-5D03-9FB1-0C56-5F793B27B59B}"/>
              </a:ext>
            </a:extLst>
          </p:cNvPr>
          <p:cNvSpPr txBox="1"/>
          <p:nvPr/>
        </p:nvSpPr>
        <p:spPr>
          <a:xfrm>
            <a:off x="667595" y="4780759"/>
            <a:ext cx="374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Novel factorization using recoil-free jets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7D768-98D8-A53F-202B-D7328C563D79}"/>
              </a:ext>
            </a:extLst>
          </p:cNvPr>
          <p:cNvSpPr txBox="1"/>
          <p:nvPr/>
        </p:nvSpPr>
        <p:spPr>
          <a:xfrm>
            <a:off x="5385097" y="846019"/>
            <a:ext cx="3936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Less sensitive to non-perturbative physics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79B0CB-4B40-66B6-974F-690906798BE9}"/>
              </a:ext>
            </a:extLst>
          </p:cNvPr>
          <p:cNvSpPr txBox="1"/>
          <p:nvPr/>
        </p:nvSpPr>
        <p:spPr>
          <a:xfrm>
            <a:off x="5385097" y="1155808"/>
            <a:ext cx="4147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Lepton-jet transverse momentum imbalance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FB3E-1811-2F2F-1620-3DDEE93985DF}"/>
              </a:ext>
            </a:extLst>
          </p:cNvPr>
          <p:cNvSpPr txBox="1"/>
          <p:nvPr/>
        </p:nvSpPr>
        <p:spPr>
          <a:xfrm>
            <a:off x="5449829" y="1827599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region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2EA69E-A83A-78FE-8531-845EA6EE3DD8}"/>
              </a:ext>
            </a:extLst>
          </p:cNvPr>
          <p:cNvSpPr txBox="1"/>
          <p:nvPr/>
        </p:nvSpPr>
        <p:spPr>
          <a:xfrm>
            <a:off x="670563" y="5118014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4B8B4-0529-6505-1DC5-FAA18844E4E2}"/>
              </a:ext>
            </a:extLst>
          </p:cNvPr>
          <p:cNvSpPr txBox="1"/>
          <p:nvPr/>
        </p:nvSpPr>
        <p:spPr>
          <a:xfrm>
            <a:off x="670563" y="5482753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8C753-7356-165E-E93D-56DA43833C1D}"/>
              </a:ext>
            </a:extLst>
          </p:cNvPr>
          <p:cNvSpPr txBox="1"/>
          <p:nvPr/>
        </p:nvSpPr>
        <p:spPr>
          <a:xfrm>
            <a:off x="651814" y="6144965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Global soft: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95B7D5-8875-8975-2F51-593C5F844BDC}"/>
              </a:ext>
            </a:extLst>
          </p:cNvPr>
          <p:cNvSpPr txBox="1"/>
          <p:nvPr/>
        </p:nvSpPr>
        <p:spPr>
          <a:xfrm>
            <a:off x="659705" y="5813859"/>
            <a:ext cx="172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B301-589C-2AB3-80C5-96C058BA3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454" y="1145347"/>
            <a:ext cx="3936608" cy="365613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85803D9-82AD-9BF8-AD52-42D57F3C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16/30</a:t>
            </a:r>
          </a:p>
        </p:txBody>
      </p:sp>
      <p:pic>
        <p:nvPicPr>
          <p:cNvPr id="15" name="Picture 14" descr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76B7BE88-B4A6-DC65-77E3-26B1EA51BC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935187" y="5247864"/>
            <a:ext cx="7802880" cy="548640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DA11A016-B605-9032-36DE-86279D4F9C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35187" y="5807840"/>
            <a:ext cx="7904480" cy="548640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xcolor,slashed}&#10;\pagestyle{empty}&#10;\begin{document}&#10;&#10;\begin{align*}&#10;\vec{q}_T = \vec{P}_{JT}+\vec{\ell}_{T}&#10;\end{align*}&#10;&#10;\end{document}" title="IguanaTex Bitmap Display">
            <a:extLst>
              <a:ext uri="{FF2B5EF4-FFF2-40B4-BE49-F238E27FC236}">
                <a16:creationId xmlns:a16="http://schemas.microsoft.com/office/drawing/2014/main" id="{03C8FF2F-F147-8485-51CB-B5D0748B6C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23401" y="1577805"/>
            <a:ext cx="1280160" cy="24384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\frac{\left| \vec{q}_T \right|}{\left| \vec{P}_{JT} \right|} \ll 1&#10;\end{align*}&#10;&#10;\end{document}" title="IguanaTex Bitmap Display">
            <a:extLst>
              <a:ext uri="{FF2B5EF4-FFF2-40B4-BE49-F238E27FC236}">
                <a16:creationId xmlns:a16="http://schemas.microsoft.com/office/drawing/2014/main" id="{85180E3B-6EFE-77A9-5733-C6EDB06886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58741" y="2226711"/>
            <a:ext cx="934720" cy="65024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P_{JT}\left(1,1,1\right)&#10;\end{align*}&#10;&#10;\end{document}" title="IguanaTex Bitmap Display">
            <a:extLst>
              <a:ext uri="{FF2B5EF4-FFF2-40B4-BE49-F238E27FC236}">
                <a16:creationId xmlns:a16="http://schemas.microsoft.com/office/drawing/2014/main" id="{D18B4AA0-DE31-BBCB-71C7-BFF21CF402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88196" y="5200040"/>
            <a:ext cx="1016000" cy="203200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P_{JT}\left(\lambda^2,1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FBF62CC-E2B6-F739-5547-3423B2474D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83274" y="5565069"/>
            <a:ext cx="1158240" cy="26416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P_{JT}\left(\lambda,\lambda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B5BAEBEE-4117-02A3-88DE-92AE818244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391165" y="6254880"/>
            <a:ext cx="105664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P_{JT}\left(1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3CB0883-8AA9-921C-1C9C-0BE6C3F54C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372416" y="5876178"/>
            <a:ext cx="1158240" cy="2641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0A0CDA2-0685-F47E-EDA4-BC385A421E40}"/>
              </a:ext>
            </a:extLst>
          </p:cNvPr>
          <p:cNvSpPr txBox="1"/>
          <p:nvPr/>
        </p:nvSpPr>
        <p:spPr>
          <a:xfrm>
            <a:off x="5449828" y="3069087"/>
            <a:ext cx="5583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Better than SIDIS in that there is no sensitivity to FFs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Worse due to the perturbative accuracy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AFE24-BDB3-7508-1713-B799F168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lepton-jet production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CB07A-7C33-4FB6-A683-EB2E9229555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E4D8C-D5C5-9663-455D-2FC797144320}"/>
              </a:ext>
            </a:extLst>
          </p:cNvPr>
          <p:cNvSpPr/>
          <p:nvPr/>
        </p:nvSpPr>
        <p:spPr>
          <a:xfrm>
            <a:off x="8787806" y="5287290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8B94CF-B443-5BE1-5007-6EC87D1D8A97}"/>
              </a:ext>
            </a:extLst>
          </p:cNvPr>
          <p:cNvSpPr/>
          <p:nvPr/>
        </p:nvSpPr>
        <p:spPr>
          <a:xfrm>
            <a:off x="8787806" y="5856018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0F03536-7CE7-3C20-FEDA-42285AF2199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2879040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3F70F-C31C-084F-B3C5-B96507AFB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6A66-9C12-6875-D097-B32487AFF581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17/30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5E295-9D55-D444-CF34-F73F2411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36" y="1120153"/>
            <a:ext cx="1443511" cy="269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891A26-E626-4107-62F5-F174DBC08E75}"/>
              </a:ext>
            </a:extLst>
          </p:cNvPr>
          <p:cNvSpPr txBox="1"/>
          <p:nvPr/>
        </p:nvSpPr>
        <p:spPr>
          <a:xfrm>
            <a:off x="717454" y="781599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jets complicate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228B4B-80F4-8BE2-5CB4-BC77C110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14" y="1131876"/>
            <a:ext cx="3480863" cy="269990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 title="IguanaTex Bitmap Display">
            <a:extLst>
              <a:ext uri="{FF2B5EF4-FFF2-40B4-BE49-F238E27FC236}">
                <a16:creationId xmlns:a16="http://schemas.microsoft.com/office/drawing/2014/main" id="{D8336F58-F7A7-1CA8-FAA1-795E324F14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025" y="5516908"/>
            <a:ext cx="406400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C5D8A2-59B3-6DA6-985D-D1B1C93E1A59}"/>
              </a:ext>
            </a:extLst>
          </p:cNvPr>
          <p:cNvSpPr txBox="1"/>
          <p:nvPr/>
        </p:nvSpPr>
        <p:spPr>
          <a:xfrm>
            <a:off x="717454" y="4978461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NGLs for jet at NLL is the same as jet mass in e+ e-</a:t>
            </a:r>
          </a:p>
        </p:txBody>
      </p:sp>
      <p:pic>
        <p:nvPicPr>
          <p:cNvPr id="28" name="Picture 27" descr="A number and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B5AB1DFE-E331-7130-49C0-21A897EB8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14" y="3738369"/>
            <a:ext cx="2705100" cy="723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374F5C-E1BD-3AE2-3382-9AD29EA1ED29}"/>
              </a:ext>
            </a:extLst>
          </p:cNvPr>
          <p:cNvSpPr txBox="1"/>
          <p:nvPr/>
        </p:nvSpPr>
        <p:spPr>
          <a:xfrm>
            <a:off x="4495410" y="793322"/>
            <a:ext cx="23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Dasgupta, Salam (2001)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F24040-7C70-F422-E308-858BD6AD6FAA}"/>
              </a:ext>
            </a:extLst>
          </p:cNvPr>
          <p:cNvSpPr txBox="1"/>
          <p:nvPr/>
        </p:nvSpPr>
        <p:spPr>
          <a:xfrm>
            <a:off x="6863472" y="79332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Neill (2016)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9BA16F-C152-64B3-6A1A-0C0CEAFCE045}"/>
              </a:ext>
            </a:extLst>
          </p:cNvPr>
          <p:cNvSpPr txBox="1"/>
          <p:nvPr/>
        </p:nvSpPr>
        <p:spPr>
          <a:xfrm>
            <a:off x="5738380" y="4978461"/>
            <a:ext cx="6500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Becher, Neubert,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Rothen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Shao (2016)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7F9EEA-5783-557C-7B6C-0650759FF53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E452C8-FC4F-FD42-B3C9-83E6945F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Non-global logs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8AD382-9C9C-B3ED-5F6F-34A799606F3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431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0" y="756261"/>
            <a:ext cx="1109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recoil-free jet is insensitive all soft emissions, jet points in direction of most energetic hadron. Thus no NGLS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CEEF8-F183-8C1F-1DBD-2D9B05716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420" y="1293167"/>
            <a:ext cx="5296171" cy="2135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FB056-FDE0-D21C-5EB1-158813652280}"/>
              </a:ext>
            </a:extLst>
          </p:cNvPr>
          <p:cNvSpPr txBox="1"/>
          <p:nvPr/>
        </p:nvSpPr>
        <p:spPr>
          <a:xfrm>
            <a:off x="4245693" y="1041621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Neill, and Thaler (2014)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3F786E-1EE2-A249-67BB-5B348B132C63}"/>
              </a:ext>
            </a:extLst>
          </p:cNvPr>
          <p:cNvCxnSpPr>
            <a:cxnSpLocks/>
          </p:cNvCxnSpPr>
          <p:nvPr/>
        </p:nvCxnSpPr>
        <p:spPr>
          <a:xfrm>
            <a:off x="1380258" y="223228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59DBC3-4FB4-D0A5-FFEC-5433D4FD7F5C}"/>
              </a:ext>
            </a:extLst>
          </p:cNvPr>
          <p:cNvCxnSpPr>
            <a:cxnSpLocks/>
          </p:cNvCxnSpPr>
          <p:nvPr/>
        </p:nvCxnSpPr>
        <p:spPr>
          <a:xfrm>
            <a:off x="2420112" y="165316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61CAA-DBA7-FD93-134C-F4AFC2AE97BC}"/>
              </a:ext>
            </a:extLst>
          </p:cNvPr>
          <p:cNvCxnSpPr>
            <a:cxnSpLocks/>
          </p:cNvCxnSpPr>
          <p:nvPr/>
        </p:nvCxnSpPr>
        <p:spPr>
          <a:xfrm>
            <a:off x="2420113" y="2793120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E32A91-3719-F549-05EF-7445735F11F1}"/>
              </a:ext>
            </a:extLst>
          </p:cNvPr>
          <p:cNvCxnSpPr>
            <a:cxnSpLocks/>
          </p:cNvCxnSpPr>
          <p:nvPr/>
        </p:nvCxnSpPr>
        <p:spPr>
          <a:xfrm>
            <a:off x="2415512" y="2232288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77F1A6-F92A-6AA0-57D5-E772F1E74A33}"/>
              </a:ext>
            </a:extLst>
          </p:cNvPr>
          <p:cNvCxnSpPr>
            <a:cxnSpLocks/>
          </p:cNvCxnSpPr>
          <p:nvPr/>
        </p:nvCxnSpPr>
        <p:spPr>
          <a:xfrm>
            <a:off x="2422413" y="1671456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\documentclass{article}&#10;\usepackage{amsmath,amssymb,xcolor,slashed}&#10;\pagestyle{empty}&#10;\begin{document}&#10;&#10;\begin{align*}&#10;p_1^\mu  = E_1 \left(1,\hat{n}_1\right)&#10;\end{align*}&#10;&#10;\end{document}" title="IguanaTex Bitmap Display">
            <a:extLst>
              <a:ext uri="{FF2B5EF4-FFF2-40B4-BE49-F238E27FC236}">
                <a16:creationId xmlns:a16="http://schemas.microsoft.com/office/drawing/2014/main" id="{252B67C2-1041-0FBC-1A17-1C896DAF24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5453" y="1505887"/>
            <a:ext cx="1300480" cy="22352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p_2^\mu  = E_2 \left(1,\hat{n}_2\right)&#10;\end{align*}&#10;&#10;\end{document}" title="IguanaTex Bitmap Display">
            <a:extLst>
              <a:ext uri="{FF2B5EF4-FFF2-40B4-BE49-F238E27FC236}">
                <a16:creationId xmlns:a16="http://schemas.microsoft.com/office/drawing/2014/main" id="{7D489613-A121-0C78-C6E9-46236B0486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18846" y="2655356"/>
            <a:ext cx="1300480" cy="223520"/>
          </a:xfrm>
          <a:prstGeom prst="rect">
            <a:avLst/>
          </a:prstGeom>
        </p:spPr>
      </p:pic>
      <p:pic>
        <p:nvPicPr>
          <p:cNvPr id="37" name="Picture 36" descr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7ACCF017-4F7E-2015-1DBB-A8A41FE907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5360" y="3078481"/>
            <a:ext cx="4328160" cy="2235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A4E8FC-8124-4C32-4ED4-77B75A79F436}"/>
              </a:ext>
            </a:extLst>
          </p:cNvPr>
          <p:cNvSpPr txBox="1"/>
          <p:nvPr/>
        </p:nvSpPr>
        <p:spPr>
          <a:xfrm>
            <a:off x="0" y="3424618"/>
            <a:ext cx="1138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jet and total jet momentum have a transverse momentum relative to one another, contains rapidity divergence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31437AB-C349-47F3-7E01-A6AE29FEB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3718526"/>
            <a:ext cx="4992623" cy="2808350"/>
          </a:xfrm>
          <a:prstGeom prst="rect">
            <a:avLst/>
          </a:prstGeom>
        </p:spPr>
      </p:pic>
      <p:pic>
        <p:nvPicPr>
          <p:cNvPr id="50" name="Picture 49" descr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2E5F4078-63B9-407F-A547-3C7854210E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177029" y="4420933"/>
            <a:ext cx="2865120" cy="467360"/>
          </a:xfrm>
          <a:prstGeom prst="rect">
            <a:avLst/>
          </a:prstGeom>
        </p:spPr>
      </p:pic>
      <p:pic>
        <p:nvPicPr>
          <p:cNvPr id="53" name="Picture 52" descr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C8525688-C509-A41B-04E8-7B447D0B7D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87189" y="4988952"/>
            <a:ext cx="284480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amssymb,xcolor,slashed}&#10;\pagestyle{empty}&#10;\begin{document}&#10;&#10;\begin{align*}&#10;\gamma^q_{\mathcal{J}\,\mu}(Q,\mu,\nu) = \gamma^q_{D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ADDB3651-0238-2CE2-63D8-1CC17F2B68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93982" y="4532951"/>
            <a:ext cx="2479040" cy="264160"/>
          </a:xfrm>
          <a:prstGeom prst="rect">
            <a:avLst/>
          </a:prstGeom>
        </p:spPr>
      </p:pic>
      <p:pic>
        <p:nvPicPr>
          <p:cNvPr id="57" name="Picture 56" descr="\documentclass{article}&#10;\usepackage{amsmath,amssymb,xcolor,slashed}&#10;\pagestyle{empty}&#10;\begin{document}&#10;&#10;\begin{align*}&#10;\gamma^q_{\mathcal{J}\,\nu}(Q,\mu,\nu) = \gamma^q_{D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500C8E2A-AAF8-5DE4-F50F-6D7BFA638C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493982" y="5077897"/>
            <a:ext cx="2458720" cy="243840"/>
          </a:xfrm>
          <a:prstGeom prst="rect">
            <a:avLst/>
          </a:prstGeom>
        </p:spPr>
      </p:pic>
      <p:pic>
        <p:nvPicPr>
          <p:cNvPr id="59" name="Picture 58" descr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 title="IguanaTex Bitmap Display">
            <a:extLst>
              <a:ext uri="{FF2B5EF4-FFF2-40B4-BE49-F238E27FC236}">
                <a16:creationId xmlns:a16="http://schemas.microsoft.com/office/drawing/2014/main" id="{95ECAB25-8AF2-85FC-11ED-A169DE2DEB2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00542" y="5816379"/>
            <a:ext cx="6786880" cy="50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B266A1-E60F-47A1-D209-138DC277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Winner take all jet axis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86F79-3C4E-FBC8-82B1-C6ED688B006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E001CBB-D200-FFA9-AB2A-2B840891404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104087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29F2-1F4A-1142-942E-897F3ECE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D42B2-45DB-8DA7-EED8-780C43DC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3B428-1B9D-17EA-D2B6-467B006CD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23" y="4077444"/>
            <a:ext cx="2586031" cy="2662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5E926-C4DB-90DC-066F-8CEBD37A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4" y="4077444"/>
            <a:ext cx="2581329" cy="2595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439B4-55E8-6775-0EFB-5573F5A41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079" y="1124400"/>
            <a:ext cx="4900221" cy="1978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27031-2BB1-B81F-9508-B8D61D900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078" y="3609061"/>
            <a:ext cx="4900927" cy="2781517"/>
          </a:xfrm>
          <a:prstGeom prst="rect">
            <a:avLst/>
          </a:prstGeom>
        </p:spPr>
      </p:pic>
      <p:pic>
        <p:nvPicPr>
          <p:cNvPr id="15" name="Picture 1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D58AFAF4-D45F-C04E-E40A-9FA4E6BFB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95" y="935606"/>
            <a:ext cx="4289427" cy="283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5F3FE4-7D16-F6B0-D06A-A2A48A09B4E5}"/>
              </a:ext>
            </a:extLst>
          </p:cNvPr>
          <p:cNvSpPr txBox="1"/>
          <p:nvPr/>
        </p:nvSpPr>
        <p:spPr>
          <a:xfrm>
            <a:off x="6828212" y="86535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3157B-D0F2-79F9-B77E-054DE84B0D79}"/>
              </a:ext>
            </a:extLst>
          </p:cNvPr>
          <p:cNvSpPr txBox="1"/>
          <p:nvPr/>
        </p:nvSpPr>
        <p:spPr>
          <a:xfrm>
            <a:off x="6890312" y="3313052"/>
            <a:ext cx="1388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Jefferson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D891AC-1916-B16F-65B4-490A3EF49C11}"/>
              </a:ext>
            </a:extLst>
          </p:cNvPr>
          <p:cNvSpPr txBox="1"/>
          <p:nvPr/>
        </p:nvSpPr>
        <p:spPr>
          <a:xfrm>
            <a:off x="3196401" y="3774651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4D979-8759-551B-2E73-1EB940CBA68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2784FB9-B71C-7536-483F-44329AC46D76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the experimental data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49EA48B-DF3D-F06A-7AE4-01395B0027D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782259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B2F57-3463-52F9-0EE4-782EA1A6B9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0" t="25935" r="31294" b="29447"/>
          <a:stretch/>
        </p:blipFill>
        <p:spPr>
          <a:xfrm>
            <a:off x="1154664" y="1291753"/>
            <a:ext cx="3962400" cy="235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5C563-C1ED-2B6D-9167-64B0C5643CD7}"/>
              </a:ext>
            </a:extLst>
          </p:cNvPr>
          <p:cNvSpPr txBox="1"/>
          <p:nvPr/>
        </p:nvSpPr>
        <p:spPr>
          <a:xfrm>
            <a:off x="627111" y="785629"/>
            <a:ext cx="452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want to take the jets to be energetic so that</a:t>
            </a:r>
          </a:p>
        </p:txBody>
      </p:sp>
      <p:pic>
        <p:nvPicPr>
          <p:cNvPr id="23" name="Picture 22" descr="\documentclass{article}&#10;\usepackage{amsmath,amssymb,xcolor,slashed}&#10;\pagestyle{empty}&#10;\begin{document}&#10;&#10;\begin{align*}&#10;L/L_h \sim \dfrac{A^{1/3}\Lambda_{\rm QCD}}{\nu} \ll 1&#10;\end{align*}&#10;&#10;\end{document}" title="IguanaTex Bitmap Display">
            <a:extLst>
              <a:ext uri="{FF2B5EF4-FFF2-40B4-BE49-F238E27FC236}">
                <a16:creationId xmlns:a16="http://schemas.microsoft.com/office/drawing/2014/main" id="{3F1F7A65-D524-20A2-9176-46E25ECF7E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4739" y="725966"/>
            <a:ext cx="2113280" cy="46736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BAE5A9E-88F0-2259-456C-1EA57EECA661}"/>
              </a:ext>
            </a:extLst>
          </p:cNvPr>
          <p:cNvSpPr txBox="1"/>
          <p:nvPr/>
        </p:nvSpPr>
        <p:spPr>
          <a:xfrm>
            <a:off x="486487" y="3646321"/>
            <a:ext cx="447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consider an infinite chain of Glauber gluons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C2D9BB-89A0-322F-2B83-93B15F36E7A9}"/>
              </a:ext>
            </a:extLst>
          </p:cNvPr>
          <p:cNvCxnSpPr>
            <a:cxnSpLocks/>
          </p:cNvCxnSpPr>
          <p:nvPr/>
        </p:nvCxnSpPr>
        <p:spPr>
          <a:xfrm>
            <a:off x="647926" y="4206477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FE139A-984A-C4EC-7D01-743C5D93882E}"/>
              </a:ext>
            </a:extLst>
          </p:cNvPr>
          <p:cNvCxnSpPr>
            <a:cxnSpLocks/>
          </p:cNvCxnSpPr>
          <p:nvPr/>
        </p:nvCxnSpPr>
        <p:spPr>
          <a:xfrm>
            <a:off x="647926" y="5066013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A picture containing shape&#10;&#10;Description automatically generated">
            <a:extLst>
              <a:ext uri="{FF2B5EF4-FFF2-40B4-BE49-F238E27FC236}">
                <a16:creationId xmlns:a16="http://schemas.microsoft.com/office/drawing/2014/main" id="{8B1A443C-70D7-E0F4-E543-C1A17A023D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629257" y="4177047"/>
            <a:ext cx="1026428" cy="965636"/>
          </a:xfrm>
          <a:prstGeom prst="rect">
            <a:avLst/>
          </a:prstGeom>
        </p:spPr>
      </p:pic>
      <p:pic>
        <p:nvPicPr>
          <p:cNvPr id="70" name="Picture 69" descr="A picture containing shape&#10;&#10;Description automatically generated">
            <a:extLst>
              <a:ext uri="{FF2B5EF4-FFF2-40B4-BE49-F238E27FC236}">
                <a16:creationId xmlns:a16="http://schemas.microsoft.com/office/drawing/2014/main" id="{8C9A25EE-693E-4D18-9407-ADAC0E465E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086457" y="4177047"/>
            <a:ext cx="1026428" cy="965636"/>
          </a:xfrm>
          <a:prstGeom prst="rect">
            <a:avLst/>
          </a:prstGeom>
        </p:spPr>
      </p:pic>
      <p:pic>
        <p:nvPicPr>
          <p:cNvPr id="71" name="Picture 70" descr="A picture containing shape&#10;&#10;Description automatically generated">
            <a:extLst>
              <a:ext uri="{FF2B5EF4-FFF2-40B4-BE49-F238E27FC236}">
                <a16:creationId xmlns:a16="http://schemas.microsoft.com/office/drawing/2014/main" id="{D577E5E5-46FE-767A-F632-18319D15E4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581002" y="4177046"/>
            <a:ext cx="1026428" cy="965636"/>
          </a:xfrm>
          <a:prstGeom prst="rect">
            <a:avLst/>
          </a:prstGeom>
        </p:spPr>
      </p:pic>
      <p:pic>
        <p:nvPicPr>
          <p:cNvPr id="72" name="Picture 71" descr="A picture containing shape&#10;&#10;Description automatically generated">
            <a:extLst>
              <a:ext uri="{FF2B5EF4-FFF2-40B4-BE49-F238E27FC236}">
                <a16:creationId xmlns:a16="http://schemas.microsoft.com/office/drawing/2014/main" id="{986BD428-BA42-1087-39D4-7D15DA386E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120875" y="4177046"/>
            <a:ext cx="1026428" cy="965636"/>
          </a:xfrm>
          <a:prstGeom prst="rect">
            <a:avLst/>
          </a:prstGeom>
        </p:spPr>
      </p:pic>
      <p:pic>
        <p:nvPicPr>
          <p:cNvPr id="73" name="Picture 72" descr="A picture containing shape&#10;&#10;Description automatically generated">
            <a:extLst>
              <a:ext uri="{FF2B5EF4-FFF2-40B4-BE49-F238E27FC236}">
                <a16:creationId xmlns:a16="http://schemas.microsoft.com/office/drawing/2014/main" id="{74222B6B-157A-02CF-29D1-104CE7EB0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742032" y="4154414"/>
            <a:ext cx="1026428" cy="965636"/>
          </a:xfrm>
          <a:prstGeom prst="rect">
            <a:avLst/>
          </a:prstGeom>
        </p:spPr>
      </p:pic>
      <p:pic>
        <p:nvPicPr>
          <p:cNvPr id="74" name="Picture 73" descr="A picture containing shape&#10;&#10;Description automatically generated">
            <a:extLst>
              <a:ext uri="{FF2B5EF4-FFF2-40B4-BE49-F238E27FC236}">
                <a16:creationId xmlns:a16="http://schemas.microsoft.com/office/drawing/2014/main" id="{4DB8F9A1-51AE-0D56-E0E3-4C78A0B71E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3331444" y="4165731"/>
            <a:ext cx="1026428" cy="965636"/>
          </a:xfrm>
          <a:prstGeom prst="rect">
            <a:avLst/>
          </a:prstGeom>
        </p:spPr>
      </p:pic>
      <p:pic>
        <p:nvPicPr>
          <p:cNvPr id="78" name="Picture 77" descr="\documentclass{article}&#10;\usepackage{amsmath,amssymb,xcolor,slashed}&#10;\pagestyle{empty}&#10;\begin{document}&#10;&#10;\begin{align*}&#10;\frac{d\sigma}{d^2 q_T} = \frac{\alpha_s C_F}{\pi}\frac{1}{\left(q_T^2+m^2\right)^2}&#10;\end{align*}&#10;&#10;\end{document}" title="IguanaTex Bitmap Display">
            <a:extLst>
              <a:ext uri="{FF2B5EF4-FFF2-40B4-BE49-F238E27FC236}">
                <a16:creationId xmlns:a16="http://schemas.microsoft.com/office/drawing/2014/main" id="{DF0B1140-4E7B-F8E3-1C23-106ABE1D15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00899" y="1553984"/>
            <a:ext cx="2255520" cy="52832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15728A9-D255-1E71-4C5F-E044542509BF}"/>
              </a:ext>
            </a:extLst>
          </p:cNvPr>
          <p:cNvSpPr txBox="1"/>
          <p:nvPr/>
        </p:nvSpPr>
        <p:spPr>
          <a:xfrm>
            <a:off x="6096000" y="1206016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gluon exchange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481C85-934B-BF9E-5F65-83B9EEC86A48}"/>
              </a:ext>
            </a:extLst>
          </p:cNvPr>
          <p:cNvSpPr txBox="1"/>
          <p:nvPr/>
        </p:nvSpPr>
        <p:spPr>
          <a:xfrm>
            <a:off x="6096000" y="2081327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Infinite number of gluon exchanges</a:t>
            </a:r>
          </a:p>
        </p:txBody>
      </p:sp>
      <p:pic>
        <p:nvPicPr>
          <p:cNvPr id="82" name="Picture 81" descr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 title="IguanaTex Bitmap Display">
            <a:extLst>
              <a:ext uri="{FF2B5EF4-FFF2-40B4-BE49-F238E27FC236}">
                <a16:creationId xmlns:a16="http://schemas.microsoft.com/office/drawing/2014/main" id="{B06D9A70-6347-D73D-677D-87D381779E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27139" y="2433303"/>
            <a:ext cx="4003040" cy="48768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5581FC8-B4A8-325B-ACA9-7CA2DFB7E87E}"/>
              </a:ext>
            </a:extLst>
          </p:cNvPr>
          <p:cNvSpPr txBox="1"/>
          <p:nvPr/>
        </p:nvSpPr>
        <p:spPr>
          <a:xfrm>
            <a:off x="3593614" y="5068698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sources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5FFC6C-1E14-11E1-6994-589E7EBE8747}"/>
              </a:ext>
            </a:extLst>
          </p:cNvPr>
          <p:cNvSpPr txBox="1"/>
          <p:nvPr/>
        </p:nvSpPr>
        <p:spPr>
          <a:xfrm>
            <a:off x="4240125" y="422176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</a:t>
            </a:r>
          </a:p>
        </p:txBody>
      </p:sp>
      <p:pic>
        <p:nvPicPr>
          <p:cNvPr id="86" name="Picture 85" descr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 title="IguanaTex Bitmap Display">
            <a:extLst>
              <a:ext uri="{FF2B5EF4-FFF2-40B4-BE49-F238E27FC236}">
                <a16:creationId xmlns:a16="http://schemas.microsoft.com/office/drawing/2014/main" id="{7D27279E-0D36-0982-BD56-5316670E8B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14433" y="5658744"/>
            <a:ext cx="2865120" cy="42672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4E9D90C-454C-D776-1414-A767978C70AC}"/>
              </a:ext>
            </a:extLst>
          </p:cNvPr>
          <p:cNvSpPr txBox="1"/>
          <p:nvPr/>
        </p:nvSpPr>
        <p:spPr>
          <a:xfrm>
            <a:off x="471775" y="5314431"/>
            <a:ext cx="22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Modification to the jet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30C621-0D33-9EE9-5594-81B1AE8E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Treatment of medium modifications to the jet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A241FF-A0DA-50E7-D7E8-4E4E4847ACE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D6C91-E7AB-B66A-21B9-27DC9667BC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527" y="3424618"/>
            <a:ext cx="3790080" cy="3344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1DBF7F-ED83-2063-05FF-263806BA28C1}"/>
              </a:ext>
            </a:extLst>
          </p:cNvPr>
          <p:cNvSpPr txBox="1"/>
          <p:nvPr/>
        </p:nvSpPr>
        <p:spPr>
          <a:xfrm>
            <a:off x="6095999" y="3086064"/>
            <a:ext cx="442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jet function under this approximation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196A24-2ACB-3947-66D8-8E876E64732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35325209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8610F2-FD38-231F-D130-60EC5F4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the EIC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B18653-ADE9-7D8C-BD09-D3EFA904076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C17EA-62F8-6FED-E138-CED8F40E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1299153"/>
            <a:ext cx="5217160" cy="5049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EB2DFF-099D-C7DC-FF98-F5C0DAF29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1124183"/>
            <a:ext cx="4546600" cy="347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9871D-997B-2275-CE63-8E9610E896FE}"/>
              </a:ext>
            </a:extLst>
          </p:cNvPr>
          <p:cNvSpPr txBox="1"/>
          <p:nvPr/>
        </p:nvSpPr>
        <p:spPr>
          <a:xfrm>
            <a:off x="627111" y="785629"/>
            <a:ext cx="452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Comparison of our results with Pythia at NNLL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38A22-B12F-8C26-4A2A-FBA55C88445E}"/>
              </a:ext>
            </a:extLst>
          </p:cNvPr>
          <p:cNvSpPr txBox="1"/>
          <p:nvPr/>
        </p:nvSpPr>
        <p:spPr>
          <a:xfrm>
            <a:off x="639254" y="4603983"/>
            <a:ext cx="559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ingredients are known to have N3LL accuracy.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Only missing the 3-loop jet function and the 5-loop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cusp anomalous dimension to reach N4LL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CC0B0F-4CE1-73A2-2AC0-A33B2D76A87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</p:spTree>
    <p:extLst>
      <p:ext uri="{BB962C8B-B14F-4D97-AF65-F5344CB8AC3E}">
        <p14:creationId xmlns:p14="http://schemas.microsoft.com/office/powerpoint/2010/main" val="3747501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D49CD-6665-737B-1A19-7ED733253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AE55C-0267-8B33-F89B-30F83CD0DBCB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21/30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972CEF-AD8A-20BC-9073-67DD2075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Higher order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FE93E0-8FDB-57D7-2C7A-97AF2A79041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C44625-B7E3-112F-5764-BB4E00527E98}"/>
              </a:ext>
            </a:extLst>
          </p:cNvPr>
          <p:cNvSpPr txBox="1"/>
          <p:nvPr/>
        </p:nvSpPr>
        <p:spPr>
          <a:xfrm>
            <a:off x="627111" y="785629"/>
            <a:ext cx="416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have been taken one step higher by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C22DA45-E224-F807-A9A4-30AF255E0B2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B52BD-73FD-03AE-3BFF-2D6EF9D5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08" y="1124183"/>
            <a:ext cx="2802528" cy="18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1A09A-1916-9309-31E4-463A2DC1C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74" y="1124183"/>
            <a:ext cx="4001826" cy="3848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C3B26-0682-2E7B-49BE-558A8C1EF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43700"/>
            <a:ext cx="5314275" cy="3246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D95E06-B079-4D2C-6071-83AFF7130497}"/>
              </a:ext>
            </a:extLst>
          </p:cNvPr>
          <p:cNvSpPr/>
          <p:nvPr/>
        </p:nvSpPr>
        <p:spPr>
          <a:xfrm>
            <a:off x="5285125" y="2986667"/>
            <a:ext cx="1088020" cy="5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53DCC-D4D1-6807-A139-025F98616FF5}"/>
              </a:ext>
            </a:extLst>
          </p:cNvPr>
          <p:cNvSpPr txBox="1"/>
          <p:nvPr/>
        </p:nvSpPr>
        <p:spPr>
          <a:xfrm>
            <a:off x="4627658" y="779515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Fang, Gao, Li, Shao (2024) 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A88807-584C-241E-51E8-DAB85BAB0DD7}"/>
              </a:ext>
            </a:extLst>
          </p:cNvPr>
          <p:cNvSpPr/>
          <p:nvPr/>
        </p:nvSpPr>
        <p:spPr>
          <a:xfrm>
            <a:off x="2240077" y="6125038"/>
            <a:ext cx="213756" cy="25261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D3BEB-6C39-4A74-A39A-DA8412D85E88}"/>
              </a:ext>
            </a:extLst>
          </p:cNvPr>
          <p:cNvSpPr txBox="1"/>
          <p:nvPr/>
        </p:nvSpPr>
        <p:spPr>
          <a:xfrm>
            <a:off x="2707969" y="6063607"/>
            <a:ext cx="3802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Constant that was obtained numerically</a:t>
            </a:r>
          </a:p>
        </p:txBody>
      </p:sp>
    </p:spTree>
    <p:extLst>
      <p:ext uri="{BB962C8B-B14F-4D97-AF65-F5344CB8AC3E}">
        <p14:creationId xmlns:p14="http://schemas.microsoft.com/office/powerpoint/2010/main" val="18864417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0D5C6-B619-38F0-DB21-84C6ABD1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B2EBA6F-5F52-989C-6C83-9D5F1A70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5F226-08DD-B05F-B843-EC5C6981FCB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669D564B-3F44-B4E6-B07C-B275B5DDE88C}"/>
              </a:ext>
            </a:extLst>
          </p:cNvPr>
          <p:cNvSpPr/>
          <p:nvPr/>
        </p:nvSpPr>
        <p:spPr>
          <a:xfrm rot="16200000">
            <a:off x="3395537" y="3387789"/>
            <a:ext cx="154527" cy="333736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FE262AF-2D26-5C88-D80D-38EF27E26149}"/>
              </a:ext>
            </a:extLst>
          </p:cNvPr>
          <p:cNvSpPr/>
          <p:nvPr/>
        </p:nvSpPr>
        <p:spPr>
          <a:xfrm rot="16200000">
            <a:off x="2138350" y="2512743"/>
            <a:ext cx="225049" cy="2110092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E872D3-4296-53E8-BDD7-FB44CC676986}"/>
              </a:ext>
            </a:extLst>
          </p:cNvPr>
          <p:cNvSpPr txBox="1"/>
          <p:nvPr/>
        </p:nvSpPr>
        <p:spPr>
          <a:xfrm>
            <a:off x="3044841" y="3597633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8ECAB-D41C-4599-BDE1-ADDD32AB802C}"/>
              </a:ext>
            </a:extLst>
          </p:cNvPr>
          <p:cNvSpPr txBox="1"/>
          <p:nvPr/>
        </p:nvSpPr>
        <p:spPr>
          <a:xfrm>
            <a:off x="1649477" y="3632090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283BD-306E-969D-B922-382BB25E84D0}"/>
              </a:ext>
            </a:extLst>
          </p:cNvPr>
          <p:cNvSpPr txBox="1"/>
          <p:nvPr/>
        </p:nvSpPr>
        <p:spPr>
          <a:xfrm>
            <a:off x="249255" y="363209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C55B279-D92F-A6DF-65CC-E2AA20D4CA78}"/>
              </a:ext>
            </a:extLst>
          </p:cNvPr>
          <p:cNvSpPr/>
          <p:nvPr/>
        </p:nvSpPr>
        <p:spPr>
          <a:xfrm rot="16200000">
            <a:off x="2308971" y="2816771"/>
            <a:ext cx="219333" cy="2442065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973713-37E3-F5DE-12C3-33F25A3C626B}"/>
              </a:ext>
            </a:extLst>
          </p:cNvPr>
          <p:cNvSpPr txBox="1"/>
          <p:nvPr/>
        </p:nvSpPr>
        <p:spPr>
          <a:xfrm>
            <a:off x="838200" y="4131871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nuclear modified PDF</a:t>
            </a:r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6716A8B9-B250-B102-E604-897A88FFF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350" y="4704944"/>
            <a:ext cx="2198082" cy="1573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69C461-BD07-2699-F4E3-A7A89BFA2B15}"/>
              </a:ext>
            </a:extLst>
          </p:cNvPr>
          <p:cNvSpPr txBox="1"/>
          <p:nvPr/>
        </p:nvSpPr>
        <p:spPr>
          <a:xfrm>
            <a:off x="562900" y="686255"/>
            <a:ext cx="6899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were originally defined using an approximate scheme by these two</a:t>
            </a:r>
          </a:p>
        </p:txBody>
      </p:sp>
      <p:pic>
        <p:nvPicPr>
          <p:cNvPr id="10" name="Picture 9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B70FB070-9F96-1186-22D3-F3C043426E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9321" y="5180970"/>
            <a:ext cx="2255520" cy="56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C9E2A-5619-6E3E-7BCB-BFAEBA80D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406" y="3841970"/>
            <a:ext cx="3013318" cy="3013318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02CE8BFA-D3C0-E9BC-8E89-A2BD0C60C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4625" y="3578511"/>
            <a:ext cx="3738880" cy="5689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84CD48-20DB-CCFA-2A2E-4A3ECEE941B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EDFD8BF-F23F-A801-DDB9-68FF8E0A648C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medium: an efficient approximation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54C743-A4EF-C523-E190-DB5CC3603A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254" y="1036181"/>
            <a:ext cx="3711311" cy="2392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19A82B-F65D-8CD3-B120-717D59ACF32D}"/>
              </a:ext>
            </a:extLst>
          </p:cNvPr>
          <p:cNvCxnSpPr>
            <a:cxnSpLocks/>
          </p:cNvCxnSpPr>
          <p:nvPr/>
        </p:nvCxnSpPr>
        <p:spPr>
          <a:xfrm flipV="1">
            <a:off x="3639668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9780278-A034-0823-F113-3D10BCD11101}"/>
              </a:ext>
            </a:extLst>
          </p:cNvPr>
          <p:cNvCxnSpPr>
            <a:cxnSpLocks/>
          </p:cNvCxnSpPr>
          <p:nvPr/>
        </p:nvCxnSpPr>
        <p:spPr>
          <a:xfrm flipV="1">
            <a:off x="3305931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EFAA80-7AA9-D4FD-7B2B-F7A13B3E89F8}"/>
              </a:ext>
            </a:extLst>
          </p:cNvPr>
          <p:cNvCxnSpPr>
            <a:cxnSpLocks/>
          </p:cNvCxnSpPr>
          <p:nvPr/>
        </p:nvCxnSpPr>
        <p:spPr>
          <a:xfrm flipV="1">
            <a:off x="1192199" y="2234254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\documentclass{article}&#10;\usepackage{amsmath,amssymb,xcolor,slashed}&#10;\newcommand{\bfb}{\mathbf{b}}&#10;\newcommand{\bfQ}{\mathbf{Q}}&#10;\pagestyle{empty}&#10;\begin{document}&#10;&#10;\begin{align*}&#10;\otimes&#10;\end{align*}&#10;&#10;\end{document}" title="IguanaTex Bitmap Display">
            <a:extLst>
              <a:ext uri="{FF2B5EF4-FFF2-40B4-BE49-F238E27FC236}">
                <a16:creationId xmlns:a16="http://schemas.microsoft.com/office/drawing/2014/main" id="{7C11631D-974A-881E-21F7-F06C3907F4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0215" y="2193294"/>
            <a:ext cx="142240" cy="14224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112658-CBB6-99A5-A8ED-4CCDFBC93C64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939327" y="2335534"/>
            <a:ext cx="172008" cy="126488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16D777D-FC36-6628-9516-AD978B37D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480124"/>
            <a:ext cx="1948881" cy="1948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975235-DAD7-C224-CE83-02EDA0CC5F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6349" y="1480123"/>
            <a:ext cx="1392055" cy="1948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D9FA0A-A17F-51C8-0825-EC26C92AABFC}"/>
              </a:ext>
            </a:extLst>
          </p:cNvPr>
          <p:cNvSpPr txBox="1"/>
          <p:nvPr/>
        </p:nvSpPr>
        <p:spPr>
          <a:xfrm>
            <a:off x="5965786" y="943430"/>
            <a:ext cx="6128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Kang, JT, Xing et al (2022)</a:t>
            </a:r>
          </a:p>
          <a:p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b="0" i="1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b="0" i="1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Kang, JT, Xing et al (2023)</a:t>
            </a:r>
            <a:endParaRPr lang="en-US" sz="1600" i="1" dirty="0">
              <a:solidFill>
                <a:schemeClr val="accent1"/>
              </a:solidFill>
              <a:effectLst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209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E460B-A008-D8CA-F76B-64EF6062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97DF29-DF7A-CF10-8780-3F7EBCB5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DE713B-FB0B-CD84-03D4-0FBFF8C2533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58C3E11-9DB1-B591-F727-B3AF18228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0644" y="2742254"/>
            <a:ext cx="3538734" cy="3538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DB774-123C-5CBA-2801-8BCA67574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1468" y="2822226"/>
            <a:ext cx="3538734" cy="3538734"/>
          </a:xfrm>
          <a:prstGeom prst="rect">
            <a:avLst/>
          </a:prstGeom>
        </p:spPr>
      </p:pic>
      <p:pic>
        <p:nvPicPr>
          <p:cNvPr id="9" name="Picture 8" descr="\documentclass{article}&#10;\usepackage{amsmath,amssymb,xcolor,slashed}&#10;\newcommand{\bfb}{\mathbf{b}}&#10;\newcommand{\bfp}{\mathbf{p}}&#10;\newcommand{\bfQ}{\mathbf{Q}}&#10;\pagestyle{empty}&#10;\begin{document}&#10;&#10;\begin{align*}&#10;\tau_f = \frac{1}{p^-} = \frac{x(1-x)p^+}{\bfp^2}&#10;\end{align*}&#10;&#10;\end{document}" title="IguanaTex Bitmap Display">
            <a:extLst>
              <a:ext uri="{FF2B5EF4-FFF2-40B4-BE49-F238E27FC236}">
                <a16:creationId xmlns:a16="http://schemas.microsoft.com/office/drawing/2014/main" id="{A70E8EDA-5E49-9563-1D3F-62560DBE13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68285" y="1161684"/>
            <a:ext cx="2011680" cy="487680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,xcolor,slashed}&#10;\newcommand{\bfb}{\mathbf{b}}&#10;\newcommand{\bfQ}{\mathbf{Q}}&#10;\pagestyle{empty}&#10;\begin{document}&#10;&#10;\begin{align*}&#10;\mu_E \gg \mu_b&#10;\end{align*}&#10;&#10;\end{document}" title="IguanaTex Bitmap Display">
            <a:extLst>
              <a:ext uri="{FF2B5EF4-FFF2-40B4-BE49-F238E27FC236}">
                <a16:creationId xmlns:a16="http://schemas.microsoft.com/office/drawing/2014/main" id="{365D7546-B72A-AFE2-4C55-7DE470C2BE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44119" y="2653154"/>
            <a:ext cx="772160" cy="162560"/>
          </a:xfrm>
          <a:prstGeom prst="rect">
            <a:avLst/>
          </a:prstGeom>
        </p:spPr>
      </p:pic>
      <p:pic>
        <p:nvPicPr>
          <p:cNvPr id="13" name="Picture 12" descr="\documentclass{article}&#10;\usepackage{amsmath,amssymb,xcolor,slashed}&#10;\newcommand{\bfb}{\mathbf{b}}&#10;\newcommand{\bfQ}{\mathbf{Q}}&#10;\pagestyle{empty}&#10;\begin{document}&#10;&#10;\begin{align*}&#10;\mu_E \ll \mu_b&#10;\end{align*}&#10;&#10;\end{document}" title="IguanaTex Bitmap Display">
            <a:extLst>
              <a:ext uri="{FF2B5EF4-FFF2-40B4-BE49-F238E27FC236}">
                <a16:creationId xmlns:a16="http://schemas.microsoft.com/office/drawing/2014/main" id="{344D125B-D2F2-D3FB-75A0-2463A4178F5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406658" y="2630500"/>
            <a:ext cx="772160" cy="162560"/>
          </a:xfrm>
          <a:prstGeom prst="rect">
            <a:avLst/>
          </a:prstGeom>
        </p:spPr>
      </p:pic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^2 \ll \mu_E^2 \ll Q^2&#10;\end{align*}&#10;&#10;\end{document}" title="IguanaTex Bitmap Display">
            <a:extLst>
              <a:ext uri="{FF2B5EF4-FFF2-40B4-BE49-F238E27FC236}">
                <a16:creationId xmlns:a16="http://schemas.microsoft.com/office/drawing/2014/main" id="{B7C8CC9C-FDB2-D970-B298-CF3A36DED0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00382" y="2584692"/>
            <a:ext cx="1625600" cy="264160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E6AB89D-08BB-0684-5A46-A9B8EA0F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14/30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2FEC2BE8-C67C-263C-458C-5878E3DCB04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7E938-49FB-A0DB-CCAB-3B1C7328D1B4}"/>
              </a:ext>
            </a:extLst>
          </p:cNvPr>
          <p:cNvSpPr txBox="1"/>
          <p:nvPr/>
        </p:nvSpPr>
        <p:spPr>
          <a:xfrm>
            <a:off x="626818" y="697627"/>
            <a:ext cx="5953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 the observable requires examining several scales</a:t>
            </a:r>
          </a:p>
        </p:txBody>
      </p:sp>
      <p:pic>
        <p:nvPicPr>
          <p:cNvPr id="12" name="Picture 11" descr="\documentclass{article}&#10;\usepackage{amsmath,amssymb,xcolor,slashed}&#10;\newcommand{\bfb}{\mathbf{b}}&#10;\newcommand{\bfQ}{\mathbf{Q}}&#10;\pagestyle{empty}&#10;\begin{document}&#10;&#10;\begin{align*}&#10;\tau_f \ll L^+&#10;\end{align*}&#10;&#10;\end{document}" title="IguanaTex Bitmap Display">
            <a:extLst>
              <a:ext uri="{FF2B5EF4-FFF2-40B4-BE49-F238E27FC236}">
                <a16:creationId xmlns:a16="http://schemas.microsoft.com/office/drawing/2014/main" id="{B2D65731-8C26-7527-F74E-966AECE04DE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12845" y="1223509"/>
            <a:ext cx="751840" cy="243840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xcolor,slashed}&#10;\newcommand{\bfb}{\mathbf{b}}&#10;\newcommand{\bfQ}{\mathbf{Q}}&#10;\pagestyle{empty}&#10;\begin{document}&#10;&#10;\begin{align*}&#10;\tau_f \gg L^+&#10;\end{align*}&#10;&#10;\end{document}" title="IguanaTex Bitmap Display">
            <a:extLst>
              <a:ext uri="{FF2B5EF4-FFF2-40B4-BE49-F238E27FC236}">
                <a16:creationId xmlns:a16="http://schemas.microsoft.com/office/drawing/2014/main" id="{356E9187-7A15-9134-8AF0-EEEAC88B0BA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469120" y="1223509"/>
            <a:ext cx="751840" cy="2438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445715-EF5F-B712-3531-04747CFC9653}"/>
              </a:ext>
            </a:extLst>
          </p:cNvPr>
          <p:cNvSpPr txBox="1"/>
          <p:nvPr/>
        </p:nvSpPr>
        <p:spPr>
          <a:xfrm>
            <a:off x="5301205" y="147900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 rapidly oscillates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8C9E3-13A6-0B46-EF6F-29E735308787}"/>
              </a:ext>
            </a:extLst>
          </p:cNvPr>
          <p:cNvSpPr txBox="1"/>
          <p:nvPr/>
        </p:nvSpPr>
        <p:spPr>
          <a:xfrm>
            <a:off x="8665261" y="1479001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LPM phase contributes</a:t>
            </a:r>
          </a:p>
        </p:txBody>
      </p:sp>
      <p:pic>
        <p:nvPicPr>
          <p:cNvPr id="29" name="Picture 28" descr="\documentclass{article}&#10;\usepackage{amsmath,amssymb,xcolor,slashed}&#10;\newcommand{\bfb}{\mathbf{b}}&#10;\newcommand{\bfQ}{\mathbf{Q}}&#10;\pagestyle{empty}&#10;\begin{document}&#10;&#10;\begin{align*}&#10;e^{i L^+/\tau_f}&#10;\end{align*}&#10;&#10;\end{document}" title="IguanaTex Bitmap Display">
            <a:extLst>
              <a:ext uri="{FF2B5EF4-FFF2-40B4-BE49-F238E27FC236}">
                <a16:creationId xmlns:a16="http://schemas.microsoft.com/office/drawing/2014/main" id="{F4D52FFE-A54A-B384-6857-C79CEF28CC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68902" y="1293764"/>
            <a:ext cx="609600" cy="2235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E0008E-4B7B-F526-961D-CFA13C041793}"/>
              </a:ext>
            </a:extLst>
          </p:cNvPr>
          <p:cNvSpPr txBox="1"/>
          <p:nvPr/>
        </p:nvSpPr>
        <p:spPr>
          <a:xfrm>
            <a:off x="626818" y="2026532"/>
            <a:ext cx="9660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 the observable requires examining several scales. Collinear logs are different in these cases</a:t>
            </a:r>
          </a:p>
        </p:txBody>
      </p:sp>
      <p:pic>
        <p:nvPicPr>
          <p:cNvPr id="32" name="Picture 31" descr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u_{E}^2 = p_1^+/L^+&#10;\end{align*}&#10;&#10;\end{document}" title="IguanaTex Bitmap Display">
            <a:extLst>
              <a:ext uri="{FF2B5EF4-FFF2-40B4-BE49-F238E27FC236}">
                <a16:creationId xmlns:a16="http://schemas.microsoft.com/office/drawing/2014/main" id="{284C0716-4BCC-38BA-1B56-789ABD89AF9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54382" y="2976799"/>
            <a:ext cx="11176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2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D718-67DA-A1E0-FFE5-89CC1C17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B29A9EE-8E30-5D88-A4B5-1F350E9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3/30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5423BE5-6A1D-7294-CD2D-36AF03C28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C57FF7-7A33-0462-C45D-E32EB79B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matter: Nuclear matter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45770C0D-D27E-8AAB-959E-DA7F75F21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56" y="1030144"/>
            <a:ext cx="4243450" cy="512750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E4FC51-3627-8D2A-1DF6-FCFE878CD4F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A25D47-FC9C-773A-05B6-A577827B013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B61427B-0ED5-D56F-E919-2341EAC271C4}"/>
              </a:ext>
            </a:extLst>
          </p:cNvPr>
          <p:cNvSpPr/>
          <p:nvPr/>
        </p:nvSpPr>
        <p:spPr>
          <a:xfrm>
            <a:off x="11575" y="3317241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5E4B74C9-72B7-BB31-AEE2-38FE3AB4DF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248" y="3390695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EF9CCAC-9903-1C7D-748A-0360E65D4E75}"/>
              </a:ext>
            </a:extLst>
          </p:cNvPr>
          <p:cNvSpPr/>
          <p:nvPr/>
        </p:nvSpPr>
        <p:spPr>
          <a:xfrm>
            <a:off x="5998878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1A380314-DC19-8B8F-6785-A26ED67215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BB0DD89-FF60-7AC4-88FA-00E04F481BBA}"/>
              </a:ext>
            </a:extLst>
          </p:cNvPr>
          <p:cNvSpPr/>
          <p:nvPr/>
        </p:nvSpPr>
        <p:spPr>
          <a:xfrm>
            <a:off x="4560728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F0007E31-B51A-86BA-EBE1-0D3C2BA4AB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50982" y="1038631"/>
            <a:ext cx="1605280" cy="22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ED6B3F-034D-7E80-59E9-3BE986427551}"/>
              </a:ext>
            </a:extLst>
          </p:cNvPr>
          <p:cNvSpPr/>
          <p:nvPr/>
        </p:nvSpPr>
        <p:spPr>
          <a:xfrm>
            <a:off x="926894" y="4241613"/>
            <a:ext cx="229086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70A997-8373-AF65-96D2-3E182B62A648}"/>
              </a:ext>
            </a:extLst>
          </p:cNvPr>
          <p:cNvSpPr/>
          <p:nvPr/>
        </p:nvSpPr>
        <p:spPr>
          <a:xfrm>
            <a:off x="3227922" y="4241614"/>
            <a:ext cx="287823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82FFF-1D20-EA28-9045-E19DCBD2D865}"/>
              </a:ext>
            </a:extLst>
          </p:cNvPr>
          <p:cNvSpPr txBox="1"/>
          <p:nvPr/>
        </p:nvSpPr>
        <p:spPr>
          <a:xfrm>
            <a:off x="2503431" y="4951445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reach of EFTs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F125-2DFD-D397-53C8-ADB901EB0F6E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E6B3E-AD6B-577A-B631-ED6C66507913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3257461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AFEBA-F4A9-303D-1726-9F372C60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F8948D-FC1D-771C-30D5-1C197625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5/30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58A37BE-05DF-A5DF-9569-FA466E814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" y="1038631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B86EE0-B94A-37CF-63D9-34F3AE53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structure of matter in the vacuum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832F82CB-0138-0159-F627-F93384A62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56" y="1030144"/>
            <a:ext cx="4243450" cy="512750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AFEEFC-5078-34C9-8704-5A854CDC9BB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EFD4353-E5DA-8DFF-F50F-614B0896AA2A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DFCDD73-B831-8C11-9F74-3D2635FA24EB}"/>
              </a:ext>
            </a:extLst>
          </p:cNvPr>
          <p:cNvSpPr/>
          <p:nvPr/>
        </p:nvSpPr>
        <p:spPr>
          <a:xfrm>
            <a:off x="11575" y="3317241"/>
            <a:ext cx="1280160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 title="IguanaTex Bitmap Display">
            <a:extLst>
              <a:ext uri="{FF2B5EF4-FFF2-40B4-BE49-F238E27FC236}">
                <a16:creationId xmlns:a16="http://schemas.microsoft.com/office/drawing/2014/main" id="{0E1CA215-E37D-BE5D-8EE9-36CAC6C921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248" y="3390695"/>
            <a:ext cx="1076960" cy="203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A927E7-FE38-33AF-D143-69E00D024FB6}"/>
              </a:ext>
            </a:extLst>
          </p:cNvPr>
          <p:cNvSpPr/>
          <p:nvPr/>
        </p:nvSpPr>
        <p:spPr>
          <a:xfrm>
            <a:off x="5998878" y="3147963"/>
            <a:ext cx="1377281" cy="338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587B06B3-4815-D15D-11B4-C6B58C1626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96000" y="3205480"/>
            <a:ext cx="1280160" cy="22352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7196D1-5740-83FF-A61A-D315C2A74115}"/>
              </a:ext>
            </a:extLst>
          </p:cNvPr>
          <p:cNvSpPr/>
          <p:nvPr/>
        </p:nvSpPr>
        <p:spPr>
          <a:xfrm>
            <a:off x="4560728" y="981114"/>
            <a:ext cx="1726188" cy="338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 title="IguanaTex Bitmap Display">
            <a:extLst>
              <a:ext uri="{FF2B5EF4-FFF2-40B4-BE49-F238E27FC236}">
                <a16:creationId xmlns:a16="http://schemas.microsoft.com/office/drawing/2014/main" id="{CDB0DAF1-DA78-3D87-54B8-2B86546BF0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50982" y="1038631"/>
            <a:ext cx="1605280" cy="22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E08E19-8825-C531-73E6-5ED5C253A65C}"/>
              </a:ext>
            </a:extLst>
          </p:cNvPr>
          <p:cNvSpPr/>
          <p:nvPr/>
        </p:nvSpPr>
        <p:spPr>
          <a:xfrm>
            <a:off x="926894" y="2349660"/>
            <a:ext cx="2290868" cy="2613675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DA2621-6CE3-7CD8-49F7-92D12A89277F}"/>
              </a:ext>
            </a:extLst>
          </p:cNvPr>
          <p:cNvSpPr/>
          <p:nvPr/>
        </p:nvSpPr>
        <p:spPr>
          <a:xfrm>
            <a:off x="3227922" y="4241614"/>
            <a:ext cx="2878238" cy="72172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9C5C-8ED6-6781-9ACB-60ED4417419C}"/>
              </a:ext>
            </a:extLst>
          </p:cNvPr>
          <p:cNvSpPr txBox="1"/>
          <p:nvPr/>
        </p:nvSpPr>
        <p:spPr>
          <a:xfrm>
            <a:off x="2503431" y="4951445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reach of EFTs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79BE-5D19-C5F7-FD16-C33A76EE2FA2}"/>
              </a:ext>
            </a:extLst>
          </p:cNvPr>
          <p:cNvSpPr txBox="1"/>
          <p:nvPr/>
        </p:nvSpPr>
        <p:spPr>
          <a:xfrm>
            <a:off x="608600" y="69404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Distributions of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02D9B-71ED-EC62-7A5D-5C9B85D9E91E}"/>
              </a:ext>
            </a:extLst>
          </p:cNvPr>
          <p:cNvSpPr txBox="1"/>
          <p:nvPr/>
        </p:nvSpPr>
        <p:spPr>
          <a:xfrm>
            <a:off x="6096000" y="691591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Highly differential distributions require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1819681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6404-5869-5F36-1788-7DD63107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6A92FB1-AB78-195F-CCEC-133B3001FC21}"/>
              </a:ext>
            </a:extLst>
          </p:cNvPr>
          <p:cNvSpPr/>
          <p:nvPr/>
        </p:nvSpPr>
        <p:spPr>
          <a:xfrm>
            <a:off x="4598633" y="1779580"/>
            <a:ext cx="275208" cy="548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7D246E-BCCD-D15D-9527-5A31E4E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induced collinear divergences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5E047D-CA39-7B6B-900B-E4205168B71B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D25096E-ADE3-F67C-140E-288E786F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14/30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35DF478-3578-DC28-A6E5-AF6AA275E23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pic>
        <p:nvPicPr>
          <p:cNvPr id="8" name="Picture 7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 \sum_{T,j} xf_{q/p}(x) \otimes \mathcal{J}_{q/q,F}^{(1),\rm coll}\otimes_\perp \Sigma_{FT}^{(0)}\otimes_\perp \mathcal{N}_{j,T}^{(0)} \otimes f_{j/N} \rho_0^-L^+   \nonumber\\&#10;&amp; = \frac{\alpha_s^2(\mu^2) \rho_G^- L^+}{8\mu_E^2} B\left(w\right)  \left(\frac{1}{2\epsilon}+\ln\frac{\mu^2}{\gamma(w) \mu_E^2}\right)2C_F\left(\frac{2C_A+C_F}{x} - 2 C_A \frac{d}{dx}\right)\left[xf_{q/a}(x)\right] &#10;\end{align*}&#10;&#10;\end{document}" title="IguanaTex Bitmap Display">
            <a:extLst>
              <a:ext uri="{FF2B5EF4-FFF2-40B4-BE49-F238E27FC236}">
                <a16:creationId xmlns:a16="http://schemas.microsoft.com/office/drawing/2014/main" id="{4B401740-409E-02C0-2777-3281E813F9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29840" y="1230940"/>
            <a:ext cx="7132320" cy="1097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012D1-42FA-6C52-22A0-833C61DBC1A9}"/>
              </a:ext>
            </a:extLst>
          </p:cNvPr>
          <p:cNvSpPr txBox="1"/>
          <p:nvPr/>
        </p:nvSpPr>
        <p:spPr>
          <a:xfrm>
            <a:off x="639253" y="698253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one-loop computation yields a medium-induced collinear divergence</a:t>
            </a:r>
          </a:p>
        </p:txBody>
      </p:sp>
      <p:pic>
        <p:nvPicPr>
          <p:cNvPr id="18" name="Picture 17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 F_{q-\bar{q}}}{\partial t_\mu} &amp;= \left( 4C_FC_A   \frac{\partial}{\partial x} - \frac{4C_FC_A+2C_F^2}{x} \right) F_{q-\bar{q}} \\&#10;\frac{\partial F_{q+\bar{q}}}{\partial t_\mu} &amp;= \left( 4C_FC_A   \frac{\partial}{\partial x} - \frac{4C_FC_A+2C_F^2}{x} \right)  F_{q+\bar{q}} + C_F \frac{F_g}{x} \\&#10;\frac{\partial F_g}{\partial t_\mu} &amp;= \left(4C_A^2 \frac{\partial }{\partial x} - \frac{2N_f C_F}{x}\right)F_g  + 2C_F^2  \sum_{q}\frac{F_{q+\bar{q}}}{x} &#10;\end{align*}&#10;&#10;\end{document}" title="IguanaTex Bitmap Display">
            <a:extLst>
              <a:ext uri="{FF2B5EF4-FFF2-40B4-BE49-F238E27FC236}">
                <a16:creationId xmlns:a16="http://schemas.microsoft.com/office/drawing/2014/main" id="{C37E3A7C-EF60-583E-F2D9-7B671E2848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0243" y="3884719"/>
            <a:ext cx="4897120" cy="1727200"/>
          </a:xfrm>
          <a:prstGeom prst="rect">
            <a:avLst/>
          </a:prstGeom>
        </p:spPr>
      </p:pic>
      <p:pic>
        <p:nvPicPr>
          <p:cNvPr id="24" name="Picture 2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E911CD2-CF7A-2515-5960-305C8474E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013" y="2954925"/>
            <a:ext cx="5466733" cy="33913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2CB0325-DF16-057A-BB12-D263FD9E17BB}"/>
              </a:ext>
            </a:extLst>
          </p:cNvPr>
          <p:cNvSpPr txBox="1"/>
          <p:nvPr/>
        </p:nvSpPr>
        <p:spPr>
          <a:xfrm>
            <a:off x="639252" y="2429780"/>
            <a:ext cx="931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divergences give rise to a medium modified DGLAP evolution equation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54822-C72A-33BF-F4FF-B474C2DD5A7B}"/>
              </a:ext>
            </a:extLst>
          </p:cNvPr>
          <p:cNvSpPr txBox="1"/>
          <p:nvPr/>
        </p:nvSpPr>
        <p:spPr>
          <a:xfrm>
            <a:off x="7764241" y="1218300"/>
            <a:ext cx="276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Medium-induced collinear divergence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CF5DFD-93BC-2805-C7B0-5626D3EEA200}"/>
              </a:ext>
            </a:extLst>
          </p:cNvPr>
          <p:cNvSpPr txBox="1"/>
          <p:nvPr/>
        </p:nvSpPr>
        <p:spPr>
          <a:xfrm>
            <a:off x="980243" y="2768489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Flavor non-singlet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F4D23C-54B7-6483-B26C-580E5E0838F4}"/>
              </a:ext>
            </a:extLst>
          </p:cNvPr>
          <p:cNvSpPr txBox="1"/>
          <p:nvPr/>
        </p:nvSpPr>
        <p:spPr>
          <a:xfrm>
            <a:off x="980243" y="3107043"/>
            <a:ext cx="2760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E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Flavor singlet</a:t>
            </a:r>
          </a:p>
        </p:txBody>
      </p:sp>
      <p:pic>
        <p:nvPicPr>
          <p:cNvPr id="42" name="Picture 41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-\bar{q}\right) &#10;\end{align*}&#10;&#10;\end{document}" title="IguanaTex Bitmap Display">
            <a:extLst>
              <a:ext uri="{FF2B5EF4-FFF2-40B4-BE49-F238E27FC236}">
                <a16:creationId xmlns:a16="http://schemas.microsoft.com/office/drawing/2014/main" id="{FBC912A0-C792-2E3E-06EE-8D6A441673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36610" y="2841758"/>
            <a:ext cx="56896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+\bar{q}, g\right) &#10;\end{align*}&#10;&#10;\end{document}" title="IguanaTex Bitmap Display">
            <a:extLst>
              <a:ext uri="{FF2B5EF4-FFF2-40B4-BE49-F238E27FC236}">
                <a16:creationId xmlns:a16="http://schemas.microsoft.com/office/drawing/2014/main" id="{EC9E1747-9176-9E94-5E97-6AA6DD018F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60690" y="3174077"/>
            <a:ext cx="75184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7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1D8D-1BDD-83D6-8762-0F1D1005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384AC5F-339D-96C4-E79A-01B5DB8C07CB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6/30</a:t>
            </a:r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DA2047BD-803D-4B84-9F93-08AFFDF94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113" y="1108303"/>
            <a:ext cx="2198082" cy="1573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D211E6-A7A5-6584-95A9-D2A7155E2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890" y="890633"/>
            <a:ext cx="2360896" cy="15739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3D263A-3AE7-048A-5D19-08C7B85A3338}"/>
              </a:ext>
            </a:extLst>
          </p:cNvPr>
          <p:cNvSpPr txBox="1"/>
          <p:nvPr/>
        </p:nvSpPr>
        <p:spPr>
          <a:xfrm>
            <a:off x="639254" y="696582"/>
            <a:ext cx="336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Ratios defined for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nPDF</a:t>
            </a:r>
            <a:r>
              <a:rPr lang="en-US" sz="1600" b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sz="1600" b="1" dirty="0" err="1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nFF</a:t>
            </a:r>
            <a:endParaRPr lang="en-US" sz="1600" b="1" dirty="0">
              <a:solidFill>
                <a:srgbClr val="00B05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7" name="Picture 26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CBF3D4DE-666C-0FE4-6813-D14CDF8F8D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8200" y="1511017"/>
            <a:ext cx="2255520" cy="56896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R^A_i\left(z,Q_0^2\right) = \frac{D_{h/i}^A\left(z,Q_0^2\right)}{D_{h/i}\left(z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78E3187E-B5A1-B164-58D7-C76FC14170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47880" y="1393118"/>
            <a:ext cx="2316480" cy="568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DBC24-BA89-4D88-5432-3E6A513D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Three-dimensional images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00B001-7464-2C7F-6C06-E2E3708392C1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4E381FB-3A24-4AC4-F9F8-83354E9295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2510" y="2657568"/>
            <a:ext cx="3370465" cy="3370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E0FE5-5792-F9D7-C6A9-E58759A57F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65" y="2657568"/>
            <a:ext cx="3226450" cy="3226450"/>
          </a:xfrm>
          <a:prstGeom prst="rect">
            <a:avLst/>
          </a:prstGeom>
        </p:spPr>
      </p:pic>
      <p:pic>
        <p:nvPicPr>
          <p:cNvPr id="4" name="Picture 3" descr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6622CC6F-A912-D24C-B92A-BA253CEB80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94920" y="6028033"/>
            <a:ext cx="3738880" cy="568960"/>
          </a:xfrm>
          <a:prstGeom prst="rect">
            <a:avLst/>
          </a:prstGeom>
        </p:spPr>
      </p:pic>
      <p:pic>
        <p:nvPicPr>
          <p:cNvPr id="3" name="Picture 2" descr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R_{u/p}^{\rm Pb}(x,k_\perp, Q_0) = \frac{f_{u/p}^{\rm Pb}\left(x,k_\perp, Q_0, Q_0^2\right)}{f_{u/p}\left(x,k_\perp, Q_0, Q_0^2\right)} &#10;\end{align*}&#10;&#10;\end{document}" title="IguanaTex Bitmap Display">
            <a:extLst>
              <a:ext uri="{FF2B5EF4-FFF2-40B4-BE49-F238E27FC236}">
                <a16:creationId xmlns:a16="http://schemas.microsoft.com/office/drawing/2014/main" id="{6DB17B2A-D584-02D2-1997-CBF4928D05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92393" y="6028033"/>
            <a:ext cx="3393440" cy="56896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E3FEB32-FCBD-28EF-9D17-CEBAA84177C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376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 (Los Alamos National Lab)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00D0E-A66B-EA24-28D3-878F581461D9}"/>
              </a:ext>
            </a:extLst>
          </p:cNvPr>
          <p:cNvSpPr txBox="1"/>
          <p:nvPr/>
        </p:nvSpPr>
        <p:spPr>
          <a:xfrm>
            <a:off x="3946524" y="696582"/>
            <a:ext cx="6126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JT et al: Phys. Rev. Lett. 129 (2022) 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69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4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"/>
  <p:tag name="OUTPUTTYPE" val="PDF"/>
  <p:tag name="IGUANATEXVERSION" val="160"/>
  <p:tag name="LATEXADDIN" val="\documentclass{article}&#10;\usepackage{amsmath,amssymb,xcolor,slashed}&#10;\pagestyle{empty}&#10;\begin{document}&#10;&#10;\begin{align*}&#10;\dfrac{m^2}{Q^2}&#10;\end{align*}&#10;&#10;\end{document}"/>
  <p:tag name="IGUANATEXSIZE" val="16"/>
  <p:tag name="IGUANATEXCURSOR" val="1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3"/>
  <p:tag name="OUTPUTTYPE" val="PDF"/>
  <p:tag name="IGUANATEXVERSION" val="160"/>
  <p:tag name="LATEXADDIN" val="\documentclass{article}&#10;\usepackage{amsmath,amssymb,xcolor,slashed}&#10;\pagestyle{empty}&#10;\begin{document}&#10;&#10;\begin{align*}&#10;A^\#&#10;\end{align*}&#10;&#10;\end{document}"/>
  <p:tag name="IGUANATEXSIZE" val="16"/>
  <p:tag name="IGUANATEXCURSOR" val="12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6"/>
  <p:tag name="OUTPUTTYPE" val="PDF"/>
  <p:tag name="IGUANATEXVERSION" val="160"/>
  <p:tag name="LATEXADDIN" val="\documentclass{article}&#10;\usepackage{amsmath,xcolor,slashed}&#10;\pagestyle{empty}&#10;\begin{document}&#10;&#10;\begin{align*}&#10;R^A_i(x,Q) = \frac{f_{i/p}^A(x;Q)}{f_{i/p}(x;Q)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47"/>
  <p:tag name="OUTPUTTYPE" val="PDF"/>
  <p:tag name="IGUANATEXVERSION" val="160"/>
  <p:tag name="LATEXADDIN" val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190"/>
  <p:tag name="OUTPUTTYPE" val="PDF"/>
  <p:tag name="IGUANATEXVERSION" val="160"/>
  <p:tag name="LATEXADDIN" val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/>
  <p:tag name="IGUANATEXSIZE" val="14"/>
  <p:tag name="IGUANATEXCURSOR" val="2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9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4"/>
  <p:tag name="IGUANATEXCURSOR" val="2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T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56"/>
  <p:tag name="OUTPUTTYPE" val="PDF"/>
  <p:tag name="IGUANATEXVERSION" val="160"/>
  <p:tag name="LATEXADDIN" val="\documentclass{article}&#10;\usepackage{amsmath,amssymb,xcolor,slashed}&#10;\pagestyle{empty}&#10;\begin{document}&#10;&#10;\begin{align*}&#10;\sigma_{\rm Heavy}/\sigma_{\rm Lig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64"/>
  <p:tag name="OUTPUTTYPE" val="PDF"/>
  <p:tag name="IGUANATEXVERSION" val="160"/>
  <p:tag name="LATEXADDIN" val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44"/>
  <p:tag name="OUTPUTTYPE" val="PDF"/>
  <p:tag name="IGUANATEXVERSION" val="160"/>
  <p:tag name="LATEXADDIN" val="\documentclass{article}&#10;\usepackage{amsmath,xcolor,slashed}&#10;\pagestyle{empty}&#10;\begin{document}&#10;&#10;\begin{align*}&#10;\frac{d\sigma_A^h}{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8"/>
  <p:tag name="OUTPUTTYPE" val="PDF"/>
  <p:tag name="IGUANATEXVERSION" val="160"/>
  <p:tag name="LATEXADDIN" val="\documentclass{article}&#10;\usepackage{amsmath,xcolor,slashed}&#10;\pagestyle{empty}&#10;\begin{document}&#10;&#10;\begin{align*}&#10;\frac{d\sigma_A}{\mathcal{PS}}&#10;\end{align*}&#10;&#10;\end{document}"/>
  <p:tag name="IGUANATEXSIZE" val="14"/>
  <p:tag name="IGUANATEXCURSOR" val="14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21"/>
  <p:tag name="OUTPUTTYPE" val="PDF"/>
  <p:tag name="IGUANATEXVERSION" val="160"/>
  <p:tag name="LATEXADDIN" val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\pi^+,\, \pi^-,\, \pi^0,\, K^+,\, K^-,\, K^0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xcolor,slashed}&#10;\pagestyle{empty}&#10;\begin{document}&#10;&#10;\begin{align*}&#10;\pi^+,\, \pi^-&#10;\end{align*}&#10;&#10;\end{document}"/>
  <p:tag name="IGUANATEXSIZE" val="14"/>
  <p:tag name="IGUANATEXCURSOR" val="12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0"/>
  <p:tag name="OUTPUTTYPE" val="PDF"/>
  <p:tag name="IGUANATEXVERSION" val="160"/>
  <p:tag name="LATEXADDIN" val="\documentclass{article}&#10;\usepackage{amsmath,amssymb,xcolor,slashed}&#10;\pagestyle{empty}&#10;\begin{document}&#10;&#10;\begin{align*}&#10;P_{JT}\left(1,1,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57"/>
  <p:tag name="OUTPUTTYPE" val="PDF"/>
  <p:tag name="IGUANATEXVERSION" val="160"/>
  <p:tag name="LATEXADDIN" val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/>
  <p:tag name="IGUANATEXSIZE" val="16"/>
  <p:tag name="IGUANATEXCURSOR" val="3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"/>
  <p:tag name="ORIGINALWIDTH" val="271"/>
  <p:tag name="OUTPUTTYPE" val="PDF"/>
  <p:tag name="IGUANATEXVERSION" val="160"/>
  <p:tag name="LATEXADDIN" val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48"/>
  <p:tag name="OUTPUTTYPE" val="PDF"/>
  <p:tag name="IGUANATEXVERSION" val="160"/>
  <p:tag name="LATEXADDIN" val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^2,1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4"/>
  <p:tag name="OUTPUTTYPE" val="PDF"/>
  <p:tag name="IGUANATEXVERSION" val="160"/>
  <p:tag name="LATEXADDIN" val="\documentclass{article}&#10;\usepackage{amsmath,xcolor,slashed}&#10;\pagestyle{empty}&#10;\begin{document}&#10;&#10;\begin{align*}&#10;R^A_i\left(z,Q_0^2\right) = \frac{D_{h/i}^A\left(z,Q_0^2\right)}{D_{h/i}\left(z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xcolor,slashed}&#10;\pagestyle{empty}&#10;\begin{document}&#10;&#10;\begin{align*}&#10;\Delta \phi &gt; 2\pi/3&#10;\end{align*}&#10;&#10;\end{document}"/>
  <p:tag name="IGUANATEXSIZE" val="16"/>
  <p:tag name="IGUANATEXCURSOR" val="13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5"/>
  <p:tag name="OUTPUTTYPE" val="PDF"/>
  <p:tag name="IGUANATEXVERSION" val="160"/>
  <p:tag name="LATEXADDIN" val="\documentclass{article}&#10;\usepackage{amsmath,xcolor,slashed}&#10;\pagestyle{empty}&#10;\begin{document}&#10;&#10;\begin{align*}&#10;\Delta \phi \rightarrow \pi&#10;\end{align*}&#10;&#10;\end{document}"/>
  <p:tag name="IGUANATEXSIZE" val="16"/>
  <p:tag name="IGUANATEXCURSOR" val="13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2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,\lambda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1,\lambda^2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4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79"/>
  <p:tag name="OUTPUTTYPE" val="PDF"/>
  <p:tag name="IGUANATEXVERSION" val="160"/>
  <p:tag name="LATEXADDIN" val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/>
  <p:tag name="IGUANATEXSIZE" val="16"/>
  <p:tag name="IGUANATEXCURSOR" val="14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54"/>
  <p:tag name="OUTPUTTYPE" val="PDF"/>
  <p:tag name="IGUANATEXVERSION" val="160"/>
  <p:tag name="LATEXADDIN" val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6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/>
  <p:tag name="IGUANATEXSIZE" val="16"/>
  <p:tag name="IGUANATEXCURSOR" val="36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/>
  <p:tag name="IGUANATEXSIZE" val="16"/>
  <p:tag name="IGUANATEXCURSOR" val="2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69"/>
  <p:tag name="OUTPUTTYPE" val="PDF"/>
  <p:tag name="IGUANATEXVERSION" val="160"/>
  <p:tag name="LATEXADDIN" val="\documentclass{article}&#10;\usepackage{amsmath,amssymb,xcolor,slashed}&#10;\pagestyle{empty}&#10;\begin{document}&#10;&#10;\begin{align*}&#10;L\sim A^{1/3}/\Lambda_{\rm QCD}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49"/>
  <p:tag name="OUTPUTTYPE" val="PDF"/>
  <p:tag name="IGUANATEXVERSION" val="160"/>
  <p:tag name="LATEXADDIN" val="\documentclass{article}&#10;\usepackage{amsmath,amssymb,xcolor,slashed}&#10;\pagestyle{empty}&#10;\begin{document}&#10;&#10;\begin{align*}&#10;L_h\sim \nu/m_h^2&#10;\end{align*}&#10;&#10;\end{document}"/>
  <p:tag name="IGUANATEXSIZE" val="16"/>
  <p:tag name="IGUANATEXCURSOR" val="13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amssymb,xcolor,slashed}&#10;\pagestyle{empty}&#10;\begin{document}&#10;&#10;\begin{align*}&#10;\lambda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 &lt; L_h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&gt;L_h&#10;\end{align*}&#10;&#10;\end{document}"/>
  <p:tag name="IGUANATEXSIZE" val="16"/>
  <p:tag name="IGUANATEXCURSOR" val="12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\chi = L/\lambda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4"/>
  <p:tag name="OUTPUTTYPE" val="PDF"/>
  <p:tag name="IGUANATEXVERSION" val="160"/>
  <p:tag name="LATEXADDIN" val="\documentclass{article}&#10;\usepackage{amsmath,amssymb,xcolor,slashed}&#10;\pagestyle{empty}&#10;\begin{document}&#10;&#10;\begin{align*}&#10;\chi \lesssim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26"/>
  <p:tag name="OUTPUTTYPE" val="PDF"/>
  <p:tag name="IGUANATEXVERSION" val="160"/>
  <p:tag name="LATEXADDIN" val="\documentclass{article}&#10;\usepackage{amsmath,amssymb,xcolor,slashed}&#10;\pagestyle{empty}&#10;\begin{document}&#10;&#10;\begin{align*}&#10;\chi \gg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78"/>
  <p:tag name="OUTPUTTYPE" val="PDF"/>
  <p:tag name="IGUANATEXVERSION" val="160"/>
  <p:tag name="LATEXADDIN" val="\documentclass{article}&#10;\usepackage{amsmath,amssymb,xcolor,slashed}&#10;\pagestyle{empty}&#10;\begin{document}&#10;&#10;\begin{align*}&#10;p_G^\mu \sim Q \left(\lambda^2,\lambda^2,\lambda\right)&#10;\end{align*}&#10;&#10;\end{document}"/>
  <p:tag name="IGUANATEXSIZE" val="16"/>
  <p:tag name="IGUANATEXCURSOR" val="16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x P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z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y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x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\vec{S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\Lambda\left(\vec{S}_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/>
  <p:tag name="IGUANATEXSIZE" val="16"/>
  <p:tag name="IGUANATEXCURSOR" val="2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8"/>
  <p:tag name="IGUANATEXCURSOR" val="11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b \sim 1/q_T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9"/>
  <p:tag name="ORIGINALWIDTH" val="11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Phi_n = 1-\frac{\sin{\left(\frac{\bfQ_n^2 L^+}{2x(1-x)p_1^+}\right)}}{\frac{\bfQ_n^2 L^+}{2x(1-x)p_1^+}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57"/>
  <p:tag name="OUTPUTTYPE" val="PDF"/>
  <p:tag name="IGUANATEXVERSION" val="160"/>
  <p:tag name="LATEXADDIN" val="\documentclass{article}&#10;\usepackage{amsmath,amssymb,xcolor,slashed}&#10;\pagestyle{empty}&#10;\begin{document}&#10;&#10;\begin{align*}&#10;d\sigma \sim \sum_i |C\left(Q;\mu\right)| f\otimes D\otimes S (q_T,\mu)&#10;\end{align*}&#10;&#10;\end{document}"/>
  <p:tag name="IGUANATEXSIZE" val="18"/>
  <p:tag name="IGUANATEXCURSOR" val="18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3"/>
  <p:tag name="OUTPUTTYPE" val="PDF"/>
  <p:tag name="IGUANATEXVERSION" val="160"/>
  <p:tag name="LATEXADDIN" val="\documentclass{article}&#10;\usepackage{amsmath,amssymb,xcolor,slashed}&#10;\pagestyle{empty}&#10;\begin{document}&#10;&#10;\begin{align*}&#10;\ln\left(\frac{Q}{\mu}\right)&#10;\end{align*}&#10;&#10;\end{document}"/>
  <p:tag name="IGUANATEXSIZE" val="18"/>
  <p:tag name="IGUANATEXCURSOR" val="1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amssymb,xcolor,slashed}&#10;\pagestyle{empty}&#10;\begin{document}&#10;&#10;\begin{align*}&#10;q_T \gtrsim \Lambda_{\rm QCD}&#10;\end{align*}&#10;&#10;\end{document}"/>
  <p:tag name="IGUANATEXSIZE" val="18"/>
  <p:tag name="IGUANATEXCURSOR" val="1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29"/>
  <p:tag name="OUTPUTTYPE" val="PDF"/>
  <p:tag name="IGUANATEXVERSION" val="160"/>
  <p:tag name="LATEXADDIN" val="\documentclass{article}&#10;\usepackage{amsmath,amssymb,xcolor,slashed}&#10;\pagestyle{empty}&#10;\begin{document}&#10;&#10;\begin{align*}&#10;f(x,q_T,\mu) \sim \left[C\otimes f\right](x,q_T,\mu)&#10;\end{align*}&#10;&#10;\end{document}"/>
  <p:tag name="IGUANATEXSIZE" val="18"/>
  <p:tag name="IGUANATEXCURSOR" val="15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6"/>
  <p:tag name="OUTPUTTYPE" val="PDF"/>
  <p:tag name="IGUANATEXVERSION" val="160"/>
  <p:tag name="LATEXADDIN" val="\documentclass{article}&#10;\usepackage{amsmath,amssymb,xcolor,slashed}&#10;\pagestyle{empty}&#10;\begin{document}&#10;&#10;\begin{align*}&#10;\ln\left(\frac{q_T}{\mu}\right)&#10;\end{align*}&#10;&#10;\end{document}"/>
  <p:tag name="IGUANATEXSIZE" val="18"/>
  <p:tag name="IGUANATEXCURSOR" val="14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=&#10;\end{align*}&#10;&#10;\end{document}"/>
  <p:tag name="IGUANATEXSIZE" val="18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6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4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9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63"/>
  <p:tag name="OUTPUTTYPE" val="PDF"/>
  <p:tag name="IGUANATEXVERSION" val="160"/>
  <p:tag name="LATEXADDIN" val="\documentclass{article}&#10;\usepackage{amsmath,amssymb,xcolor,slashed}&#10;\pagestyle{empty}&#10;\begin{document}&#10;&#10;\begin{align*}&#10;\vec{q}_T = \vec{P}_{JT}+\vec{\ell}_{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2"/>
  <p:tag name="ORIGINALWIDTH" val="46"/>
  <p:tag name="OUTPUTTYPE" val="PDF"/>
  <p:tag name="IGUANATEXVERSION" val="160"/>
  <p:tag name="LATEXADDIN" val="\documentclass{article}&#10;\usepackage{amsmath,amssymb,xcolor,slashed}&#10;\pagestyle{empty}&#10;\begin{document}&#10;&#10;\begin{align*}&#10;\frac{\left| \vec{q}_T \right|}{\left| \vec{P}_{JT} \right|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0"/>
  <p:tag name="OUTPUTTYPE" val="PDF"/>
  <p:tag name="IGUANATEXVERSION" val="160"/>
  <p:tag name="LATEXADDIN" val="\documentclass{article}&#10;\usepackage{amsmath,amssymb,xcolor,slashed}&#10;\pagestyle{empty}&#10;\begin{document}&#10;&#10;\begin{align*}&#10;P_{JT}\left(1,1,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^2,1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2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,\lambda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/>
  <p:tag name="IGUANATEXSIZE" val="16"/>
  <p:tag name="IGUANATEXCURSOR" val="36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1,\lambda^2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/>
  <p:tag name="IGUANATEXSIZE" val="16"/>
  <p:tag name="IGUANATEXCURSOR" val="2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1^\mu  = E_1 \left(1,\hat{n}_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2^\mu  = E_2 \left(1,\hat{n}_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213"/>
  <p:tag name="OUTPUTTYPE" val="PDF"/>
  <p:tag name="IGUANATEXVERSION" val="160"/>
  <p:tag name="LATEXADDIN" val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22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mu}(Q,\mu,\nu) = \gamma^q_{D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21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nu}(Q,\mu,\nu) = \gamma^q_{D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334"/>
  <p:tag name="OUTPUTTYPE" val="PDF"/>
  <p:tag name="IGUANATEXVERSION" val="160"/>
  <p:tag name="LATEXADDIN" val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/>
  <p:tag name="IGUANATEXSIZE" val="16"/>
  <p:tag name="IGUANATEXCURSOR" val="2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04"/>
  <p:tag name="OUTPUTTYPE" val="PDF"/>
  <p:tag name="IGUANATEXVERSION" val="160"/>
  <p:tag name="LATEXADDIN" val="\documentclass{article}&#10;\usepackage{amsmath,amssymb,xcolor,slashed}&#10;\pagestyle{empty}&#10;\begin{document}&#10;&#10;\begin{align*}&#10;L/L_h \sim \dfrac{A^{1/3}\Lambda_{\rm QCD}}{\nu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11"/>
  <p:tag name="OUTPUTTYPE" val="PDF"/>
  <p:tag name="IGUANATEXVERSION" val="160"/>
  <p:tag name="LATEXADDIN" val="\documentclass{article}&#10;\usepackage{amsmath,amssymb,xcolor,slashed}&#10;\pagestyle{empty}&#10;\begin{document}&#10;&#10;\begin{align*}&#10;\frac{d\sigma}{d^2 q_T} = \frac{\alpha_s C_F}{\pi}\frac{1}{\left(q_T^2+m^2\right)^2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7"/>
  <p:tag name="OUTPUTTYPE" val="PDF"/>
  <p:tag name="IGUANATEXVERSION" val="160"/>
  <p:tag name="LATEXADDIN" val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/>
  <p:tag name="IGUANATEXSIZE" val="16"/>
  <p:tag name="IGUANATEXCURSOR" val="2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otimes&#10;\end{align*}&#10;&#10;\end{document}"/>
  <p:tag name="IGUANATEXSIZE" val="16"/>
  <p:tag name="IGUANATEXCURSOR" val="186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99"/>
  <p:tag name="OUTPUTTYPE" val="PDF"/>
  <p:tag name="IGUANATEXVERSION" val="160"/>
  <p:tag name="LATEXADDIN" val="\documentclass{article}&#10;\usepackage{amsmath,amssymb,xcolor,slashed}&#10;\newcommand{\bfb}{\mathbf{b}}&#10;\newcommand{\bfp}{\mathbf{p}}&#10;\newcommand{\bfQ}{\mathbf{Q}}&#10;\pagestyle{empty}&#10;\begin{document}&#10;&#10;\begin{align*}&#10;\tau_f = \frac{1}{p^-} = \frac{x(1-x)p^+}{\bfp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38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mu_E \gg \mu_b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38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mu_E \ll \mu_b&#10;\end{align*}&#10;&#10;\end{document}"/>
  <p:tag name="IGUANATEXSIZE" val="16"/>
  <p:tag name="IGUANATEXCURSOR" val="18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/>
  <p:tag name="IGUANATEXSIZE" val="16"/>
  <p:tag name="IGUANATEXCURSOR" val="14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8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^2 \ll \mu_E^2 \ll Q^2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ll 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gg L^+&#10;\end{align*}&#10;&#10;\end{document}"/>
  <p:tag name="IGUANATEXSIZE" val="16"/>
  <p:tag name="IGUANATEXCURSOR" val="189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e^{i L^+/\tau_f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55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u_{E}^2 = p_1^+/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3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/>
  <p:tag name="IGUANATEXSIZE" val="16"/>
  <p:tag name="IGUANATEXCURSOR" val="28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4"/>
  <p:tag name="ORIGINALWIDTH" val="35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 \sum_{T,j} xf_{q/p}(x) \otimes \mathcal{J}_{q/q,F}^{(1),\rm coll}\otimes_\perp \Sigma_{FT}^{(0)}\otimes_\perp \mathcal{N}_{j,T}^{(0)} \otimes f_{j/N} \rho_0^-L^+   \nonumber\\&#10;&amp; = \frac{\alpha_s^2(\mu^2) \rho_G^- L^+}{8\mu_E^2} B\left(w\right)  \left(\frac{1}{2\epsilon}+\ln\frac{\mu^2}{\gamma(w) \mu_E^2}\right)2C_F\left(\frac{2C_A+C_F}{x} - 2 C_A \frac{d}{dx}\right)\left[xf_{q/a}(x)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5"/>
  <p:tag name="ORIGINALWIDTH" val="24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 F_{q-\bar{q}}}{\partial t_\mu} &amp;= \left( 4C_FC_A   \frac{\partial}{\partial x} - \frac{4C_FC_A+2C_F^2}{x} \right) F_{q-\bar{q}} \\&#10;\frac{\partial F_{q+\bar{q}}}{\partial t_\mu} &amp;= \left( 4C_FC_A   \frac{\partial}{\partial x} - \frac{4C_FC_A+2C_F^2}{x} \right)  F_{q+\bar{q}} + C_F \frac{F_g}{x} \\&#10;\frac{\partial F_g}{\partial t_\mu} &amp;= \left(4C_A^2 \frac{\partial }{\partial x} - \frac{2N_f C_F}{x}\right)F_g  + 2C_F^2  \sum_{q}\frac{F_{q+\bar{q}}}{x}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8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-\bar{q}\right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left(q+\bar{q}, g\right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 \ll 1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/>
  <p:tag name="IGUANATEXSIZE" val="16"/>
  <p:tag name="IGUANATEXCURSOR" val="28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79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Lambda_{\rm QCD}, k_\perp, 1/r_\perp, Q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1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chi^n \ll 1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0"/>
  <p:tag name="ORIGINALWIDTH" val="314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_1}{d\mathcal{PS}} =&amp; \frac{4\pi \alpha_{\rm em}^2}{3N_c Q^2 s} H(Q,\mu) \sum_q  c_q(Q) \int \frac{d^2\bfb}{(2\pi)^2} e^{i\mathbf{P}_T\cdot\bfb} \nonumber\\&#10;&amp; \times \sum_{N\in A} \mathcal{B}_{q/p,1}\left(x_1, b, \mu, \frac{\zeta_1}{\nu^2}; \mu_{E}, \mathcal{L}_1\right)\,   \mathcal{B}_{\bar{q}/N}\left(x_2, b, \mu, \frac{\zeta_2}{\nu^2}\right)\, S(b, \mu, \nu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frac{d\sigma}{d\mathcal{PS}} = \sum_{n = 0}^\infty \frac{1}{n!}\chi^n \, \frac{d\sigma_n}{d\mathcal{PS}}&#10;\end{align*}&#10;&#10;\end{document}"/>
  <p:tag name="IGUANATEXSIZE" val="16"/>
  <p:tag name="IGUANATEXCURSOR" val="284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"/>
  <p:tag name="ORIGINALWIDTH" val="363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304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    \frac{d}{d\ln\mu}\ln F(w,b,\mu,\zeta) = \gamma_\mu\left(\mu,\zeta\right)\,,&#10;    \qquad&#10;    \frac{d}{d\ln\zeta}\ln F(w,b,\mu,\zeta) = \gamma_\zeta\left(b,\mu\right)\,,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"/>
  <p:tag name="ORIGINALWIDTH" val="363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"/>
  <p:tag name="ORIGINALWIDTH" val="363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206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mathcal{B}_{q/p,1} &amp;=  \sum_{i=q,g}\sum_{j=q,\bar{q},g}\sigma_{q/i,j}\otimes f_{i/p} \otimes f_{j/N}\cdot \rho_0^-L^+,&#10;\end{align*}&#10;&#10;\end{document}"/>
  <p:tag name="IGUANATEXSIZE" val="16"/>
  <p:tag name="IGUANATEXCURSOR" val="268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5"/>
  <p:tag name="ORIGINALWIDTH" val="381"/>
  <p:tag name="OUTPUTTYPE" val="PDF"/>
  <p:tag name="IGUANATEXVERSION" val="160"/>
  <p:tag name="LATEXADDIN" val="\documentclass{article}&#10;\usepackage{amsmath,amssymb,xcolor,slashed}&#10;\newcommand{\bfb}{\mathbf{b}}&#10;\pagestyle{empty}&#10;\begin{document}&#10;&#10;\begin{align*}&#10;\sigma_{q/q,j}^{(0)} &amp; +\sigma_{q/q,j}^{(1)} = \left(\mathcal{J}_{q/q,F}^{(0)}+\mathcal{J}_{q/q, F}^{(1),\rm rap}\right)\otimes_\perp\Sigma^{(0)}_{FT} \otimes_\perp \mathcal{N}_{j,T}^{(0)} +  \nonumber\\&#10;&amp;+ \mathcal{J}_{q/q,F}^{(1),\rm coll}\otimes_\perp\Sigma_{FT}^{(0)} \otimes_\perp \mathcal{N}_{j,T}^{(0)}  + \mathcal{J}_{q/q,A}^{(1),\rm coll}\otimes_\perp\Sigma_{AT}^{(0)} \otimes_\perp \mathcal{N}_{j,T}^{(0)} \nonumber\\&#10;&amp;+ \mathcal{J}_{q/q,A}^{(1),\rm rap}\otimes_\perp\Sigma_{AT}^{(0)} \otimes_\perp \mathcal{N}_{j,T}^{(0)}  + \mathcal{J}_{q/q,F}^{(0)}\otimes_\perp\Sigma_{FT}^{(1)} \otimes_\perp \mathcal{N}_{j,T}^{(0)} +\mathcal{J}_{q/q,F}^{(0)}\otimes_\perp\Sigma_{FT}^{(0)} \otimes_\perp \mathcal{N}_{j,T}^{(1)} \nonumber\\&#10;&amp;+\Delta \sigma_{q/q,j}^{\rm NLO} \, ,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9"/>
  <p:tag name="ORIGINALWIDTH" val="363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&amp; \left[\mathcal{J}_{q/i,R}\otimes_\perp \Sigma_{RT} \otimes_\perp \mathcal{N}_{j,T} \right]\left(x_1, \bfp, \mu \right) = \int \frac{d^{2-2\epsilon}\bfq}{(2\pi)^{2-2\epsilon}} \frac{d^{2-2\epsilon}\bfq'}{(2\pi)^{2-2\epsilon}} \left[\mathcal{J}_{q/i,R}(x_1,\bfp, \bfq, \mu, \nu)\frac{g_s^2}{\bfq^2}\right]\\&#10;    &amp;  \times \left[\left(\frac{g_s^2}{\bfq^2}\right)^{-1} \Sigma_{RT}\left(\bfq, \bfq', \nu, \nu'\right)\left(\frac{g_s^2 }{{\bfq'}^2}\right)^{-1}\right] \times \left[\frac{g_s^2 }{{\bfq'}^2} \mathcal{N}_{j,T}\left(\bfq', \nu'\right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5"/>
  <p:tag name="ORIGINALWIDTH" val="16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bfQ_1 &amp;= x\bfk-(1-x)(\bfp_0-\bfk)\\&#10;\bfQ_2 &amp;= x\bfk-(1-x)(\bfp_0-\bfk+\bfq) \\&#10;\bfQ_3 &amp;= x(\bfk-\bfq)-(1-x)(\bfp_0-\bfk+\bfq)\\&#10;\bfQ_4 &amp;= x(\bfk+\bfq)-(1-x)(\bfp_0-\bfk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6"/>
  <p:tag name="ORIGINALWIDTH" val="337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table}[ht!]&#10;\centering&#10;\renewcommand{\arraystretch}{1.5}&#10;\begin{tabular}{c|c|c}&#10;\hline&#10;Type $K$ &amp; $\mathcal{I}_{K,F}(x, \bfk, \bfq)$ &amp; $\mathcal{I}_{K,A}(x, \bfk, \bfq)$\\&#10;\hline&#10;I &amp; $\frac{1}{\bfQ_1^2}+2\frac{\bfQ_2}{\bfQ_2^2}\cdot\left(\frac{\bfQ_2}{\bfQ_2^2}-\frac{\bfQ_1}{\bfQ_1^2}\right)\phi_2$  &amp; $\frac{1}{\bfQ_3^2}-\frac{\bfQ_1}{\bfQ_1^2}\cdot\frac{\bfQ_3}{\bfQ_3^2}+\frac{\bfQ_2}{\bfQ_2^2}\cdot\left(\frac{\bfQ_1}{\bfQ_1^2}-\frac{\bfQ_3}{\bfQ_3^2}\right)\phi_2$ \\&#10;\hline&#10;II  &amp; $-\frac{1}{\bfQ_1^2}$ &amp; $\frac{\bfQ_1}{\bfQ_1^2}\cdot\left(\frac{\bfQ_1}{\bfQ_1^2}-\frac{\bfQ_3}{\bfQ_3^2}\right)(\phi_1-1)$\\ &#10;\hline&#10;III  &amp; $-2\frac{\bfQ_2}{\bfQ_2^2}\cdot\left(\frac{\bfQ_2}{\bfQ_2^2}-\frac{\bfQ_1}{\bfQ_1^2}\right)\phi_2 $ &amp; $-\frac{\bfQ_1\cdot\bfQ_2}{\bfQ_1^2\bfQ_2^2}\phi_2 + \frac{\bfQ_1}{\bfQ_1^2}\cdot \frac{\bfQ_4}{\bfQ_4^2} \phi_4 $\\&#10;\hline&#10;IV &amp; $0$ &amp;&#10;$-\frac{1}{\bfQ_1^2}\phi_1+\frac{\bfQ_1}{\bfQ_1^2}\cdot\frac{\bfQ_3}{\bfQ_3^2}\phi_3$\\&#10;\hline&#10;\end{tabular}&#10;\end{table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3"/>
  <p:tag name="ORIGINALWIDTH" val="416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mathcal{J}_{q/q,R}^{(1)}(x,\bfp,\bfq) &amp;= \frac{g_s^2C_F}{2\pi} p_{qq, \epsilon}(x) \int d^{2-2\epsilon} \bfk\left[\delta^{({2-2\epsilon})}(\bfp-\bfq+\bfk) \mathcal{I}_{\rm I,R} +\delta^{({2-2\epsilon})}(\bfp+\bfk) \mathcal{I}_{\rm II,R} \right] \\&#10;&amp; + \frac{g_s^2C_F}{2\pi}\delta(1-x)\int_0^1 dx' p_{qq, \epsilon}(x') \int d^{2-2\epsilon} \bfk&#10; \left[\delta^{({2-2\epsilon})}(\bfp-\bfq)\mathcal{I}_{\rm III,R} + \delta^{({2-2\epsilon})}(\bfp)\mathcal{I}_{\rm IV,R} 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ll 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37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\tau_f \gg L^+&#10;\end{align*}&#10;&#10;\end{document}"/>
  <p:tag name="IGUANATEXSIZE" val="16"/>
  <p:tag name="IGUANATEXCURSOR" val="189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amssymb,xcolor,slashed}&#10;\newcommand{\bfb}{\mathbf{b}}&#10;\newcommand{\bfQ}{\mathbf{Q}}&#10;\pagestyle{empty}&#10;\begin{document}&#10;&#10;\begin{align*}&#10;e^{i L^+/\tau_f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36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tau_f \sim \frac{1}{p^-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+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"/>
  <p:tag name="ORIGINALWIDTH" val="44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p}{\mathbf{p}}&#10;\newcommand{\bfQ}{\mathbf{Q}}&#10;\pagestyle{empty}&#10;\begin{document}&#10;&#10;\begin{align*}&#10;\mathcal{J}_{q/q,F}^{(0)}\otimes_\perp\Sigma_{FT}^{(0)} \otimes_\perp \mathcal{N}_{j,T}^{(0)} + \mathcal{J}_{q/q,A}^{(1),\rm rap}\otimes_\perp\Sigma_{AT}^{(0)} \otimes_\perp \mathcal{N}_{j,T}^{(0)}&#10;&amp;=\int \frac{d^{2-2\epsilon}\bfp}{(2\pi)^{-2\epsilon}}  e^{-i\bfp\cdot \bfb} \int \frac{d^{2-2\epsilon}\bfq}{(2\pi)^{2-2\epsilon}} \int \frac{d^{2-2\epsilon}\bfq'}{(2\pi)^{2-2\epsilon}} \\&#10;&amp;\times\left[1 +\left( -\frac{1}{\tau } + \mathcal{L}_n\right)\hat{\mathcal{C}}\right]\left[\frac{\mathcal{J}_{q/q,F}^{(0)}}{\bfq^2}\right] \bfq^2{\bfq'}^2 \Sigma_{FT}^{(0)} \frac{\mathcal{N}_{j,T}^{(0)}}{{\bfq'}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02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eta(x) = \left(\frac{(1-x)p_1^+}{\nu}\right)^{-\tau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88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hat{\mathcal{C}}[v(\bfq^2)] = \frac{g_s^2 C_A}{\pi}   \int \frac{d^{2-2\epsilon}\bfk}{(2\pi)^{2-2\epsilon}} \left[\frac{1}{(\bfq-\bfk)^2}v(\bfk^2) - \frac{\bfq^2}{2\bfk^2(\bfq-\bfk)^2}v(\bfq^2)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21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n \sim \ln\frac{\min\{2L^+\mu_b^2, x_1 P_a^+\}}{\nu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9"/>
  <p:tag name="ORIGINALWIDTH" val="354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1)} \otimes_\perp \mathcal{N}_{j,T}^{(0)} \\&#10;&amp;= \int \frac{d^{2-2\epsilon}\bfp}{(2\pi)^{-2\epsilon}}  e^{-i\bfp\cdot \bfb} \int \frac{d^{2-2\epsilon}\bfq}{(2\pi)^{2-2\epsilon}} \int \frac{d^{2-2\epsilon}\bfq'}{(2\pi)^{2-2\epsilon}}&#10;\frac{\mathcal{J}_{q/q,F}^{(0)}}{\bfq^2} \left( \frac{2}{\tau } + \mathcal{L}_{s}\right)\hat{\mathcal{C}}&#10;\left[\bfq^2{\bfq'}^2 \Sigma_{FT}^{(0)}\right] \frac{\mathcal{N}_{j,T}^{(0)}}{{\bfq'}^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4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l^\mu \sim Q\left(\lambda, \lambda, \lambda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4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left| \frac{l_z}{\nu} \right|^{-\tau/2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0"/>
  <p:tag name="OUTPUTTYPE" val="PDF"/>
  <p:tag name="IGUANATEXVERSION" val="160"/>
  <p:tag name="LATEXADDIN" val="\documentclass{article}&#10;\usepackage{amsmath,amssymb,xcolor,slashed}&#10;\newcommand{\bfb}{\mathbf{b}}&#10;\newcommand{\bfk}{\mathbf{k}}&#10;\newcommand{\bfq}{\mathbf{q}}&#10;\newcommand{\bfQ}{\mathbf{Q}}&#10;\pagestyle{empty}&#10;\begin{document}&#10;&#10;\begin{align*}&#10;\mathcal{L}_s \sim \ln\left(\frac{\mu_b^2}{\nu^2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"/>
  <p:tag name="ORIGINALWIDTH" val="362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\mathcal{J}_{q/q,F}^{(0)}\otimes_\perp\Sigma_{FT}^{(0)} \otimes_\perp \mathcal{N}_{j,T}^{(1)}  \nonumber\\&#10;&amp;= \int \frac{d^{2-2\epsilon}\bfp}{(2\pi)^{-2\epsilon}}  e^{-i\bfp\cdot \bfb} \int \frac{d^{2-2\epsilon}\bfq}{(2\pi)^{2-2\epsilon}} \int \frac{d^{2-2\epsilon}\bfq'}{(2\pi)^{2-2\epsilon}}&#10;\frac{\mathcal{J}_{q/q,F}^{(0)}}{\bfq^2} \bfq^2{\bfq'}^2 \Sigma_{FT}^{(0)} \left( -\frac{1}{\tau } + \mathcal{L}_{\bar{n}}\right)\hat{\mathcal{C}}&#10;\left[\frac{\mathcal{N}_{j,T}^{(0)}}{{\bfq'}^2}\right]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7"/>
  <p:tag name="ORIGINALWIDTH" val="345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g_s^2}{\bfq^2}\frac{\partial \mathcal{J}_{q/i,R}(x, \bfp, \bfq;\nu)  }{\partial \ln \nu}  &amp;=   -\hat{\mathcal{C}}\left[ \frac{g_s^2}{\bfq^2}\mathcal{J}_{q/i,R}(x, \bfp, \bfq;\nu)\right], \\&#10;\frac{g_s^2}{{\bfq'}^2} \frac{\partial \mathcal{N}_{j,T}(\bfq';\nu') }{\partial \ln \nu'}  &amp;=   -\hat{\mathcal{C}}\left[\frac{g_s^2}{ {\bfq'}^2}\mathcal{N}_{j,T}(\bfq';\nu') \right],\\&#10;\left(\frac{g_s^2}{{\bfq}^2}\right)^{-1}\left(\frac{g_s^2}{{\bfq'}^2}\right)^{-1} \frac{\partial  \Sigma_{RT}(\bfq, \bfq'; \nu, \nu')}{\partial \ln \nu} &amp;= \hat{\mathcal{C}}\left[ \left(\frac{g_s^2}{{\bfq}^2}\right)^{-1}\left(\frac{g_s^2}{{\bfq'}^2}\right)^{-1}\Sigma_{RT}(\bfq, \bfq';\nu, \nu')\right].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97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frac{\partial}{\partial \ln{\nu}}\left[\mathcal{J}_{q/i,R}\otimes_\perp \Sigma_{RT} \otimes_\perp \mathcal{N}_{j,T} \right]\left(x_1, \bfp, \mu \right) = 0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78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\tilde{\Sigma}_{RT}(b,y) = \int d^2\bfb'\tilde{v}_R(\bfb-\bfb',0) \tilde{v}_T(\bfb',y)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6"/>
  <p:tag name="ORIGINALWIDTH" val="301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&amp; \mathcal{B}_{q/i,0}^{(0)} + \chi\mathcal{B}_{q/i,1}^{(0)}+ \cdots \nonumber\\&#10;&amp;=\delta(1-x_1)\exp\left\{\sum_j\rho_0^-L^+ \int dx_t f_{j/N}(x_t) \mathcal{N}^{(0)}_{j,T}\left[\tilde{\Sigma}_{FT}^{(0)}(b)-\tilde{\Sigma}_{FT}^{(0)}(0)\right]\right\}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k_{T_0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{T}&#10;\end{align*}&#10;&#10;\end{document}"/>
  <p:tag name="IGUANATEXSIZE" val="16"/>
  <p:tag name="IGUANATEXCURSOR" val="11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4"/>
  <p:tag name="OUTPUTTYPE" val="PDF"/>
  <p:tag name="IGUANATEXVERSION" val="160"/>
  <p:tag name="LATEXADDIN" val="\documentclass{article}&#10;\usepackage{amsmath,xcolor,slashed}&#10;\pagestyle{empty}&#10;\begin{document}&#10;&#10;\begin{align*}&#10;R^A_i\left(z,Q_0^2\right) = \frac{D_{h/i}^A\left(z,Q_0^2\right)}{D_{h/i}\left(z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6"/>
  <p:tag name="OUTPUTTYPE" val="PDF"/>
  <p:tag name="IGUANATEXVERSION" val="160"/>
  <p:tag name="LATEXADDIN" val="\documentclass{article}&#10;\usepackage{amsmath,xcolor,slashed}&#10;\pagestyle{empty}&#10;\begin{document}&#10;&#10;\begin{align*}&#10;P_{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6"/>
  <p:tag name="OUTPUTTYPE" val="PDF"/>
  <p:tag name="IGUANATEXVERSION" val="160"/>
  <p:tag name="LATEXADDIN" val="\documentclass{article}&#10;\usepackage{amsmath,xcolor,slashed}&#10;\pagestyle{empty}&#10;\begin{document}&#10;&#10;\begin{align*}&#10;S&#10;\end{align*}&#10;&#10;\end{document}"/>
  <p:tag name="IGUANATEXSIZE" val="16"/>
  <p:tag name="IGUANATEXCURSOR" val="11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{F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8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G}(Q,\mu,\nu) &amp;= \gamma^q_{G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57"/>
  <p:tag name="OUTPUTTYPE" val="PDF"/>
  <p:tag name="IGUANATEXVERSION" val="160"/>
  <p:tag name="LATEXADDIN" val="\documentclass{article}&#10;\usepackage{amsmath,amssymb,xcolor,slashed}&#10;\pagestyle{empty}&#10;\begin{document}&#10;&#10;\begin{align*}&#10;d\sigma \sim \sum_i |C\left(Q;\mu\right)| f\otimes D\otimes S (q_T,\mu)&#10;\end{align*}&#10;&#10;\end{document}"/>
  <p:tag name="IGUANATEXSIZE" val="18"/>
  <p:tag name="IGUANATEXCURSOR" val="18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3"/>
  <p:tag name="OUTPUTTYPE" val="PDF"/>
  <p:tag name="IGUANATEXVERSION" val="160"/>
  <p:tag name="LATEXADDIN" val="\documentclass{article}&#10;\usepackage{amsmath,amssymb,xcolor,slashed}&#10;\pagestyle{empty}&#10;\begin{document}&#10;&#10;\begin{align*}&#10;\ln\left(\frac{Q}{\mu}\right)&#10;\end{align*}&#10;&#10;\end{document}"/>
  <p:tag name="IGUANATEXSIZE" val="18"/>
  <p:tag name="IGUANATEXCURSOR" val="1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amssymb,xcolor,slashed}&#10;\pagestyle{empty}&#10;\begin{document}&#10;&#10;\begin{align*}&#10;q_T \gtrsim \Lambda_{\rm QCD}&#10;\end{align*}&#10;&#10;\end{document}"/>
  <p:tag name="IGUANATEXSIZE" val="18"/>
  <p:tag name="IGUANATEXCURSOR" val="1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29"/>
  <p:tag name="OUTPUTTYPE" val="PDF"/>
  <p:tag name="IGUANATEXVERSION" val="160"/>
  <p:tag name="LATEXADDIN" val="\documentclass{article}&#10;\usepackage{amsmath,amssymb,xcolor,slashed}&#10;\pagestyle{empty}&#10;\begin{document}&#10;&#10;\begin{align*}&#10;f(x,q_T,\mu) \sim \left[C\otimes f\right](x,q_T,\mu)&#10;\end{align*}&#10;&#10;\end{document}"/>
  <p:tag name="IGUANATEXSIZE" val="18"/>
  <p:tag name="IGUANATEXCURSOR" val="15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6"/>
  <p:tag name="OUTPUTTYPE" val="PDF"/>
  <p:tag name="IGUANATEXVERSION" val="160"/>
  <p:tag name="LATEXADDIN" val="\documentclass{article}&#10;\usepackage{amsmath,amssymb,xcolor,slashed}&#10;\pagestyle{empty}&#10;\begin{document}&#10;&#10;\begin{align*}&#10;\ln\left(\frac{q_T}{\mu}\right)&#10;\end{align*}&#10;&#10;\end{document}"/>
  <p:tag name="IGUANATEXSIZE" val="18"/>
  <p:tag name="IGUANATEXCURSOR" val="14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=&#10;\end{align*}&#10;&#10;\end{document}"/>
  <p:tag name="IGUANATEXSIZE" val="18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9"/>
  <p:tag name="OUTPUTTYPE" val="PDF"/>
  <p:tag name="IGUANATEXVERSION" val="160"/>
  <p:tag name="LATEXADDIN" val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0"/>
  <p:tag name="ORIGINALWIDTH" val="193"/>
  <p:tag name="OUTPUTTYPE" val="PDF"/>
  <p:tag name="IGUANATEXVERSION" val="160"/>
  <p:tag name="LATEXADDIN" val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23"/>
  <p:tag name="OUTPUTTYPE" val="PDF"/>
  <p:tag name="IGUANATEXVERSION" val="160"/>
  <p:tag name="LATEXADDIN" val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/>
  <p:tag name="IGUANATEXSIZE" val="16"/>
  <p:tag name="IGUANATEXCURSOR" val="39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67"/>
  <p:tag name="OUTPUTTYPE" val="PDF"/>
  <p:tag name="IGUANATEXVERSION" val="160"/>
  <p:tag name="LATEXADDIN" val="\documentclass{article}&#10;\usepackage{amsmath,amssymb,xcolor,slashed}&#10;\newcommand{\bfb}{\mathbf{b}}&#10;\newcommand{\bfp}{\mathbf{p}}&#10;\newcommand{\bfk}{\mathbf{k}}&#10;\newcommand{\bfq}{\mathbf{q}}&#10;\newcommand{\bfQ}{\mathbf{Q}}&#10;\pagestyle{empty}&#10;\begin{document}&#10;&#10;\begin{align*}&#10;R_{u/p}^{\rm Pb}(x,k_\perp, Q_0) = \frac{f_{u/p}^{\rm Pb}\left(x,k_\perp, Q_0, Q_0^2\right)}{f_{u/p}\left(x,k_\perp, Q_0, Q_0^2\right)} 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86"/>
  <p:tag name="OUTPUTTYPE" val="PDF"/>
  <p:tag name="IGUANATEXVERSION" val="160"/>
  <p:tag name="LATEXADDIN" val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4"/>
  <p:tag name="ORIGINALWIDTH" val="325"/>
  <p:tag name="OUTPUTTYPE" val="PDF"/>
  <p:tag name="IGUANATEXVERSION" val="160"/>
  <p:tag name="LATEXADDIN" val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3"/>
  <p:tag name="OUTPUTTYPE" val="PDF"/>
  <p:tag name="IGUANATEXVERSION" val="160"/>
  <p:tag name="LATEXADDIN" val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5"/>
  <p:tag name="OUTPUTTYPE" val="PDF"/>
  <p:tag name="IGUANATEXVERSION" val="160"/>
  <p:tag name="LATEXADDIN" val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1"/>
  <p:tag name="ORIGINALWIDTH" val="179"/>
  <p:tag name="OUTPUTTYPE" val="PDF"/>
  <p:tag name="IGUANATEXVERSION" val="160"/>
  <p:tag name="LATEXADDIN" val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1"/>
  <p:tag name="OUTPUTTYPE" val="PDF"/>
  <p:tag name="IGUANATEXVERSION" val="160"/>
  <p:tag name="LATEXADDIN" val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47871</TotalTime>
  <Words>4377</Words>
  <Application>Microsoft Macintosh PowerPoint</Application>
  <PresentationFormat>Widescreen</PresentationFormat>
  <Paragraphs>788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Arial</vt:lpstr>
      <vt:lpstr>Calibri</vt:lpstr>
      <vt:lpstr>Calibri Light</vt:lpstr>
      <vt:lpstr>cmr9</vt:lpstr>
      <vt:lpstr>CMU SERIF ROMAN</vt:lpstr>
      <vt:lpstr>CMU SERIF ROMAN</vt:lpstr>
      <vt:lpstr>Courier New</vt:lpstr>
      <vt:lpstr>Office Theme</vt:lpstr>
      <vt:lpstr>PowerPoint Presentation</vt:lpstr>
      <vt:lpstr>Motivation</vt:lpstr>
      <vt:lpstr>The structure of matter in the vacuum</vt:lpstr>
      <vt:lpstr>Images of proton structure</vt:lpstr>
      <vt:lpstr>How does nuclear matter alter TMDs</vt:lpstr>
      <vt:lpstr>Past work</vt:lpstr>
      <vt:lpstr>PowerPoint Presentation</vt:lpstr>
      <vt:lpstr>PowerPoint Presentation</vt:lpstr>
      <vt:lpstr>Three-dimensional images</vt:lpstr>
      <vt:lpstr>PowerPoint Presentation</vt:lpstr>
      <vt:lpstr>Predictions at the EIC</vt:lpstr>
      <vt:lpstr>Higher order results</vt:lpstr>
      <vt:lpstr>PowerPoint Presentation</vt:lpstr>
      <vt:lpstr>PowerPoint Presentation</vt:lpstr>
      <vt:lpstr>Towards first principles</vt:lpstr>
      <vt:lpstr>The structure of matter in the medium</vt:lpstr>
      <vt:lpstr>The Landau–Pomeranchuk–Migdal effect</vt:lpstr>
      <vt:lpstr>The structure of matter in the medium: modified beam function</vt:lpstr>
      <vt:lpstr>Soft-Collinear Effective Theory with Glaubers</vt:lpstr>
      <vt:lpstr>Overview of graphs at one loop</vt:lpstr>
      <vt:lpstr>Overview of graphs at one loop</vt:lpstr>
      <vt:lpstr>Overview of graphs at one loop</vt:lpstr>
      <vt:lpstr>Overview of graphs at one loop</vt:lpstr>
      <vt:lpstr>Overview of graphs at one loop</vt:lpstr>
      <vt:lpstr>Graphs at one loop for the matching function</vt:lpstr>
      <vt:lpstr>Collinear matching function at one loop</vt:lpstr>
      <vt:lpstr>Coherence in the scattering</vt:lpstr>
      <vt:lpstr>Rapidity divergence in the collinear function</vt:lpstr>
      <vt:lpstr>Soft and anti-collinear contribution</vt:lpstr>
      <vt:lpstr>The BFKL evolution equations</vt:lpstr>
      <vt:lpstr>Example description of data</vt:lpstr>
      <vt:lpstr>Three dimensional pictures</vt:lpstr>
      <vt:lpstr>Future opportunities</vt:lpstr>
      <vt:lpstr>Future opportunities</vt:lpstr>
      <vt:lpstr>Future opportunities</vt:lpstr>
      <vt:lpstr>Future opportunities</vt:lpstr>
      <vt:lpstr>Conclusion</vt:lpstr>
      <vt:lpstr>Perturbative background</vt:lpstr>
      <vt:lpstr>Available perturbative accuracy</vt:lpstr>
      <vt:lpstr>Factorization of physics at different scales</vt:lpstr>
      <vt:lpstr>PowerPoint Presentation</vt:lpstr>
      <vt:lpstr>Factorization and resummation</vt:lpstr>
      <vt:lpstr>Matching of the Sivers function</vt:lpstr>
      <vt:lpstr>Data description</vt:lpstr>
      <vt:lpstr>PowerPoint Presentation</vt:lpstr>
      <vt:lpstr>Method of treating nuclear modifications</vt:lpstr>
      <vt:lpstr>Effective treatment of medium modifications</vt:lpstr>
      <vt:lpstr>Effective treatment of the transverse momentum broadening</vt:lpstr>
      <vt:lpstr>Available data</vt:lpstr>
      <vt:lpstr>Available perturbative accuracy</vt:lpstr>
      <vt:lpstr>Factorization and resummation in the medium</vt:lpstr>
      <vt:lpstr>Non-perturbative treatment</vt:lpstr>
      <vt:lpstr>Description of the experimental data</vt:lpstr>
      <vt:lpstr>Three-dimensional images</vt:lpstr>
      <vt:lpstr>Di-jet decorrelations in pp</vt:lpstr>
      <vt:lpstr>Di-jet decorrelations in pp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Fragmentation in the medium from first principles</vt:lpstr>
      <vt:lpstr>Medium modified DGLAP evolution</vt:lpstr>
      <vt:lpstr>Future work</vt:lpstr>
      <vt:lpstr>Non-global logs</vt:lpstr>
      <vt:lpstr>PowerPoint Presentation</vt:lpstr>
      <vt:lpstr>PowerPoint Presentation</vt:lpstr>
      <vt:lpstr>Factorization of physics at different scales</vt:lpstr>
      <vt:lpstr>Soft-Collinear Effective Theory</vt:lpstr>
      <vt:lpstr>Back-to-back lepton-jet production</vt:lpstr>
      <vt:lpstr>Non-global logs</vt:lpstr>
      <vt:lpstr>Winner take all jet axis</vt:lpstr>
      <vt:lpstr>Treatment of medium modifications to the jet</vt:lpstr>
      <vt:lpstr>Predictions at the EIC</vt:lpstr>
      <vt:lpstr>Higher order results</vt:lpstr>
      <vt:lpstr>PowerPoint Presentation</vt:lpstr>
      <vt:lpstr>Power counting</vt:lpstr>
      <vt:lpstr>The structure of matter: Nuclear matter</vt:lpstr>
      <vt:lpstr>The structure of matter in the vacuum</vt:lpstr>
      <vt:lpstr>Medium induced collinear divergences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john terry</dc:creator>
  <cp:lastModifiedBy>john terry</cp:lastModifiedBy>
  <cp:revision>61</cp:revision>
  <dcterms:created xsi:type="dcterms:W3CDTF">2023-03-20T01:05:25Z</dcterms:created>
  <dcterms:modified xsi:type="dcterms:W3CDTF">2025-03-13T14:44:35Z</dcterms:modified>
</cp:coreProperties>
</file>