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  <p:sldMasterId id="2147483722" r:id="rId2"/>
  </p:sldMasterIdLst>
  <p:notesMasterIdLst>
    <p:notesMasterId r:id="rId16"/>
  </p:notesMasterIdLst>
  <p:handoutMasterIdLst>
    <p:handoutMasterId r:id="rId17"/>
  </p:handoutMasterIdLst>
  <p:sldIdLst>
    <p:sldId id="262" r:id="rId3"/>
    <p:sldId id="287" r:id="rId4"/>
    <p:sldId id="301" r:id="rId5"/>
    <p:sldId id="290" r:id="rId6"/>
    <p:sldId id="282" r:id="rId7"/>
    <p:sldId id="268" r:id="rId8"/>
    <p:sldId id="304" r:id="rId9"/>
    <p:sldId id="299" r:id="rId10"/>
    <p:sldId id="294" r:id="rId11"/>
    <p:sldId id="271" r:id="rId12"/>
    <p:sldId id="303" r:id="rId13"/>
    <p:sldId id="277" r:id="rId14"/>
    <p:sldId id="278" r:id="rId15"/>
  </p:sldIdLst>
  <p:sldSz cx="12188825" cy="6858000"/>
  <p:notesSz cx="7010400" cy="9296400"/>
  <p:defaultTextStyle>
    <a:defPPr>
      <a:defRPr lang="en-US"/>
    </a:defPPr>
    <a:lvl1pPr marL="0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1pPr>
    <a:lvl2pPr marL="108814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2pPr>
    <a:lvl3pPr marL="217627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3pPr>
    <a:lvl4pPr marL="326441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4pPr>
    <a:lvl5pPr marL="435254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5pPr>
    <a:lvl6pPr marL="544068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6pPr>
    <a:lvl7pPr marL="652882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7pPr>
    <a:lvl8pPr marL="761695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8pPr>
    <a:lvl9pPr marL="870509" algn="l" defTabSz="108814" rtl="0" eaLnBrk="1" latinLnBrk="0" hangingPunct="1">
      <a:defRPr sz="4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EEC100"/>
    <a:srgbClr val="22C2C2"/>
    <a:srgbClr val="EAEAEA"/>
    <a:srgbClr val="F2F2F2"/>
    <a:srgbClr val="D9D9D9"/>
    <a:srgbClr val="99CCFF"/>
    <a:srgbClr val="E0E0E0"/>
    <a:srgbClr val="D7D7D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7404" autoAdjust="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1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0E384-623B-4D45-BEB5-E348278A36D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862F-B55D-4A0E-8805-F9232D24C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2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0D66D-D47A-4BF9-AF39-3330AAEACAA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8FBC2-8101-41DC-A2EC-C9C78B7CB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5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1pPr>
    <a:lvl2pPr marL="108814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2pPr>
    <a:lvl3pPr marL="217627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3pPr>
    <a:lvl4pPr marL="326441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4pPr>
    <a:lvl5pPr marL="435254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5pPr>
    <a:lvl6pPr marL="544068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6pPr>
    <a:lvl7pPr marL="652882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7pPr>
    <a:lvl8pPr marL="761695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8pPr>
    <a:lvl9pPr marL="870509" algn="l" defTabSz="217627" rtl="0" eaLnBrk="1" latinLnBrk="0" hangingPunct="1">
      <a:defRPr sz="2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DE631-F2E3-05B3-D784-7C14A3EA8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C0CE9D-022A-32F8-B96C-D6C04EDD0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078FD-0A24-C17B-E944-220874A2B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DC290-8093-A43A-21AF-858FF2A059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2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5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52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7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9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7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E7477-00C8-646E-AEA6-5BAD23B21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E85E6-73C8-5519-7AE6-33F3FC197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C5CA0-34BC-893F-247F-C964C30A9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E4845-16DD-A855-1C6C-E85A39101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8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4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42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BC2-8101-41DC-A2EC-C9C78B7CB7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" y="897"/>
            <a:ext cx="2914649" cy="6857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85872" y="949704"/>
            <a:ext cx="9018625" cy="274599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400" b="1" spc="-35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086100" y="4243566"/>
            <a:ext cx="9018625" cy="4951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spc="-35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28473" indent="0">
              <a:buNone/>
              <a:defRPr/>
            </a:lvl2pPr>
            <a:lvl3pPr>
              <a:defRPr/>
            </a:lvl3pPr>
            <a:lvl4pPr marL="1285419" indent="0">
              <a:buNone/>
              <a:defRPr/>
            </a:lvl4pPr>
          </a:lstStyle>
          <a:p>
            <a:pPr lvl="0"/>
            <a:r>
              <a:rPr lang="en-US" dirty="0"/>
              <a:t>Insert Presenter Name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97782" y="5088014"/>
            <a:ext cx="9026127" cy="31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4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dehui@berkeley.edu</a:t>
            </a:r>
          </a:p>
        </p:txBody>
      </p:sp>
      <p:sp>
        <p:nvSpPr>
          <p:cNvPr id="8" name="Text Placeholder 6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085872" y="4763656"/>
            <a:ext cx="9029927" cy="2899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800" spc="-35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28473" indent="0">
              <a:buNone/>
              <a:defRPr/>
            </a:lvl2pPr>
            <a:lvl3pPr>
              <a:defRPr/>
            </a:lvl3pPr>
            <a:lvl4pPr marL="1285419" indent="0">
              <a:buNone/>
              <a:defRPr/>
            </a:lvl4pPr>
          </a:lstStyle>
          <a:p>
            <a:pPr lvl="0"/>
            <a:r>
              <a:rPr lang="en-US" dirty="0"/>
              <a:t>Insert Research Group Name</a:t>
            </a:r>
          </a:p>
        </p:txBody>
      </p:sp>
      <p:sp>
        <p:nvSpPr>
          <p:cNvPr id="10" name="Text Placeholder 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105284" y="5383586"/>
            <a:ext cx="9018625" cy="2899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400" spc="-35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28473" indent="0">
              <a:buNone/>
              <a:defRPr/>
            </a:lvl2pPr>
            <a:lvl3pPr>
              <a:defRPr/>
            </a:lvl3pPr>
            <a:lvl4pPr marL="1285419" indent="0">
              <a:buNone/>
              <a:defRPr/>
            </a:lvl4pPr>
          </a:lstStyle>
          <a:p>
            <a:pPr lvl="0"/>
            <a:r>
              <a:rPr lang="en-US" dirty="0"/>
              <a:t>Insert Presentation Date – Month DD, 2022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114" y="5885217"/>
            <a:ext cx="929283" cy="31793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50045" y="6231725"/>
            <a:ext cx="22849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 anchorCtr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University of California</a:t>
            </a:r>
          </a:p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Prepublication Data January 2025</a:t>
            </a:r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DBE578-EB7E-ED9B-92F8-AE4C6808B0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450" t="393" r="15661" b="31588"/>
          <a:stretch/>
        </p:blipFill>
        <p:spPr>
          <a:xfrm>
            <a:off x="1392507" y="5497830"/>
            <a:ext cx="931856" cy="7053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61289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5"/>
          <p:cNvSpPr/>
          <p:nvPr userDrawn="1"/>
        </p:nvSpPr>
        <p:spPr>
          <a:xfrm rot="10800000" flipH="1">
            <a:off x="2105934" y="6448278"/>
            <a:ext cx="48763" cy="363628"/>
          </a:xfrm>
          <a:prstGeom prst="rect">
            <a:avLst/>
          </a:prstGeom>
          <a:solidFill>
            <a:srgbClr val="EEC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7"/>
          </p:nvPr>
        </p:nvSpPr>
        <p:spPr>
          <a:xfrm>
            <a:off x="195761" y="983886"/>
            <a:ext cx="11795760" cy="534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Add Content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95760" y="13128"/>
            <a:ext cx="11795760" cy="8622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>
          <a:xfrm>
            <a:off x="11258550" y="6466598"/>
            <a:ext cx="571500" cy="365125"/>
          </a:xfrm>
        </p:spPr>
        <p:txBody>
          <a:bodyPr anchor="b" anchorCtr="0"/>
          <a:lstStyle>
            <a:lvl1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E07171-0DF2-4AFC-AAF1-A6FCAD1F839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" y="6424762"/>
            <a:ext cx="3703642" cy="415498"/>
            <a:chOff x="-1" y="6424762"/>
            <a:chExt cx="3703642" cy="415498"/>
          </a:xfrm>
        </p:grpSpPr>
        <p:sp>
          <p:nvSpPr>
            <p:cNvPr id="6" name="Rectangle 5"/>
            <p:cNvSpPr/>
            <p:nvPr userDrawn="1"/>
          </p:nvSpPr>
          <p:spPr>
            <a:xfrm>
              <a:off x="-1" y="6448395"/>
              <a:ext cx="2103120" cy="3656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33361" y="6424762"/>
              <a:ext cx="34702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 anchorCtr="0">
              <a:spAutoFit/>
            </a:bodyPr>
            <a:lstStyle/>
            <a:p>
              <a:r>
                <a:rPr lang="en-US" sz="70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Javey</a:t>
              </a:r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Group</a:t>
              </a:r>
            </a:p>
            <a:p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2025 University of California</a:t>
              </a:r>
            </a:p>
            <a:p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Prepublication Data January 2025</a:t>
              </a:r>
              <a:endParaRPr lang="en-US" sz="7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Footer Placeholder 9"/>
          <p:cNvSpPr>
            <a:spLocks noGrp="1"/>
          </p:cNvSpPr>
          <p:nvPr userDrawn="1">
            <p:ph type="ftr" sz="quarter" idx="19"/>
          </p:nvPr>
        </p:nvSpPr>
        <p:spPr>
          <a:xfrm>
            <a:off x="3648075" y="6466598"/>
            <a:ext cx="7599363" cy="365125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Go to Insert → Header and Footer to add [Presentation Title], [MM/DD/YYYY]</a:t>
            </a:r>
          </a:p>
        </p:txBody>
      </p:sp>
      <p:sp>
        <p:nvSpPr>
          <p:cNvPr id="11" name="TextBox 10"/>
          <p:cNvSpPr txBox="1"/>
          <p:nvPr userDrawn="1"/>
        </p:nvSpPr>
        <p:spPr>
          <a:xfrm flipV="1">
            <a:off x="195761" y="926244"/>
            <a:ext cx="11795760" cy="18288"/>
          </a:xfrm>
          <a:prstGeom prst="rect">
            <a:avLst/>
          </a:prstGeom>
          <a:solidFill>
            <a:srgbClr val="29486D"/>
          </a:solidFill>
        </p:spPr>
        <p:txBody>
          <a:bodyPr wrap="square" rtlCol="0">
            <a:noAutofit/>
          </a:bodyPr>
          <a:lstStyle/>
          <a:p>
            <a:endParaRPr lang="en-US" sz="224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" y="897"/>
            <a:ext cx="2914649" cy="6857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85872" y="949704"/>
            <a:ext cx="9018625" cy="274599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400" b="1" spc="-35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086100" y="4243566"/>
            <a:ext cx="9018625" cy="4951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spc="-35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28473" indent="0">
              <a:buNone/>
              <a:defRPr/>
            </a:lvl2pPr>
            <a:lvl3pPr>
              <a:defRPr/>
            </a:lvl3pPr>
            <a:lvl4pPr marL="1285419" indent="0">
              <a:buNone/>
              <a:defRPr/>
            </a:lvl4pPr>
          </a:lstStyle>
          <a:p>
            <a:pPr lvl="0"/>
            <a:r>
              <a:rPr lang="en-US" dirty="0"/>
              <a:t>Insert Presenter Name</a:t>
            </a:r>
          </a:p>
        </p:txBody>
      </p:sp>
      <p:sp>
        <p:nvSpPr>
          <p:cNvPr id="8" name="Text Placeholder 6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085872" y="4763656"/>
            <a:ext cx="9029927" cy="2899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800" spc="-35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28473" indent="0">
              <a:buNone/>
              <a:defRPr/>
            </a:lvl2pPr>
            <a:lvl3pPr>
              <a:defRPr/>
            </a:lvl3pPr>
            <a:lvl4pPr marL="1285419" indent="0">
              <a:buNone/>
              <a:defRPr/>
            </a:lvl4pPr>
          </a:lstStyle>
          <a:p>
            <a:pPr lvl="0"/>
            <a:r>
              <a:rPr lang="en-US" dirty="0"/>
              <a:t>Insert Research Group Name</a:t>
            </a:r>
          </a:p>
        </p:txBody>
      </p:sp>
      <p:sp>
        <p:nvSpPr>
          <p:cNvPr id="10" name="Text Placeholder 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105284" y="5383586"/>
            <a:ext cx="9018625" cy="2899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400" spc="-35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28473" indent="0">
              <a:buNone/>
              <a:defRPr/>
            </a:lvl2pPr>
            <a:lvl3pPr>
              <a:defRPr/>
            </a:lvl3pPr>
            <a:lvl4pPr marL="1285419" indent="0">
              <a:buNone/>
              <a:defRPr/>
            </a:lvl4pPr>
          </a:lstStyle>
          <a:p>
            <a:pPr lvl="0"/>
            <a:r>
              <a:rPr lang="en-US" dirty="0"/>
              <a:t>Insert Presentation Date – Month DD, 2022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114" y="5885217"/>
            <a:ext cx="929283" cy="31793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50045" y="6231725"/>
            <a:ext cx="22849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 anchorCtr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University of California</a:t>
            </a:r>
          </a:p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Prepublication Data January 2025</a:t>
            </a:r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3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5"/>
          <p:cNvSpPr/>
          <p:nvPr userDrawn="1"/>
        </p:nvSpPr>
        <p:spPr>
          <a:xfrm rot="10800000" flipH="1">
            <a:off x="2105934" y="6448278"/>
            <a:ext cx="48763" cy="363628"/>
          </a:xfrm>
          <a:prstGeom prst="rect">
            <a:avLst/>
          </a:prstGeom>
          <a:solidFill>
            <a:srgbClr val="EEC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7"/>
          </p:nvPr>
        </p:nvSpPr>
        <p:spPr>
          <a:xfrm>
            <a:off x="195761" y="983886"/>
            <a:ext cx="11795760" cy="534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Add Content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95760" y="13128"/>
            <a:ext cx="11795760" cy="8622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>
          <a:xfrm>
            <a:off x="11258550" y="6466598"/>
            <a:ext cx="571500" cy="365125"/>
          </a:xfrm>
        </p:spPr>
        <p:txBody>
          <a:bodyPr anchor="b" anchorCtr="0"/>
          <a:lstStyle>
            <a:lvl1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E07171-0DF2-4AFC-AAF1-A6FCAD1F839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" y="6424763"/>
            <a:ext cx="3703642" cy="415497"/>
            <a:chOff x="-1" y="6424763"/>
            <a:chExt cx="3703642" cy="415497"/>
          </a:xfrm>
        </p:grpSpPr>
        <p:sp>
          <p:nvSpPr>
            <p:cNvPr id="6" name="Rectangle 5"/>
            <p:cNvSpPr/>
            <p:nvPr userDrawn="1"/>
          </p:nvSpPr>
          <p:spPr>
            <a:xfrm>
              <a:off x="-1" y="6448395"/>
              <a:ext cx="2103120" cy="3656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33361" y="6424763"/>
              <a:ext cx="3470280" cy="415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 anchorCtr="0">
              <a:spAutoFit/>
            </a:bodyPr>
            <a:lstStyle/>
            <a:p>
              <a:r>
                <a:rPr lang="en-US" sz="70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Javey</a:t>
              </a:r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Group</a:t>
              </a:r>
            </a:p>
            <a:p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2025 University of California</a:t>
              </a:r>
            </a:p>
            <a:p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Prepublication Data January 2025</a:t>
              </a:r>
              <a:endParaRPr lang="en-US" sz="7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Footer Placeholder 9"/>
          <p:cNvSpPr>
            <a:spLocks noGrp="1"/>
          </p:cNvSpPr>
          <p:nvPr userDrawn="1">
            <p:ph type="ftr" sz="quarter" idx="19"/>
          </p:nvPr>
        </p:nvSpPr>
        <p:spPr>
          <a:xfrm>
            <a:off x="3648075" y="6466598"/>
            <a:ext cx="7599363" cy="365125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Go to Insert → Header and Footer to add [Presentation Title], [MM/DD/YYYY]</a:t>
            </a:r>
          </a:p>
        </p:txBody>
      </p:sp>
      <p:sp>
        <p:nvSpPr>
          <p:cNvPr id="11" name="TextBox 10"/>
          <p:cNvSpPr txBox="1"/>
          <p:nvPr userDrawn="1"/>
        </p:nvSpPr>
        <p:spPr>
          <a:xfrm flipV="1">
            <a:off x="195761" y="926244"/>
            <a:ext cx="11795760" cy="18288"/>
          </a:xfrm>
          <a:prstGeom prst="rect">
            <a:avLst/>
          </a:prstGeom>
          <a:solidFill>
            <a:srgbClr val="29486D"/>
          </a:solidFill>
        </p:spPr>
        <p:txBody>
          <a:bodyPr wrap="square" rtlCol="0">
            <a:noAutofit/>
          </a:bodyPr>
          <a:lstStyle/>
          <a:p>
            <a:endParaRPr lang="en-US" sz="224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2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56400" y="5307265"/>
            <a:ext cx="184731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68767" y="6375051"/>
            <a:ext cx="22401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b" anchorCtr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Berkeley Sensor &amp; Actuator Center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University of California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Prepublication Data September 2024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83805" y="6437180"/>
            <a:ext cx="631945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E07171-0DF2-4AFC-AAF1-A6FCAD1F8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743325" y="6439376"/>
            <a:ext cx="7294563" cy="365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5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Go to Insert → Header and Footer to add [Presentation Title], [MM/DD/YYYY]</a:t>
            </a:r>
          </a:p>
        </p:txBody>
      </p:sp>
    </p:spTree>
    <p:extLst>
      <p:ext uri="{BB962C8B-B14F-4D97-AF65-F5344CB8AC3E}">
        <p14:creationId xmlns:p14="http://schemas.microsoft.com/office/powerpoint/2010/main" val="125628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hf hdr="0" dt="0"/>
  <p:txStyles>
    <p:titleStyle>
      <a:lvl1pPr algn="l" defTabSz="428473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21355" indent="-321355" algn="l" defTabSz="428473" rtl="0" eaLnBrk="1" latinLnBrk="0" hangingPunct="1">
        <a:spcBef>
          <a:spcPct val="20000"/>
        </a:spcBef>
        <a:buFont typeface="Arial"/>
        <a:buChar char="•"/>
        <a:defRPr sz="2062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96269" indent="-267796" algn="l" defTabSz="428473" rtl="0" eaLnBrk="1" latinLnBrk="0" hangingPunct="1">
        <a:spcBef>
          <a:spcPct val="20000"/>
        </a:spcBef>
        <a:buFont typeface="Arial"/>
        <a:buChar char="–"/>
        <a:defRPr sz="1874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071182" indent="-214236" algn="l" defTabSz="428473" rtl="0" eaLnBrk="1" latinLnBrk="0" hangingPunct="1">
        <a:spcBef>
          <a:spcPct val="20000"/>
        </a:spcBef>
        <a:buFont typeface="Arial"/>
        <a:buChar char="•"/>
        <a:defRPr sz="1687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499656" indent="-214236" algn="l" defTabSz="428473" rtl="0" eaLnBrk="1" latinLnBrk="0" hangingPunct="1">
        <a:spcBef>
          <a:spcPct val="20000"/>
        </a:spcBef>
        <a:buFont typeface="Arial"/>
        <a:buChar char="–"/>
        <a:defRPr sz="1499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928129" indent="-214236" algn="l" defTabSz="428473" rtl="0" eaLnBrk="1" latinLnBrk="0" hangingPunct="1">
        <a:spcBef>
          <a:spcPct val="20000"/>
        </a:spcBef>
        <a:buFont typeface="Arial"/>
        <a:buChar char="»"/>
        <a:defRPr sz="1312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356602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6pPr>
      <a:lvl7pPr marL="2785075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7pPr>
      <a:lvl8pPr marL="3213547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8pPr>
      <a:lvl9pPr marL="3642020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1pPr>
      <a:lvl2pPr marL="428473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56946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285419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713892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5pPr>
      <a:lvl6pPr marL="2142365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6pPr>
      <a:lvl7pPr marL="2570838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7pPr>
      <a:lvl8pPr marL="2999311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8pPr>
      <a:lvl9pPr marL="3427784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56400" y="5307265"/>
            <a:ext cx="184731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68767" y="6375051"/>
            <a:ext cx="22401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b" anchorCtr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 Center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University of California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Prepublication Data November 2024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83805" y="6437180"/>
            <a:ext cx="631945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E07171-0DF2-4AFC-AAF1-A6FCAD1F8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743325" y="6439376"/>
            <a:ext cx="7294563" cy="365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5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Go to Insert → Header and Footer to add [Presentation Title], [MM/DD/YYYY]</a:t>
            </a:r>
          </a:p>
        </p:txBody>
      </p:sp>
    </p:spTree>
    <p:extLst>
      <p:ext uri="{BB962C8B-B14F-4D97-AF65-F5344CB8AC3E}">
        <p14:creationId xmlns:p14="http://schemas.microsoft.com/office/powerpoint/2010/main" val="194584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hf hdr="0" dt="0"/>
  <p:txStyles>
    <p:titleStyle>
      <a:lvl1pPr algn="l" defTabSz="428473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21355" indent="-321355" algn="l" defTabSz="428473" rtl="0" eaLnBrk="1" latinLnBrk="0" hangingPunct="1">
        <a:spcBef>
          <a:spcPct val="20000"/>
        </a:spcBef>
        <a:buFont typeface="Arial"/>
        <a:buChar char="•"/>
        <a:defRPr sz="2062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96269" indent="-267796" algn="l" defTabSz="428473" rtl="0" eaLnBrk="1" latinLnBrk="0" hangingPunct="1">
        <a:spcBef>
          <a:spcPct val="20000"/>
        </a:spcBef>
        <a:buFont typeface="Arial"/>
        <a:buChar char="–"/>
        <a:defRPr sz="1874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071182" indent="-214236" algn="l" defTabSz="428473" rtl="0" eaLnBrk="1" latinLnBrk="0" hangingPunct="1">
        <a:spcBef>
          <a:spcPct val="20000"/>
        </a:spcBef>
        <a:buFont typeface="Arial"/>
        <a:buChar char="•"/>
        <a:defRPr sz="1687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499656" indent="-214236" algn="l" defTabSz="428473" rtl="0" eaLnBrk="1" latinLnBrk="0" hangingPunct="1">
        <a:spcBef>
          <a:spcPct val="20000"/>
        </a:spcBef>
        <a:buFont typeface="Arial"/>
        <a:buChar char="–"/>
        <a:defRPr sz="1499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928129" indent="-214236" algn="l" defTabSz="428473" rtl="0" eaLnBrk="1" latinLnBrk="0" hangingPunct="1">
        <a:spcBef>
          <a:spcPct val="20000"/>
        </a:spcBef>
        <a:buFont typeface="Arial"/>
        <a:buChar char="»"/>
        <a:defRPr sz="1312" kern="120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356602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6pPr>
      <a:lvl7pPr marL="2785075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7pPr>
      <a:lvl8pPr marL="3213547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8pPr>
      <a:lvl9pPr marL="3642020" indent="-214236" algn="l" defTabSz="42847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1pPr>
      <a:lvl2pPr marL="428473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56946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285419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713892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5pPr>
      <a:lvl6pPr marL="2142365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6pPr>
      <a:lvl7pPr marL="2570838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7pPr>
      <a:lvl8pPr marL="2999311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8pPr>
      <a:lvl9pPr marL="3427784" algn="l" defTabSz="428473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3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800" dirty="0"/>
              <a:t>In-Sensor Spectral Machine Vision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Dehui Zhang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Professor Ali </a:t>
            </a:r>
            <a:r>
              <a:rPr lang="en-US" dirty="0" err="1"/>
              <a:t>Javey</a:t>
            </a:r>
            <a:r>
              <a:rPr lang="en-US" dirty="0"/>
              <a:t> Research Group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January 21, 2025</a:t>
            </a:r>
          </a:p>
        </p:txBody>
      </p:sp>
    </p:spTree>
    <p:extLst>
      <p:ext uri="{BB962C8B-B14F-4D97-AF65-F5344CB8AC3E}">
        <p14:creationId xmlns:p14="http://schemas.microsoft.com/office/powerpoint/2010/main" val="268918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Identification of visibly transparent liquid chemicals.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NIR-MIR Demonstration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B8B698-88BE-B6D7-067B-A771A966E766}"/>
              </a:ext>
            </a:extLst>
          </p:cNvPr>
          <p:cNvSpPr/>
          <p:nvPr/>
        </p:nvSpPr>
        <p:spPr>
          <a:xfrm>
            <a:off x="4089236" y="2990710"/>
            <a:ext cx="493398" cy="1740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79A61-43E3-07DA-1897-4A79F83B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24" y="2382500"/>
            <a:ext cx="1456276" cy="12395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D5EB65-4DD9-8F0C-7E00-7C26235F0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364" b="20397"/>
          <a:stretch/>
        </p:blipFill>
        <p:spPr>
          <a:xfrm>
            <a:off x="-122693" y="3861099"/>
            <a:ext cx="3378658" cy="2675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90DD34-B878-9397-5457-141620FD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664" y="1892744"/>
            <a:ext cx="5472776" cy="4506224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7155B49-286A-27CA-FE13-1511F9890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74955"/>
              </p:ext>
            </p:extLst>
          </p:nvPr>
        </p:nvGraphicFramePr>
        <p:xfrm>
          <a:off x="8889511" y="1397774"/>
          <a:ext cx="3420464" cy="264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1432487" imgH="24288750" progId="Origin50.Graph">
                  <p:embed/>
                </p:oleObj>
              </mc:Choice>
              <mc:Fallback>
                <p:oleObj name="Graph" r:id="rId6" imgW="31432487" imgH="2428875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C1B771F-F59D-5B06-E8B6-AD07D5834D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89511" y="1397774"/>
                        <a:ext cx="3420464" cy="2642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00660CB-0251-CE27-18F6-B06129F3FA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970972"/>
              </p:ext>
            </p:extLst>
          </p:nvPr>
        </p:nvGraphicFramePr>
        <p:xfrm>
          <a:off x="8889511" y="3873888"/>
          <a:ext cx="4275693" cy="3304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9290200" imgH="30360921" progId="Origin50.Graph">
                  <p:embed/>
                </p:oleObj>
              </mc:Choice>
              <mc:Fallback>
                <p:oleObj name="Graph" r:id="rId8" imgW="39290200" imgH="30360921" progId="Origin50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76C060E-CAF8-DF55-DDF0-BA1C11FDD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89511" y="3873888"/>
                        <a:ext cx="4275693" cy="3304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55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0C313-6BCB-2888-8BE5-0B7146DF2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DE9450-63D1-E7A5-AD00-0A0EF804FBF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Simulation on sniff-and-seek sensing on Salinas hyperspectral dataset of crop fields.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2389766-D108-A26F-6FBC-D5AC9FDF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Scalable Field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9B676-D220-1FE2-90DB-112F6F921E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350E023-A340-3FB2-4E3C-99CFD44E6C9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5" name="SuppVideo1">
            <a:hlinkClick r:id="" action="ppaction://media"/>
            <a:extLst>
              <a:ext uri="{FF2B5EF4-FFF2-40B4-BE49-F238E27FC236}">
                <a16:creationId xmlns:a16="http://schemas.microsoft.com/office/drawing/2014/main" id="{B75FA946-A54B-B94A-C262-F7997357C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2230" y="2111495"/>
            <a:ext cx="7534342" cy="4401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A7C32-1CCB-C218-0D4F-1E4F09F5B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996" y="2111495"/>
            <a:ext cx="880817" cy="1968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56E6AA-0CB4-B727-FC79-DA74B9681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004" y="4318843"/>
            <a:ext cx="889109" cy="199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396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A good fit to the program.</a:t>
            </a:r>
          </a:p>
          <a:p>
            <a:r>
              <a:rPr lang="en-US" dirty="0"/>
              <a:t>Squeeze the spectral encoding to the sensor with novel materials and novel device physics. </a:t>
            </a:r>
          </a:p>
          <a:p>
            <a:r>
              <a:rPr lang="en-US" dirty="0"/>
              <a:t>Extend to other optical degrees of freedom such as polarization or quantum states.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Questions at Nanoscale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0B77C-DE50-C2D4-65C6-0A0E9C5B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1"/>
          <a:stretch/>
        </p:blipFill>
        <p:spPr>
          <a:xfrm>
            <a:off x="0" y="3529378"/>
            <a:ext cx="6915936" cy="2540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C19541-99F7-3269-3E36-F3B9BA65D6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79" t="12755" r="33013" b="22282"/>
          <a:stretch/>
        </p:blipFill>
        <p:spPr>
          <a:xfrm>
            <a:off x="6930994" y="3247019"/>
            <a:ext cx="3214254" cy="2627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BF841-327F-8BF6-FA06-CD2C22A51A75}"/>
              </a:ext>
            </a:extLst>
          </p:cNvPr>
          <p:cNvSpPr txBox="1"/>
          <p:nvPr/>
        </p:nvSpPr>
        <p:spPr>
          <a:xfrm>
            <a:off x="10243128" y="3325091"/>
            <a:ext cx="1945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Materials</a:t>
            </a:r>
            <a:r>
              <a:rPr lang="en-US" sz="1800" dirty="0"/>
              <a:t>: CNT, TMDCs, </a:t>
            </a:r>
            <a:r>
              <a:rPr lang="en-US" sz="1800" dirty="0" err="1"/>
              <a:t>Te</a:t>
            </a:r>
            <a:r>
              <a:rPr lang="en-US" sz="1800" dirty="0"/>
              <a:t>, Si, perovskites…</a:t>
            </a:r>
          </a:p>
          <a:p>
            <a:endParaRPr lang="en-US" sz="1800" dirty="0"/>
          </a:p>
          <a:p>
            <a:r>
              <a:rPr lang="en-US" sz="1800" b="1" dirty="0"/>
              <a:t>Optics</a:t>
            </a:r>
            <a:r>
              <a:rPr lang="en-US" sz="1800" dirty="0"/>
              <a:t>: dye filters, metamaterial, QDs, Resonators…</a:t>
            </a:r>
          </a:p>
          <a:p>
            <a:endParaRPr lang="en-US" sz="1800" dirty="0"/>
          </a:p>
          <a:p>
            <a:r>
              <a:rPr lang="en-US" sz="1800" b="1" dirty="0"/>
              <a:t>Scalability</a:t>
            </a:r>
            <a:r>
              <a:rPr lang="en-US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73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72769-53C0-C635-9131-02DE8E5E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838" y="3555654"/>
            <a:ext cx="307874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3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What it is?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In-Sensor Spectral Machine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1325A-2781-FCF2-EA6D-863A40A5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54" y="1835150"/>
            <a:ext cx="10649271" cy="4387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74CC6B-EF4F-9A81-AAAB-B81102E55B4B}"/>
              </a:ext>
            </a:extLst>
          </p:cNvPr>
          <p:cNvGrpSpPr/>
          <p:nvPr/>
        </p:nvGrpSpPr>
        <p:grpSpPr>
          <a:xfrm>
            <a:off x="4313238" y="1835150"/>
            <a:ext cx="7364412" cy="4197350"/>
            <a:chOff x="4313238" y="1835150"/>
            <a:chExt cx="7364412" cy="41973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885884-12CF-3379-B525-4620AA1A1835}"/>
                </a:ext>
              </a:extLst>
            </p:cNvPr>
            <p:cNvSpPr/>
            <p:nvPr/>
          </p:nvSpPr>
          <p:spPr>
            <a:xfrm>
              <a:off x="6826250" y="1835150"/>
              <a:ext cx="4851400" cy="4197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8FEEE2-B64E-B51D-DD97-461CA82FAD75}"/>
                </a:ext>
              </a:extLst>
            </p:cNvPr>
            <p:cNvSpPr/>
            <p:nvPr/>
          </p:nvSpPr>
          <p:spPr>
            <a:xfrm>
              <a:off x="4313238" y="1949449"/>
              <a:ext cx="3713162" cy="2274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FFA134-32DC-9058-DB67-8C39B03C8D8D}"/>
              </a:ext>
            </a:extLst>
          </p:cNvPr>
          <p:cNvGrpSpPr/>
          <p:nvPr/>
        </p:nvGrpSpPr>
        <p:grpSpPr>
          <a:xfrm>
            <a:off x="679129" y="3382682"/>
            <a:ext cx="6509071" cy="2974998"/>
            <a:chOff x="679129" y="3352799"/>
            <a:chExt cx="6509071" cy="30048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618BF0-6C0B-0FE2-2475-69BD61924B8A}"/>
                </a:ext>
              </a:extLst>
            </p:cNvPr>
            <p:cNvSpPr/>
            <p:nvPr/>
          </p:nvSpPr>
          <p:spPr>
            <a:xfrm>
              <a:off x="3297238" y="3352799"/>
              <a:ext cx="3890962" cy="3004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266679-2938-6AB9-B49A-805D1ADCDE43}"/>
                </a:ext>
              </a:extLst>
            </p:cNvPr>
            <p:cNvSpPr/>
            <p:nvPr/>
          </p:nvSpPr>
          <p:spPr>
            <a:xfrm>
              <a:off x="679129" y="4325851"/>
              <a:ext cx="3890962" cy="203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31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Why in sensor?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In-Sensor Spectral Machine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57419-AAEA-1E84-733D-EAC1544D0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3" y="1591676"/>
            <a:ext cx="6947035" cy="4301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61452-DEF4-8A56-FB05-7E7554F51E94}"/>
              </a:ext>
            </a:extLst>
          </p:cNvPr>
          <p:cNvSpPr txBox="1"/>
          <p:nvPr/>
        </p:nvSpPr>
        <p:spPr>
          <a:xfrm>
            <a:off x="2190306" y="1591676"/>
            <a:ext cx="239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1000*1000 pixels</a:t>
            </a:r>
          </a:p>
          <a:p>
            <a:pPr algn="ctr"/>
            <a:r>
              <a:rPr lang="en-US" sz="1800" dirty="0"/>
              <a:t>*300 bands*60fps…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3843C-0806-2EA4-B74E-9001D6DEB7F6}"/>
              </a:ext>
            </a:extLst>
          </p:cNvPr>
          <p:cNvGrpSpPr/>
          <p:nvPr/>
        </p:nvGrpSpPr>
        <p:grpSpPr>
          <a:xfrm>
            <a:off x="7606194" y="682778"/>
            <a:ext cx="4031073" cy="5966382"/>
            <a:chOff x="7606194" y="682778"/>
            <a:chExt cx="4031073" cy="5966382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B4C01901-F159-3BD5-C0EC-547F12B70E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2532539"/>
                </p:ext>
              </p:extLst>
            </p:nvPr>
          </p:nvGraphicFramePr>
          <p:xfrm>
            <a:off x="7617361" y="3543195"/>
            <a:ext cx="4018736" cy="3105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31432487" imgH="24288750" progId="Origin50.Graph">
                    <p:embed/>
                  </p:oleObj>
                </mc:Choice>
                <mc:Fallback>
                  <p:oleObj name="Graph" r:id="rId4" imgW="31432487" imgH="24288750" progId="Origin50.Graph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058B2B7C-C86B-3E04-6968-2F7D667DE8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617361" y="3543195"/>
                          <a:ext cx="4018736" cy="3105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0387C58C-BA87-C936-BC42-3093FF97CB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9676489"/>
                </p:ext>
              </p:extLst>
            </p:nvPr>
          </p:nvGraphicFramePr>
          <p:xfrm>
            <a:off x="7606194" y="682778"/>
            <a:ext cx="4031073" cy="3115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1432487" imgH="24288750" progId="Origin50.Graph">
                    <p:embed/>
                  </p:oleObj>
                </mc:Choice>
                <mc:Fallback>
                  <p:oleObj name="Graph" r:id="rId6" imgW="31432487" imgH="24288750" progId="Origin50.Graph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F97122A9-2DBA-CF20-7810-C1019398CC4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06194" y="682778"/>
                          <a:ext cx="4031073" cy="31155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986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How?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Multiplication.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Addition.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In-Sensor Spectral Machine Vision, Jan 21, 2025</a:t>
            </a:r>
          </a:p>
        </p:txBody>
      </p:sp>
      <p:pic>
        <p:nvPicPr>
          <p:cNvPr id="6" name="Picture 5" descr="A diagram with colorful lines and arrows&#10;&#10;Description automatically generated with medium confidence">
            <a:extLst>
              <a:ext uri="{FF2B5EF4-FFF2-40B4-BE49-F238E27FC236}">
                <a16:creationId xmlns:a16="http://schemas.microsoft.com/office/drawing/2014/main" id="{081B3C18-5E39-123D-1DBD-29A85F058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56" y="1061146"/>
            <a:ext cx="8239654" cy="55682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6EE882-1712-3DAC-12B4-2ECC7C08FF5C}"/>
              </a:ext>
            </a:extLst>
          </p:cNvPr>
          <p:cNvSpPr/>
          <p:nvPr/>
        </p:nvSpPr>
        <p:spPr>
          <a:xfrm>
            <a:off x="3305908" y="5070230"/>
            <a:ext cx="8440615" cy="150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4B160D-2EDE-DC20-C6A1-237F38B42CD5}"/>
              </a:ext>
            </a:extLst>
          </p:cNvPr>
          <p:cNvGrpSpPr/>
          <p:nvPr/>
        </p:nvGrpSpPr>
        <p:grpSpPr>
          <a:xfrm>
            <a:off x="3347671" y="3213947"/>
            <a:ext cx="8440615" cy="2390559"/>
            <a:chOff x="3347671" y="3213947"/>
            <a:chExt cx="8440615" cy="23905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2D2D4B-ADC0-C14A-97BC-B9C8221CE6F0}"/>
                </a:ext>
              </a:extLst>
            </p:cNvPr>
            <p:cNvSpPr/>
            <p:nvPr/>
          </p:nvSpPr>
          <p:spPr>
            <a:xfrm>
              <a:off x="3347671" y="3387969"/>
              <a:ext cx="8440615" cy="2216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7380EC-B8A2-15B0-6790-963FC7095952}"/>
                </a:ext>
              </a:extLst>
            </p:cNvPr>
            <p:cNvSpPr/>
            <p:nvPr/>
          </p:nvSpPr>
          <p:spPr>
            <a:xfrm flipV="1">
              <a:off x="3347671" y="3213947"/>
              <a:ext cx="2578344" cy="549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97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quarter" idx="17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𝑐𝑡𝑟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𝛤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𝑠𝑔𝑛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𝑝h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𝑠𝑔𝑛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,      </m:t>
                    </m:r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𝑤𝑖𝑡h</m:t>
                    </m:r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nary>
                  </m:oMath>
                </a14:m>
                <a:endPara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endPara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Our device naturally follows the kernel machine learning algorithm.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7"/>
              </p:nvPr>
            </p:nvSpPr>
            <p:spPr>
              <a:blipFill>
                <a:blip r:embed="rId3"/>
                <a:stretch>
                  <a:fillRect l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Kernel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4CA10-5B3A-0F09-1326-6F5CB0833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42" y="3403335"/>
            <a:ext cx="3189706" cy="2954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E780C9-F55B-9114-EDFF-5D64270D8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309" y="3667566"/>
            <a:ext cx="2921113" cy="2235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0AF20-356A-CC68-123F-CEB092A6B2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46" b="1324"/>
          <a:stretch/>
        </p:blipFill>
        <p:spPr>
          <a:xfrm>
            <a:off x="7805935" y="4092186"/>
            <a:ext cx="1820665" cy="1659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305251-690F-8394-D7F5-6CC74755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5018" y="4097820"/>
            <a:ext cx="1906587" cy="166654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AFA3558-368A-FAE3-F28E-D05FC136919E}"/>
              </a:ext>
            </a:extLst>
          </p:cNvPr>
          <p:cNvSpPr/>
          <p:nvPr/>
        </p:nvSpPr>
        <p:spPr>
          <a:xfrm>
            <a:off x="9759106" y="4931094"/>
            <a:ext cx="241300" cy="174358"/>
          </a:xfrm>
          <a:prstGeom prst="rightArrow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18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Electrically tunable.</a:t>
            </a:r>
          </a:p>
          <a:p>
            <a:pPr>
              <a:spcAft>
                <a:spcPts val="600"/>
              </a:spcAft>
            </a:pPr>
            <a:r>
              <a:rPr lang="en-US" dirty="0"/>
              <a:t>Bipolar</a:t>
            </a:r>
          </a:p>
          <a:p>
            <a:pPr>
              <a:spcAft>
                <a:spcPts val="600"/>
              </a:spcAft>
            </a:pPr>
            <a:r>
              <a:rPr lang="en-US" dirty="0"/>
              <a:t>Low dark current and noise.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Tunable Bipolar Photodiode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330CA3-CE7B-99CC-E18C-A0B16D3310B8}"/>
              </a:ext>
            </a:extLst>
          </p:cNvPr>
          <p:cNvSpPr/>
          <p:nvPr/>
        </p:nvSpPr>
        <p:spPr>
          <a:xfrm>
            <a:off x="711200" y="4876801"/>
            <a:ext cx="4747491" cy="84029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A22E8-3A33-C4E8-D5FB-B8679DFD2925}"/>
              </a:ext>
            </a:extLst>
          </p:cNvPr>
          <p:cNvSpPr/>
          <p:nvPr/>
        </p:nvSpPr>
        <p:spPr>
          <a:xfrm>
            <a:off x="1085273" y="4036505"/>
            <a:ext cx="1819563" cy="840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24608-456A-3BF1-800A-FF26E4BF949C}"/>
              </a:ext>
            </a:extLst>
          </p:cNvPr>
          <p:cNvSpPr/>
          <p:nvPr/>
        </p:nvSpPr>
        <p:spPr>
          <a:xfrm>
            <a:off x="3278909" y="4053444"/>
            <a:ext cx="1819563" cy="840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G2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7FB2B84-2AD2-3261-CB48-35834155B98D}"/>
              </a:ext>
            </a:extLst>
          </p:cNvPr>
          <p:cNvSpPr/>
          <p:nvPr/>
        </p:nvSpPr>
        <p:spPr>
          <a:xfrm>
            <a:off x="2401454" y="5010864"/>
            <a:ext cx="1366982" cy="5771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11307E-2F97-4A0A-6749-EE1B4039F29C}"/>
              </a:ext>
            </a:extLst>
          </p:cNvPr>
          <p:cNvSpPr/>
          <p:nvPr/>
        </p:nvSpPr>
        <p:spPr>
          <a:xfrm>
            <a:off x="6511059" y="4876801"/>
            <a:ext cx="4747491" cy="84029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879ADD-4FB9-FE4C-C58C-016EB19ED678}"/>
              </a:ext>
            </a:extLst>
          </p:cNvPr>
          <p:cNvSpPr/>
          <p:nvPr/>
        </p:nvSpPr>
        <p:spPr>
          <a:xfrm>
            <a:off x="6885132" y="4036505"/>
            <a:ext cx="1819563" cy="840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F07E5-5AEB-E626-B677-8E128B48C66F}"/>
              </a:ext>
            </a:extLst>
          </p:cNvPr>
          <p:cNvSpPr/>
          <p:nvPr/>
        </p:nvSpPr>
        <p:spPr>
          <a:xfrm>
            <a:off x="9078768" y="4053444"/>
            <a:ext cx="1819563" cy="840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G2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D9F5EF6-1CE1-2C5E-5589-46725DBAC6C9}"/>
              </a:ext>
            </a:extLst>
          </p:cNvPr>
          <p:cNvSpPr/>
          <p:nvPr/>
        </p:nvSpPr>
        <p:spPr>
          <a:xfrm flipH="1">
            <a:off x="8201313" y="5010864"/>
            <a:ext cx="1366982" cy="5771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F135F6-C550-62A6-E48A-0DBD68D15904}"/>
              </a:ext>
            </a:extLst>
          </p:cNvPr>
          <p:cNvSpPr txBox="1"/>
          <p:nvPr/>
        </p:nvSpPr>
        <p:spPr>
          <a:xfrm>
            <a:off x="3993862" y="3390174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76960-20DF-1F79-40FD-1CC040CE3B2B}"/>
              </a:ext>
            </a:extLst>
          </p:cNvPr>
          <p:cNvSpPr txBox="1"/>
          <p:nvPr/>
        </p:nvSpPr>
        <p:spPr>
          <a:xfrm>
            <a:off x="1846984" y="3362659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EC253D-189C-E094-E587-92A239A60BD0}"/>
              </a:ext>
            </a:extLst>
          </p:cNvPr>
          <p:cNvSpPr txBox="1"/>
          <p:nvPr/>
        </p:nvSpPr>
        <p:spPr>
          <a:xfrm>
            <a:off x="7607878" y="3407113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44B81-503F-7F0E-058A-65AA0070AE87}"/>
              </a:ext>
            </a:extLst>
          </p:cNvPr>
          <p:cNvSpPr txBox="1"/>
          <p:nvPr/>
        </p:nvSpPr>
        <p:spPr>
          <a:xfrm>
            <a:off x="9801514" y="3407112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D038D8-2A22-7CB7-1372-E820CA3F1342}"/>
              </a:ext>
            </a:extLst>
          </p:cNvPr>
          <p:cNvSpPr txBox="1"/>
          <p:nvPr/>
        </p:nvSpPr>
        <p:spPr>
          <a:xfrm>
            <a:off x="1717387" y="4741539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7829FF-6D46-3A38-5689-D404877F020C}"/>
              </a:ext>
            </a:extLst>
          </p:cNvPr>
          <p:cNvSpPr txBox="1"/>
          <p:nvPr/>
        </p:nvSpPr>
        <p:spPr>
          <a:xfrm>
            <a:off x="4008581" y="4741539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00FB3C-E56B-2BB8-1524-4DFDE3702B9E}"/>
              </a:ext>
            </a:extLst>
          </p:cNvPr>
          <p:cNvSpPr txBox="1"/>
          <p:nvPr/>
        </p:nvSpPr>
        <p:spPr>
          <a:xfrm>
            <a:off x="9785062" y="4732152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66FEAC-7CC3-7249-AC6C-6C38B646BC63}"/>
              </a:ext>
            </a:extLst>
          </p:cNvPr>
          <p:cNvSpPr txBox="1"/>
          <p:nvPr/>
        </p:nvSpPr>
        <p:spPr>
          <a:xfrm>
            <a:off x="7638184" y="4704637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3667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140B3-7D3F-A8D9-650F-4661066B4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3A1F6C-EF1F-5464-7D29-D90EF834298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Electrically tunable.</a:t>
            </a:r>
          </a:p>
          <a:p>
            <a:pPr>
              <a:spcAft>
                <a:spcPts val="600"/>
              </a:spcAft>
            </a:pPr>
            <a:r>
              <a:rPr lang="en-US" dirty="0"/>
              <a:t>Bipolar</a:t>
            </a:r>
          </a:p>
          <a:p>
            <a:pPr>
              <a:spcAft>
                <a:spcPts val="600"/>
              </a:spcAft>
            </a:pPr>
            <a:r>
              <a:rPr lang="en-US" dirty="0"/>
              <a:t>Low dark current and noise.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5CB0DD-7148-CD27-C011-287346AC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Tunable Bipolar Photodiode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7486-500E-EF5D-B673-66C2AA1741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4535282-EB77-0A62-7C1B-76D9FF97590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D4745-CE64-343A-B106-7FDD07275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623" y="1203610"/>
            <a:ext cx="3737178" cy="5236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CA9B35-5935-3331-618C-EA8FBA8A3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4" y="3299306"/>
            <a:ext cx="3790487" cy="2808646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7D8B768-97F0-BD2A-A3ED-A2D4525654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7493" y="3299306"/>
          <a:ext cx="3634130" cy="280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1432487" imgH="24288750" progId="Origin50.Graph">
                  <p:embed/>
                </p:oleObj>
              </mc:Choice>
              <mc:Fallback>
                <p:oleObj name="Graph" r:id="rId5" imgW="31432487" imgH="24288750" progId="Origin50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1BAA12E-AB96-2FF1-CD3D-EE87DDA93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7493" y="3299306"/>
                        <a:ext cx="3634130" cy="2808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7397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Sniff-and-seek sensing.</a:t>
            </a:r>
          </a:p>
          <a:p>
            <a:pPr>
              <a:spcAft>
                <a:spcPts val="600"/>
              </a:spcAft>
            </a:pPr>
            <a:r>
              <a:rPr lang="en-US" dirty="0"/>
              <a:t>Genetic training algorithm.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EE07171-0DF2-4AFC-AAF1-A6FCAD1F83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108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In-Sensor Spectral Machine Vision, Jan 21,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FCAAF-C1C9-D38A-D253-4A0645C5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887" y="1445814"/>
            <a:ext cx="4920395" cy="4640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C32DD-E15A-4DF8-D62E-3FEBA2E0B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8" y="3048000"/>
            <a:ext cx="6746816" cy="28261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6EE661-6F96-C3EC-65CC-FF2F9641197E}"/>
              </a:ext>
            </a:extLst>
          </p:cNvPr>
          <p:cNvGrpSpPr/>
          <p:nvPr/>
        </p:nvGrpSpPr>
        <p:grpSpPr>
          <a:xfrm>
            <a:off x="223387" y="4396867"/>
            <a:ext cx="6905843" cy="1892344"/>
            <a:chOff x="223387" y="4396867"/>
            <a:chExt cx="6905843" cy="18923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83ADE8-B131-FBA1-BBA7-797B71F19D86}"/>
                </a:ext>
              </a:extLst>
            </p:cNvPr>
            <p:cNvSpPr/>
            <p:nvPr/>
          </p:nvSpPr>
          <p:spPr>
            <a:xfrm>
              <a:off x="223387" y="4396867"/>
              <a:ext cx="3225038" cy="1757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FEC581-0C9E-B2D1-84EA-5555D29EC855}"/>
                </a:ext>
              </a:extLst>
            </p:cNvPr>
            <p:cNvSpPr/>
            <p:nvPr/>
          </p:nvSpPr>
          <p:spPr>
            <a:xfrm>
              <a:off x="5791199" y="4396867"/>
              <a:ext cx="1338031" cy="1757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1CEB63-8F42-DD52-8DDE-AD1E41B46629}"/>
                </a:ext>
              </a:extLst>
            </p:cNvPr>
            <p:cNvSpPr/>
            <p:nvPr/>
          </p:nvSpPr>
          <p:spPr>
            <a:xfrm>
              <a:off x="3221316" y="4683373"/>
              <a:ext cx="2808943" cy="1605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178C26-9130-B080-D5A2-2E28B4E43654}"/>
              </a:ext>
            </a:extLst>
          </p:cNvPr>
          <p:cNvGrpSpPr/>
          <p:nvPr/>
        </p:nvGrpSpPr>
        <p:grpSpPr>
          <a:xfrm>
            <a:off x="7266886" y="2870613"/>
            <a:ext cx="4862292" cy="3324191"/>
            <a:chOff x="7266886" y="2870613"/>
            <a:chExt cx="4862292" cy="332419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963871-5E8A-4275-E3CB-0EC49CB4CF7C}"/>
                </a:ext>
              </a:extLst>
            </p:cNvPr>
            <p:cNvSpPr/>
            <p:nvPr/>
          </p:nvSpPr>
          <p:spPr>
            <a:xfrm>
              <a:off x="7266886" y="2870613"/>
              <a:ext cx="2051791" cy="1757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4594E6-3950-4913-0197-555AE91EA995}"/>
                </a:ext>
              </a:extLst>
            </p:cNvPr>
            <p:cNvSpPr/>
            <p:nvPr/>
          </p:nvSpPr>
          <p:spPr>
            <a:xfrm>
              <a:off x="7828674" y="3582516"/>
              <a:ext cx="4300504" cy="261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711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Visible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1203081" y="6460996"/>
            <a:ext cx="626969" cy="370728"/>
          </a:xfrm>
        </p:spPr>
        <p:txBody>
          <a:bodyPr/>
          <a:lstStyle/>
          <a:p>
            <a:fld id="{3EE07171-0DF2-4AFC-AAF1-A6FCAD1F83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1B5D13-5CDE-A584-C4A9-5C7BD3F207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983886"/>
            <a:ext cx="11991521" cy="5347450"/>
          </a:xfrm>
        </p:spPr>
        <p:txBody>
          <a:bodyPr/>
          <a:lstStyle/>
          <a:p>
            <a:r>
              <a:rPr lang="en-US" dirty="0"/>
              <a:t>Thin film metrology</a:t>
            </a:r>
          </a:p>
          <a:p>
            <a:r>
              <a:rPr lang="en-US" dirty="0"/>
              <a:t>Object-wise imaging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29373-7B6A-123A-7B56-3CEC3B159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50" y="918396"/>
            <a:ext cx="4930988" cy="3815740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61BFC6D-5C5E-EFEA-0DEA-865F0BE9DD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812302"/>
              </p:ext>
            </p:extLst>
          </p:nvPr>
        </p:nvGraphicFramePr>
        <p:xfrm>
          <a:off x="6894582" y="900799"/>
          <a:ext cx="4953396" cy="3827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90200" imgH="30360921" progId="Origin50.Graph">
                  <p:embed/>
                </p:oleObj>
              </mc:Choice>
              <mc:Fallback>
                <p:oleObj name="Graph" r:id="rId4" imgW="39290200" imgH="30360921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0105F97-756B-FC5D-82C1-C91E4838F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4582" y="900799"/>
                        <a:ext cx="4953396" cy="3827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CDF30752-0B38-EF5C-6905-B23F6599F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609" y="4237848"/>
            <a:ext cx="1977308" cy="1977308"/>
          </a:xfrm>
          <a:prstGeom prst="rect">
            <a:avLst/>
          </a:prstGeom>
          <a:solidFill>
            <a:srgbClr val="F4F7ED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727B21-B807-9126-2E14-90A9D7A0B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7067" y="4240208"/>
            <a:ext cx="1977308" cy="1974948"/>
          </a:xfrm>
          <a:prstGeom prst="rect">
            <a:avLst/>
          </a:prstGeom>
          <a:solidFill>
            <a:srgbClr val="F4F7ED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F38475-B9F0-04B7-FFB9-9199EB7FB3EA}"/>
              </a:ext>
            </a:extLst>
          </p:cNvPr>
          <p:cNvSpPr txBox="1"/>
          <p:nvPr/>
        </p:nvSpPr>
        <p:spPr>
          <a:xfrm>
            <a:off x="6201461" y="6269399"/>
            <a:ext cx="2006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Token = ‘identify birds’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FA03F3-79ED-F5FC-C57C-EC356CC297A0}"/>
              </a:ext>
            </a:extLst>
          </p:cNvPr>
          <p:cNvSpPr txBox="1"/>
          <p:nvPr/>
        </p:nvSpPr>
        <p:spPr>
          <a:xfrm>
            <a:off x="8664733" y="6269398"/>
            <a:ext cx="2341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Token = ‘identify leaves’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4844F9F-35FF-9D39-1B77-DC88B9437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5481" y="4237848"/>
            <a:ext cx="1977308" cy="1977308"/>
          </a:xfrm>
          <a:prstGeom prst="rect">
            <a:avLst/>
          </a:prstGeom>
          <a:solidFill>
            <a:srgbClr val="F4F7ED"/>
          </a:solidFill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60E83321-B986-8E3F-5C3C-2FEC517FEED7}"/>
              </a:ext>
            </a:extLst>
          </p:cNvPr>
          <p:cNvSpPr/>
          <p:nvPr/>
        </p:nvSpPr>
        <p:spPr>
          <a:xfrm>
            <a:off x="5752021" y="5226502"/>
            <a:ext cx="295564" cy="27987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856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st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10739</TotalTime>
  <Words>359</Words>
  <Application>Microsoft Office PowerPoint</Application>
  <PresentationFormat>Custom</PresentationFormat>
  <Paragraphs>100</Paragraphs>
  <Slides>13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Tahoma</vt:lpstr>
      <vt:lpstr>Master Slide</vt:lpstr>
      <vt:lpstr>1_Master Slide</vt:lpstr>
      <vt:lpstr>Graph</vt:lpstr>
      <vt:lpstr>PowerPoint Presentation</vt:lpstr>
      <vt:lpstr>In-Sensor Spectral Machine Vision</vt:lpstr>
      <vt:lpstr>In-Sensor Spectral Machine Vision</vt:lpstr>
      <vt:lpstr>System Architecture</vt:lpstr>
      <vt:lpstr>Spectral Kernel Machine</vt:lpstr>
      <vt:lpstr>Tunable Bipolar Photodiode</vt:lpstr>
      <vt:lpstr>Tunable Bipolar Photodiode</vt:lpstr>
      <vt:lpstr>Training</vt:lpstr>
      <vt:lpstr>Visible Demo</vt:lpstr>
      <vt:lpstr>NIR-MIR Demonstration</vt:lpstr>
      <vt:lpstr>Towards Scalable Field Applications</vt:lpstr>
      <vt:lpstr>Scientific Questions at Nanoscale</vt:lpstr>
      <vt:lpstr>Questions</vt:lpstr>
    </vt:vector>
  </TitlesOfParts>
  <Company>Berkeley Sensor &amp; Actuator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BSAC Slide Template 2024</dc:title>
  <dc:subject>BSAC Researcher Seminar Series</dc:subject>
  <dc:creator>Dalene Schwartz Corey</dc:creator>
  <dc:description>Developed and edited June 2017. Richard Lossing</dc:description>
  <cp:lastModifiedBy>Dehui</cp:lastModifiedBy>
  <cp:revision>170</cp:revision>
  <cp:lastPrinted>2017-04-06T01:49:39Z</cp:lastPrinted>
  <dcterms:created xsi:type="dcterms:W3CDTF">2017-04-05T20:42:17Z</dcterms:created>
  <dcterms:modified xsi:type="dcterms:W3CDTF">2025-01-21T21:44:07Z</dcterms:modified>
</cp:coreProperties>
</file>