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1" r:id="rId4"/>
    <p:sldId id="262" r:id="rId5"/>
    <p:sldId id="263" r:id="rId6"/>
    <p:sldId id="377" r:id="rId7"/>
    <p:sldId id="265" r:id="rId8"/>
    <p:sldId id="373" r:id="rId9"/>
    <p:sldId id="381" r:id="rId10"/>
    <p:sldId id="374" r:id="rId11"/>
    <p:sldId id="375" r:id="rId12"/>
    <p:sldId id="380" r:id="rId13"/>
    <p:sldId id="3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3"/>
    <p:restoredTop sz="78645"/>
  </p:normalViewPr>
  <p:slideViewPr>
    <p:cSldViewPr snapToGrid="0" snapToObjects="1">
      <p:cViewPr>
        <p:scale>
          <a:sx n="79" d="100"/>
          <a:sy n="79" d="100"/>
        </p:scale>
        <p:origin x="25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4D5B2-9CEC-C04F-8C2B-54D8A00E76D2}" type="datetimeFigureOut">
              <a:rPr lang="en-US" smtClean="0"/>
              <a:t>1/18/25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98368-5C4D-544B-B720-A9BDC0BA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8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8" name="Google Shape;14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dirty="0"/>
          </a:p>
        </p:txBody>
      </p:sp>
      <p:sp>
        <p:nvSpPr>
          <p:cNvPr id="1409" name="Google Shape;140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2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4" name="Google Shape;14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endParaRPr dirty="0"/>
          </a:p>
        </p:txBody>
      </p:sp>
      <p:sp>
        <p:nvSpPr>
          <p:cNvPr id="1435" name="Google Shape;143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30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7" name="Google Shape;14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endParaRPr lang="en-US" dirty="0"/>
          </a:p>
        </p:txBody>
      </p:sp>
      <p:sp>
        <p:nvSpPr>
          <p:cNvPr id="1458" name="Google Shape;145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7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2" name="Google Shape;14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83" name="Google Shape;148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847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1" name="Google Shape;155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52" name="Google Shape;155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6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recall form the introduction - Reduction / conversion two step process, so a systematic study on the combination of them tells us morphology info. Interested to see how it behaves at low T to possibly integrate in CMOS tech which requires T around 400C maximum.</a:t>
            </a:r>
          </a:p>
          <a:p>
            <a:r>
              <a:rPr lang="en-US" dirty="0"/>
              <a:t>Here we have info on the impact of synthesis temperatures on the material. We can see from these images that higher T of reduction are associated to larger grain size and especially at 750 we have a coarsening of the metal producing large but discontinuous grains.  Instead, at lower T the grains appear to be much smaller and also more continuous creating a more homogeneous material. This also affect the transfer resulting in a removal of the material improved.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Figure 3. TEM images of BCP patterned, laterally converted WS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, transferred to lacy carbon membranes. This shows the effect of H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reduction, and H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S conversion on the morphology of the resulting WS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. The main images are bright-field, while the insets are dark-field. The illustrations on the left show the general trend in average grain size, and emphasize that the WS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grain size was primarily determined by the reduction step of the synthesis.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EB490-0658-4F44-8807-2B20028C58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recall form the introduction - Reduction / conversion two step process, so a systematic study on the combination of them tells us morphology info. Interested to see how it behaves at low T to possibly integrate in CMOS tech which requires T around 400C maximum.</a:t>
            </a:r>
          </a:p>
          <a:p>
            <a:r>
              <a:rPr lang="en-US" dirty="0"/>
              <a:t>Here we have info on the impact of synthesis temperatures on the material. We can see from these images that higher T of reduction are associated to larger grain size and especially at 750 we have a coarsening of the metal producing large but discontinuous grains.  Instead, at lower T the grains appear to be much smaller and also more continuous creating a more homogeneous material. This also affect the transfer resulting in a removal of the material improved.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Figure 3. TEM images of BCP patterned, laterally converted WS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, transferred to lacy carbon membranes. This shows the effect of H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reduction, and H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S conversion on the morphology of the resulting WS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. The main images are bright-field, while the insets are dark-field. The illustrations on the left show the general trend in average grain size, and emphasize that the WS</a:t>
            </a:r>
            <a:r>
              <a:rPr lang="en-US" sz="12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 grain size was primarily determined by the reduction step of the synthesis.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EB490-0658-4F44-8807-2B20028C58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57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98368-5C4D-544B-B720-A9BDC0BA84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4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98368-5C4D-544B-B720-A9BDC0BA84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E16AB-C300-7049-A22B-CA0807A9F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D05C9-032D-894D-8FBD-EB0F23437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F04AC-B77A-E54F-906A-93B587AA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ECCCC-B039-3F4E-8F16-1243B650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92F0B-B636-4740-92D6-B7F9EB22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2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2775-0A43-094B-9CC4-A59EA79A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408FA-ECCC-3043-AD92-6BF4CC65A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704A4-B53F-D743-A989-CFBC1D09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DCA86-08D1-E549-8DBA-CA5BC533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9705C-DE9C-FC44-ACF5-83022B8C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0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13F7D-1397-994C-88C2-C44B89538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EEBE0-7A7E-3445-9659-DCE008538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5A9A0-4BD5-3346-883E-A810D1C0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E6B5E-7BAE-C946-8C26-C5C1F19D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858C3-F760-D04A-BB05-C169F995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>
            <a:spLocks noGrp="1"/>
          </p:cNvSpPr>
          <p:nvPr>
            <p:ph type="body" idx="1"/>
          </p:nvPr>
        </p:nvSpPr>
        <p:spPr>
          <a:xfrm>
            <a:off x="612651" y="1828800"/>
            <a:ext cx="35132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600"/>
            </a:lvl1pPr>
            <a:lvl2pPr marL="1219170" lvl="1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600"/>
            </a:lvl2pPr>
            <a:lvl3pPr marL="1828754" lvl="2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600"/>
            </a:lvl4pPr>
            <a:lvl5pPr marL="3047924" lvl="4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600"/>
            </a:lvl5pPr>
            <a:lvl6pPr marL="3657509" lvl="5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6pPr>
            <a:lvl7pPr marL="4267093" lvl="6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7pPr>
            <a:lvl8pPr marL="4876678" lvl="7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8pPr>
            <a:lvl9pPr marL="5486263" lvl="8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2"/>
          </p:nvPr>
        </p:nvSpPr>
        <p:spPr>
          <a:xfrm>
            <a:off x="4333685" y="1828800"/>
            <a:ext cx="35132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600"/>
            </a:lvl1pPr>
            <a:lvl2pPr marL="1219170" lvl="1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600"/>
            </a:lvl2pPr>
            <a:lvl3pPr marL="1828754" lvl="2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600"/>
            </a:lvl4pPr>
            <a:lvl5pPr marL="3047924" lvl="4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600"/>
            </a:lvl5pPr>
            <a:lvl6pPr marL="3657509" lvl="5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6pPr>
            <a:lvl7pPr marL="4267093" lvl="6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7pPr>
            <a:lvl8pPr marL="4876678" lvl="7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8pPr>
            <a:lvl9pPr marL="5486263" lvl="8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323" name="Google Shape;323;p44"/>
          <p:cNvSpPr txBox="1">
            <a:spLocks noGrp="1"/>
          </p:cNvSpPr>
          <p:nvPr>
            <p:ph type="body" idx="3"/>
          </p:nvPr>
        </p:nvSpPr>
        <p:spPr>
          <a:xfrm>
            <a:off x="8066029" y="1828800"/>
            <a:ext cx="35132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600"/>
            </a:lvl1pPr>
            <a:lvl2pPr marL="1219170" lvl="1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600"/>
            </a:lvl2pPr>
            <a:lvl3pPr marL="1828754" lvl="2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600"/>
            </a:lvl4pPr>
            <a:lvl5pPr marL="3047924" lvl="4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600"/>
            </a:lvl5pPr>
            <a:lvl6pPr marL="3657509" lvl="5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6pPr>
            <a:lvl7pPr marL="4267093" lvl="6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7pPr>
            <a:lvl8pPr marL="4876678" lvl="7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8pPr>
            <a:lvl9pPr marL="5486263" lvl="8" indent="-40639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9pPr>
          </a:lstStyle>
          <a:p>
            <a:endParaRPr/>
          </a:p>
        </p:txBody>
      </p:sp>
      <p:cxnSp>
        <p:nvCxnSpPr>
          <p:cNvPr id="324" name="Google Shape;324;p44"/>
          <p:cNvCxnSpPr/>
          <p:nvPr/>
        </p:nvCxnSpPr>
        <p:spPr>
          <a:xfrm>
            <a:off x="610308" y="6873248"/>
            <a:ext cx="0" cy="12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25" name="Google Shape;325;p44"/>
          <p:cNvCxnSpPr/>
          <p:nvPr/>
        </p:nvCxnSpPr>
        <p:spPr>
          <a:xfrm>
            <a:off x="11579225" y="6873248"/>
            <a:ext cx="0" cy="12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26" name="Google Shape;326;p44"/>
          <p:cNvGrpSpPr/>
          <p:nvPr/>
        </p:nvGrpSpPr>
        <p:grpSpPr>
          <a:xfrm>
            <a:off x="10648211" y="6873663"/>
            <a:ext cx="203200" cy="122145"/>
            <a:chOff x="7983415" y="6582508"/>
            <a:chExt cx="152400" cy="486507"/>
          </a:xfrm>
        </p:grpSpPr>
        <p:cxnSp>
          <p:nvCxnSpPr>
            <p:cNvPr id="327" name="Google Shape;32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28" name="Google Shape;32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29" name="Google Shape;329;p44"/>
          <p:cNvGrpSpPr/>
          <p:nvPr/>
        </p:nvGrpSpPr>
        <p:grpSpPr>
          <a:xfrm>
            <a:off x="9717201" y="6873663"/>
            <a:ext cx="203200" cy="122145"/>
            <a:chOff x="7983415" y="6582508"/>
            <a:chExt cx="152400" cy="486507"/>
          </a:xfrm>
        </p:grpSpPr>
        <p:cxnSp>
          <p:nvCxnSpPr>
            <p:cNvPr id="330" name="Google Shape;33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32" name="Google Shape;332;p44"/>
          <p:cNvGrpSpPr/>
          <p:nvPr/>
        </p:nvGrpSpPr>
        <p:grpSpPr>
          <a:xfrm>
            <a:off x="8786192" y="6873663"/>
            <a:ext cx="203200" cy="122145"/>
            <a:chOff x="7983415" y="6582508"/>
            <a:chExt cx="152400" cy="486507"/>
          </a:xfrm>
        </p:grpSpPr>
        <p:cxnSp>
          <p:nvCxnSpPr>
            <p:cNvPr id="333" name="Google Shape;33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35" name="Google Shape;335;p44"/>
          <p:cNvGrpSpPr/>
          <p:nvPr/>
        </p:nvGrpSpPr>
        <p:grpSpPr>
          <a:xfrm>
            <a:off x="7855183" y="6873663"/>
            <a:ext cx="203200" cy="122145"/>
            <a:chOff x="7983415" y="6582508"/>
            <a:chExt cx="152400" cy="486507"/>
          </a:xfrm>
        </p:grpSpPr>
        <p:cxnSp>
          <p:nvCxnSpPr>
            <p:cNvPr id="336" name="Google Shape;33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37" name="Google Shape;33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38" name="Google Shape;338;p44"/>
          <p:cNvGrpSpPr/>
          <p:nvPr/>
        </p:nvGrpSpPr>
        <p:grpSpPr>
          <a:xfrm>
            <a:off x="6924172" y="6873663"/>
            <a:ext cx="203200" cy="122145"/>
            <a:chOff x="7983415" y="6582508"/>
            <a:chExt cx="152400" cy="486507"/>
          </a:xfrm>
        </p:grpSpPr>
        <p:cxnSp>
          <p:nvCxnSpPr>
            <p:cNvPr id="339" name="Google Shape;33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40" name="Google Shape;34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41" name="Google Shape;341;p44"/>
          <p:cNvGrpSpPr/>
          <p:nvPr/>
        </p:nvGrpSpPr>
        <p:grpSpPr>
          <a:xfrm>
            <a:off x="5993164" y="6873663"/>
            <a:ext cx="203200" cy="122145"/>
            <a:chOff x="7983415" y="6582508"/>
            <a:chExt cx="152400" cy="486507"/>
          </a:xfrm>
        </p:grpSpPr>
        <p:cxnSp>
          <p:nvCxnSpPr>
            <p:cNvPr id="342" name="Google Shape;34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43" name="Google Shape;34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44" name="Google Shape;344;p44"/>
          <p:cNvGrpSpPr/>
          <p:nvPr/>
        </p:nvGrpSpPr>
        <p:grpSpPr>
          <a:xfrm>
            <a:off x="5062155" y="6873663"/>
            <a:ext cx="203200" cy="122145"/>
            <a:chOff x="7983415" y="6582508"/>
            <a:chExt cx="152400" cy="486507"/>
          </a:xfrm>
        </p:grpSpPr>
        <p:cxnSp>
          <p:nvCxnSpPr>
            <p:cNvPr id="345" name="Google Shape;34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46" name="Google Shape;34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47" name="Google Shape;347;p44"/>
          <p:cNvGrpSpPr/>
          <p:nvPr/>
        </p:nvGrpSpPr>
        <p:grpSpPr>
          <a:xfrm>
            <a:off x="4131145" y="6873663"/>
            <a:ext cx="203200" cy="122145"/>
            <a:chOff x="7983415" y="6582508"/>
            <a:chExt cx="152400" cy="486507"/>
          </a:xfrm>
        </p:grpSpPr>
        <p:cxnSp>
          <p:nvCxnSpPr>
            <p:cNvPr id="348" name="Google Shape;34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49" name="Google Shape;34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50" name="Google Shape;350;p44"/>
          <p:cNvGrpSpPr/>
          <p:nvPr/>
        </p:nvGrpSpPr>
        <p:grpSpPr>
          <a:xfrm>
            <a:off x="3200136" y="6873663"/>
            <a:ext cx="203200" cy="122145"/>
            <a:chOff x="7983415" y="6582508"/>
            <a:chExt cx="152400" cy="486507"/>
          </a:xfrm>
        </p:grpSpPr>
        <p:cxnSp>
          <p:nvCxnSpPr>
            <p:cNvPr id="351" name="Google Shape;35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52" name="Google Shape;35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53" name="Google Shape;353;p44"/>
          <p:cNvGrpSpPr/>
          <p:nvPr/>
        </p:nvGrpSpPr>
        <p:grpSpPr>
          <a:xfrm>
            <a:off x="2269127" y="6873663"/>
            <a:ext cx="203200" cy="122145"/>
            <a:chOff x="7983415" y="6582508"/>
            <a:chExt cx="152400" cy="486507"/>
          </a:xfrm>
        </p:grpSpPr>
        <p:cxnSp>
          <p:nvCxnSpPr>
            <p:cNvPr id="354" name="Google Shape;35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55" name="Google Shape;35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56" name="Google Shape;356;p44"/>
          <p:cNvGrpSpPr/>
          <p:nvPr/>
        </p:nvGrpSpPr>
        <p:grpSpPr>
          <a:xfrm>
            <a:off x="1338116" y="6873663"/>
            <a:ext cx="203200" cy="122145"/>
            <a:chOff x="7983415" y="6582508"/>
            <a:chExt cx="152400" cy="486507"/>
          </a:xfrm>
        </p:grpSpPr>
        <p:cxnSp>
          <p:nvCxnSpPr>
            <p:cNvPr id="357" name="Google Shape;35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359" name="Google Shape;359;p44"/>
          <p:cNvCxnSpPr/>
          <p:nvPr/>
        </p:nvCxnSpPr>
        <p:spPr>
          <a:xfrm>
            <a:off x="-120345" y="372607"/>
            <a:ext cx="0" cy="16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60" name="Google Shape;360;p44"/>
          <p:cNvGrpSpPr/>
          <p:nvPr/>
        </p:nvGrpSpPr>
        <p:grpSpPr>
          <a:xfrm rot="5400000">
            <a:off x="-196524" y="5920358"/>
            <a:ext cx="152400" cy="162817"/>
            <a:chOff x="7983415" y="6582508"/>
            <a:chExt cx="152400" cy="486507"/>
          </a:xfrm>
        </p:grpSpPr>
        <p:cxnSp>
          <p:nvCxnSpPr>
            <p:cNvPr id="361" name="Google Shape;36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62" name="Google Shape;36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63" name="Google Shape;363;p44"/>
          <p:cNvGrpSpPr/>
          <p:nvPr/>
        </p:nvGrpSpPr>
        <p:grpSpPr>
          <a:xfrm rot="5400000">
            <a:off x="-196524" y="5446717"/>
            <a:ext cx="152400" cy="162817"/>
            <a:chOff x="7983415" y="6582508"/>
            <a:chExt cx="152400" cy="486507"/>
          </a:xfrm>
        </p:grpSpPr>
        <p:cxnSp>
          <p:nvCxnSpPr>
            <p:cNvPr id="364" name="Google Shape;36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65" name="Google Shape;36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66" name="Google Shape;366;p44"/>
          <p:cNvGrpSpPr/>
          <p:nvPr/>
        </p:nvGrpSpPr>
        <p:grpSpPr>
          <a:xfrm rot="5400000">
            <a:off x="-196524" y="4973074"/>
            <a:ext cx="152400" cy="162817"/>
            <a:chOff x="7983415" y="6582508"/>
            <a:chExt cx="152400" cy="486507"/>
          </a:xfrm>
        </p:grpSpPr>
        <p:cxnSp>
          <p:nvCxnSpPr>
            <p:cNvPr id="367" name="Google Shape;36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68" name="Google Shape;36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69" name="Google Shape;369;p44"/>
          <p:cNvGrpSpPr/>
          <p:nvPr/>
        </p:nvGrpSpPr>
        <p:grpSpPr>
          <a:xfrm rot="5400000">
            <a:off x="-196524" y="4499433"/>
            <a:ext cx="152400" cy="162817"/>
            <a:chOff x="7983415" y="6582508"/>
            <a:chExt cx="152400" cy="486507"/>
          </a:xfrm>
        </p:grpSpPr>
        <p:cxnSp>
          <p:nvCxnSpPr>
            <p:cNvPr id="370" name="Google Shape;37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71" name="Google Shape;37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72" name="Google Shape;372;p44"/>
          <p:cNvGrpSpPr/>
          <p:nvPr/>
        </p:nvGrpSpPr>
        <p:grpSpPr>
          <a:xfrm rot="5400000">
            <a:off x="-196524" y="4025790"/>
            <a:ext cx="152400" cy="162817"/>
            <a:chOff x="7983415" y="6582508"/>
            <a:chExt cx="152400" cy="486507"/>
          </a:xfrm>
        </p:grpSpPr>
        <p:cxnSp>
          <p:nvCxnSpPr>
            <p:cNvPr id="373" name="Google Shape;37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74" name="Google Shape;37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75" name="Google Shape;375;p44"/>
          <p:cNvGrpSpPr/>
          <p:nvPr/>
        </p:nvGrpSpPr>
        <p:grpSpPr>
          <a:xfrm rot="5400000">
            <a:off x="-196524" y="3552149"/>
            <a:ext cx="152400" cy="162817"/>
            <a:chOff x="7983415" y="6582508"/>
            <a:chExt cx="152400" cy="486507"/>
          </a:xfrm>
        </p:grpSpPr>
        <p:cxnSp>
          <p:nvCxnSpPr>
            <p:cNvPr id="376" name="Google Shape;37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77" name="Google Shape;37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78" name="Google Shape;378;p44"/>
          <p:cNvGrpSpPr/>
          <p:nvPr/>
        </p:nvGrpSpPr>
        <p:grpSpPr>
          <a:xfrm rot="5400000">
            <a:off x="-196524" y="3078508"/>
            <a:ext cx="152400" cy="162817"/>
            <a:chOff x="7983415" y="6582508"/>
            <a:chExt cx="152400" cy="486507"/>
          </a:xfrm>
        </p:grpSpPr>
        <p:cxnSp>
          <p:nvCxnSpPr>
            <p:cNvPr id="379" name="Google Shape;37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81" name="Google Shape;381;p44"/>
          <p:cNvGrpSpPr/>
          <p:nvPr/>
        </p:nvGrpSpPr>
        <p:grpSpPr>
          <a:xfrm rot="5400000">
            <a:off x="-196524" y="2604865"/>
            <a:ext cx="152400" cy="162817"/>
            <a:chOff x="7983415" y="6582508"/>
            <a:chExt cx="152400" cy="486507"/>
          </a:xfrm>
        </p:grpSpPr>
        <p:cxnSp>
          <p:nvCxnSpPr>
            <p:cNvPr id="382" name="Google Shape;38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83" name="Google Shape;38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84" name="Google Shape;384;p44"/>
          <p:cNvGrpSpPr/>
          <p:nvPr/>
        </p:nvGrpSpPr>
        <p:grpSpPr>
          <a:xfrm rot="5400000">
            <a:off x="-196524" y="2131224"/>
            <a:ext cx="152400" cy="162817"/>
            <a:chOff x="7983415" y="6582508"/>
            <a:chExt cx="152400" cy="486507"/>
          </a:xfrm>
        </p:grpSpPr>
        <p:cxnSp>
          <p:nvCxnSpPr>
            <p:cNvPr id="385" name="Google Shape;38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86" name="Google Shape;38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87" name="Google Shape;387;p44"/>
          <p:cNvGrpSpPr/>
          <p:nvPr/>
        </p:nvGrpSpPr>
        <p:grpSpPr>
          <a:xfrm rot="5400000">
            <a:off x="-196524" y="1657581"/>
            <a:ext cx="152400" cy="162817"/>
            <a:chOff x="7983415" y="6582508"/>
            <a:chExt cx="152400" cy="486507"/>
          </a:xfrm>
        </p:grpSpPr>
        <p:cxnSp>
          <p:nvCxnSpPr>
            <p:cNvPr id="388" name="Google Shape;38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89" name="Google Shape;38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90" name="Google Shape;390;p44"/>
          <p:cNvGrpSpPr/>
          <p:nvPr/>
        </p:nvGrpSpPr>
        <p:grpSpPr>
          <a:xfrm rot="5400000">
            <a:off x="-196524" y="976990"/>
            <a:ext cx="152400" cy="162817"/>
            <a:chOff x="7983415" y="6582508"/>
            <a:chExt cx="152400" cy="486507"/>
          </a:xfrm>
        </p:grpSpPr>
        <p:cxnSp>
          <p:nvCxnSpPr>
            <p:cNvPr id="391" name="Google Shape;39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92" name="Google Shape;39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393" name="Google Shape;393;p44"/>
          <p:cNvCxnSpPr/>
          <p:nvPr/>
        </p:nvCxnSpPr>
        <p:spPr>
          <a:xfrm>
            <a:off x="-120345" y="6317812"/>
            <a:ext cx="0" cy="16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94" name="Google Shape;394;p44"/>
          <p:cNvCxnSpPr/>
          <p:nvPr/>
        </p:nvCxnSpPr>
        <p:spPr>
          <a:xfrm>
            <a:off x="12303397" y="372607"/>
            <a:ext cx="0" cy="16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95" name="Google Shape;395;p44"/>
          <p:cNvGrpSpPr/>
          <p:nvPr/>
        </p:nvGrpSpPr>
        <p:grpSpPr>
          <a:xfrm rot="5400000">
            <a:off x="12227220" y="5920358"/>
            <a:ext cx="152400" cy="162817"/>
            <a:chOff x="7983415" y="6582508"/>
            <a:chExt cx="152400" cy="486507"/>
          </a:xfrm>
        </p:grpSpPr>
        <p:cxnSp>
          <p:nvCxnSpPr>
            <p:cNvPr id="396" name="Google Shape;39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97" name="Google Shape;39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398" name="Google Shape;398;p44"/>
          <p:cNvGrpSpPr/>
          <p:nvPr/>
        </p:nvGrpSpPr>
        <p:grpSpPr>
          <a:xfrm rot="5400000">
            <a:off x="12227220" y="5446717"/>
            <a:ext cx="152400" cy="162817"/>
            <a:chOff x="7983415" y="6582508"/>
            <a:chExt cx="152400" cy="486507"/>
          </a:xfrm>
        </p:grpSpPr>
        <p:cxnSp>
          <p:nvCxnSpPr>
            <p:cNvPr id="399" name="Google Shape;39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00" name="Google Shape;40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01" name="Google Shape;401;p44"/>
          <p:cNvGrpSpPr/>
          <p:nvPr/>
        </p:nvGrpSpPr>
        <p:grpSpPr>
          <a:xfrm rot="5400000">
            <a:off x="12227220" y="4973074"/>
            <a:ext cx="152400" cy="162817"/>
            <a:chOff x="7983415" y="6582508"/>
            <a:chExt cx="152400" cy="486507"/>
          </a:xfrm>
        </p:grpSpPr>
        <p:cxnSp>
          <p:nvCxnSpPr>
            <p:cNvPr id="402" name="Google Shape;40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03" name="Google Shape;40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04" name="Google Shape;404;p44"/>
          <p:cNvGrpSpPr/>
          <p:nvPr/>
        </p:nvGrpSpPr>
        <p:grpSpPr>
          <a:xfrm rot="5400000">
            <a:off x="12227220" y="4499433"/>
            <a:ext cx="152400" cy="162817"/>
            <a:chOff x="7983415" y="6582508"/>
            <a:chExt cx="152400" cy="486507"/>
          </a:xfrm>
        </p:grpSpPr>
        <p:cxnSp>
          <p:nvCxnSpPr>
            <p:cNvPr id="405" name="Google Shape;40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06" name="Google Shape;40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07" name="Google Shape;407;p44"/>
          <p:cNvGrpSpPr/>
          <p:nvPr/>
        </p:nvGrpSpPr>
        <p:grpSpPr>
          <a:xfrm rot="5400000">
            <a:off x="12227220" y="4025790"/>
            <a:ext cx="152400" cy="162817"/>
            <a:chOff x="7983415" y="6582508"/>
            <a:chExt cx="152400" cy="486507"/>
          </a:xfrm>
        </p:grpSpPr>
        <p:cxnSp>
          <p:nvCxnSpPr>
            <p:cNvPr id="408" name="Google Shape;40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09" name="Google Shape;40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10" name="Google Shape;410;p44"/>
          <p:cNvGrpSpPr/>
          <p:nvPr/>
        </p:nvGrpSpPr>
        <p:grpSpPr>
          <a:xfrm rot="5400000">
            <a:off x="12227220" y="3552149"/>
            <a:ext cx="152400" cy="162817"/>
            <a:chOff x="7983415" y="6582508"/>
            <a:chExt cx="152400" cy="486507"/>
          </a:xfrm>
        </p:grpSpPr>
        <p:cxnSp>
          <p:nvCxnSpPr>
            <p:cNvPr id="411" name="Google Shape;41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12" name="Google Shape;41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13" name="Google Shape;413;p44"/>
          <p:cNvGrpSpPr/>
          <p:nvPr/>
        </p:nvGrpSpPr>
        <p:grpSpPr>
          <a:xfrm rot="5400000">
            <a:off x="12227220" y="3078508"/>
            <a:ext cx="152400" cy="162817"/>
            <a:chOff x="7983415" y="6582508"/>
            <a:chExt cx="152400" cy="486507"/>
          </a:xfrm>
        </p:grpSpPr>
        <p:cxnSp>
          <p:nvCxnSpPr>
            <p:cNvPr id="414" name="Google Shape;41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15" name="Google Shape;41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16" name="Google Shape;416;p44"/>
          <p:cNvGrpSpPr/>
          <p:nvPr/>
        </p:nvGrpSpPr>
        <p:grpSpPr>
          <a:xfrm rot="5400000">
            <a:off x="12227220" y="2604865"/>
            <a:ext cx="152400" cy="162817"/>
            <a:chOff x="7983415" y="6582508"/>
            <a:chExt cx="152400" cy="486507"/>
          </a:xfrm>
        </p:grpSpPr>
        <p:cxnSp>
          <p:nvCxnSpPr>
            <p:cNvPr id="417" name="Google Shape;41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18" name="Google Shape;41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19" name="Google Shape;419;p44"/>
          <p:cNvGrpSpPr/>
          <p:nvPr/>
        </p:nvGrpSpPr>
        <p:grpSpPr>
          <a:xfrm rot="5400000">
            <a:off x="12227220" y="2131224"/>
            <a:ext cx="152400" cy="162817"/>
            <a:chOff x="7983415" y="6582508"/>
            <a:chExt cx="152400" cy="486507"/>
          </a:xfrm>
        </p:grpSpPr>
        <p:cxnSp>
          <p:nvCxnSpPr>
            <p:cNvPr id="420" name="Google Shape;42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21" name="Google Shape;42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22" name="Google Shape;422;p44"/>
          <p:cNvGrpSpPr/>
          <p:nvPr/>
        </p:nvGrpSpPr>
        <p:grpSpPr>
          <a:xfrm rot="5400000">
            <a:off x="12227220" y="1657581"/>
            <a:ext cx="152400" cy="162817"/>
            <a:chOff x="7983415" y="6582508"/>
            <a:chExt cx="152400" cy="486507"/>
          </a:xfrm>
        </p:grpSpPr>
        <p:cxnSp>
          <p:nvCxnSpPr>
            <p:cNvPr id="423" name="Google Shape;42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24" name="Google Shape;42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25" name="Google Shape;425;p44"/>
          <p:cNvGrpSpPr/>
          <p:nvPr/>
        </p:nvGrpSpPr>
        <p:grpSpPr>
          <a:xfrm rot="5400000">
            <a:off x="12227220" y="976990"/>
            <a:ext cx="152400" cy="162817"/>
            <a:chOff x="7983415" y="6582508"/>
            <a:chExt cx="152400" cy="486507"/>
          </a:xfrm>
        </p:grpSpPr>
        <p:cxnSp>
          <p:nvCxnSpPr>
            <p:cNvPr id="426" name="Google Shape;42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27" name="Google Shape;42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428" name="Google Shape;428;p44"/>
          <p:cNvCxnSpPr/>
          <p:nvPr/>
        </p:nvCxnSpPr>
        <p:spPr>
          <a:xfrm>
            <a:off x="12303397" y="6317812"/>
            <a:ext cx="0" cy="16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29" name="Google Shape;429;p44"/>
          <p:cNvCxnSpPr/>
          <p:nvPr/>
        </p:nvCxnSpPr>
        <p:spPr>
          <a:xfrm>
            <a:off x="610308" y="-141165"/>
            <a:ext cx="0" cy="12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30" name="Google Shape;430;p44"/>
          <p:cNvCxnSpPr/>
          <p:nvPr/>
        </p:nvCxnSpPr>
        <p:spPr>
          <a:xfrm>
            <a:off x="11579225" y="-141165"/>
            <a:ext cx="0" cy="12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431" name="Google Shape;431;p44"/>
          <p:cNvGrpSpPr/>
          <p:nvPr/>
        </p:nvGrpSpPr>
        <p:grpSpPr>
          <a:xfrm>
            <a:off x="10648211" y="-140749"/>
            <a:ext cx="203200" cy="122145"/>
            <a:chOff x="7983415" y="6582508"/>
            <a:chExt cx="152400" cy="486507"/>
          </a:xfrm>
        </p:grpSpPr>
        <p:cxnSp>
          <p:nvCxnSpPr>
            <p:cNvPr id="432" name="Google Shape;43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33" name="Google Shape;43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34" name="Google Shape;434;p44"/>
          <p:cNvGrpSpPr/>
          <p:nvPr/>
        </p:nvGrpSpPr>
        <p:grpSpPr>
          <a:xfrm>
            <a:off x="9717201" y="-140749"/>
            <a:ext cx="203200" cy="122145"/>
            <a:chOff x="7983415" y="6582508"/>
            <a:chExt cx="152400" cy="486507"/>
          </a:xfrm>
        </p:grpSpPr>
        <p:cxnSp>
          <p:nvCxnSpPr>
            <p:cNvPr id="435" name="Google Shape;435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36" name="Google Shape;436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37" name="Google Shape;437;p44"/>
          <p:cNvGrpSpPr/>
          <p:nvPr/>
        </p:nvGrpSpPr>
        <p:grpSpPr>
          <a:xfrm>
            <a:off x="8786192" y="-140749"/>
            <a:ext cx="203200" cy="122145"/>
            <a:chOff x="7983415" y="6582508"/>
            <a:chExt cx="152400" cy="486507"/>
          </a:xfrm>
        </p:grpSpPr>
        <p:cxnSp>
          <p:nvCxnSpPr>
            <p:cNvPr id="438" name="Google Shape;438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39" name="Google Shape;439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40" name="Google Shape;440;p44"/>
          <p:cNvGrpSpPr/>
          <p:nvPr/>
        </p:nvGrpSpPr>
        <p:grpSpPr>
          <a:xfrm>
            <a:off x="7855183" y="-140749"/>
            <a:ext cx="203200" cy="122145"/>
            <a:chOff x="7983415" y="6582508"/>
            <a:chExt cx="152400" cy="486507"/>
          </a:xfrm>
        </p:grpSpPr>
        <p:cxnSp>
          <p:nvCxnSpPr>
            <p:cNvPr id="441" name="Google Shape;441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42" name="Google Shape;442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43" name="Google Shape;443;p44"/>
          <p:cNvGrpSpPr/>
          <p:nvPr/>
        </p:nvGrpSpPr>
        <p:grpSpPr>
          <a:xfrm>
            <a:off x="6924172" y="-140749"/>
            <a:ext cx="203200" cy="122145"/>
            <a:chOff x="7983415" y="6582508"/>
            <a:chExt cx="152400" cy="486507"/>
          </a:xfrm>
        </p:grpSpPr>
        <p:cxnSp>
          <p:nvCxnSpPr>
            <p:cNvPr id="444" name="Google Shape;444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45" name="Google Shape;445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46" name="Google Shape;446;p44"/>
          <p:cNvGrpSpPr/>
          <p:nvPr/>
        </p:nvGrpSpPr>
        <p:grpSpPr>
          <a:xfrm>
            <a:off x="5993164" y="-140749"/>
            <a:ext cx="203200" cy="122145"/>
            <a:chOff x="7983415" y="6582508"/>
            <a:chExt cx="152400" cy="486507"/>
          </a:xfrm>
        </p:grpSpPr>
        <p:cxnSp>
          <p:nvCxnSpPr>
            <p:cNvPr id="447" name="Google Shape;447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48" name="Google Shape;448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49" name="Google Shape;449;p44"/>
          <p:cNvGrpSpPr/>
          <p:nvPr/>
        </p:nvGrpSpPr>
        <p:grpSpPr>
          <a:xfrm>
            <a:off x="5062155" y="-140749"/>
            <a:ext cx="203200" cy="122145"/>
            <a:chOff x="7983415" y="6582508"/>
            <a:chExt cx="152400" cy="486507"/>
          </a:xfrm>
        </p:grpSpPr>
        <p:cxnSp>
          <p:nvCxnSpPr>
            <p:cNvPr id="450" name="Google Shape;450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51" name="Google Shape;451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52" name="Google Shape;452;p44"/>
          <p:cNvGrpSpPr/>
          <p:nvPr/>
        </p:nvGrpSpPr>
        <p:grpSpPr>
          <a:xfrm>
            <a:off x="4131145" y="-140749"/>
            <a:ext cx="203200" cy="122145"/>
            <a:chOff x="7983415" y="6582508"/>
            <a:chExt cx="152400" cy="486507"/>
          </a:xfrm>
        </p:grpSpPr>
        <p:cxnSp>
          <p:nvCxnSpPr>
            <p:cNvPr id="453" name="Google Shape;453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54" name="Google Shape;454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55" name="Google Shape;455;p44"/>
          <p:cNvGrpSpPr/>
          <p:nvPr/>
        </p:nvGrpSpPr>
        <p:grpSpPr>
          <a:xfrm>
            <a:off x="3200136" y="-140749"/>
            <a:ext cx="203200" cy="122145"/>
            <a:chOff x="7983415" y="6582508"/>
            <a:chExt cx="152400" cy="486507"/>
          </a:xfrm>
        </p:grpSpPr>
        <p:cxnSp>
          <p:nvCxnSpPr>
            <p:cNvPr id="456" name="Google Shape;456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57" name="Google Shape;457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58" name="Google Shape;458;p44"/>
          <p:cNvGrpSpPr/>
          <p:nvPr/>
        </p:nvGrpSpPr>
        <p:grpSpPr>
          <a:xfrm>
            <a:off x="2269127" y="-140749"/>
            <a:ext cx="203200" cy="122145"/>
            <a:chOff x="7983415" y="6582508"/>
            <a:chExt cx="152400" cy="486507"/>
          </a:xfrm>
        </p:grpSpPr>
        <p:cxnSp>
          <p:nvCxnSpPr>
            <p:cNvPr id="459" name="Google Shape;459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60" name="Google Shape;460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61" name="Google Shape;461;p44"/>
          <p:cNvGrpSpPr/>
          <p:nvPr/>
        </p:nvGrpSpPr>
        <p:grpSpPr>
          <a:xfrm>
            <a:off x="1338116" y="-140749"/>
            <a:ext cx="203200" cy="122145"/>
            <a:chOff x="7983415" y="6582508"/>
            <a:chExt cx="152400" cy="486507"/>
          </a:xfrm>
        </p:grpSpPr>
        <p:cxnSp>
          <p:nvCxnSpPr>
            <p:cNvPr id="462" name="Google Shape;462;p44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63" name="Google Shape;463;p44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464" name="Google Shape;464;p44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44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6" name="Google Shape;466;p44"/>
          <p:cNvSpPr txBox="1"/>
          <p:nvPr/>
        </p:nvSpPr>
        <p:spPr>
          <a:xfrm>
            <a:off x="499875" y="6356363"/>
            <a:ext cx="7962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67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rPr>
              <a:t>MISAEL CAMPOS | BERKELEY LAB</a:t>
            </a:r>
            <a:endParaRPr sz="1067" b="0" i="0" u="none" strike="noStrike" cap="none">
              <a:solidFill>
                <a:srgbClr val="888C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4"/>
          <p:cNvSpPr txBox="1">
            <a:spLocks noGrp="1"/>
          </p:cNvSpPr>
          <p:nvPr>
            <p:ph type="subTitle" idx="4"/>
          </p:nvPr>
        </p:nvSpPr>
        <p:spPr>
          <a:xfrm>
            <a:off x="612651" y="1143000"/>
            <a:ext cx="1097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56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3281704"/>
            <a:ext cx="10365316" cy="1379608"/>
          </a:xfrm>
        </p:spPr>
        <p:txBody>
          <a:bodyPr anchor="t" anchorCtr="0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24419" y="4859394"/>
            <a:ext cx="10365316" cy="839535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350" b="0">
                <a:solidFill>
                  <a:schemeClr val="accent1"/>
                </a:solidFill>
                <a:latin typeface="+mn-lt"/>
                <a:cs typeface="Myriad Pro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6135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62D8-3749-7D48-A0F2-FFE4880E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5418B-8B2A-E841-9B48-05943D536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0B383-11C0-BB40-B0A2-4EBCCBF7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A1CEF-63AB-2649-B7F3-8BB73F16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411B1-80EE-3C4B-9F5C-E335229C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F4E7F-0DF7-AF48-8853-D6AC39CA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2A55E-5DBC-BC4F-9E38-829C5130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BCE74-A787-114E-95C5-8DF924013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81F4F-9E09-3D43-A575-4A093DED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62387-AE64-CB48-BEE3-2C98EBD6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5630-B26B-9640-A60D-7C15E2481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0AECE-34A7-7F4F-85F6-49B905A5E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97DE3-4488-6243-A234-C28D45797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F5B2C-7765-7C46-8A6A-046D14F9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833A4-E5DC-DA46-91F9-3709D57D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CF0A5-EE5C-914F-9117-49F323E2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1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9EA7-0477-4B46-9D42-C2554D4A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1EE51-A1D4-4747-914D-66C0BD4FF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F45EA-17D1-EA42-92FD-030EBA44B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968FF-589A-214F-BB80-AC06C59B9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9B499-C508-B349-87F5-37DB8A661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88811-CE93-E048-81C3-D2C1A134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0BEAE-23CC-CB40-A81C-81BCE798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A82F7-4730-5D4A-8673-F1DBAFB8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D55CF-C7B7-0646-A526-AD59E13B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DCA54-FD0F-7047-BDA2-89688105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2E9AD6-02A3-BA4B-8D50-0ED391E6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89543-6010-1F46-85FD-9DC0BB19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8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9FEFE-E6A2-2D48-B490-F330BE79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DDB8E-D4A9-1545-B893-65CCA600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4D973-516E-C447-9F74-BA1FB4D0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6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16DB-0728-C747-A401-EB8F5E66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7C416-DE16-2341-834A-E7031B2A5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7735E-59DB-FE4E-BCC3-4F2105EF5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18AA7-F809-9447-B762-4F515918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2B576-F1A6-CE4C-8A2B-397DCC7F8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167A6-1509-3243-9862-02F7E020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D6C1B-652D-F747-9AFD-BC254DFA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5F02A-A3E0-994B-A4A8-10D59DA28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ED483-091D-7F45-B4AC-E16BD100A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910DA-8E41-9A45-A400-0067FCE5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E6313-F1E8-E94D-82B3-ACD61864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3F2E3-8BDA-174D-9831-A3A79DAA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8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F3D40-7CB8-6741-9A5F-60EBB4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F5C58-6A26-2345-97C6-70CE2987A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C9A5-3160-D243-AA1E-6D67157DE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7E2DD-F212-DD40-8070-0EECC66AA576}" type="datetimeFigureOut">
              <a:rPr lang="en-US" smtClean="0"/>
              <a:t>1/18/25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FE51F-DDA4-5548-A091-561810D1E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BFF59-5DD5-C240-8C93-5A10F5DA9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081F6-E103-E54C-B3D0-0E6ADADB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5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tif"/><Relationship Id="rId4" Type="http://schemas.openxmlformats.org/officeDocument/2006/relationships/image" Target="../media/image60.png"/><Relationship Id="rId9" Type="http://schemas.openxmlformats.org/officeDocument/2006/relationships/image" Target="../media/image65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8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jp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18" Type="http://schemas.openxmlformats.org/officeDocument/2006/relationships/image" Target="../media/image45.jpe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7.png"/><Relationship Id="rId7" Type="http://schemas.openxmlformats.org/officeDocument/2006/relationships/image" Target="../media/image38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3.jpeg"/><Relationship Id="rId20" Type="http://schemas.microsoft.com/office/2007/relationships/hdphoto" Target="../media/hdphoto6.wdp"/><Relationship Id="rId1" Type="http://schemas.openxmlformats.org/officeDocument/2006/relationships/tags" Target="../tags/tag1.xml"/><Relationship Id="rId6" Type="http://schemas.openxmlformats.org/officeDocument/2006/relationships/image" Target="../media/image37.jpeg"/><Relationship Id="rId11" Type="http://schemas.microsoft.com/office/2007/relationships/hdphoto" Target="../media/hdphoto4.wdp"/><Relationship Id="rId5" Type="http://schemas.openxmlformats.org/officeDocument/2006/relationships/image" Target="../media/image36.jpeg"/><Relationship Id="rId15" Type="http://schemas.openxmlformats.org/officeDocument/2006/relationships/image" Target="../media/image42.jpeg"/><Relationship Id="rId10" Type="http://schemas.openxmlformats.org/officeDocument/2006/relationships/image" Target="../media/image39.png"/><Relationship Id="rId19" Type="http://schemas.openxmlformats.org/officeDocument/2006/relationships/image" Target="../media/image46.png"/><Relationship Id="rId4" Type="http://schemas.openxmlformats.org/officeDocument/2006/relationships/image" Target="../media/image35.jpeg"/><Relationship Id="rId9" Type="http://schemas.openxmlformats.org/officeDocument/2006/relationships/image" Target="../media/image55.png"/><Relationship Id="rId14" Type="http://schemas.microsoft.com/office/2007/relationships/hdphoto" Target="../media/hdphoto5.wdp"/><Relationship Id="rId22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1.png"/><Relationship Id="rId18" Type="http://schemas.openxmlformats.org/officeDocument/2006/relationships/image" Target="../media/image45.jpe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47.png"/><Relationship Id="rId7" Type="http://schemas.openxmlformats.org/officeDocument/2006/relationships/image" Target="../media/image38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3.jpeg"/><Relationship Id="rId20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37.jpeg"/><Relationship Id="rId11" Type="http://schemas.microsoft.com/office/2007/relationships/hdphoto" Target="../media/hdphoto4.wdp"/><Relationship Id="rId5" Type="http://schemas.openxmlformats.org/officeDocument/2006/relationships/image" Target="../media/image36.jpeg"/><Relationship Id="rId15" Type="http://schemas.openxmlformats.org/officeDocument/2006/relationships/image" Target="../media/image42.jpeg"/><Relationship Id="rId10" Type="http://schemas.openxmlformats.org/officeDocument/2006/relationships/image" Target="../media/image39.png"/><Relationship Id="rId19" Type="http://schemas.openxmlformats.org/officeDocument/2006/relationships/image" Target="../media/image46.png"/><Relationship Id="rId4" Type="http://schemas.openxmlformats.org/officeDocument/2006/relationships/image" Target="../media/image35.jpeg"/><Relationship Id="rId9" Type="http://schemas.openxmlformats.org/officeDocument/2006/relationships/image" Target="../media/image49.png"/><Relationship Id="rId14" Type="http://schemas.microsoft.com/office/2007/relationships/hdphoto" Target="../media/hdphoto5.wdp"/><Relationship Id="rId22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6ED4-844C-1744-9B2D-2E2F1101B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TMD Lithographic Synthesis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FCA74-BEC3-A94E-BA6F-392737153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0933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b="1" dirty="0"/>
              <a:t>Towards CMOS compatible Integration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4D79D2-97EA-1144-99DD-84720FB2B5E8}"/>
              </a:ext>
            </a:extLst>
          </p:cNvPr>
          <p:cNvSpPr txBox="1"/>
          <p:nvPr/>
        </p:nvSpPr>
        <p:spPr>
          <a:xfrm>
            <a:off x="4457699" y="4572000"/>
            <a:ext cx="283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Tevye</a:t>
            </a:r>
            <a:r>
              <a:rPr lang="en-US" dirty="0"/>
              <a:t> Kuykendall 1/21/2024</a:t>
            </a:r>
          </a:p>
        </p:txBody>
      </p:sp>
    </p:spTree>
    <p:extLst>
      <p:ext uri="{BB962C8B-B14F-4D97-AF65-F5344CB8AC3E}">
        <p14:creationId xmlns:p14="http://schemas.microsoft.com/office/powerpoint/2010/main" val="1406240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D7CF-6FCC-2449-83F1-8DC187A2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586" y="273659"/>
            <a:ext cx="10365316" cy="626647"/>
          </a:xfrm>
        </p:spPr>
        <p:txBody>
          <a:bodyPr/>
          <a:lstStyle/>
          <a:p>
            <a:r>
              <a:rPr lang="en-US" b="1" dirty="0"/>
              <a:t>Locally-Heated Chemical Conversion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C6AF2A-386C-6946-9FDF-E4C618E0D037}"/>
              </a:ext>
            </a:extLst>
          </p:cNvPr>
          <p:cNvGrpSpPr/>
          <p:nvPr/>
        </p:nvGrpSpPr>
        <p:grpSpPr>
          <a:xfrm>
            <a:off x="226051" y="1329484"/>
            <a:ext cx="3713337" cy="4959173"/>
            <a:chOff x="299156" y="1742993"/>
            <a:chExt cx="2609673" cy="34852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67F2B0-648F-984B-9A3B-D7AAEFB16652}"/>
                </a:ext>
              </a:extLst>
            </p:cNvPr>
            <p:cNvGrpSpPr/>
            <p:nvPr/>
          </p:nvGrpSpPr>
          <p:grpSpPr>
            <a:xfrm>
              <a:off x="613106" y="1742993"/>
              <a:ext cx="1914525" cy="2262815"/>
              <a:chOff x="30946464" y="22545686"/>
              <a:chExt cx="1450985" cy="17149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9FBA9C4-055C-9F4D-A6E9-FC8CE7B865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6866"/>
              <a:stretch/>
            </p:blipFill>
            <p:spPr>
              <a:xfrm>
                <a:off x="30946464" y="22545686"/>
                <a:ext cx="1450985" cy="1714948"/>
              </a:xfrm>
              <a:prstGeom prst="rect">
                <a:avLst/>
              </a:prstGeom>
            </p:spPr>
          </p:pic>
          <p:sp>
            <p:nvSpPr>
              <p:cNvPr id="6" name="Explosion 2 5">
                <a:extLst>
                  <a:ext uri="{FF2B5EF4-FFF2-40B4-BE49-F238E27FC236}">
                    <a16:creationId xmlns:a16="http://schemas.microsoft.com/office/drawing/2014/main" id="{A38723C2-8C26-7A48-9D0B-0AED85A7BC47}"/>
                  </a:ext>
                </a:extLst>
              </p:cNvPr>
              <p:cNvSpPr/>
              <p:nvPr/>
            </p:nvSpPr>
            <p:spPr>
              <a:xfrm rot="1392115">
                <a:off x="31580867" y="22695835"/>
                <a:ext cx="253721" cy="199293"/>
              </a:xfrm>
              <a:prstGeom prst="irregularSeal2">
                <a:avLst/>
              </a:prstGeom>
              <a:solidFill>
                <a:srgbClr val="D0000E">
                  <a:alpha val="40000"/>
                </a:srgbClr>
              </a:solidFill>
              <a:ln>
                <a:solidFill>
                  <a:srgbClr val="FFC000">
                    <a:alpha val="18039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C40C66-4547-5646-A51D-9CC5790D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156" y="4255293"/>
              <a:ext cx="2609673" cy="97292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5E281C-BBC9-2C4E-A3E0-7AD94EA2E793}"/>
              </a:ext>
            </a:extLst>
          </p:cNvPr>
          <p:cNvGrpSpPr/>
          <p:nvPr/>
        </p:nvGrpSpPr>
        <p:grpSpPr>
          <a:xfrm>
            <a:off x="4084483" y="4277195"/>
            <a:ext cx="6780811" cy="1920272"/>
            <a:chOff x="4503453" y="3152694"/>
            <a:chExt cx="6780811" cy="19202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260607-99C4-B042-BBA3-34C0BF64C865}"/>
                </a:ext>
              </a:extLst>
            </p:cNvPr>
            <p:cNvSpPr/>
            <p:nvPr/>
          </p:nvSpPr>
          <p:spPr>
            <a:xfrm>
              <a:off x="4503453" y="3169838"/>
              <a:ext cx="6780811" cy="1899261"/>
            </a:xfrm>
            <a:prstGeom prst="rect">
              <a:avLst/>
            </a:prstGeom>
            <a:solidFill>
              <a:srgbClr val="402A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FDFA1F-3396-D44B-B7DB-BB999B8B7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45" t="21943" r="15021" b="26664"/>
            <a:stretch/>
          </p:blipFill>
          <p:spPr>
            <a:xfrm>
              <a:off x="9049232" y="3546074"/>
              <a:ext cx="2140964" cy="939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6B081B-B29E-0C46-AEA8-FF1F6F8D7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145" t="22590" r="15021" b="26018"/>
            <a:stretch/>
          </p:blipFill>
          <p:spPr>
            <a:xfrm>
              <a:off x="4621724" y="3546074"/>
              <a:ext cx="2140964" cy="9398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721C1E-CF0B-BD4C-B822-04CB0C9D5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45" t="21616" r="15021" b="26991"/>
            <a:stretch/>
          </p:blipFill>
          <p:spPr>
            <a:xfrm>
              <a:off x="6835478" y="3546074"/>
              <a:ext cx="2140964" cy="9398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915321-A6AA-E94B-9971-8F5BA8123174}"/>
                </a:ext>
              </a:extLst>
            </p:cNvPr>
            <p:cNvSpPr txBox="1"/>
            <p:nvPr/>
          </p:nvSpPr>
          <p:spPr>
            <a:xfrm>
              <a:off x="7200459" y="4795967"/>
              <a:ext cx="1344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Temperature, (</a:t>
              </a:r>
              <a:r>
                <a:rPr lang="en-US" sz="1200" baseline="30000" dirty="0" err="1">
                  <a:solidFill>
                    <a:schemeClr val="bg1"/>
                  </a:solidFill>
                </a:rPr>
                <a:t>o</a:t>
              </a:r>
              <a:r>
                <a:rPr lang="en-US" sz="1200" dirty="0" err="1">
                  <a:solidFill>
                    <a:schemeClr val="bg1"/>
                  </a:solidFill>
                </a:rPr>
                <a:t>C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5AFA7A-DFCF-624B-827D-0DDACC29E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2383" y="4580610"/>
              <a:ext cx="5788742" cy="2378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9BCC8F-6DF7-4F48-A58D-CD6C964C286C}"/>
                </a:ext>
              </a:extLst>
            </p:cNvPr>
            <p:cNvSpPr txBox="1"/>
            <p:nvPr/>
          </p:nvSpPr>
          <p:spPr>
            <a:xfrm>
              <a:off x="5496479" y="3462949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0.2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9F5CB7-2289-FD49-8A19-2FD78BBA6B5A}"/>
                </a:ext>
              </a:extLst>
            </p:cNvPr>
            <p:cNvSpPr txBox="1"/>
            <p:nvPr/>
          </p:nvSpPr>
          <p:spPr>
            <a:xfrm>
              <a:off x="7755714" y="3451167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0.5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B69A9D-80A6-A74E-9EF8-ED142832C48D}"/>
                </a:ext>
              </a:extLst>
            </p:cNvPr>
            <p:cNvSpPr txBox="1"/>
            <p:nvPr/>
          </p:nvSpPr>
          <p:spPr>
            <a:xfrm>
              <a:off x="9969468" y="3449962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A57A86-040A-CF43-8C1D-72AE8BF04E1D}"/>
                </a:ext>
              </a:extLst>
            </p:cNvPr>
            <p:cNvSpPr txBox="1"/>
            <p:nvPr/>
          </p:nvSpPr>
          <p:spPr>
            <a:xfrm>
              <a:off x="6999782" y="3197031"/>
              <a:ext cx="1812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Filament width (</a:t>
              </a:r>
              <a:r>
                <a:rPr lang="el-GR" sz="1400" b="1" dirty="0">
                  <a:solidFill>
                    <a:schemeClr val="bg1"/>
                  </a:solidFill>
                </a:rPr>
                <a:t>μ</a:t>
              </a:r>
              <a:r>
                <a:rPr lang="en-US" sz="1400" b="1" dirty="0">
                  <a:solidFill>
                    <a:schemeClr val="bg1"/>
                  </a:solidFill>
                </a:rPr>
                <a:t>m)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6E03B0-3A8F-9E4D-B1C7-A110D693FD0B}"/>
                </a:ext>
              </a:extLst>
            </p:cNvPr>
            <p:cNvSpPr txBox="1"/>
            <p:nvPr/>
          </p:nvSpPr>
          <p:spPr>
            <a:xfrm>
              <a:off x="6598384" y="3214641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0.1V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32229A-2332-4949-8565-DF7FDB78A1C2}"/>
                </a:ext>
              </a:extLst>
            </p:cNvPr>
            <p:cNvSpPr txBox="1"/>
            <p:nvPr/>
          </p:nvSpPr>
          <p:spPr>
            <a:xfrm flipH="1">
              <a:off x="4503453" y="3152694"/>
              <a:ext cx="458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c)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5A3FBF4-BD39-4A43-9497-5B689BCD627E}"/>
              </a:ext>
            </a:extLst>
          </p:cNvPr>
          <p:cNvSpPr txBox="1"/>
          <p:nvPr/>
        </p:nvSpPr>
        <p:spPr>
          <a:xfrm>
            <a:off x="3948178" y="1106562"/>
            <a:ext cx="35195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Simulated suspended heater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A246666-8FB5-4246-9215-3D66CABF0834}"/>
              </a:ext>
            </a:extLst>
          </p:cNvPr>
          <p:cNvGrpSpPr/>
          <p:nvPr/>
        </p:nvGrpSpPr>
        <p:grpSpPr>
          <a:xfrm>
            <a:off x="4068389" y="1681052"/>
            <a:ext cx="3812703" cy="2136844"/>
            <a:chOff x="4068389" y="1681052"/>
            <a:chExt cx="4068963" cy="228046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BFA24C-3543-3144-AD47-229761BE8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676" r="680"/>
            <a:stretch/>
          </p:blipFill>
          <p:spPr>
            <a:xfrm>
              <a:off x="4068389" y="1681052"/>
              <a:ext cx="4055222" cy="228046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1C33628-3C7F-0242-B1AD-72F2E7C63B3A}"/>
                </a:ext>
              </a:extLst>
            </p:cNvPr>
            <p:cNvSpPr txBox="1"/>
            <p:nvPr/>
          </p:nvSpPr>
          <p:spPr>
            <a:xfrm rot="20324984">
              <a:off x="4839331" y="3093796"/>
              <a:ext cx="397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50310F8-9D2D-CB47-A6BB-A6C29B97226C}"/>
                </a:ext>
              </a:extLst>
            </p:cNvPr>
            <p:cNvSpPr txBox="1"/>
            <p:nvPr/>
          </p:nvSpPr>
          <p:spPr>
            <a:xfrm>
              <a:off x="7752310" y="3483021"/>
              <a:ext cx="385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3173123-55CA-464E-A547-D9461C89DEAE}"/>
              </a:ext>
            </a:extLst>
          </p:cNvPr>
          <p:cNvSpPr txBox="1"/>
          <p:nvPr/>
        </p:nvSpPr>
        <p:spPr>
          <a:xfrm>
            <a:off x="8093235" y="848856"/>
            <a:ext cx="37998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Local conversion: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Precise patterning of TMD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Transfer-free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local growth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substrate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Device arrays allow parallel synthesis and automated characterization for application of AI/ML optimization</a:t>
            </a:r>
          </a:p>
        </p:txBody>
      </p:sp>
    </p:spTree>
    <p:extLst>
      <p:ext uri="{BB962C8B-B14F-4D97-AF65-F5344CB8AC3E}">
        <p14:creationId xmlns:p14="http://schemas.microsoft.com/office/powerpoint/2010/main" val="4006235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A9ACD-4951-7A4E-9F48-588828B2C627}"/>
              </a:ext>
            </a:extLst>
          </p:cNvPr>
          <p:cNvSpPr txBox="1"/>
          <p:nvPr/>
        </p:nvSpPr>
        <p:spPr>
          <a:xfrm>
            <a:off x="1455822" y="797510"/>
            <a:ext cx="94688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400" b="1" dirty="0"/>
              <a:t>Non-suspended device arrays for experimental design:</a:t>
            </a:r>
          </a:p>
          <a:p>
            <a:r>
              <a:rPr lang="en-US" sz="2400" dirty="0"/>
              <a:t>Establish proof of concept, conversion and characterization.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Establishing fab processes for patterning (deposition/etching) tungsten filaments with ~50-100nm wire width.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Chip carrier and device bonding for in-situ electrical testing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Building/integrating electrical measurement hardware/software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Tungsten filament conversion to WS</a:t>
            </a:r>
            <a:r>
              <a:rPr lang="en-US" sz="2400" baseline="-25000" dirty="0"/>
              <a:t>2</a:t>
            </a:r>
            <a:r>
              <a:rPr lang="en-US" sz="2400" dirty="0"/>
              <a:t> using </a:t>
            </a:r>
            <a:r>
              <a:rPr lang="en-US" sz="2400" u="sng" dirty="0"/>
              <a:t>standard furnace heating </a:t>
            </a:r>
            <a:r>
              <a:rPr lang="en-US" sz="2400" dirty="0"/>
              <a:t>to test characterization workflow (</a:t>
            </a:r>
            <a:r>
              <a:rPr lang="en-US" sz="2400" dirty="0" err="1"/>
              <a:t>Eg.</a:t>
            </a:r>
            <a:r>
              <a:rPr lang="en-US" sz="2400" dirty="0"/>
              <a:t> Raman, SEM, </a:t>
            </a:r>
            <a:r>
              <a:rPr lang="en-US" sz="2400" dirty="0" err="1"/>
              <a:t>etc</a:t>
            </a:r>
            <a:r>
              <a:rPr lang="en-US" sz="2400" dirty="0"/>
              <a:t>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Test first filament conversions (W -&gt; WS</a:t>
            </a:r>
            <a:r>
              <a:rPr lang="en-US" sz="2400" baseline="-25000" dirty="0"/>
              <a:t>2</a:t>
            </a:r>
            <a:r>
              <a:rPr lang="en-US" sz="2400" dirty="0"/>
              <a:t>) using </a:t>
            </a:r>
            <a:r>
              <a:rPr lang="en-US" sz="2400" u="sng" dirty="0"/>
              <a:t>ohmic heating</a:t>
            </a:r>
            <a:r>
              <a:rPr lang="en-US" sz="24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Establish data workflow for large device array, “combinatorial” approach: Integrate with scope foundry for automation of Raman and SEM data collection.</a:t>
            </a:r>
          </a:p>
          <a:p>
            <a:pPr marL="800100" lvl="1" indent="-3429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 startAt="2"/>
            </a:pPr>
            <a:r>
              <a:rPr lang="en-US" sz="2400" b="1" dirty="0"/>
              <a:t>Suspended devices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0B842-A6A4-C045-BAA1-AF3B12129AE3}"/>
              </a:ext>
            </a:extLst>
          </p:cNvPr>
          <p:cNvSpPr txBox="1"/>
          <p:nvPr/>
        </p:nvSpPr>
        <p:spPr>
          <a:xfrm>
            <a:off x="2720196" y="151179"/>
            <a:ext cx="569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Outline of Experimental Plan</a:t>
            </a:r>
          </a:p>
        </p:txBody>
      </p:sp>
    </p:spTree>
    <p:extLst>
      <p:ext uri="{BB962C8B-B14F-4D97-AF65-F5344CB8AC3E}">
        <p14:creationId xmlns:p14="http://schemas.microsoft.com/office/powerpoint/2010/main" val="242613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01D3566-542C-714E-915C-6478D003DB57}"/>
              </a:ext>
            </a:extLst>
          </p:cNvPr>
          <p:cNvSpPr/>
          <p:nvPr/>
        </p:nvSpPr>
        <p:spPr>
          <a:xfrm>
            <a:off x="2180335" y="3013387"/>
            <a:ext cx="5283200" cy="854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FA4239-B919-C849-9AE6-725BC1721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22" y="428200"/>
            <a:ext cx="1460500" cy="59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C82F37-312E-2D49-8C76-1649C3080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69" b="14474"/>
          <a:stretch/>
        </p:blipFill>
        <p:spPr>
          <a:xfrm>
            <a:off x="2180335" y="404779"/>
            <a:ext cx="5283200" cy="18202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3D06BF-BD5B-624E-8FAA-8383C5DA2810}"/>
              </a:ext>
            </a:extLst>
          </p:cNvPr>
          <p:cNvSpPr/>
          <p:nvPr/>
        </p:nvSpPr>
        <p:spPr>
          <a:xfrm>
            <a:off x="3595193" y="2916453"/>
            <a:ext cx="2453483" cy="1219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9C44B86-4850-E84A-8B63-B20A5A48EB22}"/>
              </a:ext>
            </a:extLst>
          </p:cNvPr>
          <p:cNvSpPr/>
          <p:nvPr/>
        </p:nvSpPr>
        <p:spPr>
          <a:xfrm>
            <a:off x="2172302" y="2576460"/>
            <a:ext cx="2409372" cy="457200"/>
          </a:xfrm>
          <a:custGeom>
            <a:avLst/>
            <a:gdLst>
              <a:gd name="connsiteX0" fmla="*/ 2409372 w 2409372"/>
              <a:gd name="connsiteY0" fmla="*/ 319315 h 457200"/>
              <a:gd name="connsiteX1" fmla="*/ 1415143 w 2409372"/>
              <a:gd name="connsiteY1" fmla="*/ 326572 h 457200"/>
              <a:gd name="connsiteX2" fmla="*/ 1415143 w 2409372"/>
              <a:gd name="connsiteY2" fmla="*/ 457200 h 457200"/>
              <a:gd name="connsiteX3" fmla="*/ 0 w 2409372"/>
              <a:gd name="connsiteY3" fmla="*/ 449943 h 457200"/>
              <a:gd name="connsiteX4" fmla="*/ 7258 w 2409372"/>
              <a:gd name="connsiteY4" fmla="*/ 116115 h 457200"/>
              <a:gd name="connsiteX5" fmla="*/ 1161143 w 2409372"/>
              <a:gd name="connsiteY5" fmla="*/ 130629 h 457200"/>
              <a:gd name="connsiteX6" fmla="*/ 1161143 w 2409372"/>
              <a:gd name="connsiteY6" fmla="*/ 7257 h 457200"/>
              <a:gd name="connsiteX7" fmla="*/ 2402115 w 2409372"/>
              <a:gd name="connsiteY7" fmla="*/ 0 h 457200"/>
              <a:gd name="connsiteX8" fmla="*/ 2409372 w 2409372"/>
              <a:gd name="connsiteY8" fmla="*/ 319315 h 457200"/>
              <a:gd name="connsiteX0" fmla="*/ 2409372 w 2409372"/>
              <a:gd name="connsiteY0" fmla="*/ 319315 h 457200"/>
              <a:gd name="connsiteX1" fmla="*/ 1415143 w 2409372"/>
              <a:gd name="connsiteY1" fmla="*/ 326572 h 457200"/>
              <a:gd name="connsiteX2" fmla="*/ 1415143 w 2409372"/>
              <a:gd name="connsiteY2" fmla="*/ 457200 h 457200"/>
              <a:gd name="connsiteX3" fmla="*/ 0 w 2409372"/>
              <a:gd name="connsiteY3" fmla="*/ 449943 h 457200"/>
              <a:gd name="connsiteX4" fmla="*/ 7258 w 2409372"/>
              <a:gd name="connsiteY4" fmla="*/ 139682 h 457200"/>
              <a:gd name="connsiteX5" fmla="*/ 1161143 w 2409372"/>
              <a:gd name="connsiteY5" fmla="*/ 130629 h 457200"/>
              <a:gd name="connsiteX6" fmla="*/ 1161143 w 2409372"/>
              <a:gd name="connsiteY6" fmla="*/ 7257 h 457200"/>
              <a:gd name="connsiteX7" fmla="*/ 2402115 w 2409372"/>
              <a:gd name="connsiteY7" fmla="*/ 0 h 457200"/>
              <a:gd name="connsiteX8" fmla="*/ 2409372 w 2409372"/>
              <a:gd name="connsiteY8" fmla="*/ 319315 h 457200"/>
              <a:gd name="connsiteX0" fmla="*/ 2409372 w 2409372"/>
              <a:gd name="connsiteY0" fmla="*/ 319315 h 457200"/>
              <a:gd name="connsiteX1" fmla="*/ 1415143 w 2409372"/>
              <a:gd name="connsiteY1" fmla="*/ 326572 h 457200"/>
              <a:gd name="connsiteX2" fmla="*/ 1415143 w 2409372"/>
              <a:gd name="connsiteY2" fmla="*/ 457200 h 457200"/>
              <a:gd name="connsiteX3" fmla="*/ 0 w 2409372"/>
              <a:gd name="connsiteY3" fmla="*/ 449943 h 457200"/>
              <a:gd name="connsiteX4" fmla="*/ 11971 w 2409372"/>
              <a:gd name="connsiteY4" fmla="*/ 139682 h 457200"/>
              <a:gd name="connsiteX5" fmla="*/ 1161143 w 2409372"/>
              <a:gd name="connsiteY5" fmla="*/ 130629 h 457200"/>
              <a:gd name="connsiteX6" fmla="*/ 1161143 w 2409372"/>
              <a:gd name="connsiteY6" fmla="*/ 7257 h 457200"/>
              <a:gd name="connsiteX7" fmla="*/ 2402115 w 2409372"/>
              <a:gd name="connsiteY7" fmla="*/ 0 h 457200"/>
              <a:gd name="connsiteX8" fmla="*/ 2409372 w 2409372"/>
              <a:gd name="connsiteY8" fmla="*/ 31931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9372" h="457200">
                <a:moveTo>
                  <a:pt x="2409372" y="319315"/>
                </a:moveTo>
                <a:lnTo>
                  <a:pt x="1415143" y="326572"/>
                </a:lnTo>
                <a:lnTo>
                  <a:pt x="1415143" y="457200"/>
                </a:lnTo>
                <a:lnTo>
                  <a:pt x="0" y="449943"/>
                </a:lnTo>
                <a:lnTo>
                  <a:pt x="11971" y="139682"/>
                </a:lnTo>
                <a:lnTo>
                  <a:pt x="1161143" y="130629"/>
                </a:lnTo>
                <a:lnTo>
                  <a:pt x="1161143" y="7257"/>
                </a:lnTo>
                <a:lnTo>
                  <a:pt x="2402115" y="0"/>
                </a:lnTo>
                <a:lnTo>
                  <a:pt x="2409372" y="319315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955020A-FCC7-DB4F-95AF-F8352C33767D}"/>
              </a:ext>
            </a:extLst>
          </p:cNvPr>
          <p:cNvSpPr/>
          <p:nvPr/>
        </p:nvSpPr>
        <p:spPr>
          <a:xfrm>
            <a:off x="2178288" y="2886125"/>
            <a:ext cx="2408548" cy="127262"/>
          </a:xfrm>
          <a:custGeom>
            <a:avLst/>
            <a:gdLst>
              <a:gd name="connsiteX0" fmla="*/ 0 w 2408548"/>
              <a:gd name="connsiteY0" fmla="*/ 127262 h 127262"/>
              <a:gd name="connsiteX1" fmla="*/ 1418734 w 2408548"/>
              <a:gd name="connsiteY1" fmla="*/ 127262 h 127262"/>
              <a:gd name="connsiteX2" fmla="*/ 1418734 w 2408548"/>
              <a:gd name="connsiteY2" fmla="*/ 0 h 127262"/>
              <a:gd name="connsiteX3" fmla="*/ 2408548 w 2408548"/>
              <a:gd name="connsiteY3" fmla="*/ 0 h 1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8548" h="127262">
                <a:moveTo>
                  <a:pt x="0" y="127262"/>
                </a:moveTo>
                <a:lnTo>
                  <a:pt x="1418734" y="127262"/>
                </a:lnTo>
                <a:lnTo>
                  <a:pt x="1418734" y="0"/>
                </a:lnTo>
                <a:lnTo>
                  <a:pt x="2408548" y="0"/>
                </a:lnTo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82C24FF-30A7-524A-B08D-91C5ED41E344}"/>
              </a:ext>
            </a:extLst>
          </p:cNvPr>
          <p:cNvSpPr/>
          <p:nvPr/>
        </p:nvSpPr>
        <p:spPr>
          <a:xfrm flipH="1">
            <a:off x="5062195" y="2576460"/>
            <a:ext cx="2409372" cy="457200"/>
          </a:xfrm>
          <a:custGeom>
            <a:avLst/>
            <a:gdLst>
              <a:gd name="connsiteX0" fmla="*/ 2409372 w 2409372"/>
              <a:gd name="connsiteY0" fmla="*/ 319315 h 457200"/>
              <a:gd name="connsiteX1" fmla="*/ 1415143 w 2409372"/>
              <a:gd name="connsiteY1" fmla="*/ 326572 h 457200"/>
              <a:gd name="connsiteX2" fmla="*/ 1415143 w 2409372"/>
              <a:gd name="connsiteY2" fmla="*/ 457200 h 457200"/>
              <a:gd name="connsiteX3" fmla="*/ 0 w 2409372"/>
              <a:gd name="connsiteY3" fmla="*/ 449943 h 457200"/>
              <a:gd name="connsiteX4" fmla="*/ 7258 w 2409372"/>
              <a:gd name="connsiteY4" fmla="*/ 116115 h 457200"/>
              <a:gd name="connsiteX5" fmla="*/ 1161143 w 2409372"/>
              <a:gd name="connsiteY5" fmla="*/ 130629 h 457200"/>
              <a:gd name="connsiteX6" fmla="*/ 1161143 w 2409372"/>
              <a:gd name="connsiteY6" fmla="*/ 7257 h 457200"/>
              <a:gd name="connsiteX7" fmla="*/ 2402115 w 2409372"/>
              <a:gd name="connsiteY7" fmla="*/ 0 h 457200"/>
              <a:gd name="connsiteX8" fmla="*/ 2409372 w 2409372"/>
              <a:gd name="connsiteY8" fmla="*/ 319315 h 457200"/>
              <a:gd name="connsiteX0" fmla="*/ 2409372 w 2409372"/>
              <a:gd name="connsiteY0" fmla="*/ 319315 h 457200"/>
              <a:gd name="connsiteX1" fmla="*/ 1415143 w 2409372"/>
              <a:gd name="connsiteY1" fmla="*/ 326572 h 457200"/>
              <a:gd name="connsiteX2" fmla="*/ 1415143 w 2409372"/>
              <a:gd name="connsiteY2" fmla="*/ 457200 h 457200"/>
              <a:gd name="connsiteX3" fmla="*/ 0 w 2409372"/>
              <a:gd name="connsiteY3" fmla="*/ 449943 h 457200"/>
              <a:gd name="connsiteX4" fmla="*/ 7258 w 2409372"/>
              <a:gd name="connsiteY4" fmla="*/ 139682 h 457200"/>
              <a:gd name="connsiteX5" fmla="*/ 1161143 w 2409372"/>
              <a:gd name="connsiteY5" fmla="*/ 130629 h 457200"/>
              <a:gd name="connsiteX6" fmla="*/ 1161143 w 2409372"/>
              <a:gd name="connsiteY6" fmla="*/ 7257 h 457200"/>
              <a:gd name="connsiteX7" fmla="*/ 2402115 w 2409372"/>
              <a:gd name="connsiteY7" fmla="*/ 0 h 457200"/>
              <a:gd name="connsiteX8" fmla="*/ 2409372 w 2409372"/>
              <a:gd name="connsiteY8" fmla="*/ 319315 h 457200"/>
              <a:gd name="connsiteX0" fmla="*/ 2409372 w 2409372"/>
              <a:gd name="connsiteY0" fmla="*/ 319315 h 457200"/>
              <a:gd name="connsiteX1" fmla="*/ 1415143 w 2409372"/>
              <a:gd name="connsiteY1" fmla="*/ 326572 h 457200"/>
              <a:gd name="connsiteX2" fmla="*/ 1415143 w 2409372"/>
              <a:gd name="connsiteY2" fmla="*/ 457200 h 457200"/>
              <a:gd name="connsiteX3" fmla="*/ 0 w 2409372"/>
              <a:gd name="connsiteY3" fmla="*/ 449943 h 457200"/>
              <a:gd name="connsiteX4" fmla="*/ 11971 w 2409372"/>
              <a:gd name="connsiteY4" fmla="*/ 139682 h 457200"/>
              <a:gd name="connsiteX5" fmla="*/ 1161143 w 2409372"/>
              <a:gd name="connsiteY5" fmla="*/ 130629 h 457200"/>
              <a:gd name="connsiteX6" fmla="*/ 1161143 w 2409372"/>
              <a:gd name="connsiteY6" fmla="*/ 7257 h 457200"/>
              <a:gd name="connsiteX7" fmla="*/ 2402115 w 2409372"/>
              <a:gd name="connsiteY7" fmla="*/ 0 h 457200"/>
              <a:gd name="connsiteX8" fmla="*/ 2409372 w 2409372"/>
              <a:gd name="connsiteY8" fmla="*/ 31931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9372" h="457200">
                <a:moveTo>
                  <a:pt x="2409372" y="319315"/>
                </a:moveTo>
                <a:lnTo>
                  <a:pt x="1415143" y="326572"/>
                </a:lnTo>
                <a:lnTo>
                  <a:pt x="1415143" y="457200"/>
                </a:lnTo>
                <a:lnTo>
                  <a:pt x="0" y="449943"/>
                </a:lnTo>
                <a:lnTo>
                  <a:pt x="11971" y="139682"/>
                </a:lnTo>
                <a:lnTo>
                  <a:pt x="1161143" y="130629"/>
                </a:lnTo>
                <a:lnTo>
                  <a:pt x="1161143" y="7257"/>
                </a:lnTo>
                <a:lnTo>
                  <a:pt x="2402115" y="0"/>
                </a:lnTo>
                <a:lnTo>
                  <a:pt x="2409372" y="319315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BD0C136-3CA8-9C43-9AD9-B78DFC3B81FC}"/>
              </a:ext>
            </a:extLst>
          </p:cNvPr>
          <p:cNvSpPr/>
          <p:nvPr/>
        </p:nvSpPr>
        <p:spPr>
          <a:xfrm flipH="1">
            <a:off x="5068181" y="2886125"/>
            <a:ext cx="2408548" cy="127262"/>
          </a:xfrm>
          <a:custGeom>
            <a:avLst/>
            <a:gdLst>
              <a:gd name="connsiteX0" fmla="*/ 0 w 2408548"/>
              <a:gd name="connsiteY0" fmla="*/ 127262 h 127262"/>
              <a:gd name="connsiteX1" fmla="*/ 1418734 w 2408548"/>
              <a:gd name="connsiteY1" fmla="*/ 127262 h 127262"/>
              <a:gd name="connsiteX2" fmla="*/ 1418734 w 2408548"/>
              <a:gd name="connsiteY2" fmla="*/ 0 h 127262"/>
              <a:gd name="connsiteX3" fmla="*/ 2408548 w 2408548"/>
              <a:gd name="connsiteY3" fmla="*/ 0 h 12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8548" h="127262">
                <a:moveTo>
                  <a:pt x="0" y="127262"/>
                </a:moveTo>
                <a:lnTo>
                  <a:pt x="1418734" y="127262"/>
                </a:lnTo>
                <a:lnTo>
                  <a:pt x="1418734" y="0"/>
                </a:lnTo>
                <a:lnTo>
                  <a:pt x="2408548" y="0"/>
                </a:lnTo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EAF987-DBCB-084B-B525-4710F523965A}"/>
              </a:ext>
            </a:extLst>
          </p:cNvPr>
          <p:cNvSpPr txBox="1"/>
          <p:nvPr/>
        </p:nvSpPr>
        <p:spPr>
          <a:xfrm>
            <a:off x="2225669" y="2191964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5nm </a:t>
            </a:r>
            <a:r>
              <a:rPr lang="en-US" dirty="0" err="1"/>
              <a:t>Ti</a:t>
            </a:r>
            <a:r>
              <a:rPr lang="en-US" dirty="0"/>
              <a:t> / 250nm Au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E58339-C276-3A4C-A7BA-0CD36432C486}"/>
              </a:ext>
            </a:extLst>
          </p:cNvPr>
          <p:cNvSpPr txBox="1"/>
          <p:nvPr/>
        </p:nvSpPr>
        <p:spPr>
          <a:xfrm>
            <a:off x="4353121" y="3071124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50nm 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45600B-87DF-D441-B0EA-FA9BCFD9666B}"/>
              </a:ext>
            </a:extLst>
          </p:cNvPr>
          <p:cNvCxnSpPr/>
          <p:nvPr/>
        </p:nvCxnSpPr>
        <p:spPr>
          <a:xfrm>
            <a:off x="4581674" y="428620"/>
            <a:ext cx="480521" cy="0"/>
          </a:xfrm>
          <a:prstGeom prst="straightConnector1">
            <a:avLst/>
          </a:prstGeom>
          <a:ln w="28575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3F607D7-F307-1341-81F3-A86A1614204B}"/>
              </a:ext>
            </a:extLst>
          </p:cNvPr>
          <p:cNvSpPr txBox="1"/>
          <p:nvPr/>
        </p:nvSpPr>
        <p:spPr>
          <a:xfrm>
            <a:off x="5000399" y="8443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500-1000nm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80C1FD-02B7-7546-BEB5-627DEB99EA49}"/>
              </a:ext>
            </a:extLst>
          </p:cNvPr>
          <p:cNvCxnSpPr/>
          <p:nvPr/>
        </p:nvCxnSpPr>
        <p:spPr>
          <a:xfrm>
            <a:off x="5951440" y="1020447"/>
            <a:ext cx="0" cy="283487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360D6D-DBE8-7341-ABDF-C8F50C2342E4}"/>
              </a:ext>
            </a:extLst>
          </p:cNvPr>
          <p:cNvCxnSpPr>
            <a:cxnSpLocks/>
          </p:cNvCxnSpPr>
          <p:nvPr/>
        </p:nvCxnSpPr>
        <p:spPr>
          <a:xfrm flipV="1">
            <a:off x="5951440" y="1357646"/>
            <a:ext cx="0" cy="283487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EA3B85-9807-3A4A-AE8F-F237A4B5FDAC}"/>
              </a:ext>
            </a:extLst>
          </p:cNvPr>
          <p:cNvSpPr txBox="1"/>
          <p:nvPr/>
        </p:nvSpPr>
        <p:spPr>
          <a:xfrm>
            <a:off x="5442777" y="676282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50, 100, 200nm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7C09525-9287-2948-B570-4641D688107D}"/>
              </a:ext>
            </a:extLst>
          </p:cNvPr>
          <p:cNvGrpSpPr/>
          <p:nvPr/>
        </p:nvGrpSpPr>
        <p:grpSpPr>
          <a:xfrm>
            <a:off x="8284582" y="2555889"/>
            <a:ext cx="3363495" cy="1711730"/>
            <a:chOff x="8210438" y="4088678"/>
            <a:chExt cx="3363495" cy="17117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617B99-61A2-3A42-AA6E-3251FF045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362" b="18783"/>
            <a:stretch/>
          </p:blipFill>
          <p:spPr>
            <a:xfrm>
              <a:off x="8210438" y="4088678"/>
              <a:ext cx="3363495" cy="1711730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5FAA0A7-6ECF-6146-B676-8A3C819E90BA}"/>
                </a:ext>
              </a:extLst>
            </p:cNvPr>
            <p:cNvCxnSpPr/>
            <p:nvPr/>
          </p:nvCxnSpPr>
          <p:spPr>
            <a:xfrm>
              <a:off x="9899387" y="4560194"/>
              <a:ext cx="0" cy="28348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0E9BDF5-3904-F441-93E8-51E7236CF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99387" y="4972856"/>
              <a:ext cx="0" cy="28348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4D167C-D996-724D-A5AF-2D47A6FD36AE}"/>
                </a:ext>
              </a:extLst>
            </p:cNvPr>
            <p:cNvSpPr txBox="1"/>
            <p:nvPr/>
          </p:nvSpPr>
          <p:spPr>
            <a:xfrm>
              <a:off x="9517790" y="4171317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50nm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27005B8-300D-D84B-99C0-F9ACA6CFB4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31" t="3740" r="21303" b="29372"/>
          <a:stretch/>
        </p:blipFill>
        <p:spPr>
          <a:xfrm>
            <a:off x="118563" y="242417"/>
            <a:ext cx="1851853" cy="17154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F95ADC-6ECC-2442-9CE9-24A89D85D8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34" r="14985" b="4212"/>
          <a:stretch/>
        </p:blipFill>
        <p:spPr>
          <a:xfrm>
            <a:off x="1968669" y="4125204"/>
            <a:ext cx="3536838" cy="26364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76CCCA9-805D-D34D-8CE1-0D3EA5CB10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39" t="11933" r="30763" b="14126"/>
          <a:stretch/>
        </p:blipFill>
        <p:spPr>
          <a:xfrm>
            <a:off x="5618738" y="4125204"/>
            <a:ext cx="2155129" cy="26364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A8084F4-7685-784F-BE7A-B31E7E7AACA5}"/>
              </a:ext>
            </a:extLst>
          </p:cNvPr>
          <p:cNvSpPr txBox="1"/>
          <p:nvPr/>
        </p:nvSpPr>
        <p:spPr>
          <a:xfrm>
            <a:off x="2180335" y="586867"/>
            <a:ext cx="90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Contact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F77AC4-7D06-4B49-BB37-7FC663DF5BE7}"/>
              </a:ext>
            </a:extLst>
          </p:cNvPr>
          <p:cNvSpPr txBox="1"/>
          <p:nvPr/>
        </p:nvSpPr>
        <p:spPr>
          <a:xfrm>
            <a:off x="3133695" y="962534"/>
            <a:ext cx="144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6A2E3"/>
                </a:solidFill>
              </a:rPr>
              <a:t>Tungsten NW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D4E362C-339C-734F-A3B7-19958E68DA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41" t="19795" r="15928" b="35206"/>
          <a:stretch/>
        </p:blipFill>
        <p:spPr>
          <a:xfrm>
            <a:off x="8284582" y="4778942"/>
            <a:ext cx="3363495" cy="169572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BE6198E-AEA0-FA44-B970-0552A38B09C7}"/>
              </a:ext>
            </a:extLst>
          </p:cNvPr>
          <p:cNvGrpSpPr/>
          <p:nvPr/>
        </p:nvGrpSpPr>
        <p:grpSpPr>
          <a:xfrm>
            <a:off x="7757358" y="176267"/>
            <a:ext cx="4200358" cy="2048802"/>
            <a:chOff x="7757358" y="176267"/>
            <a:chExt cx="4200358" cy="20488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0D47E0-FE32-6C47-A6E7-D6A13ECB8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5663" b="19301"/>
            <a:stretch/>
          </p:blipFill>
          <p:spPr>
            <a:xfrm>
              <a:off x="7757358" y="176267"/>
              <a:ext cx="4200358" cy="2048802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384F90F-DAE2-584D-94FB-0B9D3268D938}"/>
                </a:ext>
              </a:extLst>
            </p:cNvPr>
            <p:cNvCxnSpPr>
              <a:cxnSpLocks/>
            </p:cNvCxnSpPr>
            <p:nvPr/>
          </p:nvCxnSpPr>
          <p:spPr>
            <a:xfrm>
              <a:off x="7936118" y="1869547"/>
              <a:ext cx="54864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400B02-1130-EF48-8238-60B86438899A}"/>
                </a:ext>
              </a:extLst>
            </p:cNvPr>
            <p:cNvSpPr txBox="1"/>
            <p:nvPr/>
          </p:nvSpPr>
          <p:spPr>
            <a:xfrm>
              <a:off x="7847157" y="1561770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</a:t>
              </a:r>
              <a:r>
                <a:rPr lang="en-US" sz="1400" dirty="0">
                  <a:solidFill>
                    <a:schemeClr val="bg1"/>
                  </a:solidFill>
                  <a:sym typeface="Symbol" pitchFamily="2" charset="2"/>
                </a:rPr>
                <a:t></a:t>
              </a:r>
              <a:r>
                <a:rPr lang="en-US" sz="1400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pic>
        <p:nvPicPr>
          <p:cNvPr id="51" name="Google Shape;67;p3" title="Chart">
            <a:extLst>
              <a:ext uri="{FF2B5EF4-FFF2-40B4-BE49-F238E27FC236}">
                <a16:creationId xmlns:a16="http://schemas.microsoft.com/office/drawing/2014/main" id="{48703DDF-7095-E54D-A048-0D5D7E1C8D1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7426" r="42016" b="19637"/>
          <a:stretch/>
        </p:blipFill>
        <p:spPr>
          <a:xfrm>
            <a:off x="10972212" y="4351208"/>
            <a:ext cx="1119651" cy="9895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14300" dist="76200" dir="8580000" algn="bl" rotWithShape="0">
              <a:srgbClr val="000000">
                <a:alpha val="25000"/>
              </a:srgb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720023D-A5F5-5B40-99A7-219DF12A0811}"/>
              </a:ext>
            </a:extLst>
          </p:cNvPr>
          <p:cNvSpPr/>
          <p:nvPr/>
        </p:nvSpPr>
        <p:spPr>
          <a:xfrm>
            <a:off x="9241828" y="4984279"/>
            <a:ext cx="1518677" cy="1256599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EEB15C-0655-ED4E-BE2F-102437622041}"/>
              </a:ext>
            </a:extLst>
          </p:cNvPr>
          <p:cNvCxnSpPr>
            <a:cxnSpLocks/>
          </p:cNvCxnSpPr>
          <p:nvPr/>
        </p:nvCxnSpPr>
        <p:spPr>
          <a:xfrm>
            <a:off x="8450701" y="6316937"/>
            <a:ext cx="114123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1E2D35E-B19E-9A43-8578-E084D3AEE14A}"/>
              </a:ext>
            </a:extLst>
          </p:cNvPr>
          <p:cNvSpPr txBox="1"/>
          <p:nvPr/>
        </p:nvSpPr>
        <p:spPr>
          <a:xfrm>
            <a:off x="8361740" y="6009160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500nm</a:t>
            </a:r>
          </a:p>
        </p:txBody>
      </p:sp>
    </p:spTree>
    <p:extLst>
      <p:ext uri="{BB962C8B-B14F-4D97-AF65-F5344CB8AC3E}">
        <p14:creationId xmlns:p14="http://schemas.microsoft.com/office/powerpoint/2010/main" val="3947208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A9ACD-4951-7A4E-9F48-588828B2C627}"/>
              </a:ext>
            </a:extLst>
          </p:cNvPr>
          <p:cNvSpPr txBox="1"/>
          <p:nvPr/>
        </p:nvSpPr>
        <p:spPr>
          <a:xfrm>
            <a:off x="1240123" y="797510"/>
            <a:ext cx="971175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sz="2400" b="1" dirty="0"/>
              <a:t>Suspended devices</a:t>
            </a:r>
          </a:p>
          <a:p>
            <a:r>
              <a:rPr lang="en-US" sz="2400" dirty="0"/>
              <a:t>Provides</a:t>
            </a:r>
            <a:r>
              <a:rPr lang="en-US" sz="2400" b="1" dirty="0"/>
              <a:t> </a:t>
            </a:r>
            <a:r>
              <a:rPr lang="en-US" sz="2400" dirty="0"/>
              <a:t>improved thermal isolation of filaments. Less heating of CMOS, and enables higher conversion temperatures due to reduced conductive heat loss to substrate.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A) Suspended devices on LPCVD </a:t>
            </a:r>
            <a:r>
              <a:rPr lang="en-US" sz="2400" b="1" dirty="0" err="1"/>
              <a:t>SiN</a:t>
            </a:r>
            <a:endParaRPr lang="en-US" sz="2400" b="1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Establishing fab processes for patterning suspended filaments with ~50-100nm wire width on LPCVD </a:t>
            </a:r>
            <a:r>
              <a:rPr lang="en-US" sz="2400" dirty="0" err="1"/>
              <a:t>SiN</a:t>
            </a:r>
            <a:r>
              <a:rPr lang="en-US" sz="2400" dirty="0"/>
              <a:t> bridge.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Testing, proof of concept, debugging.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Device design for in-operando thermal measurement architecture.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Prototyping and testing on non-CMOS architecture.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Reduction of nanoribbon device dimensions using BCP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B) Suspended devices on SiO2, </a:t>
            </a:r>
            <a:r>
              <a:rPr lang="en-US" sz="2400" b="1" dirty="0" err="1"/>
              <a:t>SiN</a:t>
            </a:r>
            <a:r>
              <a:rPr lang="en-US" sz="2400" b="1" dirty="0"/>
              <a:t> or other CMOS compatible bridge material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Device design and integration on CMOS chips with thermal management.</a:t>
            </a:r>
          </a:p>
          <a:p>
            <a:pPr marL="800100" lvl="1" indent="-342900">
              <a:buFont typeface="+mj-lt"/>
              <a:buAutoNum type="arabicParenR"/>
            </a:pPr>
            <a:endParaRPr lang="en-US" sz="2400" dirty="0"/>
          </a:p>
          <a:p>
            <a:pPr marL="800100" lvl="1" indent="-342900">
              <a:buFont typeface="+mj-lt"/>
              <a:buAutoNum type="arabicParenR"/>
            </a:pPr>
            <a:endParaRPr lang="en-US" sz="2400" dirty="0"/>
          </a:p>
          <a:p>
            <a:pPr marL="800100" lvl="1" indent="-342900">
              <a:buFont typeface="+mj-lt"/>
              <a:buAutoNum type="arabicParenR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213AC-9A9F-4F47-83BD-9B577B68D12A}"/>
              </a:ext>
            </a:extLst>
          </p:cNvPr>
          <p:cNvSpPr txBox="1"/>
          <p:nvPr/>
        </p:nvSpPr>
        <p:spPr>
          <a:xfrm>
            <a:off x="2720196" y="151179"/>
            <a:ext cx="569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Outline of Experimental Plan</a:t>
            </a:r>
          </a:p>
        </p:txBody>
      </p:sp>
    </p:spTree>
    <p:extLst>
      <p:ext uri="{BB962C8B-B14F-4D97-AF65-F5344CB8AC3E}">
        <p14:creationId xmlns:p14="http://schemas.microsoft.com/office/powerpoint/2010/main" val="415096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9"/>
          <p:cNvSpPr txBox="1">
            <a:spLocks noGrp="1"/>
          </p:cNvSpPr>
          <p:nvPr>
            <p:ph type="title"/>
          </p:nvPr>
        </p:nvSpPr>
        <p:spPr>
          <a:xfrm>
            <a:off x="609600" y="217598"/>
            <a:ext cx="109728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91433" bIns="4570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3600" b="1" dirty="0"/>
              <a:t>Traditional synthesis of 2D Materials:</a:t>
            </a:r>
            <a:endParaRPr sz="3600" b="1" dirty="0"/>
          </a:p>
          <a:p>
            <a:pPr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3600" b="1" dirty="0"/>
              <a:t>Transition Metal Dichalcogenides (TMDs)</a:t>
            </a:r>
            <a:endParaRPr sz="3600" b="1" dirty="0"/>
          </a:p>
        </p:txBody>
      </p:sp>
      <p:sp>
        <p:nvSpPr>
          <p:cNvPr id="1412" name="Google Shape;1412;p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8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800"/>
              </a:pPr>
              <a:t>2</a:t>
            </a:fld>
            <a:endParaRPr/>
          </a:p>
        </p:txBody>
      </p:sp>
      <p:pic>
        <p:nvPicPr>
          <p:cNvPr id="1413" name="Google Shape;1413;p9" descr="Samsung Proudly Shows Its 32 nm Manufacturing Process"/>
          <p:cNvPicPr preferRelativeResize="0"/>
          <p:nvPr/>
        </p:nvPicPr>
        <p:blipFill rotWithShape="1">
          <a:blip r:embed="rId3">
            <a:alphaModFix/>
          </a:blip>
          <a:srcRect r="12990"/>
          <a:stretch/>
        </p:blipFill>
        <p:spPr>
          <a:xfrm>
            <a:off x="9401214" y="2770930"/>
            <a:ext cx="2174797" cy="222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9"/>
          <p:cNvPicPr preferRelativeResize="0"/>
          <p:nvPr/>
        </p:nvPicPr>
        <p:blipFill rotWithShape="1">
          <a:blip r:embed="rId4">
            <a:alphaModFix/>
          </a:blip>
          <a:srcRect l="62259" b="57417"/>
          <a:stretch/>
        </p:blipFill>
        <p:spPr>
          <a:xfrm>
            <a:off x="836394" y="2796207"/>
            <a:ext cx="1499700" cy="1568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5" name="Google Shape;1415;p9"/>
          <p:cNvGrpSpPr/>
          <p:nvPr/>
        </p:nvGrpSpPr>
        <p:grpSpPr>
          <a:xfrm>
            <a:off x="3536008" y="1941179"/>
            <a:ext cx="2146309" cy="1523952"/>
            <a:chOff x="2281818" y="1408697"/>
            <a:chExt cx="1609732" cy="1142964"/>
          </a:xfrm>
        </p:grpSpPr>
        <p:pic>
          <p:nvPicPr>
            <p:cNvPr id="1416" name="Google Shape;1416;p9" descr="Micromechanical exfoliation of 2D crystals. (a) Adhesive tape is pressed against a 2D crystal so that the top few layers are attached to the tape (b). (c) The tape with crystals of layered material is pressed against a surface of choice. (d) Upon peeling off, the bottom layer is left on the substrate."/>
            <p:cNvPicPr preferRelativeResize="0"/>
            <p:nvPr/>
          </p:nvPicPr>
          <p:blipFill rotWithShape="1">
            <a:blip r:embed="rId5">
              <a:alphaModFix/>
            </a:blip>
            <a:srcRect l="49474" b="56506"/>
            <a:stretch/>
          </p:blipFill>
          <p:spPr>
            <a:xfrm flipH="1">
              <a:off x="2281818" y="1514327"/>
              <a:ext cx="1609732" cy="1037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7" name="Google Shape;1417;p9"/>
            <p:cNvSpPr/>
            <p:nvPr/>
          </p:nvSpPr>
          <p:spPr>
            <a:xfrm>
              <a:off x="3656792" y="1408697"/>
              <a:ext cx="154200" cy="26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18" name="Google Shape;1418;p9"/>
          <p:cNvPicPr preferRelativeResize="0"/>
          <p:nvPr/>
        </p:nvPicPr>
        <p:blipFill rotWithShape="1">
          <a:blip r:embed="rId6">
            <a:alphaModFix/>
          </a:blip>
          <a:srcRect t="15504"/>
          <a:stretch/>
        </p:blipFill>
        <p:spPr>
          <a:xfrm>
            <a:off x="3526551" y="4620851"/>
            <a:ext cx="2146299" cy="12901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9" name="Google Shape;1419;p9"/>
          <p:cNvGrpSpPr/>
          <p:nvPr/>
        </p:nvGrpSpPr>
        <p:grpSpPr>
          <a:xfrm>
            <a:off x="8090670" y="3218467"/>
            <a:ext cx="1189401" cy="1214000"/>
            <a:chOff x="7571533" y="14329799"/>
            <a:chExt cx="1690772" cy="910500"/>
          </a:xfrm>
        </p:grpSpPr>
        <p:sp>
          <p:nvSpPr>
            <p:cNvPr id="1420" name="Google Shape;1420;p9"/>
            <p:cNvSpPr/>
            <p:nvPr/>
          </p:nvSpPr>
          <p:spPr>
            <a:xfrm rot="-5400000">
              <a:off x="7991505" y="13969499"/>
              <a:ext cx="910500" cy="1631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9"/>
            <p:cNvSpPr txBox="1"/>
            <p:nvPr/>
          </p:nvSpPr>
          <p:spPr>
            <a:xfrm>
              <a:off x="7571533" y="14569499"/>
              <a:ext cx="883499" cy="4308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2800"/>
              </a:pPr>
              <a:r>
                <a:rPr lang="en-US" sz="3733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37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2" name="Google Shape;1422;p9"/>
          <p:cNvSpPr txBox="1">
            <a:spLocks noGrp="1"/>
          </p:cNvSpPr>
          <p:nvPr>
            <p:ph type="subTitle" idx="4294967295"/>
          </p:nvPr>
        </p:nvSpPr>
        <p:spPr>
          <a:xfrm>
            <a:off x="3526417" y="1534785"/>
            <a:ext cx="3711600" cy="439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867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Exfoliation &amp; Transfer</a:t>
            </a:r>
            <a:endParaRPr sz="1867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9"/>
          <p:cNvSpPr txBox="1">
            <a:spLocks noGrp="1"/>
          </p:cNvSpPr>
          <p:nvPr>
            <p:ph type="subTitle" idx="4294967295"/>
          </p:nvPr>
        </p:nvSpPr>
        <p:spPr>
          <a:xfrm>
            <a:off x="3526417" y="3970201"/>
            <a:ext cx="4484400" cy="439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867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Chemical Synthesis (e.g. CVD)</a:t>
            </a:r>
            <a:endParaRPr sz="1867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9"/>
          <p:cNvSpPr txBox="1">
            <a:spLocks noGrp="1"/>
          </p:cNvSpPr>
          <p:nvPr>
            <p:ph type="subTitle" idx="4294967295"/>
          </p:nvPr>
        </p:nvSpPr>
        <p:spPr>
          <a:xfrm>
            <a:off x="9401217" y="2044534"/>
            <a:ext cx="2174800" cy="755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867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Wafer-Scale </a:t>
            </a:r>
            <a:endParaRPr sz="1867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867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Fabrication</a:t>
            </a:r>
            <a:endParaRPr sz="1867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5" name="Google Shape;14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65384" y="1941151"/>
            <a:ext cx="1562101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36867" y="4503951"/>
            <a:ext cx="1600199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9"/>
          <p:cNvSpPr txBox="1">
            <a:spLocks noGrp="1"/>
          </p:cNvSpPr>
          <p:nvPr>
            <p:ph type="subTitle" idx="4294967295"/>
          </p:nvPr>
        </p:nvSpPr>
        <p:spPr>
          <a:xfrm>
            <a:off x="628451" y="2055167"/>
            <a:ext cx="1915600" cy="755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867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Transition Metal Dichalcogenides</a:t>
            </a:r>
            <a:endParaRPr sz="1867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9"/>
          <p:cNvSpPr txBox="1"/>
          <p:nvPr/>
        </p:nvSpPr>
        <p:spPr>
          <a:xfrm>
            <a:off x="622033" y="4364534"/>
            <a:ext cx="19284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MX</a:t>
            </a:r>
            <a:r>
              <a:rPr lang="en-US" sz="16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600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= Transition Metal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= Chalcogen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9"/>
          <p:cNvSpPr/>
          <p:nvPr/>
        </p:nvSpPr>
        <p:spPr>
          <a:xfrm rot="-5400000">
            <a:off x="2427363" y="3413267"/>
            <a:ext cx="1214000" cy="82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9"/>
          <p:cNvSpPr txBox="1"/>
          <p:nvPr/>
        </p:nvSpPr>
        <p:spPr>
          <a:xfrm>
            <a:off x="3536017" y="3465134"/>
            <a:ext cx="4210400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n-US"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learn and high quality materials.  Not reproducible.</a:t>
            </a:r>
            <a:endParaRPr sz="1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9"/>
          <p:cNvSpPr txBox="1"/>
          <p:nvPr/>
        </p:nvSpPr>
        <p:spPr>
          <a:xfrm>
            <a:off x="3526451" y="6027934"/>
            <a:ext cx="4694000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n-US"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Reproducible materials. Non-trivial to define location and shape of materials.</a:t>
            </a:r>
            <a:endParaRPr sz="1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5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7"/>
          <p:cNvSpPr txBox="1">
            <a:spLocks noGrp="1"/>
          </p:cNvSpPr>
          <p:nvPr>
            <p:ph type="title"/>
          </p:nvPr>
        </p:nvSpPr>
        <p:spPr>
          <a:xfrm>
            <a:off x="609600" y="292668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3600" b="1" dirty="0"/>
              <a:t>Lithographically Defined Synthesis of Transition Metal Dichalcogenides (TMDs)</a:t>
            </a:r>
            <a:endParaRPr sz="3600" b="1" dirty="0"/>
          </a:p>
        </p:txBody>
      </p:sp>
      <p:sp>
        <p:nvSpPr>
          <p:cNvPr id="1438" name="Google Shape;1438;p7"/>
          <p:cNvSpPr txBox="1">
            <a:spLocks noGrp="1"/>
          </p:cNvSpPr>
          <p:nvPr>
            <p:ph type="sldNum" idx="12"/>
          </p:nvPr>
        </p:nvSpPr>
        <p:spPr>
          <a:xfrm>
            <a:off x="9909319" y="6356333"/>
            <a:ext cx="165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en-US"/>
              <a:t>Ref. Kemelbay 2019 | </a:t>
            </a:r>
            <a:fld id="{00000000-1234-1234-1234-123412341234}" type="slidenum">
              <a:rPr lang="en-US"/>
              <a:pPr>
                <a:buClr>
                  <a:srgbClr val="000000"/>
                </a:buClr>
                <a:buSzPts val="800"/>
              </a:pPr>
              <a:t>3</a:t>
            </a:fld>
            <a:endParaRPr/>
          </a:p>
        </p:txBody>
      </p:sp>
      <p:pic>
        <p:nvPicPr>
          <p:cNvPr id="1439" name="Google Shape;1439;p7"/>
          <p:cNvPicPr preferRelativeResize="0"/>
          <p:nvPr/>
        </p:nvPicPr>
        <p:blipFill rotWithShape="1">
          <a:blip r:embed="rId3">
            <a:alphaModFix/>
          </a:blip>
          <a:srcRect l="802" t="4375" r="2209" b="7049"/>
          <a:stretch/>
        </p:blipFill>
        <p:spPr>
          <a:xfrm>
            <a:off x="1389083" y="4952341"/>
            <a:ext cx="8776388" cy="1269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7"/>
          <p:cNvSpPr txBox="1">
            <a:spLocks noGrp="1"/>
          </p:cNvSpPr>
          <p:nvPr>
            <p:ph type="subTitle" idx="4294967295"/>
          </p:nvPr>
        </p:nvSpPr>
        <p:spPr>
          <a:xfrm>
            <a:off x="1389067" y="1600404"/>
            <a:ext cx="6957200" cy="4164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733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A. Lateral Conversion: Microfabrication &amp; Synthesis</a:t>
            </a:r>
            <a:endParaRPr sz="1733" b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7"/>
          <p:cNvSpPr txBox="1">
            <a:spLocks noGrp="1"/>
          </p:cNvSpPr>
          <p:nvPr>
            <p:ph type="subTitle" idx="4294967295"/>
          </p:nvPr>
        </p:nvSpPr>
        <p:spPr>
          <a:xfrm>
            <a:off x="1389088" y="4533870"/>
            <a:ext cx="4625600" cy="3938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B. Optical Microscopy (WS</a:t>
            </a:r>
            <a:r>
              <a:rPr lang="en-US" sz="1600" b="1" baseline="-25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2" name="Google Shape;1442;p7"/>
          <p:cNvGrpSpPr/>
          <p:nvPr/>
        </p:nvGrpSpPr>
        <p:grpSpPr>
          <a:xfrm>
            <a:off x="1397483" y="2068226"/>
            <a:ext cx="8784483" cy="1997583"/>
            <a:chOff x="361475" y="1401850"/>
            <a:chExt cx="5491675" cy="1248801"/>
          </a:xfrm>
        </p:grpSpPr>
        <p:pic>
          <p:nvPicPr>
            <p:cNvPr id="1443" name="Google Shape;1443;p7"/>
            <p:cNvPicPr preferRelativeResize="0"/>
            <p:nvPr/>
          </p:nvPicPr>
          <p:blipFill rotWithShape="1">
            <a:blip r:embed="rId4">
              <a:alphaModFix/>
            </a:blip>
            <a:srcRect l="2093" r="3988"/>
            <a:stretch/>
          </p:blipFill>
          <p:spPr>
            <a:xfrm>
              <a:off x="366750" y="1401850"/>
              <a:ext cx="5486400" cy="1248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4" name="Google Shape;1444;p7"/>
            <p:cNvSpPr/>
            <p:nvPr/>
          </p:nvSpPr>
          <p:spPr>
            <a:xfrm>
              <a:off x="361475" y="1406325"/>
              <a:ext cx="113400" cy="15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5" name="Google Shape;1445;p7"/>
          <p:cNvGrpSpPr/>
          <p:nvPr/>
        </p:nvGrpSpPr>
        <p:grpSpPr>
          <a:xfrm>
            <a:off x="5509533" y="3371621"/>
            <a:ext cx="2326139" cy="994711"/>
            <a:chOff x="2932150" y="2216675"/>
            <a:chExt cx="1454200" cy="621850"/>
          </a:xfrm>
        </p:grpSpPr>
        <p:cxnSp>
          <p:nvCxnSpPr>
            <p:cNvPr id="1446" name="Google Shape;1446;p7"/>
            <p:cNvCxnSpPr/>
            <p:nvPr/>
          </p:nvCxnSpPr>
          <p:spPr>
            <a:xfrm>
              <a:off x="3147550" y="2668300"/>
              <a:ext cx="1629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pic>
          <p:nvPicPr>
            <p:cNvPr id="1447" name="Google Shape;1447;p7"/>
            <p:cNvPicPr preferRelativeResize="0"/>
            <p:nvPr/>
          </p:nvPicPr>
          <p:blipFill rotWithShape="1">
            <a:blip r:embed="rId5">
              <a:alphaModFix/>
            </a:blip>
            <a:srcRect l="1647" t="16603" r="-873" b="2324"/>
            <a:stretch/>
          </p:blipFill>
          <p:spPr>
            <a:xfrm>
              <a:off x="3314175" y="2216675"/>
              <a:ext cx="1072175" cy="62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8" name="Google Shape;1448;p7"/>
            <p:cNvSpPr txBox="1"/>
            <p:nvPr/>
          </p:nvSpPr>
          <p:spPr>
            <a:xfrm>
              <a:off x="2932150" y="2622700"/>
              <a:ext cx="215400" cy="1154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167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600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1200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2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7"/>
          <p:cNvGrpSpPr/>
          <p:nvPr/>
        </p:nvGrpSpPr>
        <p:grpSpPr>
          <a:xfrm>
            <a:off x="8488830" y="3371621"/>
            <a:ext cx="2320180" cy="994711"/>
            <a:chOff x="4794675" y="2216675"/>
            <a:chExt cx="1450475" cy="621850"/>
          </a:xfrm>
        </p:grpSpPr>
        <p:pic>
          <p:nvPicPr>
            <p:cNvPr id="1450" name="Google Shape;1450;p7"/>
            <p:cNvPicPr preferRelativeResize="0"/>
            <p:nvPr/>
          </p:nvPicPr>
          <p:blipFill rotWithShape="1">
            <a:blip r:embed="rId5">
              <a:alphaModFix/>
            </a:blip>
            <a:srcRect l="1647" t="16603" r="-873" b="2324"/>
            <a:stretch/>
          </p:blipFill>
          <p:spPr>
            <a:xfrm>
              <a:off x="5172975" y="2216675"/>
              <a:ext cx="1072175" cy="62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1" name="Google Shape;1451;p7"/>
            <p:cNvSpPr txBox="1"/>
            <p:nvPr/>
          </p:nvSpPr>
          <p:spPr>
            <a:xfrm>
              <a:off x="4794675" y="2554756"/>
              <a:ext cx="215400" cy="102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167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600"/>
              </a:pPr>
              <a:r>
                <a:rPr lang="en-US" sz="10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1067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10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52" name="Google Shape;1452;p7"/>
            <p:cNvCxnSpPr/>
            <p:nvPr/>
          </p:nvCxnSpPr>
          <p:spPr>
            <a:xfrm>
              <a:off x="5010075" y="2600356"/>
              <a:ext cx="1629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453" name="Google Shape;1453;p7"/>
            <p:cNvSpPr txBox="1"/>
            <p:nvPr/>
          </p:nvSpPr>
          <p:spPr>
            <a:xfrm>
              <a:off x="4794675" y="2696730"/>
              <a:ext cx="215400" cy="102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2167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600"/>
              </a:pPr>
              <a:r>
                <a:rPr lang="en-US" sz="10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1067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54" name="Google Shape;1454;p7"/>
            <p:cNvCxnSpPr/>
            <p:nvPr/>
          </p:nvCxnSpPr>
          <p:spPr>
            <a:xfrm>
              <a:off x="5010075" y="2742330"/>
              <a:ext cx="1629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6537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8"/>
          <p:cNvSpPr txBox="1">
            <a:spLocks noGrp="1"/>
          </p:cNvSpPr>
          <p:nvPr>
            <p:ph type="title"/>
          </p:nvPr>
        </p:nvSpPr>
        <p:spPr>
          <a:xfrm>
            <a:off x="612633" y="265858"/>
            <a:ext cx="10972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91433" bIns="4570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3600" b="1" dirty="0"/>
              <a:t>Lithographically Defined Synthesis of TMDs (cont.)</a:t>
            </a:r>
            <a:endParaRPr sz="3600" b="1" dirty="0"/>
          </a:p>
        </p:txBody>
      </p:sp>
      <p:sp>
        <p:nvSpPr>
          <p:cNvPr id="1461" name="Google Shape;1461;p8"/>
          <p:cNvSpPr txBox="1">
            <a:spLocks noGrp="1"/>
          </p:cNvSpPr>
          <p:nvPr>
            <p:ph type="sldNum" idx="12"/>
          </p:nvPr>
        </p:nvSpPr>
        <p:spPr>
          <a:xfrm>
            <a:off x="9425405" y="6356333"/>
            <a:ext cx="213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en-US"/>
              <a:t>Ref. Kemelbay 2019 | </a:t>
            </a:r>
            <a:fld id="{00000000-1234-1234-1234-123412341234}" type="slidenum">
              <a:rPr lang="en-US"/>
              <a:pPr>
                <a:buClr>
                  <a:srgbClr val="000000"/>
                </a:buClr>
                <a:buSzPts val="800"/>
              </a:pPr>
              <a:t>4</a:t>
            </a:fld>
            <a:endParaRPr/>
          </a:p>
        </p:txBody>
      </p:sp>
      <p:sp>
        <p:nvSpPr>
          <p:cNvPr id="1462" name="Google Shape;1462;p8"/>
          <p:cNvSpPr txBox="1">
            <a:spLocks noGrp="1"/>
          </p:cNvSpPr>
          <p:nvPr>
            <p:ph type="subTitle" idx="4294967295"/>
          </p:nvPr>
        </p:nvSpPr>
        <p:spPr>
          <a:xfrm>
            <a:off x="4384867" y="2367876"/>
            <a:ext cx="3150400" cy="755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867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Cross-Sectional TEM of Various </a:t>
            </a:r>
            <a:r>
              <a:rPr lang="en-US" sz="1867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</a:t>
            </a:r>
            <a:r>
              <a:rPr lang="en-US" sz="1867" b="1" baseline="-250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1867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Thickness</a:t>
            </a:r>
            <a:endParaRPr sz="1867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3" name="Google Shape;1463;p8"/>
          <p:cNvPicPr preferRelativeResize="0"/>
          <p:nvPr/>
        </p:nvPicPr>
        <p:blipFill rotWithShape="1">
          <a:blip r:embed="rId3">
            <a:alphaModFix/>
          </a:blip>
          <a:srcRect t="6296"/>
          <a:stretch/>
        </p:blipFill>
        <p:spPr>
          <a:xfrm>
            <a:off x="4384867" y="3071551"/>
            <a:ext cx="4594576" cy="323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8"/>
          <p:cNvPicPr preferRelativeResize="0"/>
          <p:nvPr/>
        </p:nvPicPr>
        <p:blipFill rotWithShape="1">
          <a:blip r:embed="rId4">
            <a:alphaModFix/>
          </a:blip>
          <a:srcRect t="7606" r="743" b="6541"/>
          <a:stretch/>
        </p:blipFill>
        <p:spPr>
          <a:xfrm>
            <a:off x="4422142" y="1452880"/>
            <a:ext cx="5003264" cy="6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8"/>
          <p:cNvSpPr txBox="1">
            <a:spLocks noGrp="1"/>
          </p:cNvSpPr>
          <p:nvPr>
            <p:ph type="subTitle" idx="4294967295"/>
          </p:nvPr>
        </p:nvSpPr>
        <p:spPr>
          <a:xfrm>
            <a:off x="4422193" y="1042361"/>
            <a:ext cx="5806800" cy="439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867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Cross-Sectional HRTEM</a:t>
            </a:r>
            <a:endParaRPr sz="1867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8"/>
          <p:cNvSpPr txBox="1">
            <a:spLocks noGrp="1"/>
          </p:cNvSpPr>
          <p:nvPr>
            <p:ph type="subTitle" idx="4294967295"/>
          </p:nvPr>
        </p:nvSpPr>
        <p:spPr>
          <a:xfrm>
            <a:off x="4422193" y="1452761"/>
            <a:ext cx="908800" cy="2852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6567" tIns="36567" rIns="0" bIns="0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4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SiO</a:t>
            </a:r>
            <a:r>
              <a:rPr lang="en-US" sz="1467" b="1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67" b="1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8"/>
          <p:cNvSpPr txBox="1">
            <a:spLocks noGrp="1"/>
          </p:cNvSpPr>
          <p:nvPr>
            <p:ph type="subTitle" idx="4294967295"/>
          </p:nvPr>
        </p:nvSpPr>
        <p:spPr>
          <a:xfrm>
            <a:off x="4422193" y="1674061"/>
            <a:ext cx="908800" cy="2852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6567" tIns="36567" rIns="0" bIns="0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4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WS</a:t>
            </a:r>
            <a:r>
              <a:rPr lang="en-US" sz="1467" b="1" baseline="-2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67" b="1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8"/>
          <p:cNvSpPr txBox="1">
            <a:spLocks noGrp="1"/>
          </p:cNvSpPr>
          <p:nvPr>
            <p:ph type="subTitle" idx="4294967295"/>
          </p:nvPr>
        </p:nvSpPr>
        <p:spPr>
          <a:xfrm>
            <a:off x="612633" y="1042367"/>
            <a:ext cx="3150400" cy="4164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733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Wafer Scalable</a:t>
            </a:r>
            <a:endParaRPr sz="1733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0" name="Google Shape;1470;p8" descr="A picture containing text,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633" y="1674073"/>
            <a:ext cx="3150400" cy="1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8" descr="A picture containing text,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633" y="2895869"/>
            <a:ext cx="3150400" cy="236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2" name="Google Shape;1472;p8"/>
          <p:cNvCxnSpPr/>
          <p:nvPr/>
        </p:nvCxnSpPr>
        <p:spPr>
          <a:xfrm>
            <a:off x="688679" y="1666069"/>
            <a:ext cx="2939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diamond" w="med" len="med"/>
            <a:tailEnd type="diamond" w="med" len="med"/>
          </a:ln>
        </p:spPr>
      </p:cxnSp>
      <p:sp>
        <p:nvSpPr>
          <p:cNvPr id="1473" name="Google Shape;1473;p8"/>
          <p:cNvSpPr txBox="1"/>
          <p:nvPr/>
        </p:nvSpPr>
        <p:spPr>
          <a:xfrm>
            <a:off x="1344240" y="1304867"/>
            <a:ext cx="16872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mm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4" name="Google Shape;1474;p8" descr="A screenshot of a comput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49865" y="3066589"/>
            <a:ext cx="1349483" cy="125919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pic>
      <p:cxnSp>
        <p:nvCxnSpPr>
          <p:cNvPr id="1475" name="Google Shape;1475;p8"/>
          <p:cNvCxnSpPr>
            <a:stCxn id="1476" idx="0"/>
          </p:cNvCxnSpPr>
          <p:nvPr/>
        </p:nvCxnSpPr>
        <p:spPr>
          <a:xfrm flipV="1">
            <a:off x="1898700" y="5120600"/>
            <a:ext cx="0" cy="252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1476" name="Google Shape;1476;p8"/>
          <p:cNvSpPr txBox="1"/>
          <p:nvPr/>
        </p:nvSpPr>
        <p:spPr>
          <a:xfrm>
            <a:off x="1383700" y="5373000"/>
            <a:ext cx="1030000" cy="47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7" tIns="12167" rIns="12167" bIns="12167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Etched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US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7" name="Google Shape;1477;p8"/>
          <p:cNvCxnSpPr>
            <a:stCxn id="1478" idx="0"/>
          </p:cNvCxnSpPr>
          <p:nvPr/>
        </p:nvCxnSpPr>
        <p:spPr>
          <a:xfrm flipV="1">
            <a:off x="3163200" y="5120600"/>
            <a:ext cx="0" cy="252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1478" name="Google Shape;1478;p8"/>
          <p:cNvSpPr txBox="1"/>
          <p:nvPr/>
        </p:nvSpPr>
        <p:spPr>
          <a:xfrm>
            <a:off x="2488400" y="5373000"/>
            <a:ext cx="1349600" cy="47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7" tIns="12167" rIns="12167" bIns="12167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Converted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US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WS</a:t>
            </a:r>
            <a:r>
              <a:rPr lang="en-US" sz="14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67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8"/>
          <p:cNvSpPr txBox="1"/>
          <p:nvPr/>
        </p:nvSpPr>
        <p:spPr>
          <a:xfrm>
            <a:off x="2249881" y="3066601"/>
            <a:ext cx="1395200" cy="20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1000"/>
            </a:pPr>
            <a:r>
              <a:rPr lang="en-US"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WS</a:t>
            </a:r>
            <a:r>
              <a:rPr lang="en-US" sz="1333" b="1" baseline="-2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Raman</a:t>
            </a: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D8C972-6288-3E45-AD74-F494C3D448B9}"/>
              </a:ext>
            </a:extLst>
          </p:cNvPr>
          <p:cNvGrpSpPr/>
          <p:nvPr/>
        </p:nvGrpSpPr>
        <p:grpSpPr>
          <a:xfrm>
            <a:off x="10882990" y="1554480"/>
            <a:ext cx="809241" cy="805455"/>
            <a:chOff x="2482663" y="3911100"/>
            <a:chExt cx="809241" cy="80545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2A5F149-8A22-F04C-940B-C118AEA3D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99" t="677" r="67266" b="55018"/>
            <a:stretch/>
          </p:blipFill>
          <p:spPr>
            <a:xfrm>
              <a:off x="2482663" y="3911100"/>
              <a:ext cx="809241" cy="805455"/>
            </a:xfrm>
            <a:prstGeom prst="rect">
              <a:avLst/>
            </a:prstGeom>
          </p:spPr>
        </p:pic>
        <p:sp>
          <p:nvSpPr>
            <p:cNvPr id="61" name="TextBox 3">
              <a:extLst>
                <a:ext uri="{FF2B5EF4-FFF2-40B4-BE49-F238E27FC236}">
                  <a16:creationId xmlns:a16="http://schemas.microsoft.com/office/drawing/2014/main" id="{62C13B3C-3089-E14F-BF45-B63DB400A786}"/>
                </a:ext>
              </a:extLst>
            </p:cNvPr>
            <p:cNvSpPr txBox="1"/>
            <p:nvPr/>
          </p:nvSpPr>
          <p:spPr>
            <a:xfrm>
              <a:off x="2488297" y="3911101"/>
              <a:ext cx="4474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MoS</a:t>
              </a:r>
              <a:r>
                <a:rPr lang="en-US" sz="800" b="1" baseline="-25000" dirty="0"/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782965-A859-2842-A6BC-841EBBEBC5B6}"/>
              </a:ext>
            </a:extLst>
          </p:cNvPr>
          <p:cNvGrpSpPr/>
          <p:nvPr/>
        </p:nvGrpSpPr>
        <p:grpSpPr>
          <a:xfrm>
            <a:off x="10849567" y="2938489"/>
            <a:ext cx="815953" cy="827662"/>
            <a:chOff x="2482663" y="4958560"/>
            <a:chExt cx="815953" cy="82766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16D943D-DFD8-884F-8610-C292B5687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522" t="1271" r="35643" b="54424"/>
            <a:stretch/>
          </p:blipFill>
          <p:spPr>
            <a:xfrm>
              <a:off x="2489375" y="4980767"/>
              <a:ext cx="809241" cy="805455"/>
            </a:xfrm>
            <a:prstGeom prst="rect">
              <a:avLst/>
            </a:prstGeom>
          </p:spPr>
        </p:pic>
        <p:sp>
          <p:nvSpPr>
            <p:cNvPr id="59" name="TextBox 6">
              <a:extLst>
                <a:ext uri="{FF2B5EF4-FFF2-40B4-BE49-F238E27FC236}">
                  <a16:creationId xmlns:a16="http://schemas.microsoft.com/office/drawing/2014/main" id="{D8D4D5F1-BB2C-C34F-9BD5-4A67F3330D40}"/>
                </a:ext>
              </a:extLst>
            </p:cNvPr>
            <p:cNvSpPr txBox="1"/>
            <p:nvPr/>
          </p:nvSpPr>
          <p:spPr>
            <a:xfrm>
              <a:off x="2482663" y="4958560"/>
              <a:ext cx="5536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MoSe</a:t>
              </a:r>
              <a:r>
                <a:rPr lang="en-US" sz="800" b="1" baseline="-25000" dirty="0"/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986458-EC88-7948-994D-4678107976DB}"/>
              </a:ext>
            </a:extLst>
          </p:cNvPr>
          <p:cNvGrpSpPr/>
          <p:nvPr/>
        </p:nvGrpSpPr>
        <p:grpSpPr>
          <a:xfrm>
            <a:off x="9906722" y="2966650"/>
            <a:ext cx="809241" cy="805455"/>
            <a:chOff x="1219974" y="4980767"/>
            <a:chExt cx="809241" cy="80545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2C67261-FEB4-C346-8912-B8C57A901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842" t="1576" r="3323" b="54119"/>
            <a:stretch/>
          </p:blipFill>
          <p:spPr>
            <a:xfrm>
              <a:off x="1219974" y="4980767"/>
              <a:ext cx="809241" cy="805455"/>
            </a:xfrm>
            <a:prstGeom prst="rect">
              <a:avLst/>
            </a:prstGeom>
          </p:spPr>
        </p:pic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0E39A41F-4CD9-BA48-8967-E4DF5500223A}"/>
                </a:ext>
              </a:extLst>
            </p:cNvPr>
            <p:cNvSpPr txBox="1"/>
            <p:nvPr/>
          </p:nvSpPr>
          <p:spPr>
            <a:xfrm>
              <a:off x="1219974" y="4980767"/>
              <a:ext cx="4474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WSe</a:t>
              </a:r>
              <a:r>
                <a:rPr lang="en-US" sz="800" b="1" baseline="-25000" dirty="0"/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D5331C-5CBE-0842-BA5D-58E711DF75AC}"/>
              </a:ext>
            </a:extLst>
          </p:cNvPr>
          <p:cNvGrpSpPr/>
          <p:nvPr/>
        </p:nvGrpSpPr>
        <p:grpSpPr>
          <a:xfrm>
            <a:off x="10912851" y="5213281"/>
            <a:ext cx="891882" cy="823768"/>
            <a:chOff x="5204118" y="6028225"/>
            <a:chExt cx="891882" cy="82376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36E19B1-18D5-4A41-A9D0-16AEB535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04118" y="6028226"/>
              <a:ext cx="805455" cy="805455"/>
            </a:xfrm>
            <a:prstGeom prst="rect">
              <a:avLst/>
            </a:prstGeom>
          </p:spPr>
        </p:pic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FE5AD6FE-437A-0A43-9157-256B01E5F4D8}"/>
                </a:ext>
              </a:extLst>
            </p:cNvPr>
            <p:cNvSpPr txBox="1"/>
            <p:nvPr/>
          </p:nvSpPr>
          <p:spPr>
            <a:xfrm>
              <a:off x="5204676" y="6028225"/>
              <a:ext cx="4427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/>
                <a:t>GaTe</a:t>
              </a:r>
              <a:endParaRPr lang="en-US" sz="800" b="1" dirty="0"/>
            </a:p>
          </p:txBody>
        </p:sp>
        <p:cxnSp>
          <p:nvCxnSpPr>
            <p:cNvPr id="54" name="Google Shape;103;p3">
              <a:extLst>
                <a:ext uri="{FF2B5EF4-FFF2-40B4-BE49-F238E27FC236}">
                  <a16:creationId xmlns:a16="http://schemas.microsoft.com/office/drawing/2014/main" id="{ED8C8AE3-B387-3643-A328-C928D80AAC20}"/>
                </a:ext>
              </a:extLst>
            </p:cNvPr>
            <p:cNvCxnSpPr>
              <a:cxnSpLocks/>
            </p:cNvCxnSpPr>
            <p:nvPr/>
          </p:nvCxnSpPr>
          <p:spPr>
            <a:xfrm>
              <a:off x="5710269" y="6776088"/>
              <a:ext cx="263115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5" name="Google Shape;99;p3">
              <a:extLst>
                <a:ext uri="{FF2B5EF4-FFF2-40B4-BE49-F238E27FC236}">
                  <a16:creationId xmlns:a16="http://schemas.microsoft.com/office/drawing/2014/main" id="{D9A47444-2C42-3543-A3FC-52A62501DB17}"/>
                </a:ext>
              </a:extLst>
            </p:cNvPr>
            <p:cNvSpPr txBox="1"/>
            <p:nvPr/>
          </p:nvSpPr>
          <p:spPr>
            <a:xfrm>
              <a:off x="5566523" y="6544247"/>
              <a:ext cx="529477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/>
                <a:t>20µm</a:t>
              </a:r>
              <a:endParaRPr sz="8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6F2226-78C6-3840-9F3A-B6E789AFAEEF}"/>
              </a:ext>
            </a:extLst>
          </p:cNvPr>
          <p:cNvGrpSpPr/>
          <p:nvPr/>
        </p:nvGrpSpPr>
        <p:grpSpPr>
          <a:xfrm>
            <a:off x="10889808" y="4314960"/>
            <a:ext cx="824554" cy="805455"/>
            <a:chOff x="3812230" y="6028226"/>
            <a:chExt cx="824554" cy="805455"/>
          </a:xfrm>
        </p:grpSpPr>
        <p:pic>
          <p:nvPicPr>
            <p:cNvPr id="49" name="Picture 48" descr="A circular object with a hole in it&#10;&#10;Description automatically generated with medium confidence">
              <a:extLst>
                <a:ext uri="{FF2B5EF4-FFF2-40B4-BE49-F238E27FC236}">
                  <a16:creationId xmlns:a16="http://schemas.microsoft.com/office/drawing/2014/main" id="{2CB2FC34-F71B-CD4F-9EFE-96DF5AF16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31329" y="6028226"/>
              <a:ext cx="805455" cy="805455"/>
            </a:xfrm>
            <a:prstGeom prst="rect">
              <a:avLst/>
            </a:prstGeom>
          </p:spPr>
        </p:pic>
        <p:sp>
          <p:nvSpPr>
            <p:cNvPr id="50" name="TextBox 17">
              <a:extLst>
                <a:ext uri="{FF2B5EF4-FFF2-40B4-BE49-F238E27FC236}">
                  <a16:creationId xmlns:a16="http://schemas.microsoft.com/office/drawing/2014/main" id="{1A9FFA7C-9374-CC4B-96A9-F45CA5B5AF8D}"/>
                </a:ext>
              </a:extLst>
            </p:cNvPr>
            <p:cNvSpPr txBox="1"/>
            <p:nvPr/>
          </p:nvSpPr>
          <p:spPr>
            <a:xfrm>
              <a:off x="3812230" y="6028226"/>
              <a:ext cx="4844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/>
                <a:t>Pt</a:t>
              </a:r>
              <a:r>
                <a:rPr lang="en-US" sz="800" b="1" baseline="-25000" dirty="0" err="1"/>
                <a:t>x</a:t>
              </a:r>
              <a:r>
                <a:rPr lang="en-US" sz="800" b="1" dirty="0" err="1"/>
                <a:t>Te</a:t>
              </a:r>
              <a:r>
                <a:rPr lang="en-US" sz="800" b="1" baseline="-25000" dirty="0" err="1"/>
                <a:t>y</a:t>
              </a:r>
              <a:endParaRPr lang="en-US" sz="800" b="1" baseline="-25000" dirty="0"/>
            </a:p>
          </p:txBody>
        </p:sp>
        <p:cxnSp>
          <p:nvCxnSpPr>
            <p:cNvPr id="51" name="Google Shape;103;p3">
              <a:extLst>
                <a:ext uri="{FF2B5EF4-FFF2-40B4-BE49-F238E27FC236}">
                  <a16:creationId xmlns:a16="http://schemas.microsoft.com/office/drawing/2014/main" id="{2D12C5F6-AC24-5143-9FC2-0D0D8F77B218}"/>
                </a:ext>
              </a:extLst>
            </p:cNvPr>
            <p:cNvCxnSpPr>
              <a:cxnSpLocks/>
            </p:cNvCxnSpPr>
            <p:nvPr/>
          </p:nvCxnSpPr>
          <p:spPr>
            <a:xfrm>
              <a:off x="4309672" y="6776088"/>
              <a:ext cx="263115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1D18A9-F1B5-FF4C-B389-E63D6574A663}"/>
              </a:ext>
            </a:extLst>
          </p:cNvPr>
          <p:cNvGrpSpPr/>
          <p:nvPr/>
        </p:nvGrpSpPr>
        <p:grpSpPr>
          <a:xfrm>
            <a:off x="9909528" y="5217758"/>
            <a:ext cx="805455" cy="805456"/>
            <a:chOff x="2489375" y="6028225"/>
            <a:chExt cx="805455" cy="805456"/>
          </a:xfrm>
        </p:grpSpPr>
        <p:pic>
          <p:nvPicPr>
            <p:cNvPr id="46" name="Google Shape;91;p3">
              <a:extLst>
                <a:ext uri="{FF2B5EF4-FFF2-40B4-BE49-F238E27FC236}">
                  <a16:creationId xmlns:a16="http://schemas.microsoft.com/office/drawing/2014/main" id="{3C1882A4-390D-0A46-91EE-0E8623C897F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489375" y="6028226"/>
              <a:ext cx="805455" cy="80545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2860CD43-CAC6-CD43-9DF7-4CE1A06A325C}"/>
                </a:ext>
              </a:extLst>
            </p:cNvPr>
            <p:cNvSpPr txBox="1"/>
            <p:nvPr/>
          </p:nvSpPr>
          <p:spPr>
            <a:xfrm>
              <a:off x="2489375" y="6028225"/>
              <a:ext cx="4908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MoTe</a:t>
              </a:r>
              <a:r>
                <a:rPr lang="en-US" sz="800" b="1" baseline="-25000" dirty="0"/>
                <a:t>2</a:t>
              </a:r>
            </a:p>
          </p:txBody>
        </p:sp>
        <p:cxnSp>
          <p:nvCxnSpPr>
            <p:cNvPr id="48" name="Google Shape;103;p3">
              <a:extLst>
                <a:ext uri="{FF2B5EF4-FFF2-40B4-BE49-F238E27FC236}">
                  <a16:creationId xmlns:a16="http://schemas.microsoft.com/office/drawing/2014/main" id="{76084FAF-EA2A-9142-960B-8BCB5E9B5640}"/>
                </a:ext>
              </a:extLst>
            </p:cNvPr>
            <p:cNvCxnSpPr>
              <a:cxnSpLocks/>
            </p:cNvCxnSpPr>
            <p:nvPr/>
          </p:nvCxnSpPr>
          <p:spPr>
            <a:xfrm>
              <a:off x="2983718" y="6776088"/>
              <a:ext cx="263115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8111E9-2791-3743-8FD7-136595D077A3}"/>
              </a:ext>
            </a:extLst>
          </p:cNvPr>
          <p:cNvGrpSpPr/>
          <p:nvPr/>
        </p:nvGrpSpPr>
        <p:grpSpPr>
          <a:xfrm>
            <a:off x="9906343" y="4312890"/>
            <a:ext cx="805455" cy="805455"/>
            <a:chOff x="1219974" y="6028227"/>
            <a:chExt cx="805455" cy="805455"/>
          </a:xfrm>
        </p:grpSpPr>
        <p:pic>
          <p:nvPicPr>
            <p:cNvPr id="43" name="Google Shape;94;p3">
              <a:extLst>
                <a:ext uri="{FF2B5EF4-FFF2-40B4-BE49-F238E27FC236}">
                  <a16:creationId xmlns:a16="http://schemas.microsoft.com/office/drawing/2014/main" id="{B6F190C0-77B5-E241-8B2B-B565E759BEE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219974" y="6028227"/>
              <a:ext cx="805455" cy="80545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4" name="TextBox 25">
              <a:extLst>
                <a:ext uri="{FF2B5EF4-FFF2-40B4-BE49-F238E27FC236}">
                  <a16:creationId xmlns:a16="http://schemas.microsoft.com/office/drawing/2014/main" id="{CA88EDA3-903B-7341-8686-CAC37B27401B}"/>
                </a:ext>
              </a:extLst>
            </p:cNvPr>
            <p:cNvSpPr txBox="1"/>
            <p:nvPr/>
          </p:nvSpPr>
          <p:spPr>
            <a:xfrm>
              <a:off x="1219974" y="6048362"/>
              <a:ext cx="4474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WTe</a:t>
              </a:r>
              <a:r>
                <a:rPr lang="en-US" sz="800" b="1" baseline="-25000" dirty="0"/>
                <a:t>2</a:t>
              </a:r>
            </a:p>
          </p:txBody>
        </p:sp>
        <p:cxnSp>
          <p:nvCxnSpPr>
            <p:cNvPr id="45" name="Google Shape;103;p3">
              <a:extLst>
                <a:ext uri="{FF2B5EF4-FFF2-40B4-BE49-F238E27FC236}">
                  <a16:creationId xmlns:a16="http://schemas.microsoft.com/office/drawing/2014/main" id="{AA6321D3-FDD9-2141-AAF1-B1673817C90E}"/>
                </a:ext>
              </a:extLst>
            </p:cNvPr>
            <p:cNvCxnSpPr>
              <a:cxnSpLocks/>
            </p:cNvCxnSpPr>
            <p:nvPr/>
          </p:nvCxnSpPr>
          <p:spPr>
            <a:xfrm>
              <a:off x="1667409" y="6776088"/>
              <a:ext cx="263115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58FAAC8-2BDA-434C-AD01-9CE74720EC9D}"/>
              </a:ext>
            </a:extLst>
          </p:cNvPr>
          <p:cNvGrpSpPr/>
          <p:nvPr/>
        </p:nvGrpSpPr>
        <p:grpSpPr>
          <a:xfrm>
            <a:off x="10400299" y="1041078"/>
            <a:ext cx="784189" cy="485110"/>
            <a:chOff x="-1748599" y="4008311"/>
            <a:chExt cx="784189" cy="485110"/>
          </a:xfrm>
        </p:grpSpPr>
        <p:sp>
          <p:nvSpPr>
            <p:cNvPr id="41" name="TextBox 28">
              <a:extLst>
                <a:ext uri="{FF2B5EF4-FFF2-40B4-BE49-F238E27FC236}">
                  <a16:creationId xmlns:a16="http://schemas.microsoft.com/office/drawing/2014/main" id="{CDBE6B9D-12FC-2C4F-ABB8-4CE17E2D33A4}"/>
                </a:ext>
              </a:extLst>
            </p:cNvPr>
            <p:cNvSpPr txBox="1"/>
            <p:nvPr/>
          </p:nvSpPr>
          <p:spPr>
            <a:xfrm>
              <a:off x="-1748599" y="4008311"/>
              <a:ext cx="7841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Sulfides</a:t>
              </a:r>
            </a:p>
          </p:txBody>
        </p:sp>
        <p:sp>
          <p:nvSpPr>
            <p:cNvPr id="42" name="TextBox 29">
              <a:extLst>
                <a:ext uri="{FF2B5EF4-FFF2-40B4-BE49-F238E27FC236}">
                  <a16:creationId xmlns:a16="http://schemas.microsoft.com/office/drawing/2014/main" id="{BAA52215-78BA-3149-B307-A733A6003F87}"/>
                </a:ext>
              </a:extLst>
            </p:cNvPr>
            <p:cNvSpPr txBox="1"/>
            <p:nvPr/>
          </p:nvSpPr>
          <p:spPr>
            <a:xfrm>
              <a:off x="-1583864" y="4216422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(H</a:t>
              </a:r>
              <a:r>
                <a:rPr lang="en-US" sz="1200" baseline="-25000" dirty="0"/>
                <a:t>2</a:t>
              </a:r>
              <a:r>
                <a:rPr lang="en-US" sz="1200" dirty="0"/>
                <a:t>S)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D0A479-2ACC-0A49-9FAA-66DBF58A429B}"/>
              </a:ext>
            </a:extLst>
          </p:cNvPr>
          <p:cNvGrpSpPr/>
          <p:nvPr/>
        </p:nvGrpSpPr>
        <p:grpSpPr>
          <a:xfrm>
            <a:off x="10415991" y="2469946"/>
            <a:ext cx="902811" cy="478399"/>
            <a:chOff x="-1748599" y="5057841"/>
            <a:chExt cx="902811" cy="478399"/>
          </a:xfrm>
        </p:grpSpPr>
        <p:sp>
          <p:nvSpPr>
            <p:cNvPr id="39" name="TextBox 31">
              <a:extLst>
                <a:ext uri="{FF2B5EF4-FFF2-40B4-BE49-F238E27FC236}">
                  <a16:creationId xmlns:a16="http://schemas.microsoft.com/office/drawing/2014/main" id="{41614308-0DCE-6243-ADA5-0AA0A7E6D6E0}"/>
                </a:ext>
              </a:extLst>
            </p:cNvPr>
            <p:cNvSpPr txBox="1"/>
            <p:nvPr/>
          </p:nvSpPr>
          <p:spPr>
            <a:xfrm>
              <a:off x="-1748599" y="5057841"/>
              <a:ext cx="902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Selenides</a:t>
              </a:r>
            </a:p>
          </p:txBody>
        </p:sp>
        <p:sp>
          <p:nvSpPr>
            <p:cNvPr id="40" name="TextBox 32">
              <a:extLst>
                <a:ext uri="{FF2B5EF4-FFF2-40B4-BE49-F238E27FC236}">
                  <a16:creationId xmlns:a16="http://schemas.microsoft.com/office/drawing/2014/main" id="{14E8ABEA-32D3-AE46-83C8-0D24CC24F59B}"/>
                </a:ext>
              </a:extLst>
            </p:cNvPr>
            <p:cNvSpPr txBox="1"/>
            <p:nvPr/>
          </p:nvSpPr>
          <p:spPr>
            <a:xfrm>
              <a:off x="-1624665" y="5259241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(H</a:t>
              </a:r>
              <a:r>
                <a:rPr lang="en-US" sz="1200" baseline="-25000" dirty="0"/>
                <a:t>2</a:t>
              </a:r>
              <a:r>
                <a:rPr lang="en-US" sz="1200" dirty="0"/>
                <a:t>Se)</a:t>
              </a:r>
            </a:p>
          </p:txBody>
        </p:sp>
      </p:grpSp>
      <p:sp>
        <p:nvSpPr>
          <p:cNvPr id="37" name="TextBox 34">
            <a:extLst>
              <a:ext uri="{FF2B5EF4-FFF2-40B4-BE49-F238E27FC236}">
                <a16:creationId xmlns:a16="http://schemas.microsoft.com/office/drawing/2014/main" id="{DAD70DAA-FC04-F54A-9E58-96314D9E6F21}"/>
              </a:ext>
            </a:extLst>
          </p:cNvPr>
          <p:cNvSpPr txBox="1"/>
          <p:nvPr/>
        </p:nvSpPr>
        <p:spPr>
          <a:xfrm>
            <a:off x="10089391" y="3836278"/>
            <a:ext cx="1374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Tellurides</a:t>
            </a:r>
          </a:p>
          <a:p>
            <a:pPr algn="ctr"/>
            <a:r>
              <a:rPr lang="en-US" sz="1200" dirty="0"/>
              <a:t>(Tellurium powder)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2F2E64-1904-EF45-B852-1A89F90CE99B}"/>
              </a:ext>
            </a:extLst>
          </p:cNvPr>
          <p:cNvGrpSpPr/>
          <p:nvPr/>
        </p:nvGrpSpPr>
        <p:grpSpPr>
          <a:xfrm>
            <a:off x="9942119" y="1554480"/>
            <a:ext cx="853190" cy="813396"/>
            <a:chOff x="1209901" y="3918210"/>
            <a:chExt cx="853190" cy="81339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B8CF8F9-E891-1E4E-B7B6-E972791DA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445" t="30471" r="20546" b="31373"/>
            <a:stretch/>
          </p:blipFill>
          <p:spPr>
            <a:xfrm>
              <a:off x="1216742" y="3918210"/>
              <a:ext cx="805455" cy="80954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ECAE14-F7ED-1948-B2B7-9A0CD9A507E7}"/>
                </a:ext>
              </a:extLst>
            </p:cNvPr>
            <p:cNvCxnSpPr/>
            <p:nvPr/>
          </p:nvCxnSpPr>
          <p:spPr>
            <a:xfrm>
              <a:off x="1820626" y="4696391"/>
              <a:ext cx="14918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9">
              <a:extLst>
                <a:ext uri="{FF2B5EF4-FFF2-40B4-BE49-F238E27FC236}">
                  <a16:creationId xmlns:a16="http://schemas.microsoft.com/office/drawing/2014/main" id="{610EC34F-7DC1-9F42-A029-08E9B80C4CD0}"/>
                </a:ext>
              </a:extLst>
            </p:cNvPr>
            <p:cNvSpPr txBox="1"/>
            <p:nvPr/>
          </p:nvSpPr>
          <p:spPr>
            <a:xfrm>
              <a:off x="1700491" y="4562329"/>
              <a:ext cx="36260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solidFill>
                    <a:schemeClr val="bg1"/>
                  </a:solidFill>
                </a:rPr>
                <a:t>10 µm</a:t>
              </a: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768D16CE-5394-3B47-B990-69070C68AF04}"/>
                </a:ext>
              </a:extLst>
            </p:cNvPr>
            <p:cNvSpPr txBox="1"/>
            <p:nvPr/>
          </p:nvSpPr>
          <p:spPr>
            <a:xfrm>
              <a:off x="1209901" y="3918210"/>
              <a:ext cx="4474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WS</a:t>
              </a:r>
              <a:r>
                <a:rPr lang="en-US" sz="800" b="1" baseline="-25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06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0"/>
          <p:cNvSpPr txBox="1">
            <a:spLocks noGrp="1"/>
          </p:cNvSpPr>
          <p:nvPr>
            <p:ph type="title"/>
          </p:nvPr>
        </p:nvSpPr>
        <p:spPr>
          <a:xfrm>
            <a:off x="609600" y="279633"/>
            <a:ext cx="1097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91433" bIns="45700" rtlCol="0" anchor="t" anchorCtr="0">
            <a:noAutofit/>
          </a:bodyPr>
          <a:lstStyle/>
          <a:p>
            <a:r>
              <a:rPr lang="en-US" sz="3600" b="1" dirty="0"/>
              <a:t>Lithographically Defined TMD Alloys &amp; Heterostructures</a:t>
            </a:r>
            <a:endParaRPr sz="3600" b="1" dirty="0"/>
          </a:p>
        </p:txBody>
      </p:sp>
      <p:sp>
        <p:nvSpPr>
          <p:cNvPr id="1487" name="Google Shape;1487;p10"/>
          <p:cNvSpPr txBox="1">
            <a:spLocks noGrp="1"/>
          </p:cNvSpPr>
          <p:nvPr>
            <p:ph type="body" idx="1"/>
          </p:nvPr>
        </p:nvSpPr>
        <p:spPr>
          <a:xfrm>
            <a:off x="8378833" y="1006000"/>
            <a:ext cx="3128000" cy="6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sz="1867" b="1">
                <a:solidFill>
                  <a:schemeClr val="accent2"/>
                </a:solidFill>
              </a:rPr>
              <a:t>Vertical Heterostructures</a:t>
            </a:r>
            <a:endParaRPr sz="1867" b="1">
              <a:solidFill>
                <a:schemeClr val="accent2"/>
              </a:solidFill>
            </a:endParaRPr>
          </a:p>
        </p:txBody>
      </p:sp>
      <p:sp>
        <p:nvSpPr>
          <p:cNvPr id="1488" name="Google Shape;1488;p10"/>
          <p:cNvSpPr txBox="1">
            <a:spLocks noGrp="1"/>
          </p:cNvSpPr>
          <p:nvPr>
            <p:ph type="body" idx="1"/>
          </p:nvPr>
        </p:nvSpPr>
        <p:spPr>
          <a:xfrm>
            <a:off x="4322800" y="1006000"/>
            <a:ext cx="3413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sz="1867" b="1">
                <a:solidFill>
                  <a:schemeClr val="accent2"/>
                </a:solidFill>
              </a:rPr>
              <a:t>Lateral Heterostructures</a:t>
            </a:r>
            <a:endParaRPr sz="1867" b="1">
              <a:solidFill>
                <a:schemeClr val="accent2"/>
              </a:solidFill>
            </a:endParaRPr>
          </a:p>
        </p:txBody>
      </p:sp>
      <p:sp>
        <p:nvSpPr>
          <p:cNvPr id="1489" name="Google Shape;1489;p10"/>
          <p:cNvSpPr txBox="1">
            <a:spLocks noGrp="1"/>
          </p:cNvSpPr>
          <p:nvPr>
            <p:ph type="body" idx="1"/>
          </p:nvPr>
        </p:nvSpPr>
        <p:spPr>
          <a:xfrm>
            <a:off x="637200" y="984833"/>
            <a:ext cx="2926000" cy="6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sz="1867" b="1">
                <a:solidFill>
                  <a:schemeClr val="accent2"/>
                </a:solidFill>
              </a:rPr>
              <a:t>Alloys</a:t>
            </a:r>
            <a:endParaRPr sz="1867" b="1">
              <a:solidFill>
                <a:schemeClr val="accent2"/>
              </a:solidFill>
            </a:endParaRPr>
          </a:p>
        </p:txBody>
      </p:sp>
      <p:pic>
        <p:nvPicPr>
          <p:cNvPr id="1490" name="Google Shape;1490;p10"/>
          <p:cNvPicPr preferRelativeResize="0"/>
          <p:nvPr/>
        </p:nvPicPr>
        <p:blipFill rotWithShape="1">
          <a:blip r:embed="rId3">
            <a:alphaModFix/>
          </a:blip>
          <a:srcRect l="37915" t="6122" r="5308" b="6541"/>
          <a:stretch/>
        </p:blipFill>
        <p:spPr>
          <a:xfrm>
            <a:off x="8378799" y="2986384"/>
            <a:ext cx="3064800" cy="315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4296" y="1502517"/>
            <a:ext cx="253821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631" y="1481367"/>
            <a:ext cx="2537253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0360" y="1451461"/>
            <a:ext cx="2160099" cy="11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10"/>
          <p:cNvSpPr txBox="1"/>
          <p:nvPr/>
        </p:nvSpPr>
        <p:spPr>
          <a:xfrm>
            <a:off x="8481677" y="3180100"/>
            <a:ext cx="217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10"/>
          <p:cNvSpPr txBox="1">
            <a:spLocks noGrp="1"/>
          </p:cNvSpPr>
          <p:nvPr>
            <p:ph type="subTitle" idx="4"/>
          </p:nvPr>
        </p:nvSpPr>
        <p:spPr>
          <a:xfrm>
            <a:off x="8378827" y="2721734"/>
            <a:ext cx="2743200" cy="3261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sz="1200">
                <a:solidFill>
                  <a:schemeClr val="accent1"/>
                </a:solidFill>
              </a:rPr>
              <a:t>Cross-Sectional HRTEM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1496" name="Google Shape;1496;p10"/>
          <p:cNvSpPr txBox="1">
            <a:spLocks noGrp="1"/>
          </p:cNvSpPr>
          <p:nvPr>
            <p:ph type="subTitle" idx="4"/>
          </p:nvPr>
        </p:nvSpPr>
        <p:spPr>
          <a:xfrm>
            <a:off x="8378811" y="3705285"/>
            <a:ext cx="464800" cy="280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933" b="1">
                <a:solidFill>
                  <a:schemeClr val="lt1"/>
                </a:solidFill>
              </a:rPr>
              <a:t>WS</a:t>
            </a:r>
            <a:r>
              <a:rPr lang="en-US" sz="933" b="1" baseline="-25000">
                <a:solidFill>
                  <a:schemeClr val="lt1"/>
                </a:solidFill>
              </a:rPr>
              <a:t>2</a:t>
            </a:r>
            <a:endParaRPr sz="933" b="1" baseline="-25000">
              <a:solidFill>
                <a:schemeClr val="lt1"/>
              </a:solidFill>
            </a:endParaRPr>
          </a:p>
        </p:txBody>
      </p:sp>
      <p:sp>
        <p:nvSpPr>
          <p:cNvPr id="1497" name="Google Shape;1497;p10"/>
          <p:cNvSpPr txBox="1">
            <a:spLocks noGrp="1"/>
          </p:cNvSpPr>
          <p:nvPr>
            <p:ph type="subTitle" idx="4"/>
          </p:nvPr>
        </p:nvSpPr>
        <p:spPr>
          <a:xfrm>
            <a:off x="8378811" y="4554434"/>
            <a:ext cx="464800" cy="280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933" b="1">
                <a:solidFill>
                  <a:schemeClr val="lt1"/>
                </a:solidFill>
              </a:rPr>
              <a:t>WS</a:t>
            </a:r>
            <a:r>
              <a:rPr lang="en-US" sz="933" b="1" baseline="-25000">
                <a:solidFill>
                  <a:schemeClr val="lt1"/>
                </a:solidFill>
              </a:rPr>
              <a:t>2</a:t>
            </a:r>
            <a:endParaRPr sz="933" b="1" baseline="-25000">
              <a:solidFill>
                <a:schemeClr val="lt1"/>
              </a:solidFill>
            </a:endParaRPr>
          </a:p>
        </p:txBody>
      </p:sp>
      <p:sp>
        <p:nvSpPr>
          <p:cNvPr id="1498" name="Google Shape;1498;p10"/>
          <p:cNvSpPr txBox="1">
            <a:spLocks noGrp="1"/>
          </p:cNvSpPr>
          <p:nvPr>
            <p:ph type="subTitle" idx="4"/>
          </p:nvPr>
        </p:nvSpPr>
        <p:spPr>
          <a:xfrm>
            <a:off x="8378811" y="3114067"/>
            <a:ext cx="464800" cy="280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933" b="1">
                <a:solidFill>
                  <a:schemeClr val="lt1"/>
                </a:solidFill>
              </a:rPr>
              <a:t>WS</a:t>
            </a:r>
            <a:r>
              <a:rPr lang="en-US" sz="933" b="1" baseline="-25000">
                <a:solidFill>
                  <a:schemeClr val="lt1"/>
                </a:solidFill>
              </a:rPr>
              <a:t>2</a:t>
            </a:r>
            <a:endParaRPr sz="933" b="1" baseline="-25000">
              <a:solidFill>
                <a:schemeClr val="lt1"/>
              </a:solidFill>
            </a:endParaRPr>
          </a:p>
        </p:txBody>
      </p:sp>
      <p:sp>
        <p:nvSpPr>
          <p:cNvPr id="1499" name="Google Shape;1499;p10"/>
          <p:cNvSpPr txBox="1">
            <a:spLocks noGrp="1"/>
          </p:cNvSpPr>
          <p:nvPr>
            <p:ph type="subTitle" idx="4"/>
          </p:nvPr>
        </p:nvSpPr>
        <p:spPr>
          <a:xfrm>
            <a:off x="8378811" y="5449401"/>
            <a:ext cx="464800" cy="280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933" b="1">
                <a:solidFill>
                  <a:schemeClr val="lt1"/>
                </a:solidFill>
              </a:rPr>
              <a:t>WS</a:t>
            </a:r>
            <a:r>
              <a:rPr lang="en-US" sz="933" b="1" baseline="-25000">
                <a:solidFill>
                  <a:schemeClr val="lt1"/>
                </a:solidFill>
              </a:rPr>
              <a:t>2</a:t>
            </a:r>
            <a:endParaRPr sz="933" b="1" baseline="-25000">
              <a:solidFill>
                <a:schemeClr val="lt1"/>
              </a:solidFill>
            </a:endParaRPr>
          </a:p>
        </p:txBody>
      </p:sp>
      <p:sp>
        <p:nvSpPr>
          <p:cNvPr id="1500" name="Google Shape;1500;p10"/>
          <p:cNvSpPr txBox="1">
            <a:spLocks noGrp="1"/>
          </p:cNvSpPr>
          <p:nvPr>
            <p:ph type="subTitle" idx="4"/>
          </p:nvPr>
        </p:nvSpPr>
        <p:spPr>
          <a:xfrm>
            <a:off x="8378811" y="4913667"/>
            <a:ext cx="464800" cy="280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933" b="1">
                <a:solidFill>
                  <a:schemeClr val="lt1"/>
                </a:solidFill>
              </a:rPr>
              <a:t>SiO</a:t>
            </a:r>
            <a:r>
              <a:rPr lang="en-US" sz="933" b="1" baseline="-25000">
                <a:solidFill>
                  <a:schemeClr val="lt1"/>
                </a:solidFill>
              </a:rPr>
              <a:t>2</a:t>
            </a:r>
            <a:endParaRPr sz="933" b="1" baseline="-25000">
              <a:solidFill>
                <a:schemeClr val="lt1"/>
              </a:solidFill>
            </a:endParaRPr>
          </a:p>
        </p:txBody>
      </p:sp>
      <p:sp>
        <p:nvSpPr>
          <p:cNvPr id="1501" name="Google Shape;1501;p10"/>
          <p:cNvSpPr txBox="1">
            <a:spLocks noGrp="1"/>
          </p:cNvSpPr>
          <p:nvPr>
            <p:ph type="subTitle" idx="4"/>
          </p:nvPr>
        </p:nvSpPr>
        <p:spPr>
          <a:xfrm>
            <a:off x="8378811" y="4075769"/>
            <a:ext cx="464800" cy="280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933" b="1">
                <a:solidFill>
                  <a:schemeClr val="lt1"/>
                </a:solidFill>
              </a:rPr>
              <a:t>SiO</a:t>
            </a:r>
            <a:r>
              <a:rPr lang="en-US" sz="933" b="1" baseline="-25000">
                <a:solidFill>
                  <a:schemeClr val="lt1"/>
                </a:solidFill>
              </a:rPr>
              <a:t>2</a:t>
            </a:r>
            <a:endParaRPr sz="933" b="1" baseline="-25000">
              <a:solidFill>
                <a:schemeClr val="lt1"/>
              </a:solidFill>
            </a:endParaRPr>
          </a:p>
        </p:txBody>
      </p:sp>
      <p:sp>
        <p:nvSpPr>
          <p:cNvPr id="1502" name="Google Shape;1502;p10"/>
          <p:cNvSpPr txBox="1">
            <a:spLocks noGrp="1"/>
          </p:cNvSpPr>
          <p:nvPr>
            <p:ph type="subTitle" idx="4"/>
          </p:nvPr>
        </p:nvSpPr>
        <p:spPr>
          <a:xfrm>
            <a:off x="8378811" y="3409669"/>
            <a:ext cx="464800" cy="280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933" b="1">
                <a:solidFill>
                  <a:schemeClr val="lt1"/>
                </a:solidFill>
              </a:rPr>
              <a:t>SiO</a:t>
            </a:r>
            <a:r>
              <a:rPr lang="en-US" sz="933" b="1" baseline="-25000">
                <a:solidFill>
                  <a:schemeClr val="lt1"/>
                </a:solidFill>
              </a:rPr>
              <a:t>2</a:t>
            </a:r>
            <a:endParaRPr sz="933" b="1" baseline="-25000">
              <a:solidFill>
                <a:schemeClr val="lt1"/>
              </a:solidFill>
            </a:endParaRPr>
          </a:p>
        </p:txBody>
      </p:sp>
      <p:sp>
        <p:nvSpPr>
          <p:cNvPr id="1503" name="Google Shape;1503;p10"/>
          <p:cNvSpPr txBox="1">
            <a:spLocks noGrp="1"/>
          </p:cNvSpPr>
          <p:nvPr>
            <p:ph type="subTitle" idx="4"/>
          </p:nvPr>
        </p:nvSpPr>
        <p:spPr>
          <a:xfrm>
            <a:off x="4352984" y="2721734"/>
            <a:ext cx="3352800" cy="3261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sz="1200">
                <a:solidFill>
                  <a:schemeClr val="accent1"/>
                </a:solidFill>
              </a:rPr>
              <a:t>WS</a:t>
            </a:r>
            <a:r>
              <a:rPr lang="en-US" sz="1200" baseline="-25000">
                <a:solidFill>
                  <a:schemeClr val="accent1"/>
                </a:solidFill>
              </a:rPr>
              <a:t>2</a:t>
            </a:r>
            <a:r>
              <a:rPr lang="en-US" sz="1200">
                <a:solidFill>
                  <a:schemeClr val="accent1"/>
                </a:solidFill>
              </a:rPr>
              <a:t> - WSe</a:t>
            </a:r>
            <a:r>
              <a:rPr lang="en-US" sz="1200" baseline="-25000">
                <a:solidFill>
                  <a:schemeClr val="accent1"/>
                </a:solidFill>
              </a:rPr>
              <a:t>2 </a:t>
            </a:r>
            <a:r>
              <a:rPr lang="en-US" sz="1200">
                <a:solidFill>
                  <a:schemeClr val="accent1"/>
                </a:solidFill>
              </a:rPr>
              <a:t>(Optical Microscopy)</a:t>
            </a:r>
            <a:endParaRPr sz="1200">
              <a:solidFill>
                <a:schemeClr val="accent1"/>
              </a:solidFill>
            </a:endParaRPr>
          </a:p>
        </p:txBody>
      </p:sp>
      <p:pic>
        <p:nvPicPr>
          <p:cNvPr id="1504" name="Google Shape;150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2801" y="2992332"/>
            <a:ext cx="3413200" cy="243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10"/>
          <p:cNvPicPr preferRelativeResize="0"/>
          <p:nvPr/>
        </p:nvPicPr>
        <p:blipFill rotWithShape="1">
          <a:blip r:embed="rId8">
            <a:alphaModFix/>
          </a:blip>
          <a:srcRect l="41445" t="49263" r="1159"/>
          <a:stretch/>
        </p:blipFill>
        <p:spPr>
          <a:xfrm>
            <a:off x="5975998" y="5744834"/>
            <a:ext cx="1759969" cy="61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0"/>
          <p:cNvPicPr preferRelativeResize="0"/>
          <p:nvPr/>
        </p:nvPicPr>
        <p:blipFill rotWithShape="1">
          <a:blip r:embed="rId8">
            <a:alphaModFix/>
          </a:blip>
          <a:srcRect l="47821" t="12480" r="1282" b="51278"/>
          <a:stretch/>
        </p:blipFill>
        <p:spPr>
          <a:xfrm>
            <a:off x="4383268" y="5769225"/>
            <a:ext cx="1576931" cy="4413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1507" name="Google Shape;1507;p10"/>
          <p:cNvSpPr txBox="1">
            <a:spLocks noGrp="1"/>
          </p:cNvSpPr>
          <p:nvPr>
            <p:ph type="subTitle" idx="4"/>
          </p:nvPr>
        </p:nvSpPr>
        <p:spPr>
          <a:xfrm>
            <a:off x="4383200" y="5432034"/>
            <a:ext cx="3352800" cy="3261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1200">
                <a:solidFill>
                  <a:schemeClr val="accent1"/>
                </a:solidFill>
              </a:rPr>
              <a:t>Raman Spectroscopy Line Scan</a:t>
            </a:r>
            <a:endParaRPr sz="1200">
              <a:solidFill>
                <a:schemeClr val="accent1"/>
              </a:solidFill>
            </a:endParaRPr>
          </a:p>
        </p:txBody>
      </p:sp>
      <p:sp>
        <p:nvSpPr>
          <p:cNvPr id="1508" name="Google Shape;1508;p10"/>
          <p:cNvSpPr/>
          <p:nvPr/>
        </p:nvSpPr>
        <p:spPr>
          <a:xfrm>
            <a:off x="4406103" y="5103833"/>
            <a:ext cx="312400" cy="119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9" name="Google Shape;1509;p10"/>
          <p:cNvCxnSpPr>
            <a:stCxn id="1508" idx="2"/>
          </p:cNvCxnSpPr>
          <p:nvPr/>
        </p:nvCxnSpPr>
        <p:spPr>
          <a:xfrm>
            <a:off x="4562303" y="5223433"/>
            <a:ext cx="0" cy="5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0" name="Google Shape;1510;p10"/>
          <p:cNvSpPr txBox="1">
            <a:spLocks noGrp="1"/>
          </p:cNvSpPr>
          <p:nvPr>
            <p:ph type="subTitle" idx="4"/>
          </p:nvPr>
        </p:nvSpPr>
        <p:spPr>
          <a:xfrm>
            <a:off x="5517743" y="5848467"/>
            <a:ext cx="257600" cy="1129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667" b="1">
                <a:solidFill>
                  <a:schemeClr val="lt1"/>
                </a:solidFill>
              </a:rPr>
              <a:t>WS</a:t>
            </a:r>
            <a:r>
              <a:rPr lang="en-US" sz="667" b="1" baseline="-25000">
                <a:solidFill>
                  <a:schemeClr val="lt1"/>
                </a:solidFill>
              </a:rPr>
              <a:t>2</a:t>
            </a:r>
            <a:endParaRPr sz="667" b="1" baseline="-25000">
              <a:solidFill>
                <a:schemeClr val="lt1"/>
              </a:solidFill>
            </a:endParaRPr>
          </a:p>
        </p:txBody>
      </p:sp>
      <p:sp>
        <p:nvSpPr>
          <p:cNvPr id="1511" name="Google Shape;1511;p10"/>
          <p:cNvSpPr txBox="1">
            <a:spLocks noGrp="1"/>
          </p:cNvSpPr>
          <p:nvPr>
            <p:ph type="subTitle" idx="4"/>
          </p:nvPr>
        </p:nvSpPr>
        <p:spPr>
          <a:xfrm>
            <a:off x="5129385" y="5848467"/>
            <a:ext cx="312400" cy="1129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667" b="1">
                <a:solidFill>
                  <a:schemeClr val="lt1"/>
                </a:solidFill>
              </a:rPr>
              <a:t>WSe</a:t>
            </a:r>
            <a:r>
              <a:rPr lang="en-US" sz="667" b="1" baseline="-25000">
                <a:solidFill>
                  <a:schemeClr val="lt1"/>
                </a:solidFill>
              </a:rPr>
              <a:t>2</a:t>
            </a:r>
            <a:endParaRPr sz="667" b="1" baseline="-25000">
              <a:solidFill>
                <a:schemeClr val="lt1"/>
              </a:solidFill>
            </a:endParaRPr>
          </a:p>
        </p:txBody>
      </p:sp>
      <p:sp>
        <p:nvSpPr>
          <p:cNvPr id="1512" name="Google Shape;1512;p10"/>
          <p:cNvSpPr txBox="1">
            <a:spLocks noGrp="1"/>
          </p:cNvSpPr>
          <p:nvPr>
            <p:ph type="subTitle" idx="4"/>
          </p:nvPr>
        </p:nvSpPr>
        <p:spPr>
          <a:xfrm>
            <a:off x="4813409" y="5848467"/>
            <a:ext cx="257600" cy="1129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667" b="1">
                <a:solidFill>
                  <a:schemeClr val="lt1"/>
                </a:solidFill>
              </a:rPr>
              <a:t>WS</a:t>
            </a:r>
            <a:r>
              <a:rPr lang="en-US" sz="667" b="1" baseline="-25000">
                <a:solidFill>
                  <a:schemeClr val="lt1"/>
                </a:solidFill>
              </a:rPr>
              <a:t>2</a:t>
            </a:r>
            <a:endParaRPr sz="667" b="1" baseline="-25000">
              <a:solidFill>
                <a:schemeClr val="lt1"/>
              </a:solidFill>
            </a:endParaRPr>
          </a:p>
        </p:txBody>
      </p:sp>
      <p:pic>
        <p:nvPicPr>
          <p:cNvPr id="1513" name="Google Shape;151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7185" y="2773162"/>
            <a:ext cx="2926100" cy="3583172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10"/>
          <p:cNvSpPr txBox="1">
            <a:spLocks noGrp="1"/>
          </p:cNvSpPr>
          <p:nvPr>
            <p:ph type="subTitle" idx="4"/>
          </p:nvPr>
        </p:nvSpPr>
        <p:spPr>
          <a:xfrm>
            <a:off x="4464309" y="5848467"/>
            <a:ext cx="257600" cy="1129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60958" indent="0">
              <a:spcBef>
                <a:spcPts val="0"/>
              </a:spcBef>
            </a:pPr>
            <a:r>
              <a:rPr lang="en-US" sz="667" b="1">
                <a:solidFill>
                  <a:schemeClr val="lt1"/>
                </a:solidFill>
              </a:rPr>
              <a:t>W</a:t>
            </a:r>
            <a:endParaRPr sz="667" b="1" baseline="-250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5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CCB8849-B806-3946-A5B2-3CD6808DD200}"/>
              </a:ext>
            </a:extLst>
          </p:cNvPr>
          <p:cNvSpPr txBox="1">
            <a:spLocks/>
          </p:cNvSpPr>
          <p:nvPr/>
        </p:nvSpPr>
        <p:spPr>
          <a:xfrm>
            <a:off x="2746248" y="2571750"/>
            <a:ext cx="6397752" cy="2324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Lower growth temperature for CMOS compatibility?</a:t>
            </a:r>
          </a:p>
        </p:txBody>
      </p:sp>
    </p:spTree>
    <p:extLst>
      <p:ext uri="{BB962C8B-B14F-4D97-AF65-F5344CB8AC3E}">
        <p14:creationId xmlns:p14="http://schemas.microsoft.com/office/powerpoint/2010/main" val="2648129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D5BAB50-650D-A440-9C0F-75C153BA8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140" y="4680510"/>
            <a:ext cx="2155820" cy="1762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0A1FB1-6F89-D548-AF1F-7980A9A04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0" r="6675" b="8747"/>
          <a:stretch/>
        </p:blipFill>
        <p:spPr>
          <a:xfrm>
            <a:off x="3947517" y="4514625"/>
            <a:ext cx="2475241" cy="1968773"/>
          </a:xfrm>
          <a:prstGeom prst="rect">
            <a:avLst/>
          </a:prstGeom>
        </p:spPr>
      </p:pic>
      <p:pic>
        <p:nvPicPr>
          <p:cNvPr id="14" name="Picture 13" descr="A close-up of a grey maze&#10;&#10;Description automatically generated">
            <a:extLst>
              <a:ext uri="{FF2B5EF4-FFF2-40B4-BE49-F238E27FC236}">
                <a16:creationId xmlns:a16="http://schemas.microsoft.com/office/drawing/2014/main" id="{9D3A1CE0-6B2F-C445-8FBB-D5CE482BD5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7084" b="12701"/>
          <a:stretch/>
        </p:blipFill>
        <p:spPr>
          <a:xfrm>
            <a:off x="2566206" y="4635916"/>
            <a:ext cx="1281223" cy="1777635"/>
          </a:xfrm>
          <a:prstGeom prst="rect">
            <a:avLst/>
          </a:prstGeom>
        </p:spPr>
      </p:pic>
      <p:sp>
        <p:nvSpPr>
          <p:cNvPr id="1555" name="Google Shape;1555;p1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8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800"/>
              </a:pPr>
              <a:t>7</a:t>
            </a:fld>
            <a:endParaRPr/>
          </a:p>
        </p:txBody>
      </p:sp>
      <p:pic>
        <p:nvPicPr>
          <p:cNvPr id="1556" name="Google Shape;1556;p12"/>
          <p:cNvPicPr preferRelativeResize="0"/>
          <p:nvPr/>
        </p:nvPicPr>
        <p:blipFill rotWithShape="1">
          <a:blip r:embed="rId7">
            <a:alphaModFix/>
          </a:blip>
          <a:srcRect l="1942" r="467"/>
          <a:stretch/>
        </p:blipFill>
        <p:spPr>
          <a:xfrm>
            <a:off x="3744780" y="1059165"/>
            <a:ext cx="3379509" cy="27054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2"/>
          <p:cNvSpPr txBox="1">
            <a:spLocks noGrp="1"/>
          </p:cNvSpPr>
          <p:nvPr>
            <p:ph type="subTitle" idx="4294967295"/>
          </p:nvPr>
        </p:nvSpPr>
        <p:spPr>
          <a:xfrm>
            <a:off x="5344980" y="636425"/>
            <a:ext cx="4030226" cy="36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None/>
            </a:pPr>
            <a:r>
              <a:rPr lang="en-U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14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SiN</a:t>
            </a:r>
            <a:r>
              <a:rPr lang="en-US" sz="1400" b="1" baseline="-250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1400" b="1" baseline="-250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Membranes</a:t>
            </a:r>
            <a:endParaRPr sz="14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C7190D-6E40-5946-A441-DEB07A5CA9F0}"/>
              </a:ext>
            </a:extLst>
          </p:cNvPr>
          <p:cNvGrpSpPr/>
          <p:nvPr/>
        </p:nvGrpSpPr>
        <p:grpSpPr>
          <a:xfrm>
            <a:off x="362653" y="2503031"/>
            <a:ext cx="2612923" cy="1275521"/>
            <a:chOff x="156543" y="2818959"/>
            <a:chExt cx="2861316" cy="1396776"/>
          </a:xfrm>
        </p:grpSpPr>
        <p:pic>
          <p:nvPicPr>
            <p:cNvPr id="10" name="Google Shape;1557;p12">
              <a:extLst>
                <a:ext uri="{FF2B5EF4-FFF2-40B4-BE49-F238E27FC236}">
                  <a16:creationId xmlns:a16="http://schemas.microsoft.com/office/drawing/2014/main" id="{90E0DB15-6BA3-E64E-AF05-C3C66D8AADC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3226" y="2818959"/>
              <a:ext cx="2054059" cy="13967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Google Shape;1560;p12">
              <a:extLst>
                <a:ext uri="{FF2B5EF4-FFF2-40B4-BE49-F238E27FC236}">
                  <a16:creationId xmlns:a16="http://schemas.microsoft.com/office/drawing/2014/main" id="{6C8AC3CB-1DEC-524E-8F71-6E7324FD2336}"/>
                </a:ext>
              </a:extLst>
            </p:cNvPr>
            <p:cNvCxnSpPr/>
            <p:nvPr/>
          </p:nvCxnSpPr>
          <p:spPr>
            <a:xfrm>
              <a:off x="156543" y="3678317"/>
              <a:ext cx="2201400" cy="275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" name="Google Shape;1561;p12">
              <a:extLst>
                <a:ext uri="{FF2B5EF4-FFF2-40B4-BE49-F238E27FC236}">
                  <a16:creationId xmlns:a16="http://schemas.microsoft.com/office/drawing/2014/main" id="{A6BB8F0E-0233-FD49-B89F-4D4DA671AC5D}"/>
                </a:ext>
              </a:extLst>
            </p:cNvPr>
            <p:cNvSpPr txBox="1"/>
            <p:nvPr/>
          </p:nvSpPr>
          <p:spPr>
            <a:xfrm>
              <a:off x="2399259" y="3868898"/>
              <a:ext cx="6186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Membrane</a:t>
              </a:r>
              <a:endParaRPr sz="9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 descr="A close-up of a grey surface&#10;&#10;Description automatically generated">
            <a:extLst>
              <a:ext uri="{FF2B5EF4-FFF2-40B4-BE49-F238E27FC236}">
                <a16:creationId xmlns:a16="http://schemas.microsoft.com/office/drawing/2014/main" id="{8B968C02-1B8D-FA4E-8081-A4E196E35C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9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950" y="4519168"/>
            <a:ext cx="2780843" cy="2085633"/>
          </a:xfrm>
          <a:prstGeom prst="rect">
            <a:avLst/>
          </a:prstGeom>
        </p:spPr>
      </p:pic>
      <p:sp>
        <p:nvSpPr>
          <p:cNvPr id="18" name="Google Shape;1558;p12">
            <a:extLst>
              <a:ext uri="{FF2B5EF4-FFF2-40B4-BE49-F238E27FC236}">
                <a16:creationId xmlns:a16="http://schemas.microsoft.com/office/drawing/2014/main" id="{50EDCD60-C32E-764E-BDF7-22F7AFA3EA68}"/>
              </a:ext>
            </a:extLst>
          </p:cNvPr>
          <p:cNvSpPr txBox="1">
            <a:spLocks/>
          </p:cNvSpPr>
          <p:nvPr/>
        </p:nvSpPr>
        <p:spPr>
          <a:xfrm>
            <a:off x="4232028" y="4042527"/>
            <a:ext cx="4404456" cy="36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ts val="1500"/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A. BCP patterning and liquid exfoliation transfer</a:t>
            </a:r>
            <a:endParaRPr lang="en-US" sz="14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571;g2854f923aff_0_207">
            <a:extLst>
              <a:ext uri="{FF2B5EF4-FFF2-40B4-BE49-F238E27FC236}">
                <a16:creationId xmlns:a16="http://schemas.microsoft.com/office/drawing/2014/main" id="{EFE36053-2F34-2F47-BE1D-294298118D5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73999" y="2500650"/>
            <a:ext cx="1531620" cy="11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79;g2854f923aff_0_207" descr="A close-up of a device&#10;&#10;Description automatically generated">
            <a:extLst>
              <a:ext uri="{FF2B5EF4-FFF2-40B4-BE49-F238E27FC236}">
                <a16:creationId xmlns:a16="http://schemas.microsoft.com/office/drawing/2014/main" id="{EC0B88F6-3606-2E45-A7E2-8E382405C04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73999" y="1137463"/>
            <a:ext cx="925828" cy="114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582;g2854f923aff_0_207">
            <a:extLst>
              <a:ext uri="{FF2B5EF4-FFF2-40B4-BE49-F238E27FC236}">
                <a16:creationId xmlns:a16="http://schemas.microsoft.com/office/drawing/2014/main" id="{DF5094CA-452F-A24F-901A-A60EA9BF4018}"/>
              </a:ext>
            </a:extLst>
          </p:cNvPr>
          <p:cNvSpPr txBox="1"/>
          <p:nvPr/>
        </p:nvSpPr>
        <p:spPr>
          <a:xfrm>
            <a:off x="7574013" y="2169750"/>
            <a:ext cx="520500" cy="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Bottom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583;g2854f923aff_0_207">
            <a:extLst>
              <a:ext uri="{FF2B5EF4-FFF2-40B4-BE49-F238E27FC236}">
                <a16:creationId xmlns:a16="http://schemas.microsoft.com/office/drawing/2014/main" id="{185A1CEB-E8C0-A74E-937A-FA2D029F64B5}"/>
              </a:ext>
            </a:extLst>
          </p:cNvPr>
          <p:cNvSpPr txBox="1"/>
          <p:nvPr/>
        </p:nvSpPr>
        <p:spPr>
          <a:xfrm>
            <a:off x="8196513" y="2389938"/>
            <a:ext cx="520500" cy="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584;g2854f923aff_0_207">
            <a:extLst>
              <a:ext uri="{FF2B5EF4-FFF2-40B4-BE49-F238E27FC236}">
                <a16:creationId xmlns:a16="http://schemas.microsoft.com/office/drawing/2014/main" id="{46690860-705C-4E40-A617-29F8406C7A62}"/>
              </a:ext>
            </a:extLst>
          </p:cNvPr>
          <p:cNvSpPr txBox="1"/>
          <p:nvPr/>
        </p:nvSpPr>
        <p:spPr>
          <a:xfrm>
            <a:off x="8585113" y="2500650"/>
            <a:ext cx="520500" cy="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" tIns="9125" rIns="9125" bIns="91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1588;g2854f923aff_0_207">
            <a:extLst>
              <a:ext uri="{FF2B5EF4-FFF2-40B4-BE49-F238E27FC236}">
                <a16:creationId xmlns:a16="http://schemas.microsoft.com/office/drawing/2014/main" id="{D464A71C-A4A1-994E-AB8F-9BAADCC6B9F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-1083" t="32684" r="1083"/>
          <a:stretch/>
        </p:blipFill>
        <p:spPr>
          <a:xfrm>
            <a:off x="9285493" y="1195908"/>
            <a:ext cx="2417300" cy="2415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E8FB62-83C4-F34F-B72B-F83A150245E3}"/>
              </a:ext>
            </a:extLst>
          </p:cNvPr>
          <p:cNvSpPr/>
          <p:nvPr/>
        </p:nvSpPr>
        <p:spPr>
          <a:xfrm>
            <a:off x="91440" y="2024212"/>
            <a:ext cx="2988502" cy="2293788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DA1B867-3B85-4247-B72E-23395428AE80}"/>
              </a:ext>
            </a:extLst>
          </p:cNvPr>
          <p:cNvSpPr/>
          <p:nvPr/>
        </p:nvSpPr>
        <p:spPr>
          <a:xfrm rot="19241273">
            <a:off x="2881118" y="2239539"/>
            <a:ext cx="447040" cy="1781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CD7BB0CC-C703-D74B-BF64-97ED52E949FE}"/>
              </a:ext>
            </a:extLst>
          </p:cNvPr>
          <p:cNvSpPr/>
          <p:nvPr/>
        </p:nvSpPr>
        <p:spPr>
          <a:xfrm rot="3003119">
            <a:off x="2813180" y="4014822"/>
            <a:ext cx="447040" cy="1781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554;p12">
            <a:extLst>
              <a:ext uri="{FF2B5EF4-FFF2-40B4-BE49-F238E27FC236}">
                <a16:creationId xmlns:a16="http://schemas.microsoft.com/office/drawing/2014/main" id="{C7861894-4AFE-FD44-9E34-4B876055996F}"/>
              </a:ext>
            </a:extLst>
          </p:cNvPr>
          <p:cNvSpPr txBox="1">
            <a:spLocks/>
          </p:cNvSpPr>
          <p:nvPr/>
        </p:nvSpPr>
        <p:spPr>
          <a:xfrm>
            <a:off x="362653" y="8311"/>
            <a:ext cx="11671264" cy="8001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1900" rIns="0" bIns="1219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3600" b="1" dirty="0"/>
              <a:t>TEM to Study the Effect of Reduction and Growth Temperature</a:t>
            </a:r>
          </a:p>
        </p:txBody>
      </p:sp>
    </p:spTree>
    <p:extLst>
      <p:ext uri="{BB962C8B-B14F-4D97-AF65-F5344CB8AC3E}">
        <p14:creationId xmlns:p14="http://schemas.microsoft.com/office/powerpoint/2010/main" val="30261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E4149599-FABE-D754-42C0-A59C05639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0" y="4312730"/>
            <a:ext cx="2351029" cy="1957560"/>
          </a:xfrm>
          <a:prstGeom prst="rect">
            <a:avLst/>
          </a:prstGeom>
        </p:spPr>
      </p:pic>
      <p:pic>
        <p:nvPicPr>
          <p:cNvPr id="59" name="Picture 58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FE7FE6A5-1301-3191-B15A-FA823DD5D4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511" y="270525"/>
            <a:ext cx="8806613" cy="5870271"/>
          </a:xfrm>
          <a:prstGeom prst="rect">
            <a:avLst/>
          </a:prstGeom>
        </p:spPr>
      </p:pic>
      <p:pic>
        <p:nvPicPr>
          <p:cNvPr id="57" name="Picture 56" descr="A blue and white curved structure&#10;&#10;Description automatically generated with medium confidence">
            <a:extLst>
              <a:ext uri="{FF2B5EF4-FFF2-40B4-BE49-F238E27FC236}">
                <a16:creationId xmlns:a16="http://schemas.microsoft.com/office/drawing/2014/main" id="{99DA9432-9CA9-78C1-97E0-339A4E09EC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6" y="2354369"/>
            <a:ext cx="2407201" cy="2016742"/>
          </a:xfrm>
          <a:prstGeom prst="rect">
            <a:avLst/>
          </a:prstGeom>
        </p:spPr>
      </p:pic>
      <p:pic>
        <p:nvPicPr>
          <p:cNvPr id="49" name="Picture 48" descr="A model of a curved structure&#10;&#10;Description automatically generated with medium confidence">
            <a:extLst>
              <a:ext uri="{FF2B5EF4-FFF2-40B4-BE49-F238E27FC236}">
                <a16:creationId xmlns:a16="http://schemas.microsoft.com/office/drawing/2014/main" id="{B9F70F96-2BAC-C93A-A0BC-85FA74B068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2" y="455191"/>
            <a:ext cx="2357916" cy="1958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E562FF-B7B6-3532-D782-14AEF08D0790}"/>
              </a:ext>
            </a:extLst>
          </p:cNvPr>
          <p:cNvSpPr txBox="1">
            <a:spLocks noChangeAspect="1"/>
          </p:cNvSpPr>
          <p:nvPr/>
        </p:nvSpPr>
        <p:spPr>
          <a:xfrm>
            <a:off x="307194" y="77355"/>
            <a:ext cx="33587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Morphology trends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1" name="Arrow: Up 50">
            <a:extLst>
              <a:ext uri="{FF2B5EF4-FFF2-40B4-BE49-F238E27FC236}">
                <a16:creationId xmlns:a16="http://schemas.microsoft.com/office/drawing/2014/main" id="{13DD9424-2093-E7DC-1ADE-5BCA153A61DB}"/>
              </a:ext>
            </a:extLst>
          </p:cNvPr>
          <p:cNvSpPr/>
          <p:nvPr/>
        </p:nvSpPr>
        <p:spPr>
          <a:xfrm>
            <a:off x="3697986" y="947848"/>
            <a:ext cx="274066" cy="48273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2DDF6A-08B9-B0BE-A9FC-F74A98C77AE5}"/>
              </a:ext>
            </a:extLst>
          </p:cNvPr>
          <p:cNvSpPr txBox="1"/>
          <p:nvPr/>
        </p:nvSpPr>
        <p:spPr>
          <a:xfrm rot="16200000">
            <a:off x="3269493" y="3218554"/>
            <a:ext cx="1128616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Grain Size</a:t>
            </a:r>
          </a:p>
        </p:txBody>
      </p:sp>
      <p:sp>
        <p:nvSpPr>
          <p:cNvPr id="53" name="Arrow: Up 52">
            <a:extLst>
              <a:ext uri="{FF2B5EF4-FFF2-40B4-BE49-F238E27FC236}">
                <a16:creationId xmlns:a16="http://schemas.microsoft.com/office/drawing/2014/main" id="{67F49145-C725-ED4E-34F5-16B608D6D9E3}"/>
              </a:ext>
            </a:extLst>
          </p:cNvPr>
          <p:cNvSpPr/>
          <p:nvPr/>
        </p:nvSpPr>
        <p:spPr>
          <a:xfrm rot="5400000">
            <a:off x="6958145" y="3352205"/>
            <a:ext cx="282751" cy="4827399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FFCFE4A-E9C1-30A7-E82C-55F7F817BF00}"/>
              </a:ext>
            </a:extLst>
          </p:cNvPr>
          <p:cNvSpPr txBox="1"/>
          <p:nvPr/>
        </p:nvSpPr>
        <p:spPr>
          <a:xfrm>
            <a:off x="6294831" y="5561057"/>
            <a:ext cx="1310852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Crystallinity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20025E-0AFF-555F-41A8-ACCC5B31F569}"/>
                  </a:ext>
                </a:extLst>
              </p:cNvPr>
              <p:cNvSpPr txBox="1"/>
              <p:nvPr/>
            </p:nvSpPr>
            <p:spPr>
              <a:xfrm>
                <a:off x="1029876" y="1982664"/>
                <a:ext cx="152763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Cambria Math" panose="02040503050406030204" pitchFamily="18" charset="0"/>
                  </a:rPr>
                  <a:t>Grain size</a:t>
                </a:r>
                <a:r>
                  <a:rPr lang="en-US" sz="1100" b="1" i="1" dirty="0">
                    <a:latin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±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𝒏𝒎</m:t>
                      </m:r>
                    </m:oMath>
                  </m:oMathPara>
                </a14:m>
                <a:endParaRPr lang="en-US" sz="11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20025E-0AFF-555F-41A8-ACCC5B31F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76" y="1982664"/>
                <a:ext cx="1527635" cy="430887"/>
              </a:xfrm>
              <a:prstGeom prst="rect">
                <a:avLst/>
              </a:prstGeom>
              <a:blipFill>
                <a:blip r:embed="rId8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42AC6B-E129-F3D5-F470-5673F8D282CD}"/>
                  </a:ext>
                </a:extLst>
              </p:cNvPr>
              <p:cNvSpPr txBox="1"/>
              <p:nvPr/>
            </p:nvSpPr>
            <p:spPr>
              <a:xfrm>
                <a:off x="1022865" y="3824800"/>
                <a:ext cx="152763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Cambria Math" panose="02040503050406030204" pitchFamily="18" charset="0"/>
                  </a:rPr>
                  <a:t>Grain size</a:t>
                </a:r>
                <a:r>
                  <a:rPr lang="en-US" sz="1100" b="1" i="1" dirty="0">
                    <a:latin typeface="Cambria Math" panose="02040503050406030204" pitchFamily="18" charset="0"/>
                  </a:rPr>
                  <a:t>:</a:t>
                </a:r>
              </a:p>
              <a:p>
                <a:r>
                  <a:rPr lang="en-US" sz="1100" b="1" dirty="0"/>
                  <a:t>     9</a:t>
                </a:r>
                <a14:m>
                  <m:oMath xmlns:m="http://schemas.openxmlformats.org/officeDocument/2006/math"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𝟖𝟗</m:t>
                    </m:r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 ±</m:t>
                    </m:r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100" b="1" i="1" smtClean="0">
                        <a:latin typeface="Cambria Math" panose="02040503050406030204" pitchFamily="18" charset="0"/>
                      </a:rPr>
                      <m:t>𝒏𝒎</m:t>
                    </m:r>
                  </m:oMath>
                </a14:m>
                <a:endParaRPr lang="en-US" sz="11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42AC6B-E129-F3D5-F470-5673F8D28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65" y="3824800"/>
                <a:ext cx="1527635" cy="430887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 descr="A close-up of a black and white background&#10;&#10;Description automatically generated">
            <a:extLst>
              <a:ext uri="{FF2B5EF4-FFF2-40B4-BE49-F238E27FC236}">
                <a16:creationId xmlns:a16="http://schemas.microsoft.com/office/drawing/2014/main" id="{E02FC090-665B-DBC7-C64F-0D970A23D2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418" y="603833"/>
            <a:ext cx="730669" cy="730669"/>
          </a:xfrm>
          <a:prstGeom prst="rect">
            <a:avLst/>
          </a:prstGeom>
        </p:spPr>
      </p:pic>
      <p:pic>
        <p:nvPicPr>
          <p:cNvPr id="61" name="Picture 60" descr="A close-up of a fingerprint&#10;&#10;Description automatically generated">
            <a:extLst>
              <a:ext uri="{FF2B5EF4-FFF2-40B4-BE49-F238E27FC236}">
                <a16:creationId xmlns:a16="http://schemas.microsoft.com/office/drawing/2014/main" id="{E9CF1DA6-45D7-7AA1-A189-7EFAAC1ACFD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727" y="613561"/>
            <a:ext cx="731870" cy="731870"/>
          </a:xfrm>
          <a:prstGeom prst="rect">
            <a:avLst/>
          </a:prstGeom>
        </p:spPr>
      </p:pic>
      <p:pic>
        <p:nvPicPr>
          <p:cNvPr id="62" name="Picture 61" descr="A close-up of a maze&#10;&#10;Description automatically generated">
            <a:extLst>
              <a:ext uri="{FF2B5EF4-FFF2-40B4-BE49-F238E27FC236}">
                <a16:creationId xmlns:a16="http://schemas.microsoft.com/office/drawing/2014/main" id="{86453A0C-552C-E532-9F30-D93B9FE23CA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629" y="609386"/>
            <a:ext cx="736045" cy="736045"/>
          </a:xfrm>
          <a:prstGeom prst="rect">
            <a:avLst/>
          </a:prstGeom>
        </p:spPr>
      </p:pic>
      <p:pic>
        <p:nvPicPr>
          <p:cNvPr id="63" name="Picture 62" descr="A close-up of a maze&#10;&#10;Description automatically generated">
            <a:extLst>
              <a:ext uri="{FF2B5EF4-FFF2-40B4-BE49-F238E27FC236}">
                <a16:creationId xmlns:a16="http://schemas.microsoft.com/office/drawing/2014/main" id="{63543504-23A7-5B48-EAD2-C386859BBA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619" y="2412734"/>
            <a:ext cx="730669" cy="730669"/>
          </a:xfrm>
          <a:prstGeom prst="rect">
            <a:avLst/>
          </a:prstGeom>
        </p:spPr>
      </p:pic>
      <p:pic>
        <p:nvPicPr>
          <p:cNvPr id="64" name="Picture 63" descr="A close-up of a maze with Longleat in the background&#10;&#10;Description automatically generated">
            <a:extLst>
              <a:ext uri="{FF2B5EF4-FFF2-40B4-BE49-F238E27FC236}">
                <a16:creationId xmlns:a16="http://schemas.microsoft.com/office/drawing/2014/main" id="{CE278289-5912-6199-36C5-EBE555C557F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389" y="2435967"/>
            <a:ext cx="731870" cy="731870"/>
          </a:xfrm>
          <a:prstGeom prst="rect">
            <a:avLst/>
          </a:prstGeom>
        </p:spPr>
      </p:pic>
      <p:pic>
        <p:nvPicPr>
          <p:cNvPr id="65" name="Picture 64" descr="A close-up of a black and white maze&#10;&#10;Description automatically generated">
            <a:extLst>
              <a:ext uri="{FF2B5EF4-FFF2-40B4-BE49-F238E27FC236}">
                <a16:creationId xmlns:a16="http://schemas.microsoft.com/office/drawing/2014/main" id="{B77B47BA-D26C-4133-B8E7-D621F8018BE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741" y="2432050"/>
            <a:ext cx="735787" cy="735787"/>
          </a:xfrm>
          <a:prstGeom prst="rect">
            <a:avLst/>
          </a:prstGeom>
        </p:spPr>
      </p:pic>
      <p:pic>
        <p:nvPicPr>
          <p:cNvPr id="66" name="Picture 65" descr="A close-up of a black and white pattern&#10;&#10;Description automatically generated">
            <a:extLst>
              <a:ext uri="{FF2B5EF4-FFF2-40B4-BE49-F238E27FC236}">
                <a16:creationId xmlns:a16="http://schemas.microsoft.com/office/drawing/2014/main" id="{3563AABB-CDA0-3635-DB23-46ECA6B274B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190" y="4255687"/>
            <a:ext cx="727897" cy="727897"/>
          </a:xfrm>
          <a:prstGeom prst="rect">
            <a:avLst/>
          </a:prstGeom>
        </p:spPr>
      </p:pic>
      <p:pic>
        <p:nvPicPr>
          <p:cNvPr id="67" name="Picture 66" descr="A close-up of a black and white pattern&#10;&#10;Description automatically generated">
            <a:extLst>
              <a:ext uri="{FF2B5EF4-FFF2-40B4-BE49-F238E27FC236}">
                <a16:creationId xmlns:a16="http://schemas.microsoft.com/office/drawing/2014/main" id="{ADADE18A-DF03-5AED-7D0A-60522FA1E66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34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389" y="4255687"/>
            <a:ext cx="731870" cy="731870"/>
          </a:xfrm>
          <a:prstGeom prst="rect">
            <a:avLst/>
          </a:prstGeom>
        </p:spPr>
      </p:pic>
      <p:pic>
        <p:nvPicPr>
          <p:cNvPr id="68" name="Picture 67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C3789E4E-8571-D01C-EC23-15C4F385766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265" y="4255687"/>
            <a:ext cx="735409" cy="735409"/>
          </a:xfrm>
          <a:prstGeom prst="rect">
            <a:avLst/>
          </a:prstGeom>
        </p:spPr>
      </p:pic>
      <p:sp>
        <p:nvSpPr>
          <p:cNvPr id="23" name="Google Shape;1486;p10">
            <a:extLst>
              <a:ext uri="{FF2B5EF4-FFF2-40B4-BE49-F238E27FC236}">
                <a16:creationId xmlns:a16="http://schemas.microsoft.com/office/drawing/2014/main" id="{414F4A4C-065B-C44D-B035-5E3244C351D0}"/>
              </a:ext>
            </a:extLst>
          </p:cNvPr>
          <p:cNvSpPr txBox="1">
            <a:spLocks/>
          </p:cNvSpPr>
          <p:nvPr/>
        </p:nvSpPr>
        <p:spPr>
          <a:xfrm>
            <a:off x="9290223" y="6217436"/>
            <a:ext cx="306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"/>
              <a:t>Ref. *Marco D'Alessandro Master’s Thesis | </a:t>
            </a:r>
            <a:fld id="{00000000-1234-1234-1234-123412341234}" type="slidenum">
              <a:rPr lang="it" smtClean="0"/>
              <a:pPr/>
              <a:t>8</a:t>
            </a:fld>
            <a:endParaRPr lang="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2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9"/>
    </mc:Choice>
    <mc:Fallback xmlns="">
      <p:transition spd="slow" advTm="3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654CF8-3A63-AF4C-AF99-CF18860F9402}"/>
              </a:ext>
            </a:extLst>
          </p:cNvPr>
          <p:cNvGrpSpPr/>
          <p:nvPr/>
        </p:nvGrpSpPr>
        <p:grpSpPr>
          <a:xfrm>
            <a:off x="26930" y="77355"/>
            <a:ext cx="12328093" cy="6505281"/>
            <a:chOff x="26930" y="77355"/>
            <a:chExt cx="12328093" cy="6505281"/>
          </a:xfrm>
        </p:grpSpPr>
        <p:pic>
          <p:nvPicPr>
            <p:cNvPr id="55" name="Picture 54" descr="A close-up of a blue and white object&#10;&#10;Description automatically generated">
              <a:extLst>
                <a:ext uri="{FF2B5EF4-FFF2-40B4-BE49-F238E27FC236}">
                  <a16:creationId xmlns:a16="http://schemas.microsoft.com/office/drawing/2014/main" id="{E4149599-FABE-D754-42C0-A59C0563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30" y="4312730"/>
              <a:ext cx="2351029" cy="1957560"/>
            </a:xfrm>
            <a:prstGeom prst="rect">
              <a:avLst/>
            </a:prstGeom>
          </p:spPr>
        </p:pic>
        <p:pic>
          <p:nvPicPr>
            <p:cNvPr id="59" name="Picture 58" descr="A collage of images of different shapes&#10;&#10;Description automatically generated">
              <a:extLst>
                <a:ext uri="{FF2B5EF4-FFF2-40B4-BE49-F238E27FC236}">
                  <a16:creationId xmlns:a16="http://schemas.microsoft.com/office/drawing/2014/main" id="{FE7FE6A5-1301-3191-B15A-FA823DD5D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5511" y="270525"/>
              <a:ext cx="8806613" cy="5870271"/>
            </a:xfrm>
            <a:prstGeom prst="rect">
              <a:avLst/>
            </a:prstGeom>
          </p:spPr>
        </p:pic>
        <p:pic>
          <p:nvPicPr>
            <p:cNvPr id="57" name="Picture 56" descr="A blue and white curved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99DA9432-9CA9-78C1-97E0-339A4E09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36" y="2354369"/>
              <a:ext cx="2407201" cy="2016742"/>
            </a:xfrm>
            <a:prstGeom prst="rect">
              <a:avLst/>
            </a:prstGeom>
          </p:spPr>
        </p:pic>
        <p:pic>
          <p:nvPicPr>
            <p:cNvPr id="49" name="Picture 48" descr="A model of a curved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B9F70F96-2BAC-C93A-A0BC-85FA74B06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02" y="455191"/>
              <a:ext cx="2357916" cy="19583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E562FF-B7B6-3532-D782-14AEF08D079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7194" y="77355"/>
              <a:ext cx="335877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="1" dirty="0">
                  <a:latin typeface="Arial"/>
                  <a:cs typeface="Arial"/>
                </a:rPr>
                <a:t>Morphology trends</a:t>
              </a:r>
            </a:p>
            <a:p>
              <a:endParaRPr lang="en-US" sz="2400" b="1" dirty="0">
                <a:latin typeface="Arial"/>
                <a:cs typeface="Arial"/>
              </a:endParaRPr>
            </a:p>
          </p:txBody>
        </p:sp>
        <p:sp>
          <p:nvSpPr>
            <p:cNvPr id="51" name="Arrow: Up 50">
              <a:extLst>
                <a:ext uri="{FF2B5EF4-FFF2-40B4-BE49-F238E27FC236}">
                  <a16:creationId xmlns:a16="http://schemas.microsoft.com/office/drawing/2014/main" id="{13DD9424-2093-E7DC-1ADE-5BCA153A61DB}"/>
                </a:ext>
              </a:extLst>
            </p:cNvPr>
            <p:cNvSpPr/>
            <p:nvPr/>
          </p:nvSpPr>
          <p:spPr>
            <a:xfrm>
              <a:off x="3697986" y="947848"/>
              <a:ext cx="274066" cy="4827399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2DDF6A-08B9-B0BE-A9FC-F74A98C77AE5}"/>
                </a:ext>
              </a:extLst>
            </p:cNvPr>
            <p:cNvSpPr txBox="1"/>
            <p:nvPr/>
          </p:nvSpPr>
          <p:spPr>
            <a:xfrm rot="16200000">
              <a:off x="3269493" y="3218554"/>
              <a:ext cx="1128616" cy="3693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Grain Size</a:t>
              </a:r>
            </a:p>
          </p:txBody>
        </p:sp>
        <p:sp>
          <p:nvSpPr>
            <p:cNvPr id="53" name="Arrow: Up 52">
              <a:extLst>
                <a:ext uri="{FF2B5EF4-FFF2-40B4-BE49-F238E27FC236}">
                  <a16:creationId xmlns:a16="http://schemas.microsoft.com/office/drawing/2014/main" id="{67F49145-C725-ED4E-34F5-16B608D6D9E3}"/>
                </a:ext>
              </a:extLst>
            </p:cNvPr>
            <p:cNvSpPr/>
            <p:nvPr/>
          </p:nvSpPr>
          <p:spPr>
            <a:xfrm rot="5400000">
              <a:off x="6958145" y="3352205"/>
              <a:ext cx="282751" cy="4827399"/>
            </a:xfrm>
            <a:prstGeom prst="up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FCFE4A-E9C1-30A7-E82C-55F7F817BF00}"/>
                </a:ext>
              </a:extLst>
            </p:cNvPr>
            <p:cNvSpPr txBox="1"/>
            <p:nvPr/>
          </p:nvSpPr>
          <p:spPr>
            <a:xfrm>
              <a:off x="6294831" y="5561057"/>
              <a:ext cx="1310852" cy="3693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Crystallinity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320025E-0AFF-555F-41A8-ACCC5B31F569}"/>
                    </a:ext>
                  </a:extLst>
                </p:cNvPr>
                <p:cNvSpPr txBox="1"/>
                <p:nvPr/>
              </p:nvSpPr>
              <p:spPr>
                <a:xfrm>
                  <a:off x="1029876" y="1982664"/>
                  <a:ext cx="152763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Cambria Math" panose="02040503050406030204" pitchFamily="18" charset="0"/>
                    </a:rPr>
                    <a:t>Grain size</a:t>
                  </a:r>
                  <a:r>
                    <a:rPr lang="en-US" sz="1100" b="1" i="1" dirty="0">
                      <a:latin typeface="Cambria Math" panose="02040503050406030204" pitchFamily="18" charset="0"/>
                    </a:rPr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𝟎𝟔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 ±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𝟓𝟎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100" b="1" i="1" smtClean="0">
                            <a:latin typeface="Cambria Math" panose="02040503050406030204" pitchFamily="18" charset="0"/>
                          </a:rPr>
                          <m:t>𝒏𝒎</m:t>
                        </m:r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320025E-0AFF-555F-41A8-ACCC5B31F5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876" y="1982664"/>
                  <a:ext cx="1527635" cy="430887"/>
                </a:xfrm>
                <a:prstGeom prst="rect">
                  <a:avLst/>
                </a:prstGeom>
                <a:blipFill>
                  <a:blip r:embed="rId8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642AC6B-E129-F3D5-F470-5673F8D282CD}"/>
                    </a:ext>
                  </a:extLst>
                </p:cNvPr>
                <p:cNvSpPr txBox="1"/>
                <p:nvPr/>
              </p:nvSpPr>
              <p:spPr>
                <a:xfrm>
                  <a:off x="1022865" y="3824800"/>
                  <a:ext cx="152763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Cambria Math" panose="02040503050406030204" pitchFamily="18" charset="0"/>
                    </a:rPr>
                    <a:t>Grain size</a:t>
                  </a:r>
                  <a:r>
                    <a:rPr lang="en-US" sz="1100" b="1" i="1" dirty="0">
                      <a:latin typeface="Cambria Math" panose="02040503050406030204" pitchFamily="18" charset="0"/>
                    </a:rPr>
                    <a:t>:</a:t>
                  </a:r>
                </a:p>
                <a:p>
                  <a:r>
                    <a:rPr lang="en-US" sz="1100" b="1" dirty="0"/>
                    <a:t>     9</a:t>
                  </a:r>
                  <a14:m>
                    <m:oMath xmlns:m="http://schemas.openxmlformats.org/officeDocument/2006/math"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𝟖𝟗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±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100" b="1" i="1" smtClean="0">
                          <a:latin typeface="Cambria Math" panose="02040503050406030204" pitchFamily="18" charset="0"/>
                        </a:rPr>
                        <m:t>𝒏𝒎</m:t>
                      </m:r>
                    </m:oMath>
                  </a14:m>
                  <a:endParaRPr lang="en-US" sz="1100" b="1" dirty="0"/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642AC6B-E129-F3D5-F470-5673F8D282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865" y="3824800"/>
                  <a:ext cx="1527635" cy="430887"/>
                </a:xfrm>
                <a:prstGeom prst="rect">
                  <a:avLst/>
                </a:prstGeom>
                <a:blipFill>
                  <a:blip r:embed="rId9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0" name="Picture 59" descr="A close-up of a black and white background&#10;&#10;Description automatically generated">
              <a:extLst>
                <a:ext uri="{FF2B5EF4-FFF2-40B4-BE49-F238E27FC236}">
                  <a16:creationId xmlns:a16="http://schemas.microsoft.com/office/drawing/2014/main" id="{E02FC090-665B-DBC7-C64F-0D970A23D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5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1418" y="603833"/>
              <a:ext cx="730669" cy="730669"/>
            </a:xfrm>
            <a:prstGeom prst="rect">
              <a:avLst/>
            </a:prstGeom>
          </p:spPr>
        </p:pic>
        <p:pic>
          <p:nvPicPr>
            <p:cNvPr id="61" name="Picture 60" descr="A close-up of a fingerprint&#10;&#10;Description automatically generated">
              <a:extLst>
                <a:ext uri="{FF2B5EF4-FFF2-40B4-BE49-F238E27FC236}">
                  <a16:creationId xmlns:a16="http://schemas.microsoft.com/office/drawing/2014/main" id="{E9CF1DA6-45D7-7AA1-A189-7EFAAC1A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27" y="613561"/>
              <a:ext cx="731870" cy="731870"/>
            </a:xfrm>
            <a:prstGeom prst="rect">
              <a:avLst/>
            </a:prstGeom>
          </p:spPr>
        </p:pic>
        <p:pic>
          <p:nvPicPr>
            <p:cNvPr id="62" name="Picture 61" descr="A close-up of a maze&#10;&#10;Description automatically generated">
              <a:extLst>
                <a:ext uri="{FF2B5EF4-FFF2-40B4-BE49-F238E27FC236}">
                  <a16:creationId xmlns:a16="http://schemas.microsoft.com/office/drawing/2014/main" id="{86453A0C-552C-E532-9F30-D93B9FE23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7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1629" y="609386"/>
              <a:ext cx="736045" cy="736045"/>
            </a:xfrm>
            <a:prstGeom prst="rect">
              <a:avLst/>
            </a:prstGeom>
          </p:spPr>
        </p:pic>
        <p:pic>
          <p:nvPicPr>
            <p:cNvPr id="63" name="Picture 62" descr="A close-up of a maze&#10;&#10;Description automatically generated">
              <a:extLst>
                <a:ext uri="{FF2B5EF4-FFF2-40B4-BE49-F238E27FC236}">
                  <a16:creationId xmlns:a16="http://schemas.microsoft.com/office/drawing/2014/main" id="{63543504-23A7-5B48-EAD2-C386859BB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2619" y="2412734"/>
              <a:ext cx="730669" cy="730669"/>
            </a:xfrm>
            <a:prstGeom prst="rect">
              <a:avLst/>
            </a:prstGeom>
          </p:spPr>
        </p:pic>
        <p:pic>
          <p:nvPicPr>
            <p:cNvPr id="64" name="Picture 63" descr="A close-up of a maze with Longleat in the background&#10;&#10;Description automatically generated">
              <a:extLst>
                <a:ext uri="{FF2B5EF4-FFF2-40B4-BE49-F238E27FC236}">
                  <a16:creationId xmlns:a16="http://schemas.microsoft.com/office/drawing/2014/main" id="{CE278289-5912-6199-36C5-EBE555C55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4389" y="2435967"/>
              <a:ext cx="731870" cy="731870"/>
            </a:xfrm>
            <a:prstGeom prst="rect">
              <a:avLst/>
            </a:prstGeom>
          </p:spPr>
        </p:pic>
        <p:pic>
          <p:nvPicPr>
            <p:cNvPr id="65" name="Picture 64" descr="A close-up of a black and white maze&#10;&#10;Description automatically generated">
              <a:extLst>
                <a:ext uri="{FF2B5EF4-FFF2-40B4-BE49-F238E27FC236}">
                  <a16:creationId xmlns:a16="http://schemas.microsoft.com/office/drawing/2014/main" id="{B77B47BA-D26C-4133-B8E7-D621F8018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4741" y="2432050"/>
              <a:ext cx="735787" cy="735787"/>
            </a:xfrm>
            <a:prstGeom prst="rect">
              <a:avLst/>
            </a:prstGeom>
          </p:spPr>
        </p:pic>
        <p:pic>
          <p:nvPicPr>
            <p:cNvPr id="66" name="Picture 65" descr="A close-up of a black and white pattern&#10;&#10;Description automatically generated">
              <a:extLst>
                <a:ext uri="{FF2B5EF4-FFF2-40B4-BE49-F238E27FC236}">
                  <a16:creationId xmlns:a16="http://schemas.microsoft.com/office/drawing/2014/main" id="{3563AABB-CDA0-3635-DB23-46ECA6B27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4190" y="4255687"/>
              <a:ext cx="727897" cy="727897"/>
            </a:xfrm>
            <a:prstGeom prst="rect">
              <a:avLst/>
            </a:prstGeom>
          </p:spPr>
        </p:pic>
        <p:pic>
          <p:nvPicPr>
            <p:cNvPr id="67" name="Picture 66" descr="A close-up of a black and white pattern&#10;&#10;Description automatically generated">
              <a:extLst>
                <a:ext uri="{FF2B5EF4-FFF2-40B4-BE49-F238E27FC236}">
                  <a16:creationId xmlns:a16="http://schemas.microsoft.com/office/drawing/2014/main" id="{ADADE18A-DF03-5AED-7D0A-60522FA1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34000"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4389" y="4255687"/>
              <a:ext cx="731870" cy="731870"/>
            </a:xfrm>
            <a:prstGeom prst="rect">
              <a:avLst/>
            </a:prstGeom>
          </p:spPr>
        </p:pic>
        <p:pic>
          <p:nvPicPr>
            <p:cNvPr id="68" name="Picture 67" descr="A close-up of a black and white image&#10;&#10;Description automatically generated">
              <a:extLst>
                <a:ext uri="{FF2B5EF4-FFF2-40B4-BE49-F238E27FC236}">
                  <a16:creationId xmlns:a16="http://schemas.microsoft.com/office/drawing/2014/main" id="{C3789E4E-8571-D01C-EC23-15C4F385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2265" y="4255687"/>
              <a:ext cx="735409" cy="735409"/>
            </a:xfrm>
            <a:prstGeom prst="rect">
              <a:avLst/>
            </a:prstGeom>
          </p:spPr>
        </p:pic>
        <p:sp>
          <p:nvSpPr>
            <p:cNvPr id="23" name="Google Shape;1486;p10">
              <a:extLst>
                <a:ext uri="{FF2B5EF4-FFF2-40B4-BE49-F238E27FC236}">
                  <a16:creationId xmlns:a16="http://schemas.microsoft.com/office/drawing/2014/main" id="{414F4A4C-065B-C44D-B035-5E3244C351D0}"/>
                </a:ext>
              </a:extLst>
            </p:cNvPr>
            <p:cNvSpPr txBox="1">
              <a:spLocks/>
            </p:cNvSpPr>
            <p:nvPr/>
          </p:nvSpPr>
          <p:spPr>
            <a:xfrm>
              <a:off x="9290223" y="6217436"/>
              <a:ext cx="3064800" cy="36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33" tIns="45700" rIns="91433" bIns="4570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"/>
                <a:t>Ref. *Marco D'Alessandro Master’s Thesis | </a:t>
              </a:r>
              <a:fld id="{00000000-1234-1234-1234-123412341234}" type="slidenum">
                <a:rPr lang="it" smtClean="0"/>
                <a:pPr/>
                <a:t>9</a:t>
              </a:fld>
              <a:endParaRPr lang="it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89ED5E2-7F66-7A46-9D64-5BCFF9A6A1CD}"/>
              </a:ext>
            </a:extLst>
          </p:cNvPr>
          <p:cNvSpPr txBox="1"/>
          <p:nvPr/>
        </p:nvSpPr>
        <p:spPr>
          <a:xfrm>
            <a:off x="1581150" y="2081368"/>
            <a:ext cx="9029700" cy="1077218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Lower temperature conversion leads to lower quality TMD and gives limited conversion below 400C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95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9"/>
    </mc:Choice>
    <mc:Fallback xmlns="">
      <p:transition spd="slow" advTm="3712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.9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.9|1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5493</TotalTime>
  <Words>1070</Words>
  <Application>Microsoft Macintosh PowerPoint</Application>
  <PresentationFormat>Widescreen</PresentationFormat>
  <Paragraphs>161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Cambria Math</vt:lpstr>
      <vt:lpstr>Office Theme</vt:lpstr>
      <vt:lpstr>TMD Lithographic Synthesis</vt:lpstr>
      <vt:lpstr>Traditional synthesis of 2D Materials: Transition Metal Dichalcogenides (TMDs)</vt:lpstr>
      <vt:lpstr>Lithographically Defined Synthesis of Transition Metal Dichalcogenides (TMDs)</vt:lpstr>
      <vt:lpstr>Lithographically Defined Synthesis of TMDs (cont.)</vt:lpstr>
      <vt:lpstr>Lithographically Defined TMD Alloys &amp; Heterostructures</vt:lpstr>
      <vt:lpstr>PowerPoint Presentation</vt:lpstr>
      <vt:lpstr>PowerPoint Presentation</vt:lpstr>
      <vt:lpstr>PowerPoint Presentation</vt:lpstr>
      <vt:lpstr>PowerPoint Presentation</vt:lpstr>
      <vt:lpstr>Locally-Heated Chemical Conversion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</cp:revision>
  <dcterms:created xsi:type="dcterms:W3CDTF">2025-01-19T01:16:55Z</dcterms:created>
  <dcterms:modified xsi:type="dcterms:W3CDTF">2025-01-22T20:50:25Z</dcterms:modified>
</cp:coreProperties>
</file>