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7" r:id="rId4"/>
    <p:sldId id="273" r:id="rId5"/>
    <p:sldId id="271" r:id="rId6"/>
    <p:sldId id="272" r:id="rId7"/>
    <p:sldId id="264" r:id="rId8"/>
    <p:sldId id="276" r:id="rId9"/>
    <p:sldId id="278" r:id="rId10"/>
    <p:sldId id="280" r:id="rId11"/>
    <p:sldId id="283" r:id="rId12"/>
    <p:sldId id="267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0BF"/>
    <a:srgbClr val="008000"/>
    <a:srgbClr val="0D1102"/>
    <a:srgbClr val="B9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8396" autoAdjust="0"/>
  </p:normalViewPr>
  <p:slideViewPr>
    <p:cSldViewPr snapToGrid="0" showGuides="1">
      <p:cViewPr varScale="1">
        <p:scale>
          <a:sx n="81" d="100"/>
          <a:sy n="81" d="100"/>
        </p:scale>
        <p:origin x="16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1186E-11C4-4962-8A75-4541F38BE5F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AD9B1-E40C-42AB-9F61-C940A55C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2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Contacts – </a:t>
            </a:r>
            <a:r>
              <a:rPr lang="en-US" dirty="0" err="1" smtClean="0"/>
              <a:t>Ti</a:t>
            </a:r>
            <a:r>
              <a:rPr lang="en-US" dirty="0" smtClean="0"/>
              <a:t>/Pd..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AD9B1-E40C-42AB-9F61-C940A55C60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0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current</a:t>
            </a:r>
          </a:p>
          <a:p>
            <a:r>
              <a:rPr lang="en-US" dirty="0" smtClean="0"/>
              <a:t>Contacts or surfactant residue are the suspected issues.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AD9B1-E40C-42AB-9F61-C940A55C60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3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300</a:t>
            </a:r>
            <a:r>
              <a:rPr lang="en-US" baseline="0" dirty="0" smtClean="0"/>
              <a:t> k ohm!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AD9B1-E40C-42AB-9F61-C940A55C60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Contacts are worse.. Metal not </a:t>
            </a:r>
            <a:r>
              <a:rPr lang="en-US" dirty="0" smtClean="0"/>
              <a:t>sticking on </a:t>
            </a:r>
            <a:r>
              <a:rPr lang="en-US" dirty="0" err="1" smtClean="0"/>
              <a:t>hBN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AD9B1-E40C-42AB-9F61-C940A55C60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6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5934-9052-41AD-97DE-D4B33748DEEC}" type="datetime1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FE1F-602F-4BBE-9932-366E1912FEA7}" type="datetime1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0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033B-68AA-4D92-9B29-BE71CD9AAF76}" type="datetime1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7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8B78-69D4-40C0-AD4A-21121D6AE7ED}" type="datetime1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2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B347-189D-4DF1-BD70-96D24F3BC7B0}" type="datetime1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7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7056-A713-4AA7-8102-93DDB1B58625}" type="datetime1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3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0628-0BCE-4ACA-9E30-EB809A428890}" type="datetime1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2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E78D-523A-4F4D-A70C-E4B8DC01611A}" type="datetime1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4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822B-47A0-48B1-9235-9AA06D4F489D}" type="datetime1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0AB1-2F8B-4C8C-97E5-E21BFC8D31D7}" type="datetime1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7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28E6-505D-4A70-9C5C-6B85A36191BE}" type="datetime1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4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B6C92-93E8-4BDF-A74D-10061C7151D0}" type="datetime1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9ADED-4C96-4145-BA2B-B8137E1B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CNT device fabrication and testing @ Sandia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Gaurang R. Bhatt</a:t>
            </a:r>
          </a:p>
          <a:p>
            <a:r>
              <a:rPr lang="en-US" dirty="0" smtClean="0"/>
              <a:t>1/21/2025, LBL Meeting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b="26675"/>
          <a:stretch/>
        </p:blipFill>
        <p:spPr>
          <a:xfrm>
            <a:off x="10181931" y="6004873"/>
            <a:ext cx="1943100" cy="8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2110" y="2909646"/>
            <a:ext cx="10241973" cy="3823842"/>
            <a:chOff x="2716386" y="2344548"/>
            <a:chExt cx="9207660" cy="34376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2139" t="30782" r="3297" b="37198"/>
            <a:stretch/>
          </p:blipFill>
          <p:spPr>
            <a:xfrm>
              <a:off x="2716386" y="2344548"/>
              <a:ext cx="9207660" cy="343768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036820" y="4681864"/>
              <a:ext cx="1562100" cy="377190"/>
            </a:xfrm>
            <a:prstGeom prst="rect">
              <a:avLst/>
            </a:prstGeom>
            <a:solidFill>
              <a:srgbClr val="0D1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0"/>
            <a:ext cx="2320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CNT-FETs on </a:t>
            </a:r>
            <a:r>
              <a:rPr lang="en-US" sz="2400" dirty="0" err="1" smtClean="0">
                <a:solidFill>
                  <a:srgbClr val="C00000"/>
                </a:solidFill>
              </a:rPr>
              <a:t>hBN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17" t="5618" r="7408"/>
          <a:stretch/>
        </p:blipFill>
        <p:spPr>
          <a:xfrm>
            <a:off x="7035800" y="76177"/>
            <a:ext cx="5115810" cy="38608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1306" y="324118"/>
            <a:ext cx="2595094" cy="1525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b="26675"/>
          <a:stretch/>
        </p:blipFill>
        <p:spPr>
          <a:xfrm>
            <a:off x="10181931" y="6004873"/>
            <a:ext cx="1943100" cy="85312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86" y="189901"/>
            <a:ext cx="5076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noise FETs – WIP/Future plan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822960"/>
            <a:ext cx="12192000" cy="5943600"/>
            <a:chOff x="0" y="457200"/>
            <a:chExt cx="12192000" cy="5943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7200"/>
              <a:ext cx="12192000" cy="5943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55770" y="5295900"/>
              <a:ext cx="228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Instrument noise floor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410700" y="4227274"/>
              <a:ext cx="1513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8000"/>
                  </a:solidFill>
                </a:rPr>
                <a:t>hBN</a:t>
              </a:r>
              <a:r>
                <a:rPr lang="en-US" dirty="0" smtClean="0">
                  <a:solidFill>
                    <a:srgbClr val="008000"/>
                  </a:solidFill>
                </a:rPr>
                <a:t>, Vg = -5 V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529" y="998934"/>
              <a:ext cx="1827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F00BF"/>
                  </a:solidFill>
                </a:rPr>
                <a:t>no-</a:t>
              </a:r>
              <a:r>
                <a:rPr lang="en-US" dirty="0" err="1" smtClean="0">
                  <a:solidFill>
                    <a:srgbClr val="BF00BF"/>
                  </a:solidFill>
                </a:rPr>
                <a:t>hBN</a:t>
              </a:r>
              <a:r>
                <a:rPr lang="en-US" dirty="0" smtClean="0">
                  <a:solidFill>
                    <a:srgbClr val="BF00BF"/>
                  </a:solidFill>
                </a:rPr>
                <a:t>, Vg = -5 V</a:t>
              </a:r>
              <a:endParaRPr lang="en-US" dirty="0">
                <a:solidFill>
                  <a:srgbClr val="BF00B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896600" y="483870"/>
              <a:ext cx="1295400" cy="678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b="26675"/>
          <a:stretch/>
        </p:blipFill>
        <p:spPr>
          <a:xfrm>
            <a:off x="39081" y="5953915"/>
            <a:ext cx="1943100" cy="8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86" y="189901"/>
            <a:ext cx="6670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noise photon detectors – WIP/Future plans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36040" y="1552182"/>
            <a:ext cx="8745687" cy="4828297"/>
            <a:chOff x="1336040" y="1552182"/>
            <a:chExt cx="8745687" cy="48282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1" r="44243" b="65991"/>
            <a:stretch/>
          </p:blipFill>
          <p:spPr>
            <a:xfrm>
              <a:off x="7055385" y="2407643"/>
              <a:ext cx="547631" cy="53543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1" r="44243" b="65991"/>
            <a:stretch/>
          </p:blipFill>
          <p:spPr>
            <a:xfrm>
              <a:off x="5784374" y="2412295"/>
              <a:ext cx="547631" cy="53543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1" r="44243" b="65991"/>
            <a:stretch/>
          </p:blipFill>
          <p:spPr>
            <a:xfrm>
              <a:off x="4643655" y="2410387"/>
              <a:ext cx="547631" cy="535434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36" t="33333" b="6582"/>
            <a:stretch/>
          </p:blipFill>
          <p:spPr>
            <a:xfrm rot="5400000">
              <a:off x="5808009" y="35061"/>
              <a:ext cx="1041396" cy="6796340"/>
            </a:xfrm>
            <a:prstGeom prst="rect">
              <a:avLst/>
            </a:prstGeom>
          </p:spPr>
        </p:pic>
        <p:grpSp>
          <p:nvGrpSpPr>
            <p:cNvPr id="74" name="Group 73"/>
            <p:cNvGrpSpPr/>
            <p:nvPr/>
          </p:nvGrpSpPr>
          <p:grpSpPr>
            <a:xfrm>
              <a:off x="2575688" y="2231142"/>
              <a:ext cx="7506039" cy="3656577"/>
              <a:chOff x="2575688" y="2231142"/>
              <a:chExt cx="7506039" cy="3656577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2575688" y="2231142"/>
                <a:ext cx="7506039" cy="3287819"/>
                <a:chOff x="2575688" y="2231142"/>
                <a:chExt cx="7506039" cy="3287819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6328706" y="5064899"/>
                  <a:ext cx="0" cy="454062"/>
                </a:xfrm>
                <a:prstGeom prst="line">
                  <a:avLst/>
                </a:prstGeom>
                <a:ln w="60325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up 71"/>
                <p:cNvGrpSpPr/>
                <p:nvPr/>
              </p:nvGrpSpPr>
              <p:grpSpPr>
                <a:xfrm>
                  <a:off x="2575688" y="2231142"/>
                  <a:ext cx="7506039" cy="2833757"/>
                  <a:chOff x="2575688" y="2231142"/>
                  <a:chExt cx="7506039" cy="2833757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3381684" y="2231142"/>
                    <a:ext cx="0" cy="1188307"/>
                  </a:xfrm>
                  <a:prstGeom prst="line">
                    <a:avLst/>
                  </a:prstGeom>
                  <a:ln w="60325">
                    <a:solidFill>
                      <a:schemeClr val="tx1"/>
                    </a:solidFill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9275731" y="2231142"/>
                    <a:ext cx="0" cy="1188307"/>
                  </a:xfrm>
                  <a:prstGeom prst="line">
                    <a:avLst/>
                  </a:prstGeom>
                  <a:ln w="60325">
                    <a:solidFill>
                      <a:schemeClr val="tx1"/>
                    </a:solidFill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Rectangle 13"/>
                  <p:cNvSpPr/>
                  <p:nvPr/>
                </p:nvSpPr>
                <p:spPr>
                  <a:xfrm>
                    <a:off x="2575688" y="3818561"/>
                    <a:ext cx="7506039" cy="22872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2575688" y="4047288"/>
                    <a:ext cx="7506039" cy="1017611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Si</a:t>
                    </a:r>
                    <a:endParaRPr lang="en-US" dirty="0"/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8469735" y="2800951"/>
                    <a:ext cx="1611992" cy="1017611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Drain</a:t>
                    </a:r>
                    <a:endParaRPr lang="en-US" dirty="0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2575688" y="2821953"/>
                    <a:ext cx="1611992" cy="1017611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Source</a:t>
                    </a:r>
                    <a:endParaRPr lang="en-US" dirty="0"/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575688" y="5064899"/>
                    <a:ext cx="7506039" cy="0"/>
                  </a:xfrm>
                  <a:prstGeom prst="line">
                    <a:avLst/>
                  </a:prstGeom>
                  <a:ln w="14922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1" name="TextBox 20"/>
              <p:cNvSpPr txBox="1"/>
              <p:nvPr/>
            </p:nvSpPr>
            <p:spPr>
              <a:xfrm>
                <a:off x="6507145" y="5291930"/>
                <a:ext cx="1014496" cy="595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Gate</a:t>
                </a:r>
                <a:endParaRPr lang="en-US" dirty="0"/>
              </a:p>
            </p:txBody>
          </p:sp>
        </p:grpSp>
        <p:cxnSp>
          <p:nvCxnSpPr>
            <p:cNvPr id="10" name="Elbow Connector 9"/>
            <p:cNvCxnSpPr/>
            <p:nvPr/>
          </p:nvCxnSpPr>
          <p:spPr>
            <a:xfrm rot="10800000" flipV="1">
              <a:off x="3381684" y="1880895"/>
              <a:ext cx="2577156" cy="334495"/>
            </a:xfrm>
            <a:prstGeom prst="bentConnector3">
              <a:avLst>
                <a:gd name="adj1" fmla="val 10065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>
              <a:off x="6614780" y="1882241"/>
              <a:ext cx="2660951" cy="324168"/>
            </a:xfrm>
            <a:prstGeom prst="bentConnector3">
              <a:avLst>
                <a:gd name="adj1" fmla="val 9982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1336040" y="2206407"/>
              <a:ext cx="4992666" cy="4174072"/>
              <a:chOff x="1336040" y="2206407"/>
              <a:chExt cx="4992666" cy="4174072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187680" y="5394959"/>
                <a:ext cx="137160" cy="985520"/>
                <a:chOff x="4853400" y="828040"/>
                <a:chExt cx="137160" cy="98552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853400" y="1153160"/>
                  <a:ext cx="0" cy="33528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990560" y="828040"/>
                  <a:ext cx="0" cy="98552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Elbow Connector 50"/>
              <p:cNvCxnSpPr/>
              <p:nvPr/>
            </p:nvCxnSpPr>
            <p:spPr>
              <a:xfrm rot="5400000">
                <a:off x="518206" y="3024241"/>
                <a:ext cx="3681314" cy="2045646"/>
              </a:xfrm>
              <a:prstGeom prst="bentConnector3">
                <a:avLst>
                  <a:gd name="adj1" fmla="val 156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1336040" y="5887719"/>
                <a:ext cx="285163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/>
              <p:cNvCxnSpPr/>
              <p:nvPr/>
            </p:nvCxnSpPr>
            <p:spPr>
              <a:xfrm flipV="1">
                <a:off x="4324840" y="5518961"/>
                <a:ext cx="2003866" cy="368758"/>
              </a:xfrm>
              <a:prstGeom prst="bentConnector3">
                <a:avLst>
                  <a:gd name="adj1" fmla="val 9968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5984860" y="1552182"/>
              <a:ext cx="629920" cy="6299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212840" y="1698519"/>
              <a:ext cx="199136" cy="3372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9275731" y="1038988"/>
            <a:ext cx="2258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Light absorbing molecule/atom</a:t>
            </a:r>
            <a:endParaRPr lang="en-US" sz="2000" dirty="0"/>
          </a:p>
        </p:txBody>
      </p:sp>
      <p:cxnSp>
        <p:nvCxnSpPr>
          <p:cNvPr id="28" name="Straight Arrow Connector 27"/>
          <p:cNvCxnSpPr>
            <a:stCxn id="22" idx="1"/>
          </p:cNvCxnSpPr>
          <p:nvPr/>
        </p:nvCxnSpPr>
        <p:spPr>
          <a:xfrm flipH="1">
            <a:off x="7603017" y="1392931"/>
            <a:ext cx="1672714" cy="1179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438002" y="1321989"/>
                <a:ext cx="3535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002" y="1321989"/>
                <a:ext cx="353558" cy="276999"/>
              </a:xfrm>
              <a:prstGeom prst="rect">
                <a:avLst/>
              </a:prstGeom>
              <a:blipFill>
                <a:blip r:embed="rId4"/>
                <a:stretch>
                  <a:fillRect l="-15517" r="-517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98761" y="931588"/>
            <a:ext cx="4946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CNTs are poor absorbers of light by themselves.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Using QD/patterned TMDC to absorb light while CNT-FET provides a channel/mechanism for generated current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12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b="26675"/>
          <a:stretch/>
        </p:blipFill>
        <p:spPr>
          <a:xfrm>
            <a:off x="39081" y="5953915"/>
            <a:ext cx="1943100" cy="8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b="26675"/>
          <a:stretch/>
        </p:blipFill>
        <p:spPr>
          <a:xfrm>
            <a:off x="0" y="5948313"/>
            <a:ext cx="1943100" cy="853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01" y="273628"/>
            <a:ext cx="3083331" cy="326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1" y="184666"/>
            <a:ext cx="4785729" cy="47022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22886" y="885529"/>
            <a:ext cx="575652" cy="581978"/>
          </a:xfrm>
          <a:prstGeom prst="ellipse">
            <a:avLst/>
          </a:prstGeom>
          <a:noFill/>
          <a:ln w="222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910712" y="273627"/>
            <a:ext cx="1272124" cy="61190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849700" y="3237706"/>
            <a:ext cx="3984160" cy="3761750"/>
            <a:chOff x="7849700" y="3237706"/>
            <a:chExt cx="3984160" cy="37617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96"/>
            <a:stretch/>
          </p:blipFill>
          <p:spPr>
            <a:xfrm>
              <a:off x="7849700" y="3237706"/>
              <a:ext cx="3984160" cy="376175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759082" y="3821668"/>
              <a:ext cx="995513" cy="2383552"/>
              <a:chOff x="8759082" y="3821668"/>
              <a:chExt cx="995513" cy="2383552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9350735" y="4165600"/>
                <a:ext cx="403860" cy="34036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9334055" y="4140200"/>
                <a:ext cx="403860" cy="206502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9350735" y="4165600"/>
                <a:ext cx="167640" cy="41783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8759082" y="3821668"/>
                <a:ext cx="641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CNTs</a:t>
                </a:r>
                <a:endParaRPr lang="en-US" dirty="0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5147159" y="-10471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Slits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781625" y="1466225"/>
            <a:ext cx="1365534" cy="207468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608931" y="3140075"/>
            <a:ext cx="202406" cy="195263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2" idx="5"/>
          </p:cNvCxnSpPr>
          <p:nvPr/>
        </p:nvCxnSpPr>
        <p:spPr>
          <a:xfrm>
            <a:off x="5781695" y="3306742"/>
            <a:ext cx="2514548" cy="88425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69978" y="-8484"/>
            <a:ext cx="5761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with CMOS-WIP/Future plans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4978953" y="38572"/>
            <a:ext cx="2226618" cy="1153992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SWCNT-FETs</a:t>
            </a:r>
            <a:endParaRPr lang="en-US" dirty="0"/>
          </a:p>
        </p:txBody>
      </p:sp>
      <p:cxnSp>
        <p:nvCxnSpPr>
          <p:cNvPr id="6" name="Elbow Connector 5"/>
          <p:cNvCxnSpPr>
            <a:stCxn id="4" idx="1"/>
          </p:cNvCxnSpPr>
          <p:nvPr/>
        </p:nvCxnSpPr>
        <p:spPr>
          <a:xfrm rot="10800000" flipV="1">
            <a:off x="1489181" y="615567"/>
            <a:ext cx="3489773" cy="1346323"/>
          </a:xfrm>
          <a:prstGeom prst="bentConnector3">
            <a:avLst>
              <a:gd name="adj1" fmla="val 99973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3"/>
          </p:cNvCxnSpPr>
          <p:nvPr/>
        </p:nvCxnSpPr>
        <p:spPr>
          <a:xfrm>
            <a:off x="7205571" y="615568"/>
            <a:ext cx="3379286" cy="1346323"/>
          </a:xfrm>
          <a:prstGeom prst="bentConnector3">
            <a:avLst>
              <a:gd name="adj1" fmla="val 100074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Process 12"/>
          <p:cNvSpPr/>
          <p:nvPr/>
        </p:nvSpPr>
        <p:spPr>
          <a:xfrm>
            <a:off x="1188228" y="1961890"/>
            <a:ext cx="1978457" cy="778170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noise photon detectors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086" y="189901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19400"/>
            <a:ext cx="3835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Spin-on quantum dots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Patterned TMDC as light absorbers</a:t>
            </a:r>
            <a:endParaRPr lang="en-US" dirty="0"/>
          </a:p>
        </p:txBody>
      </p:sp>
      <p:sp>
        <p:nvSpPr>
          <p:cNvPr id="52" name="Flowchart: Process 51"/>
          <p:cNvSpPr/>
          <p:nvPr/>
        </p:nvSpPr>
        <p:spPr>
          <a:xfrm>
            <a:off x="9192954" y="1961891"/>
            <a:ext cx="1978457" cy="77817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Integration with CMOS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8207840" y="3040370"/>
            <a:ext cx="3984160" cy="3761750"/>
            <a:chOff x="7849700" y="3237706"/>
            <a:chExt cx="3984160" cy="376175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96"/>
            <a:stretch/>
          </p:blipFill>
          <p:spPr>
            <a:xfrm>
              <a:off x="7849700" y="3237706"/>
              <a:ext cx="3984160" cy="3761750"/>
            </a:xfrm>
            <a:prstGeom prst="rect">
              <a:avLst/>
            </a:prstGeom>
          </p:spPr>
        </p:pic>
        <p:grpSp>
          <p:nvGrpSpPr>
            <p:cNvPr id="55" name="Group 54"/>
            <p:cNvGrpSpPr/>
            <p:nvPr/>
          </p:nvGrpSpPr>
          <p:grpSpPr>
            <a:xfrm>
              <a:off x="8759082" y="3821668"/>
              <a:ext cx="995513" cy="2383552"/>
              <a:chOff x="8759082" y="3821668"/>
              <a:chExt cx="995513" cy="2383552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>
                <a:off x="9350735" y="4165600"/>
                <a:ext cx="403860" cy="34036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9334055" y="4140200"/>
                <a:ext cx="403860" cy="206502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9350735" y="4165600"/>
                <a:ext cx="167640" cy="41783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8759082" y="3821668"/>
                <a:ext cx="641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CNTs</a:t>
                </a:r>
                <a:endParaRPr lang="en-US" dirty="0"/>
              </a:p>
            </p:txBody>
          </p:sp>
        </p:grp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" y="3537980"/>
            <a:ext cx="3529293" cy="3246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06" y="3808998"/>
            <a:ext cx="2595094" cy="15251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b="26675"/>
          <a:stretch/>
        </p:blipFill>
        <p:spPr>
          <a:xfrm>
            <a:off x="5562797" y="6007884"/>
            <a:ext cx="1943100" cy="8531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86" y="18990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CNT-FETs - Refresher	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8" t="33333" b="6582"/>
          <a:stretch/>
        </p:blipFill>
        <p:spPr>
          <a:xfrm rot="5400000">
            <a:off x="5765601" y="-7347"/>
            <a:ext cx="1126212" cy="6796340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2575688" y="2231142"/>
            <a:ext cx="7506039" cy="3656577"/>
            <a:chOff x="2575688" y="2231142"/>
            <a:chExt cx="7506039" cy="3656577"/>
          </a:xfrm>
        </p:grpSpPr>
        <p:grpSp>
          <p:nvGrpSpPr>
            <p:cNvPr id="73" name="Group 72"/>
            <p:cNvGrpSpPr/>
            <p:nvPr/>
          </p:nvGrpSpPr>
          <p:grpSpPr>
            <a:xfrm>
              <a:off x="2575688" y="2231142"/>
              <a:ext cx="7506039" cy="3287819"/>
              <a:chOff x="2575688" y="2231142"/>
              <a:chExt cx="7506039" cy="328781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6328706" y="5064899"/>
                <a:ext cx="0" cy="454062"/>
              </a:xfrm>
              <a:prstGeom prst="line">
                <a:avLst/>
              </a:prstGeom>
              <a:ln w="60325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 71"/>
              <p:cNvGrpSpPr/>
              <p:nvPr/>
            </p:nvGrpSpPr>
            <p:grpSpPr>
              <a:xfrm>
                <a:off x="2575688" y="2231142"/>
                <a:ext cx="7506039" cy="2833757"/>
                <a:chOff x="2575688" y="2231142"/>
                <a:chExt cx="7506039" cy="2833757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381684" y="2231142"/>
                  <a:ext cx="0" cy="1188307"/>
                </a:xfrm>
                <a:prstGeom prst="line">
                  <a:avLst/>
                </a:prstGeom>
                <a:ln w="60325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9275731" y="2231142"/>
                  <a:ext cx="0" cy="1188307"/>
                </a:xfrm>
                <a:prstGeom prst="line">
                  <a:avLst/>
                </a:prstGeom>
                <a:ln w="60325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2575688" y="3818561"/>
                  <a:ext cx="7506039" cy="22872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575688" y="4047288"/>
                  <a:ext cx="7506039" cy="101761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Si</a:t>
                  </a:r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8469735" y="2800951"/>
                  <a:ext cx="1611992" cy="101761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Drain</a:t>
                  </a:r>
                  <a:endParaRPr lang="en-US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575688" y="2821953"/>
                  <a:ext cx="1611992" cy="101761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Source</a:t>
                  </a:r>
                  <a:endParaRPr lang="en-US" dirty="0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575688" y="5064899"/>
                  <a:ext cx="7506039" cy="0"/>
                </a:xfrm>
                <a:prstGeom prst="line">
                  <a:avLst/>
                </a:prstGeom>
                <a:ln w="149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TextBox 20"/>
            <p:cNvSpPr txBox="1"/>
            <p:nvPr/>
          </p:nvSpPr>
          <p:spPr>
            <a:xfrm>
              <a:off x="6507145" y="5291930"/>
              <a:ext cx="1014496" cy="595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Gate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36040" y="1388136"/>
            <a:ext cx="7939691" cy="4992343"/>
            <a:chOff x="1336040" y="1388136"/>
            <a:chExt cx="7939691" cy="4992343"/>
          </a:xfrm>
        </p:grpSpPr>
        <p:grpSp>
          <p:nvGrpSpPr>
            <p:cNvPr id="6" name="Group 5"/>
            <p:cNvGrpSpPr/>
            <p:nvPr/>
          </p:nvGrpSpPr>
          <p:grpSpPr>
            <a:xfrm>
              <a:off x="5958840" y="1388136"/>
              <a:ext cx="137160" cy="985520"/>
              <a:chOff x="4853400" y="828040"/>
              <a:chExt cx="137160" cy="985520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4853400" y="1153160"/>
                <a:ext cx="0" cy="33528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990560" y="828040"/>
                <a:ext cx="0" cy="98552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Elbow Connector 9"/>
            <p:cNvCxnSpPr/>
            <p:nvPr/>
          </p:nvCxnSpPr>
          <p:spPr>
            <a:xfrm rot="10800000" flipV="1">
              <a:off x="3381684" y="1880895"/>
              <a:ext cx="2577156" cy="334495"/>
            </a:xfrm>
            <a:prstGeom prst="bentConnector3">
              <a:avLst>
                <a:gd name="adj1" fmla="val 10065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>
              <a:off x="6096000" y="1880894"/>
              <a:ext cx="3179731" cy="325515"/>
            </a:xfrm>
            <a:prstGeom prst="bentConnector3">
              <a:avLst>
                <a:gd name="adj1" fmla="val 9968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1336040" y="2206407"/>
              <a:ext cx="4992666" cy="4174072"/>
              <a:chOff x="1336040" y="2206407"/>
              <a:chExt cx="4992666" cy="4174072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187680" y="5394959"/>
                <a:ext cx="137160" cy="985520"/>
                <a:chOff x="4853400" y="828040"/>
                <a:chExt cx="137160" cy="98552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853400" y="1153160"/>
                  <a:ext cx="0" cy="33528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990560" y="828040"/>
                  <a:ext cx="0" cy="98552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Elbow Connector 50"/>
              <p:cNvCxnSpPr/>
              <p:nvPr/>
            </p:nvCxnSpPr>
            <p:spPr>
              <a:xfrm rot="5400000">
                <a:off x="518206" y="3024241"/>
                <a:ext cx="3681314" cy="2045646"/>
              </a:xfrm>
              <a:prstGeom prst="bentConnector3">
                <a:avLst>
                  <a:gd name="adj1" fmla="val 156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1336040" y="5887719"/>
                <a:ext cx="285163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/>
              <p:cNvCxnSpPr/>
              <p:nvPr/>
            </p:nvCxnSpPr>
            <p:spPr>
              <a:xfrm flipV="1">
                <a:off x="4324840" y="5518961"/>
                <a:ext cx="2003866" cy="368758"/>
              </a:xfrm>
              <a:prstGeom prst="bentConnector3">
                <a:avLst>
                  <a:gd name="adj1" fmla="val 9968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Arc 67"/>
            <p:cNvSpPr/>
            <p:nvPr/>
          </p:nvSpPr>
          <p:spPr>
            <a:xfrm>
              <a:off x="6360780" y="2154748"/>
              <a:ext cx="508000" cy="508000"/>
            </a:xfrm>
            <a:prstGeom prst="arc">
              <a:avLst>
                <a:gd name="adj1" fmla="val 14663869"/>
                <a:gd name="adj2" fmla="val 8897904"/>
              </a:avLst>
            </a:prstGeom>
            <a:ln w="25400">
              <a:solidFill>
                <a:schemeClr val="tx1"/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6945918" y="2244554"/>
                  <a:ext cx="3535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918" y="2244554"/>
                  <a:ext cx="35355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5517" r="-5172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/>
          <p:cNvSpPr txBox="1"/>
          <p:nvPr/>
        </p:nvSpPr>
        <p:spPr>
          <a:xfrm>
            <a:off x="7627296" y="245174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CNT</a:t>
            </a:r>
            <a:endParaRPr lang="en-US" sz="2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b="26675"/>
          <a:stretch/>
        </p:blipFill>
        <p:spPr>
          <a:xfrm>
            <a:off x="39081" y="5953915"/>
            <a:ext cx="1943100" cy="8531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302" t="5340" r="38646" b="7485"/>
          <a:stretch/>
        </p:blipFill>
        <p:spPr>
          <a:xfrm>
            <a:off x="1460347" y="689610"/>
            <a:ext cx="1336979" cy="2707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71" y="579699"/>
            <a:ext cx="5833640" cy="5833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549" y="3539113"/>
            <a:ext cx="3934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2% </a:t>
            </a:r>
            <a:r>
              <a:rPr lang="en-US" dirty="0"/>
              <a:t>s</a:t>
            </a:r>
            <a:r>
              <a:rPr lang="en-US" dirty="0" smtClean="0"/>
              <a:t>olution of CNT in toluene is spin coated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Average density 3-5 tubes/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52086" y="189901"/>
            <a:ext cx="2821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Deposition of CNTs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60" y="579699"/>
            <a:ext cx="2750652" cy="25330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5970" y="579699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AFM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9460" y="2496129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08960" y="579699"/>
            <a:ext cx="2750651" cy="2533071"/>
          </a:xfrm>
          <a:prstGeom prst="rect">
            <a:avLst/>
          </a:prstGeom>
          <a:noFill/>
          <a:ln w="317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488860" y="6123779"/>
            <a:ext cx="1161288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58941" y="5775522"/>
                <a:ext cx="6091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μm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941" y="5775522"/>
                <a:ext cx="609141" cy="307777"/>
              </a:xfrm>
              <a:prstGeom prst="rect">
                <a:avLst/>
              </a:prstGeom>
              <a:blipFill>
                <a:blip r:embed="rId7"/>
                <a:stretch>
                  <a:fillRect l="-9000" r="-10000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3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b="26675"/>
          <a:stretch/>
        </p:blipFill>
        <p:spPr>
          <a:xfrm>
            <a:off x="39081" y="5953915"/>
            <a:ext cx="1943100" cy="8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10429" r="9242"/>
          <a:stretch/>
        </p:blipFill>
        <p:spPr>
          <a:xfrm>
            <a:off x="0" y="471054"/>
            <a:ext cx="11911416" cy="62899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76921" y="541515"/>
            <a:ext cx="120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Silicon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0921" y="5193915"/>
            <a:ext cx="120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Silicon-MP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66890" y="5468620"/>
            <a:ext cx="1630680" cy="17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78800" y="5222240"/>
            <a:ext cx="87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SWCNT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76460" y="4362450"/>
            <a:ext cx="87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SWCNT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86" y="189901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b="26675"/>
          <a:stretch/>
        </p:blipFill>
        <p:spPr>
          <a:xfrm>
            <a:off x="39081" y="5953915"/>
            <a:ext cx="1943100" cy="8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250829" y="582938"/>
            <a:ext cx="6731622" cy="3278382"/>
            <a:chOff x="2580018" y="972702"/>
            <a:chExt cx="7879285" cy="3837308"/>
          </a:xfrm>
        </p:grpSpPr>
        <p:grpSp>
          <p:nvGrpSpPr>
            <p:cNvPr id="14" name="Group 13"/>
            <p:cNvGrpSpPr/>
            <p:nvPr/>
          </p:nvGrpSpPr>
          <p:grpSpPr>
            <a:xfrm>
              <a:off x="2580018" y="1521980"/>
              <a:ext cx="7879285" cy="3288030"/>
              <a:chOff x="2557158" y="1544840"/>
              <a:chExt cx="7879285" cy="328803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7158" y="1544840"/>
                <a:ext cx="4578554" cy="328803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7889" y="1544840"/>
                <a:ext cx="4578554" cy="3288030"/>
              </a:xfrm>
              <a:prstGeom prst="rect">
                <a:avLst/>
              </a:prstGeom>
            </p:spPr>
          </p:pic>
        </p:grpSp>
        <p:cxnSp>
          <p:nvCxnSpPr>
            <p:cNvPr id="15" name="Straight Arrow Connector 14"/>
            <p:cNvCxnSpPr/>
            <p:nvPr/>
          </p:nvCxnSpPr>
          <p:spPr>
            <a:xfrm flipH="1">
              <a:off x="7158572" y="1114425"/>
              <a:ext cx="1499653" cy="270510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7568148" y="1114425"/>
              <a:ext cx="1090077" cy="1210827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8436396" y="1114425"/>
              <a:ext cx="221829" cy="2143125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564757" y="1114425"/>
              <a:ext cx="2093468" cy="135255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3832377" y="1114425"/>
              <a:ext cx="4825848" cy="2424112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3338706" y="1114425"/>
              <a:ext cx="5319519" cy="129540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743950" y="972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CNT</a:t>
              </a:r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29" y="1077527"/>
            <a:ext cx="5049661" cy="4888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6633" t="18564" r="25841" b="18206"/>
          <a:stretch/>
        </p:blipFill>
        <p:spPr>
          <a:xfrm>
            <a:off x="6023609" y="4019550"/>
            <a:ext cx="3303271" cy="2686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31720" y="1077527"/>
            <a:ext cx="1474470" cy="1528513"/>
          </a:xfrm>
          <a:prstGeom prst="rect">
            <a:avLst/>
          </a:prstGeom>
          <a:noFill/>
          <a:ln w="317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06190" y="2583180"/>
            <a:ext cx="2289810" cy="15316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086" y="189901"/>
            <a:ext cx="611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Locating CNTs for making single-CNT FETs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5</a:t>
            </a:fld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b="26675"/>
          <a:stretch/>
        </p:blipFill>
        <p:spPr>
          <a:xfrm>
            <a:off x="39081" y="5953915"/>
            <a:ext cx="1943100" cy="8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1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10486" r="8729" b="6065"/>
          <a:stretch/>
        </p:blipFill>
        <p:spPr>
          <a:xfrm>
            <a:off x="1746250" y="169654"/>
            <a:ext cx="8699500" cy="6786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89477"/>
            <a:ext cx="946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CAD preparation and locating CNTs: AFM image overlaid on CAD sub-field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7927" y="3011054"/>
            <a:ext cx="240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AFM frame from Slide 9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400" y="-495301"/>
            <a:ext cx="12674600" cy="67183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2757" y="538462"/>
            <a:ext cx="2654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CAD sub-field boundary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t="1274" r="26453" b="8344"/>
          <a:stretch/>
        </p:blipFill>
        <p:spPr>
          <a:xfrm>
            <a:off x="5020886" y="3379469"/>
            <a:ext cx="4104063" cy="2971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45430" y="2863849"/>
            <a:ext cx="2530079" cy="439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b="26675"/>
          <a:stretch/>
        </p:blipFill>
        <p:spPr>
          <a:xfrm>
            <a:off x="39081" y="5953915"/>
            <a:ext cx="1943100" cy="8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221" y="1740370"/>
            <a:ext cx="4453259" cy="33399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859" y="1183712"/>
            <a:ext cx="3961901" cy="2327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86" y="189901"/>
            <a:ext cx="3555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single CNT-FETs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68427" y="1134323"/>
            <a:ext cx="5387444" cy="4956117"/>
            <a:chOff x="6168427" y="1134323"/>
            <a:chExt cx="5387444" cy="49561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427" y="1134323"/>
              <a:ext cx="5387444" cy="49561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408709" y="4194928"/>
              <a:ext cx="2531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Channel length = 100 nm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505617" y="4523586"/>
                  <a:ext cx="14754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mV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5617" y="4523586"/>
                  <a:ext cx="147546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479" r="-3306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b="26675"/>
          <a:stretch/>
        </p:blipFill>
        <p:spPr>
          <a:xfrm>
            <a:off x="39081" y="5953915"/>
            <a:ext cx="1943100" cy="8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2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86" y="189901"/>
            <a:ext cx="3550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 noise measurement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822960"/>
            <a:ext cx="12192000" cy="5943600"/>
            <a:chOff x="0" y="457200"/>
            <a:chExt cx="12192000" cy="5943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7200"/>
              <a:ext cx="12192000" cy="5943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26280" y="5322570"/>
              <a:ext cx="228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Instrument noise floor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46149" y="2183844"/>
              <a:ext cx="1006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F00BF"/>
                  </a:solidFill>
                </a:rPr>
                <a:t>Vg = -5 V</a:t>
              </a:r>
              <a:endParaRPr lang="en-US" dirty="0">
                <a:solidFill>
                  <a:srgbClr val="BF00B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896600" y="483870"/>
              <a:ext cx="1295400" cy="678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b="26675"/>
          <a:stretch/>
        </p:blipFill>
        <p:spPr>
          <a:xfrm>
            <a:off x="39081" y="5953915"/>
            <a:ext cx="1943100" cy="8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8341" r="7803"/>
          <a:stretch/>
        </p:blipFill>
        <p:spPr>
          <a:xfrm>
            <a:off x="149880" y="332508"/>
            <a:ext cx="11892240" cy="6386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783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CNTs on </a:t>
            </a:r>
            <a:r>
              <a:rPr lang="en-US" sz="2400" dirty="0" err="1" smtClean="0">
                <a:solidFill>
                  <a:srgbClr val="C00000"/>
                </a:solidFill>
              </a:rPr>
              <a:t>hBN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034" y="184227"/>
            <a:ext cx="3926810" cy="39268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DED-4C96-4145-BA2B-B8137E1BA134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b="26675"/>
          <a:stretch/>
        </p:blipFill>
        <p:spPr>
          <a:xfrm>
            <a:off x="39081" y="5953915"/>
            <a:ext cx="1943100" cy="8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252</Words>
  <Application>Microsoft Office PowerPoint</Application>
  <PresentationFormat>Widescreen</PresentationFormat>
  <Paragraphs>79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Wingdings</vt:lpstr>
      <vt:lpstr>Office Theme</vt:lpstr>
      <vt:lpstr>CNT device fabrication and testing @ Sandia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Sandia National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Bhatt, Gaurang Ravindra (-EXP)</dc:creator>
  <cp:lastModifiedBy>Bhatt, Gaurang Ravindra (-EXP)</cp:lastModifiedBy>
  <cp:revision>78</cp:revision>
  <dcterms:created xsi:type="dcterms:W3CDTF">2025-01-19T09:26:35Z</dcterms:created>
  <dcterms:modified xsi:type="dcterms:W3CDTF">2025-01-24T20:39:30Z</dcterms:modified>
</cp:coreProperties>
</file>