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98" r:id="rId3"/>
    <p:sldId id="309" r:id="rId4"/>
    <p:sldId id="310" r:id="rId5"/>
    <p:sldId id="311" r:id="rId6"/>
    <p:sldId id="312" r:id="rId7"/>
    <p:sldId id="313" r:id="rId8"/>
    <p:sldId id="315" r:id="rId9"/>
    <p:sldId id="316" r:id="rId10"/>
    <p:sldId id="317" r:id="rId11"/>
    <p:sldId id="26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66A"/>
    <a:srgbClr val="313C5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6327"/>
  </p:normalViewPr>
  <p:slideViewPr>
    <p:cSldViewPr snapToGrid="0" snapToObjects="1" showGuides="1">
      <p:cViewPr varScale="1">
        <p:scale>
          <a:sx n="149" d="100"/>
          <a:sy n="149" d="100"/>
        </p:scale>
        <p:origin x="282" y="132"/>
      </p:cViewPr>
      <p:guideLst>
        <p:guide pos="3840"/>
        <p:guide orient="horz" pos="432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9A6-77E7-444E-A642-9A63D17658CA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3C63-8C3D-434D-B393-CC7325194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984D-96FD-2C4B-AC84-701CA62C147F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D09A-A7EA-F240-8C4A-3FAABB2D8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13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6400"/>
            <a:ext cx="1769532" cy="588347"/>
          </a:xfrm>
          <a:prstGeom prst="rect">
            <a:avLst/>
          </a:prstGeom>
        </p:spPr>
      </p:pic>
      <p:pic>
        <p:nvPicPr>
          <p:cNvPr id="155" name="Picture 154" descr="A close up of a sign&#10;&#10;Description automatically generated">
            <a:extLst>
              <a:ext uri="{FF2B5EF4-FFF2-40B4-BE49-F238E27FC236}">
                <a16:creationId xmlns:a16="http://schemas.microsoft.com/office/drawing/2014/main" id="{9C7CFF29-BDD8-8C48-BBAA-96D01327F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7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3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610308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11579225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120356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120356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12303388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12303388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BA17-B5CF-3E4B-ACD3-60C5AA7536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23A2B9-6131-7A40-8142-F2709585E636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815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87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92573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150E8-6E0B-F14F-B8C9-1C9859261E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7860A00-8FA4-9D40-8EC4-25F248320587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819055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5062038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7305021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9548003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ED857-2620-2448-B0AC-4E16D9167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713B3D1-7B81-2645-BC84-2B7397D5AC93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1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6735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6038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56588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574326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3367354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6160384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8953415" y="4114800"/>
            <a:ext cx="259300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73617" y="1055688"/>
            <a:ext cx="10972799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CF3D4-9550-2B4C-A2D9-F1BC3FA46D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E04403A-0C23-C244-918E-37A28C2A21A6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6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DF7-FB29-2149-BC6C-92A6B41C54D7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2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8D2A51-DE47-3D41-9C30-741E5FFC5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E73C4A5-E23A-C247-8441-863BA23CEE18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Presentation Title | BERKELEY LAB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7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C352D-1A0F-1243-A3B1-6EF8CE39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1BBA-8849-CF40-8281-9189FAA8CA31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39326-CBBD-354B-8291-E65C4D3669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21D717-8677-EB48-960B-7B5E07665226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0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pic>
        <p:nvPicPr>
          <p:cNvPr id="156" name="Picture 1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0149" y="323748"/>
            <a:ext cx="32004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59" y="1784905"/>
            <a:ext cx="10968916" cy="809919"/>
          </a:xfrm>
        </p:spPr>
        <p:txBody>
          <a:bodyPr anchor="b" anchorCtr="0">
            <a:noAutofit/>
          </a:bodyPr>
          <a:lstStyle>
            <a:lvl1pPr algn="ctr">
              <a:defRPr sz="54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07059" y="3289385"/>
            <a:ext cx="10968916" cy="267972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12192000" cy="31480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4595E5C9-9D1D-E54F-A7EF-4D59140D6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D89F58-FCB2-A04E-B6D9-68B5328B7F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112" y="411480"/>
            <a:ext cx="1773936" cy="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457200" indent="-228600">
              <a:spcBef>
                <a:spcPts val="380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3B32-0FD6-654A-8A3E-5A7632837DD7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56350"/>
            <a:ext cx="9106596" cy="365125"/>
          </a:xfrm>
        </p:spPr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1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D97717-E7DB-4548-B51C-0A9B0A443C8D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83895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82B9-A148-A84F-BCA0-4034A3A8A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54AC63-4A8D-5543-89A9-AD12D81EF8E4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621C-FC7B-AA4C-B773-C53AB56AC8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D577A38-EABE-D745-9C5B-75C05AD201BD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0A2F8-98C2-AE42-B80E-AFF286D61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88A2A4-5926-E149-AF4C-031E0D7AB879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146CC-68D8-2B43-ADE3-CACFD52C8D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EBCEF84-5672-7F43-91A8-8C5591694022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487824-C1D1-1643-8250-16208E32767F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7" r:id="rId3"/>
    <p:sldLayoutId id="2147483650" r:id="rId4"/>
    <p:sldLayoutId id="2147483658" r:id="rId5"/>
    <p:sldLayoutId id="2147483651" r:id="rId6"/>
    <p:sldLayoutId id="2147483664" r:id="rId7"/>
    <p:sldLayoutId id="2147483652" r:id="rId8"/>
    <p:sldLayoutId id="2147483653" r:id="rId9"/>
    <p:sldLayoutId id="2147483660" r:id="rId10"/>
    <p:sldLayoutId id="2147483661" r:id="rId11"/>
    <p:sldLayoutId id="2147483662" r:id="rId12"/>
    <p:sldLayoutId id="2147483663" r:id="rId13"/>
    <p:sldLayoutId id="2147483654" r:id="rId14"/>
    <p:sldLayoutId id="2147483655" r:id="rId15"/>
    <p:sldLayoutId id="2147483656" r:id="rId16"/>
    <p:sldLayoutId id="214748365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25425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70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E338F7-66A1-CE42-B47D-915EB858A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491" y="3429000"/>
            <a:ext cx="11229844" cy="809919"/>
          </a:xfrm>
        </p:spPr>
        <p:txBody>
          <a:bodyPr/>
          <a:lstStyle/>
          <a:p>
            <a:r>
              <a:rPr lang="en-US" dirty="0"/>
              <a:t>CXRO Nanofabrication Capabilities for device Post-processing plus CNT on trenches</a:t>
            </a:r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FF717F94-ABF4-634D-A485-3CC785F4F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394" y="4598058"/>
            <a:ext cx="10968916" cy="357392"/>
          </a:xfrm>
        </p:spPr>
        <p:txBody>
          <a:bodyPr/>
          <a:lstStyle/>
          <a:p>
            <a:r>
              <a:rPr lang="en-US" dirty="0" err="1"/>
              <a:t>Weilun</a:t>
            </a:r>
            <a:r>
              <a:rPr lang="en-US" dirty="0"/>
              <a:t> Chao and Mi-Young </a:t>
            </a:r>
            <a:r>
              <a:rPr lang="en-US" dirty="0" err="1"/>
              <a:t>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10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51641-11F1-A881-A709-13524143A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3D0469FB-2C61-D0CA-069B-3C5867999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DC29CD-FAB3-2DC4-6016-F9B5C810A199}"/>
              </a:ext>
            </a:extLst>
          </p:cNvPr>
          <p:cNvSpPr/>
          <p:nvPr/>
        </p:nvSpPr>
        <p:spPr>
          <a:xfrm>
            <a:off x="5166681" y="1425953"/>
            <a:ext cx="1278881" cy="2314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Pd/Pt</a:t>
            </a:r>
          </a:p>
          <a:p>
            <a:pPr algn="ctr"/>
            <a:r>
              <a:rPr lang="en-US" dirty="0"/>
              <a:t>pad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3D5292-0919-CDC2-C693-C31C7A516383}"/>
              </a:ext>
            </a:extLst>
          </p:cNvPr>
          <p:cNvSpPr/>
          <p:nvPr/>
        </p:nvSpPr>
        <p:spPr>
          <a:xfrm>
            <a:off x="6936866" y="1425953"/>
            <a:ext cx="1278881" cy="2314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Pd/Pt</a:t>
            </a:r>
          </a:p>
          <a:p>
            <a:pPr algn="ctr"/>
            <a:r>
              <a:rPr lang="en-US" dirty="0"/>
              <a:t>pad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09D704-C17A-F398-9126-C5B0875CCC7C}"/>
              </a:ext>
            </a:extLst>
          </p:cNvPr>
          <p:cNvSpPr/>
          <p:nvPr/>
        </p:nvSpPr>
        <p:spPr>
          <a:xfrm>
            <a:off x="6343250" y="2410691"/>
            <a:ext cx="709779" cy="4540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61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8C2E2C-B26B-6F4E-AB49-C52094B9A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63577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FF10101-1B42-7D47-8A74-6B7E8535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4" y="76810"/>
            <a:ext cx="10972799" cy="548640"/>
          </a:xfrm>
        </p:spPr>
        <p:txBody>
          <a:bodyPr/>
          <a:lstStyle/>
          <a:p>
            <a:r>
              <a:rPr lang="en-US" dirty="0"/>
              <a:t>Lithography capabilities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1E3255-D818-8E2B-490A-B53B470E0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37" y="1430121"/>
            <a:ext cx="3685895" cy="39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AFF7D5A1-EE90-0F8C-0D98-DF4129546203}"/>
              </a:ext>
            </a:extLst>
          </p:cNvPr>
          <p:cNvSpPr txBox="1"/>
          <p:nvPr/>
        </p:nvSpPr>
        <p:spPr>
          <a:xfrm>
            <a:off x="1075386" y="906276"/>
            <a:ext cx="4220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Fully automated 100keV electron beam lithography system (MF)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604A10DD-2059-4E54-DF90-8630326CC740}"/>
              </a:ext>
            </a:extLst>
          </p:cNvPr>
          <p:cNvSpPr txBox="1"/>
          <p:nvPr/>
        </p:nvSpPr>
        <p:spPr>
          <a:xfrm>
            <a:off x="199938" y="4751394"/>
            <a:ext cx="5384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Resolution better than 10nm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Exposure mode in serial (slow)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Piece or wafer substrates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do alignment with proper registration marks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935FE55E-800A-1A82-6F22-726D6039B37A}"/>
              </a:ext>
            </a:extLst>
          </p:cNvPr>
          <p:cNvSpPr txBox="1"/>
          <p:nvPr/>
        </p:nvSpPr>
        <p:spPr>
          <a:xfrm>
            <a:off x="6895797" y="906275"/>
            <a:ext cx="4444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Contact mask aligner photolithography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0068806A-F4CA-0A0C-1140-559F9248434C}"/>
              </a:ext>
            </a:extLst>
          </p:cNvPr>
          <p:cNvSpPr txBox="1"/>
          <p:nvPr/>
        </p:nvSpPr>
        <p:spPr>
          <a:xfrm>
            <a:off x="6895797" y="4751393"/>
            <a:ext cx="5384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Resolution around 1-2 microns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Exposure mode in parallel (fast)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suitable for wafer substrates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do alignment with proper registration marks</a:t>
            </a:r>
          </a:p>
        </p:txBody>
      </p:sp>
      <p:pic>
        <p:nvPicPr>
          <p:cNvPr id="1032" name="Picture 1031" descr="A machine with a monitor and a microscope&#10;&#10;Description automatically generated with medium confidence">
            <a:extLst>
              <a:ext uri="{FF2B5EF4-FFF2-40B4-BE49-F238E27FC236}">
                <a16:creationId xmlns:a16="http://schemas.microsoft.com/office/drawing/2014/main" id="{DDDC386D-1F34-89E3-8943-D370C7F66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989" y="1552607"/>
            <a:ext cx="4088859" cy="306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77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2466B-3705-A270-7424-409E24ED2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51260A-2EEE-4EB1-8324-A9545EA9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4" y="76810"/>
            <a:ext cx="10972799" cy="548640"/>
          </a:xfrm>
        </p:spPr>
        <p:txBody>
          <a:bodyPr/>
          <a:lstStyle/>
          <a:p>
            <a:r>
              <a:rPr lang="en-US" dirty="0"/>
              <a:t>Processing capabilities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4EBBEEF8-3CA2-3993-FE5C-59307F24CC29}"/>
              </a:ext>
            </a:extLst>
          </p:cNvPr>
          <p:cNvSpPr txBox="1"/>
          <p:nvPr/>
        </p:nvSpPr>
        <p:spPr>
          <a:xfrm>
            <a:off x="379927" y="767775"/>
            <a:ext cx="4220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Electron beam evaporator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F8F7D591-22C2-E53E-B27C-D9DCDBCBCC91}"/>
              </a:ext>
            </a:extLst>
          </p:cNvPr>
          <p:cNvSpPr txBox="1"/>
          <p:nvPr/>
        </p:nvSpPr>
        <p:spPr>
          <a:xfrm>
            <a:off x="199938" y="4751394"/>
            <a:ext cx="5397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Material choice: Pd, Ti, Pt, Ni, Cr, Au, Cu, Ru,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Thickness control ~ 1-3nm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394EE381-AEC8-3DBD-D2E7-D7AA60DED2B5}"/>
              </a:ext>
            </a:extLst>
          </p:cNvPr>
          <p:cNvSpPr txBox="1"/>
          <p:nvPr/>
        </p:nvSpPr>
        <p:spPr>
          <a:xfrm>
            <a:off x="6594240" y="767775"/>
            <a:ext cx="4444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Magnetron sputtering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A01F6E6E-FF44-44D0-2D4D-453F8E6C7BFA}"/>
              </a:ext>
            </a:extLst>
          </p:cNvPr>
          <p:cNvSpPr txBox="1"/>
          <p:nvPr/>
        </p:nvSpPr>
        <p:spPr>
          <a:xfrm>
            <a:off x="6594240" y="4751393"/>
            <a:ext cx="5410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Conformal coating of various semi-metal/ metals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Thickness control in angstrom</a:t>
            </a:r>
          </a:p>
        </p:txBody>
      </p:sp>
      <p:pic>
        <p:nvPicPr>
          <p:cNvPr id="2" name="Picture 11" descr="evaporator photo.jpg">
            <a:extLst>
              <a:ext uri="{FF2B5EF4-FFF2-40B4-BE49-F238E27FC236}">
                <a16:creationId xmlns:a16="http://schemas.microsoft.com/office/drawing/2014/main" id="{FE98613C-B453-23E0-CD43-CB04C7F20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80" y="1369991"/>
            <a:ext cx="23145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machine in a room&#10;&#10;Description automatically generated">
            <a:extLst>
              <a:ext uri="{FF2B5EF4-FFF2-40B4-BE49-F238E27FC236}">
                <a16:creationId xmlns:a16="http://schemas.microsoft.com/office/drawing/2014/main" id="{0F1FBBEC-9FE5-AECA-E78B-F847F0240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238" y="1280644"/>
            <a:ext cx="4336054" cy="3264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97D554-0CAE-02E0-4FE7-AE64866B964D}"/>
              </a:ext>
            </a:extLst>
          </p:cNvPr>
          <p:cNvSpPr txBox="1"/>
          <p:nvPr/>
        </p:nvSpPr>
        <p:spPr>
          <a:xfrm>
            <a:off x="-289975" y="5877694"/>
            <a:ext cx="880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Molecular Foundry: PECVD and ALD of various oxides and nitrides </a:t>
            </a:r>
          </a:p>
        </p:txBody>
      </p:sp>
    </p:spTree>
    <p:extLst>
      <p:ext uri="{BB962C8B-B14F-4D97-AF65-F5344CB8AC3E}">
        <p14:creationId xmlns:p14="http://schemas.microsoft.com/office/powerpoint/2010/main" val="915775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A5C23-761B-F7C3-35B9-F5E2D5CEA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730306-83F4-4BF2-1D90-F6A04CD8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4" y="76810"/>
            <a:ext cx="10972799" cy="548640"/>
          </a:xfrm>
        </p:spPr>
        <p:txBody>
          <a:bodyPr/>
          <a:lstStyle/>
          <a:p>
            <a:r>
              <a:rPr lang="en-US" dirty="0"/>
              <a:t>Processing capabilities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29E9DFFE-BDA2-C763-E8E8-20EAD67E9208}"/>
              </a:ext>
            </a:extLst>
          </p:cNvPr>
          <p:cNvSpPr txBox="1"/>
          <p:nvPr/>
        </p:nvSpPr>
        <p:spPr>
          <a:xfrm>
            <a:off x="1086241" y="1061497"/>
            <a:ext cx="422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High density plasma etcher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A81F9CB6-48EC-EAC7-6EF5-F192C269A8F0}"/>
              </a:ext>
            </a:extLst>
          </p:cNvPr>
          <p:cNvSpPr txBox="1"/>
          <p:nvPr/>
        </p:nvSpPr>
        <p:spPr>
          <a:xfrm>
            <a:off x="6262144" y="2200026"/>
            <a:ext cx="54140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Dual chamber for separate fluorine and chlorine plasma etching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etch Si, </a:t>
            </a:r>
            <a:r>
              <a:rPr lang="en-US" dirty="0" err="1"/>
              <a:t>SiN</a:t>
            </a:r>
            <a:r>
              <a:rPr lang="en-US" dirty="0"/>
              <a:t>, </a:t>
            </a:r>
            <a:r>
              <a:rPr lang="en-US" dirty="0" err="1"/>
              <a:t>SiOx</a:t>
            </a:r>
            <a:r>
              <a:rPr lang="en-US" dirty="0"/>
              <a:t>, Mo, Ru, 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Cryo-etching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Designed for nanoscale pattern transfer</a:t>
            </a:r>
          </a:p>
        </p:txBody>
      </p:sp>
      <p:pic>
        <p:nvPicPr>
          <p:cNvPr id="3" name="Picture 3" descr="C:\Documents and Settings\erik.EHANDERSON\My Documents\My Pictures\2007_06_18\IMG_0659.JPG">
            <a:extLst>
              <a:ext uri="{FF2B5EF4-FFF2-40B4-BE49-F238E27FC236}">
                <a16:creationId xmlns:a16="http://schemas.microsoft.com/office/drawing/2014/main" id="{A4648335-2990-9B64-1CB1-4FF14D1B8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1" y="1793492"/>
            <a:ext cx="5162040" cy="387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975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30C36-2F66-7B3A-49B4-82684B763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90ABB3F-9A7C-36D2-761F-8EFD05609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4" y="76810"/>
            <a:ext cx="10972799" cy="548640"/>
          </a:xfrm>
        </p:spPr>
        <p:txBody>
          <a:bodyPr/>
          <a:lstStyle/>
          <a:p>
            <a:r>
              <a:rPr lang="en-US" dirty="0"/>
              <a:t>Metrology capabilities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373B0C9-2349-67EB-5224-F98CCE9BAF80}"/>
              </a:ext>
            </a:extLst>
          </p:cNvPr>
          <p:cNvSpPr txBox="1"/>
          <p:nvPr/>
        </p:nvSpPr>
        <p:spPr>
          <a:xfrm>
            <a:off x="-105532" y="1065490"/>
            <a:ext cx="486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SEM</a:t>
            </a:r>
          </a:p>
        </p:txBody>
      </p:sp>
      <p:pic>
        <p:nvPicPr>
          <p:cNvPr id="2" name="Picture 4" descr="C:\Documents and Settings\erik.EHANDERSON\My Documents\My Pictures\2007_06_18\IMG_0665.JPG">
            <a:extLst>
              <a:ext uri="{FF2B5EF4-FFF2-40B4-BE49-F238E27FC236}">
                <a16:creationId xmlns:a16="http://schemas.microsoft.com/office/drawing/2014/main" id="{6AEDF012-BB61-3616-04A8-F5905BFAC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2" y="1601788"/>
            <a:ext cx="3952539" cy="296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Documents and Settings\erik.EHANDERSON\My Documents\My Pictures\2007_06_18\IMG_0667.JPG">
            <a:extLst>
              <a:ext uri="{FF2B5EF4-FFF2-40B4-BE49-F238E27FC236}">
                <a16:creationId xmlns:a16="http://schemas.microsoft.com/office/drawing/2014/main" id="{2A5585FE-CB7E-13AC-2E43-0F4111963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139" y="1601788"/>
            <a:ext cx="3952539" cy="296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977892-D351-E952-CC2B-D52E3474555E}"/>
              </a:ext>
            </a:extLst>
          </p:cNvPr>
          <p:cNvSpPr txBox="1"/>
          <p:nvPr/>
        </p:nvSpPr>
        <p:spPr>
          <a:xfrm>
            <a:off x="4327485" y="1056453"/>
            <a:ext cx="486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AFM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A5845B-1744-C6DC-06F1-4492AEA2C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822" y="1494796"/>
            <a:ext cx="3021928" cy="38684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64E0B0-3FD4-3BB0-59AA-0EFF3CCCA285}"/>
              </a:ext>
            </a:extLst>
          </p:cNvPr>
          <p:cNvSpPr txBox="1"/>
          <p:nvPr/>
        </p:nvSpPr>
        <p:spPr>
          <a:xfrm>
            <a:off x="8079863" y="1019431"/>
            <a:ext cx="486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Profilometer</a:t>
            </a:r>
          </a:p>
        </p:txBody>
      </p:sp>
    </p:spTree>
    <p:extLst>
      <p:ext uri="{BB962C8B-B14F-4D97-AF65-F5344CB8AC3E}">
        <p14:creationId xmlns:p14="http://schemas.microsoft.com/office/powerpoint/2010/main" val="3333948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6C599-F94E-DBA5-A830-C51040449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25E020-C9AF-D567-6283-58B41B2C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4" y="76810"/>
            <a:ext cx="10972799" cy="548640"/>
          </a:xfrm>
        </p:spPr>
        <p:txBody>
          <a:bodyPr/>
          <a:lstStyle/>
          <a:p>
            <a:r>
              <a:rPr lang="en-US" dirty="0"/>
              <a:t>Metrology capabilities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5B783E22-2DB0-9DA2-B030-384C3B8D8CC9}"/>
              </a:ext>
            </a:extLst>
          </p:cNvPr>
          <p:cNvSpPr txBox="1"/>
          <p:nvPr/>
        </p:nvSpPr>
        <p:spPr>
          <a:xfrm>
            <a:off x="-105532" y="1065490"/>
            <a:ext cx="486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SEM</a:t>
            </a:r>
          </a:p>
        </p:txBody>
      </p:sp>
      <p:pic>
        <p:nvPicPr>
          <p:cNvPr id="2" name="Picture 4" descr="C:\Documents and Settings\erik.EHANDERSON\My Documents\My Pictures\2007_06_18\IMG_0665.JPG">
            <a:extLst>
              <a:ext uri="{FF2B5EF4-FFF2-40B4-BE49-F238E27FC236}">
                <a16:creationId xmlns:a16="http://schemas.microsoft.com/office/drawing/2014/main" id="{C4A67C7C-9BEC-F59A-7AD9-AC7C58904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2" y="1601788"/>
            <a:ext cx="3952539" cy="296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Documents and Settings\erik.EHANDERSON\My Documents\My Pictures\2007_06_18\IMG_0667.JPG">
            <a:extLst>
              <a:ext uri="{FF2B5EF4-FFF2-40B4-BE49-F238E27FC236}">
                <a16:creationId xmlns:a16="http://schemas.microsoft.com/office/drawing/2014/main" id="{A1E676E0-08D5-625A-FD9F-F6A2FF9A8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139" y="1601788"/>
            <a:ext cx="3952539" cy="296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6F2131-03B5-4EDC-4A7C-4D540178A63A}"/>
              </a:ext>
            </a:extLst>
          </p:cNvPr>
          <p:cNvSpPr txBox="1"/>
          <p:nvPr/>
        </p:nvSpPr>
        <p:spPr>
          <a:xfrm>
            <a:off x="4327485" y="1056453"/>
            <a:ext cx="486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AFM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E6E8EA-C491-5698-D749-B0D9E06A5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822" y="1494796"/>
            <a:ext cx="3021928" cy="38684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19A6F2-80E6-7B32-BC7D-21A76704B4A7}"/>
              </a:ext>
            </a:extLst>
          </p:cNvPr>
          <p:cNvSpPr txBox="1"/>
          <p:nvPr/>
        </p:nvSpPr>
        <p:spPr>
          <a:xfrm>
            <a:off x="8079863" y="1019431"/>
            <a:ext cx="486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Profilometer</a:t>
            </a:r>
          </a:p>
        </p:txBody>
      </p:sp>
    </p:spTree>
    <p:extLst>
      <p:ext uri="{BB962C8B-B14F-4D97-AF65-F5344CB8AC3E}">
        <p14:creationId xmlns:p14="http://schemas.microsoft.com/office/powerpoint/2010/main" val="1422293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2934E-D37F-F133-0C99-4E2774900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2C5670-8F6A-1DBE-B76E-21F6A83FF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4" y="76810"/>
            <a:ext cx="10972799" cy="548640"/>
          </a:xfrm>
        </p:spPr>
        <p:txBody>
          <a:bodyPr/>
          <a:lstStyle/>
          <a:p>
            <a:r>
              <a:rPr lang="en-US" dirty="0"/>
              <a:t>Making electrical contact with CNT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9773C7-2BB3-FE51-4652-52F762D8F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395" y="2812828"/>
            <a:ext cx="6118578" cy="165946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992770-BD37-9E79-E4D4-04D373BFEF93}"/>
              </a:ext>
            </a:extLst>
          </p:cNvPr>
          <p:cNvCxnSpPr/>
          <p:nvPr/>
        </p:nvCxnSpPr>
        <p:spPr>
          <a:xfrm>
            <a:off x="959161" y="2640890"/>
            <a:ext cx="30693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734AB446-093B-598E-90DD-E77AF9E8A829}"/>
              </a:ext>
            </a:extLst>
          </p:cNvPr>
          <p:cNvSpPr/>
          <p:nvPr/>
        </p:nvSpPr>
        <p:spPr>
          <a:xfrm rot="10800000">
            <a:off x="3234129" y="2223655"/>
            <a:ext cx="1588694" cy="834469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12883E8-6767-9DE2-91F9-277FAC7BFC37}"/>
              </a:ext>
            </a:extLst>
          </p:cNvPr>
          <p:cNvSpPr/>
          <p:nvPr/>
        </p:nvSpPr>
        <p:spPr>
          <a:xfrm rot="10800000" flipH="1">
            <a:off x="164814" y="2223656"/>
            <a:ext cx="1588694" cy="834469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CC7AC6-448D-B09B-E28C-29FE3C6F91D7}"/>
              </a:ext>
            </a:extLst>
          </p:cNvPr>
          <p:cNvSpPr txBox="1"/>
          <p:nvPr/>
        </p:nvSpPr>
        <p:spPr>
          <a:xfrm>
            <a:off x="1077632" y="264805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DF0C75-7069-EE2D-A81C-243B707EEBC8}"/>
              </a:ext>
            </a:extLst>
          </p:cNvPr>
          <p:cNvSpPr txBox="1"/>
          <p:nvPr/>
        </p:nvSpPr>
        <p:spPr>
          <a:xfrm>
            <a:off x="3551201" y="264805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8F3053-A6F2-2F82-859C-E63E00566953}"/>
              </a:ext>
            </a:extLst>
          </p:cNvPr>
          <p:cNvSpPr txBox="1"/>
          <p:nvPr/>
        </p:nvSpPr>
        <p:spPr>
          <a:xfrm>
            <a:off x="2311717" y="308376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5ACA11-973F-58C3-55DF-48F9EE589A61}"/>
              </a:ext>
            </a:extLst>
          </p:cNvPr>
          <p:cNvCxnSpPr/>
          <p:nvPr/>
        </p:nvCxnSpPr>
        <p:spPr>
          <a:xfrm>
            <a:off x="1499084" y="2576945"/>
            <a:ext cx="198946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B2AAF4-A90D-5518-91BE-3B98DF598BFE}"/>
              </a:ext>
            </a:extLst>
          </p:cNvPr>
          <p:cNvGrpSpPr/>
          <p:nvPr/>
        </p:nvGrpSpPr>
        <p:grpSpPr>
          <a:xfrm>
            <a:off x="6656775" y="3295135"/>
            <a:ext cx="3923371" cy="491832"/>
            <a:chOff x="6656775" y="3295135"/>
            <a:chExt cx="3923371" cy="49183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44041F1-0698-0AB0-C4D6-705F21AA3D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6775" y="3570625"/>
              <a:ext cx="1206815" cy="171582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395D06-0ADA-6CC5-5E19-6A044FF294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1562" y="3615385"/>
              <a:ext cx="1206815" cy="171582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54E4F20-3C04-C978-9068-4AE775AB12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3331" y="3295135"/>
              <a:ext cx="1206815" cy="171582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D0617E6-1E56-ECBD-3142-BF20D3DE1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101" y="942280"/>
            <a:ext cx="2994683" cy="134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2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9FF48-2BB9-BBD4-3B0F-7070F9B5D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showing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54B6FDC4-15AA-7882-1150-6247041BC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15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82C15-B904-B380-E8A6-FC53457EC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218DED-EFE9-868C-8926-66BA0C38A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61" y="275846"/>
            <a:ext cx="7436375" cy="3372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3E3289-D56E-2F4D-C8EA-D415B48F1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61" y="3647969"/>
            <a:ext cx="3572724" cy="3296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F00E4C-4205-2522-91A5-7E32E5455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976" y="3647969"/>
            <a:ext cx="3472047" cy="3195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4E2807-EB1C-6AA5-874A-2B9D3F711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7066" y="3618336"/>
            <a:ext cx="3472047" cy="32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11353"/>
      </p:ext>
    </p:extLst>
  </p:cSld>
  <p:clrMapOvr>
    <a:masterClrMapping/>
  </p:clrMapOvr>
</p:sld>
</file>

<file path=ppt/theme/theme1.xml><?xml version="1.0" encoding="utf-8"?>
<a:theme xmlns:a="http://schemas.openxmlformats.org/drawingml/2006/main" name="Berkeley Lab Wide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WideNew_Template_2020" id="{C6E9C8EA-3D6B-A14A-A256-FF0550AA0259}" vid="{02A6AE1C-0421-BE4C-A2DB-37E0776A5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LBNL_PPT_WideNew_Template_2020</Template>
  <TotalTime>242</TotalTime>
  <Words>192</Words>
  <Application>Microsoft Office PowerPoint</Application>
  <PresentationFormat>Widescreen</PresentationFormat>
  <Paragraphs>44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Berkeley Lab Wide PPT Theme</vt:lpstr>
      <vt:lpstr>CXRO Nanofabrication Capabilities for device Post-processing plus CNT on trenches</vt:lpstr>
      <vt:lpstr>Lithography capabilities</vt:lpstr>
      <vt:lpstr>Processing capabilities</vt:lpstr>
      <vt:lpstr>Processing capabilities</vt:lpstr>
      <vt:lpstr>Metrology capabilities</vt:lpstr>
      <vt:lpstr>Metrology capabilities</vt:lpstr>
      <vt:lpstr>Making electrical contact with CNT</vt:lpstr>
      <vt:lpstr>PowerPoint Presentation</vt:lpstr>
      <vt:lpstr>PowerPoint Presentation</vt:lpstr>
      <vt:lpstr>PowerPoint Presentation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wlchao@msd.lbl.gov</dc:creator>
  <cp:keywords/>
  <dc:description/>
  <cp:lastModifiedBy>wlchao@msd.lbl.gov</cp:lastModifiedBy>
  <cp:revision>4</cp:revision>
  <dcterms:created xsi:type="dcterms:W3CDTF">2025-01-12T01:43:41Z</dcterms:created>
  <dcterms:modified xsi:type="dcterms:W3CDTF">2025-01-15T21:57:06Z</dcterms:modified>
  <cp:category/>
</cp:coreProperties>
</file>