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270" r:id="rId2"/>
    <p:sldId id="284" r:id="rId3"/>
    <p:sldId id="274" r:id="rId4"/>
    <p:sldId id="278" r:id="rId5"/>
    <p:sldId id="279" r:id="rId6"/>
    <p:sldId id="285" r:id="rId7"/>
    <p:sldId id="281" r:id="rId8"/>
    <p:sldId id="280" r:id="rId9"/>
    <p:sldId id="283" r:id="rId10"/>
    <p:sldId id="282" r:id="rId11"/>
    <p:sldId id="286" r:id="rId12"/>
    <p:sldId id="288" r:id="rId13"/>
    <p:sldId id="287" r:id="rId14"/>
    <p:sldId id="290" r:id="rId15"/>
    <p:sldId id="266" r:id="rId16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B6069"/>
    <a:srgbClr val="FFB1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546"/>
    <p:restoredTop sz="84176"/>
  </p:normalViewPr>
  <p:slideViewPr>
    <p:cSldViewPr snapToGrid="0">
      <p:cViewPr varScale="1">
        <p:scale>
          <a:sx n="105" d="100"/>
          <a:sy n="105" d="100"/>
        </p:scale>
        <p:origin x="1232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40A6EEB-6F65-0342-B922-4615BD62D9A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0" hangingPunct="0">
              <a:defRPr sz="100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E2AA3B5-0CE2-1045-8E84-EE58BF12B5A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000"/>
            </a:lvl1pPr>
          </a:lstStyle>
          <a:p>
            <a:fld id="{43A5E10F-57FE-3641-B4CB-BFF5F20C66DF}" type="datetime1">
              <a:rPr lang="en-US" altLang="en-US"/>
              <a:pPr/>
              <a:t>1/21/25</a:t>
            </a:fld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D2F2E98-D743-884F-8062-5A3E7344482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0" hangingPunct="0">
              <a:defRPr sz="80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D550EF-1B3E-8B4B-8DF9-011BF7851FB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800"/>
            </a:lvl1pPr>
          </a:lstStyle>
          <a:p>
            <a:fld id="{2817A5A6-7EE2-DB43-BC00-8D41DBA6D95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3327DBE1-EB1E-7044-8F70-F622A3CB0E57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4BA81235-6D2D-484F-878F-B0FEC65C4AC6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292" name="Rectangle 4">
            <a:extLst>
              <a:ext uri="{FF2B5EF4-FFF2-40B4-BE49-F238E27FC236}">
                <a16:creationId xmlns:a16="http://schemas.microsoft.com/office/drawing/2014/main" id="{089E315C-A730-2046-9AFC-2A089E80F65C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7" name="Rectangle 5">
            <a:extLst>
              <a:ext uri="{FF2B5EF4-FFF2-40B4-BE49-F238E27FC236}">
                <a16:creationId xmlns:a16="http://schemas.microsoft.com/office/drawing/2014/main" id="{5A1F0283-69AF-4D47-8A92-4A36DA1213D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078" name="Rectangle 6">
            <a:extLst>
              <a:ext uri="{FF2B5EF4-FFF2-40B4-BE49-F238E27FC236}">
                <a16:creationId xmlns:a16="http://schemas.microsoft.com/office/drawing/2014/main" id="{8150AE51-E8BA-9242-8380-A9D48AE8A510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9" name="Rectangle 7">
            <a:extLst>
              <a:ext uri="{FF2B5EF4-FFF2-40B4-BE49-F238E27FC236}">
                <a16:creationId xmlns:a16="http://schemas.microsoft.com/office/drawing/2014/main" id="{28EB159E-41D5-8F42-99B5-30D78DD7B6B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fld id="{A4CC0C94-A35B-B948-AC4F-7A8ACAA6AF83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Interdisciplinary effort - &gt; good fit for Microelectronics Co-design research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CC0C94-A35B-B948-AC4F-7A8ACAA6AF83}" type="slidenum">
              <a:rPr lang="en-US" altLang="en-US" smtClean="0"/>
              <a:pPr/>
              <a:t>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13925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CC0C94-A35B-B948-AC4F-7A8ACAA6AF83}" type="slidenum">
              <a:rPr lang="en-US" altLang="en-US" smtClean="0"/>
              <a:pPr/>
              <a:t>10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350351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4" descr="XBD200302-00063-02.jpg">
            <a:extLst>
              <a:ext uri="{FF2B5EF4-FFF2-40B4-BE49-F238E27FC236}">
                <a16:creationId xmlns:a16="http://schemas.microsoft.com/office/drawing/2014/main" id="{A6BC38A8-3904-7243-B216-8A664084BC6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" t="26352" r="66402" b="1721"/>
          <a:stretch>
            <a:fillRect/>
          </a:stretch>
        </p:blipFill>
        <p:spPr bwMode="auto">
          <a:xfrm>
            <a:off x="0" y="1066800"/>
            <a:ext cx="12192000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6B846C1-1B5D-184D-80EF-E893D2AC323C}"/>
              </a:ext>
            </a:extLst>
          </p:cNvPr>
          <p:cNvSpPr/>
          <p:nvPr userDrawn="1"/>
        </p:nvSpPr>
        <p:spPr bwMode="auto">
          <a:xfrm>
            <a:off x="0" y="1066800"/>
            <a:ext cx="12192000" cy="5791200"/>
          </a:xfrm>
          <a:prstGeom prst="rect">
            <a:avLst/>
          </a:prstGeom>
          <a:solidFill>
            <a:schemeClr val="tx2">
              <a:alpha val="76978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" name="Rectangle 1031">
            <a:extLst>
              <a:ext uri="{FF2B5EF4-FFF2-40B4-BE49-F238E27FC236}">
                <a16:creationId xmlns:a16="http://schemas.microsoft.com/office/drawing/2014/main" id="{CDF6FDBF-F454-CD47-9EDD-2638CBA35654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0"/>
            <a:ext cx="12192000" cy="1173805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defRPr/>
            </a:pPr>
            <a:endParaRPr lang="en-US" sz="2400">
              <a:latin typeface="Arial" pitchFamily="-109" charset="0"/>
              <a:ea typeface="ＭＳ Ｐゴシック" pitchFamily="-109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9417" y="2130426"/>
            <a:ext cx="10662834" cy="14700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59417" y="3886200"/>
            <a:ext cx="10662834" cy="17526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800" b="1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897CB110-F77C-BE4E-8993-7871F90D03D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4312" y="31923"/>
            <a:ext cx="4456253" cy="1005840"/>
          </a:xfrm>
          <a:prstGeom prst="rect">
            <a:avLst/>
          </a:prstGeom>
        </p:spPr>
      </p:pic>
      <p:pic>
        <p:nvPicPr>
          <p:cNvPr id="11" name="Picture 10" descr="DOE_Office_Science_white.png">
            <a:extLst>
              <a:ext uri="{FF2B5EF4-FFF2-40B4-BE49-F238E27FC236}">
                <a16:creationId xmlns:a16="http://schemas.microsoft.com/office/drawing/2014/main" id="{E506FCA5-044C-6948-8C3A-852BBBF792C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6532" y="178786"/>
            <a:ext cx="2200144" cy="73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1507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942" y="1573213"/>
            <a:ext cx="11127783" cy="4368800"/>
          </a:xfrm>
          <a:prstGeom prst="rect">
            <a:avLst/>
          </a:prstGeom>
        </p:spPr>
        <p:txBody>
          <a:bodyPr/>
          <a:lstStyle>
            <a:lvl1pPr>
              <a:spcBef>
                <a:spcPts val="1200"/>
              </a:spcBef>
              <a:defRPr sz="3200"/>
            </a:lvl1pPr>
            <a:lvl2pPr>
              <a:spcBef>
                <a:spcPts val="900"/>
              </a:spcBef>
              <a:buFont typeface="Arial"/>
              <a:buChar char="•"/>
              <a:defRPr sz="2800"/>
            </a:lvl2pPr>
            <a:lvl3pPr marL="458788" indent="-177800">
              <a:spcBef>
                <a:spcPts val="500"/>
              </a:spcBef>
              <a:defRPr sz="2400"/>
            </a:lvl3pPr>
            <a:lvl4pPr marL="687388" indent="-177800">
              <a:spcBef>
                <a:spcPts val="400"/>
              </a:spcBef>
              <a:buSzPct val="50000"/>
              <a:buFont typeface="Arial"/>
              <a:buChar char="•"/>
              <a:defRPr sz="2400"/>
            </a:lvl4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A0530FB-3297-6343-A011-3EB4C6F99F3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fld id="{71F7E4ED-6B2C-7949-A38E-EF0F45C0A59B}" type="slidenum">
              <a:rPr lang="en-US" altLang="en-US" smtClean="0"/>
              <a:pPr/>
              <a:t>‹#›</a:t>
            </a:fld>
            <a:endParaRPr lang="en-US" altLang="en-US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0DBCCD75-4F2B-744D-9CA1-6FAE01CC5813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526942" y="37924"/>
            <a:ext cx="1112778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9BE5626-6629-5C44-8B30-030E037AF1DC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-1" y="887911"/>
            <a:ext cx="12192001" cy="100626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>
              <a:defRPr sz="2400" b="1">
                <a:solidFill>
                  <a:schemeClr val="tx2"/>
                </a:solidFill>
                <a:latin typeface="Arial" charset="0"/>
              </a:defRPr>
            </a:lvl1pPr>
            <a:lvl2pPr marL="742950" indent="-285750">
              <a:defRPr sz="2400" b="1">
                <a:solidFill>
                  <a:schemeClr val="tx2"/>
                </a:solidFill>
                <a:latin typeface="Arial" charset="0"/>
              </a:defRPr>
            </a:lvl2pPr>
            <a:lvl3pPr marL="1143000" indent="-228600">
              <a:defRPr sz="2400" b="1">
                <a:solidFill>
                  <a:schemeClr val="tx2"/>
                </a:solidFill>
                <a:latin typeface="Arial" charset="0"/>
              </a:defRPr>
            </a:lvl3pPr>
            <a:lvl4pPr marL="1600200" indent="-228600">
              <a:defRPr sz="2400" b="1">
                <a:solidFill>
                  <a:schemeClr val="tx2"/>
                </a:solidFill>
                <a:latin typeface="Arial" charset="0"/>
              </a:defRPr>
            </a:lvl4pPr>
            <a:lvl5pPr marL="2057400" indent="-228600">
              <a:defRPr sz="2400" b="1">
                <a:solidFill>
                  <a:schemeClr val="tx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endParaRPr lang="zh-TW" altLang="en-US" sz="2600">
              <a:ea typeface="新細明體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1271776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6D693EB-C45A-DD4C-B1B7-FED0468A177F}"/>
              </a:ext>
            </a:extLst>
          </p:cNvPr>
          <p:cNvSpPr/>
          <p:nvPr userDrawn="1"/>
        </p:nvSpPr>
        <p:spPr bwMode="auto">
          <a:xfrm>
            <a:off x="0" y="1066800"/>
            <a:ext cx="12192000" cy="5791200"/>
          </a:xfrm>
          <a:prstGeom prst="rect">
            <a:avLst/>
          </a:prstGeom>
          <a:solidFill>
            <a:schemeClr val="tx2">
              <a:alpha val="76978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" name="Rectangle 1031">
            <a:extLst>
              <a:ext uri="{FF2B5EF4-FFF2-40B4-BE49-F238E27FC236}">
                <a16:creationId xmlns:a16="http://schemas.microsoft.com/office/drawing/2014/main" id="{3F819B3A-1C80-F243-A368-B7B33721096C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0"/>
            <a:ext cx="12192000" cy="1066800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defRPr/>
            </a:pPr>
            <a:endParaRPr lang="en-US" sz="2400" dirty="0">
              <a:latin typeface="Arial" pitchFamily="-109" charset="0"/>
              <a:ea typeface="ＭＳ Ｐゴシック" pitchFamily="-109" charset="-128"/>
            </a:endParaRP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A0530FB-3297-6343-A011-3EB4C6F99F3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r">
              <a:defRPr>
                <a:solidFill>
                  <a:schemeClr val="bg2"/>
                </a:solidFill>
              </a:defRPr>
            </a:lvl1pPr>
          </a:lstStyle>
          <a:p>
            <a:fld id="{71F7E4ED-6B2C-7949-A38E-EF0F45C0A59B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0DBCCD75-4F2B-744D-9CA1-6FAE01CC5813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526942" y="37924"/>
            <a:ext cx="1112778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bg2">
                    <a:lumMod val="20000"/>
                    <a:lumOff val="80000"/>
                  </a:schemeClr>
                </a:solidFill>
              </a:defRPr>
            </a:lvl1pPr>
          </a:lstStyle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33DEB9A-6A5D-D24E-AF7D-9CFBC10089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942" y="1573213"/>
            <a:ext cx="11127783" cy="4368800"/>
          </a:xfrm>
          <a:prstGeom prst="rect">
            <a:avLst/>
          </a:prstGeom>
        </p:spPr>
        <p:txBody>
          <a:bodyPr/>
          <a:lstStyle>
            <a:lvl1pPr>
              <a:spcBef>
                <a:spcPts val="1200"/>
              </a:spcBef>
              <a:defRPr sz="3200">
                <a:solidFill>
                  <a:schemeClr val="bg2">
                    <a:lumMod val="20000"/>
                    <a:lumOff val="80000"/>
                  </a:schemeClr>
                </a:solidFill>
              </a:defRPr>
            </a:lvl1pPr>
            <a:lvl2pPr>
              <a:spcBef>
                <a:spcPts val="900"/>
              </a:spcBef>
              <a:buFont typeface="Arial"/>
              <a:buChar char="•"/>
              <a:defRPr sz="2800">
                <a:solidFill>
                  <a:schemeClr val="bg2">
                    <a:lumMod val="20000"/>
                    <a:lumOff val="80000"/>
                  </a:schemeClr>
                </a:solidFill>
              </a:defRPr>
            </a:lvl2pPr>
            <a:lvl3pPr marL="458788" indent="-177800">
              <a:spcBef>
                <a:spcPts val="500"/>
              </a:spcBef>
              <a:defRPr sz="2400">
                <a:solidFill>
                  <a:schemeClr val="bg2">
                    <a:lumMod val="20000"/>
                    <a:lumOff val="80000"/>
                  </a:schemeClr>
                </a:solidFill>
              </a:defRPr>
            </a:lvl3pPr>
            <a:lvl4pPr marL="687388" indent="-177800">
              <a:spcBef>
                <a:spcPts val="400"/>
              </a:spcBef>
              <a:buSzPct val="50000"/>
              <a:buFont typeface="Arial"/>
              <a:buChar char="•"/>
              <a:defRPr sz="2400">
                <a:solidFill>
                  <a:schemeClr val="bg2">
                    <a:lumMod val="20000"/>
                    <a:lumOff val="80000"/>
                  </a:schemeClr>
                </a:solidFill>
              </a:defRPr>
            </a:lvl4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1940884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-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6D693EB-C45A-DD4C-B1B7-FED0468A177F}"/>
              </a:ext>
            </a:extLst>
          </p:cNvPr>
          <p:cNvSpPr/>
          <p:nvPr userDrawn="1"/>
        </p:nvSpPr>
        <p:spPr bwMode="auto">
          <a:xfrm>
            <a:off x="0" y="1066800"/>
            <a:ext cx="12192000" cy="5791200"/>
          </a:xfrm>
          <a:prstGeom prst="rect">
            <a:avLst/>
          </a:prstGeom>
          <a:solidFill>
            <a:schemeClr val="tx2">
              <a:alpha val="76978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" name="Rectangle 1031">
            <a:extLst>
              <a:ext uri="{FF2B5EF4-FFF2-40B4-BE49-F238E27FC236}">
                <a16:creationId xmlns:a16="http://schemas.microsoft.com/office/drawing/2014/main" id="{3F819B3A-1C80-F243-A368-B7B33721096C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0"/>
            <a:ext cx="12192000" cy="1066800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defRPr/>
            </a:pPr>
            <a:endParaRPr lang="en-US" sz="2400" dirty="0">
              <a:latin typeface="Arial" pitchFamily="-109" charset="0"/>
              <a:ea typeface="ＭＳ Ｐゴシック" pitchFamily="-109" charset="-128"/>
            </a:endParaRP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A0530FB-3297-6343-A011-3EB4C6F99F3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r">
              <a:defRPr>
                <a:solidFill>
                  <a:schemeClr val="bg2"/>
                </a:solidFill>
              </a:defRPr>
            </a:lvl1pPr>
          </a:lstStyle>
          <a:p>
            <a:fld id="{71F7E4ED-6B2C-7949-A38E-EF0F45C0A59B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0DBCCD75-4F2B-744D-9CA1-6FAE01CC5813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526942" y="37924"/>
            <a:ext cx="1112778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bg2">
                    <a:lumMod val="20000"/>
                    <a:lumOff val="80000"/>
                  </a:schemeClr>
                </a:solidFill>
              </a:defRPr>
            </a:lvl1pPr>
          </a:lstStyle>
          <a:p>
            <a:pPr lvl="0"/>
            <a:r>
              <a:rPr lang="en-US" alt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807873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5359E1A-4B14-BE4F-97A5-97FA0EA0B25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9288835" y="6356351"/>
            <a:ext cx="2844800" cy="365125"/>
          </a:xfrm>
        </p:spPr>
        <p:txBody>
          <a:bodyPr/>
          <a:lstStyle>
            <a:lvl1pPr algn="r">
              <a:defRPr/>
            </a:lvl1pPr>
          </a:lstStyle>
          <a:p>
            <a:fld id="{71F7E4ED-6B2C-7949-A38E-EF0F45C0A59B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083559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-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AE44CCA-7FD2-4246-8F0F-FE32B0CB47E2}"/>
              </a:ext>
            </a:extLst>
          </p:cNvPr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tx2">
              <a:alpha val="76978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5359E1A-4B14-BE4F-97A5-97FA0EA0B25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9288835" y="6356351"/>
            <a:ext cx="2844800" cy="365125"/>
          </a:xfrm>
        </p:spPr>
        <p:txBody>
          <a:bodyPr/>
          <a:lstStyle>
            <a:lvl1pPr algn="r">
              <a:defRPr/>
            </a:lvl1pPr>
          </a:lstStyle>
          <a:p>
            <a:fld id="{71F7E4ED-6B2C-7949-A38E-EF0F45C0A59B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490600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31">
            <a:extLst>
              <a:ext uri="{FF2B5EF4-FFF2-40B4-BE49-F238E27FC236}">
                <a16:creationId xmlns:a16="http://schemas.microsoft.com/office/drawing/2014/main" id="{8DBC9B6A-7CB6-2647-8EAC-4B78151832E3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-1778" y="-1912"/>
            <a:ext cx="12192000" cy="6858000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defRPr/>
            </a:pPr>
            <a:endParaRPr lang="en-US" sz="2400">
              <a:latin typeface="Arial" pitchFamily="-109" charset="0"/>
              <a:ea typeface="ＭＳ Ｐゴシック" pitchFamily="-109" charset="-128"/>
            </a:endParaRPr>
          </a:p>
        </p:txBody>
      </p:sp>
      <p:pic>
        <p:nvPicPr>
          <p:cNvPr id="14" name="Picture 13" descr="Text, logo, company name&#10;&#10;Description automatically generated">
            <a:extLst>
              <a:ext uri="{FF2B5EF4-FFF2-40B4-BE49-F238E27FC236}">
                <a16:creationId xmlns:a16="http://schemas.microsoft.com/office/drawing/2014/main" id="{16E23093-BD7E-0149-938C-A30783AFADA5}"/>
              </a:ext>
            </a:extLst>
          </p:cNvPr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440936" y="2514600"/>
            <a:ext cx="3310128" cy="1828800"/>
          </a:xfrm>
          <a:prstGeom prst="rect">
            <a:avLst/>
          </a:prstGeom>
          <a:ln w="38100">
            <a:noFill/>
          </a:ln>
        </p:spPr>
      </p:pic>
      <p:pic>
        <p:nvPicPr>
          <p:cNvPr id="8" name="Picture 7" descr="Text, logo, company name&#10;&#10;Description automatically generated">
            <a:extLst>
              <a:ext uri="{FF2B5EF4-FFF2-40B4-BE49-F238E27FC236}">
                <a16:creationId xmlns:a16="http://schemas.microsoft.com/office/drawing/2014/main" id="{8A9DBE8C-E68D-7A43-AEC1-0A12BCC7AD2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491228" y="2566356"/>
            <a:ext cx="3209544" cy="1725288"/>
          </a:xfrm>
          <a:prstGeom prst="rect">
            <a:avLst/>
          </a:prstGeom>
          <a:ln w="38100">
            <a:solidFill>
              <a:schemeClr val="tx2"/>
            </a:solidFill>
          </a:ln>
        </p:spPr>
      </p:pic>
      <p:grpSp>
        <p:nvGrpSpPr>
          <p:cNvPr id="9" name="Group 6">
            <a:extLst>
              <a:ext uri="{FF2B5EF4-FFF2-40B4-BE49-F238E27FC236}">
                <a16:creationId xmlns:a16="http://schemas.microsoft.com/office/drawing/2014/main" id="{375F74B3-CDCA-7E4E-AAEB-ECE6F92D8CB3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2997391" y="5339719"/>
            <a:ext cx="6483350" cy="704850"/>
            <a:chOff x="1471421" y="4474633"/>
            <a:chExt cx="6483360" cy="703987"/>
          </a:xfrm>
        </p:grpSpPr>
        <p:pic>
          <p:nvPicPr>
            <p:cNvPr id="10" name="Picture 5" descr="New_DOE_Logo_White_060208.eps">
              <a:extLst>
                <a:ext uri="{FF2B5EF4-FFF2-40B4-BE49-F238E27FC236}">
                  <a16:creationId xmlns:a16="http://schemas.microsoft.com/office/drawing/2014/main" id="{E545AAA1-5500-2C46-9F2D-A421D07ED09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71421" y="4485746"/>
              <a:ext cx="2692400" cy="654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1" name="Group 5">
              <a:extLst>
                <a:ext uri="{FF2B5EF4-FFF2-40B4-BE49-F238E27FC236}">
                  <a16:creationId xmlns:a16="http://schemas.microsoft.com/office/drawing/2014/main" id="{98064538-119D-7040-B52A-08836067C27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649595" y="4474633"/>
              <a:ext cx="3305186" cy="703987"/>
              <a:chOff x="4971328" y="4203700"/>
              <a:chExt cx="3305186" cy="703987"/>
            </a:xfrm>
          </p:grpSpPr>
          <p:pic>
            <p:nvPicPr>
              <p:cNvPr id="12" name="Picture 4" descr="UClogo_rev.eps">
                <a:extLst>
                  <a:ext uri="{FF2B5EF4-FFF2-40B4-BE49-F238E27FC236}">
                    <a16:creationId xmlns:a16="http://schemas.microsoft.com/office/drawing/2014/main" id="{67E1640C-7DEB-6649-BBB8-501BBA3D6BC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71328" y="4207599"/>
                <a:ext cx="700090" cy="7000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3" name="TextBox 4">
                <a:extLst>
                  <a:ext uri="{FF2B5EF4-FFF2-40B4-BE49-F238E27FC236}">
                    <a16:creationId xmlns:a16="http://schemas.microsoft.com/office/drawing/2014/main" id="{31AB9319-1ECA-804E-9571-5C2B1BB29E7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774610" y="4203700"/>
                <a:ext cx="2501904" cy="7015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defTabSz="4572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37931725" indent="-37474525" defTabSz="4572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r>
                  <a:rPr lang="en-US" altLang="en-US" sz="2000" dirty="0">
                    <a:solidFill>
                      <a:schemeClr val="bg1"/>
                    </a:solidFill>
                    <a:latin typeface="Arial Black" panose="020B0604020202020204" pitchFamily="34" charset="0"/>
                  </a:rPr>
                  <a:t>UNIVERSITY OF</a:t>
                </a:r>
              </a:p>
              <a:p>
                <a:pPr eaLnBrk="1" hangingPunct="1"/>
                <a:r>
                  <a:rPr lang="en-US" altLang="en-US" sz="2000" dirty="0">
                    <a:solidFill>
                      <a:schemeClr val="bg1"/>
                    </a:solidFill>
                    <a:latin typeface="Arial Black" panose="020B0604020202020204" pitchFamily="34" charset="0"/>
                  </a:rPr>
                  <a:t>CALIFORNIA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2650791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41E1BB89-0505-BA4D-BD54-59056A999609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526942" y="37924"/>
            <a:ext cx="1112778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107C87-37A4-9A4B-B885-2F4890B6CA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88835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0" hangingPunct="0">
              <a:defRPr sz="2200">
                <a:solidFill>
                  <a:srgbClr val="898989"/>
                </a:solidFill>
              </a:defRPr>
            </a:lvl1pPr>
          </a:lstStyle>
          <a:p>
            <a:pPr algn="r"/>
            <a:fld id="{804A3D07-BF34-0B47-8F65-DC2692DC5C0C}" type="slidenum">
              <a:rPr lang="en-US" altLang="en-US" smtClean="0"/>
              <a:pPr algn="r"/>
              <a:t>‹#›</a:t>
            </a:fld>
            <a:endParaRPr lang="en-US" altLang="en-US" dirty="0"/>
          </a:p>
        </p:txBody>
      </p:sp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E25B9F47-7DE6-FB42-892F-59F2C532E64E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50000"/>
          </a:blip>
          <a:stretch>
            <a:fillRect/>
          </a:stretch>
        </p:blipFill>
        <p:spPr>
          <a:xfrm>
            <a:off x="7565" y="5753276"/>
            <a:ext cx="2034500" cy="109728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699" r:id="rId2"/>
    <p:sldLayoutId id="2147483709" r:id="rId3"/>
    <p:sldLayoutId id="2147483710" r:id="rId4"/>
    <p:sldLayoutId id="2147483707" r:id="rId5"/>
    <p:sldLayoutId id="2147483711" r:id="rId6"/>
    <p:sldLayoutId id="2147483708" r:id="rId7"/>
  </p:sldLayoutIdLst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3366"/>
          </a:solidFill>
          <a:latin typeface="Arial" charset="0"/>
          <a:ea typeface="ＭＳ Ｐゴシック" charset="-128"/>
          <a:cs typeface="ＭＳ Ｐゴシック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3366"/>
          </a:solidFill>
          <a:latin typeface="Arial" charset="0"/>
          <a:ea typeface="ＭＳ Ｐゴシック" charset="-128"/>
          <a:cs typeface="ＭＳ Ｐゴシック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3366"/>
          </a:solidFill>
          <a:latin typeface="Arial" charset="0"/>
          <a:ea typeface="ＭＳ Ｐゴシック" charset="-128"/>
          <a:cs typeface="ＭＳ Ｐゴシック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3366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2C5993"/>
          </a:solidFill>
          <a:latin typeface="Arial" charset="0"/>
          <a:ea typeface="ＭＳ Ｐゴシック" charset="-128"/>
          <a:cs typeface="ＭＳ Ｐゴシック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2C5993"/>
          </a:solidFill>
          <a:latin typeface="Arial" charset="0"/>
          <a:ea typeface="ＭＳ Ｐゴシック" charset="-128"/>
          <a:cs typeface="ＭＳ Ｐゴシック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2C5993"/>
          </a:solidFill>
          <a:latin typeface="Arial" charset="0"/>
          <a:ea typeface="ＭＳ Ｐゴシック" charset="-128"/>
          <a:cs typeface="ＭＳ Ｐゴシック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2C5993"/>
          </a:solidFill>
          <a:latin typeface="Arial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rtl="0" eaLnBrk="1" fontAlgn="base" hangingPunct="1">
        <a:spcBef>
          <a:spcPts val="900"/>
        </a:spcBef>
        <a:spcAft>
          <a:spcPct val="0"/>
        </a:spcAft>
        <a:defRPr sz="2400">
          <a:solidFill>
            <a:srgbClr val="003366"/>
          </a:solidFill>
          <a:latin typeface="+mn-lt"/>
          <a:ea typeface="+mn-ea"/>
          <a:cs typeface="+mn-cs"/>
        </a:defRPr>
      </a:lvl1pPr>
      <a:lvl2pPr marL="288925" indent="-227013" algn="l" rtl="0" eaLnBrk="1" fontAlgn="base" hangingPunct="1">
        <a:spcBef>
          <a:spcPts val="500"/>
        </a:spcBef>
        <a:spcAft>
          <a:spcPct val="0"/>
        </a:spcAft>
        <a:buSzPct val="85000"/>
        <a:buChar char="–"/>
        <a:defRPr sz="2400">
          <a:solidFill>
            <a:srgbClr val="003366"/>
          </a:solidFill>
          <a:latin typeface="+mn-lt"/>
          <a:ea typeface="+mn-ea"/>
        </a:defRPr>
      </a:lvl2pPr>
      <a:lvl3pPr marL="573088" indent="-117475" algn="l" rtl="0" eaLnBrk="1" fontAlgn="base" hangingPunct="1">
        <a:spcBef>
          <a:spcPts val="400"/>
        </a:spcBef>
        <a:spcAft>
          <a:spcPct val="0"/>
        </a:spcAft>
        <a:buSzPct val="75000"/>
        <a:buFont typeface="Lucida Grande" panose="020B0600040502020204" pitchFamily="34" charset="0"/>
        <a:buChar char="–"/>
        <a:defRPr sz="2400">
          <a:solidFill>
            <a:srgbClr val="003366"/>
          </a:solidFill>
          <a:latin typeface="+mn-lt"/>
          <a:ea typeface="+mn-ea"/>
        </a:defRPr>
      </a:lvl3pPr>
      <a:lvl4pPr marL="909638" indent="-227013" algn="l" rtl="0" eaLnBrk="1" fontAlgn="base" hangingPunct="1">
        <a:spcBef>
          <a:spcPct val="20000"/>
        </a:spcBef>
        <a:spcAft>
          <a:spcPct val="0"/>
        </a:spcAft>
        <a:buSzPct val="75000"/>
        <a:buFont typeface="Lucida Grande" panose="020B0600040502020204" pitchFamily="34" charset="0"/>
        <a:buChar char="–"/>
        <a:defRPr sz="2400">
          <a:solidFill>
            <a:srgbClr val="003366"/>
          </a:solidFill>
          <a:latin typeface="+mn-lt"/>
          <a:ea typeface="+mn-ea"/>
        </a:defRPr>
      </a:lvl4pPr>
      <a:lvl5pPr marL="1146175" indent="-236538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rgbClr val="003366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2C5993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2C5993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2C5993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2C5993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sv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jpg"/><Relationship Id="rId5" Type="http://schemas.openxmlformats.org/officeDocument/2006/relationships/image" Target="../media/image22.svg"/><Relationship Id="rId10" Type="http://schemas.openxmlformats.org/officeDocument/2006/relationships/image" Target="../media/image27.jp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1.emf"/><Relationship Id="rId4" Type="http://schemas.openxmlformats.org/officeDocument/2006/relationships/image" Target="../media/image30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E17E1B-CF96-3241-821A-B38069605E3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sz="3200" dirty="0"/>
              <a:t>CMOS design for heterogeneous integration and future plans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14BBBFF-5D68-4F43-8B83-738907DABC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59417" y="3298825"/>
            <a:ext cx="10662834" cy="1752600"/>
          </a:xfrm>
        </p:spPr>
        <p:txBody>
          <a:bodyPr/>
          <a:lstStyle/>
          <a:p>
            <a:pPr algn="ctr"/>
            <a:r>
              <a:rPr lang="en-US" sz="2400" b="0" dirty="0" err="1">
                <a:effectLst/>
              </a:rPr>
              <a:t>Aikaterini</a:t>
            </a:r>
            <a:r>
              <a:rPr lang="en-US" sz="2400" b="0" dirty="0">
                <a:effectLst/>
              </a:rPr>
              <a:t> </a:t>
            </a:r>
            <a:r>
              <a:rPr lang="en-US" sz="2400" b="0" dirty="0" err="1">
                <a:effectLst/>
              </a:rPr>
              <a:t>Papadopoulou</a:t>
            </a:r>
            <a:endParaRPr lang="en-US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66AF9CA8-F29D-E414-EA75-EBE2A7FFB6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6621" y="5812289"/>
            <a:ext cx="4488426" cy="914400"/>
          </a:xfrm>
          <a:prstGeom prst="rect">
            <a:avLst/>
          </a:prstGeom>
          <a:noFill/>
          <a:ln w="76200">
            <a:solidFill>
              <a:schemeClr val="accent1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ubtitle 2">
            <a:extLst>
              <a:ext uri="{FF2B5EF4-FFF2-40B4-BE49-F238E27FC236}">
                <a16:creationId xmlns:a16="http://schemas.microsoft.com/office/drawing/2014/main" id="{8EAC6C49-897B-2150-D6BE-71FB4C680F12}"/>
              </a:ext>
            </a:extLst>
          </p:cNvPr>
          <p:cNvSpPr txBox="1">
            <a:spLocks/>
          </p:cNvSpPr>
          <p:nvPr/>
        </p:nvSpPr>
        <p:spPr>
          <a:xfrm>
            <a:off x="911620" y="4662311"/>
            <a:ext cx="10660057" cy="389114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ts val="900"/>
              </a:spcBef>
              <a:spcAft>
                <a:spcPct val="0"/>
              </a:spcAft>
              <a:buNone/>
              <a:defRPr sz="2399" b="1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017" indent="0" algn="ctr" rtl="0" eaLnBrk="1" fontAlgn="base" hangingPunct="1">
              <a:spcBef>
                <a:spcPts val="500"/>
              </a:spcBef>
              <a:spcAft>
                <a:spcPct val="0"/>
              </a:spcAft>
              <a:buSzPct val="85000"/>
              <a:buNone/>
              <a:defRPr sz="2399">
                <a:solidFill>
                  <a:srgbClr val="003366"/>
                </a:solidFill>
                <a:latin typeface="+mn-lt"/>
                <a:ea typeface="+mn-ea"/>
              </a:defRPr>
            </a:lvl2pPr>
            <a:lvl3pPr marL="914034" indent="0" algn="ctr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Lucida Grande" panose="020B0600040502020204" pitchFamily="34" charset="0"/>
              <a:buNone/>
              <a:defRPr sz="2399">
                <a:solidFill>
                  <a:srgbClr val="003366"/>
                </a:solidFill>
                <a:latin typeface="+mn-lt"/>
                <a:ea typeface="+mn-ea"/>
              </a:defRPr>
            </a:lvl3pPr>
            <a:lvl4pPr marL="1371051" indent="0" algn="ctr" rtl="0" eaLnBrk="1" fontAlgn="base" hangingPunct="1">
              <a:spcBef>
                <a:spcPct val="20000"/>
              </a:spcBef>
              <a:spcAft>
                <a:spcPct val="0"/>
              </a:spcAft>
              <a:buSzPct val="75000"/>
              <a:buFont typeface="Lucida Grande" panose="020B0600040502020204" pitchFamily="34" charset="0"/>
              <a:buNone/>
              <a:defRPr sz="2399">
                <a:solidFill>
                  <a:srgbClr val="003366"/>
                </a:solidFill>
                <a:latin typeface="+mn-lt"/>
                <a:ea typeface="+mn-ea"/>
              </a:defRPr>
            </a:lvl4pPr>
            <a:lvl5pPr marL="1828068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399">
                <a:solidFill>
                  <a:srgbClr val="003366"/>
                </a:solidFill>
                <a:latin typeface="+mn-lt"/>
                <a:ea typeface="+mn-ea"/>
              </a:defRPr>
            </a:lvl5pPr>
            <a:lvl6pPr marL="2285086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999">
                <a:solidFill>
                  <a:srgbClr val="2C5993"/>
                </a:solidFill>
                <a:latin typeface="+mn-lt"/>
                <a:ea typeface="+mn-ea"/>
              </a:defRPr>
            </a:lvl6pPr>
            <a:lvl7pPr marL="2742103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999">
                <a:solidFill>
                  <a:srgbClr val="2C5993"/>
                </a:solidFill>
                <a:latin typeface="+mn-lt"/>
                <a:ea typeface="+mn-ea"/>
              </a:defRPr>
            </a:lvl7pPr>
            <a:lvl8pPr marL="319912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999">
                <a:solidFill>
                  <a:srgbClr val="2C5993"/>
                </a:solidFill>
                <a:latin typeface="+mn-lt"/>
                <a:ea typeface="+mn-ea"/>
              </a:defRPr>
            </a:lvl8pPr>
            <a:lvl9pPr marL="3656137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999">
                <a:solidFill>
                  <a:srgbClr val="2C5993"/>
                </a:solidFill>
                <a:latin typeface="+mn-lt"/>
                <a:ea typeface="+mn-ea"/>
              </a:defRPr>
            </a:lvl9pPr>
          </a:lstStyle>
          <a:p>
            <a:pPr marL="39688" indent="-39688" algn="ctr"/>
            <a:r>
              <a:rPr lang="en-US" sz="2000" kern="0" dirty="0"/>
              <a:t>Nanoscale hybrids Collaboration meeting</a:t>
            </a:r>
          </a:p>
        </p:txBody>
      </p:sp>
    </p:spTree>
    <p:extLst>
      <p:ext uri="{BB962C8B-B14F-4D97-AF65-F5344CB8AC3E}">
        <p14:creationId xmlns:p14="http://schemas.microsoft.com/office/powerpoint/2010/main" val="12253582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A3A6C8A-EAC2-1EBA-EE1B-EC9F96DC70B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1F7E4ED-6B2C-7949-A38E-EF0F45C0A59B}" type="slidenum">
              <a:rPr lang="en-US" altLang="en-US" smtClean="0"/>
              <a:pPr/>
              <a:t>10</a:t>
            </a:fld>
            <a:endParaRPr lang="en-US" alt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4897910-0532-5118-04DE-1E1B611428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6. </a:t>
            </a:r>
            <a:r>
              <a:rPr lang="en-US" dirty="0" err="1"/>
              <a:t>SkyWater</a:t>
            </a:r>
            <a:r>
              <a:rPr lang="en-US" dirty="0"/>
              <a:t> 130nm full wafers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3F0053-02D3-6FCF-5380-A0B7C96B1E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64630" y="1219323"/>
            <a:ext cx="4792464" cy="1166008"/>
          </a:xfrm>
        </p:spPr>
        <p:txBody>
          <a:bodyPr/>
          <a:lstStyle/>
          <a:p>
            <a:r>
              <a:rPr lang="en-US" sz="2800" dirty="0"/>
              <a:t>Nanotechnology Accelerator </a:t>
            </a:r>
          </a:p>
          <a:p>
            <a:pPr algn="ctr"/>
            <a:r>
              <a:rPr lang="en-US" sz="2800" dirty="0"/>
              <a:t>Program</a:t>
            </a:r>
          </a:p>
        </p:txBody>
      </p:sp>
      <p:pic>
        <p:nvPicPr>
          <p:cNvPr id="6" name="Google Shape;103;p5">
            <a:extLst>
              <a:ext uri="{FF2B5EF4-FFF2-40B4-BE49-F238E27FC236}">
                <a16:creationId xmlns:a16="http://schemas.microsoft.com/office/drawing/2014/main" id="{DDBF7214-08D6-5B85-8C23-1E21F3CAA743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6942" y="1534543"/>
            <a:ext cx="1404275" cy="608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04;p5">
            <a:extLst>
              <a:ext uri="{FF2B5EF4-FFF2-40B4-BE49-F238E27FC236}">
                <a16:creationId xmlns:a16="http://schemas.microsoft.com/office/drawing/2014/main" id="{D86D2D68-BB49-52AF-1599-2D5E46BA127E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45967" y="1567381"/>
            <a:ext cx="1387912" cy="538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05;p5">
            <a:extLst>
              <a:ext uri="{FF2B5EF4-FFF2-40B4-BE49-F238E27FC236}">
                <a16:creationId xmlns:a16="http://schemas.microsoft.com/office/drawing/2014/main" id="{15AE2ADF-7957-80CF-5922-879D3A6BC6DA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805392" y="1414981"/>
            <a:ext cx="1310200" cy="80027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106;p5">
            <a:extLst>
              <a:ext uri="{FF2B5EF4-FFF2-40B4-BE49-F238E27FC236}">
                <a16:creationId xmlns:a16="http://schemas.microsoft.com/office/drawing/2014/main" id="{76BFA28C-0F59-DB2B-51B8-E59488B0DF2C}"/>
              </a:ext>
            </a:extLst>
          </p:cNvPr>
          <p:cNvSpPr txBox="1"/>
          <p:nvPr/>
        </p:nvSpPr>
        <p:spPr>
          <a:xfrm>
            <a:off x="1876867" y="1585081"/>
            <a:ext cx="4572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>
                <a:solidFill>
                  <a:schemeClr val="dk1"/>
                </a:solidFill>
              </a:rPr>
              <a:t>+</a:t>
            </a:r>
            <a:endParaRPr sz="2100" b="1"/>
          </a:p>
        </p:txBody>
      </p:sp>
      <p:sp>
        <p:nvSpPr>
          <p:cNvPr id="10" name="Google Shape;107;p5">
            <a:extLst>
              <a:ext uri="{FF2B5EF4-FFF2-40B4-BE49-F238E27FC236}">
                <a16:creationId xmlns:a16="http://schemas.microsoft.com/office/drawing/2014/main" id="{F4FEC4E9-B7E6-A8E8-4237-DC98301AD80C}"/>
              </a:ext>
            </a:extLst>
          </p:cNvPr>
          <p:cNvSpPr txBox="1"/>
          <p:nvPr/>
        </p:nvSpPr>
        <p:spPr>
          <a:xfrm>
            <a:off x="3487817" y="1585056"/>
            <a:ext cx="4572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>
                <a:solidFill>
                  <a:schemeClr val="dk1"/>
                </a:solidFill>
              </a:rPr>
              <a:t>+</a:t>
            </a:r>
            <a:endParaRPr sz="2100" b="1"/>
          </a:p>
        </p:txBody>
      </p:sp>
      <p:pic>
        <p:nvPicPr>
          <p:cNvPr id="11" name="Google Shape;102;p5">
            <a:extLst>
              <a:ext uri="{FF2B5EF4-FFF2-40B4-BE49-F238E27FC236}">
                <a16:creationId xmlns:a16="http://schemas.microsoft.com/office/drawing/2014/main" id="{E5E3D177-5872-773E-4535-076A4904F60D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26134" y="2336773"/>
            <a:ext cx="8927954" cy="3106246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5193692-849B-3B1F-7A12-97A502DE36C0}"/>
              </a:ext>
            </a:extLst>
          </p:cNvPr>
          <p:cNvSpPr txBox="1"/>
          <p:nvPr/>
        </p:nvSpPr>
        <p:spPr>
          <a:xfrm>
            <a:off x="1229079" y="5631566"/>
            <a:ext cx="90119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i="0" u="none" strike="noStrike" dirty="0">
                <a:solidFill>
                  <a:schemeClr val="bg1"/>
                </a:solidFill>
                <a:effectLst/>
                <a:latin typeface="+mn-lt"/>
              </a:rPr>
              <a:t>Wafer-level run with </a:t>
            </a:r>
            <a:r>
              <a:rPr lang="en-US" sz="1800" b="1" i="0" u="none" strike="noStrike" dirty="0">
                <a:solidFill>
                  <a:schemeClr val="bg1"/>
                </a:solidFill>
                <a:effectLst/>
                <a:latin typeface="+mn-lt"/>
              </a:rPr>
              <a:t>excellent 1nm planarity, </a:t>
            </a:r>
            <a:r>
              <a:rPr lang="en-US" sz="1800" i="0" u="none" strike="noStrike" dirty="0">
                <a:solidFill>
                  <a:schemeClr val="bg1"/>
                </a:solidFill>
                <a:effectLst/>
                <a:latin typeface="+mn-lt"/>
              </a:rPr>
              <a:t>and</a:t>
            </a:r>
            <a:r>
              <a:rPr lang="en-US" sz="1800" b="1" i="0" u="none" strike="noStrike" dirty="0">
                <a:solidFill>
                  <a:schemeClr val="bg1"/>
                </a:solidFill>
                <a:effectLst/>
                <a:latin typeface="+mn-lt"/>
              </a:rPr>
              <a:t> small 0.4um feature size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  <a:latin typeface="+mn-lt"/>
              </a:rPr>
              <a:t>Design submitted in June 2023, including </a:t>
            </a:r>
            <a:r>
              <a:rPr lang="en-US" sz="1800" b="1" dirty="0">
                <a:solidFill>
                  <a:schemeClr val="bg1"/>
                </a:solidFill>
                <a:latin typeface="+mn-lt"/>
              </a:rPr>
              <a:t>devices arrays </a:t>
            </a:r>
            <a:r>
              <a:rPr lang="en-US" sz="1800" dirty="0">
                <a:solidFill>
                  <a:schemeClr val="bg1"/>
                </a:solidFill>
                <a:latin typeface="+mn-lt"/>
              </a:rPr>
              <a:t>and several variations of </a:t>
            </a:r>
            <a:r>
              <a:rPr lang="en-US" sz="1800" b="1" dirty="0">
                <a:solidFill>
                  <a:schemeClr val="bg1"/>
                </a:solidFill>
                <a:latin typeface="+mn-lt"/>
              </a:rPr>
              <a:t>readout amplifiers</a:t>
            </a:r>
            <a:endParaRPr lang="en-US" sz="1800" b="1" i="0" u="none" strike="noStrike" dirty="0">
              <a:solidFill>
                <a:schemeClr val="bg1"/>
              </a:solidFill>
              <a:effectLst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659687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F8A075B-1D3F-B286-091A-CC932FD3FD4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1F7E4ED-6B2C-7949-A38E-EF0F45C0A59B}" type="slidenum">
              <a:rPr lang="en-US" altLang="en-US" smtClean="0"/>
              <a:pPr/>
              <a:t>11</a:t>
            </a:fld>
            <a:endParaRPr lang="en-US" alt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4525A78-3C5B-2D1A-D1CC-EA9D33A053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6. </a:t>
            </a:r>
            <a:r>
              <a:rPr lang="en-US" dirty="0" err="1"/>
              <a:t>SkyWater</a:t>
            </a:r>
            <a:r>
              <a:rPr lang="en-US" dirty="0"/>
              <a:t> 130nm new pad architectures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BD74343-EC45-0651-FB0C-A066CC4368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74" y="1201151"/>
            <a:ext cx="4374809" cy="2227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B5C5B556-022D-CD3B-F588-7150BC094A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36" y="3561317"/>
            <a:ext cx="4473283" cy="1954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4EFF2FA-BD03-159E-ECAD-E65C531F34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92137" y="1201151"/>
            <a:ext cx="6324552" cy="318018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0862429-F7B7-95E9-54F0-4A3F41151117}"/>
              </a:ext>
            </a:extLst>
          </p:cNvPr>
          <p:cNvSpPr txBox="1"/>
          <p:nvPr/>
        </p:nvSpPr>
        <p:spPr>
          <a:xfrm>
            <a:off x="4892137" y="4619868"/>
            <a:ext cx="61142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i="0" u="none" strike="noStrike" dirty="0">
                <a:solidFill>
                  <a:schemeClr val="bg1"/>
                </a:solidFill>
                <a:effectLst/>
                <a:latin typeface="+mn-lt"/>
              </a:rPr>
              <a:t>New tiny pad structures:</a:t>
            </a:r>
            <a:br>
              <a:rPr lang="en-US" sz="2000" i="0" u="none" strike="noStrike" dirty="0">
                <a:solidFill>
                  <a:schemeClr val="bg1"/>
                </a:solidFill>
                <a:effectLst/>
                <a:latin typeface="+mn-lt"/>
              </a:rPr>
            </a:br>
            <a:r>
              <a:rPr lang="en-US" sz="2000" i="0" u="none" strike="noStrike" dirty="0">
                <a:solidFill>
                  <a:schemeClr val="bg1"/>
                </a:solidFill>
                <a:effectLst/>
                <a:latin typeface="+mn-lt"/>
              </a:rPr>
              <a:t>- allow structure to fit into 25um AFM field</a:t>
            </a:r>
            <a:br>
              <a:rPr lang="en-US" sz="2000" i="0" u="none" strike="noStrike" dirty="0">
                <a:solidFill>
                  <a:schemeClr val="bg1"/>
                </a:solidFill>
                <a:effectLst/>
                <a:latin typeface="+mn-lt"/>
              </a:rPr>
            </a:br>
            <a:r>
              <a:rPr lang="en-US" sz="2000" i="0" u="none" strike="noStrike" dirty="0">
                <a:solidFill>
                  <a:schemeClr val="bg1"/>
                </a:solidFill>
                <a:effectLst/>
                <a:latin typeface="+mn-lt"/>
              </a:rPr>
              <a:t>- allow space around gate for </a:t>
            </a:r>
            <a:r>
              <a:rPr lang="en-US" sz="2000" i="0" u="none" strike="noStrike" dirty="0" err="1">
                <a:solidFill>
                  <a:schemeClr val="bg1"/>
                </a:solidFill>
                <a:effectLst/>
                <a:latin typeface="+mn-lt"/>
              </a:rPr>
              <a:t>hBN</a:t>
            </a:r>
            <a:r>
              <a:rPr lang="en-US" sz="2000" i="0" u="none" strike="noStrike" dirty="0">
                <a:solidFill>
                  <a:schemeClr val="bg1"/>
                </a:solidFill>
                <a:effectLst/>
                <a:latin typeface="+mn-lt"/>
              </a:rPr>
              <a:t> flakes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+mn-lt"/>
              </a:rPr>
              <a:t>Experimental amplifiers</a:t>
            </a:r>
            <a:endParaRPr lang="en-US" sz="2000" i="0" u="none" strike="noStrike" dirty="0">
              <a:solidFill>
                <a:schemeClr val="bg1"/>
              </a:solidFill>
              <a:effectLst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481589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0589AF8-F284-3059-1A5B-B51094878BE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1F7E4ED-6B2C-7949-A38E-EF0F45C0A59B}" type="slidenum">
              <a:rPr lang="en-US" altLang="en-US" smtClean="0"/>
              <a:pPr/>
              <a:t>12</a:t>
            </a:fld>
            <a:endParaRPr lang="en-US" alt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C6EB8F7-CA4E-2688-D070-AB712F3CFE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7. Work plans: preparation - accumulate feedback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AFB5EF1-1E20-0865-53AD-C3019D313D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- What have we learned from post-processing, oxide deposition, patterning etc. </a:t>
            </a:r>
          </a:p>
          <a:p>
            <a:r>
              <a:rPr lang="en-US" dirty="0"/>
              <a:t>- Feedback on shapes and geometries</a:t>
            </a:r>
          </a:p>
          <a:p>
            <a:r>
              <a:rPr lang="en-US" dirty="0"/>
              <a:t>- Feedback on placement</a:t>
            </a:r>
          </a:p>
        </p:txBody>
      </p:sp>
    </p:spTree>
    <p:extLst>
      <p:ext uri="{BB962C8B-B14F-4D97-AF65-F5344CB8AC3E}">
        <p14:creationId xmlns:p14="http://schemas.microsoft.com/office/powerpoint/2010/main" val="23027281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98AA0DD-1759-53E9-166D-A3C0832ADC1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1F7E4ED-6B2C-7949-A38E-EF0F45C0A59B}" type="slidenum">
              <a:rPr lang="en-US" altLang="en-US" smtClean="0"/>
              <a:pPr/>
              <a:t>13</a:t>
            </a:fld>
            <a:endParaRPr lang="en-US" alt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1FD80CC-DA37-29A8-4E80-E444815D48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7. Work plans: preparation - modeling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EC55C3-3254-3E27-251A-B059FEA386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No circuit design in first year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Get a model ready. Many levels of accuracy can be discussed:</a:t>
            </a:r>
            <a:br>
              <a:rPr lang="en-US" sz="2800" dirty="0"/>
            </a:br>
            <a:r>
              <a:rPr lang="en-US" sz="2800" dirty="0"/>
              <a:t>- IV curves from simulation -&gt; Verilog-A LUT models</a:t>
            </a:r>
            <a:br>
              <a:rPr lang="en-US" sz="2800" dirty="0"/>
            </a:br>
            <a:r>
              <a:rPr lang="en-US" sz="2800" dirty="0"/>
              <a:t>- IV curves from measurement -&gt; Verilog-A LUT models</a:t>
            </a:r>
            <a:br>
              <a:rPr lang="en-US" sz="2800" dirty="0"/>
            </a:br>
            <a:r>
              <a:rPr lang="en-US" sz="2800" dirty="0"/>
              <a:t>- IV data – </a:t>
            </a:r>
            <a:r>
              <a:rPr lang="en-US" sz="2800" dirty="0" err="1"/>
              <a:t>Silvaco</a:t>
            </a:r>
            <a:r>
              <a:rPr lang="en-US" sz="2800" dirty="0"/>
              <a:t> UTMOST software</a:t>
            </a:r>
            <a:br>
              <a:rPr lang="en-US" sz="2800" dirty="0"/>
            </a:br>
            <a:r>
              <a:rPr lang="en-US" sz="2800" dirty="0"/>
              <a:t>- If further interest – compact model tuning and development (</a:t>
            </a:r>
            <a:r>
              <a:rPr lang="en-US" sz="2800" dirty="0" err="1"/>
              <a:t>photoresponse</a:t>
            </a:r>
            <a:r>
              <a:rPr lang="en-US" sz="2800" dirty="0"/>
              <a:t> not modeled by any of existing models)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0884399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41CDA8F-FB74-73CA-1775-7269422B2AD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1F7E4ED-6B2C-7949-A38E-EF0F45C0A59B}" type="slidenum">
              <a:rPr lang="en-US" altLang="en-US" smtClean="0"/>
              <a:pPr/>
              <a:t>14</a:t>
            </a:fld>
            <a:endParaRPr lang="en-US" alt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4D6882A-5E82-BEA8-B5DB-6E8596CA25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Work plans: preparation - characterization 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8388AFA-5399-BFA6-154F-496F2BDFFC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943" y="1573213"/>
            <a:ext cx="5297082" cy="4368800"/>
          </a:xfrm>
        </p:spPr>
        <p:txBody>
          <a:bodyPr/>
          <a:lstStyle/>
          <a:p>
            <a:pPr marL="0" indent="0"/>
            <a:r>
              <a:rPr lang="en-US" dirty="0"/>
              <a:t>Most important:</a:t>
            </a:r>
            <a:br>
              <a:rPr lang="en-US" dirty="0"/>
            </a:br>
            <a:br>
              <a:rPr lang="en-US" dirty="0"/>
            </a:br>
            <a:r>
              <a:rPr lang="en-US" dirty="0"/>
              <a:t>1. Device testing and characterization</a:t>
            </a:r>
          </a:p>
          <a:p>
            <a:pPr marL="0" indent="0"/>
            <a:endParaRPr lang="en-US" dirty="0"/>
          </a:p>
          <a:p>
            <a:pPr marL="0" indent="0"/>
            <a:r>
              <a:rPr lang="en-US" dirty="0"/>
              <a:t>2. Chip testing and characterization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CE5C8F6F-5EBD-E134-94F5-E8381FC76A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0833" y="1509595"/>
            <a:ext cx="5078915" cy="4672255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7756151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37545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99926E9-EA40-4FC9-0922-5ACE4084780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1F7E4ED-6B2C-7949-A38E-EF0F45C0A59B}" type="slidenum">
              <a:rPr lang="en-US" altLang="en-US" smtClean="0"/>
              <a:pPr/>
              <a:t>2</a:t>
            </a:fld>
            <a:endParaRPr lang="en-US" alt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C07A464-6FA7-C91C-20E2-0C793AC504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82DAF1-9B5F-6594-64BA-1F3EE1D974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942" y="2799471"/>
            <a:ext cx="11127783" cy="3142542"/>
          </a:xfrm>
        </p:spPr>
        <p:txBody>
          <a:bodyPr/>
          <a:lstStyle/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n-US" sz="2800" dirty="0"/>
              <a:t>Overview of past chip designs</a:t>
            </a:r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n-US" sz="2800" dirty="0"/>
              <a:t>Work plan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5586088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AF7196E-5D0A-7868-7000-E0BFDE138F8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1F7E4ED-6B2C-7949-A38E-EF0F45C0A59B}" type="slidenum">
              <a:rPr lang="en-US" altLang="en-US" smtClean="0"/>
              <a:pPr/>
              <a:t>3</a:t>
            </a:fld>
            <a:endParaRPr lang="en-US" alt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E1BB1F2-AACC-F467-EB9A-EC72590507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476" y="4723635"/>
            <a:ext cx="2634796" cy="1755648"/>
          </a:xfrm>
          <a:prstGeom prst="rect">
            <a:avLst/>
          </a:prstGeom>
          <a:ln w="9525" cap="flat">
            <a:solidFill>
              <a:schemeClr val="bg1"/>
            </a:solidFill>
          </a:ln>
          <a:effectLst>
            <a:softEdge rad="12700"/>
          </a:effectLst>
        </p:spPr>
      </p:pic>
      <p:pic>
        <p:nvPicPr>
          <p:cNvPr id="6" name="Google Shape;75;p13">
            <a:extLst>
              <a:ext uri="{FF2B5EF4-FFF2-40B4-BE49-F238E27FC236}">
                <a16:creationId xmlns:a16="http://schemas.microsoft.com/office/drawing/2014/main" id="{2CBCD0B8-479E-BB78-972D-6BFB34372804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23452" y="2672802"/>
            <a:ext cx="1044591" cy="80964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pic>
        <p:nvPicPr>
          <p:cNvPr id="7" name="Google Shape;76;p13">
            <a:extLst>
              <a:ext uri="{FF2B5EF4-FFF2-40B4-BE49-F238E27FC236}">
                <a16:creationId xmlns:a16="http://schemas.microsoft.com/office/drawing/2014/main" id="{F89FAFB7-A857-57CF-804C-ED12252D592D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630458" y="2672802"/>
            <a:ext cx="1419839" cy="80964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sp>
        <p:nvSpPr>
          <p:cNvPr id="8" name="Subtitle 2">
            <a:extLst>
              <a:ext uri="{FF2B5EF4-FFF2-40B4-BE49-F238E27FC236}">
                <a16:creationId xmlns:a16="http://schemas.microsoft.com/office/drawing/2014/main" id="{93FB31AA-2302-A209-9991-C265214809D4}"/>
              </a:ext>
            </a:extLst>
          </p:cNvPr>
          <p:cNvSpPr txBox="1">
            <a:spLocks/>
          </p:cNvSpPr>
          <p:nvPr/>
        </p:nvSpPr>
        <p:spPr>
          <a:xfrm>
            <a:off x="392951" y="1739929"/>
            <a:ext cx="2687846" cy="1752600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ts val="1200"/>
              </a:spcBef>
              <a:spcAft>
                <a:spcPct val="0"/>
              </a:spcAft>
              <a:defRPr sz="3200">
                <a:solidFill>
                  <a:schemeClr val="bg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88925" indent="-227013" algn="l" rtl="0" eaLnBrk="1" fontAlgn="base" hangingPunct="1">
              <a:spcBef>
                <a:spcPts val="900"/>
              </a:spcBef>
              <a:spcAft>
                <a:spcPct val="0"/>
              </a:spcAft>
              <a:buSzPct val="85000"/>
              <a:buFont typeface="Arial"/>
              <a:buChar char="•"/>
              <a:defRPr sz="2800">
                <a:solidFill>
                  <a:schemeClr val="bg2">
                    <a:lumMod val="20000"/>
                    <a:lumOff val="80000"/>
                  </a:schemeClr>
                </a:solidFill>
                <a:latin typeface="+mn-lt"/>
                <a:ea typeface="+mn-ea"/>
              </a:defRPr>
            </a:lvl2pPr>
            <a:lvl3pPr marL="458788" indent="-177800" algn="l" rtl="0" eaLnBrk="1" fontAlgn="base" hangingPunct="1">
              <a:spcBef>
                <a:spcPts val="500"/>
              </a:spcBef>
              <a:spcAft>
                <a:spcPct val="0"/>
              </a:spcAft>
              <a:buSzPct val="75000"/>
              <a:buFont typeface="Lucida Grande" panose="020B0600040502020204" pitchFamily="34" charset="0"/>
              <a:buChar char="–"/>
              <a:defRPr sz="2400">
                <a:solidFill>
                  <a:schemeClr val="bg2">
                    <a:lumMod val="20000"/>
                    <a:lumOff val="80000"/>
                  </a:schemeClr>
                </a:solidFill>
                <a:latin typeface="+mn-lt"/>
                <a:ea typeface="+mn-ea"/>
              </a:defRPr>
            </a:lvl3pPr>
            <a:lvl4pPr marL="687388" indent="-177800" algn="l" rtl="0" eaLnBrk="1" fontAlgn="base" hangingPunct="1">
              <a:spcBef>
                <a:spcPts val="400"/>
              </a:spcBef>
              <a:spcAft>
                <a:spcPct val="0"/>
              </a:spcAft>
              <a:buSzPct val="50000"/>
              <a:buFont typeface="Arial"/>
              <a:buChar char="•"/>
              <a:defRPr sz="2400">
                <a:solidFill>
                  <a:schemeClr val="bg2">
                    <a:lumMod val="20000"/>
                    <a:lumOff val="80000"/>
                  </a:schemeClr>
                </a:solidFill>
                <a:latin typeface="+mn-lt"/>
                <a:ea typeface="+mn-ea"/>
              </a:defRPr>
            </a:lvl4pPr>
            <a:lvl5pPr marL="1146175" indent="-236538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rgbClr val="003366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C5993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C5993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C5993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C5993"/>
                </a:solidFill>
                <a:latin typeface="+mn-lt"/>
                <a:ea typeface="+mn-ea"/>
              </a:defRPr>
            </a:lvl9pPr>
          </a:lstStyle>
          <a:p>
            <a:pPr marL="11113" indent="0" algn="ctr"/>
            <a:r>
              <a:rPr lang="en-US" sz="1600" kern="0" dirty="0"/>
              <a:t>A bio-inspired approach to imaging using color-sensitive receptors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E766A3F4-F112-4037-BD38-A4CBDF794C08}"/>
              </a:ext>
            </a:extLst>
          </p:cNvPr>
          <p:cNvSpPr txBox="1">
            <a:spLocks/>
          </p:cNvSpPr>
          <p:nvPr/>
        </p:nvSpPr>
        <p:spPr>
          <a:xfrm>
            <a:off x="392951" y="3610680"/>
            <a:ext cx="2687846" cy="1118607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ts val="675"/>
              </a:spcBef>
              <a:spcAft>
                <a:spcPct val="0"/>
              </a:spcAft>
              <a:buNone/>
              <a:defRPr sz="2100" b="1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42900" indent="0" algn="ctr" rtl="0" eaLnBrk="1" fontAlgn="base" hangingPunct="1">
              <a:spcBef>
                <a:spcPts val="375"/>
              </a:spcBef>
              <a:spcAft>
                <a:spcPct val="0"/>
              </a:spcAft>
              <a:buSzPct val="85000"/>
              <a:buNone/>
              <a:defRPr sz="1800">
                <a:solidFill>
                  <a:srgbClr val="003366"/>
                </a:solidFill>
                <a:latin typeface="+mn-lt"/>
                <a:ea typeface="+mn-ea"/>
              </a:defRPr>
            </a:lvl2pPr>
            <a:lvl3pPr marL="685800" indent="0" algn="ctr" rtl="0" eaLnBrk="1" fontAlgn="base" hangingPunct="1">
              <a:spcBef>
                <a:spcPts val="300"/>
              </a:spcBef>
              <a:spcAft>
                <a:spcPct val="0"/>
              </a:spcAft>
              <a:buSzPct val="75000"/>
              <a:buFont typeface="Lucida Grande" panose="020B0600040502020204" pitchFamily="34" charset="0"/>
              <a:buNone/>
              <a:defRPr sz="1800">
                <a:solidFill>
                  <a:srgbClr val="003366"/>
                </a:solidFill>
                <a:latin typeface="+mn-lt"/>
                <a:ea typeface="+mn-ea"/>
              </a:defRPr>
            </a:lvl3pPr>
            <a:lvl4pPr marL="1028700" indent="0" algn="ctr" rtl="0" eaLnBrk="1" fontAlgn="base" hangingPunct="1">
              <a:spcBef>
                <a:spcPct val="20000"/>
              </a:spcBef>
              <a:spcAft>
                <a:spcPct val="0"/>
              </a:spcAft>
              <a:buSzPct val="75000"/>
              <a:buFont typeface="Lucida Grande" panose="020B0600040502020204" pitchFamily="34" charset="0"/>
              <a:buNone/>
              <a:defRPr sz="1800">
                <a:solidFill>
                  <a:srgbClr val="003366"/>
                </a:solidFill>
                <a:latin typeface="+mn-lt"/>
                <a:ea typeface="+mn-ea"/>
              </a:defRPr>
            </a:lvl4pPr>
            <a:lvl5pPr marL="13716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800">
                <a:solidFill>
                  <a:srgbClr val="003366"/>
                </a:solidFill>
                <a:latin typeface="+mn-lt"/>
                <a:ea typeface="+mn-ea"/>
              </a:defRPr>
            </a:lvl5pPr>
            <a:lvl6pPr marL="17145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500">
                <a:solidFill>
                  <a:srgbClr val="2C5993"/>
                </a:solidFill>
                <a:latin typeface="+mn-lt"/>
                <a:ea typeface="+mn-ea"/>
              </a:defRPr>
            </a:lvl6pPr>
            <a:lvl7pPr marL="20574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500">
                <a:solidFill>
                  <a:srgbClr val="2C5993"/>
                </a:solidFill>
                <a:latin typeface="+mn-lt"/>
                <a:ea typeface="+mn-ea"/>
              </a:defRPr>
            </a:lvl7pPr>
            <a:lvl8pPr marL="24003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500">
                <a:solidFill>
                  <a:srgbClr val="2C5993"/>
                </a:solidFill>
                <a:latin typeface="+mn-lt"/>
                <a:ea typeface="+mn-ea"/>
              </a:defRPr>
            </a:lvl8pPr>
            <a:lvl9pPr marL="27432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500">
                <a:solidFill>
                  <a:srgbClr val="2C5993"/>
                </a:solidFill>
                <a:latin typeface="+mn-lt"/>
                <a:ea typeface="+mn-ea"/>
              </a:defRPr>
            </a:lvl9pPr>
          </a:lstStyle>
          <a:p>
            <a:pPr algn="ctr"/>
            <a:r>
              <a:rPr lang="en-US" sz="1600" b="0" i="0" u="none" strike="noStrike" dirty="0">
                <a:effectLst/>
              </a:rPr>
              <a:t>Every photon is absorbed by one </a:t>
            </a:r>
            <a:r>
              <a:rPr lang="en-US" sz="1600" b="0" i="0" u="none" strike="noStrike" dirty="0" err="1">
                <a:effectLst/>
              </a:rPr>
              <a:t>nanosensor</a:t>
            </a:r>
            <a:r>
              <a:rPr lang="en-US" sz="1600" b="0" i="0" u="none" strike="noStrike" dirty="0">
                <a:effectLst/>
              </a:rPr>
              <a:t> or</a:t>
            </a:r>
            <a:r>
              <a:rPr lang="en-US" sz="1600" b="0" dirty="0"/>
              <a:t> </a:t>
            </a:r>
            <a:r>
              <a:rPr lang="en-US" sz="1600" b="0" i="0" u="none" strike="noStrike" dirty="0">
                <a:effectLst/>
              </a:rPr>
              <a:t>another depending</a:t>
            </a:r>
            <a:r>
              <a:rPr lang="en-US" sz="1600" b="0" dirty="0"/>
              <a:t> </a:t>
            </a:r>
            <a:r>
              <a:rPr lang="en-US" sz="1600" b="0" i="0" u="none" strike="noStrike" dirty="0">
                <a:effectLst/>
              </a:rPr>
              <a:t>on the color</a:t>
            </a:r>
            <a:endParaRPr lang="en-US" sz="1600" kern="0" dirty="0"/>
          </a:p>
        </p:txBody>
      </p:sp>
      <p:sp>
        <p:nvSpPr>
          <p:cNvPr id="10" name="Google Shape;73;p13">
            <a:extLst>
              <a:ext uri="{FF2B5EF4-FFF2-40B4-BE49-F238E27FC236}">
                <a16:creationId xmlns:a16="http://schemas.microsoft.com/office/drawing/2014/main" id="{8C5BB422-F5DB-40D5-ABDF-ECBF7A9D046C}"/>
              </a:ext>
            </a:extLst>
          </p:cNvPr>
          <p:cNvSpPr/>
          <p:nvPr/>
        </p:nvSpPr>
        <p:spPr>
          <a:xfrm>
            <a:off x="454875" y="6020813"/>
            <a:ext cx="1312500" cy="51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0" i="0" u="none" strike="noStrike" cap="none" dirty="0">
                <a:solidFill>
                  <a:schemeClr val="accent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Subwavelength </a:t>
            </a:r>
            <a:r>
              <a:rPr lang="en" sz="1100" b="0" i="0" u="none" strike="noStrike" cap="none" dirty="0" err="1">
                <a:solidFill>
                  <a:schemeClr val="accent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nanosensors</a:t>
            </a:r>
            <a:endParaRPr sz="1100" b="0" i="0" u="none" strike="noStrike" cap="none" dirty="0">
              <a:solidFill>
                <a:schemeClr val="accent1">
                  <a:lumMod val="50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74;p13">
            <a:extLst>
              <a:ext uri="{FF2B5EF4-FFF2-40B4-BE49-F238E27FC236}">
                <a16:creationId xmlns:a16="http://schemas.microsoft.com/office/drawing/2014/main" id="{064EF334-9151-197A-0675-19214E5AB268}"/>
              </a:ext>
            </a:extLst>
          </p:cNvPr>
          <p:cNvSpPr/>
          <p:nvPr/>
        </p:nvSpPr>
        <p:spPr>
          <a:xfrm rot="10800000" flipH="1">
            <a:off x="1171997" y="5770433"/>
            <a:ext cx="97465" cy="344313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525" cap="flat" cmpd="sng">
            <a:solidFill>
              <a:schemeClr val="accent1">
                <a:lumMod val="50000"/>
              </a:schemeClr>
            </a:solidFill>
            <a:prstDash val="solid"/>
            <a:round/>
            <a:headEnd type="none" w="sm" len="sm"/>
            <a:tailEnd type="triangle" w="med" len="med"/>
          </a:ln>
        </p:spPr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AE2CEF1-C9C6-6916-725F-D9772352EF6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24964" y="2526781"/>
            <a:ext cx="4956760" cy="1737360"/>
          </a:xfrm>
          <a:prstGeom prst="rect">
            <a:avLst/>
          </a:prstGeom>
          <a:ln>
            <a:solidFill>
              <a:schemeClr val="bg1"/>
            </a:solidFill>
          </a:ln>
          <a:effectLst>
            <a:softEdge rad="12700"/>
          </a:effectLst>
        </p:spPr>
      </p:pic>
      <p:sp>
        <p:nvSpPr>
          <p:cNvPr id="13" name="Subtitle 2">
            <a:extLst>
              <a:ext uri="{FF2B5EF4-FFF2-40B4-BE49-F238E27FC236}">
                <a16:creationId xmlns:a16="http://schemas.microsoft.com/office/drawing/2014/main" id="{009E7A43-6CDF-9EB2-5962-385B36B9B0D7}"/>
              </a:ext>
            </a:extLst>
          </p:cNvPr>
          <p:cNvSpPr txBox="1">
            <a:spLocks/>
          </p:cNvSpPr>
          <p:nvPr/>
        </p:nvSpPr>
        <p:spPr>
          <a:xfrm>
            <a:off x="3471726" y="1430213"/>
            <a:ext cx="5268714" cy="1752600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ts val="675"/>
              </a:spcBef>
              <a:spcAft>
                <a:spcPct val="0"/>
              </a:spcAft>
              <a:buNone/>
              <a:defRPr sz="2100" b="1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42900" indent="0" algn="ctr" rtl="0" eaLnBrk="1" fontAlgn="base" hangingPunct="1">
              <a:spcBef>
                <a:spcPts val="375"/>
              </a:spcBef>
              <a:spcAft>
                <a:spcPct val="0"/>
              </a:spcAft>
              <a:buSzPct val="85000"/>
              <a:buNone/>
              <a:defRPr sz="1800">
                <a:solidFill>
                  <a:srgbClr val="003366"/>
                </a:solidFill>
                <a:latin typeface="+mn-lt"/>
                <a:ea typeface="+mn-ea"/>
              </a:defRPr>
            </a:lvl2pPr>
            <a:lvl3pPr marL="685800" indent="0" algn="ctr" rtl="0" eaLnBrk="1" fontAlgn="base" hangingPunct="1">
              <a:spcBef>
                <a:spcPts val="300"/>
              </a:spcBef>
              <a:spcAft>
                <a:spcPct val="0"/>
              </a:spcAft>
              <a:buSzPct val="75000"/>
              <a:buFont typeface="Lucida Grande" panose="020B0600040502020204" pitchFamily="34" charset="0"/>
              <a:buNone/>
              <a:defRPr sz="1800">
                <a:solidFill>
                  <a:srgbClr val="003366"/>
                </a:solidFill>
                <a:latin typeface="+mn-lt"/>
                <a:ea typeface="+mn-ea"/>
              </a:defRPr>
            </a:lvl3pPr>
            <a:lvl4pPr marL="1028700" indent="0" algn="ctr" rtl="0" eaLnBrk="1" fontAlgn="base" hangingPunct="1">
              <a:spcBef>
                <a:spcPct val="20000"/>
              </a:spcBef>
              <a:spcAft>
                <a:spcPct val="0"/>
              </a:spcAft>
              <a:buSzPct val="75000"/>
              <a:buFont typeface="Lucida Grande" panose="020B0600040502020204" pitchFamily="34" charset="0"/>
              <a:buNone/>
              <a:defRPr sz="1800">
                <a:solidFill>
                  <a:srgbClr val="003366"/>
                </a:solidFill>
                <a:latin typeface="+mn-lt"/>
                <a:ea typeface="+mn-ea"/>
              </a:defRPr>
            </a:lvl4pPr>
            <a:lvl5pPr marL="13716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800">
                <a:solidFill>
                  <a:srgbClr val="003366"/>
                </a:solidFill>
                <a:latin typeface="+mn-lt"/>
                <a:ea typeface="+mn-ea"/>
              </a:defRPr>
            </a:lvl5pPr>
            <a:lvl6pPr marL="17145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500">
                <a:solidFill>
                  <a:srgbClr val="2C5993"/>
                </a:solidFill>
                <a:latin typeface="+mn-lt"/>
                <a:ea typeface="+mn-ea"/>
              </a:defRPr>
            </a:lvl6pPr>
            <a:lvl7pPr marL="20574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500">
                <a:solidFill>
                  <a:srgbClr val="2C5993"/>
                </a:solidFill>
                <a:latin typeface="+mn-lt"/>
                <a:ea typeface="+mn-ea"/>
              </a:defRPr>
            </a:lvl7pPr>
            <a:lvl8pPr marL="24003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500">
                <a:solidFill>
                  <a:srgbClr val="2C5993"/>
                </a:solidFill>
                <a:latin typeface="+mn-lt"/>
                <a:ea typeface="+mn-ea"/>
              </a:defRPr>
            </a:lvl8pPr>
            <a:lvl9pPr marL="27432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500">
                <a:solidFill>
                  <a:srgbClr val="2C5993"/>
                </a:solidFill>
                <a:latin typeface="+mn-lt"/>
                <a:ea typeface="+mn-ea"/>
              </a:defRPr>
            </a:lvl9pPr>
          </a:lstStyle>
          <a:p>
            <a:pPr algn="ctr"/>
            <a:endParaRPr lang="en-US" sz="1600" kern="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40A0B4A-E4A7-6E19-14D8-81CE9A18ACED}"/>
              </a:ext>
            </a:extLst>
          </p:cNvPr>
          <p:cNvSpPr txBox="1"/>
          <p:nvPr/>
        </p:nvSpPr>
        <p:spPr>
          <a:xfrm>
            <a:off x="3441226" y="1787410"/>
            <a:ext cx="529921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+mn-lt"/>
              </a:rPr>
              <a:t> A monolithic d</a:t>
            </a:r>
            <a:r>
              <a:rPr lang="en-US" sz="1600" b="0" i="0" u="none" strike="noStrike" dirty="0">
                <a:solidFill>
                  <a:schemeClr val="bg1"/>
                </a:solidFill>
                <a:effectLst/>
                <a:latin typeface="+mn-lt"/>
              </a:rPr>
              <a:t>emonstrator pixel imager for </a:t>
            </a:r>
          </a:p>
          <a:p>
            <a:pPr algn="ctr"/>
            <a:r>
              <a:rPr lang="en-US" sz="1600" b="1" i="0" u="none" strike="noStrike" dirty="0">
                <a:solidFill>
                  <a:schemeClr val="bg1"/>
                </a:solidFill>
                <a:effectLst/>
                <a:latin typeface="+mn-lt"/>
              </a:rPr>
              <a:t>color-resolved single photon detection</a:t>
            </a:r>
            <a:endParaRPr lang="en-US" sz="16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7DADD107-D4E1-A578-8B17-3B9D7BE07104}"/>
              </a:ext>
            </a:extLst>
          </p:cNvPr>
          <p:cNvSpPr/>
          <p:nvPr/>
        </p:nvSpPr>
        <p:spPr bwMode="auto">
          <a:xfrm>
            <a:off x="392951" y="1355683"/>
            <a:ext cx="2687846" cy="352398"/>
          </a:xfrm>
          <a:prstGeom prst="roundRect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9AC974A6-D980-FC12-74E3-855186AB138E}"/>
              </a:ext>
            </a:extLst>
          </p:cNvPr>
          <p:cNvSpPr/>
          <p:nvPr/>
        </p:nvSpPr>
        <p:spPr bwMode="auto">
          <a:xfrm>
            <a:off x="3617931" y="1350138"/>
            <a:ext cx="4945804" cy="352398"/>
          </a:xfrm>
          <a:prstGeom prst="roundRect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2" name="Subtitle 2">
            <a:extLst>
              <a:ext uri="{FF2B5EF4-FFF2-40B4-BE49-F238E27FC236}">
                <a16:creationId xmlns:a16="http://schemas.microsoft.com/office/drawing/2014/main" id="{FD5ABEF1-4368-23C1-B177-2132B727DA4E}"/>
              </a:ext>
            </a:extLst>
          </p:cNvPr>
          <p:cNvSpPr txBox="1">
            <a:spLocks/>
          </p:cNvSpPr>
          <p:nvPr/>
        </p:nvSpPr>
        <p:spPr>
          <a:xfrm>
            <a:off x="423452" y="1350138"/>
            <a:ext cx="2687846" cy="365813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ts val="675"/>
              </a:spcBef>
              <a:spcAft>
                <a:spcPct val="0"/>
              </a:spcAft>
              <a:buNone/>
              <a:defRPr sz="2100" b="1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42900" indent="0" algn="ctr" rtl="0" eaLnBrk="1" fontAlgn="base" hangingPunct="1">
              <a:spcBef>
                <a:spcPts val="375"/>
              </a:spcBef>
              <a:spcAft>
                <a:spcPct val="0"/>
              </a:spcAft>
              <a:buSzPct val="85000"/>
              <a:buNone/>
              <a:defRPr sz="1800">
                <a:solidFill>
                  <a:srgbClr val="003366"/>
                </a:solidFill>
                <a:latin typeface="+mn-lt"/>
                <a:ea typeface="+mn-ea"/>
              </a:defRPr>
            </a:lvl2pPr>
            <a:lvl3pPr marL="685800" indent="0" algn="ctr" rtl="0" eaLnBrk="1" fontAlgn="base" hangingPunct="1">
              <a:spcBef>
                <a:spcPts val="300"/>
              </a:spcBef>
              <a:spcAft>
                <a:spcPct val="0"/>
              </a:spcAft>
              <a:buSzPct val="75000"/>
              <a:buFont typeface="Lucida Grande" panose="020B0600040502020204" pitchFamily="34" charset="0"/>
              <a:buNone/>
              <a:defRPr sz="1800">
                <a:solidFill>
                  <a:srgbClr val="003366"/>
                </a:solidFill>
                <a:latin typeface="+mn-lt"/>
                <a:ea typeface="+mn-ea"/>
              </a:defRPr>
            </a:lvl3pPr>
            <a:lvl4pPr marL="1028700" indent="0" algn="ctr" rtl="0" eaLnBrk="1" fontAlgn="base" hangingPunct="1">
              <a:spcBef>
                <a:spcPct val="20000"/>
              </a:spcBef>
              <a:spcAft>
                <a:spcPct val="0"/>
              </a:spcAft>
              <a:buSzPct val="75000"/>
              <a:buFont typeface="Lucida Grande" panose="020B0600040502020204" pitchFamily="34" charset="0"/>
              <a:buNone/>
              <a:defRPr sz="1800">
                <a:solidFill>
                  <a:srgbClr val="003366"/>
                </a:solidFill>
                <a:latin typeface="+mn-lt"/>
                <a:ea typeface="+mn-ea"/>
              </a:defRPr>
            </a:lvl4pPr>
            <a:lvl5pPr marL="13716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800">
                <a:solidFill>
                  <a:srgbClr val="003366"/>
                </a:solidFill>
                <a:latin typeface="+mn-lt"/>
                <a:ea typeface="+mn-ea"/>
              </a:defRPr>
            </a:lvl5pPr>
            <a:lvl6pPr marL="17145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500">
                <a:solidFill>
                  <a:srgbClr val="2C5993"/>
                </a:solidFill>
                <a:latin typeface="+mn-lt"/>
                <a:ea typeface="+mn-ea"/>
              </a:defRPr>
            </a:lvl6pPr>
            <a:lvl7pPr marL="20574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500">
                <a:solidFill>
                  <a:srgbClr val="2C5993"/>
                </a:solidFill>
                <a:latin typeface="+mn-lt"/>
                <a:ea typeface="+mn-ea"/>
              </a:defRPr>
            </a:lvl7pPr>
            <a:lvl8pPr marL="24003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500">
                <a:solidFill>
                  <a:srgbClr val="2C5993"/>
                </a:solidFill>
                <a:latin typeface="+mn-lt"/>
                <a:ea typeface="+mn-ea"/>
              </a:defRPr>
            </a:lvl8pPr>
            <a:lvl9pPr marL="27432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500">
                <a:solidFill>
                  <a:srgbClr val="2C5993"/>
                </a:solidFill>
                <a:latin typeface="+mn-lt"/>
                <a:ea typeface="+mn-ea"/>
              </a:defRPr>
            </a:lvl9pPr>
          </a:lstStyle>
          <a:p>
            <a:pPr algn="ctr"/>
            <a:r>
              <a:rPr lang="en-US" sz="1600" kern="0" dirty="0"/>
              <a:t>Description</a:t>
            </a:r>
          </a:p>
        </p:txBody>
      </p:sp>
      <p:sp>
        <p:nvSpPr>
          <p:cNvPr id="23" name="Subtitle 2">
            <a:extLst>
              <a:ext uri="{FF2B5EF4-FFF2-40B4-BE49-F238E27FC236}">
                <a16:creationId xmlns:a16="http://schemas.microsoft.com/office/drawing/2014/main" id="{9AB139C4-07F8-3424-C1FF-C5BEA52A3F97}"/>
              </a:ext>
            </a:extLst>
          </p:cNvPr>
          <p:cNvSpPr txBox="1">
            <a:spLocks/>
          </p:cNvSpPr>
          <p:nvPr/>
        </p:nvSpPr>
        <p:spPr>
          <a:xfrm>
            <a:off x="4746910" y="1359193"/>
            <a:ext cx="2687846" cy="365813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ts val="675"/>
              </a:spcBef>
              <a:spcAft>
                <a:spcPct val="0"/>
              </a:spcAft>
              <a:buNone/>
              <a:defRPr sz="2100" b="1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42900" indent="0" algn="ctr" rtl="0" eaLnBrk="1" fontAlgn="base" hangingPunct="1">
              <a:spcBef>
                <a:spcPts val="375"/>
              </a:spcBef>
              <a:spcAft>
                <a:spcPct val="0"/>
              </a:spcAft>
              <a:buSzPct val="85000"/>
              <a:buNone/>
              <a:defRPr sz="1800">
                <a:solidFill>
                  <a:srgbClr val="003366"/>
                </a:solidFill>
                <a:latin typeface="+mn-lt"/>
                <a:ea typeface="+mn-ea"/>
              </a:defRPr>
            </a:lvl2pPr>
            <a:lvl3pPr marL="685800" indent="0" algn="ctr" rtl="0" eaLnBrk="1" fontAlgn="base" hangingPunct="1">
              <a:spcBef>
                <a:spcPts val="300"/>
              </a:spcBef>
              <a:spcAft>
                <a:spcPct val="0"/>
              </a:spcAft>
              <a:buSzPct val="75000"/>
              <a:buFont typeface="Lucida Grande" panose="020B0600040502020204" pitchFamily="34" charset="0"/>
              <a:buNone/>
              <a:defRPr sz="1800">
                <a:solidFill>
                  <a:srgbClr val="003366"/>
                </a:solidFill>
                <a:latin typeface="+mn-lt"/>
                <a:ea typeface="+mn-ea"/>
              </a:defRPr>
            </a:lvl3pPr>
            <a:lvl4pPr marL="1028700" indent="0" algn="ctr" rtl="0" eaLnBrk="1" fontAlgn="base" hangingPunct="1">
              <a:spcBef>
                <a:spcPct val="20000"/>
              </a:spcBef>
              <a:spcAft>
                <a:spcPct val="0"/>
              </a:spcAft>
              <a:buSzPct val="75000"/>
              <a:buFont typeface="Lucida Grande" panose="020B0600040502020204" pitchFamily="34" charset="0"/>
              <a:buNone/>
              <a:defRPr sz="1800">
                <a:solidFill>
                  <a:srgbClr val="003366"/>
                </a:solidFill>
                <a:latin typeface="+mn-lt"/>
                <a:ea typeface="+mn-ea"/>
              </a:defRPr>
            </a:lvl4pPr>
            <a:lvl5pPr marL="13716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800">
                <a:solidFill>
                  <a:srgbClr val="003366"/>
                </a:solidFill>
                <a:latin typeface="+mn-lt"/>
                <a:ea typeface="+mn-ea"/>
              </a:defRPr>
            </a:lvl5pPr>
            <a:lvl6pPr marL="17145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500">
                <a:solidFill>
                  <a:srgbClr val="2C5993"/>
                </a:solidFill>
                <a:latin typeface="+mn-lt"/>
                <a:ea typeface="+mn-ea"/>
              </a:defRPr>
            </a:lvl6pPr>
            <a:lvl7pPr marL="20574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500">
                <a:solidFill>
                  <a:srgbClr val="2C5993"/>
                </a:solidFill>
                <a:latin typeface="+mn-lt"/>
                <a:ea typeface="+mn-ea"/>
              </a:defRPr>
            </a:lvl7pPr>
            <a:lvl8pPr marL="24003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500">
                <a:solidFill>
                  <a:srgbClr val="2C5993"/>
                </a:solidFill>
                <a:latin typeface="+mn-lt"/>
                <a:ea typeface="+mn-ea"/>
              </a:defRPr>
            </a:lvl8pPr>
            <a:lvl9pPr marL="27432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500">
                <a:solidFill>
                  <a:srgbClr val="2C5993"/>
                </a:solidFill>
                <a:latin typeface="+mn-lt"/>
                <a:ea typeface="+mn-ea"/>
              </a:defRPr>
            </a:lvl9pPr>
          </a:lstStyle>
          <a:p>
            <a:pPr algn="ctr"/>
            <a:r>
              <a:rPr lang="en-US" sz="1600" kern="0" dirty="0"/>
              <a:t>Goal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EA9C3F9-2C56-1B27-3A67-2F949926A637}"/>
              </a:ext>
            </a:extLst>
          </p:cNvPr>
          <p:cNvSpPr txBox="1"/>
          <p:nvPr/>
        </p:nvSpPr>
        <p:spPr>
          <a:xfrm>
            <a:off x="3630442" y="4889556"/>
            <a:ext cx="4951282" cy="92333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800" b="1" i="0" u="none" strike="noStrike" dirty="0">
                <a:solidFill>
                  <a:schemeClr val="bg1"/>
                </a:solidFill>
                <a:effectLst/>
                <a:latin typeface="+mn-lt"/>
              </a:rPr>
              <a:t>MICROELECTRONICS CO-DESIGN RESEARCH 3-YR AWARD </a:t>
            </a:r>
          </a:p>
          <a:p>
            <a:pPr algn="ctr"/>
            <a:r>
              <a:rPr lang="en-US" sz="1800" b="0" i="0" u="none" strike="noStrike" dirty="0">
                <a:solidFill>
                  <a:schemeClr val="bg1"/>
                </a:solidFill>
                <a:effectLst/>
                <a:latin typeface="+mn-lt"/>
              </a:rPr>
              <a:t>FOA: LAB 21-2491 </a:t>
            </a:r>
            <a:endParaRPr lang="en-US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7" name="Title 26">
            <a:extLst>
              <a:ext uri="{FF2B5EF4-FFF2-40B4-BE49-F238E27FC236}">
                <a16:creationId xmlns:a16="http://schemas.microsoft.com/office/drawing/2014/main" id="{6CD79175-E2F8-DB8D-7205-4B40084C3F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1. Envisioned device</a:t>
            </a:r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2C53AF96-26D6-389E-B9E2-F7B84CB16B38}"/>
              </a:ext>
            </a:extLst>
          </p:cNvPr>
          <p:cNvSpPr/>
          <p:nvPr/>
        </p:nvSpPr>
        <p:spPr bwMode="auto">
          <a:xfrm>
            <a:off x="9080702" y="1345994"/>
            <a:ext cx="2687846" cy="352398"/>
          </a:xfrm>
          <a:prstGeom prst="roundRect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34" name="Subtitle 2">
            <a:extLst>
              <a:ext uri="{FF2B5EF4-FFF2-40B4-BE49-F238E27FC236}">
                <a16:creationId xmlns:a16="http://schemas.microsoft.com/office/drawing/2014/main" id="{6F6E8EA1-087C-825A-5EBA-B22F0F3BA784}"/>
              </a:ext>
            </a:extLst>
          </p:cNvPr>
          <p:cNvSpPr txBox="1">
            <a:spLocks/>
          </p:cNvSpPr>
          <p:nvPr/>
        </p:nvSpPr>
        <p:spPr>
          <a:xfrm>
            <a:off x="9111203" y="1340449"/>
            <a:ext cx="2687846" cy="365813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ts val="675"/>
              </a:spcBef>
              <a:spcAft>
                <a:spcPct val="0"/>
              </a:spcAft>
              <a:buNone/>
              <a:defRPr sz="2100" b="1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42900" indent="0" algn="ctr" rtl="0" eaLnBrk="1" fontAlgn="base" hangingPunct="1">
              <a:spcBef>
                <a:spcPts val="375"/>
              </a:spcBef>
              <a:spcAft>
                <a:spcPct val="0"/>
              </a:spcAft>
              <a:buSzPct val="85000"/>
              <a:buNone/>
              <a:defRPr sz="1800">
                <a:solidFill>
                  <a:srgbClr val="003366"/>
                </a:solidFill>
                <a:latin typeface="+mn-lt"/>
                <a:ea typeface="+mn-ea"/>
              </a:defRPr>
            </a:lvl2pPr>
            <a:lvl3pPr marL="685800" indent="0" algn="ctr" rtl="0" eaLnBrk="1" fontAlgn="base" hangingPunct="1">
              <a:spcBef>
                <a:spcPts val="300"/>
              </a:spcBef>
              <a:spcAft>
                <a:spcPct val="0"/>
              </a:spcAft>
              <a:buSzPct val="75000"/>
              <a:buFont typeface="Lucida Grande" panose="020B0600040502020204" pitchFamily="34" charset="0"/>
              <a:buNone/>
              <a:defRPr sz="1800">
                <a:solidFill>
                  <a:srgbClr val="003366"/>
                </a:solidFill>
                <a:latin typeface="+mn-lt"/>
                <a:ea typeface="+mn-ea"/>
              </a:defRPr>
            </a:lvl3pPr>
            <a:lvl4pPr marL="1028700" indent="0" algn="ctr" rtl="0" eaLnBrk="1" fontAlgn="base" hangingPunct="1">
              <a:spcBef>
                <a:spcPct val="20000"/>
              </a:spcBef>
              <a:spcAft>
                <a:spcPct val="0"/>
              </a:spcAft>
              <a:buSzPct val="75000"/>
              <a:buFont typeface="Lucida Grande" panose="020B0600040502020204" pitchFamily="34" charset="0"/>
              <a:buNone/>
              <a:defRPr sz="1800">
                <a:solidFill>
                  <a:srgbClr val="003366"/>
                </a:solidFill>
                <a:latin typeface="+mn-lt"/>
                <a:ea typeface="+mn-ea"/>
              </a:defRPr>
            </a:lvl4pPr>
            <a:lvl5pPr marL="13716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800">
                <a:solidFill>
                  <a:srgbClr val="003366"/>
                </a:solidFill>
                <a:latin typeface="+mn-lt"/>
                <a:ea typeface="+mn-ea"/>
              </a:defRPr>
            </a:lvl5pPr>
            <a:lvl6pPr marL="17145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500">
                <a:solidFill>
                  <a:srgbClr val="2C5993"/>
                </a:solidFill>
                <a:latin typeface="+mn-lt"/>
                <a:ea typeface="+mn-ea"/>
              </a:defRPr>
            </a:lvl6pPr>
            <a:lvl7pPr marL="20574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500">
                <a:solidFill>
                  <a:srgbClr val="2C5993"/>
                </a:solidFill>
                <a:latin typeface="+mn-lt"/>
                <a:ea typeface="+mn-ea"/>
              </a:defRPr>
            </a:lvl7pPr>
            <a:lvl8pPr marL="24003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500">
                <a:solidFill>
                  <a:srgbClr val="2C5993"/>
                </a:solidFill>
                <a:latin typeface="+mn-lt"/>
                <a:ea typeface="+mn-ea"/>
              </a:defRPr>
            </a:lvl8pPr>
            <a:lvl9pPr marL="27432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500">
                <a:solidFill>
                  <a:srgbClr val="2C5993"/>
                </a:solidFill>
                <a:latin typeface="+mn-lt"/>
                <a:ea typeface="+mn-ea"/>
              </a:defRPr>
            </a:lvl9pPr>
          </a:lstStyle>
          <a:p>
            <a:pPr algn="ctr"/>
            <a:r>
              <a:rPr lang="en-US" sz="1600" kern="0" dirty="0"/>
              <a:t>Applications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BF7C8DA3-8C27-23C1-502E-AE60268DDF57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5790" y="1927487"/>
            <a:ext cx="1082693" cy="1603681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46815C67-B2CA-3205-994B-21790D59BB3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999" t="4249" r="5633" b="38561"/>
          <a:stretch/>
        </p:blipFill>
        <p:spPr>
          <a:xfrm>
            <a:off x="10282330" y="1927487"/>
            <a:ext cx="1607486" cy="160020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0029FC02-45B2-E15C-FE4B-6D24DE42D67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5790" y="3610107"/>
            <a:ext cx="1308068" cy="1308068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BE016B00-A90E-7C45-B8DE-A1410D047455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487" r="50641" b="47569"/>
          <a:stretch/>
        </p:blipFill>
        <p:spPr>
          <a:xfrm>
            <a:off x="10510937" y="3610107"/>
            <a:ext cx="1378879" cy="1308068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41" name="Subtitle 2">
            <a:extLst>
              <a:ext uri="{FF2B5EF4-FFF2-40B4-BE49-F238E27FC236}">
                <a16:creationId xmlns:a16="http://schemas.microsoft.com/office/drawing/2014/main" id="{1B4D3DCD-0DF0-BE50-5A29-3C3D44FF7FA6}"/>
              </a:ext>
            </a:extLst>
          </p:cNvPr>
          <p:cNvSpPr txBox="1">
            <a:spLocks/>
          </p:cNvSpPr>
          <p:nvPr/>
        </p:nvSpPr>
        <p:spPr>
          <a:xfrm>
            <a:off x="9095392" y="4996139"/>
            <a:ext cx="2794423" cy="1118607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ts val="675"/>
              </a:spcBef>
              <a:spcAft>
                <a:spcPct val="0"/>
              </a:spcAft>
              <a:buNone/>
              <a:defRPr sz="2100" b="1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42900" indent="0" algn="ctr" rtl="0" eaLnBrk="1" fontAlgn="base" hangingPunct="1">
              <a:spcBef>
                <a:spcPts val="375"/>
              </a:spcBef>
              <a:spcAft>
                <a:spcPct val="0"/>
              </a:spcAft>
              <a:buSzPct val="85000"/>
              <a:buNone/>
              <a:defRPr sz="1800">
                <a:solidFill>
                  <a:srgbClr val="003366"/>
                </a:solidFill>
                <a:latin typeface="+mn-lt"/>
                <a:ea typeface="+mn-ea"/>
              </a:defRPr>
            </a:lvl2pPr>
            <a:lvl3pPr marL="685800" indent="0" algn="ctr" rtl="0" eaLnBrk="1" fontAlgn="base" hangingPunct="1">
              <a:spcBef>
                <a:spcPts val="300"/>
              </a:spcBef>
              <a:spcAft>
                <a:spcPct val="0"/>
              </a:spcAft>
              <a:buSzPct val="75000"/>
              <a:buFont typeface="Lucida Grande" panose="020B0600040502020204" pitchFamily="34" charset="0"/>
              <a:buNone/>
              <a:defRPr sz="1800">
                <a:solidFill>
                  <a:srgbClr val="003366"/>
                </a:solidFill>
                <a:latin typeface="+mn-lt"/>
                <a:ea typeface="+mn-ea"/>
              </a:defRPr>
            </a:lvl3pPr>
            <a:lvl4pPr marL="1028700" indent="0" algn="ctr" rtl="0" eaLnBrk="1" fontAlgn="base" hangingPunct="1">
              <a:spcBef>
                <a:spcPct val="20000"/>
              </a:spcBef>
              <a:spcAft>
                <a:spcPct val="0"/>
              </a:spcAft>
              <a:buSzPct val="75000"/>
              <a:buFont typeface="Lucida Grande" panose="020B0600040502020204" pitchFamily="34" charset="0"/>
              <a:buNone/>
              <a:defRPr sz="1800">
                <a:solidFill>
                  <a:srgbClr val="003366"/>
                </a:solidFill>
                <a:latin typeface="+mn-lt"/>
                <a:ea typeface="+mn-ea"/>
              </a:defRPr>
            </a:lvl4pPr>
            <a:lvl5pPr marL="13716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800">
                <a:solidFill>
                  <a:srgbClr val="003366"/>
                </a:solidFill>
                <a:latin typeface="+mn-lt"/>
                <a:ea typeface="+mn-ea"/>
              </a:defRPr>
            </a:lvl5pPr>
            <a:lvl6pPr marL="17145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500">
                <a:solidFill>
                  <a:srgbClr val="2C5993"/>
                </a:solidFill>
                <a:latin typeface="+mn-lt"/>
                <a:ea typeface="+mn-ea"/>
              </a:defRPr>
            </a:lvl6pPr>
            <a:lvl7pPr marL="20574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500">
                <a:solidFill>
                  <a:srgbClr val="2C5993"/>
                </a:solidFill>
                <a:latin typeface="+mn-lt"/>
                <a:ea typeface="+mn-ea"/>
              </a:defRPr>
            </a:lvl7pPr>
            <a:lvl8pPr marL="24003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500">
                <a:solidFill>
                  <a:srgbClr val="2C5993"/>
                </a:solidFill>
                <a:latin typeface="+mn-lt"/>
                <a:ea typeface="+mn-ea"/>
              </a:defRPr>
            </a:lvl8pPr>
            <a:lvl9pPr marL="27432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500">
                <a:solidFill>
                  <a:srgbClr val="2C5993"/>
                </a:solidFill>
                <a:latin typeface="+mn-lt"/>
                <a:ea typeface="+mn-ea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0" kern="0" dirty="0"/>
              <a:t>Cosmology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0" kern="0" dirty="0"/>
              <a:t>Quantum key distribution/ secure communications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0" kern="0" dirty="0"/>
              <a:t>Single photon LIDAR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0" kern="0" dirty="0"/>
              <a:t>Biological imaging</a:t>
            </a:r>
          </a:p>
        </p:txBody>
      </p:sp>
    </p:spTree>
    <p:extLst>
      <p:ext uri="{BB962C8B-B14F-4D97-AF65-F5344CB8AC3E}">
        <p14:creationId xmlns:p14="http://schemas.microsoft.com/office/powerpoint/2010/main" val="23357774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id="{29235FA3-E944-D0C1-862C-0F7F649E83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66141" y="-254345"/>
            <a:ext cx="4846211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2C906D8-D856-7613-C8A4-2F7B82DFBF7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1F7E4ED-6B2C-7949-A38E-EF0F45C0A59B}" type="slidenum">
              <a:rPr lang="en-US" altLang="en-US" smtClean="0"/>
              <a:pPr/>
              <a:t>4</a:t>
            </a:fld>
            <a:endParaRPr lang="en-US" alt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44C1D04-39CE-48F1-1C8B-C27B1C8848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1. Envisioned device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EF6C03A8-5617-E09E-4BF4-94B48D7AC423}"/>
              </a:ext>
            </a:extLst>
          </p:cNvPr>
          <p:cNvSpPr/>
          <p:nvPr/>
        </p:nvSpPr>
        <p:spPr bwMode="auto">
          <a:xfrm>
            <a:off x="823157" y="5562600"/>
            <a:ext cx="3142663" cy="478972"/>
          </a:xfrm>
          <a:prstGeom prst="roundRect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1. Silicon fabrication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36A33AD9-95BC-9BE6-4DC4-DC9A024D6E21}"/>
              </a:ext>
            </a:extLst>
          </p:cNvPr>
          <p:cNvSpPr/>
          <p:nvPr/>
        </p:nvSpPr>
        <p:spPr bwMode="auto">
          <a:xfrm>
            <a:off x="1272727" y="3189514"/>
            <a:ext cx="3142663" cy="478972"/>
          </a:xfrm>
          <a:prstGeom prst="roundRect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2. Planarization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A70FB8AD-1944-111A-B621-98D0CB69F6FB}"/>
              </a:ext>
            </a:extLst>
          </p:cNvPr>
          <p:cNvSpPr/>
          <p:nvPr/>
        </p:nvSpPr>
        <p:spPr bwMode="auto">
          <a:xfrm>
            <a:off x="4368138" y="1618034"/>
            <a:ext cx="3142663" cy="478972"/>
          </a:xfrm>
          <a:prstGeom prst="roundRect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dirty="0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rPr>
              <a:t>3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. Oxide deposition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1FC77A37-96F4-A588-F8FB-F7071D0D2CB0}"/>
              </a:ext>
            </a:extLst>
          </p:cNvPr>
          <p:cNvSpPr/>
          <p:nvPr/>
        </p:nvSpPr>
        <p:spPr bwMode="auto">
          <a:xfrm>
            <a:off x="7886000" y="3189514"/>
            <a:ext cx="3142663" cy="478972"/>
          </a:xfrm>
          <a:prstGeom prst="roundRect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4. CNT deposition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F9AAA23C-376A-4E48-1C81-B49D659617B9}"/>
              </a:ext>
            </a:extLst>
          </p:cNvPr>
          <p:cNvSpPr/>
          <p:nvPr/>
        </p:nvSpPr>
        <p:spPr bwMode="auto">
          <a:xfrm>
            <a:off x="8860149" y="5562600"/>
            <a:ext cx="3142663" cy="478972"/>
          </a:xfrm>
          <a:prstGeom prst="roundRect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5. </a:t>
            </a:r>
            <a:r>
              <a:rPr lang="en-US" sz="2400" dirty="0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rPr>
              <a:t>Pd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 deposition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E0C44A7-CC6B-A745-73F6-951309868AA9}"/>
              </a:ext>
            </a:extLst>
          </p:cNvPr>
          <p:cNvCxnSpPr>
            <a:stCxn id="5" idx="3"/>
          </p:cNvCxnSpPr>
          <p:nvPr/>
        </p:nvCxnSpPr>
        <p:spPr bwMode="auto">
          <a:xfrm flipV="1">
            <a:off x="3965820" y="5388429"/>
            <a:ext cx="878323" cy="413657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95C3E035-DE0A-AC6C-60C9-5FF3D731F547}"/>
              </a:ext>
            </a:extLst>
          </p:cNvPr>
          <p:cNvCxnSpPr>
            <a:cxnSpLocks/>
          </p:cNvCxnSpPr>
          <p:nvPr/>
        </p:nvCxnSpPr>
        <p:spPr bwMode="auto">
          <a:xfrm>
            <a:off x="4433265" y="3408800"/>
            <a:ext cx="606821" cy="667835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74DCD143-258E-920B-1787-F73A3A2CC929}"/>
              </a:ext>
            </a:extLst>
          </p:cNvPr>
          <p:cNvCxnSpPr>
            <a:cxnSpLocks/>
          </p:cNvCxnSpPr>
          <p:nvPr/>
        </p:nvCxnSpPr>
        <p:spPr bwMode="auto">
          <a:xfrm flipH="1">
            <a:off x="5939469" y="2097006"/>
            <a:ext cx="1389" cy="2155298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E27CD9B4-5F03-1806-F340-CA1732330515}"/>
              </a:ext>
            </a:extLst>
          </p:cNvPr>
          <p:cNvCxnSpPr>
            <a:cxnSpLocks/>
            <a:stCxn id="8" idx="1"/>
          </p:cNvCxnSpPr>
          <p:nvPr/>
        </p:nvCxnSpPr>
        <p:spPr bwMode="auto">
          <a:xfrm flipH="1">
            <a:off x="6136105" y="3429000"/>
            <a:ext cx="1749895" cy="1015809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DF222D6A-9910-2012-034F-CE11529339D4}"/>
              </a:ext>
            </a:extLst>
          </p:cNvPr>
          <p:cNvCxnSpPr>
            <a:cxnSpLocks/>
            <a:stCxn id="9" idx="1"/>
          </p:cNvCxnSpPr>
          <p:nvPr/>
        </p:nvCxnSpPr>
        <p:spPr bwMode="auto">
          <a:xfrm flipH="1" flipV="1">
            <a:off x="6607056" y="4816069"/>
            <a:ext cx="2253093" cy="986017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16924019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id="{646DEE01-5469-7E33-6F04-4508B21C697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42946"/>
          <a:stretch/>
        </p:blipFill>
        <p:spPr>
          <a:xfrm>
            <a:off x="-216579" y="1320890"/>
            <a:ext cx="3230807" cy="2608513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D6B584B-AC56-28FE-5486-81C42AE0C2A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1F7E4ED-6B2C-7949-A38E-EF0F45C0A59B}" type="slidenum">
              <a:rPr lang="en-US" altLang="en-US" smtClean="0"/>
              <a:pPr/>
              <a:t>5</a:t>
            </a:fld>
            <a:endParaRPr lang="en-US" alt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A9123CA-3BDE-AA03-1F2B-D30E2FBE04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2. Passive array design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B8F64873-FC73-BE9B-3172-3E0EFF7E12C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45007"/>
          <a:stretch/>
        </p:blipFill>
        <p:spPr>
          <a:xfrm>
            <a:off x="-182071" y="3454400"/>
            <a:ext cx="3230807" cy="251427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6D8A6B4-A6EA-18D6-623E-3BD00D5C70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97559" y="1320891"/>
            <a:ext cx="3657600" cy="3657600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4642F2A-228B-B806-6F0E-3CB3D8142B74}"/>
              </a:ext>
            </a:extLst>
          </p:cNvPr>
          <p:cNvCxnSpPr>
            <a:cxnSpLocks/>
          </p:cNvCxnSpPr>
          <p:nvPr/>
        </p:nvCxnSpPr>
        <p:spPr bwMode="auto">
          <a:xfrm flipH="1">
            <a:off x="1317472" y="2008254"/>
            <a:ext cx="2416765" cy="0"/>
          </a:xfrm>
          <a:prstGeom prst="line">
            <a:avLst/>
          </a:prstGeom>
          <a:solidFill>
            <a:schemeClr val="accent1"/>
          </a:solidFill>
          <a:ln w="28575" cap="rnd" cmpd="sng" algn="ctr">
            <a:solidFill>
              <a:schemeClr val="bg1"/>
            </a:solidFill>
            <a:prstDash val="solid"/>
            <a:round/>
            <a:headEnd type="triangle" w="med" len="med"/>
            <a:tailEnd type="none" w="med" len="med"/>
          </a:ln>
          <a:effectLst/>
        </p:spPr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B220DAC-6738-FDE0-A7FD-9AD5E4E52FA9}"/>
              </a:ext>
            </a:extLst>
          </p:cNvPr>
          <p:cNvCxnSpPr>
            <a:cxnSpLocks/>
          </p:cNvCxnSpPr>
          <p:nvPr/>
        </p:nvCxnSpPr>
        <p:spPr bwMode="auto">
          <a:xfrm flipH="1">
            <a:off x="1692816" y="2196878"/>
            <a:ext cx="2049457" cy="0"/>
          </a:xfrm>
          <a:prstGeom prst="line">
            <a:avLst/>
          </a:prstGeom>
          <a:solidFill>
            <a:schemeClr val="accent1"/>
          </a:solidFill>
          <a:ln w="28575" cap="rnd" cmpd="sng" algn="ctr">
            <a:solidFill>
              <a:schemeClr val="bg1"/>
            </a:solidFill>
            <a:prstDash val="solid"/>
            <a:round/>
            <a:headEnd type="triangle" w="med" len="med"/>
            <a:tailEnd type="none" w="med" len="med"/>
          </a:ln>
          <a:effectLst/>
        </p:spPr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24C2972-44D6-E2E3-E2E9-C3F9099131F3}"/>
              </a:ext>
            </a:extLst>
          </p:cNvPr>
          <p:cNvCxnSpPr>
            <a:cxnSpLocks/>
          </p:cNvCxnSpPr>
          <p:nvPr/>
        </p:nvCxnSpPr>
        <p:spPr bwMode="auto">
          <a:xfrm flipH="1">
            <a:off x="1976705" y="2404942"/>
            <a:ext cx="1757532" cy="0"/>
          </a:xfrm>
          <a:prstGeom prst="line">
            <a:avLst/>
          </a:prstGeom>
          <a:solidFill>
            <a:schemeClr val="accent1"/>
          </a:solidFill>
          <a:ln w="28575" cap="rnd" cmpd="sng" algn="ctr">
            <a:solidFill>
              <a:schemeClr val="bg1"/>
            </a:solidFill>
            <a:prstDash val="solid"/>
            <a:round/>
            <a:headEnd type="triangle" w="med" len="med"/>
            <a:tailEnd type="none" w="med" len="med"/>
          </a:ln>
          <a:effectLst/>
        </p:spPr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27EA6967-12EF-71F5-EA4F-8066DD0E4063}"/>
              </a:ext>
            </a:extLst>
          </p:cNvPr>
          <p:cNvSpPr txBox="1"/>
          <p:nvPr/>
        </p:nvSpPr>
        <p:spPr>
          <a:xfrm>
            <a:off x="2821992" y="1770676"/>
            <a:ext cx="5822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drain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F222BDD-B8D0-1E49-48B8-42B1CF8ED28F}"/>
              </a:ext>
            </a:extLst>
          </p:cNvPr>
          <p:cNvSpPr txBox="1"/>
          <p:nvPr/>
        </p:nvSpPr>
        <p:spPr>
          <a:xfrm>
            <a:off x="2752262" y="2168090"/>
            <a:ext cx="7216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source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8E380D8-294E-E2D2-E7E2-2ECE17206BC4}"/>
              </a:ext>
            </a:extLst>
          </p:cNvPr>
          <p:cNvSpPr txBox="1"/>
          <p:nvPr/>
        </p:nvSpPr>
        <p:spPr>
          <a:xfrm>
            <a:off x="4077951" y="4926486"/>
            <a:ext cx="25624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Top metal with passivation opening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39ADA69-C51E-50BD-8D18-7520E9457A7E}"/>
              </a:ext>
            </a:extLst>
          </p:cNvPr>
          <p:cNvSpPr txBox="1"/>
          <p:nvPr/>
        </p:nvSpPr>
        <p:spPr>
          <a:xfrm>
            <a:off x="4080682" y="5157160"/>
            <a:ext cx="27756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Top metal without passivation opening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F29FADB-52BC-58C4-B9E2-A1D3D63B361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1910"/>
          <a:stretch/>
        </p:blipFill>
        <p:spPr>
          <a:xfrm rot="17782416">
            <a:off x="4883144" y="1615900"/>
            <a:ext cx="2097297" cy="201168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82ED27E-2921-7CB1-7C94-CB935EC5A00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60" r="5103" b="-800"/>
          <a:stretch/>
        </p:blipFill>
        <p:spPr>
          <a:xfrm>
            <a:off x="3969759" y="4983698"/>
            <a:ext cx="164592" cy="19202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40E6C46-4BE1-674D-3BC1-CD906DBF208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69759" y="5200941"/>
            <a:ext cx="165100" cy="19050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1DEC4278-127A-A341-FD5F-B8E60CC6AB38}"/>
              </a:ext>
            </a:extLst>
          </p:cNvPr>
          <p:cNvSpPr txBox="1"/>
          <p:nvPr/>
        </p:nvSpPr>
        <p:spPr>
          <a:xfrm>
            <a:off x="2846839" y="1960700"/>
            <a:ext cx="5325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gate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C506F19-10BE-375C-C826-912157F3B7B1}"/>
              </a:ext>
            </a:extLst>
          </p:cNvPr>
          <p:cNvSpPr txBox="1"/>
          <p:nvPr/>
        </p:nvSpPr>
        <p:spPr>
          <a:xfrm>
            <a:off x="526942" y="5850084"/>
            <a:ext cx="111277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  <a:latin typeface="+mn-lt"/>
              </a:rPr>
              <a:t>Test structures including </a:t>
            </a:r>
            <a:r>
              <a:rPr lang="en-US" sz="1800" b="1" dirty="0">
                <a:solidFill>
                  <a:schemeClr val="bg1"/>
                </a:solidFill>
                <a:latin typeface="+mn-lt"/>
              </a:rPr>
              <a:t>~90,000 sites for carbon-nanotube deposition </a:t>
            </a:r>
            <a:r>
              <a:rPr lang="en-US" sz="1800" dirty="0">
                <a:solidFill>
                  <a:schemeClr val="bg1"/>
                </a:solidFill>
                <a:latin typeface="+mn-lt"/>
              </a:rPr>
              <a:t>designed in TSMC 180nm MPW</a:t>
            </a:r>
          </a:p>
          <a:p>
            <a:r>
              <a:rPr lang="en-US" sz="1800" dirty="0">
                <a:solidFill>
                  <a:schemeClr val="bg1"/>
                </a:solidFill>
                <a:latin typeface="+mn-lt"/>
              </a:rPr>
              <a:t>- Include padded-out terminals for standalone device testing, identification patterns, alignment marks 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BEF4A018-FFD9-8138-DB02-3E404FB3F87E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4010" t="4386" r="4382" b="5658"/>
          <a:stretch/>
        </p:blipFill>
        <p:spPr>
          <a:xfrm>
            <a:off x="7472218" y="1532284"/>
            <a:ext cx="3265496" cy="3289522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0168D5B9-B1EB-4D68-E493-A0D0DB933102}"/>
              </a:ext>
            </a:extLst>
          </p:cNvPr>
          <p:cNvSpPr/>
          <p:nvPr/>
        </p:nvSpPr>
        <p:spPr bwMode="auto">
          <a:xfrm>
            <a:off x="7940616" y="2168090"/>
            <a:ext cx="256544" cy="256308"/>
          </a:xfrm>
          <a:prstGeom prst="rect">
            <a:avLst/>
          </a:prstGeom>
          <a:solidFill>
            <a:srgbClr val="002060">
              <a:alpha val="18824"/>
            </a:srgbClr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3BEB202A-17DA-3D25-14A0-3556CF48BB08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7148153" y="1353615"/>
            <a:ext cx="792463" cy="79994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1DA80F19-03A7-C058-E1B6-8DCEB5C729EC}"/>
              </a:ext>
            </a:extLst>
          </p:cNvPr>
          <p:cNvCxnSpPr>
            <a:cxnSpLocks/>
          </p:cNvCxnSpPr>
          <p:nvPr/>
        </p:nvCxnSpPr>
        <p:spPr bwMode="auto">
          <a:xfrm flipH="1">
            <a:off x="7148153" y="2434425"/>
            <a:ext cx="783057" cy="2519673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9" name="Rectangle 28">
            <a:extLst>
              <a:ext uri="{FF2B5EF4-FFF2-40B4-BE49-F238E27FC236}">
                <a16:creationId xmlns:a16="http://schemas.microsoft.com/office/drawing/2014/main" id="{ABF6BFAD-3E1C-79CE-45AE-2C5CF6404238}"/>
              </a:ext>
            </a:extLst>
          </p:cNvPr>
          <p:cNvSpPr/>
          <p:nvPr/>
        </p:nvSpPr>
        <p:spPr bwMode="auto">
          <a:xfrm>
            <a:off x="9109442" y="2140323"/>
            <a:ext cx="256544" cy="256308"/>
          </a:xfrm>
          <a:prstGeom prst="rect">
            <a:avLst/>
          </a:prstGeom>
          <a:solidFill>
            <a:srgbClr val="002060">
              <a:alpha val="18824"/>
            </a:srgbClr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F74C7C5C-A789-ED17-EB70-52A44091B22A}"/>
              </a:ext>
            </a:extLst>
          </p:cNvPr>
          <p:cNvSpPr/>
          <p:nvPr/>
        </p:nvSpPr>
        <p:spPr bwMode="auto">
          <a:xfrm>
            <a:off x="7910312" y="3424573"/>
            <a:ext cx="256544" cy="256308"/>
          </a:xfrm>
          <a:prstGeom prst="rect">
            <a:avLst/>
          </a:prstGeom>
          <a:solidFill>
            <a:srgbClr val="002060">
              <a:alpha val="18824"/>
            </a:srgbClr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C623A3E7-0FAF-3D81-0498-3E2696E4C925}"/>
              </a:ext>
            </a:extLst>
          </p:cNvPr>
          <p:cNvSpPr/>
          <p:nvPr/>
        </p:nvSpPr>
        <p:spPr bwMode="auto">
          <a:xfrm>
            <a:off x="9137906" y="3380014"/>
            <a:ext cx="256544" cy="256308"/>
          </a:xfrm>
          <a:prstGeom prst="rect">
            <a:avLst/>
          </a:prstGeom>
          <a:solidFill>
            <a:srgbClr val="002060">
              <a:alpha val="18824"/>
            </a:srgbClr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37F6B998-7614-03CC-4710-C4F11888D733}"/>
              </a:ext>
            </a:extLst>
          </p:cNvPr>
          <p:cNvSpPr/>
          <p:nvPr/>
        </p:nvSpPr>
        <p:spPr bwMode="auto">
          <a:xfrm>
            <a:off x="9986964" y="2720841"/>
            <a:ext cx="574912" cy="506880"/>
          </a:xfrm>
          <a:prstGeom prst="rect">
            <a:avLst/>
          </a:prstGeom>
          <a:solidFill>
            <a:srgbClr val="002060">
              <a:alpha val="18824"/>
            </a:srgbClr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106909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332606D-697D-8F5B-7123-9FD84990DE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1F7E4ED-6B2C-7949-A38E-EF0F45C0A59B}" type="slidenum">
              <a:rPr lang="en-US" altLang="en-US" smtClean="0"/>
              <a:pPr/>
              <a:t>6</a:t>
            </a:fld>
            <a:endParaRPr lang="en-US" alt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3D2F145-C8EE-1781-8DEA-EC305CC4DB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2. Passive array design comments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2336BA7-DF30-6F29-B46E-1BA457C5D9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943" y="1573213"/>
            <a:ext cx="5569057" cy="4368800"/>
          </a:xfrm>
        </p:spPr>
        <p:txBody>
          <a:bodyPr/>
          <a:lstStyle/>
          <a:p>
            <a:r>
              <a:rPr lang="en-US" sz="2800" dirty="0"/>
              <a:t>- How was the shape and geometry chosen?</a:t>
            </a:r>
          </a:p>
          <a:p>
            <a:r>
              <a:rPr lang="en-US" sz="2800" dirty="0"/>
              <a:t>- How was this used in the end?</a:t>
            </a:r>
          </a:p>
          <a:p>
            <a:r>
              <a:rPr lang="en-US" sz="2800" dirty="0"/>
              <a:t>- How to revise geometry?</a:t>
            </a:r>
          </a:p>
          <a:p>
            <a:endParaRPr lang="en-US" sz="28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F575772-F1CE-0EC7-4A4A-6A65F895DE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3604" y="1843282"/>
            <a:ext cx="5484899" cy="3441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709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F1961FEF-FC67-DB45-DECB-C334C33BBC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10" t="4386" r="4382" b="5658"/>
          <a:stretch/>
        </p:blipFill>
        <p:spPr>
          <a:xfrm>
            <a:off x="7472218" y="1532284"/>
            <a:ext cx="3265496" cy="3289522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3614959-5001-0E6D-6BDE-E5B063F64DD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1F7E4ED-6B2C-7949-A38E-EF0F45C0A59B}" type="slidenum">
              <a:rPr lang="en-US" altLang="en-US" smtClean="0"/>
              <a:pPr/>
              <a:t>7</a:t>
            </a:fld>
            <a:endParaRPr lang="en-US" alt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54654AB-2BEE-80C3-EF8A-AE289E880C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3. Readout electronics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24D696-D5CE-CB04-5B4F-9D97352AB3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95928" y="4838221"/>
            <a:ext cx="6237707" cy="1862741"/>
          </a:xfrm>
        </p:spPr>
        <p:txBody>
          <a:bodyPr/>
          <a:lstStyle/>
          <a:p>
            <a:pPr marL="296863" indent="-285750">
              <a:buFont typeface="Arial" panose="020B0604020202020204" pitchFamily="34" charset="0"/>
              <a:buChar char="•"/>
            </a:pPr>
            <a:r>
              <a:rPr lang="en-US" sz="1800" dirty="0"/>
              <a:t>Designed in TSMC 180nm MPW</a:t>
            </a:r>
          </a:p>
          <a:p>
            <a:pPr marL="296863" indent="-285750">
              <a:buFont typeface="Arial" panose="020B0604020202020204" pitchFamily="34" charset="0"/>
              <a:buChar char="•"/>
            </a:pPr>
            <a:r>
              <a:rPr lang="en-US" sz="1800" dirty="0"/>
              <a:t>Includes standalone and integrated AFE with fixed-gain amplifier &amp; output buffer. </a:t>
            </a:r>
            <a:r>
              <a:rPr lang="en-US" sz="1800" b="1" dirty="0"/>
              <a:t>Specs based on past papers.</a:t>
            </a:r>
          </a:p>
          <a:p>
            <a:pPr marL="296863" indent="-285750">
              <a:buFont typeface="Arial" panose="020B0604020202020204" pitchFamily="34" charset="0"/>
              <a:buChar char="•"/>
            </a:pPr>
            <a:r>
              <a:rPr lang="en-US" sz="1800" dirty="0"/>
              <a:t>Standalone design successfully tested</a:t>
            </a:r>
          </a:p>
          <a:p>
            <a:pPr marL="296863" indent="-285750">
              <a:buFont typeface="Arial" panose="020B0604020202020204" pitchFamily="34" charset="0"/>
              <a:buChar char="•"/>
            </a:pPr>
            <a:r>
              <a:rPr lang="en-US" sz="1800" dirty="0"/>
              <a:t>Dies used for first development of post-processing steps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F419A49-50C4-0007-7FF2-66D0EEB4C38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538" t="18089" r="9132" b="22125"/>
          <a:stretch/>
        </p:blipFill>
        <p:spPr>
          <a:xfrm>
            <a:off x="1096196" y="1344376"/>
            <a:ext cx="3825351" cy="224877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FD9BE19-D725-41C5-CE6C-705C95AA1C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129" y="4106759"/>
            <a:ext cx="2763477" cy="17052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6361B0A-489F-1593-9187-CF91AD6284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39644" y="4106759"/>
            <a:ext cx="2756283" cy="170078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2" name="Google Shape;89;p6">
            <a:extLst>
              <a:ext uri="{FF2B5EF4-FFF2-40B4-BE49-F238E27FC236}">
                <a16:creationId xmlns:a16="http://schemas.microsoft.com/office/drawing/2014/main" id="{F2FC55B8-C8FC-37DB-CC73-E6DC897F8786}"/>
              </a:ext>
            </a:extLst>
          </p:cNvPr>
          <p:cNvSpPr txBox="1"/>
          <p:nvPr/>
        </p:nvSpPr>
        <p:spPr>
          <a:xfrm>
            <a:off x="526942" y="3511418"/>
            <a:ext cx="4987985" cy="677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i="1" dirty="0">
                <a:solidFill>
                  <a:schemeClr val="bg1"/>
                </a:solidFill>
                <a:latin typeface="+mn-lt"/>
              </a:rPr>
              <a:t>Block diagram of integrated readout IC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600" i="1" dirty="0">
              <a:solidFill>
                <a:srgbClr val="002060"/>
              </a:solidFill>
              <a:latin typeface="Helvetica" pitchFamily="2" charset="0"/>
            </a:endParaRPr>
          </a:p>
        </p:txBody>
      </p:sp>
      <p:sp>
        <p:nvSpPr>
          <p:cNvPr id="13" name="Google Shape;89;p6">
            <a:extLst>
              <a:ext uri="{FF2B5EF4-FFF2-40B4-BE49-F238E27FC236}">
                <a16:creationId xmlns:a16="http://schemas.microsoft.com/office/drawing/2014/main" id="{9BD63CD2-3B79-D310-A8A6-361C5E4BCB66}"/>
              </a:ext>
            </a:extLst>
          </p:cNvPr>
          <p:cNvSpPr txBox="1"/>
          <p:nvPr/>
        </p:nvSpPr>
        <p:spPr>
          <a:xfrm>
            <a:off x="417613" y="5807543"/>
            <a:ext cx="4987985" cy="677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i="1" dirty="0">
                <a:solidFill>
                  <a:schemeClr val="bg1"/>
                </a:solidFill>
                <a:latin typeface="+mn-lt"/>
              </a:rPr>
              <a:t>Simulation and measurement results of standalone amplifier</a:t>
            </a:r>
            <a:endParaRPr lang="en-US" sz="1600" i="1" dirty="0">
              <a:solidFill>
                <a:srgbClr val="002060"/>
              </a:solidFill>
              <a:latin typeface="Helvetica" pitchFamily="2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4AF9059-535B-25C1-8882-34F42161C5A9}"/>
              </a:ext>
            </a:extLst>
          </p:cNvPr>
          <p:cNvSpPr/>
          <p:nvPr/>
        </p:nvSpPr>
        <p:spPr bwMode="auto">
          <a:xfrm>
            <a:off x="8678133" y="4106759"/>
            <a:ext cx="829482" cy="677078"/>
          </a:xfrm>
          <a:prstGeom prst="rect">
            <a:avLst/>
          </a:prstGeom>
          <a:solidFill>
            <a:srgbClr val="002060">
              <a:alpha val="18824"/>
            </a:srgbClr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DFED803-9956-CC83-6C40-3B19236FDE4B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4844275" y="1594624"/>
            <a:ext cx="3833858" cy="2512135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DC50715-E17B-B97F-0D3C-EBED243C226F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4707884" y="3478273"/>
            <a:ext cx="3961742" cy="1305564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E4B04AA2-21E9-F465-BAAA-178F38BD57B8}"/>
              </a:ext>
            </a:extLst>
          </p:cNvPr>
          <p:cNvSpPr/>
          <p:nvPr/>
        </p:nvSpPr>
        <p:spPr bwMode="auto">
          <a:xfrm>
            <a:off x="10051163" y="3302763"/>
            <a:ext cx="584261" cy="580784"/>
          </a:xfrm>
          <a:prstGeom prst="rect">
            <a:avLst/>
          </a:prstGeom>
          <a:solidFill>
            <a:srgbClr val="002060">
              <a:alpha val="18824"/>
            </a:srgbClr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486846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8033610-676C-E308-9904-9FB92F6DF29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1F7E4ED-6B2C-7949-A38E-EF0F45C0A59B}" type="slidenum">
              <a:rPr lang="en-US" altLang="en-US" smtClean="0"/>
              <a:pPr/>
              <a:t>8</a:t>
            </a:fld>
            <a:endParaRPr lang="en-US" alt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75874C4-905E-D37C-CE5D-C644A2E03F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4. Initial attempts in post-processing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3AD1218-8F17-E717-EFE8-673FECC75F54}"/>
              </a:ext>
            </a:extLst>
          </p:cNvPr>
          <p:cNvSpPr txBox="1"/>
          <p:nvPr/>
        </p:nvSpPr>
        <p:spPr>
          <a:xfrm>
            <a:off x="1245193" y="4946504"/>
            <a:ext cx="901190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i="0" u="none" strike="noStrike" dirty="0">
                <a:solidFill>
                  <a:schemeClr val="bg1"/>
                </a:solidFill>
                <a:effectLst/>
                <a:latin typeface="+mn-lt"/>
              </a:rPr>
              <a:t>Post-processing requirements:</a:t>
            </a:r>
          </a:p>
          <a:p>
            <a:r>
              <a:rPr lang="en-US" sz="1800" b="0" i="0" u="none" strike="noStrike" dirty="0">
                <a:solidFill>
                  <a:schemeClr val="bg1"/>
                </a:solidFill>
                <a:effectLst/>
                <a:latin typeface="+mn-lt"/>
              </a:rPr>
              <a:t>Controlled nanomaterials deposition requires a planar surface: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0" i="0" u="none" strike="noStrike" dirty="0">
                <a:solidFill>
                  <a:schemeClr val="bg1"/>
                </a:solidFill>
                <a:effectLst/>
                <a:latin typeface="+mn-lt"/>
              </a:rPr>
              <a:t>&lt;10nm roughness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0" i="0" u="none" strike="noStrike" dirty="0">
                <a:solidFill>
                  <a:schemeClr val="bg1"/>
                </a:solidFill>
                <a:effectLst/>
                <a:latin typeface="+mn-lt"/>
              </a:rPr>
              <a:t>CNT diameter approximately 20nm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0" i="0" u="none" strike="noStrike" dirty="0">
                <a:solidFill>
                  <a:schemeClr val="bg1"/>
                </a:solidFill>
                <a:effectLst/>
                <a:latin typeface="+mn-lt"/>
              </a:rPr>
              <a:t>Desired gate oxide thickness under CNT approximately 20nm</a:t>
            </a:r>
          </a:p>
        </p:txBody>
      </p:sp>
      <p:pic>
        <p:nvPicPr>
          <p:cNvPr id="7" name="Google Shape;84;p6">
            <a:extLst>
              <a:ext uri="{FF2B5EF4-FFF2-40B4-BE49-F238E27FC236}">
                <a16:creationId xmlns:a16="http://schemas.microsoft.com/office/drawing/2014/main" id="{9B3697DE-5019-4927-8B2A-EAB333E5BA3A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07942" y="1417320"/>
            <a:ext cx="2317858" cy="243339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sp>
        <p:nvSpPr>
          <p:cNvPr id="8" name="Google Shape;89;p6">
            <a:extLst>
              <a:ext uri="{FF2B5EF4-FFF2-40B4-BE49-F238E27FC236}">
                <a16:creationId xmlns:a16="http://schemas.microsoft.com/office/drawing/2014/main" id="{5F567E41-9294-04AE-0DFA-3ED2C0D6D48C}"/>
              </a:ext>
            </a:extLst>
          </p:cNvPr>
          <p:cNvSpPr txBox="1"/>
          <p:nvPr/>
        </p:nvSpPr>
        <p:spPr>
          <a:xfrm>
            <a:off x="907942" y="3867170"/>
            <a:ext cx="2317858" cy="11695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i="1" dirty="0">
                <a:solidFill>
                  <a:schemeClr val="bg1"/>
                </a:solidFill>
                <a:latin typeface="+mn-lt"/>
              </a:rPr>
              <a:t>Dies embedded in a 1” wafer for precision polishing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600" i="1" dirty="0">
              <a:solidFill>
                <a:srgbClr val="002060"/>
              </a:solidFill>
              <a:latin typeface="Helvetica" pitchFamily="2" charset="0"/>
            </a:endParaRPr>
          </a:p>
        </p:txBody>
      </p:sp>
      <p:pic>
        <p:nvPicPr>
          <p:cNvPr id="9" name="Google Shape;87;p6">
            <a:extLst>
              <a:ext uri="{FF2B5EF4-FFF2-40B4-BE49-F238E27FC236}">
                <a16:creationId xmlns:a16="http://schemas.microsoft.com/office/drawing/2014/main" id="{78D7D917-BE19-3561-DC62-9AC292983863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70218" y="1417320"/>
            <a:ext cx="2732399" cy="100242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pic>
        <p:nvPicPr>
          <p:cNvPr id="10" name="Google Shape;88;p6">
            <a:extLst>
              <a:ext uri="{FF2B5EF4-FFF2-40B4-BE49-F238E27FC236}">
                <a16:creationId xmlns:a16="http://schemas.microsoft.com/office/drawing/2014/main" id="{7EDAFC15-760B-65BE-64B0-D41F821F0DBC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70218" y="2494994"/>
            <a:ext cx="2732402" cy="1349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90;p6">
            <a:extLst>
              <a:ext uri="{FF2B5EF4-FFF2-40B4-BE49-F238E27FC236}">
                <a16:creationId xmlns:a16="http://schemas.microsoft.com/office/drawing/2014/main" id="{334898E4-ACED-02E5-6ADD-A5B40772C8F6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5">
            <a:alphaModFix/>
          </a:blip>
          <a:srcRect t="46846" b="13014"/>
          <a:stretch/>
        </p:blipFill>
        <p:spPr>
          <a:xfrm>
            <a:off x="6681050" y="1417320"/>
            <a:ext cx="3758184" cy="118872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pic>
        <p:nvPicPr>
          <p:cNvPr id="14" name="Google Shape;91;p6">
            <a:extLst>
              <a:ext uri="{FF2B5EF4-FFF2-40B4-BE49-F238E27FC236}">
                <a16:creationId xmlns:a16="http://schemas.microsoft.com/office/drawing/2014/main" id="{CF7085D0-159A-4086-4B8C-1B722B1BB605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682567" y="2678799"/>
            <a:ext cx="3756667" cy="116602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89;p6">
            <a:extLst>
              <a:ext uri="{FF2B5EF4-FFF2-40B4-BE49-F238E27FC236}">
                <a16:creationId xmlns:a16="http://schemas.microsoft.com/office/drawing/2014/main" id="{59EC6646-2F16-3B01-3018-3C270338E45A}"/>
              </a:ext>
            </a:extLst>
          </p:cNvPr>
          <p:cNvSpPr txBox="1"/>
          <p:nvPr/>
        </p:nvSpPr>
        <p:spPr>
          <a:xfrm>
            <a:off x="3570217" y="3867170"/>
            <a:ext cx="2732399" cy="923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i="1" dirty="0">
                <a:solidFill>
                  <a:schemeClr val="bg1"/>
                </a:solidFill>
                <a:latin typeface="+mn-lt"/>
              </a:rPr>
              <a:t>Height profile showing 3um topography before polishing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600" i="1" dirty="0">
              <a:solidFill>
                <a:srgbClr val="002060"/>
              </a:solidFill>
              <a:latin typeface="Helvetica" pitchFamily="2" charset="0"/>
            </a:endParaRPr>
          </a:p>
        </p:txBody>
      </p:sp>
      <p:sp>
        <p:nvSpPr>
          <p:cNvPr id="16" name="Google Shape;89;p6">
            <a:extLst>
              <a:ext uri="{FF2B5EF4-FFF2-40B4-BE49-F238E27FC236}">
                <a16:creationId xmlns:a16="http://schemas.microsoft.com/office/drawing/2014/main" id="{C20D707D-15B5-61D3-D7AD-E2A917B7892C}"/>
              </a:ext>
            </a:extLst>
          </p:cNvPr>
          <p:cNvSpPr txBox="1"/>
          <p:nvPr/>
        </p:nvSpPr>
        <p:spPr>
          <a:xfrm>
            <a:off x="6681050" y="3867170"/>
            <a:ext cx="3756667" cy="923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i="1" dirty="0">
                <a:solidFill>
                  <a:schemeClr val="bg1"/>
                </a:solidFill>
                <a:latin typeface="+mn-lt"/>
              </a:rPr>
              <a:t>Chips polished to 50nm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i="1" dirty="0">
                <a:solidFill>
                  <a:schemeClr val="bg1"/>
                </a:solidFill>
                <a:latin typeface="+mn-lt"/>
              </a:rPr>
              <a:t>flatness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600" i="1" dirty="0">
              <a:solidFill>
                <a:srgbClr val="002060"/>
              </a:solidFill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86658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A3A6C8A-EAC2-1EBA-EE1B-EC9F96DC70B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1F7E4ED-6B2C-7949-A38E-EF0F45C0A59B}" type="slidenum">
              <a:rPr lang="en-US" altLang="en-US" smtClean="0"/>
              <a:pPr/>
              <a:t>9</a:t>
            </a:fld>
            <a:endParaRPr lang="en-US" alt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4897910-0532-5118-04DE-1E1B611428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5. TSMC 130nm full wafers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636AAD6D-C194-0F04-F6DA-B2E721E370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4640" y="1091834"/>
            <a:ext cx="3716813" cy="2656885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D9343F2D-39B8-7CE6-3678-D495FD060F33}"/>
              </a:ext>
            </a:extLst>
          </p:cNvPr>
          <p:cNvSpPr txBox="1"/>
          <p:nvPr/>
        </p:nvSpPr>
        <p:spPr>
          <a:xfrm>
            <a:off x="5556080" y="1180924"/>
            <a:ext cx="6175982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0" u="none" strike="noStrike" dirty="0">
                <a:solidFill>
                  <a:schemeClr val="bg1"/>
                </a:solidFill>
                <a:effectLst/>
                <a:latin typeface="+mn-lt"/>
              </a:rPr>
              <a:t>Migrate to TSMC 130nm in order to 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+mn-lt"/>
              </a:rPr>
              <a:t>demonstrate operation of a full </a:t>
            </a:r>
          </a:p>
          <a:p>
            <a:pPr algn="ctr"/>
            <a:r>
              <a:rPr lang="en-US" sz="2000" b="1" dirty="0">
                <a:solidFill>
                  <a:schemeClr val="bg1"/>
                </a:solidFill>
                <a:latin typeface="+mn-lt"/>
              </a:rPr>
              <a:t>mini pixel array </a:t>
            </a:r>
            <a:endParaRPr lang="en-US" sz="2000" i="0" u="none" strike="noStrike" dirty="0">
              <a:solidFill>
                <a:schemeClr val="bg1"/>
              </a:solidFill>
              <a:effectLst/>
              <a:latin typeface="+mn-lt"/>
            </a:endParaRPr>
          </a:p>
          <a:p>
            <a:endParaRPr lang="en-US" sz="1800" dirty="0">
              <a:solidFill>
                <a:schemeClr val="bg1"/>
              </a:solidFill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i="0" u="none" strike="noStrike" dirty="0">
                <a:solidFill>
                  <a:schemeClr val="bg1"/>
                </a:solidFill>
                <a:effectLst/>
                <a:latin typeface="+mn-lt"/>
              </a:rPr>
              <a:t>Improved readout with </a:t>
            </a:r>
            <a:r>
              <a:rPr lang="en-US" sz="1800" b="1" i="0" u="none" strike="noStrike" dirty="0">
                <a:solidFill>
                  <a:schemeClr val="bg1"/>
                </a:solidFill>
                <a:effectLst/>
                <a:latin typeface="+mn-lt"/>
              </a:rPr>
              <a:t>higher bandwidth, programmable gain, higher input range, on-chip device biasing</a:t>
            </a:r>
            <a:br>
              <a:rPr lang="en-US" sz="1800" b="1" i="0" u="none" strike="noStrike" dirty="0">
                <a:solidFill>
                  <a:schemeClr val="bg1"/>
                </a:solidFill>
                <a:effectLst/>
                <a:latin typeface="+mn-lt"/>
              </a:rPr>
            </a:br>
            <a:endParaRPr lang="en-US" sz="1800" b="1" i="0" u="none" strike="noStrike" dirty="0">
              <a:solidFill>
                <a:schemeClr val="bg1"/>
              </a:solidFill>
              <a:effectLst/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chemeClr val="bg1"/>
                </a:solidFill>
                <a:latin typeface="+mn-lt"/>
              </a:rPr>
              <a:t>Digital control and clock programmability </a:t>
            </a:r>
            <a:r>
              <a:rPr lang="en-US" sz="1800" dirty="0">
                <a:solidFill>
                  <a:schemeClr val="bg1"/>
                </a:solidFill>
                <a:latin typeface="+mn-lt"/>
              </a:rPr>
              <a:t>for pixel array readout</a:t>
            </a:r>
            <a:br>
              <a:rPr lang="en-US" sz="1800" dirty="0">
                <a:solidFill>
                  <a:schemeClr val="bg1"/>
                </a:solidFill>
                <a:latin typeface="+mn-lt"/>
              </a:rPr>
            </a:br>
            <a:endParaRPr lang="en-US" sz="1800" dirty="0">
              <a:solidFill>
                <a:schemeClr val="bg1"/>
              </a:solidFill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i="0" u="none" strike="noStrike" dirty="0">
                <a:solidFill>
                  <a:schemeClr val="bg1"/>
                </a:solidFill>
                <a:effectLst/>
                <a:latin typeface="+mn-lt"/>
              </a:rPr>
              <a:t>Digital communication </a:t>
            </a:r>
            <a:br>
              <a:rPr lang="en-US" sz="1800" i="0" u="none" strike="noStrike" dirty="0">
                <a:solidFill>
                  <a:schemeClr val="bg1"/>
                </a:solidFill>
                <a:effectLst/>
                <a:latin typeface="+mn-lt"/>
              </a:rPr>
            </a:br>
            <a:r>
              <a:rPr lang="en-US" sz="1800" i="0" u="none" strike="noStrike" dirty="0">
                <a:solidFill>
                  <a:schemeClr val="bg1"/>
                </a:solidFill>
                <a:effectLst/>
                <a:latin typeface="+mn-lt"/>
              </a:rPr>
              <a:t>interface</a:t>
            </a:r>
            <a:br>
              <a:rPr lang="en-US" sz="1800" i="0" u="none" strike="noStrike" dirty="0">
                <a:solidFill>
                  <a:schemeClr val="bg1"/>
                </a:solidFill>
                <a:effectLst/>
                <a:latin typeface="+mn-lt"/>
              </a:rPr>
            </a:br>
            <a:endParaRPr lang="en-US" sz="1800" i="0" u="none" strike="noStrike" dirty="0">
              <a:solidFill>
                <a:schemeClr val="bg1"/>
              </a:solidFill>
              <a:effectLst/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  <a:latin typeface="+mn-lt"/>
              </a:rPr>
              <a:t>New pad geometry</a:t>
            </a:r>
            <a:endParaRPr lang="en-US" sz="1800" i="0" u="none" strike="noStrike" dirty="0">
              <a:solidFill>
                <a:schemeClr val="bg1"/>
              </a:solidFill>
              <a:effectLst/>
              <a:latin typeface="+mn-lt"/>
            </a:endParaRPr>
          </a:p>
          <a:p>
            <a:endParaRPr lang="en-US" sz="1800" b="1" i="0" u="none" strike="noStrike" dirty="0">
              <a:solidFill>
                <a:schemeClr val="accent5">
                  <a:lumMod val="20000"/>
                  <a:lumOff val="80000"/>
                </a:schemeClr>
              </a:solidFill>
              <a:effectLst/>
              <a:latin typeface="+mn-lt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C67A7D0D-58AD-CBD5-0B6E-F67C89A81F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8489" y="3876956"/>
            <a:ext cx="3069114" cy="2625431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EAF795F-C05A-6EB7-28F6-2457B09F1D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44071" y="3913481"/>
            <a:ext cx="2741871" cy="2625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632643"/>
      </p:ext>
    </p:extLst>
  </p:cSld>
  <p:clrMapOvr>
    <a:masterClrMapping/>
  </p:clrMapOvr>
</p:sld>
</file>

<file path=ppt/theme/theme1.xml><?xml version="1.0" encoding="utf-8"?>
<a:theme xmlns:a="http://schemas.openxmlformats.org/drawingml/2006/main" name="LBNL_Template_032411">
  <a:themeElements>
    <a:clrScheme name="LBNL">
      <a:dk1>
        <a:srgbClr val="000000"/>
      </a:dk1>
      <a:lt1>
        <a:srgbClr val="FFFFFF"/>
      </a:lt1>
      <a:dk2>
        <a:srgbClr val="00303C"/>
      </a:dk2>
      <a:lt2>
        <a:srgbClr val="B1B3B3"/>
      </a:lt2>
      <a:accent1>
        <a:srgbClr val="007681"/>
      </a:accent1>
      <a:accent2>
        <a:srgbClr val="4198B5"/>
      </a:accent2>
      <a:accent3>
        <a:srgbClr val="D57800"/>
      </a:accent3>
      <a:accent4>
        <a:srgbClr val="74AA50"/>
      </a:accent4>
      <a:accent5>
        <a:srgbClr val="EAAA00"/>
      </a:accent5>
      <a:accent6>
        <a:srgbClr val="E04E38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LBNL_Template_032411</Template>
  <TotalTime>5029</TotalTime>
  <Words>573</Words>
  <Application>Microsoft Macintosh PowerPoint</Application>
  <PresentationFormat>Widescreen</PresentationFormat>
  <Paragraphs>109</Paragraphs>
  <Slides>15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Arial Black</vt:lpstr>
      <vt:lpstr>Helvetica</vt:lpstr>
      <vt:lpstr>Lucida Grande</vt:lpstr>
      <vt:lpstr>LBNL_Template_032411</vt:lpstr>
      <vt:lpstr>CMOS design for heterogeneous integration and future plans</vt:lpstr>
      <vt:lpstr>Outline</vt:lpstr>
      <vt:lpstr>1. Envisioned device</vt:lpstr>
      <vt:lpstr>1. Envisioned device</vt:lpstr>
      <vt:lpstr>2. Passive array design</vt:lpstr>
      <vt:lpstr>2. Passive array design comments</vt:lpstr>
      <vt:lpstr>3. Readout electronics</vt:lpstr>
      <vt:lpstr>4. Initial attempts in post-processing</vt:lpstr>
      <vt:lpstr>5. TSMC 130nm full wafers</vt:lpstr>
      <vt:lpstr>6. SkyWater 130nm full wafers</vt:lpstr>
      <vt:lpstr>6. SkyWater 130nm new pad architectures</vt:lpstr>
      <vt:lpstr>7. Work plans: preparation - accumulate feedback </vt:lpstr>
      <vt:lpstr>7. Work plans: preparation - modeling</vt:lpstr>
      <vt:lpstr>Work plans: preparation - characterization 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95</cp:revision>
  <dcterms:created xsi:type="dcterms:W3CDTF">2019-10-21T17:12:55Z</dcterms:created>
  <dcterms:modified xsi:type="dcterms:W3CDTF">2025-01-21T15:55:25Z</dcterms:modified>
</cp:coreProperties>
</file>