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565" r:id="rId2"/>
    <p:sldId id="813" r:id="rId3"/>
    <p:sldId id="814" r:id="rId4"/>
    <p:sldId id="796" r:id="rId5"/>
    <p:sldId id="803" r:id="rId6"/>
    <p:sldId id="797" r:id="rId7"/>
    <p:sldId id="804" r:id="rId8"/>
    <p:sldId id="809" r:id="rId9"/>
    <p:sldId id="820" r:id="rId10"/>
    <p:sldId id="805" r:id="rId11"/>
    <p:sldId id="806" r:id="rId12"/>
    <p:sldId id="807" r:id="rId13"/>
    <p:sldId id="808" r:id="rId14"/>
    <p:sldId id="798" r:id="rId15"/>
    <p:sldId id="811" r:id="rId16"/>
    <p:sldId id="810" r:id="rId17"/>
  </p:sldIdLst>
  <p:sldSz cx="9144000" cy="6858000" type="screen4x3"/>
  <p:notesSz cx="9236075" cy="7010400"/>
  <p:embeddedFontLs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athematica1" panose="020B0604020202020204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49C8E1"/>
    <a:srgbClr val="00FF00"/>
    <a:srgbClr val="6C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9" autoAdjust="0"/>
    <p:restoredTop sz="85110" autoAdjust="0"/>
  </p:normalViewPr>
  <p:slideViewPr>
    <p:cSldViewPr snapToGrid="0">
      <p:cViewPr varScale="1">
        <p:scale>
          <a:sx n="67" d="100"/>
          <a:sy n="67" d="100"/>
        </p:scale>
        <p:origin x="896" y="56"/>
      </p:cViewPr>
      <p:guideLst>
        <p:guide orient="horz" pos="43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2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8A50F-375D-4AE7-AF09-82CA82B50C8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3201F-9B58-48F2-914C-38E8F11E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361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2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E1843-B6E1-4D14-B3A8-442D6E4EC879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76F5A-675A-4595-B982-6E6043D3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232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04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0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2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1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66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6A43-F938-4A2E-9154-5A76F43ED8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73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6A43-F938-4A2E-9154-5A76F43ED8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3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8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06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6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6A43-F938-4A2E-9154-5A76F43ED8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6A43-F938-4A2E-9154-5A76F43ED8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296F-C67C-4218-8B39-42516661CC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1B81-3779-4BB4-B9C2-0FC74764F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6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7A21-A987-48F4-8CAE-F469EEF51C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7325-E1F1-4E88-842D-7B4AAAA6AB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5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93C2-D995-4760-938C-7F83E7AB7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A68C-3FB9-434B-A634-615414B4A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1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865E-248D-4499-A652-018263F646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8443" y="0"/>
            <a:ext cx="375557" cy="2738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721F0-FF6A-4F2D-AB03-70636CF4A1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911" y="136921"/>
            <a:ext cx="603575" cy="3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0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07867-52F0-4AE0-8CD4-E444F079AA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5728-2A57-462E-8AD0-E04F18B2A2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BD7E-D66E-4567-B940-6F477AD28F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C251-49D8-4CAE-8007-E74B3D04E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7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1683-E03C-4317-BF34-CE43D8BB58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ED7C-18AC-4C4B-A76F-1994BBA3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8F27-AD66-42AD-A664-91924DC8D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E4DA-78B9-45FB-9B25-8C47CFF79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5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2967-64B1-4728-B9B3-0B21A6752D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E729-2C06-40EA-877E-22BFDCAFBB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9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91F8-BB39-4156-99A7-7E596331E1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C90A-3DF3-4649-9665-5D2F54E643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6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0610-A3ED-4008-B98E-0B8B8DC9D1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B622-CA23-47BC-B6C1-064330F2E2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0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930E4-AC57-41F5-99B8-48DF396E57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1524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46CBEB-0C0E-4C25-9DAB-92F9441607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7.png"/><Relationship Id="rId18" Type="http://schemas.openxmlformats.org/officeDocument/2006/relationships/image" Target="../media/image43.png"/><Relationship Id="rId3" Type="http://schemas.openxmlformats.org/officeDocument/2006/relationships/tags" Target="../tags/tag22.xml"/><Relationship Id="rId21" Type="http://schemas.openxmlformats.org/officeDocument/2006/relationships/image" Target="../media/image46.png"/><Relationship Id="rId7" Type="http://schemas.openxmlformats.org/officeDocument/2006/relationships/tags" Target="../tags/tag26.xml"/><Relationship Id="rId12" Type="http://schemas.openxmlformats.org/officeDocument/2006/relationships/image" Target="../media/image38.png"/><Relationship Id="rId17" Type="http://schemas.openxmlformats.org/officeDocument/2006/relationships/image" Target="../media/image42.jpeg"/><Relationship Id="rId2" Type="http://schemas.openxmlformats.org/officeDocument/2006/relationships/tags" Target="../tags/tag21.xml"/><Relationship Id="rId16" Type="http://schemas.openxmlformats.org/officeDocument/2006/relationships/image" Target="../media/image41.jpeg"/><Relationship Id="rId20" Type="http://schemas.openxmlformats.org/officeDocument/2006/relationships/image" Target="../media/image4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10.xml"/><Relationship Id="rId24" Type="http://schemas.openxmlformats.org/officeDocument/2006/relationships/image" Target="../media/image49.jpeg"/><Relationship Id="rId5" Type="http://schemas.openxmlformats.org/officeDocument/2006/relationships/tags" Target="../tags/tag24.xml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50.png"/><Relationship Id="rId5" Type="http://schemas.openxmlformats.org/officeDocument/2006/relationships/image" Target="../media/image27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38.png"/><Relationship Id="rId5" Type="http://schemas.openxmlformats.org/officeDocument/2006/relationships/image" Target="../media/image5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38.png"/><Relationship Id="rId5" Type="http://schemas.openxmlformats.org/officeDocument/2006/relationships/image" Target="../media/image54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7.xml"/><Relationship Id="rId10" Type="http://schemas.openxmlformats.org/officeDocument/2006/relationships/image" Target="../media/image19.png"/><Relationship Id="rId4" Type="http://schemas.openxmlformats.org/officeDocument/2006/relationships/tags" Target="../tags/tag6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9.xml"/><Relationship Id="rId16" Type="http://schemas.openxmlformats.org/officeDocument/2006/relationships/image" Target="../media/image2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0.png"/><Relationship Id="rId5" Type="http://schemas.openxmlformats.org/officeDocument/2006/relationships/tags" Target="../tags/tag12.xml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14.gi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tags" Target="../tags/tag18.xm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4" Type="http://schemas.openxmlformats.org/officeDocument/2006/relationships/tags" Target="../tags/tag19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4691" y="-124691"/>
            <a:ext cx="9379527" cy="7079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56699-4D32-4F94-9699-025A5F5D1293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817" y="4687953"/>
            <a:ext cx="9118183" cy="77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Alex Sushkov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4691" y="0"/>
            <a:ext cx="9379527" cy="280157"/>
          </a:xfrm>
          <a:prstGeom prst="rect">
            <a:avLst/>
          </a:prstGeom>
          <a:solidFill>
            <a:srgbClr val="6C0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8120" y="783086"/>
            <a:ext cx="2268567" cy="1489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4691" y="5887885"/>
            <a:ext cx="9379527" cy="594556"/>
          </a:xfrm>
          <a:prstGeom prst="rect">
            <a:avLst/>
          </a:prstGeom>
          <a:solidFill>
            <a:srgbClr val="6C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23" y="5706866"/>
            <a:ext cx="2046970" cy="951841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817" y="2449286"/>
            <a:ext cx="9118183" cy="1891201"/>
          </a:xfrm>
        </p:spPr>
        <p:txBody>
          <a:bodyPr/>
          <a:lstStyle/>
          <a:p>
            <a:pPr eaLnBrk="1" hangingPunct="1">
              <a:spcBef>
                <a:spcPts val="10000"/>
              </a:spcBef>
            </a:pPr>
            <a:r>
              <a:rPr lang="en-US" sz="3600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Cosmic Axion Spin Precession Experiment (</a:t>
            </a:r>
            <a:r>
              <a:rPr lang="en-US" sz="3600" b="1" dirty="0" err="1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CASPEr</a:t>
            </a:r>
            <a:r>
              <a:rPr lang="en-US" sz="3600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sz="3500" b="1" dirty="0" smtClean="0">
              <a:ln w="12700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5791648"/>
            <a:ext cx="1079862" cy="804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686" y="5786106"/>
            <a:ext cx="1225816" cy="810145"/>
          </a:xfrm>
          <a:prstGeom prst="rect">
            <a:avLst/>
          </a:prstGeom>
        </p:spPr>
      </p:pic>
      <p:pic>
        <p:nvPicPr>
          <p:cNvPr id="14" name="Picture 2" descr="F:\_Current\2010-07-16 (TALK) ICAP2010 EDM\Suggestion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2965" y="321257"/>
            <a:ext cx="3233530" cy="2270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97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736"/>
            <a:ext cx="9144000" cy="6059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rgbClr val="C00000"/>
                </a:solidFill>
              </a:rPr>
              <a:t>Sample material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80528" y="6529522"/>
            <a:ext cx="436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[D. Budker,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P.Graham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et al.,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Phys. Rev.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021030 (2014)]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97" y="1265324"/>
            <a:ext cx="4360517" cy="21887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68" y="1201501"/>
            <a:ext cx="2141170" cy="3055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ontent Placeholder 12 4 1 2 2 2 1 1"/>
          <p:cNvSpPr txBox="1">
            <a:spLocks/>
          </p:cNvSpPr>
          <p:nvPr/>
        </p:nvSpPr>
        <p:spPr>
          <a:xfrm>
            <a:off x="191932" y="1201501"/>
            <a:ext cx="222118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effective interaction: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28" name="TextBox 27 3 2 2 2 2 1"/>
          <p:cNvSpPr txBox="1"/>
          <p:nvPr/>
        </p:nvSpPr>
        <p:spPr>
          <a:xfrm>
            <a:off x="358151" y="1864353"/>
            <a:ext cx="4547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ym typeface="Wingdings" panose="05000000000000000000" pitchFamily="2" charset="2"/>
              </a:rPr>
              <a:t>1) maximize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97" y="1866881"/>
            <a:ext cx="1467577" cy="30550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7 3 2 2 2 2 2"/>
          <p:cNvSpPr txBox="1"/>
          <p:nvPr/>
        </p:nvSpPr>
        <p:spPr>
          <a:xfrm>
            <a:off x="358151" y="2240014"/>
            <a:ext cx="4547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ym typeface="Wingdings" panose="05000000000000000000" pitchFamily="2" charset="2"/>
              </a:rPr>
              <a:t>2) maximize spin density </a:t>
            </a:r>
          </a:p>
        </p:txBody>
      </p:sp>
      <p:sp>
        <p:nvSpPr>
          <p:cNvPr id="36" name="TextBox 27 3 2 2 2 2 3"/>
          <p:cNvSpPr txBox="1"/>
          <p:nvPr/>
        </p:nvSpPr>
        <p:spPr>
          <a:xfrm>
            <a:off x="358151" y="2615674"/>
            <a:ext cx="4547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ym typeface="Wingdings" panose="05000000000000000000" pitchFamily="2" charset="2"/>
              </a:rPr>
              <a:t>3) optimize spin coherence time </a:t>
            </a:r>
            <a:endParaRPr lang="en-US" sz="1600" dirty="0" smtClean="0"/>
          </a:p>
        </p:txBody>
      </p:sp>
      <p:sp>
        <p:nvSpPr>
          <p:cNvPr id="37" name="Content Placeholder 12 4 1 2 2 2 1 2 1"/>
          <p:cNvSpPr txBox="1">
            <a:spLocks/>
          </p:cNvSpPr>
          <p:nvPr/>
        </p:nvSpPr>
        <p:spPr>
          <a:xfrm>
            <a:off x="336630" y="3258204"/>
            <a:ext cx="4078608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1) use a </a:t>
            </a:r>
            <a:r>
              <a:rPr lang="en-US" sz="1600" b="1" dirty="0" smtClean="0">
                <a:sym typeface="Mathematica1"/>
              </a:rPr>
              <a:t>ferroelectric solid </a:t>
            </a:r>
            <a:r>
              <a:rPr lang="en-US" sz="1600" dirty="0" smtClean="0">
                <a:sym typeface="Mathematica1"/>
              </a:rPr>
              <a:t>where nuclear spin are subject to effective electric fields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24" y="3819008"/>
            <a:ext cx="1691600" cy="28422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ontent Placeholder 12 4 1 2 2 2 1 2 2"/>
          <p:cNvSpPr txBox="1">
            <a:spLocks/>
          </p:cNvSpPr>
          <p:nvPr/>
        </p:nvSpPr>
        <p:spPr>
          <a:xfrm>
            <a:off x="1191490" y="4085501"/>
            <a:ext cx="267527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similar to a polar molecule: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3" y="3608885"/>
            <a:ext cx="1595112" cy="1672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96" y="3610323"/>
            <a:ext cx="1616444" cy="167710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695757" y="4128804"/>
            <a:ext cx="242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ACME [Science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343, 269 (2013)] </a:t>
            </a:r>
          </a:p>
        </p:txBody>
      </p:sp>
      <p:sp>
        <p:nvSpPr>
          <p:cNvPr id="42" name="Content Placeholder 12 4 1 2 2 2 1 2 3 1"/>
          <p:cNvSpPr txBox="1">
            <a:spLocks/>
          </p:cNvSpPr>
          <p:nvPr/>
        </p:nvSpPr>
        <p:spPr>
          <a:xfrm>
            <a:off x="322035" y="4528656"/>
            <a:ext cx="407860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2) nuclear spin </a:t>
            </a:r>
            <a:r>
              <a:rPr lang="en-US" sz="1600" b="1" dirty="0" smtClean="0">
                <a:sym typeface="Mathematica1"/>
              </a:rPr>
              <a:t>density</a:t>
            </a:r>
            <a:r>
              <a:rPr lang="en-US" sz="1600" dirty="0" smtClean="0">
                <a:sym typeface="Mathematica1"/>
              </a:rPr>
              <a:t>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47" y="4541013"/>
            <a:ext cx="2000965" cy="22647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Content Placeholder 12 4 1 2 2 2 1 2 3 2 1"/>
          <p:cNvSpPr txBox="1">
            <a:spLocks/>
          </p:cNvSpPr>
          <p:nvPr/>
        </p:nvSpPr>
        <p:spPr>
          <a:xfrm>
            <a:off x="336630" y="5022231"/>
            <a:ext cx="407860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ym typeface="Mathematica1"/>
              </a:rPr>
              <a:t>3</a:t>
            </a:r>
            <a:r>
              <a:rPr lang="en-US" sz="1600" dirty="0" smtClean="0">
                <a:sym typeface="Mathematica1"/>
              </a:rPr>
              <a:t>) nuclear spin </a:t>
            </a:r>
            <a:r>
              <a:rPr lang="en-US" sz="1600" b="1" dirty="0" smtClean="0">
                <a:sym typeface="Mathematica1"/>
              </a:rPr>
              <a:t>coherence time</a:t>
            </a:r>
            <a:r>
              <a:rPr lang="en-US" sz="1600" dirty="0" smtClean="0">
                <a:sym typeface="Mathematica1"/>
              </a:rPr>
              <a:t>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13" y="5067633"/>
            <a:ext cx="1101826" cy="2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Content Placeholder 12 4 1 2 2 2 1 2 3 2 2"/>
          <p:cNvSpPr txBox="1">
            <a:spLocks/>
          </p:cNvSpPr>
          <p:nvPr/>
        </p:nvSpPr>
        <p:spPr>
          <a:xfrm>
            <a:off x="109829" y="5539693"/>
            <a:ext cx="112342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Mathematica1"/>
              </a:rPr>
              <a:t>materials: 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27" y="5599534"/>
            <a:ext cx="845800" cy="21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12" y="6572638"/>
            <a:ext cx="1225267" cy="21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18" y="6226655"/>
            <a:ext cx="5940411" cy="27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27" y="5902569"/>
            <a:ext cx="2244799" cy="25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48" y="5417652"/>
            <a:ext cx="1605073" cy="969833"/>
          </a:xfrm>
          <a:prstGeom prst="rect">
            <a:avLst/>
          </a:prstGeom>
        </p:spPr>
      </p:pic>
      <p:sp>
        <p:nvSpPr>
          <p:cNvPr id="29" name="Content Placeholder 12 4 1 2 2 2 1 1"/>
          <p:cNvSpPr txBox="1">
            <a:spLocks/>
          </p:cNvSpPr>
          <p:nvPr/>
        </p:nvSpPr>
        <p:spPr>
          <a:xfrm>
            <a:off x="7454502" y="4852170"/>
            <a:ext cx="2029287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Prof. Luo (Shanghai)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</p:spTree>
    <p:extLst>
      <p:ext uri="{BB962C8B-B14F-4D97-AF65-F5344CB8AC3E}">
        <p14:creationId xmlns:p14="http://schemas.microsoft.com/office/powerpoint/2010/main" val="23584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  <p:bldP spid="42" grpId="0"/>
      <p:bldP spid="44" grpId="0"/>
      <p:bldP spid="4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736"/>
            <a:ext cx="9144000" cy="605927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n w="3175">
                  <a:noFill/>
                </a:ln>
                <a:solidFill>
                  <a:srgbClr val="C00000"/>
                </a:solidFill>
              </a:rPr>
              <a:t>Magnetometry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97" y="1265324"/>
            <a:ext cx="4360517" cy="21887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68" y="1201501"/>
            <a:ext cx="2141170" cy="3055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ontent Placeholder 12 4 1 2 2 2 1 1"/>
          <p:cNvSpPr txBox="1">
            <a:spLocks/>
          </p:cNvSpPr>
          <p:nvPr/>
        </p:nvSpPr>
        <p:spPr>
          <a:xfrm>
            <a:off x="191932" y="1201501"/>
            <a:ext cx="222118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effective interaction: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31" name="image2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24237" y="4514560"/>
            <a:ext cx="2653572" cy="2233259"/>
          </a:xfrm>
          <a:prstGeom prst="rect">
            <a:avLst/>
          </a:prstGeom>
          <a:ln w="12700">
            <a:round/>
          </a:ln>
        </p:spPr>
      </p:pic>
      <p:pic>
        <p:nvPicPr>
          <p:cNvPr id="32" name="Picture 31" descr="schematics.pd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6" t="4830" r="5296" b="5000"/>
          <a:stretch/>
        </p:blipFill>
        <p:spPr bwMode="auto">
          <a:xfrm>
            <a:off x="1504333" y="2184590"/>
            <a:ext cx="368063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22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57837" y="4477714"/>
            <a:ext cx="2793311" cy="2125032"/>
          </a:xfrm>
          <a:prstGeom prst="rect">
            <a:avLst/>
          </a:prstGeom>
          <a:ln w="12700">
            <a:round/>
          </a:ln>
        </p:spPr>
      </p:pic>
      <p:sp>
        <p:nvSpPr>
          <p:cNvPr id="33" name="Content Placeholder 12 4 1 2 2 2 1 1"/>
          <p:cNvSpPr txBox="1">
            <a:spLocks/>
          </p:cNvSpPr>
          <p:nvPr/>
        </p:nvSpPr>
        <p:spPr>
          <a:xfrm>
            <a:off x="202660" y="2043822"/>
            <a:ext cx="1301673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inductive (Faraday) detection: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34" name="Content Placeholder 12 4 1 2 2 2 1 1"/>
          <p:cNvSpPr txBox="1">
            <a:spLocks/>
          </p:cNvSpPr>
          <p:nvPr/>
        </p:nvSpPr>
        <p:spPr>
          <a:xfrm>
            <a:off x="202660" y="4514560"/>
            <a:ext cx="130167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SQUID: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</p:spTree>
    <p:extLst>
      <p:ext uri="{BB962C8B-B14F-4D97-AF65-F5344CB8AC3E}">
        <p14:creationId xmlns:p14="http://schemas.microsoft.com/office/powerpoint/2010/main" val="30688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736"/>
            <a:ext cx="9144000" cy="6059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rgbClr val="C00000"/>
                </a:solidFill>
              </a:rPr>
              <a:t>Systematics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68" y="1201501"/>
            <a:ext cx="2141170" cy="3055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ontent Placeholder 12 4 1 2 2 2 1 1"/>
          <p:cNvSpPr txBox="1">
            <a:spLocks/>
          </p:cNvSpPr>
          <p:nvPr/>
        </p:nvSpPr>
        <p:spPr>
          <a:xfrm>
            <a:off x="191932" y="1201501"/>
            <a:ext cx="222118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effective interaction: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12" name="Content Placeholder 12 4 1 2 2 2 1 1"/>
          <p:cNvSpPr txBox="1">
            <a:spLocks/>
          </p:cNvSpPr>
          <p:nvPr/>
        </p:nvSpPr>
        <p:spPr>
          <a:xfrm>
            <a:off x="591382" y="1774912"/>
            <a:ext cx="2020787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>
                <a:sym typeface="Mathematica1"/>
              </a:rPr>
              <a:t>main systematic: vibrations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16" name="Content Placeholder 12 4 1 2 2 2 1 1"/>
          <p:cNvSpPr txBox="1">
            <a:spLocks/>
          </p:cNvSpPr>
          <p:nvPr/>
        </p:nvSpPr>
        <p:spPr>
          <a:xfrm>
            <a:off x="4415238" y="3762432"/>
            <a:ext cx="3884225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vibrations of the magnetometer pickup loop with respect to the applied magnetic field will show up as oscillating signals mimicking the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signature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6" y="2486253"/>
            <a:ext cx="3120548" cy="4075043"/>
          </a:xfrm>
          <a:prstGeom prst="rect">
            <a:avLst/>
          </a:prstGeom>
        </p:spPr>
      </p:pic>
      <p:sp>
        <p:nvSpPr>
          <p:cNvPr id="18" name="Content Placeholder 12 4 1 2 2 2 1 1"/>
          <p:cNvSpPr txBox="1">
            <a:spLocks/>
          </p:cNvSpPr>
          <p:nvPr/>
        </p:nvSpPr>
        <p:spPr>
          <a:xfrm>
            <a:off x="4155282" y="4937340"/>
            <a:ext cx="372746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vibrational frequencies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Mathematica1"/>
              </a:rPr>
              <a:t>≈ kHz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21" name="Content Placeholder 12 4 1 2 2 2 1 1"/>
          <p:cNvSpPr txBox="1">
            <a:spLocks/>
          </p:cNvSpPr>
          <p:nvPr/>
        </p:nvSpPr>
        <p:spPr>
          <a:xfrm>
            <a:off x="2772561" y="5760531"/>
            <a:ext cx="6371439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indent="-5143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ym typeface="Mathematica1"/>
              </a:rPr>
              <a:t>small B</a:t>
            </a:r>
            <a:r>
              <a:rPr lang="en-US" sz="1600" baseline="-25000" dirty="0" smtClean="0">
                <a:sym typeface="Mathematica1"/>
              </a:rPr>
              <a:t>0</a:t>
            </a:r>
            <a:r>
              <a:rPr lang="en-US" sz="1600" dirty="0" smtClean="0">
                <a:sym typeface="Mathematica1"/>
              </a:rPr>
              <a:t> → searching for </a:t>
            </a:r>
            <a:r>
              <a:rPr lang="en-US" sz="1600" dirty="0" err="1" smtClean="0">
                <a:sym typeface="Mathematica1"/>
              </a:rPr>
              <a:t>axions</a:t>
            </a:r>
            <a:r>
              <a:rPr lang="en-US" sz="1600" dirty="0" smtClean="0">
                <a:sym typeface="Mathematica1"/>
              </a:rPr>
              <a:t> at small mass (low frequency, close to vibration peaks), but signal due to </a:t>
            </a:r>
            <a:r>
              <a:rPr lang="en-US" sz="1600" dirty="0">
                <a:sym typeface="Mathematica1"/>
              </a:rPr>
              <a:t>vibrations is small</a:t>
            </a:r>
            <a:endParaRPr lang="en-US" sz="1600" dirty="0" smtClean="0">
              <a:sym typeface="Mathematica1"/>
            </a:endParaRPr>
          </a:p>
          <a:p>
            <a:pPr lvl="0" indent="-5143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Mathematica1"/>
              </a:rPr>
              <a:t>large B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Mathematica1"/>
              </a:rPr>
              <a:t>0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Mathematica1"/>
              </a:rPr>
              <a:t> → larger signal due to vibrations, but searching for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Mathematica1"/>
              </a:rPr>
              <a:t>axions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Mathematica1"/>
              </a:rPr>
              <a:t> at large mass </a:t>
            </a:r>
            <a:r>
              <a:rPr lang="en-US" sz="1600" dirty="0" smtClean="0">
                <a:sym typeface="Mathematica1"/>
              </a:rPr>
              <a:t>(high </a:t>
            </a:r>
            <a:r>
              <a:rPr lang="en-US" sz="1600" dirty="0">
                <a:sym typeface="Mathematica1"/>
              </a:rPr>
              <a:t>frequency, </a:t>
            </a:r>
            <a:r>
              <a:rPr lang="en-US" sz="1600" dirty="0" smtClean="0">
                <a:sym typeface="Mathematica1"/>
              </a:rPr>
              <a:t>far from vibration </a:t>
            </a:r>
            <a:r>
              <a:rPr lang="en-US" sz="1600" dirty="0">
                <a:sym typeface="Mathematica1"/>
              </a:rPr>
              <a:t>peaks)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13" name="Content Placeholder 12 4 1 2 2 1"/>
          <p:cNvSpPr txBox="1">
            <a:spLocks/>
          </p:cNvSpPr>
          <p:nvPr/>
        </p:nvSpPr>
        <p:spPr>
          <a:xfrm>
            <a:off x="4773203" y="5275894"/>
            <a:ext cx="3671016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far from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search frequencies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776651" y="5341726"/>
            <a:ext cx="210316" cy="223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28691" y="4957659"/>
            <a:ext cx="3592887" cy="68887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16" y="1379621"/>
            <a:ext cx="3799249" cy="190700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981074" y="1201501"/>
            <a:ext cx="3979787" cy="22312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12 4 1 2 2 2 1 1"/>
          <p:cNvSpPr txBox="1">
            <a:spLocks/>
          </p:cNvSpPr>
          <p:nvPr/>
        </p:nvSpPr>
        <p:spPr>
          <a:xfrm>
            <a:off x="5815379" y="824532"/>
            <a:ext cx="3302244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ym typeface="Mathematica1"/>
              </a:rPr>
              <a:t>s</a:t>
            </a:r>
            <a:r>
              <a:rPr lang="en-US" sz="1600" dirty="0" smtClean="0">
                <a:sym typeface="Mathematica1"/>
              </a:rPr>
              <a:t>uperconducting magnetic shield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</p:spTree>
    <p:extLst>
      <p:ext uri="{BB962C8B-B14F-4D97-AF65-F5344CB8AC3E}">
        <p14:creationId xmlns:p14="http://schemas.microsoft.com/office/powerpoint/2010/main" val="32240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736"/>
            <a:ext cx="9144000" cy="6059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rgbClr val="C00000"/>
                </a:solidFill>
              </a:rPr>
              <a:t>Systematics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68" y="1201501"/>
            <a:ext cx="2141170" cy="3055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ontent Placeholder 12 4 1 2 2 2 1 1"/>
          <p:cNvSpPr txBox="1">
            <a:spLocks/>
          </p:cNvSpPr>
          <p:nvPr/>
        </p:nvSpPr>
        <p:spPr>
          <a:xfrm>
            <a:off x="191932" y="1201501"/>
            <a:ext cx="222118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effective interaction: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13" name="Content Placeholder 12 4 1 2 2 2 1 1"/>
          <p:cNvSpPr txBox="1">
            <a:spLocks/>
          </p:cNvSpPr>
          <p:nvPr/>
        </p:nvSpPr>
        <p:spPr>
          <a:xfrm>
            <a:off x="5658680" y="4202098"/>
            <a:ext cx="2849216" cy="1077218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ym typeface="Mathematica1"/>
              </a:rPr>
              <a:t>i</a:t>
            </a:r>
            <a:r>
              <a:rPr lang="en-US" sz="1600" dirty="0" smtClean="0">
                <a:sym typeface="Mathematica1"/>
              </a:rPr>
              <a:t>n order to reject systematics, we have several samples:</a:t>
            </a:r>
            <a:br>
              <a:rPr lang="en-US" sz="1600" dirty="0" smtClean="0">
                <a:sym typeface="Mathematica1"/>
              </a:rPr>
            </a:br>
            <a:r>
              <a:rPr lang="en-US" sz="1600" dirty="0" err="1" smtClean="0">
                <a:sym typeface="Mathematica1"/>
              </a:rPr>
              <a:t>axions</a:t>
            </a:r>
            <a:r>
              <a:rPr lang="en-US" sz="1600" dirty="0" smtClean="0">
                <a:sym typeface="Mathematica1"/>
              </a:rPr>
              <a:t> will couple identically (in-phase)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1"/>
          <a:stretch/>
        </p:blipFill>
        <p:spPr>
          <a:xfrm>
            <a:off x="417216" y="1998893"/>
            <a:ext cx="4713944" cy="4683547"/>
          </a:xfrm>
          <a:prstGeom prst="rect">
            <a:avLst/>
          </a:prstGeom>
        </p:spPr>
      </p:pic>
      <p:sp>
        <p:nvSpPr>
          <p:cNvPr id="9" name="Content Placeholder 12 4 1 2 2 2 1 1"/>
          <p:cNvSpPr txBox="1">
            <a:spLocks/>
          </p:cNvSpPr>
          <p:nvPr/>
        </p:nvSpPr>
        <p:spPr>
          <a:xfrm>
            <a:off x="5658680" y="5605222"/>
            <a:ext cx="2849216" cy="1077218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if we have a detection,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Compton frequency (inverse mass) must be the same in independent experiments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16" y="1379621"/>
            <a:ext cx="3799249" cy="19070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81074" y="1201501"/>
            <a:ext cx="3979787" cy="22312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2 4 1 2 2 2 1 1"/>
          <p:cNvSpPr txBox="1">
            <a:spLocks/>
          </p:cNvSpPr>
          <p:nvPr/>
        </p:nvSpPr>
        <p:spPr>
          <a:xfrm>
            <a:off x="5815379" y="824532"/>
            <a:ext cx="3302244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ym typeface="Mathematica1"/>
              </a:rPr>
              <a:t>s</a:t>
            </a:r>
            <a:r>
              <a:rPr lang="en-US" sz="1600" dirty="0" smtClean="0">
                <a:sym typeface="Mathematica1"/>
              </a:rPr>
              <a:t>uperconducting magnetic shield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</p:spTree>
    <p:extLst>
      <p:ext uri="{BB962C8B-B14F-4D97-AF65-F5344CB8AC3E}">
        <p14:creationId xmlns:p14="http://schemas.microsoft.com/office/powerpoint/2010/main" val="42225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736"/>
            <a:ext cx="9144000" cy="6059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rgbClr val="C00000"/>
                </a:solidFill>
              </a:rPr>
              <a:t>The experimental reach of </a:t>
            </a:r>
            <a:r>
              <a:rPr lang="en-US" sz="2400" b="1" dirty="0" err="1" smtClean="0">
                <a:ln w="3175">
                  <a:noFill/>
                </a:ln>
                <a:solidFill>
                  <a:srgbClr val="C00000"/>
                </a:solidFill>
              </a:rPr>
              <a:t>CASPEr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390264" y="6379232"/>
            <a:ext cx="436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[D. Budker,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P.Graham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et al.,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Phys. Rev.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021030 (2014)]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27"/>
          <p:cNvSpPr txBox="1"/>
          <p:nvPr/>
        </p:nvSpPr>
        <p:spPr>
          <a:xfrm>
            <a:off x="2299291" y="5618024"/>
            <a:ext cx="4318629" cy="58477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ym typeface="Wingdings" panose="05000000000000000000" pitchFamily="2" charset="2"/>
              </a:rPr>
              <a:t>search in a </a:t>
            </a:r>
            <a:r>
              <a:rPr lang="en-US" sz="1600" u="sng" dirty="0" smtClean="0">
                <a:sym typeface="Wingdings" panose="05000000000000000000" pitchFamily="2" charset="2"/>
              </a:rPr>
              <a:t>wide range</a:t>
            </a:r>
            <a:r>
              <a:rPr lang="en-US" sz="1600" dirty="0" smtClean="0">
                <a:sym typeface="Wingdings" panose="05000000000000000000" pitchFamily="2" charset="2"/>
              </a:rPr>
              <a:t> of masses and couplings, with potential to reach QCD </a:t>
            </a:r>
            <a:r>
              <a:rPr lang="en-US" sz="1600" dirty="0" err="1" smtClean="0">
                <a:sym typeface="Wingdings" panose="05000000000000000000" pitchFamily="2" charset="2"/>
              </a:rPr>
              <a:t>axion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8" y="920432"/>
            <a:ext cx="6379382" cy="4521159"/>
          </a:xfrm>
          <a:prstGeom prst="rect">
            <a:avLst/>
          </a:prstGeom>
        </p:spPr>
      </p:pic>
      <p:sp>
        <p:nvSpPr>
          <p:cNvPr id="10" name="TextBox 27"/>
          <p:cNvSpPr txBox="1"/>
          <p:nvPr/>
        </p:nvSpPr>
        <p:spPr>
          <a:xfrm>
            <a:off x="6753736" y="1414420"/>
            <a:ext cx="2164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ym typeface="Wingdings" panose="05000000000000000000" pitchFamily="2" charset="2"/>
              </a:rPr>
              <a:t>phase 1,</a:t>
            </a:r>
            <a:br>
              <a:rPr lang="en-US" sz="1600" dirty="0" smtClean="0">
                <a:sym typeface="Wingdings" panose="05000000000000000000" pitchFamily="2" charset="2"/>
              </a:rPr>
            </a:br>
            <a:r>
              <a:rPr lang="en-US" sz="1600" dirty="0" smtClean="0">
                <a:sym typeface="Wingdings" panose="05000000000000000000" pitchFamily="2" charset="2"/>
              </a:rPr>
              <a:t>existing technology: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thermal spin polarization,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1 cm sample size,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</a:t>
            </a:r>
            <a:r>
              <a:rPr lang="en-US" sz="1600" baseline="-25000" dirty="0" smtClean="0">
                <a:sym typeface="Wingdings" panose="05000000000000000000" pitchFamily="2" charset="2"/>
              </a:rPr>
              <a:t>2</a:t>
            </a:r>
            <a:r>
              <a:rPr lang="en-US" sz="1600" dirty="0" smtClean="0">
                <a:sym typeface="Wingdings" panose="05000000000000000000" pitchFamily="2" charset="2"/>
              </a:rPr>
              <a:t> = 1 </a:t>
            </a:r>
            <a:r>
              <a:rPr lang="en-US" sz="1600" dirty="0" err="1" smtClean="0">
                <a:sym typeface="Wingdings" panose="05000000000000000000" pitchFamily="2" charset="2"/>
              </a:rPr>
              <a:t>ms</a:t>
            </a:r>
            <a:endParaRPr lang="en-US" sz="1600" dirty="0" smtClean="0"/>
          </a:p>
        </p:txBody>
      </p:sp>
      <p:sp>
        <p:nvSpPr>
          <p:cNvPr id="11" name="TextBox 27"/>
          <p:cNvSpPr txBox="1"/>
          <p:nvPr/>
        </p:nvSpPr>
        <p:spPr>
          <a:xfrm>
            <a:off x="6753736" y="3352985"/>
            <a:ext cx="2297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ym typeface="Wingdings" panose="05000000000000000000" pitchFamily="2" charset="2"/>
              </a:rPr>
              <a:t>phase 2,</a:t>
            </a:r>
            <a:br>
              <a:rPr lang="en-US" sz="1600" dirty="0" smtClean="0">
                <a:sym typeface="Wingdings" panose="05000000000000000000" pitchFamily="2" charset="2"/>
              </a:rPr>
            </a:br>
            <a:r>
              <a:rPr lang="en-US" sz="1600" dirty="0" smtClean="0">
                <a:sym typeface="Wingdings" panose="05000000000000000000" pitchFamily="2" charset="2"/>
              </a:rPr>
              <a:t>ongoing R&amp;D: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optical spin polarization,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10 cm sample size,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</a:t>
            </a:r>
            <a:r>
              <a:rPr lang="en-US" sz="1600" baseline="-25000" dirty="0" smtClean="0">
                <a:sym typeface="Wingdings" panose="05000000000000000000" pitchFamily="2" charset="2"/>
              </a:rPr>
              <a:t>2</a:t>
            </a:r>
            <a:r>
              <a:rPr lang="en-US" sz="1600" dirty="0" smtClean="0">
                <a:sym typeface="Wingdings" panose="05000000000000000000" pitchFamily="2" charset="2"/>
              </a:rPr>
              <a:t> = 1 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680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19100" y="987853"/>
            <a:ext cx="5188570" cy="2505624"/>
            <a:chOff x="1038565" y="1069914"/>
            <a:chExt cx="7326959" cy="3815160"/>
          </a:xfrm>
        </p:grpSpPr>
        <p:pic>
          <p:nvPicPr>
            <p:cNvPr id="9" name="Picture 2" descr="http://upload.wikimedia.org/wikipedia/commons/d/d0/BlankMap-World-1c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8565" y="1069914"/>
              <a:ext cx="7326959" cy="3815160"/>
            </a:xfrm>
            <a:prstGeom prst="rect">
              <a:avLst/>
            </a:prstGeom>
            <a:noFill/>
          </p:spPr>
        </p:pic>
        <p:sp>
          <p:nvSpPr>
            <p:cNvPr id="10" name="Flowchart: Connector 9"/>
            <p:cNvSpPr/>
            <p:nvPr/>
          </p:nvSpPr>
          <p:spPr>
            <a:xfrm>
              <a:off x="4360024" y="1780310"/>
              <a:ext cx="91440" cy="9144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863391" y="1993300"/>
              <a:ext cx="91440" cy="91441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2890702" y="1902499"/>
              <a:ext cx="91440" cy="91441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44507" y="3689310"/>
            <a:ext cx="1530686" cy="1178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0" y="136736"/>
            <a:ext cx="9144000" cy="60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9pPr>
          </a:lstStyle>
          <a:p>
            <a:r>
              <a:rPr lang="en-US" sz="2400" b="1" dirty="0" smtClean="0">
                <a:ln w="3175">
                  <a:noFill/>
                </a:ln>
                <a:solidFill>
                  <a:srgbClr val="C00000"/>
                </a:solidFill>
              </a:rPr>
              <a:t>Our collaboration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1" y="4909507"/>
            <a:ext cx="2632515" cy="1865702"/>
          </a:xfrm>
          <a:prstGeom prst="rect">
            <a:avLst/>
          </a:prstGeom>
        </p:spPr>
      </p:pic>
      <p:sp>
        <p:nvSpPr>
          <p:cNvPr id="14" name="TextBox 27"/>
          <p:cNvSpPr txBox="1"/>
          <p:nvPr/>
        </p:nvSpPr>
        <p:spPr>
          <a:xfrm>
            <a:off x="461076" y="4036728"/>
            <a:ext cx="2297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ym typeface="Wingdings" panose="05000000000000000000" pitchFamily="2" charset="2"/>
              </a:rPr>
              <a:t>Boston University</a:t>
            </a:r>
            <a:r>
              <a:rPr lang="en-US" sz="1600" dirty="0" smtClean="0"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en-US" sz="1600" dirty="0" err="1" smtClean="0">
                <a:sym typeface="Wingdings" panose="05000000000000000000" pitchFamily="2" charset="2"/>
              </a:rPr>
              <a:t>CASPEr</a:t>
            </a:r>
            <a:r>
              <a:rPr lang="en-US" sz="1600" dirty="0" smtClean="0">
                <a:sym typeface="Wingdings" panose="05000000000000000000" pitchFamily="2" charset="2"/>
              </a:rPr>
              <a:t>-electric using spins in solids</a:t>
            </a:r>
            <a:endParaRPr lang="en-US" sz="1600" dirty="0" smtClean="0"/>
          </a:p>
        </p:txBody>
      </p:sp>
      <p:sp>
        <p:nvSpPr>
          <p:cNvPr id="17" name="TextBox 27"/>
          <p:cNvSpPr txBox="1"/>
          <p:nvPr/>
        </p:nvSpPr>
        <p:spPr>
          <a:xfrm>
            <a:off x="6741632" y="4036728"/>
            <a:ext cx="2297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ym typeface="Wingdings" panose="05000000000000000000" pitchFamily="2" charset="2"/>
              </a:rPr>
              <a:t>Mainz</a:t>
            </a:r>
            <a:r>
              <a:rPr lang="en-US" sz="1600" dirty="0" smtClean="0"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en-US" sz="1600" dirty="0" err="1" smtClean="0">
                <a:sym typeface="Wingdings" panose="05000000000000000000" pitchFamily="2" charset="2"/>
              </a:rPr>
              <a:t>CASPEr</a:t>
            </a:r>
            <a:r>
              <a:rPr lang="en-US" sz="1600" dirty="0" smtClean="0">
                <a:sym typeface="Wingdings" panose="05000000000000000000" pitchFamily="2" charset="2"/>
              </a:rPr>
              <a:t>-wind using liquid Xenon</a:t>
            </a:r>
            <a:endParaRPr lang="en-US" sz="1600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228" y="4867725"/>
            <a:ext cx="2664903" cy="18657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5014" y="3804739"/>
            <a:ext cx="1346985" cy="890226"/>
          </a:xfrm>
          <a:prstGeom prst="rect">
            <a:avLst/>
          </a:prstGeom>
        </p:spPr>
      </p:pic>
      <p:sp>
        <p:nvSpPr>
          <p:cNvPr id="22" name="TextBox 27"/>
          <p:cNvSpPr txBox="1"/>
          <p:nvPr/>
        </p:nvSpPr>
        <p:spPr>
          <a:xfrm>
            <a:off x="3284312" y="5063992"/>
            <a:ext cx="285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ym typeface="Wingdings" panose="05000000000000000000" pitchFamily="2" charset="2"/>
              </a:rPr>
              <a:t>Stanford, Berkeley, CSUEB</a:t>
            </a:r>
            <a:r>
              <a:rPr lang="en-US" sz="1600" dirty="0" smtClean="0">
                <a:sym typeface="Wingdings" panose="05000000000000000000" pitchFamily="2" charset="2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66" y="5534871"/>
            <a:ext cx="830617" cy="1028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37" y="5539162"/>
            <a:ext cx="767914" cy="10238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779" y="2008445"/>
            <a:ext cx="32102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Surjeet Rajendran (UC Berkeley),</a:t>
            </a:r>
          </a:p>
          <a:p>
            <a:r>
              <a:rPr lang="en-US" sz="1400" dirty="0" smtClean="0"/>
              <a:t>Peter Graham (Stanford)</a:t>
            </a:r>
          </a:p>
          <a:p>
            <a:r>
              <a:rPr lang="en-US" sz="1400" dirty="0"/>
              <a:t>Dmitry Budker </a:t>
            </a:r>
            <a:r>
              <a:rPr lang="en-US" sz="1400" dirty="0" smtClean="0"/>
              <a:t>(</a:t>
            </a:r>
            <a:r>
              <a:rPr lang="en-US" sz="1400" dirty="0"/>
              <a:t>UC </a:t>
            </a:r>
            <a:r>
              <a:rPr lang="en-US" sz="1400" dirty="0" smtClean="0"/>
              <a:t>Berkeley &amp; Mainz)</a:t>
            </a:r>
            <a:endParaRPr lang="en-US" sz="1400" dirty="0"/>
          </a:p>
          <a:p>
            <a:r>
              <a:rPr lang="en-US" sz="1400" dirty="0" smtClean="0"/>
              <a:t>Alex Sushkov (Boston University)</a:t>
            </a:r>
          </a:p>
          <a:p>
            <a:r>
              <a:rPr lang="en-US" sz="1400" dirty="0" smtClean="0"/>
              <a:t>Derek Kimball (CSUEB)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2470" y="947360"/>
            <a:ext cx="2744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Deniz Aybas (Boston University)</a:t>
            </a:r>
          </a:p>
          <a:p>
            <a:r>
              <a:rPr lang="en-US" sz="1400" dirty="0" smtClean="0"/>
              <a:t>Arne </a:t>
            </a:r>
            <a:r>
              <a:rPr lang="en-US" sz="1400" dirty="0"/>
              <a:t>Wickenbrock (Mainz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John </a:t>
            </a:r>
            <a:r>
              <a:rPr lang="en-US" sz="1400" dirty="0"/>
              <a:t>Blanchard (Mainz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Samer Afach</a:t>
            </a:r>
            <a:r>
              <a:rPr lang="en-US" sz="1400" dirty="0"/>
              <a:t> (Mainz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Nathan Leefer</a:t>
            </a:r>
            <a:r>
              <a:rPr lang="en-US" sz="1400" dirty="0"/>
              <a:t> (Mainz</a:t>
            </a:r>
            <a:r>
              <a:rPr lang="en-US" sz="1400" dirty="0" smtClean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8769" y="5539162"/>
            <a:ext cx="808654" cy="1023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7211" y="3025037"/>
            <a:ext cx="910598" cy="10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82833"/>
            <a:ext cx="8229600" cy="584775"/>
          </a:xfr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Thank you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1" y="3369501"/>
            <a:ext cx="4681712" cy="33179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24044" y="6370190"/>
            <a:ext cx="436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[D. Budker,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P.Graham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et al.,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Phys. Rev.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021030 (2014)]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5347760" y="2634392"/>
            <a:ext cx="3925134" cy="22078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51" y="1349479"/>
            <a:ext cx="2385697" cy="11974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4017" y="1152939"/>
            <a:ext cx="2809461" cy="15902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154017" y="2743200"/>
            <a:ext cx="3697357" cy="13806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63478" y="1152939"/>
            <a:ext cx="887896" cy="297092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63478" y="2753459"/>
            <a:ext cx="887896" cy="137040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8768443" y="0"/>
            <a:ext cx="375557" cy="273843"/>
          </a:xfrm>
        </p:spPr>
        <p:txBody>
          <a:bodyPr/>
          <a:lstStyle/>
          <a:p>
            <a:fld id="{26629325-45D7-4598-A38B-60DF9454894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882870" y="273843"/>
            <a:ext cx="7359574" cy="65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9pPr>
          </a:lstStyle>
          <a:p>
            <a:r>
              <a:rPr lang="en-US" sz="2400" b="1" dirty="0" smtClean="0">
                <a:ln w="3175">
                  <a:noFill/>
                </a:ln>
                <a:solidFill>
                  <a:srgbClr val="C00000"/>
                </a:solidFill>
              </a:rPr>
              <a:t>Evidence for dark matter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22" name="Content Placeholder 12 1 1"/>
          <p:cNvSpPr txBox="1">
            <a:spLocks/>
          </p:cNvSpPr>
          <p:nvPr/>
        </p:nvSpPr>
        <p:spPr>
          <a:xfrm>
            <a:off x="399745" y="1172632"/>
            <a:ext cx="2400001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galaxy rotation curves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sym typeface="Mathematica1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867668" y="4402479"/>
            <a:ext cx="366705" cy="39538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399" y="4257502"/>
            <a:ext cx="2806867" cy="18770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6" y="1645439"/>
            <a:ext cx="2751876" cy="2052334"/>
          </a:xfrm>
          <a:prstGeom prst="rect">
            <a:avLst/>
          </a:prstGeom>
        </p:spPr>
      </p:pic>
      <p:sp>
        <p:nvSpPr>
          <p:cNvPr id="14" name="Content Placeholder 12 1 2"/>
          <p:cNvSpPr txBox="1">
            <a:spLocks/>
          </p:cNvSpPr>
          <p:nvPr/>
        </p:nvSpPr>
        <p:spPr>
          <a:xfrm>
            <a:off x="3128303" y="1172632"/>
            <a:ext cx="2961379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CMB angular power spectrum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sym typeface="Mathematica1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80" y="1479571"/>
            <a:ext cx="3020102" cy="2470992"/>
          </a:xfrm>
          <a:prstGeom prst="rect">
            <a:avLst/>
          </a:prstGeom>
        </p:spPr>
      </p:pic>
      <p:sp>
        <p:nvSpPr>
          <p:cNvPr id="16" name="Content Placeholder 12 1 3"/>
          <p:cNvSpPr txBox="1">
            <a:spLocks/>
          </p:cNvSpPr>
          <p:nvPr/>
        </p:nvSpPr>
        <p:spPr>
          <a:xfrm>
            <a:off x="5981378" y="1168180"/>
            <a:ext cx="329360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galaxy clusters: Bullet cluster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sym typeface="Mathematica1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4" y="1678394"/>
            <a:ext cx="2748780" cy="1986423"/>
          </a:xfrm>
          <a:prstGeom prst="rect">
            <a:avLst/>
          </a:prstGeom>
        </p:spPr>
      </p:pic>
      <p:sp>
        <p:nvSpPr>
          <p:cNvPr id="18" name="Content Placeholder 12 1 4"/>
          <p:cNvSpPr txBox="1">
            <a:spLocks/>
          </p:cNvSpPr>
          <p:nvPr/>
        </p:nvSpPr>
        <p:spPr>
          <a:xfrm>
            <a:off x="-11185" y="6358325"/>
            <a:ext cx="7031121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approximately 21% of energy in the Universe is in the form of dark matter: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sym typeface="Mathematica1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91" y="6345199"/>
            <a:ext cx="1872952" cy="2842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12 1 1"/>
          <p:cNvSpPr txBox="1">
            <a:spLocks/>
          </p:cNvSpPr>
          <p:nvPr/>
        </p:nvSpPr>
        <p:spPr>
          <a:xfrm>
            <a:off x="451582" y="4251188"/>
            <a:ext cx="2164618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+ gravitational lensing</a:t>
            </a:r>
          </a:p>
          <a:p>
            <a:pPr marL="0" marR="0" lvl="0" indent="-5143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+ structure formation</a:t>
            </a:r>
            <a:br>
              <a:rPr lang="en-US" sz="1600" dirty="0" smtClean="0"/>
            </a:br>
            <a:r>
              <a:rPr lang="en-US" sz="1600" dirty="0" smtClean="0"/>
              <a:t>+ 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sym typeface="Mathematica1"/>
            </a:endParaRPr>
          </a:p>
        </p:txBody>
      </p:sp>
    </p:spTree>
    <p:extLst>
      <p:ext uri="{BB962C8B-B14F-4D97-AF65-F5344CB8AC3E}">
        <p14:creationId xmlns:p14="http://schemas.microsoft.com/office/powerpoint/2010/main" val="33471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09" y="1281546"/>
            <a:ext cx="2409978" cy="1330508"/>
          </a:xfrm>
          <a:prstGeom prst="rect">
            <a:avLst/>
          </a:prstGeom>
        </p:spPr>
      </p:pic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8768443" y="0"/>
            <a:ext cx="375557" cy="273843"/>
          </a:xfrm>
        </p:spPr>
        <p:txBody>
          <a:bodyPr/>
          <a:lstStyle/>
          <a:p>
            <a:fld id="{26629325-45D7-4598-A38B-60DF9454894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882870" y="273843"/>
            <a:ext cx="7359574" cy="65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olas" pitchFamily="49" charset="0"/>
              </a:defRPr>
            </a:lvl9pPr>
          </a:lstStyle>
          <a:p>
            <a:r>
              <a:rPr lang="en-US" sz="2400" b="1" u="sng" dirty="0" smtClean="0">
                <a:ln w="3175">
                  <a:noFill/>
                </a:ln>
                <a:solidFill>
                  <a:srgbClr val="C00000"/>
                </a:solidFill>
              </a:rPr>
              <a:t>Some</a:t>
            </a:r>
            <a:r>
              <a:rPr lang="en-US" sz="2400" b="1" dirty="0" smtClean="0">
                <a:ln w="3175">
                  <a:noFill/>
                </a:ln>
                <a:solidFill>
                  <a:srgbClr val="C00000"/>
                </a:solidFill>
              </a:rPr>
              <a:t> of the candidates for dark matter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8054339">
            <a:off x="2468822" y="2970337"/>
            <a:ext cx="468057" cy="4282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2 2"/>
          <p:cNvSpPr txBox="1">
            <a:spLocks/>
          </p:cNvSpPr>
          <p:nvPr/>
        </p:nvSpPr>
        <p:spPr>
          <a:xfrm>
            <a:off x="139492" y="5809389"/>
            <a:ext cx="2783545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Weakly Interacting Massive Particles (WIMPs):</a:t>
            </a:r>
            <a:br>
              <a:rPr lang="en-US" sz="1600" dirty="0" smtClean="0"/>
            </a:br>
            <a:r>
              <a:rPr lang="en-US" sz="1600" dirty="0" smtClean="0"/>
              <a:t>mass ~ 100 GeV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9" y="3501473"/>
            <a:ext cx="2770735" cy="21667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10" y="3694906"/>
            <a:ext cx="2866740" cy="1720044"/>
          </a:xfrm>
          <a:prstGeom prst="rect">
            <a:avLst/>
          </a:prstGeom>
        </p:spPr>
      </p:pic>
      <p:sp>
        <p:nvSpPr>
          <p:cNvPr id="47" name="Content Placeholder 12 3"/>
          <p:cNvSpPr txBox="1">
            <a:spLocks/>
          </p:cNvSpPr>
          <p:nvPr/>
        </p:nvSpPr>
        <p:spPr>
          <a:xfrm>
            <a:off x="3292746" y="5809389"/>
            <a:ext cx="2539821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Light </a:t>
            </a:r>
            <a:r>
              <a:rPr lang="en-US" sz="1600" dirty="0" smtClean="0"/>
              <a:t>candidates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eg</a:t>
            </a:r>
            <a:r>
              <a:rPr lang="en-US" sz="1600" dirty="0"/>
              <a:t>:</a:t>
            </a:r>
            <a:r>
              <a:rPr lang="en-US" sz="1600" dirty="0" smtClean="0"/>
              <a:t> </a:t>
            </a:r>
            <a:r>
              <a:rPr lang="en-US" sz="1600" dirty="0" err="1" smtClean="0"/>
              <a:t>a</a:t>
            </a:r>
            <a:r>
              <a:rPr lang="en-US" sz="1600" dirty="0" err="1" smtClean="0"/>
              <a:t>xions</a:t>
            </a:r>
            <a:r>
              <a:rPr lang="en-US" sz="1600" dirty="0" smtClean="0"/>
              <a:t>, dark photons)</a:t>
            </a:r>
            <a:endParaRPr lang="en-US" sz="1600" dirty="0" smtClean="0"/>
          </a:p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mass ~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µeV</a:t>
            </a:r>
            <a:endParaRPr lang="en-US" sz="1600" dirty="0" smtClean="0"/>
          </a:p>
        </p:txBody>
      </p:sp>
      <p:sp>
        <p:nvSpPr>
          <p:cNvPr id="50" name="Right Arrow 49"/>
          <p:cNvSpPr/>
          <p:nvPr/>
        </p:nvSpPr>
        <p:spPr>
          <a:xfrm rot="13545661" flipH="1">
            <a:off x="6044301" y="2970337"/>
            <a:ext cx="468057" cy="4282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52" y="3544798"/>
            <a:ext cx="2966554" cy="208006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5400000">
            <a:off x="4344946" y="2986746"/>
            <a:ext cx="366705" cy="39538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2 3"/>
          <p:cNvSpPr txBox="1">
            <a:spLocks/>
          </p:cNvSpPr>
          <p:nvPr/>
        </p:nvSpPr>
        <p:spPr>
          <a:xfrm>
            <a:off x="6594991" y="5915851"/>
            <a:ext cx="2013501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Massive black holes</a:t>
            </a:r>
          </a:p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(LIGO)</a:t>
            </a:r>
          </a:p>
        </p:txBody>
      </p:sp>
      <p:sp>
        <p:nvSpPr>
          <p:cNvPr id="17" name="Content Placeholder 12 3"/>
          <p:cNvSpPr txBox="1">
            <a:spLocks/>
          </p:cNvSpPr>
          <p:nvPr/>
        </p:nvSpPr>
        <p:spPr>
          <a:xfrm>
            <a:off x="3873913" y="1777523"/>
            <a:ext cx="130877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dark matter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0874" y="3604901"/>
            <a:ext cx="3038631" cy="19000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736"/>
            <a:ext cx="9144000" cy="605927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n w="3175">
                  <a:noFill/>
                </a:ln>
                <a:solidFill>
                  <a:srgbClr val="C00000"/>
                </a:solidFill>
              </a:rPr>
              <a:t>Axions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Content Placeholder 12 1"/>
          <p:cNvSpPr txBox="1">
            <a:spLocks/>
          </p:cNvSpPr>
          <p:nvPr/>
        </p:nvSpPr>
        <p:spPr>
          <a:xfrm>
            <a:off x="136358" y="800716"/>
            <a:ext cx="8903368" cy="17173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 err="1" smtClean="0"/>
              <a:t>Pseudoscalar</a:t>
            </a:r>
            <a:r>
              <a:rPr lang="en-US" sz="1600" dirty="0" smtClean="0"/>
              <a:t> light field: spin = 0, odd under parity</a:t>
            </a:r>
          </a:p>
          <a:p>
            <a:pPr marL="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 smtClean="0"/>
              <a:t>Proposed to solve the strong CP problem of Quantum Chromodynamics</a:t>
            </a:r>
            <a:br>
              <a:rPr lang="en-US" sz="1600" dirty="0" smtClean="0"/>
            </a:br>
            <a:r>
              <a:rPr lang="en-US" sz="1600" dirty="0" smtClean="0"/>
              <a:t>[PRL 38, 1440 (1977)]</a:t>
            </a:r>
          </a:p>
          <a:p>
            <a:pPr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-like particles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Mathematica1"/>
              </a:rPr>
              <a:t>ALPs)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Mathematica1"/>
              </a:rPr>
              <a:t> arise very naturally in string theories, symmetries broken at</a:t>
            </a:r>
            <a:r>
              <a:rPr lang="en-US" sz="1600" dirty="0" smtClean="0">
                <a:sym typeface="Mathematica1"/>
              </a:rPr>
              <a:t> GUT (10</a:t>
            </a:r>
            <a:r>
              <a:rPr lang="en-US" sz="1600" baseline="30000" dirty="0" smtClean="0">
                <a:sym typeface="Mathematica1"/>
              </a:rPr>
              <a:t>16</a:t>
            </a:r>
            <a:r>
              <a:rPr lang="en-US" sz="1600" dirty="0" smtClean="0">
                <a:sym typeface="Mathematica1"/>
              </a:rPr>
              <a:t> GeV) or Planck (10</a:t>
            </a:r>
            <a:r>
              <a:rPr lang="en-US" sz="1600" baseline="30000" dirty="0" smtClean="0">
                <a:sym typeface="Mathematica1"/>
              </a:rPr>
              <a:t>19</a:t>
            </a:r>
            <a:r>
              <a:rPr lang="en-US" sz="1600" dirty="0" smtClean="0">
                <a:sym typeface="Mathematica1"/>
              </a:rPr>
              <a:t> GeV) scales</a:t>
            </a:r>
          </a:p>
          <a:p>
            <a:pPr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smtClean="0">
                <a:sym typeface="Mathematica1"/>
              </a:rPr>
              <a:t>Possible couplings to standard model particles:</a:t>
            </a:r>
            <a:endParaRPr lang="en-US" sz="1600" dirty="0" smtClean="0">
              <a:sym typeface="Mathematica1" panose="05000502060100000001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09" y="2610862"/>
            <a:ext cx="1112494" cy="5061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Arrow Connector 24"/>
          <p:cNvCxnSpPr/>
          <p:nvPr/>
        </p:nvCxnSpPr>
        <p:spPr>
          <a:xfrm flipV="1">
            <a:off x="2152596" y="3240878"/>
            <a:ext cx="140749" cy="30806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2 2"/>
          <p:cNvSpPr txBox="1">
            <a:spLocks/>
          </p:cNvSpPr>
          <p:nvPr/>
        </p:nvSpPr>
        <p:spPr>
          <a:xfrm>
            <a:off x="584519" y="3900132"/>
            <a:ext cx="260586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 panose="05000502060100000001" pitchFamily="2" charset="2"/>
              </a:rPr>
              <a:t> </a:t>
            </a:r>
            <a:r>
              <a:rPr lang="en-US" sz="1600" dirty="0" err="1" smtClean="0">
                <a:sym typeface="Mathematica1"/>
              </a:rPr>
              <a:t>Primakoff</a:t>
            </a:r>
            <a:r>
              <a:rPr lang="en-US" sz="1600" dirty="0" smtClean="0">
                <a:sym typeface="Mathematica1"/>
              </a:rPr>
              <a:t> effect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39" name="Content Placeholder 12 8"/>
          <p:cNvSpPr txBox="1">
            <a:spLocks/>
          </p:cNvSpPr>
          <p:nvPr/>
        </p:nvSpPr>
        <p:spPr>
          <a:xfrm>
            <a:off x="713198" y="4958552"/>
            <a:ext cx="2385944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existing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searches:</a:t>
            </a:r>
          </a:p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ADMX, CAST, IAXO, 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42" name="Content Placeholder 12 8"/>
          <p:cNvSpPr txBox="1">
            <a:spLocks/>
          </p:cNvSpPr>
          <p:nvPr/>
        </p:nvSpPr>
        <p:spPr>
          <a:xfrm>
            <a:off x="-3360" y="2502636"/>
            <a:ext cx="1268689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field amplitude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47" name="Content Placeholder 12 2"/>
          <p:cNvSpPr txBox="1">
            <a:spLocks/>
          </p:cNvSpPr>
          <p:nvPr/>
        </p:nvSpPr>
        <p:spPr>
          <a:xfrm>
            <a:off x="580020" y="3596293"/>
            <a:ext cx="260586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>
                <a:sym typeface="Mathematica1"/>
              </a:rPr>
              <a:t>coupling to photons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004" y="2646805"/>
            <a:ext cx="5503217" cy="4078457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5400000">
            <a:off x="1699600" y="4384068"/>
            <a:ext cx="366705" cy="39538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2 8"/>
          <p:cNvSpPr txBox="1">
            <a:spLocks/>
          </p:cNvSpPr>
          <p:nvPr/>
        </p:nvSpPr>
        <p:spPr>
          <a:xfrm>
            <a:off x="580020" y="5488115"/>
            <a:ext cx="2691285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ym typeface="Mathematica1"/>
              </a:rPr>
              <a:t>(</a:t>
            </a:r>
            <a:r>
              <a:rPr lang="en-US" sz="1600" dirty="0" smtClean="0">
                <a:sym typeface="Mathematica1"/>
              </a:rPr>
              <a:t>sensitivity all the way down to the QCD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coupling!)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57856" y="2684632"/>
            <a:ext cx="67466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9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6" grpId="0"/>
      <p:bldP spid="39" grpId="0"/>
      <p:bldP spid="42" grpId="0"/>
      <p:bldP spid="47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736"/>
            <a:ext cx="9144000" cy="605927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n w="3175">
                  <a:noFill/>
                </a:ln>
                <a:solidFill>
                  <a:srgbClr val="C00000"/>
                </a:solidFill>
              </a:rPr>
              <a:t>Axions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09" y="2610862"/>
            <a:ext cx="1112494" cy="50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46" y="2633621"/>
            <a:ext cx="1150593" cy="50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06" y="2608646"/>
            <a:ext cx="1591019" cy="576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traight Arrow Connector 26"/>
          <p:cNvCxnSpPr/>
          <p:nvPr/>
        </p:nvCxnSpPr>
        <p:spPr>
          <a:xfrm flipV="1">
            <a:off x="4760529" y="3256424"/>
            <a:ext cx="0" cy="29251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2 3"/>
          <p:cNvSpPr txBox="1">
            <a:spLocks/>
          </p:cNvSpPr>
          <p:nvPr/>
        </p:nvSpPr>
        <p:spPr>
          <a:xfrm>
            <a:off x="3091663" y="3900132"/>
            <a:ext cx="333773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 panose="05000502060100000001" pitchFamily="2" charset="2"/>
              </a:rPr>
              <a:t> </a:t>
            </a:r>
            <a:r>
              <a:rPr lang="en-US" sz="1600" dirty="0" smtClean="0">
                <a:sym typeface="Mathematica1"/>
              </a:rPr>
              <a:t>creates nucleon EDM</a:t>
            </a:r>
            <a:br>
              <a:rPr lang="en-US" sz="1600" dirty="0" smtClean="0">
                <a:sym typeface="Mathematica1"/>
              </a:rPr>
            </a:br>
            <a:r>
              <a:rPr lang="en-US" sz="1600" dirty="0" smtClean="0">
                <a:sym typeface="Mathematica1"/>
              </a:rPr>
              <a:t>(electric dipole moment)</a:t>
            </a:r>
            <a:br>
              <a:rPr lang="en-US" sz="1600" dirty="0" smtClean="0">
                <a:sym typeface="Mathematica1"/>
              </a:rPr>
            </a:br>
            <a:r>
              <a:rPr lang="en-US" sz="1600" dirty="0" smtClean="0">
                <a:sym typeface="Mathematica1"/>
              </a:rPr>
              <a:t>this is why </a:t>
            </a:r>
            <a:r>
              <a:rPr lang="en-US" sz="1600" dirty="0" err="1" smtClean="0">
                <a:sym typeface="Mathematica1"/>
              </a:rPr>
              <a:t>axions</a:t>
            </a:r>
            <a:r>
              <a:rPr lang="en-US" sz="1600" dirty="0" smtClean="0">
                <a:sym typeface="Mathematica1"/>
              </a:rPr>
              <a:t> were invented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32" name="Content Placeholder 12 4"/>
          <p:cNvSpPr txBox="1">
            <a:spLocks/>
          </p:cNvSpPr>
          <p:nvPr/>
        </p:nvSpPr>
        <p:spPr>
          <a:xfrm>
            <a:off x="6364342" y="3900132"/>
            <a:ext cx="2441304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 panose="05000502060100000001" pitchFamily="2" charset="2"/>
              </a:rPr>
              <a:t> </a:t>
            </a:r>
            <a:r>
              <a:rPr lang="en-US" sz="1600" dirty="0" smtClean="0">
                <a:sym typeface="Mathematica1"/>
              </a:rPr>
              <a:t>creates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“wind”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34" name="Content Placeholder 12 5"/>
          <p:cNvSpPr txBox="1">
            <a:spLocks/>
          </p:cNvSpPr>
          <p:nvPr/>
        </p:nvSpPr>
        <p:spPr>
          <a:xfrm>
            <a:off x="3572238" y="5646411"/>
            <a:ext cx="2376582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b="1" dirty="0" err="1" smtClean="0">
                <a:sym typeface="Mathematica1"/>
              </a:rPr>
              <a:t>CASPEr</a:t>
            </a:r>
            <a:r>
              <a:rPr lang="en-US" sz="1600" b="1" dirty="0">
                <a:sym typeface="Mathematica1"/>
              </a:rPr>
              <a:t>-</a:t>
            </a:r>
            <a:r>
              <a:rPr lang="en-US" sz="1600" b="1" dirty="0" smtClean="0">
                <a:sym typeface="Mathematica1"/>
              </a:rPr>
              <a:t>electric</a:t>
            </a:r>
          </a:p>
        </p:txBody>
      </p:sp>
      <p:sp>
        <p:nvSpPr>
          <p:cNvPr id="35" name="Content Placeholder 12 6"/>
          <p:cNvSpPr txBox="1">
            <a:spLocks/>
          </p:cNvSpPr>
          <p:nvPr/>
        </p:nvSpPr>
        <p:spPr>
          <a:xfrm>
            <a:off x="6914803" y="5646411"/>
            <a:ext cx="171887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b="1" dirty="0" err="1" smtClean="0">
                <a:sym typeface="Mathematica1"/>
              </a:rPr>
              <a:t>CASPEr</a:t>
            </a:r>
            <a:r>
              <a:rPr lang="en-US" sz="1600" b="1" dirty="0" smtClean="0">
                <a:sym typeface="Mathematica1"/>
              </a:rPr>
              <a:t>-wind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7368463" y="3245503"/>
            <a:ext cx="145589" cy="27189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12 7"/>
          <p:cNvSpPr txBox="1">
            <a:spLocks/>
          </p:cNvSpPr>
          <p:nvPr/>
        </p:nvSpPr>
        <p:spPr>
          <a:xfrm>
            <a:off x="3559959" y="6116916"/>
            <a:ext cx="5433099" cy="584775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 err="1" smtClean="0">
                <a:sym typeface="Mathematica1"/>
              </a:rPr>
              <a:t>CASPEr</a:t>
            </a:r>
            <a:r>
              <a:rPr lang="en-US" sz="1600" dirty="0" smtClean="0">
                <a:sym typeface="Mathematica1"/>
              </a:rPr>
              <a:t> (Cosmic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spin precession experiments) will search for experimental signatures of these couplings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42" y="5242716"/>
            <a:ext cx="1446242" cy="28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91" y="5208605"/>
            <a:ext cx="1709888" cy="28270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Content Placeholder 12 8"/>
          <p:cNvSpPr txBox="1">
            <a:spLocks/>
          </p:cNvSpPr>
          <p:nvPr/>
        </p:nvSpPr>
        <p:spPr>
          <a:xfrm>
            <a:off x="-3360" y="2502636"/>
            <a:ext cx="1268689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field amplitude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157856" y="2684632"/>
            <a:ext cx="67466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12 4"/>
          <p:cNvSpPr txBox="1">
            <a:spLocks/>
          </p:cNvSpPr>
          <p:nvPr/>
        </p:nvSpPr>
        <p:spPr>
          <a:xfrm>
            <a:off x="3572238" y="4812044"/>
            <a:ext cx="2441304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 panose="05000502060100000001" pitchFamily="2" charset="2"/>
              </a:rPr>
              <a:t> </a:t>
            </a:r>
            <a:r>
              <a:rPr lang="en-US" sz="1600" dirty="0" smtClean="0">
                <a:sym typeface="Mathematica1"/>
              </a:rPr>
              <a:t>spin to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coupling: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45" name="Content Placeholder 12 4"/>
          <p:cNvSpPr txBox="1">
            <a:spLocks/>
          </p:cNvSpPr>
          <p:nvPr/>
        </p:nvSpPr>
        <p:spPr>
          <a:xfrm>
            <a:off x="6569174" y="4630846"/>
            <a:ext cx="2199269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 panose="05000502060100000001" pitchFamily="2" charset="2"/>
              </a:rPr>
              <a:t> </a:t>
            </a:r>
            <a:r>
              <a:rPr lang="en-US" sz="1600" dirty="0" smtClean="0">
                <a:sym typeface="Mathematica1"/>
              </a:rPr>
              <a:t>spin to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“wind” coupling: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48" name="Content Placeholder 12 2"/>
          <p:cNvSpPr txBox="1">
            <a:spLocks/>
          </p:cNvSpPr>
          <p:nvPr/>
        </p:nvSpPr>
        <p:spPr>
          <a:xfrm>
            <a:off x="3531033" y="3596293"/>
            <a:ext cx="260586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>
                <a:sym typeface="Mathematica1"/>
              </a:rPr>
              <a:t>coupling to gluons </a:t>
            </a:r>
          </a:p>
        </p:txBody>
      </p:sp>
      <p:sp>
        <p:nvSpPr>
          <p:cNvPr id="50" name="Content Placeholder 12 2"/>
          <p:cNvSpPr txBox="1">
            <a:spLocks/>
          </p:cNvSpPr>
          <p:nvPr/>
        </p:nvSpPr>
        <p:spPr>
          <a:xfrm>
            <a:off x="6252683" y="3596293"/>
            <a:ext cx="260586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>
                <a:sym typeface="Mathematica1"/>
              </a:rPr>
              <a:t>coupling to fermions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6949" y="6178470"/>
            <a:ext cx="2738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Phys. Rev.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021030 (2014)]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[Phys. Rev. Lett.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115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201301 (2015)]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Content Placeholder 12 1"/>
          <p:cNvSpPr txBox="1">
            <a:spLocks/>
          </p:cNvSpPr>
          <p:nvPr/>
        </p:nvSpPr>
        <p:spPr>
          <a:xfrm>
            <a:off x="136358" y="800716"/>
            <a:ext cx="8903368" cy="17173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 err="1" smtClean="0"/>
              <a:t>Pseudoscalar</a:t>
            </a:r>
            <a:r>
              <a:rPr lang="en-US" sz="1600" dirty="0" smtClean="0"/>
              <a:t> light field: spin = 0, odd under parity</a:t>
            </a:r>
          </a:p>
          <a:p>
            <a:pPr marL="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 smtClean="0"/>
              <a:t>Proposed to solve the strong CP problem of Quantum Chromodynamics</a:t>
            </a:r>
            <a:br>
              <a:rPr lang="en-US" sz="1600" dirty="0" smtClean="0"/>
            </a:br>
            <a:r>
              <a:rPr lang="en-US" sz="1600" dirty="0" smtClean="0"/>
              <a:t>[PRL 38, 1440 (1977)]</a:t>
            </a:r>
          </a:p>
          <a:p>
            <a:pPr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-like particles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Mathematica1"/>
              </a:rPr>
              <a:t>ALPs)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Mathematica1"/>
              </a:rPr>
              <a:t> arise very naturally in string theories, symmetries broken at</a:t>
            </a:r>
            <a:r>
              <a:rPr lang="en-US" sz="1600" dirty="0" smtClean="0">
                <a:sym typeface="Mathematica1"/>
              </a:rPr>
              <a:t> GUT (10</a:t>
            </a:r>
            <a:r>
              <a:rPr lang="en-US" sz="1600" baseline="30000" dirty="0" smtClean="0">
                <a:sym typeface="Mathematica1"/>
              </a:rPr>
              <a:t>16</a:t>
            </a:r>
            <a:r>
              <a:rPr lang="en-US" sz="1600" dirty="0" smtClean="0">
                <a:sym typeface="Mathematica1"/>
              </a:rPr>
              <a:t> GeV) or Planck (10</a:t>
            </a:r>
            <a:r>
              <a:rPr lang="en-US" sz="1600" baseline="30000" dirty="0" smtClean="0">
                <a:sym typeface="Mathematica1"/>
              </a:rPr>
              <a:t>19</a:t>
            </a:r>
            <a:r>
              <a:rPr lang="en-US" sz="1600" dirty="0" smtClean="0">
                <a:sym typeface="Mathematica1"/>
              </a:rPr>
              <a:t> GeV) scales</a:t>
            </a:r>
          </a:p>
          <a:p>
            <a:pPr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smtClean="0">
                <a:sym typeface="Mathematica1"/>
              </a:rPr>
              <a:t>Possible couplings to standard model particles:</a:t>
            </a:r>
            <a:endParaRPr lang="en-US" sz="1600" dirty="0" smtClean="0">
              <a:sym typeface="Mathematica1" panose="05000502060100000001" pitchFamily="2" charset="2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152596" y="3240878"/>
            <a:ext cx="140749" cy="30806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12 2"/>
          <p:cNvSpPr txBox="1">
            <a:spLocks/>
          </p:cNvSpPr>
          <p:nvPr/>
        </p:nvSpPr>
        <p:spPr>
          <a:xfrm>
            <a:off x="584519" y="3900132"/>
            <a:ext cx="260586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 panose="05000502060100000001" pitchFamily="2" charset="2"/>
              </a:rPr>
              <a:t> </a:t>
            </a:r>
            <a:r>
              <a:rPr lang="en-US" sz="1600" dirty="0" err="1" smtClean="0">
                <a:sym typeface="Mathematica1"/>
              </a:rPr>
              <a:t>Primakoff</a:t>
            </a:r>
            <a:r>
              <a:rPr lang="en-US" sz="1600" dirty="0" smtClean="0">
                <a:sym typeface="Mathematica1"/>
              </a:rPr>
              <a:t> effect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38" name="Content Placeholder 12 8"/>
          <p:cNvSpPr txBox="1">
            <a:spLocks/>
          </p:cNvSpPr>
          <p:nvPr/>
        </p:nvSpPr>
        <p:spPr>
          <a:xfrm>
            <a:off x="713198" y="4958552"/>
            <a:ext cx="2385944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existing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searches:</a:t>
            </a:r>
          </a:p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ADMX, CAST, IAXO, 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41" name="Content Placeholder 12 2"/>
          <p:cNvSpPr txBox="1">
            <a:spLocks/>
          </p:cNvSpPr>
          <p:nvPr/>
        </p:nvSpPr>
        <p:spPr>
          <a:xfrm>
            <a:off x="580020" y="3596293"/>
            <a:ext cx="260586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>
                <a:sym typeface="Mathematica1"/>
              </a:rPr>
              <a:t>coupling to photons </a:t>
            </a:r>
          </a:p>
        </p:txBody>
      </p:sp>
      <p:sp>
        <p:nvSpPr>
          <p:cNvPr id="46" name="Content Placeholder 12 8"/>
          <p:cNvSpPr txBox="1">
            <a:spLocks/>
          </p:cNvSpPr>
          <p:nvPr/>
        </p:nvSpPr>
        <p:spPr>
          <a:xfrm>
            <a:off x="580020" y="5488115"/>
            <a:ext cx="2691285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ym typeface="Mathematica1"/>
              </a:rPr>
              <a:t>(</a:t>
            </a:r>
            <a:r>
              <a:rPr lang="en-US" sz="1600" dirty="0" smtClean="0">
                <a:sym typeface="Mathematica1"/>
              </a:rPr>
              <a:t>sensitivity all the way down to the QCD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coupling!)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51" name="Right Arrow 50"/>
          <p:cNvSpPr/>
          <p:nvPr/>
        </p:nvSpPr>
        <p:spPr>
          <a:xfrm rot="5400000">
            <a:off x="1699600" y="4384068"/>
            <a:ext cx="366705" cy="39538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42821" y="5184708"/>
            <a:ext cx="1612232" cy="39272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37305" y="5179685"/>
            <a:ext cx="1828459" cy="39272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7" grpId="0" animBg="1"/>
      <p:bldP spid="45" grpId="0"/>
      <p:bldP spid="50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736"/>
            <a:ext cx="9144000" cy="6059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rgbClr val="C00000"/>
                </a:solidFill>
              </a:rPr>
              <a:t>Axion coupling to spin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80528" y="6529522"/>
            <a:ext cx="436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[D. Budker,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P.Graham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et al.,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Phys. Rev.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021030 (2014)]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54" y="1156296"/>
            <a:ext cx="1446242" cy="28270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ontent Placeholder 12 4 1 1"/>
          <p:cNvSpPr txBox="1">
            <a:spLocks/>
          </p:cNvSpPr>
          <p:nvPr/>
        </p:nvSpPr>
        <p:spPr>
          <a:xfrm>
            <a:off x="1622640" y="1156296"/>
            <a:ext cx="2441304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spin to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coupling: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413035" y="1545292"/>
            <a:ext cx="170688" cy="30594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2 2 1"/>
          <p:cNvSpPr txBox="1">
            <a:spLocks/>
          </p:cNvSpPr>
          <p:nvPr/>
        </p:nvSpPr>
        <p:spPr>
          <a:xfrm>
            <a:off x="2543361" y="1851239"/>
            <a:ext cx="1996071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(or ALP) field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1" y="2965738"/>
            <a:ext cx="3165272" cy="5243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4877595" y="1538577"/>
            <a:ext cx="170688" cy="30594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12 2 2"/>
          <p:cNvSpPr txBox="1">
            <a:spLocks/>
          </p:cNvSpPr>
          <p:nvPr/>
        </p:nvSpPr>
        <p:spPr>
          <a:xfrm>
            <a:off x="4877595" y="1796519"/>
            <a:ext cx="81560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spin</a:t>
            </a:r>
          </a:p>
        </p:txBody>
      </p:sp>
      <p:sp>
        <p:nvSpPr>
          <p:cNvPr id="32" name="Content Placeholder 12 4 2 1"/>
          <p:cNvSpPr txBox="1">
            <a:spLocks/>
          </p:cNvSpPr>
          <p:nvPr/>
        </p:nvSpPr>
        <p:spPr>
          <a:xfrm>
            <a:off x="586878" y="2616520"/>
            <a:ext cx="2723339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dark matter energy density: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33" name="Content Placeholder 12 4 3"/>
          <p:cNvSpPr txBox="1">
            <a:spLocks/>
          </p:cNvSpPr>
          <p:nvPr/>
        </p:nvSpPr>
        <p:spPr>
          <a:xfrm>
            <a:off x="4257636" y="2668772"/>
            <a:ext cx="1792222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ALP mass range: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93" y="3142625"/>
            <a:ext cx="1348708" cy="27511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ight Arrow 35"/>
          <p:cNvSpPr/>
          <p:nvPr/>
        </p:nvSpPr>
        <p:spPr>
          <a:xfrm rot="5400000">
            <a:off x="3759424" y="3606057"/>
            <a:ext cx="321813" cy="320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12 4 2 2 1"/>
          <p:cNvSpPr txBox="1">
            <a:spLocks/>
          </p:cNvSpPr>
          <p:nvPr/>
        </p:nvSpPr>
        <p:spPr>
          <a:xfrm>
            <a:off x="-33305" y="4029262"/>
            <a:ext cx="4441719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noProof="0" dirty="0" smtClean="0">
                <a:sym typeface="Mathematica1"/>
              </a:rPr>
              <a:t>ALP dark matter acts as a classical field: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29" y="4071200"/>
            <a:ext cx="1783037" cy="25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48" y="3665203"/>
            <a:ext cx="1446241" cy="28423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Content Placeholder 12 4 2 2 2 1"/>
          <p:cNvSpPr txBox="1">
            <a:spLocks/>
          </p:cNvSpPr>
          <p:nvPr/>
        </p:nvSpPr>
        <p:spPr>
          <a:xfrm>
            <a:off x="6167696" y="3929899"/>
            <a:ext cx="2518734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noProof="0" dirty="0" smtClean="0">
                <a:sym typeface="Mathematica1"/>
              </a:rPr>
              <a:t>ALP Compton frequency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63" y="4748885"/>
            <a:ext cx="2790379" cy="30702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Content Placeholder 12 4 1 2 1"/>
          <p:cNvSpPr txBox="1">
            <a:spLocks/>
          </p:cNvSpPr>
          <p:nvPr/>
        </p:nvSpPr>
        <p:spPr>
          <a:xfrm>
            <a:off x="498648" y="4748886"/>
            <a:ext cx="2441304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spin to </a:t>
            </a: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 coupling: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57" name="Picture 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66" y="5388725"/>
            <a:ext cx="2141170" cy="30550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Content Placeholder 12 4 1 2 2 1"/>
          <p:cNvSpPr txBox="1">
            <a:spLocks/>
          </p:cNvSpPr>
          <p:nvPr/>
        </p:nvSpPr>
        <p:spPr>
          <a:xfrm>
            <a:off x="1577472" y="5990320"/>
            <a:ext cx="3671016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spin “feels” an effective magnetic field: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pic>
        <p:nvPicPr>
          <p:cNvPr id="60" name="Picture 5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55" y="6000489"/>
            <a:ext cx="3076882" cy="30550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Content Placeholder 12 4 1 2 2 2"/>
          <p:cNvSpPr txBox="1">
            <a:spLocks/>
          </p:cNvSpPr>
          <p:nvPr/>
        </p:nvSpPr>
        <p:spPr>
          <a:xfrm>
            <a:off x="731830" y="5388725"/>
            <a:ext cx="222118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effective interaction: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55" name="Content Placeholder 12 4 2 2 2 2"/>
          <p:cNvSpPr txBox="1">
            <a:spLocks/>
          </p:cNvSpPr>
          <p:nvPr/>
        </p:nvSpPr>
        <p:spPr>
          <a:xfrm>
            <a:off x="5938782" y="4393015"/>
            <a:ext cx="186035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noProof="0" dirty="0" smtClean="0">
                <a:sym typeface="Mathematica1"/>
              </a:rPr>
              <a:t>coupling constant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348311" y="6056152"/>
            <a:ext cx="210316" cy="223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us 2"/>
          <p:cNvSpPr/>
          <p:nvPr/>
        </p:nvSpPr>
        <p:spPr>
          <a:xfrm>
            <a:off x="3746854" y="2876696"/>
            <a:ext cx="320828" cy="314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1257" y="2603457"/>
            <a:ext cx="3370217" cy="1002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82692" y="2598405"/>
            <a:ext cx="1906075" cy="1002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55502" y="3993507"/>
            <a:ext cx="5836260" cy="3575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598442" y="3822283"/>
            <a:ext cx="0" cy="23534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529673" y="4566097"/>
            <a:ext cx="0" cy="19905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3529674" y="4574604"/>
            <a:ext cx="2461031" cy="600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46529" y="5277469"/>
            <a:ext cx="4190031" cy="51220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378296" y="1494850"/>
            <a:ext cx="371659" cy="349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12 2 2"/>
          <p:cNvSpPr txBox="1">
            <a:spLocks/>
          </p:cNvSpPr>
          <p:nvPr/>
        </p:nvSpPr>
        <p:spPr>
          <a:xfrm>
            <a:off x="5579266" y="1796519"/>
            <a:ext cx="2111071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effective electric field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67" y="4881312"/>
            <a:ext cx="1615723" cy="969434"/>
          </a:xfrm>
          <a:prstGeom prst="rect">
            <a:avLst/>
          </a:prstGeom>
        </p:spPr>
      </p:pic>
      <p:sp>
        <p:nvSpPr>
          <p:cNvPr id="51" name="Right Arrow 50"/>
          <p:cNvSpPr/>
          <p:nvPr/>
        </p:nvSpPr>
        <p:spPr>
          <a:xfrm>
            <a:off x="521514" y="5446290"/>
            <a:ext cx="210316" cy="223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6303946" y="2758329"/>
            <a:ext cx="321813" cy="320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12 4 2 2 2 1"/>
          <p:cNvSpPr txBox="1">
            <a:spLocks/>
          </p:cNvSpPr>
          <p:nvPr/>
        </p:nvSpPr>
        <p:spPr>
          <a:xfrm>
            <a:off x="6753057" y="2503243"/>
            <a:ext cx="2257128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large number of particles</a:t>
            </a:r>
            <a:r>
              <a:rPr lang="en-US" sz="1600" noProof="0" dirty="0" smtClean="0">
                <a:sym typeface="Mathematica1"/>
              </a:rPr>
              <a:t> per de </a:t>
            </a:r>
            <a:r>
              <a:rPr lang="en-US" sz="1600" noProof="0" dirty="0" err="1" smtClean="0">
                <a:sym typeface="Mathematica1"/>
              </a:rPr>
              <a:t>Bloglie</a:t>
            </a:r>
            <a:r>
              <a:rPr lang="en-US" sz="1600" noProof="0" dirty="0" smtClean="0">
                <a:sym typeface="Mathematica1"/>
              </a:rPr>
              <a:t> wavelength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5598442" y="3821511"/>
            <a:ext cx="621763" cy="77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 animBg="1"/>
      <p:bldP spid="37" grpId="0"/>
      <p:bldP spid="42" grpId="0"/>
      <p:bldP spid="44" grpId="0"/>
      <p:bldP spid="48" grpId="0"/>
      <p:bldP spid="52" grpId="0"/>
      <p:bldP spid="55" grpId="0"/>
      <p:bldP spid="29" grpId="0" animBg="1"/>
      <p:bldP spid="3" grpId="0" animBg="1"/>
      <p:bldP spid="4" grpId="0" animBg="1"/>
      <p:bldP spid="34" grpId="0" animBg="1"/>
      <p:bldP spid="38" grpId="0" animBg="1"/>
      <p:bldP spid="46" grpId="0" animBg="1"/>
      <p:bldP spid="51" grpId="0" animBg="1"/>
      <p:bldP spid="53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65" y="1998894"/>
            <a:ext cx="2951356" cy="1496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736"/>
            <a:ext cx="9144000" cy="6059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rgbClr val="C00000"/>
                </a:solidFill>
              </a:rPr>
              <a:t>Experimental search for </a:t>
            </a:r>
            <a:r>
              <a:rPr lang="en-US" sz="2400" b="1" dirty="0" err="1" smtClean="0">
                <a:ln w="3175">
                  <a:noFill/>
                </a:ln>
                <a:solidFill>
                  <a:srgbClr val="C00000"/>
                </a:solidFill>
              </a:rPr>
              <a:t>axion</a:t>
            </a:r>
            <a:r>
              <a:rPr lang="en-US" sz="2400" b="1" dirty="0" smtClean="0">
                <a:ln w="3175">
                  <a:noFill/>
                </a:ln>
                <a:solidFill>
                  <a:srgbClr val="C00000"/>
                </a:solidFill>
              </a:rPr>
              <a:t> coupling to spin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9" name="TextBox 27 1"/>
          <p:cNvSpPr txBox="1"/>
          <p:nvPr/>
        </p:nvSpPr>
        <p:spPr>
          <a:xfrm>
            <a:off x="4978240" y="1108294"/>
            <a:ext cx="3683850" cy="58477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ym typeface="Wingdings" panose="05000000000000000000" pitchFamily="2" charset="2"/>
              </a:rPr>
              <a:t>search for this effective magnetic field using </a:t>
            </a:r>
            <a:r>
              <a:rPr lang="en-US" sz="1600" dirty="0" smtClean="0">
                <a:sym typeface="Wingdings" panose="05000000000000000000" pitchFamily="2" charset="2"/>
              </a:rPr>
              <a:t>magnetic resonance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0528" y="6529522"/>
            <a:ext cx="436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[D. Budker,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P.Graham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et al.,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Phys. Rev.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021030 (2014)]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85" y="2390731"/>
            <a:ext cx="390135" cy="214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ight Arrow 12"/>
          <p:cNvSpPr/>
          <p:nvPr/>
        </p:nvSpPr>
        <p:spPr>
          <a:xfrm rot="5400000">
            <a:off x="1952748" y="5719852"/>
            <a:ext cx="321813" cy="320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27 3 2 1"/>
          <p:cNvSpPr txBox="1"/>
          <p:nvPr/>
        </p:nvSpPr>
        <p:spPr>
          <a:xfrm>
            <a:off x="666292" y="6181488"/>
            <a:ext cx="2894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ym typeface="Wingdings" panose="05000000000000000000" pitchFamily="2" charset="2"/>
              </a:rPr>
              <a:t>basically an NMR experiment</a:t>
            </a:r>
            <a:endParaRPr lang="en-US" sz="1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895375" y="2390731"/>
            <a:ext cx="435720" cy="77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68" y="1201501"/>
            <a:ext cx="2141170" cy="3055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ontent Placeholder 12 4 1 2 2 2"/>
          <p:cNvSpPr txBox="1">
            <a:spLocks/>
          </p:cNvSpPr>
          <p:nvPr/>
        </p:nvSpPr>
        <p:spPr>
          <a:xfrm>
            <a:off x="191932" y="1201501"/>
            <a:ext cx="222118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effective interaction: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8075" y="2029426"/>
            <a:ext cx="4171010" cy="584775"/>
            <a:chOff x="191932" y="2115582"/>
            <a:chExt cx="4171010" cy="584775"/>
          </a:xfrm>
        </p:grpSpPr>
        <p:sp>
          <p:nvSpPr>
            <p:cNvPr id="21" name="TextBox 27 3 2 2 1"/>
            <p:cNvSpPr txBox="1"/>
            <p:nvPr/>
          </p:nvSpPr>
          <p:spPr>
            <a:xfrm>
              <a:off x="191932" y="2115582"/>
              <a:ext cx="41710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sym typeface="Wingdings" panose="05000000000000000000" pitchFamily="2" charset="2"/>
                </a:rPr>
                <a:t>1) placing a spin-1/2 into an external magnetic field splits the spin states by </a:t>
              </a:r>
              <a:endParaRPr lang="en-US" sz="1600" dirty="0" smtClean="0"/>
            </a:p>
          </p:txBody>
        </p:sp>
        <p:pic>
          <p:nvPicPr>
            <p:cNvPr id="16" name="Picture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22" y="2421767"/>
              <a:ext cx="563867" cy="2264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extBox 27 3 2 2 2"/>
          <p:cNvSpPr txBox="1"/>
          <p:nvPr/>
        </p:nvSpPr>
        <p:spPr>
          <a:xfrm>
            <a:off x="176884" y="3496850"/>
            <a:ext cx="4171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ym typeface="Wingdings" panose="05000000000000000000" pitchFamily="2" charset="2"/>
              </a:rPr>
              <a:t>3) resonance:  </a:t>
            </a:r>
            <a:endParaRPr lang="en-US" sz="1600" dirty="0" smtClean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92" y="3570652"/>
            <a:ext cx="1315182" cy="22951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 3 2 2 2"/>
          <p:cNvSpPr txBox="1"/>
          <p:nvPr/>
        </p:nvSpPr>
        <p:spPr>
          <a:xfrm>
            <a:off x="176884" y="2837010"/>
            <a:ext cx="4547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ym typeface="Wingdings" panose="05000000000000000000" pitchFamily="2" charset="2"/>
              </a:rPr>
              <a:t>2) spin polarization (thermal or optical) in a cm</a:t>
            </a:r>
            <a:r>
              <a:rPr lang="en-US" sz="1600" baseline="30000" dirty="0" smtClean="0">
                <a:sym typeface="Wingdings" panose="05000000000000000000" pitchFamily="2" charset="2"/>
              </a:rPr>
              <a:t>3</a:t>
            </a:r>
            <a:r>
              <a:rPr lang="en-US" sz="1600" dirty="0" smtClean="0">
                <a:sym typeface="Wingdings" panose="05000000000000000000" pitchFamily="2" charset="2"/>
              </a:rPr>
              <a:t> sample </a:t>
            </a:r>
            <a:endParaRPr lang="en-US" sz="1600" dirty="0" smtClean="0"/>
          </a:p>
        </p:txBody>
      </p:sp>
      <p:sp>
        <p:nvSpPr>
          <p:cNvPr id="31" name="Right Arrow 30"/>
          <p:cNvSpPr/>
          <p:nvPr/>
        </p:nvSpPr>
        <p:spPr>
          <a:xfrm>
            <a:off x="400496" y="3902921"/>
            <a:ext cx="210316" cy="223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12 4 1 2 2 2"/>
          <p:cNvSpPr txBox="1">
            <a:spLocks/>
          </p:cNvSpPr>
          <p:nvPr/>
        </p:nvSpPr>
        <p:spPr>
          <a:xfrm>
            <a:off x="610812" y="3831352"/>
            <a:ext cx="388170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err="1" smtClean="0">
                <a:sym typeface="Mathematica1"/>
              </a:rPr>
              <a:t>axion</a:t>
            </a:r>
            <a:r>
              <a:rPr lang="en-US" sz="1600" dirty="0" smtClean="0">
                <a:sym typeface="Mathematica1"/>
              </a:rPr>
              <a:t>-spin interaction can now flip spins!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00496" y="4262303"/>
            <a:ext cx="210316" cy="223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12 4 1 2 2 2"/>
          <p:cNvSpPr txBox="1">
            <a:spLocks/>
          </p:cNvSpPr>
          <p:nvPr/>
        </p:nvSpPr>
        <p:spPr>
          <a:xfrm>
            <a:off x="610812" y="4190734"/>
            <a:ext cx="397246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sample magnetization tilts and </a:t>
            </a:r>
            <a:r>
              <a:rPr lang="en-US" sz="1600" dirty="0" err="1" smtClean="0">
                <a:sym typeface="Mathematica1"/>
              </a:rPr>
              <a:t>precesses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  <p:sp>
        <p:nvSpPr>
          <p:cNvPr id="35" name="TextBox 27 3 2 2 2"/>
          <p:cNvSpPr txBox="1"/>
          <p:nvPr/>
        </p:nvSpPr>
        <p:spPr>
          <a:xfrm>
            <a:off x="242126" y="4705369"/>
            <a:ext cx="4341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ym typeface="Wingdings" panose="05000000000000000000" pitchFamily="2" charset="2"/>
              </a:rPr>
              <a:t>4) a magnetometer next to the sample detects the magnetic field created by this </a:t>
            </a:r>
            <a:r>
              <a:rPr lang="en-US" sz="1600" dirty="0" err="1" smtClean="0">
                <a:sym typeface="Wingdings" panose="05000000000000000000" pitchFamily="2" charset="2"/>
              </a:rPr>
              <a:t>precessing</a:t>
            </a:r>
            <a:r>
              <a:rPr lang="en-US" sz="1600" dirty="0" smtClean="0">
                <a:sym typeface="Wingdings" panose="05000000000000000000" pitchFamily="2" charset="2"/>
              </a:rPr>
              <a:t> magnetization</a:t>
            </a:r>
            <a:endParaRPr lang="en-US" sz="16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918531" y="2688028"/>
            <a:ext cx="1248387" cy="32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6292" y="6153189"/>
            <a:ext cx="2894724" cy="36685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85" y="4244428"/>
            <a:ext cx="2858729" cy="2047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63" y="4131132"/>
            <a:ext cx="4357604" cy="2187264"/>
          </a:xfrm>
          <a:prstGeom prst="rect">
            <a:avLst/>
          </a:prstGeom>
        </p:spPr>
      </p:pic>
      <p:sp>
        <p:nvSpPr>
          <p:cNvPr id="9" name="L-Shape 8"/>
          <p:cNvSpPr/>
          <p:nvPr/>
        </p:nvSpPr>
        <p:spPr>
          <a:xfrm flipV="1">
            <a:off x="4550609" y="4009014"/>
            <a:ext cx="1691730" cy="2393512"/>
          </a:xfrm>
          <a:prstGeom prst="corner">
            <a:avLst>
              <a:gd name="adj1" fmla="val 34048"/>
              <a:gd name="adj2" fmla="val 758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1" grpId="0" animBg="1"/>
      <p:bldP spid="25" grpId="0"/>
      <p:bldP spid="28" grpId="0"/>
      <p:bldP spid="31" grpId="0" animBg="1"/>
      <p:bldP spid="32" grpId="0"/>
      <p:bldP spid="33" grpId="0" animBg="1"/>
      <p:bldP spid="34" grpId="0"/>
      <p:bldP spid="35" grpId="0"/>
      <p:bldP spid="26" grpId="0" animBg="1"/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36736"/>
            <a:ext cx="9144000" cy="6059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rgbClr val="C00000"/>
                </a:solidFill>
              </a:rPr>
              <a:t>A lab-scale search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50" y="1050694"/>
            <a:ext cx="3175172" cy="5643340"/>
          </a:xfrm>
          <a:prstGeom prst="rect">
            <a:avLst/>
          </a:prstGeom>
        </p:spPr>
      </p:pic>
      <p:sp>
        <p:nvSpPr>
          <p:cNvPr id="16" name="Content Placeholder 12 4 1 2 2 2"/>
          <p:cNvSpPr txBox="1">
            <a:spLocks/>
          </p:cNvSpPr>
          <p:nvPr/>
        </p:nvSpPr>
        <p:spPr>
          <a:xfrm>
            <a:off x="5935005" y="5540891"/>
            <a:ext cx="222118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Febr</a:t>
            </a:r>
            <a:r>
              <a:rPr lang="en-US" sz="1600" dirty="0" smtClean="0">
                <a:sym typeface="Mathematica1"/>
              </a:rPr>
              <a:t>uary </a:t>
            </a:r>
            <a:r>
              <a:rPr lang="en-US" sz="1600" dirty="0" smtClean="0">
                <a:sym typeface="Mathematica1"/>
              </a:rPr>
              <a:t>2016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</p:spTree>
    <p:extLst>
      <p:ext uri="{BB962C8B-B14F-4D97-AF65-F5344CB8AC3E}">
        <p14:creationId xmlns:p14="http://schemas.microsoft.com/office/powerpoint/2010/main" val="21676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88" y="1050694"/>
            <a:ext cx="4126897" cy="55988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9325-45D7-4598-A38B-60DF9454894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66" y="1270885"/>
            <a:ext cx="3067079" cy="15394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8532" y="1129806"/>
            <a:ext cx="3233530" cy="18155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71537" y="2945354"/>
            <a:ext cx="2896995" cy="210790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71538" y="1129806"/>
            <a:ext cx="2896994" cy="392345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871537" y="2945354"/>
            <a:ext cx="6130525" cy="210790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36736"/>
            <a:ext cx="9144000" cy="6059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rgbClr val="C00000"/>
                </a:solidFill>
              </a:rPr>
              <a:t>A lab-scale search</a:t>
            </a:r>
            <a:endParaRPr lang="en-US" sz="2400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11" name="Content Placeholder 12 4 1 2 2 2"/>
          <p:cNvSpPr txBox="1">
            <a:spLocks/>
          </p:cNvSpPr>
          <p:nvPr/>
        </p:nvSpPr>
        <p:spPr>
          <a:xfrm>
            <a:off x="5935005" y="5540891"/>
            <a:ext cx="222118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5143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ym typeface="Mathematica1"/>
              </a:rPr>
              <a:t>November</a:t>
            </a:r>
            <a:r>
              <a:rPr lang="en-US" sz="1600" dirty="0" smtClean="0">
                <a:sym typeface="Mathematica1"/>
              </a:rPr>
              <a:t> </a:t>
            </a:r>
            <a:r>
              <a:rPr lang="en-US" sz="1600" dirty="0" smtClean="0">
                <a:sym typeface="Mathematica1"/>
              </a:rPr>
              <a:t>2016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athematica1"/>
            </a:endParaRPr>
          </a:p>
        </p:txBody>
      </p:sp>
    </p:spTree>
    <p:extLst>
      <p:ext uri="{BB962C8B-B14F-4D97-AF65-F5344CB8AC3E}">
        <p14:creationId xmlns:p14="http://schemas.microsoft.com/office/powerpoint/2010/main" val="12133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696"/>
  <p:tag name="ORIGINALWIDTH" val="921.8787"/>
  <p:tag name="LATEXADDIN" val="\documentclass{article}&#10;\include{AlexTeXdefs}&#10;\pagestyle{empty}&#10;\begin{document}&#10;&#10;\begin{align*}&#10;\rho\approx 0.3\uu{GeV/cm^3}&#10;\end{align*}&#10;&#10;\end{document}"/>
  <p:tag name="IGUANATEXSIZE" val="20"/>
  <p:tag name="IGUANATEXCURSOR" val="125"/>
  <p:tag name="TRANSPARENCY" val="True"/>
  <p:tag name="FILENAME" val=""/>
  <p:tag name="INPUTTYPE" val="0"/>
  <p:tag name="LATEXENGINEID" val="1"/>
  <p:tag name="TEMPFOLDER" val="C:\Program Files (x86)\IguanaTeX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69"/>
  <p:tag name="ORIGINALWIDTH" val="663.8427"/>
  <p:tag name="LATEXADDIN" val="\documentclass{article}&#10;\include{AlexTeXdefs}&#10;\pagestyle{empty}&#10;\begin{document}&#10;&#10;\begin{align*}&#10;m_ac^2\approx {\rm \mu eV}&#10;\end{align*}&#10;&#10;\end{document}"/>
  <p:tag name="IGUANATEXSIZE" val="20"/>
  <p:tag name="IGUANATEXCURSOR" val="113"/>
  <p:tag name="TRANSPARENCY" val="True"/>
  <p:tag name="FILENAME" val=""/>
  <p:tag name="INPUTTYPE" val="0"/>
  <p:tag name="LATEXENGINEID" val="1"/>
  <p:tag name="TEMPFOLDER" val="C:\Program Files (x86)\IguanaTeX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77.6224"/>
  <p:tag name="LATEXADDIN" val="\documentclass{article}&#10;\include{AlexTeXdefs}&#10;\pagestyle{empty}&#10;\begin{document}&#10;&#10;\begin{align*}&#10;a(t) = a_0\cos\omega_at&#10;\end{align*}&#10;&#10;\end{document}"/>
  <p:tag name="IGUANATEXSIZE" val="20"/>
  <p:tag name="IGUANATEXCURSOR" val="120"/>
  <p:tag name="TRANSPARENCY" val="True"/>
  <p:tag name="FILENAME" val=""/>
  <p:tag name="INPUTTYPE" val="0"/>
  <p:tag name="LATEXENGINEID" val="1"/>
  <p:tag name="TEMPFOLDER" val="C:\Program Files (x86)\IguanaTeX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696"/>
  <p:tag name="ORIGINALWIDTH" val="711.8494"/>
  <p:tag name="LATEXADDIN" val="\documentclass{article}&#10;\include{AlexTeXdefs}&#10;\pagestyle{empty}&#10;\begin{document}&#10;&#10;\begin{align*}&#10;\omega_a = m_ac^2/\hbar&#10;\end{align*}&#10;&#10;\end{document}"/>
  <p:tag name="IGUANATEXSIZE" val="20"/>
  <p:tag name="IGUANATEXCURSOR" val="120"/>
  <p:tag name="TRANSPARENCY" val="True"/>
  <p:tag name="FILENAME" val=""/>
  <p:tag name="INPUTTYPE" val="0"/>
  <p:tag name="LATEXENGINEID" val="1"/>
  <p:tag name="TEMPFOLDER" val="C:\Program Files (x86)\IguanaTeX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212"/>
  <p:tag name="ORIGINALWIDTH" val="1373.442"/>
  <p:tag name="LATEXADDIN" val="\documentclass{article}&#10;\include{AlexTeXdefs}&#10;\pagestyle{empty}&#10;\begin{document}&#10;&#10;\begin{align*}&#10;H_{\rm e} = g_d(a_0\cos\omega_at)\bm{\vec{\sigma}}\cdot \bm{\vec{E}}^*&#10;\end{align*}&#10;&#10;\end{document}"/>
  <p:tag name="IGUANATEXSIZE" val="20"/>
  <p:tag name="IGUANATEXCURSOR" val="112"/>
  <p:tag name="TRANSPARENCY" val="True"/>
  <p:tag name="FILENAME" val=""/>
  <p:tag name="INPUTTYPE" val="0"/>
  <p:tag name="LATEXENGINEID" val="1"/>
  <p:tag name="TEMPFOLDER" val="C:\Program Files (x86)\IguanaTeX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71"/>
  <p:tag name="ORIGINALWIDTH" val="1053.897"/>
  <p:tag name="LATEXADDIN" val="\documentclass{article}&#10;\include{AlexTeXdefs}&#10;\pagestyle{empty}&#10;\begin{document}&#10;&#10;\begin{align*}&#10;H_{\rm e} = \bm{\vec{\sigma}}\cdot \bm{\vec{B}}_1^*\cos\omega_at&#10;\end{align*}&#10;&#10;\end{document}"/>
  <p:tag name="IGUANATEXSIZE" val="20"/>
  <p:tag name="IGUANATEXCURSOR" val="148"/>
  <p:tag name="TRANSPARENCY" val="True"/>
  <p:tag name="FILENAME" val=""/>
  <p:tag name="INPUTTYPE" val="0"/>
  <p:tag name="LATEXENGINEID" val="1"/>
  <p:tag name="TEMPFOLDER" val="C:\Program Files (x86)\IguanaTeX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71"/>
  <p:tag name="ORIGINALWIDTH" val="1514.461"/>
  <p:tag name="LATEXADDIN" val="\documentclass{article}&#10;\include{AlexTeXdefs}&#10;\pagestyle{empty}&#10;\begin{document}&#10;&#10;\begin{align*}&#10;\bm{\vec{B}}_1^*\cos\omega_at = g_da_0\bm{\vec{E}}^*\cos\omega_at&#10;\end{align*}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Program Files (x86)\IguanaTeX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647"/>
  <p:tag name="ORIGINALWIDTH" val="192.0268"/>
  <p:tag name="LATEXADDIN" val="\documentclass{article}&#10;\include{AlexTeXdefs}&#10;\pagestyle{empty}&#10;\begin{document}&#10;&#10;\begin{align*}&#10;\hbar\omega_a&#10;\end{align*}&#10;&#10;\end{document}"/>
  <p:tag name="IGUANATEXSIZE" val="20"/>
  <p:tag name="IGUANATEXCURSOR" val="110"/>
  <p:tag name="TRANSPARENCY" val="True"/>
  <p:tag name="FILENAME" val=""/>
  <p:tag name="INPUTTYPE" val="0"/>
  <p:tag name="LATEXENGINEID" val="1"/>
  <p:tag name="TEMPFOLDER" val="C:\Program Files (x86)\IguanaTeX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71"/>
  <p:tag name="ORIGINALWIDTH" val="1053.897"/>
  <p:tag name="LATEXADDIN" val="\documentclass{article}&#10;\include{AlexTeXdefs}&#10;\pagestyle{empty}&#10;\begin{document}&#10;&#10;\begin{align*}&#10;H_{\rm e} = \bm{\vec{\sigma}}\cdot \bm{\vec{B}}_1^*\cos\omega_at&#10;\end{align*}&#10;&#10;\end{document}"/>
  <p:tag name="IGUANATEXSIZE" val="20"/>
  <p:tag name="IGUANATEXCURSOR" val="148"/>
  <p:tag name="TRANSPARENCY" val="True"/>
  <p:tag name="FILENAME" val=""/>
  <p:tag name="INPUTTYPE" val="0"/>
  <p:tag name="LATEXENGINEID" val="1"/>
  <p:tag name="TEMPFOLDER" val="C:\Program Files (x86)\IguanaTeX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658"/>
  <p:tag name="ORIGINALWIDTH" val="647.3403"/>
  <p:tag name="LATEXADDIN" val="\documentclass{article}&#10;\include{AlexTeXdefs}&#10;\pagestyle{empty}&#10;\begin{document}&#10;&#10;\begin{align*}&#10;\hbar\omega_a=g\mu B_0&#10;\end{align*}&#10;&#10;\end{document}"/>
  <p:tag name="IGUANATEXSIZE" val="20"/>
  <p:tag name="IGUANATEXCURSOR" val="111"/>
  <p:tag name="TRANSPARENCY" val="True"/>
  <p:tag name="FILENAME" val=""/>
  <p:tag name="INPUTTYPE" val="0"/>
  <p:tag name="LATEXENGINEID" val="1"/>
  <p:tag name="TEMPFOLDER" val="C:\Program Files (x86)\IguanaTeX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656"/>
  <p:tag name="ORIGINALWIDTH" val="277.5387"/>
  <p:tag name="LATEXADDIN" val="\documentclass{article}&#10;\include{AlexTeXdefs}&#10;\pagestyle{empty}&#10;\begin{document}&#10;&#10;\begin{align*}&#10;g\mu B_0&#10;\end{align*}&#10;&#10;\end{document}"/>
  <p:tag name="IGUANATEXSIZE" val="20"/>
  <p:tag name="IGUANATEXCURSOR" val="105"/>
  <p:tag name="TRANSPARENCY" val="True"/>
  <p:tag name="FILENAME" val=""/>
  <p:tag name="INPUTTYPE" val="0"/>
  <p:tag name="LATEXENGINEID" val="1"/>
  <p:tag name="TEMPFOLDER" val="C:\Program Files (x86)\IguanaTeX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9.7849"/>
  <p:tag name="ORIGINALWIDTH" val="547.5764"/>
  <p:tag name="LATEXADDIN" val="\documentclass{article}&#10;\include{AlexTeXdefs}&#10;\pagestyle{empty}&#10;\begin{document}&#10;&#10;\begin{align*}&#10;\frac{a}{f_a}F_{\mu\nu}\tilde{F}^{\mu\nu}&#10;\end{align*}&#10;&#10;\end{document}"/>
  <p:tag name="IGUANATEXSIZE" val="20"/>
  <p:tag name="IGUANATEXCURSOR" val="138"/>
  <p:tag name="TRANSPARENCY" val="True"/>
  <p:tag name="FILENAME" val=""/>
  <p:tag name="INPUTTYPE" val="0"/>
  <p:tag name="LATEXENGINEID" val="1"/>
  <p:tag name="TEMPFOLDER" val="C:\Program Files (x86)\IguanaTeX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71"/>
  <p:tag name="ORIGINALWIDTH" val="1053.897"/>
  <p:tag name="LATEXADDIN" val="\documentclass{article}&#10;\include{AlexTeXdefs}&#10;\pagestyle{empty}&#10;\begin{document}&#10;&#10;\begin{align*}&#10;H_{\rm e} = \bm{\vec{\sigma}}\cdot \bm{\vec{B}}_1^*\cos\omega_at&#10;\end{align*}&#10;&#10;\end{document}"/>
  <p:tag name="IGUANATEXSIZE" val="20"/>
  <p:tag name="IGUANATEXCURSOR" val="148"/>
  <p:tag name="TRANSPARENCY" val="True"/>
  <p:tag name="FILENAME" val=""/>
  <p:tag name="INPUTTYPE" val="0"/>
  <p:tag name="LATEXENGINEID" val="1"/>
  <p:tag name="TEMPFOLDER" val="C:\Program Files (x86)\IguanaTeX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71"/>
  <p:tag name="ORIGINALWIDTH" val="722.3508"/>
  <p:tag name="LATEXADDIN" val="\documentclass{article}&#10;\include{AlexTeXdefs}&#10;\pagestyle{empty}&#10;\begin{document}&#10;&#10;\begin{align*}&#10;\bm{\vec{B}}_1^* = g_da_0\bm{\vec{E}}^*&#10;\end{align*}&#10;&#10;\end{document}"/>
  <p:tag name="IGUANATEXSIZE" val="20"/>
  <p:tag name="IGUANATEXCURSOR" val="136"/>
  <p:tag name="TRANSPARENCY" val="True"/>
  <p:tag name="FILENAME" val=""/>
  <p:tag name="INPUTTYPE" val="0"/>
  <p:tag name="LATEXENGINEID" val="1"/>
  <p:tag name="TEMPFOLDER" val="C:\Program Files (x86)\IguanaTeX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696"/>
  <p:tag name="ORIGINALWIDTH" val="832.6162"/>
  <p:tag name="LATEXADDIN" val="\documentclass{article}&#10;\include{AlexTeXdefs}&#10;\pagestyle{empty}&#10;\begin{document}&#10;&#10;\begin{align*}&#10;E^*\approx 10^8\uu{V/cm}&#10;\end{align*}&#10;&#10;\end{document}"/>
  <p:tag name="IGUANATEXSIZE" val="20"/>
  <p:tag name="IGUANATEXCURSOR" val="121"/>
  <p:tag name="TRANSPARENCY" val="True"/>
  <p:tag name="FILENAME" val=""/>
  <p:tag name="INPUTTYPE" val="0"/>
  <p:tag name="LATEXENGINEID" val="1"/>
  <p:tag name="TEMPFOLDER" val="C:\Program Files (x86)\IguanaTeX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656"/>
  <p:tag name="ORIGINALWIDTH" val="984.8875"/>
  <p:tag name="LATEXADDIN" val="\documentclass{article}&#10;\include{AlexTeXdefs}&#10;\pagestyle{empty}&#10;\begin{document}&#10;&#10;\begin{align*}&#10;n\approx 3\times 10^{21}\uu{cm^{-3}}&#10;\end{align*}&#10;&#10;\end{document}"/>
  <p:tag name="IGUANATEXSIZE" val="20"/>
  <p:tag name="IGUANATEXCURSOR" val="132"/>
  <p:tag name="TRANSPARENCY" val="True"/>
  <p:tag name="FILENAME" val=""/>
  <p:tag name="INPUTTYPE" val="0"/>
  <p:tag name="LATEXENGINEID" val="1"/>
  <p:tag name="TEMPFOLDER" val="C:\Program Files (x86)\IguanaTeX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671"/>
  <p:tag name="ORIGINALWIDTH" val="542.3257"/>
  <p:tag name="LATEXADDIN" val="\documentclass{article}&#10;\include{AlexTeXdefs}&#10;\pagestyle{empty}&#10;\begin{document}&#10;&#10;\begin{align*}&#10;T_2^*\approx 1\uu{ms}&#10;\end{align*}&#10;&#10;\end{document}"/>
  <p:tag name="IGUANATEXSIZE" val="20"/>
  <p:tag name="IGUANATEXCURSOR" val="117"/>
  <p:tag name="TRANSPARENCY" val="True"/>
  <p:tag name="FILENAME" val=""/>
  <p:tag name="INPUTTYPE" val="0"/>
  <p:tag name="LATEXENGINEID" val="1"/>
  <p:tag name="TEMPFOLDER" val="C:\Program Files (x86)\IguanaTeX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015"/>
  <p:tag name="ORIGINALWIDTH" val="416.3081"/>
  <p:tag name="LATEXADDIN" val="\documentclass{article}&#10;\include{AlexTeXdefs}&#10;\pagestyle{empty}&#10;\begin{document}&#10;&#10;\begin{align*}&#10;\chem{PbTiO_3}&#10;\end{align*}&#10;&#10;\end{document}"/>
  <p:tag name="IGUANATEXSIZE" val="20"/>
  <p:tag name="IGUANATEXCURSOR" val="111"/>
  <p:tag name="TRANSPARENCY" val="True"/>
  <p:tag name="FILENAME" val=""/>
  <p:tag name="INPUTTYPE" val="0"/>
  <p:tag name="LATEXENGINEID" val="1"/>
  <p:tag name="TEMPFOLDER" val="C:\Program Files (x86)\IguanaTeX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015"/>
  <p:tag name="ORIGINALWIDTH" val="603.0842"/>
  <p:tag name="LATEXADDIN" val="\documentclass{article}&#10;\include{AlexTeXdefs}&#10;\pagestyle{empty}&#10;\begin{document}&#10;&#10;\begin{align*}&#10;\chem{Pb_5Ge_3O_{11}}&#10;\end{align*}&#10;&#10;\end{document}"/>
  <p:tag name="IGUANATEXSIZE" val="20"/>
  <p:tag name="IGUANATEXCURSOR" val="111"/>
  <p:tag name="TRANSPARENCY" val="True"/>
  <p:tag name="FILENAME" val=""/>
  <p:tag name="INPUTTYPE" val="0"/>
  <p:tag name="LATEXENGINEID" val="1"/>
  <p:tag name="TEMPFOLDER" val="C:\Program Files (x86)\IguanaTeX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691"/>
  <p:tag name="ORIGINALWIDTH" val="2923.908"/>
  <p:tag name="LATEXADDIN" val="\documentclass{article}&#10;\include{AlexTeXdefs}&#10;\pagestyle{empty}&#10;\begin{document}&#10;&#10;\begin{align*}&#10;\chem{(1-x)[Pb(Mg_{1/3}Nb_{2/3})O_3]/x[PbTiO_3]} \; (PMN-PT)&#10;\end{align*}&#10;&#10;\end{document}"/>
  <p:tag name="IGUANATEXSIZE" val="20"/>
  <p:tag name="IGUANATEXCURSOR" val="157"/>
  <p:tag name="TRANSPARENCY" val="True"/>
  <p:tag name="FILENAME" val=""/>
  <p:tag name="INPUTTYPE" val="0"/>
  <p:tag name="LATEXENGINEID" val="1"/>
  <p:tag name="TEMPFOLDER" val="C:\Program Files (x86)\IguanaTeX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04.904"/>
  <p:tag name="LATEXADDIN" val="\documentclass{article}&#10;\include{AlexTeXdefs}&#10;\pagestyle{empty}&#10;\begin{document}&#10;&#10;\begin{align*}&#10;\chem{Pb(Zr,Ti)O_3} \; (PZT)&#10;\end{align*}&#10;&#10;\end{document}"/>
  <p:tag name="IGUANATEXSIZE" val="20"/>
  <p:tag name="IGUANATEXCURSOR" val="112"/>
  <p:tag name="TRANSPARENCY" val="True"/>
  <p:tag name="FILENAME" val=""/>
  <p:tag name="INPUTTYPE" val="0"/>
  <p:tag name="LATEXENGINEID" val="1"/>
  <p:tag name="TEMPFOLDER" val="C:\Program Files (x86)\IguanaTeX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71"/>
  <p:tag name="ORIGINALWIDTH" val="1053.897"/>
  <p:tag name="LATEXADDIN" val="\documentclass{article}&#10;\include{AlexTeXdefs}&#10;\pagestyle{empty}&#10;\begin{document}&#10;&#10;\begin{align*}&#10;H_{\rm e} = \bm{\vec{\sigma}}\cdot \bm{\vec{B}}_1^*\cos\omega_at&#10;\end{align*}&#10;&#10;\end{document}"/>
  <p:tag name="IGUANATEXSIZE" val="20"/>
  <p:tag name="IGUANATEXCURSOR" val="148"/>
  <p:tag name="TRANSPARENCY" val="True"/>
  <p:tag name="FILENAME" val=""/>
  <p:tag name="INPUTTYPE" val="0"/>
  <p:tag name="LATEXENGINEID" val="1"/>
  <p:tag name="TEMPFOLDER" val="C:\Program Files (x86)\IguanaTeX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9.7849"/>
  <p:tag name="ORIGINALWIDTH" val="547.5764"/>
  <p:tag name="LATEXADDIN" val="\documentclass{article}&#10;\include{AlexTeXdefs}&#10;\pagestyle{empty}&#10;\begin{document}&#10;&#10;\begin{align*}&#10;\frac{a}{f_a}F_{\mu\nu}\tilde{F}^{\mu\nu}&#10;\end{align*}&#10;&#10;\end{document}"/>
  <p:tag name="IGUANATEXSIZE" val="20"/>
  <p:tag name="IGUANATEXCURSOR" val="138"/>
  <p:tag name="TRANSPARENCY" val="True"/>
  <p:tag name="FILENAME" val=""/>
  <p:tag name="INPUTTYPE" val="0"/>
  <p:tag name="LATEXENGINEID" val="1"/>
  <p:tag name="TEMPFOLDER" val="C:\Program Files (x86)\IguanaTeX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71"/>
  <p:tag name="ORIGINALWIDTH" val="1053.897"/>
  <p:tag name="LATEXADDIN" val="\documentclass{article}&#10;\include{AlexTeXdefs}&#10;\pagestyle{empty}&#10;\begin{document}&#10;&#10;\begin{align*}&#10;H_{\rm e} = \bm{\vec{\sigma}}\cdot \bm{\vec{B}}_1^*\cos\omega_at&#10;\end{align*}&#10;&#10;\end{document}"/>
  <p:tag name="IGUANATEXSIZE" val="20"/>
  <p:tag name="IGUANATEXCURSOR" val="148"/>
  <p:tag name="TRANSPARENCY" val="True"/>
  <p:tag name="FILENAME" val=""/>
  <p:tag name="INPUTTYPE" val="0"/>
  <p:tag name="LATEXENGINEID" val="1"/>
  <p:tag name="TEMPFOLDER" val="C:\Program Files (x86)\IguanaTeX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71"/>
  <p:tag name="ORIGINALWIDTH" val="1053.897"/>
  <p:tag name="LATEXADDIN" val="\documentclass{article}&#10;\include{AlexTeXdefs}&#10;\pagestyle{empty}&#10;\begin{document}&#10;&#10;\begin{align*}&#10;H_{\rm e} = \bm{\vec{\sigma}}\cdot \bm{\vec{B}}_1^*\cos\omega_at&#10;\end{align*}&#10;&#10;\end{document}"/>
  <p:tag name="IGUANATEXSIZE" val="20"/>
  <p:tag name="IGUANATEXCURSOR" val="148"/>
  <p:tag name="TRANSPARENCY" val="True"/>
  <p:tag name="FILENAME" val=""/>
  <p:tag name="INPUTTYPE" val="0"/>
  <p:tag name="LATEXENGINEID" val="1"/>
  <p:tag name="TEMPFOLDER" val="C:\Program Files (x86)\IguanaTeX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9.7849"/>
  <p:tag name="ORIGINALWIDTH" val="566.329"/>
  <p:tag name="LATEXADDIN" val="\documentclass{article}&#10;\include{AlexTeXdefs}&#10;\pagestyle{empty}&#10;\begin{document}&#10;&#10;\begin{align*}&#10;\frac{a}{f_a}G_{\mu\nu}\tilde{G}^{\mu\nu}&#10;\end{align*}&#10;&#10;\end{document}"/>
  <p:tag name="IGUANATEXSIZE" val="20"/>
  <p:tag name="IGUANATEXCURSOR" val="128"/>
  <p:tag name="TRANSPARENCY" val="True"/>
  <p:tag name="FILENAME" val=""/>
  <p:tag name="INPUTTYPE" val="0"/>
  <p:tag name="LATEXENGINEID" val="1"/>
  <p:tag name="TEMPFOLDER" val="C:\Program Files (x86)\IguanaTeX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2897"/>
  <p:tag name="ORIGINALWIDTH" val="783.1093"/>
  <p:tag name="LATEXADDIN" val="\documentclass{article}&#10;\include{AlexTeXdefs}&#10;\pagestyle{empty}&#10;\begin{document}&#10;&#10;\begin{align*}&#10;\frac{\partial_{\mu}a}{f_a} \bar{\Psi}_f \gamma^{\mu}\gamma_5\Psi_f&#10;\end{align*}&#10;&#10;\end{document}"/>
  <p:tag name="IGUANATEXSIZE" val="20"/>
  <p:tag name="IGUANATEXCURSOR" val="164"/>
  <p:tag name="TRANSPARENCY" val="True"/>
  <p:tag name="FILENAME" val=""/>
  <p:tag name="INPUTTYPE" val="0"/>
  <p:tag name="LATEXENGINEID" val="1"/>
  <p:tag name="TEMPFOLDER" val="C:\Program Files (x86)\IguanaTeX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195"/>
  <p:tag name="ORIGINALWIDTH" val="711.8494"/>
  <p:tag name="LATEXADDIN" val="\documentclass{article}&#10;\include{AlexTeXdefs}&#10;\pagestyle{empty}&#10;\begin{document}&#10;&#10;\begin{align*}&#10;H_{\rm e}\propto a\bm{\vec{\sigma}}\cdot \bm{\vec{E}}^*&#10;\end{align*}&#10;&#10;\end{document}"/>
  <p:tag name="IGUANATEXSIZE" val="20"/>
  <p:tag name="IGUANATEXCURSOR" val="115"/>
  <p:tag name="TRANSPARENCY" val="True"/>
  <p:tag name="FILENAME" val=""/>
  <p:tag name="INPUTTYPE" val="0"/>
  <p:tag name="LATEXENGINEID" val="1"/>
  <p:tag name="TEMPFOLDER" val="C:\Program Files (x86)\IguanaTeX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195"/>
  <p:tag name="ORIGINALWIDTH" val="841.6175"/>
  <p:tag name="LATEXADDIN" val="\documentclass{article}&#10;\include{AlexTeXdefs}&#10;\pagestyle{empty}&#10;\begin{document}&#10;&#10;\begin{align*}&#10;H_{\rm wind}\propto \bm{\vec{\sigma}}\cdot \bm{\vec{\nabla}}a&#10;\end{align*}&#10;&#10;\end{document}"/>
  <p:tag name="IGUANATEXSIZE" val="20"/>
  <p:tag name="IGUANATEXCURSOR" val="158"/>
  <p:tag name="TRANSPARENCY" val="True"/>
  <p:tag name="FILENAME" val=""/>
  <p:tag name="INPUTTYPE" val="0"/>
  <p:tag name="LATEXENGINEID" val="1"/>
  <p:tag name="TEMPFOLDER" val="C:\Program Files (x86)\IguanaTeX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195"/>
  <p:tag name="ORIGINALWIDTH" val="711.8494"/>
  <p:tag name="LATEXADDIN" val="\documentclass{article}&#10;\include{AlexTeXdefs}&#10;\pagestyle{empty}&#10;\begin{document}&#10;&#10;\begin{align*}&#10;H_{\rm e}\propto a\bm{\vec{\sigma}}\cdot \bm{\vec{E}}^*&#10;\end{align*}&#10;&#10;\end{document}"/>
  <p:tag name="IGUANATEXSIZE" val="20"/>
  <p:tag name="IGUANATEXCURSOR" val="115"/>
  <p:tag name="TRANSPARENCY" val="True"/>
  <p:tag name="FILENAME" val=""/>
  <p:tag name="INPUTTYPE" val="0"/>
  <p:tag name="LATEXENGINEID" val="1"/>
  <p:tag name="TEMPFOLDER" val="C:\Program Files (x86)\IguanaTeX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8.7861"/>
  <p:tag name="ORIGINALWIDTH" val="1557.967"/>
  <p:tag name="LATEXADDIN" val="\documentclass{article}&#10;\include{AlexTeXdefs}&#10;\pagestyle{empty}&#10;\begin{document}&#10;&#10;\begin{align*}&#10;\rho_{\rm DM}\approx 0.3\uu{\frac{GeV}{cm^3}}&#10;\approx \left(0.04\uu{eV}\right)^4&#10;\end{align*}&#10;&#10;\end{document}"/>
  <p:tag name="IGUANATEXSIZE" val="20"/>
  <p:tag name="IGUANATEXCURSOR" val="177"/>
  <p:tag name="TRANSPARENCY" val="True"/>
  <p:tag name="FILENAME" val=""/>
  <p:tag name="INPUTTYPE" val="0"/>
  <p:tag name="LATEXENGINEID" val="1"/>
  <p:tag name="TEMPFOLDER" val="C:\Program Files (x86)\IguanaTeX\Temp\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ex2">
      <a:majorFont>
        <a:latin typeface="Consola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On-screen Show (4:3)</PresentationFormat>
  <Paragraphs>159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Consolas</vt:lpstr>
      <vt:lpstr>Wingdings</vt:lpstr>
      <vt:lpstr>Calibri</vt:lpstr>
      <vt:lpstr>Mathematica1</vt:lpstr>
      <vt:lpstr>1_Office Theme</vt:lpstr>
      <vt:lpstr>Cosmic Axion Spin Precession Experiment (CASPEr)</vt:lpstr>
      <vt:lpstr>PowerPoint Presentation</vt:lpstr>
      <vt:lpstr>PowerPoint Presentation</vt:lpstr>
      <vt:lpstr>Axions</vt:lpstr>
      <vt:lpstr>Axions</vt:lpstr>
      <vt:lpstr>Axion coupling to spin</vt:lpstr>
      <vt:lpstr>Experimental search for axion coupling to spin</vt:lpstr>
      <vt:lpstr>A lab-scale search</vt:lpstr>
      <vt:lpstr>A lab-scale search</vt:lpstr>
      <vt:lpstr>Sample material</vt:lpstr>
      <vt:lpstr>Magnetometry</vt:lpstr>
      <vt:lpstr>Systematics</vt:lpstr>
      <vt:lpstr>Systematics</vt:lpstr>
      <vt:lpstr>The experimental reach of CASPEr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2016-04-07T13:09:01Z</dcterms:created>
  <dcterms:modified xsi:type="dcterms:W3CDTF">2016-12-07T22:10:05Z</dcterms:modified>
</cp:coreProperties>
</file>