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29" r:id="rId2"/>
    <p:sldId id="973" r:id="rId3"/>
    <p:sldId id="971" r:id="rId4"/>
    <p:sldId id="987" r:id="rId5"/>
    <p:sldId id="898" r:id="rId6"/>
    <p:sldId id="977" r:id="rId7"/>
    <p:sldId id="978" r:id="rId8"/>
    <p:sldId id="934" r:id="rId9"/>
    <p:sldId id="944" r:id="rId10"/>
    <p:sldId id="975" r:id="rId11"/>
    <p:sldId id="992" r:id="rId12"/>
    <p:sldId id="986" r:id="rId13"/>
    <p:sldId id="913" r:id="rId14"/>
    <p:sldId id="950" r:id="rId15"/>
    <p:sldId id="972" r:id="rId16"/>
    <p:sldId id="953" r:id="rId17"/>
    <p:sldId id="976" r:id="rId18"/>
    <p:sldId id="984" r:id="rId19"/>
    <p:sldId id="985" r:id="rId20"/>
    <p:sldId id="983" r:id="rId21"/>
    <p:sldId id="961" r:id="rId2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5"/>
      <p:bold r:id="rId26"/>
    </p:embeddedFont>
  </p:embeddedFontLst>
  <p:custDataLst>
    <p:tags r:id="rId27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5076E2"/>
    <a:srgbClr val="FFC000"/>
    <a:srgbClr val="92D050"/>
    <a:srgbClr val="0000FF"/>
    <a:srgbClr val="000099"/>
    <a:srgbClr val="124CEE"/>
    <a:srgbClr val="3D6AAD"/>
    <a:srgbClr val="33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5" autoAdjust="0"/>
    <p:restoredTop sz="87981" autoAdjust="0"/>
  </p:normalViewPr>
  <p:slideViewPr>
    <p:cSldViewPr snapToGrid="0">
      <p:cViewPr>
        <p:scale>
          <a:sx n="69" d="100"/>
          <a:sy n="69" d="100"/>
        </p:scale>
        <p:origin x="109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D0323A3F-5EBD-4CCD-B5CD-B7497DDA6C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7F51EA0F-C86F-433F-AFA2-4AFB5A97C6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45FAA-8D85-4058-B10B-F89A8E46CAF3}" type="slidenum">
              <a:rPr lang="en-US"/>
              <a:pPr/>
              <a:t>1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7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B4799-7F33-4CB2-86C3-2DA2F057AE68}" type="slidenum">
              <a:rPr lang="en-US"/>
              <a:pPr/>
              <a:t>6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1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32FC9-8DE6-CA48-B2B6-C8D4B9CC22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EA0F-C86F-433F-AFA2-4AFB5A97C6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b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6779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3" name="Picture 19" descr="SU_Seal_Card_pos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0100" y="6162675"/>
            <a:ext cx="571500" cy="571500"/>
          </a:xfrm>
          <a:prstGeom prst="rect">
            <a:avLst/>
          </a:prstGeom>
          <a:noFill/>
        </p:spPr>
      </p:pic>
      <p:pic>
        <p:nvPicPr>
          <p:cNvPr id="1045" name="Picture 21" descr="stanford_univ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5" y="6554788"/>
            <a:ext cx="2279650" cy="157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195791" y="4680924"/>
            <a:ext cx="269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latin typeface="Times New Roman" pitchFamily="18" charset="0"/>
              </a:rPr>
              <a:t>Jason Hogan</a:t>
            </a:r>
            <a:endParaRPr lang="en-US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itchFamily="18" charset="0"/>
              </a:rPr>
              <a:t>Stanford 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itchFamily="18" charset="0"/>
              </a:rPr>
              <a:t>December 9, 2016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55831" y="3281438"/>
            <a:ext cx="8456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/>
              <a:t>Sub-eV 2016</a:t>
            </a:r>
          </a:p>
        </p:txBody>
      </p:sp>
      <p:sp>
        <p:nvSpPr>
          <p:cNvPr id="164877" name="Rectangle 2"/>
          <p:cNvSpPr>
            <a:spLocks noChangeArrowheads="1"/>
          </p:cNvSpPr>
          <p:nvPr/>
        </p:nvSpPr>
        <p:spPr bwMode="auto">
          <a:xfrm>
            <a:off x="1005016" y="1173514"/>
            <a:ext cx="728636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990000"/>
                </a:solidFill>
                <a:latin typeface="Arial" charset="0"/>
              </a:rPr>
              <a:t>Atomic Clocks and Interferometers for Dark Matter</a:t>
            </a:r>
            <a:endParaRPr lang="en-US" sz="3200" b="1" dirty="0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38594"/>
      </p:ext>
    </p:extLst>
  </p:cSld>
  <p:clrMapOvr>
    <a:masterClrMapping/>
  </p:clrMapOvr>
  <p:transition advTm="2372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atomic clock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0"/>
          <a:stretch/>
        </p:blipFill>
        <p:spPr>
          <a:xfrm>
            <a:off x="158874" y="807244"/>
            <a:ext cx="4229603" cy="5294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9843" y="1105776"/>
            <a:ext cx="3579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Excited state phase evolution: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10" y="1652365"/>
            <a:ext cx="2160714" cy="398651"/>
          </a:xfrm>
          <a:prstGeom prst="rect">
            <a:avLst/>
          </a:prstGeom>
        </p:spPr>
      </p:pic>
      <p:grpSp>
        <p:nvGrpSpPr>
          <p:cNvPr id="44" name="Group 35"/>
          <p:cNvGrpSpPr/>
          <p:nvPr/>
        </p:nvGrpSpPr>
        <p:grpSpPr>
          <a:xfrm>
            <a:off x="6009962" y="2500200"/>
            <a:ext cx="1185789" cy="977351"/>
            <a:chOff x="4193537" y="913288"/>
            <a:chExt cx="1185789" cy="977351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203668" y="1642095"/>
              <a:ext cx="73152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3537" y="1155923"/>
              <a:ext cx="73152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1291" r="57246"/>
            <a:stretch>
              <a:fillRect/>
            </a:stretch>
          </p:blipFill>
          <p:spPr bwMode="auto">
            <a:xfrm>
              <a:off x="4960226" y="1393152"/>
              <a:ext cx="419100" cy="49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9176" r="2288"/>
            <a:stretch>
              <a:fillRect/>
            </a:stretch>
          </p:blipFill>
          <p:spPr bwMode="auto">
            <a:xfrm>
              <a:off x="4990662" y="913288"/>
              <a:ext cx="361950" cy="49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6197925" y="2773599"/>
            <a:ext cx="0" cy="431800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48" t="24107" r="9453" b="45618"/>
          <a:stretch>
            <a:fillRect/>
          </a:stretch>
        </p:blipFill>
        <p:spPr bwMode="auto">
          <a:xfrm>
            <a:off x="6280475" y="2901393"/>
            <a:ext cx="245269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626" y="3997129"/>
            <a:ext cx="2452118" cy="21518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2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atomic clock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0"/>
          <a:stretch/>
        </p:blipFill>
        <p:spPr>
          <a:xfrm>
            <a:off x="158874" y="807244"/>
            <a:ext cx="4229603" cy="5294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9843" y="1105776"/>
            <a:ext cx="3579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Excited state phase evolution: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37226" y="2559044"/>
            <a:ext cx="8440090" cy="3929974"/>
            <a:chOff x="337226" y="2559044"/>
            <a:chExt cx="8440090" cy="392997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37226" y="4591455"/>
              <a:ext cx="1225685" cy="1309993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562911" y="2559044"/>
              <a:ext cx="7214405" cy="203241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62910" y="5901448"/>
              <a:ext cx="7214406" cy="58757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37226" y="2559044"/>
              <a:ext cx="4229602" cy="204071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66829" y="2559044"/>
              <a:ext cx="4210487" cy="3929974"/>
              <a:chOff x="4566829" y="1057073"/>
              <a:chExt cx="4210487" cy="392997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566829" y="1057073"/>
                <a:ext cx="4210487" cy="392997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9237" t="68395" r="54669" b="4114"/>
              <a:stretch/>
            </p:blipFill>
            <p:spPr>
              <a:xfrm>
                <a:off x="4636850" y="1178789"/>
                <a:ext cx="4049949" cy="3730437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/>
            <p:cNvCxnSpPr/>
            <p:nvPr/>
          </p:nvCxnSpPr>
          <p:spPr>
            <a:xfrm>
              <a:off x="337226" y="5901331"/>
              <a:ext cx="4229602" cy="587687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10" y="1652365"/>
            <a:ext cx="2160714" cy="3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atomic clock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00"/>
          <a:stretch/>
        </p:blipFill>
        <p:spPr>
          <a:xfrm>
            <a:off x="158874" y="807244"/>
            <a:ext cx="4229603" cy="52948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668" y="3505297"/>
            <a:ext cx="1186650" cy="3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668" y="2973157"/>
            <a:ext cx="632880" cy="4125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59269" y="2453407"/>
            <a:ext cx="3379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/>
              <a:t>Two ways for phase to vary: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3025" y="3510475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/>
              <a:t>Gravitational 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3025" y="3014391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/>
              <a:t>Dark matter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9269" y="4346168"/>
            <a:ext cx="3774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Each interferometer measures the change over time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Laser noise is common-mode suppressed in the gradiometer</a:t>
            </a:r>
          </a:p>
          <a:p>
            <a:pPr marL="344488" indent="-344488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949843" y="1105776"/>
            <a:ext cx="3579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Excited state phase evolution: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310" y="1652365"/>
            <a:ext cx="2160714" cy="398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605251" y="2394065"/>
            <a:ext cx="4001194" cy="1684713"/>
          </a:xfrm>
          <a:prstGeom prst="rect">
            <a:avLst/>
          </a:prstGeom>
          <a:solidFill>
            <a:schemeClr val="bg2">
              <a:lumMod val="60000"/>
              <a:lumOff val="40000"/>
              <a:alpha val="36863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4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39" y="1104487"/>
            <a:ext cx="29273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3777270" y="1878193"/>
            <a:ext cx="1819276" cy="35718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 l="1938" t="8713" r="1936" b="5630"/>
          <a:stretch>
            <a:fillRect/>
          </a:stretch>
        </p:blipFill>
        <p:spPr bwMode="auto">
          <a:xfrm rot="5400000">
            <a:off x="5022944" y="1681851"/>
            <a:ext cx="233695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/>
          <p:nvPr/>
        </p:nvSpPr>
        <p:spPr bwMode="auto">
          <a:xfrm>
            <a:off x="5916062" y="1343060"/>
            <a:ext cx="498764" cy="14131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6179299" y="1384623"/>
            <a:ext cx="0" cy="137160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332603" y="1800258"/>
            <a:ext cx="234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+ 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sin(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620175" y="2589967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strain</a:t>
            </a:r>
            <a:endParaRPr lang="en-US" dirty="0"/>
          </a:p>
        </p:txBody>
      </p:sp>
      <p:cxnSp>
        <p:nvCxnSpPr>
          <p:cNvPr id="96" name="Straight Arrow Connector 95"/>
          <p:cNvCxnSpPr>
            <a:stCxn id="94" idx="1"/>
          </p:cNvCxnSpPr>
          <p:nvPr/>
        </p:nvCxnSpPr>
        <p:spPr>
          <a:xfrm flipH="1" flipV="1">
            <a:off x="7329233" y="2229755"/>
            <a:ext cx="290942" cy="52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065994" y="1010548"/>
            <a:ext cx="1075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frequency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7841847" y="1370768"/>
            <a:ext cx="221673" cy="49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/>
              <a:t>Gravitational Wave Detection</a:t>
            </a:r>
          </a:p>
        </p:txBody>
      </p:sp>
      <p:pic>
        <p:nvPicPr>
          <p:cNvPr id="17" name="Picture 2" descr="http://www.ligo.caltech.edu/LIGO_web/about/ifo_diagram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24" y="3960237"/>
            <a:ext cx="2630693" cy="156772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5611092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1" dirty="0"/>
              <a:t>Laser interferometer GW detector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0358" y="3942416"/>
            <a:ext cx="524212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Laser interferometers suppress laser noise by comparing multiple baselines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Atom interferometer only requires single baseline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Compare to LISA (2 vs. 3 spacecraft)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99150"/>
      </p:ext>
    </p:extLst>
  </p:cSld>
  <p:clrMapOvr>
    <a:masterClrMapping/>
  </p:clrMapOvr>
  <p:transition advTm="13665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Detection Mode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" y="808887"/>
            <a:ext cx="3681047" cy="3688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521" y="1092405"/>
            <a:ext cx="442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/>
              <a:t>Resonant interferometer sequences for enhanced, narrow band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521" y="4833658"/>
            <a:ext cx="358726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/>
              <a:t>Optimized sensitivity near 1 Hz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/>
              <a:t>Includes constraints on total pulses and source lifetime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5215" y="2790150"/>
            <a:ext cx="147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AI sensitivity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93170" y="3171150"/>
            <a:ext cx="388152" cy="657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02" y="2649440"/>
            <a:ext cx="5418455" cy="34875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7246" y="2341687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×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0703" y="6343550"/>
            <a:ext cx="45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Graham,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/>
              <a:t>PRD </a:t>
            </a:r>
            <a:r>
              <a:rPr lang="en-US" b="1" dirty="0"/>
              <a:t>94</a:t>
            </a:r>
            <a:r>
              <a:rPr lang="en-US" dirty="0"/>
              <a:t>, 104022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Sensitivity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1" y="824383"/>
            <a:ext cx="8583436" cy="533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005" y="117028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×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90" y="1579262"/>
            <a:ext cx="1512892" cy="299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413" y="1978615"/>
            <a:ext cx="1184919" cy="30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093" y="2337555"/>
            <a:ext cx="1367791" cy="25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943" y="2648498"/>
            <a:ext cx="999257" cy="3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dark matter sensitivity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47" y="1559045"/>
            <a:ext cx="3967911" cy="5008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7514" y="2149646"/>
            <a:ext cx="1509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Coupling to electrons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9705" y="4203475"/>
            <a:ext cx="145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Coupling to photons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0013" y="1126773"/>
            <a:ext cx="7106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Single photon GW detector as delayed clock comparison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400"/>
          <a:stretch/>
        </p:blipFill>
        <p:spPr>
          <a:xfrm>
            <a:off x="152221" y="1956630"/>
            <a:ext cx="3365303" cy="4212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0013" y="735570"/>
            <a:ext cx="587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GW detector is also sensitive to scalar dark matter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4312" y="6457092"/>
            <a:ext cx="600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/>
              <a:t>Arvanitaki</a:t>
            </a:r>
            <a:r>
              <a:rPr lang="en-US" dirty="0"/>
              <a:t>,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/>
              <a:t>	arXiv:1606.04541 [hep-</a:t>
            </a:r>
            <a:r>
              <a:rPr lang="en-US" dirty="0" err="1"/>
              <a:t>ph</a:t>
            </a:r>
            <a:r>
              <a:rPr lang="en-US" dirty="0"/>
              <a:t>]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Gradiometer Demonstration (</a:t>
            </a:r>
            <a:r>
              <a:rPr lang="en-US" dirty="0" err="1"/>
              <a:t>Rb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459496" cy="421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582" y="2257545"/>
            <a:ext cx="4363027" cy="378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990" y="5496894"/>
            <a:ext cx="34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/>
              <a:t>Gradiometer interference fringes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3640" y="1501431"/>
            <a:ext cx="348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/>
              <a:t>Gradiometer response to 84 kg lead test mass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994" y="5921969"/>
            <a:ext cx="3335806" cy="18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82" y="4868589"/>
            <a:ext cx="953570" cy="229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786" y="4868589"/>
            <a:ext cx="1033278" cy="223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0272" y="5077883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z-Cyrl-A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0552" y="505546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az-Cyrl-A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969639" y="2332299"/>
            <a:ext cx="353028" cy="353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72456" y="4423458"/>
            <a:ext cx="353028" cy="353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18897" y="2269120"/>
            <a:ext cx="269053" cy="295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9322" y="812639"/>
            <a:ext cx="269053" cy="295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2673" y="3482533"/>
            <a:ext cx="269053" cy="295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99985" y="3576577"/>
            <a:ext cx="208491" cy="201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Two-photon vs. single photon transitions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t="2582" r="3925"/>
          <a:stretch>
            <a:fillRect/>
          </a:stretch>
        </p:blipFill>
        <p:spPr bwMode="auto">
          <a:xfrm>
            <a:off x="206478" y="1596037"/>
            <a:ext cx="4385113" cy="38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2841" y="1167079"/>
            <a:ext cx="39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2-photon transitions</a:t>
            </a:r>
          </a:p>
        </p:txBody>
      </p:sp>
      <p:pic>
        <p:nvPicPr>
          <p:cNvPr id="8" name="Picture 5" descr="C:\Documents and Settings\Owner\Desktop\gw-no-passiv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161" y="1493028"/>
            <a:ext cx="4557839" cy="40700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34287" y="1166864"/>
            <a:ext cx="334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1-photon transitions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85738" y="5475431"/>
            <a:ext cx="114300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8525" y="5020264"/>
            <a:ext cx="114300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52951" y="5123789"/>
            <a:ext cx="1548046" cy="3363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10500" y="5592539"/>
            <a:ext cx="1333500" cy="252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437" y="4648203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err="1"/>
              <a:t>Rb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47324" y="464140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err="1"/>
              <a:t>Sr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6478" y="5020264"/>
            <a:ext cx="112226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916120" y="5120211"/>
            <a:ext cx="112226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9210" y="6093059"/>
            <a:ext cx="385310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Graham, et al., PRD 78, 042003, (2008).</a:t>
            </a:r>
          </a:p>
          <a:p>
            <a:pPr>
              <a:buNone/>
            </a:pPr>
            <a:r>
              <a:rPr lang="en-US" sz="1600" dirty="0"/>
              <a:t>Yu, et al., GRG 43, 1943, (2011).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" t="18942" r="3742" b="-325"/>
          <a:stretch/>
        </p:blipFill>
        <p:spPr>
          <a:xfrm>
            <a:off x="4406427" y="1652704"/>
            <a:ext cx="4737573" cy="38589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31550" y="456493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err="1"/>
              <a:t>Sr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93277" y="1601200"/>
            <a:ext cx="375449" cy="3593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08149"/>
      </p:ext>
    </p:extLst>
  </p:cSld>
  <p:clrMapOvr>
    <a:masterClrMapping/>
  </p:clrMapOvr>
  <p:transition advTm="13927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Two-photon laser frequency noise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1278" y="816024"/>
            <a:ext cx="4988826" cy="4396056"/>
            <a:chOff x="206478" y="1318944"/>
            <a:chExt cx="4385113" cy="3864076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2582" r="3925"/>
            <a:stretch>
              <a:fillRect/>
            </a:stretch>
          </p:blipFill>
          <p:spPr bwMode="auto">
            <a:xfrm>
              <a:off x="206478" y="1318944"/>
              <a:ext cx="4385113" cy="386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3438525" y="4743171"/>
              <a:ext cx="1143000" cy="285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6478" y="4743171"/>
              <a:ext cx="1122260" cy="285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5265420" y="4137660"/>
            <a:ext cx="0" cy="49454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4070" y="1503085"/>
            <a:ext cx="307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Consider a laser frequency error </a:t>
            </a:r>
            <a:r>
              <a:rPr lang="en-US" dirty="0" err="1"/>
              <a:t>dw</a:t>
            </a:r>
            <a:r>
              <a:rPr lang="en-US" dirty="0"/>
              <a:t> that varies at the GW frequency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070" y="4183408"/>
            <a:ext cx="3203956" cy="44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7321" y="3713230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Phase error: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8498" t="16000" r="20443" b="11701"/>
          <a:stretch/>
        </p:blipFill>
        <p:spPr>
          <a:xfrm>
            <a:off x="6036946" y="1866899"/>
            <a:ext cx="300038" cy="2352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43" y="5711636"/>
            <a:ext cx="2953440" cy="412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581" y="5342304"/>
            <a:ext cx="2346930" cy="77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72551" y="6244528"/>
            <a:ext cx="303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(and even harder with LMT)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343" y="53423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GW Signal:</a:t>
            </a:r>
          </a:p>
        </p:txBody>
      </p:sp>
    </p:spTree>
    <p:extLst>
      <p:ext uri="{BB962C8B-B14F-4D97-AF65-F5344CB8AC3E}">
        <p14:creationId xmlns:p14="http://schemas.microsoft.com/office/powerpoint/2010/main" val="4371965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Ultralight scalar dark matter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6468" y="2365840"/>
            <a:ext cx="7616676" cy="778877"/>
            <a:chOff x="1182763" y="736512"/>
            <a:chExt cx="8611815" cy="8806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-1" r="2810"/>
            <a:stretch/>
          </p:blipFill>
          <p:spPr>
            <a:xfrm>
              <a:off x="1182763" y="736512"/>
              <a:ext cx="3690574" cy="785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642"/>
            <a:stretch/>
          </p:blipFill>
          <p:spPr>
            <a:xfrm>
              <a:off x="4903837" y="749251"/>
              <a:ext cx="4890741" cy="8679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56054" y="978937"/>
            <a:ext cx="8229600" cy="92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Ultralight </a:t>
            </a:r>
            <a:r>
              <a:rPr lang="en-US" dirty="0" err="1"/>
              <a:t>dilaton</a:t>
            </a:r>
            <a:r>
              <a:rPr lang="en-US" dirty="0"/>
              <a:t> DM acts as a background field (high occupation number)</a:t>
            </a:r>
          </a:p>
          <a:p>
            <a:pPr>
              <a:lnSpc>
                <a:spcPct val="150000"/>
              </a:lnSpc>
            </a:pPr>
            <a:r>
              <a:rPr lang="en-US" dirty="0"/>
              <a:t> Can cause small (but coherent) oscillations in Standard Model parameters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98" y="4288407"/>
            <a:ext cx="4977038" cy="3877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56515" y="3144717"/>
            <a:ext cx="2718487" cy="0"/>
          </a:xfrm>
          <a:prstGeom prst="line">
            <a:avLst/>
          </a:prstGeom>
          <a:ln w="57150">
            <a:solidFill>
              <a:srgbClr val="5076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5866" y="3336324"/>
            <a:ext cx="0" cy="834081"/>
          </a:xfrm>
          <a:prstGeom prst="line">
            <a:avLst/>
          </a:prstGeom>
          <a:ln w="57150">
            <a:solidFill>
              <a:srgbClr val="5076E2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2443" y="3052699"/>
            <a:ext cx="11365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92D050"/>
                </a:solidFill>
              </a:rPr>
              <a:t>Electron</a:t>
            </a:r>
          </a:p>
          <a:p>
            <a:pPr>
              <a:buNone/>
            </a:pPr>
            <a:r>
              <a:rPr lang="en-US" dirty="0">
                <a:solidFill>
                  <a:srgbClr val="92D050"/>
                </a:solidFill>
              </a:rPr>
              <a:t>coupling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541" y="5109658"/>
            <a:ext cx="4616981" cy="11811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06759" y="3097528"/>
            <a:ext cx="11365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Photon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coupling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385617" y="3038414"/>
            <a:ext cx="989658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32833" y="3060483"/>
            <a:ext cx="109790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1716" y="3228951"/>
            <a:ext cx="157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5076E2"/>
                </a:solidFill>
              </a:rPr>
              <a:t>DM scalar field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122" y="5293727"/>
            <a:ext cx="163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Fundamental “constants”: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719864" y="5894714"/>
            <a:ext cx="250882" cy="396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2658" y="2471757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/>
              <a:t>+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90885" y="3099899"/>
            <a:ext cx="7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e.g., QCD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359346" y="3073180"/>
            <a:ext cx="5000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666" y="4289494"/>
            <a:ext cx="1547668" cy="3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8211593" y="6074199"/>
            <a:ext cx="908539" cy="757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photon atom interferometry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7116" y="1629470"/>
            <a:ext cx="8894618" cy="1152634"/>
            <a:chOff x="109066" y="1366957"/>
            <a:chExt cx="8894618" cy="1152634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066" y="1465075"/>
              <a:ext cx="8894618" cy="105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6642"/>
            <a:stretch>
              <a:fillRect/>
            </a:stretch>
          </p:blipFill>
          <p:spPr bwMode="auto">
            <a:xfrm>
              <a:off x="1878757" y="1366957"/>
              <a:ext cx="1378371" cy="11292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6642"/>
            <a:stretch>
              <a:fillRect/>
            </a:stretch>
          </p:blipFill>
          <p:spPr bwMode="auto">
            <a:xfrm>
              <a:off x="5805948" y="1377466"/>
              <a:ext cx="1378371" cy="112925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265989" y="1214206"/>
            <a:ext cx="445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/>
              <a:t>Sr gradiometer demonstration experiment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5636" y="3397709"/>
            <a:ext cx="4879083" cy="206088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/>
              <a:t>Proof of concept experiment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tower with Sr atoms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AI on the the clock transition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Compare two Sr interferometers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989" y="254782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Laser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92002" y="257405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275020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330031" y="891160"/>
            <a:ext cx="3222206" cy="167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Rb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Atom Interferometry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Mark </a:t>
            </a:r>
            <a:r>
              <a:rPr lang="en-US" sz="1600" dirty="0" err="1">
                <a:solidFill>
                  <a:sysClr val="windowText" lastClr="000000"/>
                </a:solidFill>
                <a:cs typeface="Times New Roman" pitchFamily="18" charset="0"/>
              </a:rPr>
              <a:t>Kasevich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Tim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Kovachy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Chris Overstreet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Peter </a:t>
            </a:r>
            <a:r>
              <a:rPr lang="en-US" sz="1600" dirty="0" err="1">
                <a:solidFill>
                  <a:sysClr val="windowText" lastClr="000000"/>
                </a:solidFill>
                <a:cs typeface="Times New Roman" pitchFamily="18" charset="0"/>
              </a:rPr>
              <a:t>Asenbaum</a:t>
            </a: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Daniel Brown</a:t>
            </a: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031" y="2745687"/>
            <a:ext cx="2824951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en-US" i="1" kern="0" dirty="0">
                <a:solidFill>
                  <a:sysClr val="windowText" lastClr="000000"/>
                </a:solidFill>
                <a:cs typeface="Times New Roman" pitchFamily="18" charset="0"/>
              </a:rPr>
              <a:t>Sr Atom Interferometry</a:t>
            </a:r>
            <a:endParaRPr lang="en-US" b="1" i="1" kern="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TJ </a:t>
            </a:r>
            <a:r>
              <a:rPr lang="en-US" sz="1600" dirty="0" err="1"/>
              <a:t>Wilkason</a:t>
            </a:r>
            <a:endParaRPr lang="en-US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Times New Roman" pitchFamily="18" charset="0"/>
              </a:rPr>
              <a:t>Hunter Swan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04813" algn="l"/>
              </a:tabLst>
              <a:defRPr/>
            </a:pPr>
            <a:r>
              <a:rPr lang="en-US" sz="1600" dirty="0">
                <a:solidFill>
                  <a:sysClr val="windowText" lastClr="000000"/>
                </a:solidFill>
                <a:cs typeface="Times New Roman" pitchFamily="18" charset="0"/>
              </a:rPr>
              <a:t>Jan Rudolph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755" y="4051488"/>
            <a:ext cx="2667505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750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ysClr val="windowText" lastClr="000000"/>
                </a:solidFill>
                <a:cs typeface="Times New Roman" pitchFamily="18" charset="0"/>
              </a:rPr>
              <a:t> Theory:</a:t>
            </a: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Peter Graham</a:t>
            </a:r>
            <a:endParaRPr lang="en-U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Savas</a:t>
            </a:r>
            <a:r>
              <a:rPr lang="en-US" sz="1600" dirty="0"/>
              <a:t> </a:t>
            </a:r>
            <a:r>
              <a:rPr lang="en-US" sz="1600" dirty="0" err="1"/>
              <a:t>Dimopoulos</a:t>
            </a:r>
            <a:endParaRPr lang="en-US" sz="1600" dirty="0"/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Surjeet</a:t>
            </a:r>
            <a:r>
              <a:rPr lang="en-US" sz="1600" dirty="0"/>
              <a:t> </a:t>
            </a:r>
            <a:r>
              <a:rPr lang="en-US" sz="1600" dirty="0" err="1"/>
              <a:t>Rajendran</a:t>
            </a:r>
            <a:endParaRPr lang="en-US" sz="1600" dirty="0"/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/>
              <a:t>Asimina</a:t>
            </a:r>
            <a:r>
              <a:rPr lang="en-US" sz="1600" dirty="0"/>
              <a:t> </a:t>
            </a:r>
            <a:r>
              <a:rPr lang="en-US" sz="1600" dirty="0" err="1"/>
              <a:t>Arvanitaki</a:t>
            </a:r>
            <a:endParaRPr lang="en-US" sz="1600" dirty="0"/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Ken Van Tilburg</a:t>
            </a:r>
            <a:endParaRPr lang="en-US" sz="1600" i="1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marL="0" indent="465138" defTabSz="7508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TJ </a:t>
            </a:r>
            <a:r>
              <a:rPr lang="en-US" sz="1600" dirty="0" err="1"/>
              <a:t>Wilkason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9114672"/>
      </p:ext>
    </p:extLst>
  </p:cSld>
  <p:clrMapOvr>
    <a:masterClrMapping/>
  </p:clrMapOvr>
  <p:transition advTm="1288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DM with atomic clocks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61" y="1875065"/>
            <a:ext cx="4386334" cy="1038573"/>
          </a:xfrm>
          <a:prstGeom prst="rect">
            <a:avLst/>
          </a:prstGeom>
        </p:spPr>
      </p:pic>
      <p:grpSp>
        <p:nvGrpSpPr>
          <p:cNvPr id="6" name="Group 35"/>
          <p:cNvGrpSpPr/>
          <p:nvPr/>
        </p:nvGrpSpPr>
        <p:grpSpPr>
          <a:xfrm>
            <a:off x="6636568" y="1875065"/>
            <a:ext cx="1185789" cy="977351"/>
            <a:chOff x="4193537" y="913288"/>
            <a:chExt cx="1185789" cy="97735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03668" y="1642095"/>
              <a:ext cx="73152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93537" y="1155923"/>
              <a:ext cx="73152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1291" r="57246"/>
            <a:stretch>
              <a:fillRect/>
            </a:stretch>
          </p:blipFill>
          <p:spPr bwMode="auto">
            <a:xfrm>
              <a:off x="4960226" y="1393152"/>
              <a:ext cx="419100" cy="49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9176" r="2288"/>
            <a:stretch>
              <a:fillRect/>
            </a:stretch>
          </p:blipFill>
          <p:spPr bwMode="auto">
            <a:xfrm>
              <a:off x="4990662" y="913288"/>
              <a:ext cx="361950" cy="49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/>
        </p:nvCxnSpPr>
        <p:spPr>
          <a:xfrm flipV="1">
            <a:off x="6824531" y="2148464"/>
            <a:ext cx="0" cy="431800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48" t="24107" r="9453" b="45618"/>
          <a:stretch>
            <a:fillRect/>
          </a:stretch>
        </p:blipFill>
        <p:spPr bwMode="auto">
          <a:xfrm>
            <a:off x="6907081" y="2276258"/>
            <a:ext cx="245269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01469" y="1192240"/>
            <a:ext cx="6391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DM coupling causes time-varying atomic energy levels: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469" y="3610561"/>
            <a:ext cx="4330929" cy="206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/>
              <a:t>Measurement strategies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Two species clock comparison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Differential acceleration (EP tests)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“Clock gradiometer” (GW detector)</a:t>
            </a:r>
          </a:p>
        </p:txBody>
      </p:sp>
    </p:spTree>
    <p:extLst>
      <p:ext uri="{BB962C8B-B14F-4D97-AF65-F5344CB8AC3E}">
        <p14:creationId xmlns:p14="http://schemas.microsoft.com/office/powerpoint/2010/main" val="15611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species clock comparison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16747"/>
            <a:ext cx="4643251" cy="2248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420" y="1284500"/>
            <a:ext cx="3762173" cy="2640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952" y="4093604"/>
            <a:ext cx="3765641" cy="2639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862" y="746968"/>
            <a:ext cx="753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231F20"/>
                </a:solidFill>
                <a:latin typeface="AdvOT483a8203"/>
              </a:rPr>
              <a:t>Asimina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AdvOT483a8203"/>
              </a:rPr>
              <a:t>Arvanitaki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AdvOT483a8203"/>
              </a:rPr>
              <a:t>Junwu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 Huang, and Ken Van Tilburg, PRD </a:t>
            </a:r>
            <a:r>
              <a:rPr lang="en-US" b="1" dirty="0">
                <a:solidFill>
                  <a:srgbClr val="231F20"/>
                </a:solidFill>
                <a:latin typeface="AdvOT19ee2aa8.B"/>
              </a:rPr>
              <a:t>91</a:t>
            </a:r>
            <a:r>
              <a:rPr lang="en-US" dirty="0">
                <a:solidFill>
                  <a:srgbClr val="231F20"/>
                </a:solidFill>
                <a:latin typeface="AdvOT19ee2aa8.B"/>
              </a:rPr>
              <a:t>, 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015015 (2015)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713300"/>
            <a:ext cx="428585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Energy level shift depends on species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Compare clocks with frequency comb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8703" y="2368863"/>
            <a:ext cx="104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Electron coupling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8703" y="5090256"/>
            <a:ext cx="104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Photon coupling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804" y="2931383"/>
            <a:ext cx="801813" cy="305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226" y="5976830"/>
            <a:ext cx="904335" cy="2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Acceleration – EP tests</a:t>
            </a:r>
          </a:p>
        </p:txBody>
      </p:sp>
      <p:pic>
        <p:nvPicPr>
          <p:cNvPr id="16" name="Picture 1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61" y="2105036"/>
            <a:ext cx="3191052" cy="33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46"/>
          <p:cNvSpPr>
            <a:spLocks/>
          </p:cNvSpPr>
          <p:nvPr/>
        </p:nvSpPr>
        <p:spPr bwMode="auto">
          <a:xfrm>
            <a:off x="674491" y="2616116"/>
            <a:ext cx="7523628" cy="5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438150" indent="-438150" algn="ctr" defTabSz="11699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 defTabSz="11699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11699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11699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1169988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169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169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169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1699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algn="l" eaLnBrk="1">
              <a:lnSpc>
                <a:spcPct val="120000"/>
              </a:lnSpc>
              <a:buNone/>
            </a:pPr>
            <a:r>
              <a:rPr lang="en-US" altLang="en-US" sz="2400" dirty="0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Force is oscillatory and equivalence-principle violating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80683" y="6488668"/>
            <a:ext cx="438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P. Graham et al., </a:t>
            </a:r>
            <a:r>
              <a:rPr lang="en-US" dirty="0">
                <a:solidFill>
                  <a:srgbClr val="231F20"/>
                </a:solidFill>
                <a:latin typeface="+mj-lt"/>
              </a:rPr>
              <a:t>PRD </a:t>
            </a:r>
            <a:r>
              <a:rPr lang="en-US" b="1" dirty="0">
                <a:solidFill>
                  <a:srgbClr val="231F20"/>
                </a:solidFill>
                <a:latin typeface="+mj-lt"/>
              </a:rPr>
              <a:t>93</a:t>
            </a:r>
            <a:r>
              <a:rPr lang="en-US" dirty="0">
                <a:solidFill>
                  <a:srgbClr val="231F20"/>
                </a:solidFill>
                <a:latin typeface="+mj-lt"/>
              </a:rPr>
              <a:t>, 075029 (2016)</a:t>
            </a:r>
            <a:endParaRPr lang="en-US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828806"/>
            <a:ext cx="7521773" cy="1052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300"/>
              </a:spcAft>
            </a:pPr>
            <a:r>
              <a:rPr lang="en-US" sz="2000" dirty="0"/>
              <a:t>Scalar field varies in space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</a:pPr>
            <a:r>
              <a:rPr lang="en-US" sz="2000" dirty="0"/>
              <a:t>Force points in the direction of the local gradient in the field: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992" y="3362833"/>
            <a:ext cx="4542993" cy="29867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8092" y="3801205"/>
            <a:ext cx="265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Example: Coupling to electron mass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068056"/>
            <a:ext cx="328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/>
              <a:t>Vector coupling (e.g., B-L) has similar phenomenology</a:t>
            </a:r>
          </a:p>
        </p:txBody>
      </p:sp>
    </p:spTree>
    <p:extLst>
      <p:ext uri="{BB962C8B-B14F-4D97-AF65-F5344CB8AC3E}">
        <p14:creationId xmlns:p14="http://schemas.microsoft.com/office/powerpoint/2010/main" val="248369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2019" y="835015"/>
            <a:ext cx="2934730" cy="5673204"/>
            <a:chOff x="-3177015" y="272236"/>
            <a:chExt cx="3195653" cy="6177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267"/>
            <a:stretch/>
          </p:blipFill>
          <p:spPr>
            <a:xfrm>
              <a:off x="-3176598" y="272236"/>
              <a:ext cx="3102045" cy="61776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1172449" y="636373"/>
              <a:ext cx="1191087" cy="25516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59939" y="2218110"/>
              <a:ext cx="722870" cy="25516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-3177015" y="636373"/>
              <a:ext cx="225715" cy="3789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00100" lvl="1" indent="-342900"/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Pulse Atom Interferometry</a:t>
            </a:r>
          </a:p>
        </p:txBody>
      </p:sp>
      <p:pic>
        <p:nvPicPr>
          <p:cNvPr id="637963" name="Picture 11"/>
          <p:cNvPicPr>
            <a:picLocks noChangeAspect="1" noChangeArrowheads="1"/>
          </p:cNvPicPr>
          <p:nvPr/>
        </p:nvPicPr>
        <p:blipFill>
          <a:blip r:embed="rId4" cstate="print"/>
          <a:srcRect l="1580" r="4929"/>
          <a:stretch>
            <a:fillRect/>
          </a:stretch>
        </p:blipFill>
        <p:spPr bwMode="auto">
          <a:xfrm>
            <a:off x="2865120" y="1023303"/>
            <a:ext cx="5988789" cy="42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091552" y="5296066"/>
            <a:ext cx="3671774" cy="1014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Long duration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Large </a:t>
            </a:r>
            <a:r>
              <a:rPr lang="en-US" sz="2000" dirty="0" err="1"/>
              <a:t>wavepacket</a:t>
            </a:r>
            <a:r>
              <a:rPr lang="en-US" sz="2000" dirty="0"/>
              <a:t> separation</a:t>
            </a:r>
          </a:p>
        </p:txBody>
      </p:sp>
    </p:spTree>
    <p:extLst>
      <p:ext uri="{BB962C8B-B14F-4D97-AF65-F5344CB8AC3E}">
        <p14:creationId xmlns:p14="http://schemas.microsoft.com/office/powerpoint/2010/main" val="2331377776"/>
      </p:ext>
    </p:extLst>
  </p:cSld>
  <p:clrMapOvr>
    <a:masterClrMapping/>
  </p:clrMapOvr>
  <p:transition advTm="624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ApparatusSma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8246" y="1525827"/>
            <a:ext cx="1956436" cy="2619453"/>
          </a:xfrm>
          <a:prstGeom prst="rect">
            <a:avLst/>
          </a:prstGeom>
        </p:spPr>
      </p:pic>
      <p:pic>
        <p:nvPicPr>
          <p:cNvPr id="9" name="Picture 4" descr="\\ATOMSRV1\ep\Experiment Pictures\fisheyeetc\stanford10m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146" y="777240"/>
            <a:ext cx="2274534" cy="39596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meter scale atomic fountain</a:t>
            </a:r>
          </a:p>
        </p:txBody>
      </p:sp>
      <p:pic>
        <p:nvPicPr>
          <p:cNvPr id="7" name="Picture 6" descr="3DSolderingSide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8876" y="4888775"/>
            <a:ext cx="2242457" cy="1681844"/>
          </a:xfrm>
          <a:prstGeom prst="rect">
            <a:avLst/>
          </a:prstGeom>
        </p:spPr>
      </p:pic>
      <p:pic>
        <p:nvPicPr>
          <p:cNvPr id="8" name="Picture 7" descr="MirrorInstalledImageSma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4484" y="4817521"/>
            <a:ext cx="2129906" cy="1597430"/>
          </a:xfrm>
          <a:prstGeom prst="rect">
            <a:avLst/>
          </a:prstGeom>
        </p:spPr>
      </p:pic>
      <p:pic>
        <p:nvPicPr>
          <p:cNvPr id="10" name="Picture 9" descr="ShortenedApparatus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830942"/>
            <a:ext cx="4016829" cy="5632688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0438" y="2773680"/>
            <a:ext cx="1048170" cy="1764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5471160" y="3276600"/>
            <a:ext cx="1844040" cy="411480"/>
          </a:xfrm>
          <a:prstGeom prst="straightConnector1">
            <a:avLst/>
          </a:prstGeom>
          <a:ln>
            <a:solidFill>
              <a:srgbClr val="E6E6E6"/>
            </a:solidFill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6816776" y="790985"/>
            <a:ext cx="1930984" cy="1786801"/>
            <a:chOff x="1850347" y="1831556"/>
            <a:chExt cx="4064955" cy="324012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3625" t="20724" r="9970"/>
            <a:stretch>
              <a:fillRect/>
            </a:stretch>
          </p:blipFill>
          <p:spPr bwMode="auto">
            <a:xfrm>
              <a:off x="1952902" y="1831556"/>
              <a:ext cx="3962400" cy="3240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850347" y="1874696"/>
              <a:ext cx="963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/>
                <a:t>&lt; 3 </a:t>
              </a:r>
              <a:r>
                <a:rPr lang="en-US" sz="2000" dirty="0" err="1"/>
                <a:t>nK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0338343"/>
      </p:ext>
    </p:extLst>
  </p:cSld>
  <p:clrMapOvr>
    <a:masterClrMapping/>
  </p:clrMapOvr>
  <p:transition advTm="4444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momentum transfer demonstration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4597" t="1862"/>
          <a:stretch>
            <a:fillRect/>
          </a:stretch>
        </p:blipFill>
        <p:spPr bwMode="auto">
          <a:xfrm>
            <a:off x="236429" y="2872808"/>
            <a:ext cx="3379147" cy="30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53314" y="697514"/>
            <a:ext cx="8660557" cy="2061798"/>
            <a:chOff x="253314" y="795903"/>
            <a:chExt cx="8660557" cy="206179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314" y="795903"/>
              <a:ext cx="8660557" cy="201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4148336" y="2634346"/>
              <a:ext cx="900113" cy="976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67467" y="2519147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/>
                <a:t>54 cm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14" y="595118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/>
              <a:t>Pulse sequence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1087" y="5507329"/>
            <a:ext cx="491924" cy="45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8749" y="3660893"/>
            <a:ext cx="2516203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 Multiple pulses to transfer momentum</a:t>
            </a:r>
          </a:p>
          <a:p>
            <a:pPr>
              <a:lnSpc>
                <a:spcPct val="120000"/>
              </a:lnSpc>
            </a:pPr>
            <a:endParaRPr lang="en-US" sz="200" dirty="0"/>
          </a:p>
          <a:p>
            <a:pPr>
              <a:lnSpc>
                <a:spcPct val="120000"/>
              </a:lnSpc>
            </a:pPr>
            <a:r>
              <a:rPr lang="en-US" dirty="0"/>
              <a:t> Bragg atom optics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200" dirty="0"/>
          </a:p>
          <a:p>
            <a:pPr>
              <a:lnSpc>
                <a:spcPct val="120000"/>
              </a:lnSpc>
            </a:pPr>
            <a:r>
              <a:rPr lang="en-US" dirty="0"/>
              <a:t> Long duration (&gt;2 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56614" y="6320519"/>
            <a:ext cx="279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Kovachy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25" y="2692808"/>
            <a:ext cx="2610347" cy="34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8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055077" y="2729919"/>
            <a:ext cx="1975338" cy="3659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Gradiometer configuration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"/>
          <a:stretch>
            <a:fillRect/>
          </a:stretch>
        </p:blipFill>
        <p:spPr bwMode="auto">
          <a:xfrm>
            <a:off x="1328725" y="2781503"/>
            <a:ext cx="1568716" cy="331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38550" y="825551"/>
            <a:ext cx="8894618" cy="2175897"/>
            <a:chOff x="138550" y="825551"/>
            <a:chExt cx="8894618" cy="2175897"/>
          </a:xfrm>
        </p:grpSpPr>
        <p:grpSp>
          <p:nvGrpSpPr>
            <p:cNvPr id="3" name="Group 13"/>
            <p:cNvGrpSpPr/>
            <p:nvPr/>
          </p:nvGrpSpPr>
          <p:grpSpPr>
            <a:xfrm>
              <a:off x="138550" y="974211"/>
              <a:ext cx="8894618" cy="2027237"/>
              <a:chOff x="152405" y="1001713"/>
              <a:chExt cx="8894618" cy="2027237"/>
            </a:xfrm>
          </p:grpSpPr>
          <p:sp>
            <p:nvSpPr>
              <p:cNvPr id="4" name="AutoShape 36"/>
              <p:cNvSpPr>
                <a:spLocks noChangeAspect="1" noChangeArrowheads="1" noTextEdit="1"/>
              </p:cNvSpPr>
              <p:nvPr/>
            </p:nvSpPr>
            <p:spPr bwMode="auto">
              <a:xfrm>
                <a:off x="185738" y="1001713"/>
                <a:ext cx="8670925" cy="2027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 sz="18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pic>
            <p:nvPicPr>
              <p:cNvPr id="5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5" y="1121433"/>
                <a:ext cx="8894618" cy="1054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34"/>
              <p:cNvSpPr txBox="1">
                <a:spLocks noChangeArrowheads="1"/>
              </p:cNvSpPr>
              <p:nvPr/>
            </p:nvSpPr>
            <p:spPr bwMode="auto">
              <a:xfrm>
                <a:off x="2871811" y="1114567"/>
                <a:ext cx="3410101" cy="356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Common interferometer laser beam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87237" y="1151516"/>
              <a:ext cx="831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</a:rPr>
                <a:t>Atoms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6330" y="1151515"/>
              <a:ext cx="831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None/>
              </a:pPr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</a:rPr>
                <a:t>Atoms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873" y="83015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Laser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6454" y="825551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Laser</a:t>
              </a:r>
            </a:p>
          </p:txBody>
        </p:sp>
        <p:pic>
          <p:nvPicPr>
            <p:cNvPr id="17" name="Picture 38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2386" t="68551" r="9810" b="19399"/>
            <a:stretch/>
          </p:blipFill>
          <p:spPr bwMode="auto">
            <a:xfrm>
              <a:off x="1205344" y="1917664"/>
              <a:ext cx="6752489" cy="24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3408778" y="2027746"/>
              <a:ext cx="2464842" cy="38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dirty="0">
                  <a:solidFill>
                    <a:srgbClr val="000000"/>
                  </a:solidFill>
                  <a:latin typeface="Tahoma" pitchFamily="34" charset="0"/>
                </a:rPr>
                <a:t>Measurement baseline</a:t>
              </a:r>
            </a:p>
          </p:txBody>
        </p:sp>
      </p:grpSp>
      <p:pic>
        <p:nvPicPr>
          <p:cNvPr id="19" name="Picture 6" descr="C:\Users\Jason\Documents\talks\GWAI-Hangzhou\2Satellit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0911" y="3067057"/>
            <a:ext cx="3389023" cy="287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57227" y="6037865"/>
            <a:ext cx="1782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1400" dirty="0"/>
              <a:t>(Vertical mine shaft)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439671" y="2396464"/>
            <a:ext cx="134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Terrestrial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705142" y="2697517"/>
            <a:ext cx="134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696661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401"/>
</p:tagLst>
</file>

<file path=ppt/theme/theme1.xml><?xml version="1.0" encoding="utf-8"?>
<a:theme xmlns:a="http://schemas.openxmlformats.org/drawingml/2006/main" name="Stanford">
  <a:themeElements>
    <a:clrScheme name="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for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220528</TotalTime>
  <Words>621</Words>
  <Application>Microsoft Office PowerPoint</Application>
  <PresentationFormat>On-screen Show (4:3)</PresentationFormat>
  <Paragraphs>154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Tahoma</vt:lpstr>
      <vt:lpstr>Arial</vt:lpstr>
      <vt:lpstr>Helvetica Light</vt:lpstr>
      <vt:lpstr>AdvOT19ee2aa8.B</vt:lpstr>
      <vt:lpstr>AdvOT483a8203</vt:lpstr>
      <vt:lpstr>Stanford</vt:lpstr>
      <vt:lpstr>PowerPoint Presentation</vt:lpstr>
      <vt:lpstr>Ultralight scalar dark matter</vt:lpstr>
      <vt:lpstr>Observing DM with atomic clocks</vt:lpstr>
      <vt:lpstr>Two species clock comparison</vt:lpstr>
      <vt:lpstr>Differential Acceleration – EP tests</vt:lpstr>
      <vt:lpstr>Light Pulse Atom Interferometry</vt:lpstr>
      <vt:lpstr>10 meter scale atomic fountain</vt:lpstr>
      <vt:lpstr>Large momentum transfer demonstration</vt:lpstr>
      <vt:lpstr>Gradiometer configuration</vt:lpstr>
      <vt:lpstr>Differential atomic clock</vt:lpstr>
      <vt:lpstr>Differential atomic clock</vt:lpstr>
      <vt:lpstr>Differential atomic clock</vt:lpstr>
      <vt:lpstr>Gravitational Wave Detection</vt:lpstr>
      <vt:lpstr>Resonant Detection Mode</vt:lpstr>
      <vt:lpstr>GW Sensitivity</vt:lpstr>
      <vt:lpstr>Scalar dark matter sensitivity</vt:lpstr>
      <vt:lpstr>Gradiometer Demonstration (Rb)</vt:lpstr>
      <vt:lpstr>Two-photon vs. single photon transitions</vt:lpstr>
      <vt:lpstr>Two-photon laser frequency noise</vt:lpstr>
      <vt:lpstr>Single photon atom interferometry</vt:lpstr>
      <vt:lpstr>Collaborators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Hogan</dc:creator>
  <cp:lastModifiedBy>Jason</cp:lastModifiedBy>
  <cp:revision>1630</cp:revision>
  <dcterms:created xsi:type="dcterms:W3CDTF">2004-06-12T10:42:43Z</dcterms:created>
  <dcterms:modified xsi:type="dcterms:W3CDTF">2016-12-09T19:17:27Z</dcterms:modified>
</cp:coreProperties>
</file>