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4" r:id="rId5"/>
    <p:sldId id="263" r:id="rId6"/>
    <p:sldId id="265" r:id="rId7"/>
    <p:sldId id="266" r:id="rId8"/>
    <p:sldId id="259" r:id="rId9"/>
    <p:sldId id="267" r:id="rId10"/>
    <p:sldId id="260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140E-6246-4381-96E9-A583F5333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EE274-E5F6-48B5-BC23-41D26AB89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13F7-7F51-4977-9EDF-1C655593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942E-D6C0-4FF3-AB19-09EDF281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C26F-DAB1-48A1-AFC1-6DD424CF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BCEF-76D3-4534-B8D7-4227B1ED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BC9FE-E353-4584-BEE0-EED1FD4F6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507F5-2A4C-403E-8597-793CAE48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818-20E6-4E71-96E4-8127CDD7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E322-57DD-4E60-BAE6-28856FD3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22566-01E4-4950-B61A-32E3C75EC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AE5DF-47D9-4E46-9347-1796D7E72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59FEA-8BBC-4E19-BB01-7DFF7366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F02F-2DEF-4FB2-A4C1-ABFFC762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3E68-35F0-4BF8-8D2D-5F17C189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408-9A8E-4206-947E-3C5C78FD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3B8E-5702-4228-AE2C-D1A030A6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B75FC-7CC8-4554-B339-566EFEEF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E57C6-3593-4286-8529-8D896034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661B0-05C3-4DEB-95E0-F6E20637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6E6F-E9E3-4404-9D70-56BB64EC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8A075-DC81-4369-A54E-D6A5F1D48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167F-55B4-403D-BDC1-80975B70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08751-D39E-4E11-8515-ED0F7E34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E4049-2ED6-4D20-8273-F8B72825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3EF5-0D7F-4CB1-9E62-A2B20312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6659-F81C-4DD6-A201-09F27E331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EB62F-26D3-46B1-8986-1EC856557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C28D3-5376-4308-948F-3DE27437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35680-6E8C-4613-BA04-C86821F8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3B4A4-1847-4305-BBA3-C745CAF0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424B-C273-4C19-BB10-8AC9D975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1CB9D-D7A9-4837-B082-00C13447C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35EDE-23F1-4DEB-B852-E32A3B658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A679B-B3DC-4441-88DA-4F2056BF6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D2880-589D-4F39-81D7-1B29DC514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82E0F-4868-4552-9192-E2A0C534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1919D-1A58-42D1-8C6A-9D494881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CFB66-DD9A-4CA9-8682-09E2E741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4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95F4-B660-408A-9705-D1EA486E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524D9-3F03-41A6-83C3-C58B1216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1591D-DEAD-4848-A7C6-00388D5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C710B-5F5C-41C5-AFAE-51DD4354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C25CC-48C4-4CC8-8554-3FE98D23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152F-04E0-4AC2-A93F-4F737806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89E71-D16A-4B66-A5CA-04EACAFC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8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AD19-8184-474B-AFF6-6E0F4283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31BDC-CE81-4CB7-B5F5-0797B29BE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1D6BB-333A-46EF-A8A5-0F1B6E371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EE644-2D1B-4BDF-B32E-02C288A1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4C9A-F06E-450F-B143-AEAB9EDB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0B172-91E6-40BD-A9E1-80DF9AFA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47FB-B1B2-4003-9AF0-CAB7E159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001B0-ED64-4633-BDAB-474E12275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7268F-A6F3-477E-B7EA-51F5C653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33920-471F-446B-9061-3F0F9888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8CD1F-C239-4799-924D-EC9B1174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9F1F1-DE61-4A02-A534-FA4CD460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06277-8333-4E1F-9A5A-88A73F93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6CBFB-7EE1-4F9C-AF38-2617AA952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EF69-23BF-44A9-B461-7EB2B898F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8996-D7F0-4F9E-84B9-12A5D87C41E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1BB38-5C11-4FBB-8A33-4C3800582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0AAE-0D67-4BF1-805B-632590227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18CA-9C9D-4A6F-89C8-B6734933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B369A7-C35F-4370-87DC-407A8D76D7CE}"/>
              </a:ext>
            </a:extLst>
          </p:cNvPr>
          <p:cNvSpPr txBox="1"/>
          <p:nvPr/>
        </p:nvSpPr>
        <p:spPr>
          <a:xfrm>
            <a:off x="387274" y="140859"/>
            <a:ext cx="1053173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Applied superconductivity conference recap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big conference.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Ranging from magnet for MRI, superconducting power transmission for trains, particle collider magnets, superconducting sensors (TES, MKID), quantum devices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2800" b="1" dirty="0"/>
              <a:t>TES workshop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CMB-S4 special 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Organized by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Shannon Duff (NIST)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Kaja</a:t>
            </a:r>
            <a:r>
              <a:rPr lang="en-US" dirty="0"/>
              <a:t> </a:t>
            </a:r>
            <a:r>
              <a:rPr lang="en-US" dirty="0" err="1"/>
              <a:t>Rotermund</a:t>
            </a:r>
            <a:r>
              <a:rPr lang="en-US" dirty="0"/>
              <a:t> (LBNL)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+ more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contributions from NIST, but there were participants from across the US, Europe, Asia</a:t>
            </a:r>
          </a:p>
          <a:p>
            <a:pPr lvl="1"/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Overview science talk (Clarence Chang)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Detector talk (Aritoki Suzuki)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Questions: How to test so many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Readout talk (Shawn Henderson)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Questions: What to do if no solution for flex cable comes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Module talk (Matt Young)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Questions: What are magnetic field requirements for the module design?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0E7EF-7D35-4DE0-B3E5-4391C4AB1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1103" r="4338" b="9485"/>
          <a:stretch/>
        </p:blipFill>
        <p:spPr>
          <a:xfrm>
            <a:off x="8905964" y="4320218"/>
            <a:ext cx="3046978" cy="17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91B2AB-1A3E-479B-B5B4-24BCDDAF8AB7}"/>
              </a:ext>
            </a:extLst>
          </p:cNvPr>
          <p:cNvSpPr txBox="1"/>
          <p:nvPr/>
        </p:nvSpPr>
        <p:spPr>
          <a:xfrm>
            <a:off x="0" y="0"/>
            <a:ext cx="1053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Readout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TDM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u-mux to increase mux count by factor of a few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071E53-606B-4A18-9EBB-E765E67F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7573" r="7088" b="23407"/>
          <a:stretch/>
        </p:blipFill>
        <p:spPr>
          <a:xfrm>
            <a:off x="119529" y="1081741"/>
            <a:ext cx="6992472" cy="35978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30CFA5-6F07-45F5-AC0D-7BD5B7136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8455" r="16470" b="24093"/>
          <a:stretch/>
        </p:blipFill>
        <p:spPr>
          <a:xfrm>
            <a:off x="5319060" y="3227295"/>
            <a:ext cx="6645835" cy="35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91B2AB-1A3E-479B-B5B4-24BCDDAF8AB7}"/>
              </a:ext>
            </a:extLst>
          </p:cNvPr>
          <p:cNvSpPr txBox="1"/>
          <p:nvPr/>
        </p:nvSpPr>
        <p:spPr>
          <a:xfrm>
            <a:off x="0" y="0"/>
            <a:ext cx="1053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Readout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silicon as interconnect cable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7CDC0-125A-4A88-8C4A-78C2F22BD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19706" b="15686"/>
          <a:stretch/>
        </p:blipFill>
        <p:spPr>
          <a:xfrm>
            <a:off x="1392517" y="986115"/>
            <a:ext cx="9014895" cy="46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F4E7DA7-FD57-4522-8A8E-272C9BC00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1299" r="74" b="7230"/>
          <a:stretch/>
        </p:blipFill>
        <p:spPr>
          <a:xfrm>
            <a:off x="95624" y="1017259"/>
            <a:ext cx="6598023" cy="4182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1B2AB-1A3E-479B-B5B4-24BCDDAF8AB7}"/>
              </a:ext>
            </a:extLst>
          </p:cNvPr>
          <p:cNvSpPr txBox="1"/>
          <p:nvPr/>
        </p:nvSpPr>
        <p:spPr>
          <a:xfrm>
            <a:off x="0" y="0"/>
            <a:ext cx="10531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Readout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MEMs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Parametric Amplifier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726B0C-AD88-4B56-A046-268B805B1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0956" r="11544" b="13161"/>
          <a:stretch/>
        </p:blipFill>
        <p:spPr>
          <a:xfrm>
            <a:off x="5552141" y="2038918"/>
            <a:ext cx="6370918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B369A7-C35F-4370-87DC-407A8D76D7CE}"/>
              </a:ext>
            </a:extLst>
          </p:cNvPr>
          <p:cNvSpPr txBox="1"/>
          <p:nvPr/>
        </p:nvSpPr>
        <p:spPr>
          <a:xfrm>
            <a:off x="478715" y="197346"/>
            <a:ext cx="1053173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Material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Qubit, cosmic ray and radioactivity study/mitigation with GEANT-4 CMP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Film material (Nb, Ta, Al, Au encapsulation) vs substrate (Si, sapphire) study for background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Tc low Stress </a:t>
            </a:r>
            <a:r>
              <a:rPr lang="en-US" dirty="0" err="1"/>
              <a:t>IrPt</a:t>
            </a:r>
            <a:r>
              <a:rPr lang="en-US" dirty="0"/>
              <a:t> for DM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XRD study of low Tc film. Stress vs 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a-Si achieves 1e-4 </a:t>
            </a:r>
            <a:r>
              <a:rPr lang="en-US" dirty="0" err="1"/>
              <a:t>tandat</a:t>
            </a:r>
            <a:r>
              <a:rPr lang="en-US" dirty="0"/>
              <a:t> 300 GHz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Detector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CCAT MKID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CPW based bandpass filter for CMB experiment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Lenslet</a:t>
            </a:r>
            <a:r>
              <a:rPr lang="en-US" dirty="0"/>
              <a:t> coupled detector for CMB experiment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 weak link modeling, how u-strip structure increases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Vapor HF to make a superconducting bridge across CPW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Readout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TDM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u-mux to increase mux count by </a:t>
            </a:r>
            <a:r>
              <a:rPr lang="en-US" dirty="0" err="1"/>
              <a:t>xfew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SQUID resonance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LiteBIRD</a:t>
            </a:r>
            <a:r>
              <a:rPr lang="en-US" dirty="0"/>
              <a:t> SQUID development by adding inductance and resistance to JJ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2-stage SQUID improvement by splitting 1 SQUID into two stages to lower input inductance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Parametric 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silicon as interconnect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 based RF switches</a:t>
            </a:r>
          </a:p>
        </p:txBody>
      </p:sp>
    </p:spTree>
    <p:extLst>
      <p:ext uri="{BB962C8B-B14F-4D97-AF65-F5344CB8AC3E}">
        <p14:creationId xmlns:p14="http://schemas.microsoft.com/office/powerpoint/2010/main" val="135614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ADB01F-439F-4CE5-8145-B8682F6ECD98}"/>
              </a:ext>
            </a:extLst>
          </p:cNvPr>
          <p:cNvSpPr txBox="1"/>
          <p:nvPr/>
        </p:nvSpPr>
        <p:spPr>
          <a:xfrm>
            <a:off x="0" y="0"/>
            <a:ext cx="1053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Material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Qubit, cosmic ray and radioactivity study/mitigation with GEANT-4 CMP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Film material (Nb, Ta, Al, Au encapsulation) vs substrate (Si, sapphire) study for background noise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DA729-5E2E-40A6-AFE1-560427B20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5163" r="17331" b="18455"/>
          <a:stretch/>
        </p:blipFill>
        <p:spPr>
          <a:xfrm>
            <a:off x="697453" y="954111"/>
            <a:ext cx="4815841" cy="2939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5EBF4-F81D-4713-A1CB-DEF54C26F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27191" r="9457" b="13250"/>
          <a:stretch/>
        </p:blipFill>
        <p:spPr>
          <a:xfrm>
            <a:off x="697454" y="4082736"/>
            <a:ext cx="4815842" cy="2695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17BE48-F305-4050-9652-962921081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28778" r="22625" b="22529"/>
          <a:stretch/>
        </p:blipFill>
        <p:spPr>
          <a:xfrm>
            <a:off x="5690793" y="923330"/>
            <a:ext cx="5341174" cy="296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4D48CF-EEB3-4AA4-9E23-1C81C0B6AA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t="29707" r="15228" b="16426"/>
          <a:stretch/>
        </p:blipFill>
        <p:spPr>
          <a:xfrm>
            <a:off x="5825264" y="4082736"/>
            <a:ext cx="4840943" cy="26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ADB01F-439F-4CE5-8145-B8682F6ECD98}"/>
              </a:ext>
            </a:extLst>
          </p:cNvPr>
          <p:cNvSpPr txBox="1"/>
          <p:nvPr/>
        </p:nvSpPr>
        <p:spPr>
          <a:xfrm>
            <a:off x="0" y="0"/>
            <a:ext cx="1053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Material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Tc low Stress </a:t>
            </a:r>
            <a:r>
              <a:rPr lang="en-US" dirty="0" err="1"/>
              <a:t>IrPt</a:t>
            </a:r>
            <a:r>
              <a:rPr lang="en-US" dirty="0"/>
              <a:t> for DM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XRD study of low Tc film. Stress vs 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A7E4C-251A-482C-BE68-DC20590B6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18985" r="11242" b="27720"/>
          <a:stretch/>
        </p:blipFill>
        <p:spPr>
          <a:xfrm>
            <a:off x="5777107" y="1559475"/>
            <a:ext cx="6414893" cy="3070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3204F-04CC-4155-B510-2CA9EB043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3398" r="6610" b="15102"/>
          <a:stretch/>
        </p:blipFill>
        <p:spPr>
          <a:xfrm>
            <a:off x="0" y="1559475"/>
            <a:ext cx="5708725" cy="30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ADB01F-439F-4CE5-8145-B8682F6ECD98}"/>
              </a:ext>
            </a:extLst>
          </p:cNvPr>
          <p:cNvSpPr txBox="1"/>
          <p:nvPr/>
        </p:nvSpPr>
        <p:spPr>
          <a:xfrm>
            <a:off x="0" y="0"/>
            <a:ext cx="10531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Material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a-Si achieves 1e-4 </a:t>
            </a:r>
            <a:r>
              <a:rPr lang="en-US" dirty="0" err="1"/>
              <a:t>tand</a:t>
            </a:r>
            <a:r>
              <a:rPr lang="en-US" dirty="0"/>
              <a:t> at 300 GHz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FF01C4-2712-4A4D-AA6E-402B5EE0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" y="1156380"/>
            <a:ext cx="4270610" cy="24689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5FB86E-5F10-4FD3-9235-D9758D08D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00" y="1156380"/>
            <a:ext cx="7585001" cy="35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9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4CDEB1-0233-4D1E-94C4-1C3E5E875607}"/>
              </a:ext>
            </a:extLst>
          </p:cNvPr>
          <p:cNvSpPr txBox="1"/>
          <p:nvPr/>
        </p:nvSpPr>
        <p:spPr>
          <a:xfrm>
            <a:off x="0" y="0"/>
            <a:ext cx="10531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Detector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CCAT MKID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636E4-1C81-4709-837A-8F43BA5B2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19493" r="1846" b="16184"/>
          <a:stretch/>
        </p:blipFill>
        <p:spPr>
          <a:xfrm>
            <a:off x="48410" y="1581716"/>
            <a:ext cx="6137938" cy="3090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852B0-4585-45C3-AC10-F2299D8D7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27368" r="4427" b="11485"/>
          <a:stretch/>
        </p:blipFill>
        <p:spPr>
          <a:xfrm>
            <a:off x="6236336" y="213114"/>
            <a:ext cx="5907254" cy="2913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9D1C6-7839-42BC-A375-A5FCC476A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36898" r="19846" b="14485"/>
          <a:stretch/>
        </p:blipFill>
        <p:spPr>
          <a:xfrm>
            <a:off x="6236334" y="3192597"/>
            <a:ext cx="5907255" cy="29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4CDEB1-0233-4D1E-94C4-1C3E5E875607}"/>
              </a:ext>
            </a:extLst>
          </p:cNvPr>
          <p:cNvSpPr txBox="1"/>
          <p:nvPr/>
        </p:nvSpPr>
        <p:spPr>
          <a:xfrm>
            <a:off x="0" y="0"/>
            <a:ext cx="1053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Detector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CPW based bandpass filter for CMB experiment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Lenslet</a:t>
            </a:r>
            <a:r>
              <a:rPr lang="en-US" dirty="0"/>
              <a:t> coupled detector for CMB experiment in China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C4FBB-0346-4255-BBED-C12DA1FC6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5456" r="2243" b="14132"/>
          <a:stretch/>
        </p:blipFill>
        <p:spPr>
          <a:xfrm>
            <a:off x="186129" y="1216166"/>
            <a:ext cx="6680499" cy="3743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C6BD9-E480-4218-B44B-1BE4B8EC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1056" y="933897"/>
            <a:ext cx="6653605" cy="49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4CDEB1-0233-4D1E-94C4-1C3E5E875607}"/>
              </a:ext>
            </a:extLst>
          </p:cNvPr>
          <p:cNvSpPr txBox="1"/>
          <p:nvPr/>
        </p:nvSpPr>
        <p:spPr>
          <a:xfrm>
            <a:off x="0" y="0"/>
            <a:ext cx="1053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Detector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 weak link modeling, how u-strip structure increases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Vapor HF to make a superconducting bridge across CPW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3ADF6-1D2C-44B7-AE62-A15E0B53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20133" r="2640" b="18720"/>
          <a:stretch/>
        </p:blipFill>
        <p:spPr>
          <a:xfrm>
            <a:off x="317350" y="1275976"/>
            <a:ext cx="7444293" cy="3727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3BF00-2082-4637-84CB-D6CD50DC4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02" y="148465"/>
            <a:ext cx="3533886" cy="63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4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91B2AB-1A3E-479B-B5B4-24BCDDAF8AB7}"/>
              </a:ext>
            </a:extLst>
          </p:cNvPr>
          <p:cNvSpPr txBox="1"/>
          <p:nvPr/>
        </p:nvSpPr>
        <p:spPr>
          <a:xfrm>
            <a:off x="0" y="0"/>
            <a:ext cx="10531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Readout R&amp;D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SQUID resonance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LiteBIRD</a:t>
            </a:r>
            <a:r>
              <a:rPr lang="en-US" dirty="0"/>
              <a:t> SQUID development by adding inductance and resistance to JJ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2-stage SQUID improvement by splitting 1 SQUID into two stages to lower input inductance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BE0AA2-BD35-4F8A-ADC3-7E812588E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5612" r="8617" b="5564"/>
          <a:stretch/>
        </p:blipFill>
        <p:spPr>
          <a:xfrm>
            <a:off x="5181878" y="3209705"/>
            <a:ext cx="4605494" cy="3569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F1B2E-FC66-4DD8-B639-33D8AC06D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9207" r="8584" b="19883"/>
          <a:stretch/>
        </p:blipFill>
        <p:spPr>
          <a:xfrm rot="5400000">
            <a:off x="667148" y="2517369"/>
            <a:ext cx="5598410" cy="29643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3A25F9-919F-4C8B-83BC-3EB9A8D16F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27083" r="16839" b="25858"/>
          <a:stretch/>
        </p:blipFill>
        <p:spPr>
          <a:xfrm>
            <a:off x="5496546" y="1200329"/>
            <a:ext cx="3976159" cy="19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478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Aritoki Suzuki</dc:creator>
  <cp:lastModifiedBy>Aritoki Suzuki</cp:lastModifiedBy>
  <cp:revision>10</cp:revision>
  <dcterms:created xsi:type="dcterms:W3CDTF">2024-09-13T05:09:34Z</dcterms:created>
  <dcterms:modified xsi:type="dcterms:W3CDTF">2024-09-13T20:01:58Z</dcterms:modified>
</cp:coreProperties>
</file>