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72" r:id="rId12"/>
    <p:sldId id="273" r:id="rId13"/>
    <p:sldId id="274" r:id="rId14"/>
    <p:sldId id="276" r:id="rId15"/>
    <p:sldId id="277" r:id="rId16"/>
    <p:sldId id="278" r:id="rId17"/>
    <p:sldId id="279" r:id="rId18"/>
    <p:sldId id="280" r:id="rId19"/>
    <p:sldId id="281" r:id="rId20"/>
    <p:sldId id="265" r:id="rId21"/>
    <p:sldId id="266" r:id="rId22"/>
    <p:sldId id="283" r:id="rId23"/>
    <p:sldId id="284" r:id="rId24"/>
    <p:sldId id="286" r:id="rId25"/>
    <p:sldId id="285" r:id="rId26"/>
    <p:sldId id="288" r:id="rId27"/>
    <p:sldId id="267" r:id="rId28"/>
    <p:sldId id="282" r:id="rId29"/>
    <p:sldId id="289" r:id="rId30"/>
    <p:sldId id="290" r:id="rId31"/>
    <p:sldId id="269" r:id="rId32"/>
    <p:sldId id="270" r:id="rId33"/>
    <p:sldId id="292" r:id="rId34"/>
    <p:sldId id="294" r:id="rId35"/>
    <p:sldId id="291" r:id="rId36"/>
    <p:sldId id="296" r:id="rId37"/>
    <p:sldId id="297" r:id="rId38"/>
    <p:sldId id="298" r:id="rId39"/>
    <p:sldId id="299" r:id="rId40"/>
    <p:sldId id="300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723" autoAdjust="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76C53-BCDD-4BEA-B181-5BC2B37D328E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F279-9FFD-4348-B5DC-1A57E75C81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76C53-BCDD-4BEA-B181-5BC2B37D328E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F279-9FFD-4348-B5DC-1A57E75C81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76C53-BCDD-4BEA-B181-5BC2B37D328E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F279-9FFD-4348-B5DC-1A57E75C81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76C53-BCDD-4BEA-B181-5BC2B37D328E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F279-9FFD-4348-B5DC-1A57E75C81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76C53-BCDD-4BEA-B181-5BC2B37D328E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F279-9FFD-4348-B5DC-1A57E75C81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76C53-BCDD-4BEA-B181-5BC2B37D328E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F279-9FFD-4348-B5DC-1A57E75C81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76C53-BCDD-4BEA-B181-5BC2B37D328E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F279-9FFD-4348-B5DC-1A57E75C81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76C53-BCDD-4BEA-B181-5BC2B37D328E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F279-9FFD-4348-B5DC-1A57E75C81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76C53-BCDD-4BEA-B181-5BC2B37D328E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F279-9FFD-4348-B5DC-1A57E75C81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76C53-BCDD-4BEA-B181-5BC2B37D328E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F279-9FFD-4348-B5DC-1A57E75C81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76C53-BCDD-4BEA-B181-5BC2B37D328E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F279-9FFD-4348-B5DC-1A57E75C81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76C53-BCDD-4BEA-B181-5BC2B37D328E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FF279-9FFD-4348-B5DC-1A57E75C815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ipmu.jp/ja/2016-dinosaur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Going Beyond the Standard Model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Celebration of Lawrence Hall and Hitoshi Murayama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SUSY Soft Breaking and CP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Key insight is </a:t>
            </a:r>
            <a:r>
              <a:rPr lang="en-US" dirty="0" err="1" smtClean="0"/>
              <a:t>nonrenormalization</a:t>
            </a:r>
            <a:r>
              <a:rPr lang="en-US" dirty="0" smtClean="0"/>
              <a:t> theorem</a:t>
            </a:r>
          </a:p>
          <a:p>
            <a:pPr lvl="1"/>
            <a:r>
              <a:rPr lang="el-GR" dirty="0" smtClean="0"/>
              <a:t>Θ</a:t>
            </a:r>
            <a:r>
              <a:rPr lang="en-US" dirty="0" smtClean="0"/>
              <a:t> doesn’t get renormalized in a </a:t>
            </a:r>
            <a:r>
              <a:rPr lang="en-US" dirty="0" err="1" smtClean="0"/>
              <a:t>susy</a:t>
            </a:r>
            <a:r>
              <a:rPr lang="en-US" dirty="0" smtClean="0"/>
              <a:t> theory</a:t>
            </a:r>
          </a:p>
          <a:p>
            <a:pPr lvl="1"/>
            <a:r>
              <a:rPr lang="en-US" dirty="0" smtClean="0"/>
              <a:t>Spontaneously break CP through scalar masses</a:t>
            </a:r>
          </a:p>
          <a:p>
            <a:r>
              <a:rPr lang="en-US" dirty="0" smtClean="0"/>
              <a:t>Our model had scalars: </a:t>
            </a:r>
            <a:r>
              <a:rPr lang="el-GR" dirty="0" smtClean="0"/>
              <a:t>Φ</a:t>
            </a:r>
            <a:r>
              <a:rPr lang="en-US" dirty="0" smtClean="0"/>
              <a:t>,N,H</a:t>
            </a:r>
          </a:p>
          <a:p>
            <a:pPr lvl="1"/>
            <a:r>
              <a:rPr lang="en-US" dirty="0" smtClean="0"/>
              <a:t>First gets </a:t>
            </a:r>
            <a:r>
              <a:rPr lang="en-US" dirty="0" err="1" smtClean="0"/>
              <a:t>vev</a:t>
            </a:r>
            <a:r>
              <a:rPr lang="en-US" dirty="0" smtClean="0"/>
              <a:t> breaking CP </a:t>
            </a:r>
            <a:r>
              <a:rPr lang="en-US" dirty="0" err="1" smtClean="0"/>
              <a:t>spontneously</a:t>
            </a:r>
            <a:endParaRPr lang="en-US" dirty="0" smtClean="0"/>
          </a:p>
          <a:p>
            <a:pPr lvl="1"/>
            <a:r>
              <a:rPr lang="en-US" dirty="0" smtClean="0"/>
              <a:t>Puts phase into N matrix (N heavy enough to suppress CP violation)</a:t>
            </a:r>
          </a:p>
          <a:p>
            <a:pPr lvl="1"/>
            <a:r>
              <a:rPr lang="en-US" dirty="0" smtClean="0"/>
              <a:t>Interact with quarks via H</a:t>
            </a:r>
          </a:p>
          <a:p>
            <a:r>
              <a:rPr lang="en-US" dirty="0" smtClean="0"/>
              <a:t>We actually did a GUT model but that was a side addition</a:t>
            </a:r>
          </a:p>
          <a:p>
            <a:pPr lvl="1"/>
            <a:r>
              <a:rPr lang="en-US" dirty="0" smtClean="0"/>
              <a:t>Or so we thought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(</a:t>
            </a:r>
            <a:r>
              <a:rPr lang="en-US" dirty="0" err="1" smtClean="0"/>
              <a:t>nongut</a:t>
            </a:r>
            <a:r>
              <a:rPr lang="en-US" dirty="0" smtClean="0"/>
              <a:t> and GUT)</a:t>
            </a:r>
            <a:endParaRPr lang="en-US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6872" y="1600200"/>
            <a:ext cx="110256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1153" y="1066800"/>
            <a:ext cx="4311047" cy="2979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4285656"/>
            <a:ext cx="3962400" cy="2074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9796" y="1600200"/>
            <a:ext cx="7495746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533400"/>
            <a:ext cx="401545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3276600"/>
            <a:ext cx="33147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Nonrenormalization</a:t>
            </a:r>
            <a:r>
              <a:rPr lang="en-US" dirty="0" smtClean="0"/>
              <a:t> doesn’t apply to </a:t>
            </a:r>
            <a:r>
              <a:rPr lang="en-US" dirty="0" err="1" smtClean="0"/>
              <a:t>gaugino</a:t>
            </a:r>
            <a:r>
              <a:rPr lang="en-US" dirty="0" smtClean="0"/>
              <a:t> 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097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That’s what I realized after my weekend learning SUSY</a:t>
            </a:r>
          </a:p>
          <a:p>
            <a:r>
              <a:rPr lang="en-US" dirty="0" smtClean="0"/>
              <a:t>Two-loop diagram the problem</a:t>
            </a:r>
          </a:p>
          <a:p>
            <a:r>
              <a:rPr lang="en-US" dirty="0" smtClean="0"/>
              <a:t>Generates phase in </a:t>
            </a:r>
            <a:r>
              <a:rPr lang="en-US" dirty="0" err="1" smtClean="0"/>
              <a:t>gaugino</a:t>
            </a:r>
            <a:r>
              <a:rPr lang="en-US" dirty="0" smtClean="0"/>
              <a:t> mass</a:t>
            </a:r>
          </a:p>
          <a:p>
            <a:r>
              <a:rPr lang="en-US" dirty="0" smtClean="0"/>
              <a:t>Lawrence was undeterred</a:t>
            </a:r>
          </a:p>
          <a:p>
            <a:pPr lvl="1"/>
            <a:r>
              <a:rPr lang="en-US" dirty="0" smtClean="0"/>
              <a:t>Basically didn’t rewrite paper</a:t>
            </a:r>
          </a:p>
          <a:p>
            <a:endParaRPr lang="en-US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886200" y="3581400"/>
            <a:ext cx="111442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LJH Gets Credit Here!</a:t>
            </a:r>
            <a:endParaRPr lang="en-US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752600"/>
            <a:ext cx="4080781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LJR Faced the Reality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1"/>
            <a:ext cx="8229600" cy="12954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SUSY didn’t actually help</a:t>
            </a:r>
          </a:p>
          <a:p>
            <a:pPr lvl="1"/>
            <a:r>
              <a:rPr lang="en-US" dirty="0" smtClean="0"/>
              <a:t>Introduced problematic </a:t>
            </a:r>
            <a:r>
              <a:rPr lang="en-US" dirty="0" err="1" smtClean="0"/>
              <a:t>gluino</a:t>
            </a:r>
            <a:endParaRPr lang="en-US" dirty="0" smtClean="0"/>
          </a:p>
          <a:p>
            <a:r>
              <a:rPr lang="en-US" dirty="0" smtClean="0"/>
              <a:t>Keep essence of model but get rid of all the </a:t>
            </a:r>
            <a:r>
              <a:rPr lang="en-US" dirty="0" err="1" smtClean="0"/>
              <a:t>superpartners</a:t>
            </a:r>
            <a:endParaRPr lang="en-US" dirty="0" smtClean="0"/>
          </a:p>
          <a:p>
            <a:r>
              <a:rPr lang="en-US" dirty="0" smtClean="0"/>
              <a:t>Keep key of getting CP violation via box diagram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667000"/>
            <a:ext cx="447675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04800"/>
            <a:ext cx="4283315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5029200"/>
            <a:ext cx="33432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457200"/>
            <a:ext cx="31337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2743200"/>
            <a:ext cx="5072062" cy="3805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81000" y="1066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Weak cp </a:t>
            </a:r>
            <a:r>
              <a:rPr lang="en-US" dirty="0" err="1" smtClean="0"/>
              <a:t>violn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4038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Strong cp </a:t>
            </a:r>
            <a:r>
              <a:rPr lang="en-US" dirty="0" err="1" smtClean="0"/>
              <a:t>violn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Sorry not to be there</a:t>
            </a:r>
          </a:p>
          <a:p>
            <a:pPr lvl="1"/>
            <a:r>
              <a:rPr lang="en-US" dirty="0" smtClean="0"/>
              <a:t>Hate giving talks on zoom</a:t>
            </a:r>
          </a:p>
          <a:p>
            <a:pPr lvl="1"/>
            <a:r>
              <a:rPr lang="en-US" dirty="0" smtClean="0"/>
              <a:t>Cannot tell reaction</a:t>
            </a:r>
          </a:p>
          <a:p>
            <a:pPr lvl="1"/>
            <a:r>
              <a:rPr lang="en-US" dirty="0" smtClean="0"/>
              <a:t>Or if people laugh at jokes…</a:t>
            </a:r>
          </a:p>
          <a:p>
            <a:r>
              <a:rPr lang="en-US" dirty="0" smtClean="0"/>
              <a:t>But did check on talk titles to see what is expected</a:t>
            </a:r>
          </a:p>
          <a:p>
            <a:r>
              <a:rPr lang="en-US" dirty="0" smtClean="0"/>
              <a:t>Turns out they were all the same title</a:t>
            </a:r>
          </a:p>
          <a:p>
            <a:pPr lvl="1"/>
            <a:r>
              <a:rPr lang="en-US" dirty="0" smtClean="0"/>
              <a:t>TBA</a:t>
            </a:r>
          </a:p>
          <a:p>
            <a:r>
              <a:rPr lang="en-US" dirty="0" smtClean="0"/>
              <a:t>But  this is an opportunity to reflect on the honorees</a:t>
            </a:r>
          </a:p>
          <a:p>
            <a:r>
              <a:rPr lang="en-US" dirty="0" smtClean="0"/>
              <a:t>Nonetheless, like most such talks, it will also be about the speaker: Me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 summarize, I realized you are better off without SUSY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 made a model with the good stuff</a:t>
            </a:r>
          </a:p>
          <a:p>
            <a:pPr lvl="1"/>
            <a:r>
              <a:rPr lang="en-US" dirty="0" smtClean="0"/>
              <a:t>Used a </a:t>
            </a:r>
            <a:r>
              <a:rPr lang="en-US" dirty="0" err="1" smtClean="0"/>
              <a:t>leptoquark</a:t>
            </a:r>
            <a:endParaRPr lang="en-US" dirty="0" smtClean="0"/>
          </a:p>
          <a:p>
            <a:r>
              <a:rPr lang="en-US" dirty="0" smtClean="0"/>
              <a:t>Describe model</a:t>
            </a:r>
          </a:p>
          <a:p>
            <a:r>
              <a:rPr lang="en-US" dirty="0" smtClean="0"/>
              <a:t>But here is where you see one difference</a:t>
            </a:r>
          </a:p>
          <a:p>
            <a:r>
              <a:rPr lang="en-US" dirty="0" smtClean="0"/>
              <a:t>I made the model but I didn’t believe it enough to make detailed predictions</a:t>
            </a:r>
          </a:p>
          <a:p>
            <a:r>
              <a:rPr lang="en-US" dirty="0" smtClean="0"/>
              <a:t>So Lawrence became my student (he didn’t’ know I thought of it like that…)</a:t>
            </a:r>
          </a:p>
          <a:p>
            <a:r>
              <a:rPr lang="en-US" dirty="0" smtClean="0"/>
              <a:t>And did the detailed calculations</a:t>
            </a:r>
          </a:p>
          <a:p>
            <a:pPr lvl="1"/>
            <a:r>
              <a:rPr lang="en-US" dirty="0" smtClean="0"/>
              <a:t>I did check them!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676400"/>
            <a:ext cx="2514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Lawrence really is an optimist</a:t>
            </a:r>
          </a:p>
          <a:p>
            <a:r>
              <a:rPr lang="en-US" dirty="0" smtClean="0"/>
              <a:t>His enthusiasm is infectious</a:t>
            </a:r>
          </a:p>
          <a:p>
            <a:r>
              <a:rPr lang="en-US" dirty="0" smtClean="0"/>
              <a:t>But I could never believe it was worth knowing details until some evidence</a:t>
            </a:r>
          </a:p>
          <a:p>
            <a:r>
              <a:rPr lang="en-US" dirty="0" smtClean="0"/>
              <a:t>Started working on gravity waves for real when they were discovered</a:t>
            </a:r>
          </a:p>
          <a:p>
            <a:r>
              <a:rPr lang="en-US" dirty="0" smtClean="0"/>
              <a:t>Lawrence believes in his models</a:t>
            </a:r>
          </a:p>
          <a:p>
            <a:r>
              <a:rPr lang="en-US" dirty="0" smtClean="0"/>
              <a:t>I believe in the ideas behind them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joint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535363"/>
          </a:xfrm>
        </p:spPr>
        <p:txBody>
          <a:bodyPr/>
          <a:lstStyle/>
          <a:p>
            <a:r>
              <a:rPr lang="en-US" dirty="0" smtClean="0"/>
              <a:t>I can’t really remember. I think this was a clever accommodation of the following paper with U(1)R symmetric SUSY</a:t>
            </a:r>
          </a:p>
          <a:p>
            <a:pPr lvl="1"/>
            <a:r>
              <a:rPr lang="en-US" dirty="0" smtClean="0"/>
              <a:t>They came out about same time</a:t>
            </a:r>
          </a:p>
          <a:p>
            <a:pPr lvl="1"/>
            <a:r>
              <a:rPr lang="en-US" dirty="0" smtClean="0"/>
              <a:t>But maybe not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2571" y="1447800"/>
            <a:ext cx="5220629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Test weak scale symmetry</a:t>
            </a:r>
          </a:p>
          <a:p>
            <a:pPr lvl="1"/>
            <a:r>
              <a:rPr lang="en-US" dirty="0" smtClean="0"/>
              <a:t>Not just SUSY </a:t>
            </a:r>
            <a:r>
              <a:rPr lang="en-US" dirty="0" err="1" smtClean="0"/>
              <a:t>breakign</a:t>
            </a:r>
            <a:r>
              <a:rPr lang="en-US" dirty="0" smtClean="0"/>
              <a:t> through </a:t>
            </a:r>
            <a:r>
              <a:rPr lang="en-US" dirty="0" err="1" smtClean="0"/>
              <a:t>supergravity</a:t>
            </a:r>
            <a:endParaRPr lang="en-US" dirty="0" smtClean="0"/>
          </a:p>
          <a:p>
            <a:pPr lvl="2"/>
            <a:r>
              <a:rPr lang="en-US" dirty="0" smtClean="0"/>
              <a:t>Minimal  low-energy </a:t>
            </a:r>
            <a:r>
              <a:rPr lang="en-US" dirty="0" err="1" smtClean="0"/>
              <a:t>supergravity</a:t>
            </a:r>
            <a:r>
              <a:rPr lang="en-US" dirty="0" smtClean="0"/>
              <a:t> model</a:t>
            </a:r>
          </a:p>
          <a:p>
            <a:r>
              <a:rPr lang="en-US" dirty="0" smtClean="0"/>
              <a:t>Instead impose necessary constraints (mild)</a:t>
            </a:r>
          </a:p>
          <a:p>
            <a:pPr lvl="1"/>
            <a:r>
              <a:rPr lang="en-US" dirty="0" smtClean="0"/>
              <a:t>Minimal particle content consistent with observations and </a:t>
            </a:r>
            <a:r>
              <a:rPr lang="en-US" dirty="0" err="1" smtClean="0"/>
              <a:t>susy</a:t>
            </a:r>
            <a:endParaRPr lang="en-US" dirty="0" smtClean="0"/>
          </a:p>
          <a:p>
            <a:pPr lvl="1"/>
            <a:r>
              <a:rPr lang="en-US" dirty="0" smtClean="0"/>
              <a:t>R-parity</a:t>
            </a:r>
          </a:p>
          <a:p>
            <a:pPr lvl="1"/>
            <a:r>
              <a:rPr lang="en-US" dirty="0" smtClean="0"/>
              <a:t>No quadratic divergences </a:t>
            </a:r>
          </a:p>
          <a:p>
            <a:pPr lvl="2"/>
            <a:r>
              <a:rPr lang="en-US" dirty="0" smtClean="0"/>
              <a:t>Prohibit dimension-four </a:t>
            </a:r>
            <a:r>
              <a:rPr lang="en-US" dirty="0" err="1" smtClean="0"/>
              <a:t>susy</a:t>
            </a:r>
            <a:r>
              <a:rPr lang="en-US" dirty="0" smtClean="0"/>
              <a:t> breaking operators</a:t>
            </a:r>
          </a:p>
          <a:p>
            <a:pPr lvl="2"/>
            <a:r>
              <a:rPr lang="en-US" dirty="0" smtClean="0"/>
              <a:t>With </a:t>
            </a:r>
            <a:r>
              <a:rPr lang="en-US" dirty="0" err="1" smtClean="0"/>
              <a:t>singlets</a:t>
            </a:r>
            <a:r>
              <a:rPr lang="en-US" dirty="0" smtClean="0"/>
              <a:t> also dimension-three constrained</a:t>
            </a:r>
          </a:p>
          <a:p>
            <a:pPr lvl="1"/>
            <a:r>
              <a:rPr lang="en-US" dirty="0" smtClean="0"/>
              <a:t>GIM mechanism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457200"/>
            <a:ext cx="6019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Lagrangian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240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05000"/>
            <a:ext cx="832805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0980" y="990600"/>
            <a:ext cx="5872820" cy="4936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295400" y="3048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Proof we were working on other idea at same time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Another Example of elevating “dumb”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Again was trying to study CP violation</a:t>
            </a:r>
          </a:p>
          <a:p>
            <a:r>
              <a:rPr lang="en-US" dirty="0" smtClean="0"/>
              <a:t>Wanted to find a symmetry to get rid of the strong CP problem</a:t>
            </a:r>
          </a:p>
          <a:p>
            <a:r>
              <a:rPr lang="en-US" dirty="0" smtClean="0"/>
              <a:t>In the end (meaning a weekend of torturing/challenging myself) trying to find a symmetry</a:t>
            </a:r>
          </a:p>
          <a:p>
            <a:r>
              <a:rPr lang="en-US" dirty="0" smtClean="0"/>
              <a:t>Convinced myself only one option:</a:t>
            </a:r>
          </a:p>
          <a:p>
            <a:r>
              <a:rPr lang="en-US" dirty="0"/>
              <a:t>E</a:t>
            </a:r>
            <a:r>
              <a:rPr lang="en-US" dirty="0" smtClean="0"/>
              <a:t>liminate </a:t>
            </a:r>
            <a:r>
              <a:rPr lang="en-US" dirty="0" err="1" smtClean="0"/>
              <a:t>gaugino</a:t>
            </a:r>
            <a:r>
              <a:rPr lang="en-US" dirty="0" smtClean="0"/>
              <a:t> mass operator altogether</a:t>
            </a:r>
          </a:p>
          <a:p>
            <a:pPr lvl="1"/>
            <a:r>
              <a:rPr lang="en-US" dirty="0" smtClean="0"/>
              <a:t>Only way to use symmetry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447800"/>
            <a:ext cx="4000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kind of thought it was kind of funny</a:t>
            </a:r>
          </a:p>
          <a:p>
            <a:r>
              <a:rPr lang="en-US" dirty="0" smtClean="0"/>
              <a:t>Lawrence elevated it into a principle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657600"/>
            <a:ext cx="6951406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533400"/>
            <a:ext cx="6938108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04800" y="6858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</a:t>
            </a:r>
            <a:r>
              <a:rPr lang="en-US" dirty="0" err="1" smtClean="0"/>
              <a:t>gluino</a:t>
            </a:r>
            <a:r>
              <a:rPr lang="en-US" dirty="0" smtClean="0"/>
              <a:t> mass</a:t>
            </a:r>
            <a:endParaRPr lang="en-US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2514600"/>
            <a:ext cx="5081746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fairness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/>
          <a:lstStyle/>
          <a:p>
            <a:r>
              <a:rPr lang="en-US" dirty="0" smtClean="0"/>
              <a:t>I thought I’d reflect a bit on some of the papers we did back in the day</a:t>
            </a:r>
          </a:p>
          <a:p>
            <a:r>
              <a:rPr lang="en-US" dirty="0" smtClean="0"/>
              <a:t>It is interesting at this time to reflect on where we’ve been and where we are going</a:t>
            </a:r>
          </a:p>
          <a:p>
            <a:pPr lvl="1"/>
            <a:r>
              <a:rPr lang="en-US" dirty="0" smtClean="0"/>
              <a:t>Here “we” refers to papers Lawrence wrote with me</a:t>
            </a:r>
          </a:p>
          <a:p>
            <a:pPr lvl="1"/>
            <a:r>
              <a:rPr lang="en-US" dirty="0" smtClean="0"/>
              <a:t>No papers with Hitoshi…</a:t>
            </a:r>
          </a:p>
          <a:p>
            <a:pPr lvl="1"/>
            <a:r>
              <a:rPr lang="en-US" dirty="0" smtClean="0"/>
              <a:t>However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609600"/>
            <a:ext cx="39147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5105400"/>
            <a:ext cx="40957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4648200"/>
            <a:ext cx="19907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 of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Some of these models probably ruled out now</a:t>
            </a:r>
          </a:p>
          <a:p>
            <a:r>
              <a:rPr lang="en-US" dirty="0" smtClean="0"/>
              <a:t>Worth checking them</a:t>
            </a:r>
          </a:p>
          <a:p>
            <a:pPr lvl="1"/>
            <a:r>
              <a:rPr lang="en-US" dirty="0" smtClean="0"/>
              <a:t>Maybe some extensions?</a:t>
            </a:r>
          </a:p>
          <a:p>
            <a:r>
              <a:rPr lang="en-US" dirty="0" smtClean="0"/>
              <a:t>Rest of talk also not recent research</a:t>
            </a:r>
          </a:p>
          <a:p>
            <a:pPr lvl="1"/>
            <a:r>
              <a:rPr lang="en-US" dirty="0" smtClean="0"/>
              <a:t>Though now lots of cool stuff on cosmology of warped dimensions and dark matter</a:t>
            </a:r>
          </a:p>
          <a:p>
            <a:pPr lvl="1"/>
            <a:r>
              <a:rPr lang="en-US" dirty="0" smtClean="0"/>
              <a:t>But I am challenged by zoom talks and time…</a:t>
            </a:r>
          </a:p>
          <a:p>
            <a:r>
              <a:rPr lang="en-US" dirty="0" smtClean="0"/>
              <a:t>So I’ll stick to theme—physics of flavor </a:t>
            </a:r>
          </a:p>
          <a:p>
            <a:pPr lvl="1"/>
            <a:r>
              <a:rPr lang="en-US" dirty="0" smtClean="0"/>
              <a:t>Because I think we should not ignore these models</a:t>
            </a:r>
          </a:p>
          <a:p>
            <a:pPr lvl="1"/>
            <a:r>
              <a:rPr lang="en-US" dirty="0" smtClean="0"/>
              <a:t>Have very nice features</a:t>
            </a:r>
          </a:p>
          <a:p>
            <a:r>
              <a:rPr lang="en-US" dirty="0" smtClean="0"/>
              <a:t>Show generic type of prediction</a:t>
            </a:r>
          </a:p>
          <a:p>
            <a:r>
              <a:rPr lang="en-US" dirty="0" smtClean="0"/>
              <a:t>Old work but ripe for revisiting</a:t>
            </a:r>
          </a:p>
          <a:p>
            <a:pPr lvl="1"/>
            <a:r>
              <a:rPr lang="en-US" dirty="0" smtClean="0"/>
              <a:t>Let me know if interested!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638800"/>
            <a:ext cx="7807427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very nice features of warped geometries for flavor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Assume bulk fields corresponding to every light </a:t>
            </a:r>
            <a:r>
              <a:rPr lang="en-US" dirty="0" err="1" smtClean="0"/>
              <a:t>fermion</a:t>
            </a:r>
            <a:endParaRPr lang="en-US" dirty="0" smtClean="0"/>
          </a:p>
          <a:p>
            <a:r>
              <a:rPr lang="en-US" dirty="0" smtClean="0"/>
              <a:t>Hierarchies are easy to achieve</a:t>
            </a:r>
          </a:p>
          <a:p>
            <a:pPr lvl="1"/>
            <a:r>
              <a:rPr lang="en-US" dirty="0" smtClean="0"/>
              <a:t>Heavy fields localized in IR (near Higgs)</a:t>
            </a:r>
          </a:p>
          <a:p>
            <a:pPr lvl="1"/>
            <a:r>
              <a:rPr lang="en-US" dirty="0" smtClean="0"/>
              <a:t>Light fields localized in UV</a:t>
            </a:r>
          </a:p>
          <a:p>
            <a:pPr lvl="1"/>
            <a:r>
              <a:rPr lang="en-US" dirty="0" smtClean="0"/>
              <a:t>Moreover, warped geometry lends itself to exponential ratios of masses</a:t>
            </a:r>
          </a:p>
          <a:p>
            <a:pPr lvl="1"/>
            <a:r>
              <a:rPr lang="en-US" dirty="0" smtClean="0"/>
              <a:t>Light </a:t>
            </a:r>
            <a:r>
              <a:rPr lang="en-US" dirty="0" err="1" smtClean="0"/>
              <a:t>fermion</a:t>
            </a:r>
            <a:r>
              <a:rPr lang="en-US" dirty="0" smtClean="0"/>
              <a:t> couplings to gauge KK modes in duce FCNCs but unlike flat case there is an RS-GIM mechanism due to approximate flatness of KK gauge boson </a:t>
            </a:r>
            <a:r>
              <a:rPr lang="en-US" dirty="0" err="1" smtClean="0"/>
              <a:t>wavefunctions</a:t>
            </a:r>
            <a:r>
              <a:rPr lang="en-US" dirty="0" smtClean="0"/>
              <a:t> in UV and a hierarchy in </a:t>
            </a:r>
            <a:r>
              <a:rPr lang="en-US" dirty="0" err="1" smtClean="0"/>
              <a:t>fermion</a:t>
            </a:r>
            <a:r>
              <a:rPr lang="en-US" dirty="0" smtClean="0"/>
              <a:t> </a:t>
            </a:r>
            <a:r>
              <a:rPr lang="en-US" dirty="0" err="1" smtClean="0"/>
              <a:t>wavefunctions</a:t>
            </a:r>
            <a:r>
              <a:rPr lang="en-US" dirty="0" smtClean="0"/>
              <a:t> in IR</a:t>
            </a:r>
          </a:p>
          <a:p>
            <a:pPr lvl="1"/>
            <a:r>
              <a:rPr lang="en-US" dirty="0" smtClean="0"/>
              <a:t>Essentially models flow to NMFV (mixing with third generation)</a:t>
            </a:r>
          </a:p>
          <a:p>
            <a:r>
              <a:rPr lang="en-US" dirty="0" smtClean="0"/>
              <a:t>Because the wave function (for L and R bulk fields) determine masses, angles are necessarily correlated (in right way) with masses</a:t>
            </a:r>
          </a:p>
          <a:p>
            <a:r>
              <a:rPr lang="en-US" dirty="0" smtClean="0"/>
              <a:t>This is even more powerful in that when masses are nearly degenerate, there is a mechanism to have o(1) mixing angles</a:t>
            </a:r>
          </a:p>
          <a:p>
            <a:pPr lvl="1"/>
            <a:r>
              <a:rPr lang="en-US" dirty="0" smtClean="0"/>
              <a:t>Relies on bulk masses being smallish comparable or smaller than  </a:t>
            </a:r>
            <a:r>
              <a:rPr lang="en-US" dirty="0" err="1" smtClean="0"/>
              <a:t>AdS</a:t>
            </a:r>
            <a:r>
              <a:rPr lang="en-US" dirty="0" smtClean="0"/>
              <a:t> scale</a:t>
            </a:r>
          </a:p>
          <a:p>
            <a:pPr lvl="1"/>
            <a:r>
              <a:rPr lang="en-US" dirty="0" smtClean="0"/>
              <a:t>In that case no reason to expect an exponential hierarchy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nice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Will see the possibility of exponent and not an exponent depending on relation mass to </a:t>
            </a:r>
            <a:r>
              <a:rPr lang="en-US" dirty="0" err="1" smtClean="0"/>
              <a:t>AdS</a:t>
            </a:r>
            <a:r>
              <a:rPr lang="en-US" dirty="0" smtClean="0"/>
              <a:t> scale provides a beautiful explanation for neutrino </a:t>
            </a:r>
            <a:r>
              <a:rPr lang="en-US" dirty="0" err="1" smtClean="0"/>
              <a:t>vs</a:t>
            </a:r>
            <a:r>
              <a:rPr lang="en-US" dirty="0" smtClean="0"/>
              <a:t> quark masses</a:t>
            </a:r>
          </a:p>
          <a:p>
            <a:r>
              <a:rPr lang="en-US" dirty="0" smtClean="0"/>
              <a:t>Another nice feature (more related to work we have just seen) is it is natural to incorporate a GIM-like mechanism</a:t>
            </a:r>
          </a:p>
          <a:p>
            <a:r>
              <a:rPr lang="en-US" dirty="0" smtClean="0"/>
              <a:t>We will see that bulk masses can be degenerate or determined by 5d </a:t>
            </a:r>
            <a:r>
              <a:rPr lang="en-US" dirty="0" err="1" smtClean="0"/>
              <a:t>Yukawas</a:t>
            </a:r>
            <a:endParaRPr lang="en-US" dirty="0" smtClean="0"/>
          </a:p>
          <a:p>
            <a:pPr lvl="1"/>
            <a:r>
              <a:rPr lang="en-US" dirty="0" smtClean="0"/>
              <a:t>MFV like</a:t>
            </a:r>
          </a:p>
          <a:p>
            <a:pPr lvl="1"/>
            <a:r>
              <a:rPr lang="en-US" dirty="0" smtClean="0"/>
              <a:t>Notice not MFV like 4d since 5d masses are not 4d masses</a:t>
            </a:r>
          </a:p>
          <a:p>
            <a:pPr lvl="1"/>
            <a:r>
              <a:rPr lang="en-US" dirty="0" smtClean="0"/>
              <a:t>But bulk masses:</a:t>
            </a:r>
          </a:p>
          <a:p>
            <a:pPr lvl="1"/>
            <a:r>
              <a:rPr lang="en-US" dirty="0" smtClean="0"/>
              <a:t>When r is nonzero </a:t>
            </a:r>
          </a:p>
          <a:p>
            <a:pPr lvl="1"/>
            <a:r>
              <a:rPr lang="en-US" dirty="0" smtClean="0"/>
              <a:t>CP </a:t>
            </a:r>
            <a:r>
              <a:rPr lang="en-US" dirty="0" err="1" smtClean="0"/>
              <a:t>violn</a:t>
            </a:r>
            <a:r>
              <a:rPr lang="en-US" dirty="0" smtClean="0"/>
              <a:t> only in up sector</a:t>
            </a:r>
          </a:p>
          <a:p>
            <a:pPr lvl="1"/>
            <a:r>
              <a:rPr lang="en-US" dirty="0" smtClean="0"/>
              <a:t>Need to show true when we fit to masses which we did with r~.3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Reduces flavor violations</a:t>
            </a:r>
          </a:p>
          <a:p>
            <a:r>
              <a:rPr lang="en-US" dirty="0" smtClean="0"/>
              <a:t>Even though </a:t>
            </a:r>
            <a:r>
              <a:rPr lang="en-US" dirty="0" err="1" smtClean="0"/>
              <a:t>Yukawas</a:t>
            </a:r>
            <a:r>
              <a:rPr lang="en-US" dirty="0" smtClean="0"/>
              <a:t> are generic (</a:t>
            </a:r>
            <a:r>
              <a:rPr lang="en-US" dirty="0" err="1" smtClean="0"/>
              <a:t>structureless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3505200"/>
            <a:ext cx="32575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4267200"/>
            <a:ext cx="21336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Neutron EDM </a:t>
            </a:r>
            <a:r>
              <a:rPr lang="en-US" dirty="0"/>
              <a:t>o</a:t>
            </a:r>
            <a:r>
              <a:rPr lang="en-US" dirty="0" smtClean="0"/>
              <a:t>nly at two loops here</a:t>
            </a:r>
          </a:p>
          <a:p>
            <a:pPr>
              <a:buNone/>
            </a:pPr>
            <a:r>
              <a:rPr lang="en-US" dirty="0" smtClean="0"/>
              <a:t>All three generations must participate</a:t>
            </a:r>
          </a:p>
          <a:p>
            <a:r>
              <a:rPr lang="en-US" dirty="0" smtClean="0"/>
              <a:t>Can also do models specifically addressing CP</a:t>
            </a:r>
          </a:p>
          <a:p>
            <a:r>
              <a:rPr lang="en-US" dirty="0" smtClean="0"/>
              <a:t>This model was fine back in day</a:t>
            </a:r>
          </a:p>
          <a:p>
            <a:r>
              <a:rPr lang="en-US" dirty="0" smtClean="0"/>
              <a:t>We now have constraints on up sector</a:t>
            </a:r>
          </a:p>
          <a:p>
            <a:r>
              <a:rPr lang="en-US" dirty="0" smtClean="0"/>
              <a:t>Not sure will survive but will be interesting to see </a:t>
            </a:r>
          </a:p>
          <a:p>
            <a:r>
              <a:rPr lang="en-US" dirty="0" smtClean="0"/>
              <a:t>Can always raise IR scale…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81000"/>
            <a:ext cx="6542787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43400"/>
            <a:ext cx="832184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Again anarchic 5d </a:t>
            </a:r>
            <a:r>
              <a:rPr lang="en-US" dirty="0" err="1" smtClean="0"/>
              <a:t>Yukawas</a:t>
            </a:r>
            <a:endParaRPr lang="en-US" dirty="0" smtClean="0"/>
          </a:p>
          <a:p>
            <a:r>
              <a:rPr lang="en-US" dirty="0" smtClean="0"/>
              <a:t>Gauged lepton number to prevent larger </a:t>
            </a:r>
            <a:r>
              <a:rPr lang="en-US" dirty="0" err="1" smtClean="0"/>
              <a:t>Majorana</a:t>
            </a:r>
            <a:r>
              <a:rPr lang="en-US" dirty="0" smtClean="0"/>
              <a:t> </a:t>
            </a:r>
            <a:r>
              <a:rPr lang="en-US" dirty="0" err="1" smtClean="0"/>
              <a:t>neutrinomasses</a:t>
            </a:r>
            <a:r>
              <a:rPr lang="en-US" dirty="0" smtClean="0"/>
              <a:t> in IR</a:t>
            </a:r>
          </a:p>
          <a:p>
            <a:r>
              <a:rPr lang="en-US" dirty="0" smtClean="0"/>
              <a:t>RH masses are large however (localized in UV)</a:t>
            </a:r>
          </a:p>
          <a:p>
            <a:r>
              <a:rPr lang="en-US" dirty="0" smtClean="0"/>
              <a:t>Hence see-saw</a:t>
            </a:r>
          </a:p>
          <a:p>
            <a:r>
              <a:rPr lang="en-US" dirty="0" smtClean="0"/>
              <a:t>Key idea however is to have smaller </a:t>
            </a:r>
            <a:r>
              <a:rPr lang="en-US" dirty="0" err="1" smtClean="0"/>
              <a:t>splittings</a:t>
            </a:r>
            <a:r>
              <a:rPr lang="en-US" dirty="0" smtClean="0"/>
              <a:t> in bulk neutrino masses </a:t>
            </a:r>
            <a:r>
              <a:rPr lang="en-US" dirty="0" err="1" smtClean="0"/>
              <a:t>vs</a:t>
            </a:r>
            <a:r>
              <a:rPr lang="en-US" dirty="0" smtClean="0"/>
              <a:t> quarks</a:t>
            </a:r>
          </a:p>
          <a:p>
            <a:pPr lvl="1"/>
            <a:r>
              <a:rPr lang="en-US" dirty="0" smtClean="0"/>
              <a:t>About 1% for neutrinos, 1% for quarks</a:t>
            </a:r>
          </a:p>
          <a:p>
            <a:pPr lvl="1"/>
            <a:r>
              <a:rPr lang="en-US" dirty="0" smtClean="0"/>
              <a:t>Recall size of space “30” in appropriate units</a:t>
            </a:r>
          </a:p>
          <a:p>
            <a:pPr lvl="1"/>
            <a:r>
              <a:rPr lang="en-US" dirty="0" smtClean="0"/>
              <a:t>Difference between exponential hierarchy and absence thereof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key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dirty="0" smtClean="0"/>
              <a:t>How to get large mixing angles and small flavor-changing</a:t>
            </a:r>
          </a:p>
          <a:p>
            <a:r>
              <a:rPr lang="en-US" dirty="0" smtClean="0"/>
              <a:t>Again LMFV: only 5d </a:t>
            </a:r>
            <a:r>
              <a:rPr lang="en-US" dirty="0" err="1" smtClean="0"/>
              <a:t>Yukawas</a:t>
            </a:r>
            <a:r>
              <a:rPr lang="en-US" dirty="0" smtClean="0"/>
              <a:t> break flavor symmetry</a:t>
            </a:r>
          </a:p>
          <a:p>
            <a:r>
              <a:rPr lang="en-US" dirty="0" smtClean="0"/>
              <a:t>Notice mixing angle large because neutrino masses not very different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240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133600"/>
            <a:ext cx="3525116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5181600"/>
            <a:ext cx="84523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514600"/>
            <a:ext cx="39814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3352800"/>
            <a:ext cx="1201016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4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80359" y="3810000"/>
            <a:ext cx="445878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5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93694" y="5943600"/>
            <a:ext cx="591670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“Soft” Predictions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286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13 mixing angle should not be small  </a:t>
            </a:r>
          </a:p>
          <a:p>
            <a:pPr eaLnBrk="1" hangingPunct="1">
              <a:defRPr/>
            </a:pPr>
            <a:r>
              <a:rPr lang="en-US" dirty="0" smtClean="0"/>
              <a:t>23 and 12 shouldn’t be nice geometric factor</a:t>
            </a:r>
          </a:p>
          <a:p>
            <a:pPr lvl="1" eaLnBrk="1" hangingPunct="1">
              <a:defRPr/>
            </a:pPr>
            <a:r>
              <a:rPr lang="en-US" dirty="0" smtClean="0"/>
              <a:t>Simply O(1) angles</a:t>
            </a:r>
          </a:p>
          <a:p>
            <a:pPr eaLnBrk="1" hangingPunct="1">
              <a:defRPr/>
            </a:pPr>
            <a:r>
              <a:rPr lang="en-US" dirty="0" smtClean="0"/>
              <a:t>General for anarchic models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baseline="-250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790950"/>
            <a:ext cx="767715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However web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20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12853006" cy="176323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2221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Roboto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D3D63"/>
                </a:solidFill>
                <a:effectLst/>
                <a:latin typeface="Roboto"/>
                <a:cs typeface="Arial" pitchFamily="34" charset="0"/>
                <a:hlinkClick r:id="rId2"/>
              </a:rPr>
              <a:t>http://www.ipmu.jp/ja/2016-dinosaurs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Roboto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left: Shinji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Mukokyama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, Lisa Randall, and Hitoshi Murayama address questions from the audience during their Q &amp; A session 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left: Shinji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Mukhoyama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, Lisa Randall, and Hitoshi Murayama at the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Kavli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 IPMU public science lecture held on June 19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Related links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Roboto"/>
              <a:cs typeface="Arial" pitchFamily="34" charset="0"/>
            </a:endParaRPr>
          </a:p>
        </p:txBody>
      </p:sp>
      <p:pic>
        <p:nvPicPr>
          <p:cNvPr id="1026" name="Picture 2" descr="From left: Shinji Mukokyama, Lisa Randall, and Hitoshi Murayama address questions from the audience during their Q &amp; A sess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1447800"/>
            <a:ext cx="3562350" cy="2371725"/>
          </a:xfrm>
          <a:prstGeom prst="rect">
            <a:avLst/>
          </a:prstGeom>
          <a:noFill/>
        </p:spPr>
      </p:pic>
      <p:pic>
        <p:nvPicPr>
          <p:cNvPr id="1027" name="Picture 3" descr="Lisa Randall speaks about dinosaurs and dark matt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4486275"/>
            <a:ext cx="3562350" cy="2371725"/>
          </a:xfrm>
          <a:prstGeom prst="rect">
            <a:avLst/>
          </a:prstGeom>
          <a:noFill/>
        </p:spPr>
      </p:pic>
      <p:pic>
        <p:nvPicPr>
          <p:cNvPr id="1028" name="Picture 4" descr="From left: Shinji Mukhoyama, Lisa Randall, and Hitoshi Murayama at the Kavli IPMU public science lecture held on Jun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4486275"/>
            <a:ext cx="3562350" cy="2371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86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How far we’ve come and how little</a:t>
            </a:r>
          </a:p>
          <a:p>
            <a:r>
              <a:rPr lang="en-US" dirty="0" smtClean="0"/>
              <a:t>Still facing similar problems </a:t>
            </a:r>
            <a:r>
              <a:rPr lang="en-US" smtClean="0"/>
              <a:t>to address</a:t>
            </a:r>
            <a:endParaRPr lang="en-US" dirty="0" smtClean="0"/>
          </a:p>
          <a:p>
            <a:r>
              <a:rPr lang="en-US" dirty="0" smtClean="0"/>
              <a:t>Old ideas shouldn’t necessarily be abandoned</a:t>
            </a:r>
          </a:p>
          <a:p>
            <a:r>
              <a:rPr lang="en-US" dirty="0" smtClean="0"/>
              <a:t>Still don’t know answers and they provide a good scaffold</a:t>
            </a:r>
          </a:p>
          <a:p>
            <a:r>
              <a:rPr lang="en-US" dirty="0" smtClean="0"/>
              <a:t>But I’ll end by quoting LJH from our first paper</a:t>
            </a:r>
          </a:p>
          <a:p>
            <a:endParaRPr lang="en-US" dirty="0"/>
          </a:p>
          <a:p>
            <a:r>
              <a:rPr lang="en-US" dirty="0" smtClean="0"/>
              <a:t>“However, a great deal of care and cunning is required”</a:t>
            </a:r>
          </a:p>
          <a:p>
            <a:endParaRPr lang="en-US" dirty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5715000"/>
            <a:ext cx="61277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5425" y="1720850"/>
            <a:ext cx="61531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Also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Want to congratulate Hitoshi for celebrating with someone a decade older</a:t>
            </a:r>
          </a:p>
          <a:p>
            <a:r>
              <a:rPr lang="en-US" dirty="0" smtClean="0"/>
              <a:t>Makes you seem youthful!</a:t>
            </a:r>
          </a:p>
          <a:p>
            <a:r>
              <a:rPr lang="en-US" dirty="0" smtClean="0"/>
              <a:t>(And Lawrence seem sage…)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 J </a:t>
            </a:r>
            <a:r>
              <a:rPr lang="en-US" dirty="0" err="1" smtClean="0"/>
              <a:t>RandALL</a:t>
            </a:r>
            <a:r>
              <a:rPr lang="en-US" dirty="0" smtClean="0"/>
              <a:t> papers with L J HALL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457200" y="1477963"/>
            <a:ext cx="8229600" cy="122237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981200"/>
            <a:ext cx="394335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So many didn’t fit on one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1"/>
            <a:ext cx="8229600" cy="7620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057400"/>
            <a:ext cx="8462508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4800" y="3886200"/>
            <a:ext cx="8686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Probably Lawrence doesn’t remember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But I do…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One of my first particle physics papers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Howard was working on </a:t>
            </a:r>
            <a:r>
              <a:rPr lang="en-US" dirty="0" err="1" smtClean="0"/>
              <a:t>mooses</a:t>
            </a:r>
            <a:endParaRPr lang="en-US" dirty="0" smtClean="0"/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I thought very nice for more advanced students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I wanted something a bit more down to earth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So I talked to Lawrence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Had an idea how to solve strong CP in </a:t>
            </a:r>
            <a:r>
              <a:rPr lang="en-US" dirty="0" err="1" smtClean="0"/>
              <a:t>supersymmetric</a:t>
            </a:r>
            <a:r>
              <a:rPr lang="en-US" dirty="0" smtClean="0"/>
              <a:t> theories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problems for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First, I was second year student</a:t>
            </a:r>
          </a:p>
          <a:p>
            <a:r>
              <a:rPr lang="en-US" dirty="0" smtClean="0"/>
              <a:t> </a:t>
            </a:r>
            <a:r>
              <a:rPr lang="en-US" dirty="0"/>
              <a:t>D</a:t>
            </a:r>
            <a:r>
              <a:rPr lang="en-US" dirty="0" smtClean="0"/>
              <a:t>idn’t know </a:t>
            </a:r>
            <a:r>
              <a:rPr lang="en-US" dirty="0" err="1" smtClean="0"/>
              <a:t>supersymmetry</a:t>
            </a:r>
            <a:r>
              <a:rPr lang="en-US" dirty="0" smtClean="0"/>
              <a:t> yet</a:t>
            </a:r>
          </a:p>
          <a:p>
            <a:pPr lvl="1"/>
            <a:r>
              <a:rPr lang="en-US" dirty="0" smtClean="0"/>
              <a:t>So I spent the weekend learning </a:t>
            </a:r>
            <a:r>
              <a:rPr lang="en-US" dirty="0" err="1" smtClean="0"/>
              <a:t>supersymmetry</a:t>
            </a:r>
            <a:endParaRPr lang="en-US" dirty="0" smtClean="0"/>
          </a:p>
          <a:p>
            <a:r>
              <a:rPr lang="en-US" dirty="0" smtClean="0"/>
              <a:t>The second problem was when I did understand</a:t>
            </a:r>
          </a:p>
          <a:p>
            <a:pPr lvl="1"/>
            <a:r>
              <a:rPr lang="en-US" dirty="0" smtClean="0"/>
              <a:t>It didn’t really work</a:t>
            </a:r>
          </a:p>
          <a:p>
            <a:r>
              <a:rPr lang="en-US" dirty="0" smtClean="0"/>
              <a:t>But we wrote paper anyway</a:t>
            </a:r>
          </a:p>
          <a:p>
            <a:r>
              <a:rPr lang="en-US" dirty="0" smtClean="0"/>
              <a:t>And had follow up with model I designed w/o SUSY!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Explain idea and problem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2668</TotalTime>
  <Words>1351</Words>
  <Application>Microsoft Office PowerPoint</Application>
  <PresentationFormat>On-screen Show (4:3)</PresentationFormat>
  <Paragraphs>193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Going Beyond the Standard Model</vt:lpstr>
      <vt:lpstr>Topic?</vt:lpstr>
      <vt:lpstr>In fairness</vt:lpstr>
      <vt:lpstr>However web search</vt:lpstr>
      <vt:lpstr>Slide 5</vt:lpstr>
      <vt:lpstr>Also</vt:lpstr>
      <vt:lpstr>L J RandALL papers with L J HALL</vt:lpstr>
      <vt:lpstr>So many didn’t fit on one page</vt:lpstr>
      <vt:lpstr>Two problems for me</vt:lpstr>
      <vt:lpstr>SUSY Soft Breaking and CP</vt:lpstr>
      <vt:lpstr>Model (nongut and GUT)</vt:lpstr>
      <vt:lpstr>Slide 12</vt:lpstr>
      <vt:lpstr>Slide 13</vt:lpstr>
      <vt:lpstr>BUT</vt:lpstr>
      <vt:lpstr>Nonrenormalization doesn’t apply to gaugino mass</vt:lpstr>
      <vt:lpstr>LJH Gets Credit Here!</vt:lpstr>
      <vt:lpstr>LJR Faced the Reality</vt:lpstr>
      <vt:lpstr>Slide 18</vt:lpstr>
      <vt:lpstr>Slide 19</vt:lpstr>
      <vt:lpstr>To summarize, I realized you are better off without SUSY</vt:lpstr>
      <vt:lpstr>Slide 21</vt:lpstr>
      <vt:lpstr>Another joint paper</vt:lpstr>
      <vt:lpstr>Idea?</vt:lpstr>
      <vt:lpstr>Slide 24</vt:lpstr>
      <vt:lpstr>Lagrangian</vt:lpstr>
      <vt:lpstr>Slide 26</vt:lpstr>
      <vt:lpstr>Another Example of elevating “dumb” idea</vt:lpstr>
      <vt:lpstr>Slide 28</vt:lpstr>
      <vt:lpstr>Slide 29</vt:lpstr>
      <vt:lpstr>Slide 30</vt:lpstr>
      <vt:lpstr>Rest of talk</vt:lpstr>
      <vt:lpstr>Some very nice features of warped geometries for flavor</vt:lpstr>
      <vt:lpstr>More nice features</vt:lpstr>
      <vt:lpstr>CP?</vt:lpstr>
      <vt:lpstr>Slide 35</vt:lpstr>
      <vt:lpstr>Basic Ideas</vt:lpstr>
      <vt:lpstr>Other key idea</vt:lpstr>
      <vt:lpstr>Model</vt:lpstr>
      <vt:lpstr>“Soft” Predictions</vt:lpstr>
      <vt:lpstr>Conclude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Going Beyond the Standard Model</dc:title>
  <dc:creator>Lisa Randall</dc:creator>
  <cp:lastModifiedBy>Lisa Randall</cp:lastModifiedBy>
  <cp:revision>19</cp:revision>
  <dcterms:created xsi:type="dcterms:W3CDTF">2024-09-26T00:01:27Z</dcterms:created>
  <dcterms:modified xsi:type="dcterms:W3CDTF">2024-09-27T20:30:18Z</dcterms:modified>
</cp:coreProperties>
</file>