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wmf" ContentType="image/x-w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8" r:id="rId1"/>
    <p:sldMasterId id="2147483758" r:id="rId2"/>
    <p:sldMasterId id="2147483792" r:id="rId3"/>
  </p:sldMasterIdLst>
  <p:notesMasterIdLst>
    <p:notesMasterId r:id="rId19"/>
  </p:notesMasterIdLst>
  <p:handoutMasterIdLst>
    <p:handoutMasterId r:id="rId20"/>
  </p:handoutMasterIdLst>
  <p:sldIdLst>
    <p:sldId id="456" r:id="rId4"/>
    <p:sldId id="453" r:id="rId5"/>
    <p:sldId id="454" r:id="rId6"/>
    <p:sldId id="455" r:id="rId7"/>
    <p:sldId id="432" r:id="rId8"/>
    <p:sldId id="433" r:id="rId9"/>
    <p:sldId id="383" r:id="rId10"/>
    <p:sldId id="443" r:id="rId11"/>
    <p:sldId id="401" r:id="rId12"/>
    <p:sldId id="346" r:id="rId13"/>
    <p:sldId id="435" r:id="rId14"/>
    <p:sldId id="437" r:id="rId15"/>
    <p:sldId id="457" r:id="rId16"/>
    <p:sldId id="458" r:id="rId17"/>
    <p:sldId id="459" r:id="rId18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Robert W. Schoenlein" initials="RWS" lastIdx="4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CCFF99"/>
    <a:srgbClr val="008000"/>
    <a:srgbClr val="99FF99"/>
    <a:srgbClr val="5FFF87"/>
    <a:srgbClr val="1B5585"/>
    <a:srgbClr val="022B45"/>
    <a:srgbClr val="032B44"/>
    <a:srgbClr val="062A44"/>
    <a:srgbClr val="062E44"/>
    <a:srgbClr val="0033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642" autoAdjust="0"/>
    <p:restoredTop sz="94737" autoAdjust="0"/>
  </p:normalViewPr>
  <p:slideViewPr>
    <p:cSldViewPr snapToGrid="0">
      <p:cViewPr varScale="1">
        <p:scale>
          <a:sx n="104" d="100"/>
          <a:sy n="104" d="100"/>
        </p:scale>
        <p:origin x="-296" y="-104"/>
      </p:cViewPr>
      <p:guideLst>
        <p:guide orient="horz" pos="512"/>
        <p:guide pos="1673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20" Type="http://schemas.openxmlformats.org/officeDocument/2006/relationships/handoutMaster" Target="handoutMasters/handoutMaster1.xml"/><Relationship Id="rId21" Type="http://schemas.openxmlformats.org/officeDocument/2006/relationships/printerSettings" Target="printerSettings/printerSettings1.bin"/><Relationship Id="rId22" Type="http://schemas.openxmlformats.org/officeDocument/2006/relationships/commentAuthors" Target="commentAuthors.xml"/><Relationship Id="rId23" Type="http://schemas.openxmlformats.org/officeDocument/2006/relationships/presProps" Target="presProps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26" Type="http://schemas.openxmlformats.org/officeDocument/2006/relationships/tableStyles" Target="tableStyles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0" hangingPunct="0">
              <a:defRPr sz="100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000"/>
            </a:lvl1pPr>
          </a:lstStyle>
          <a:p>
            <a:fld id="{1C8156FA-6DDB-8D43-BE2A-2A96781869F5}" type="datetime1">
              <a:rPr lang="en-US"/>
              <a:pPr/>
              <a:t>4/6/16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0" hangingPunct="0">
              <a:defRPr sz="80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800"/>
            </a:lvl1pPr>
          </a:lstStyle>
          <a:p>
            <a:fld id="{0F06EE59-EF0F-344A-8195-A702A6F0BBA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573402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29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fld id="{B9AB66F3-64AC-7D47-B219-90BF5D58E39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08535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5241FF-56F7-4B43-9EE4-B562F4AC920A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17 Sr. Scientists; 9 staff scientists (5 PDG); 15 faculty scientists</a:t>
            </a:r>
            <a:r>
              <a:rPr lang="en-US" baseline="0" dirty="0" smtClean="0"/>
              <a:t> (not including string theorists); 2 Division Fellows; 3 Project Scientists; 23 </a:t>
            </a:r>
            <a:r>
              <a:rPr lang="en-US" baseline="0" dirty="0" err="1" smtClean="0"/>
              <a:t>postdocs</a:t>
            </a:r>
            <a:r>
              <a:rPr lang="en-US" baseline="0" dirty="0" smtClean="0"/>
              <a:t> + Chamberlain fellows; 30 students including theory</a:t>
            </a:r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Relationship Id="rId3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4.jpeg"/><Relationship Id="rId3" Type="http://schemas.openxmlformats.org/officeDocument/2006/relationships/image" Target="../media/image6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4" descr="XBD200302-00063-02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066800"/>
            <a:ext cx="9144000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>
            <a:spLocks noChangeArrowheads="1"/>
          </p:cNvSpPr>
          <p:nvPr userDrawn="1"/>
        </p:nvSpPr>
        <p:spPr bwMode="auto">
          <a:xfrm>
            <a:off x="0" y="1066800"/>
            <a:ext cx="9144000" cy="5791200"/>
          </a:xfrm>
          <a:prstGeom prst="rect">
            <a:avLst/>
          </a:prstGeom>
          <a:solidFill>
            <a:srgbClr val="376092">
              <a:alpha val="90979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 sz="1800">
              <a:latin typeface="Arial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6" name="Rectangle 1031"/>
          <p:cNvSpPr>
            <a:spLocks noChangeArrowheads="1"/>
          </p:cNvSpPr>
          <p:nvPr userDrawn="1"/>
        </p:nvSpPr>
        <p:spPr bwMode="auto">
          <a:xfrm>
            <a:off x="0" y="0"/>
            <a:ext cx="9144000" cy="1066800"/>
          </a:xfrm>
          <a:prstGeom prst="rect">
            <a:avLst/>
          </a:prstGeom>
          <a:solidFill>
            <a:srgbClr val="003366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defRPr/>
            </a:pPr>
            <a:endParaRPr lang="en-US">
              <a:latin typeface="Arial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  <p:pic>
        <p:nvPicPr>
          <p:cNvPr id="7" name="Picture 7" descr="LBNL_Banner.psd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4450"/>
            <a:ext cx="9144000" cy="903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87928" y="2130425"/>
            <a:ext cx="7070271" cy="14700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599" y="3886200"/>
            <a:ext cx="7082971" cy="17526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1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3950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rgbClr val="000073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  <a:cs typeface="Arial"/>
              </a:defRPr>
            </a:lvl1pPr>
            <a:lvl2pPr>
              <a:defRPr>
                <a:latin typeface="Arial"/>
                <a:cs typeface="Arial"/>
              </a:defRPr>
            </a:lvl2pPr>
            <a:lvl3pPr>
              <a:defRPr>
                <a:latin typeface="Arial"/>
                <a:cs typeface="Arial"/>
              </a:defRPr>
            </a:lvl3pPr>
            <a:lvl4pPr>
              <a:defRPr>
                <a:latin typeface="Arial"/>
                <a:cs typeface="Arial"/>
              </a:defRPr>
            </a:lvl4pPr>
            <a:lvl5pPr>
              <a:defRPr>
                <a:latin typeface="Arial"/>
                <a:cs typeface="Arial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21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1B6A22-ED72-5A47-B92B-30C2CC5DA1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Rectangle 27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rgbClr val="000073"/>
                </a:solidFill>
                <a:latin typeface="Arial"/>
                <a:cs typeface="Arial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21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D96FB9-5773-894F-8067-FE2C12B3A0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4" name="Rectangle 27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5150273" y="6619516"/>
            <a:ext cx="3993726" cy="237744"/>
          </a:xfrm>
          <a:prstGeom prst="rect">
            <a:avLst/>
          </a:prstGeom>
        </p:spPr>
        <p:txBody>
          <a:bodyPr/>
          <a:lstStyle/>
          <a:p>
            <a:fld id="{A25467D9-B0C1-4143-B4C7-8A26F7EB58A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318459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6"/>
          <p:cNvSpPr txBox="1">
            <a:spLocks noGrp="1" noChangeArrowheads="1"/>
          </p:cNvSpPr>
          <p:nvPr>
            <p:ph type="sldNum" sz="quarter" idx="10"/>
          </p:nvPr>
        </p:nvSpPr>
        <p:spPr>
          <a:xfrm>
            <a:off x="5634990" y="6719412"/>
            <a:ext cx="168593" cy="148590"/>
          </a:xfrm>
          <a:prstGeom prst="rect">
            <a:avLst/>
          </a:prstGeom>
        </p:spPr>
        <p:txBody>
          <a:bodyPr lIns="82296" tIns="41148" rIns="82296" bIns="41148"/>
          <a:lstStyle>
            <a:lvl1pPr>
              <a:defRPr/>
            </a:lvl1pPr>
          </a:lstStyle>
          <a:p>
            <a:pPr>
              <a:defRPr/>
            </a:pPr>
            <a:fld id="{944B31F5-4E0D-7742-BE57-F49BBD74AD54}" type="slidenum">
              <a:rPr lang="en-US" sz="1800">
                <a:solidFill>
                  <a:srgbClr val="000000"/>
                </a:solidFill>
                <a:latin typeface="Calibri" charset="0"/>
                <a:ea typeface="ヒラギノ角ゴ ProN W3" charset="0"/>
                <a:cs typeface="ヒラギノ角ゴ ProN W3" charset="0"/>
                <a:sym typeface="Calibri" charset="0"/>
              </a:rPr>
              <a:pPr>
                <a:defRPr/>
              </a:pPr>
              <a:t>‹#›</a:t>
            </a:fld>
            <a:endParaRPr lang="en-US" sz="1800">
              <a:solidFill>
                <a:srgbClr val="000000"/>
              </a:solidFill>
              <a:latin typeface="Calibri" charset="0"/>
              <a:ea typeface="ヒラギノ角ゴ ProN W3" charset="0"/>
              <a:cs typeface="ヒラギノ角ゴ ProN W3" charset="0"/>
              <a:sym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9665783"/>
      </p:ext>
    </p:extLst>
  </p:cSld>
  <p:clrMapOvr>
    <a:masterClrMapping/>
  </p:clrMapOvr>
  <p:transition xmlns:p14="http://schemas.microsoft.com/office/powerpoint/2010/main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/>
          <p:cNvSpPr txBox="1">
            <a:spLocks noGrp="1" noChangeArrowheads="1"/>
          </p:cNvSpPr>
          <p:nvPr>
            <p:ph type="sldNum" sz="quarter" idx="10"/>
          </p:nvPr>
        </p:nvSpPr>
        <p:spPr>
          <a:xfrm>
            <a:off x="5634990" y="6719412"/>
            <a:ext cx="168593" cy="148590"/>
          </a:xfrm>
          <a:prstGeom prst="rect">
            <a:avLst/>
          </a:prstGeom>
        </p:spPr>
        <p:txBody>
          <a:bodyPr lIns="82296" tIns="41148" rIns="82296" bIns="41148"/>
          <a:lstStyle>
            <a:lvl1pPr>
              <a:defRPr/>
            </a:lvl1pPr>
          </a:lstStyle>
          <a:p>
            <a:pPr>
              <a:defRPr/>
            </a:pPr>
            <a:fld id="{F5300B24-CC50-3E47-A681-3AE977763CDF}" type="slidenum">
              <a:rPr lang="en-US" sz="1800">
                <a:solidFill>
                  <a:srgbClr val="000000"/>
                </a:solidFill>
                <a:latin typeface="Calibri" charset="0"/>
                <a:ea typeface="ヒラギノ角ゴ ProN W3" charset="0"/>
                <a:cs typeface="ヒラギノ角ゴ ProN W3" charset="0"/>
                <a:sym typeface="Calibri" charset="0"/>
              </a:rPr>
              <a:pPr>
                <a:defRPr/>
              </a:pPr>
              <a:t>‹#›</a:t>
            </a:fld>
            <a:endParaRPr lang="en-US" sz="1800">
              <a:solidFill>
                <a:srgbClr val="000000"/>
              </a:solidFill>
              <a:latin typeface="Calibri" charset="0"/>
              <a:ea typeface="ヒラギノ角ゴ ProN W3" charset="0"/>
              <a:cs typeface="ヒラギノ角ゴ ProN W3" charset="0"/>
              <a:sym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9435991"/>
      </p:ext>
    </p:extLst>
  </p:cSld>
  <p:clrMapOvr>
    <a:masterClrMapping/>
  </p:clrMapOvr>
  <p:transition xmlns:p14="http://schemas.microsoft.com/office/powerpoint/2010/main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377"/>
          <a:stretch>
            <a:fillRect/>
          </a:stretch>
        </p:blipFill>
        <p:spPr bwMode="auto">
          <a:xfrm>
            <a:off x="0" y="-22150"/>
            <a:ext cx="9144000" cy="1049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" name="Picture 5" descr="LBNL_Banner.psd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7824788" y="63500"/>
            <a:ext cx="1204912" cy="839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2700" dist="12700" dir="2700000">
              <a:srgbClr val="000000">
                <a:alpha val="43000"/>
              </a:srgbClr>
            </a:outerShdw>
          </a:effectLst>
        </p:spPr>
      </p:pic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128016" y="1088136"/>
            <a:ext cx="8796528" cy="5193792"/>
          </a:xfrm>
          <a:prstGeom prst="rect">
            <a:avLst/>
          </a:prstGeom>
        </p:spPr>
        <p:txBody>
          <a:bodyPr/>
          <a:lstStyle>
            <a:lvl1pPr marL="234950" indent="-234950">
              <a:defRPr sz="1800">
                <a:latin typeface="Arial"/>
              </a:defRPr>
            </a:lvl1pPr>
            <a:lvl2pPr marL="455613" indent="-220663">
              <a:defRPr sz="1800">
                <a:latin typeface="Arial"/>
              </a:defRPr>
            </a:lvl2pPr>
            <a:lvl3pPr marL="690563" indent="-234950">
              <a:defRPr sz="1800">
                <a:latin typeface="Arial"/>
              </a:defRPr>
            </a:lvl3pPr>
            <a:lvl4pPr marL="911225" indent="-220663">
              <a:defRPr sz="1800">
                <a:latin typeface="Arial"/>
              </a:defRPr>
            </a:lvl4pPr>
            <a:lvl5pPr marL="1146175" indent="-234950">
              <a:defRPr sz="1800">
                <a:latin typeface="Arial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276224" y="0"/>
            <a:ext cx="7563053" cy="969264"/>
          </a:xfrm>
          <a:prstGeom prst="rect">
            <a:avLst/>
          </a:prstGeom>
        </p:spPr>
        <p:txBody>
          <a:bodyPr rtlCol="0">
            <a:normAutofit/>
          </a:bodyPr>
          <a:lstStyle>
            <a:lvl1pPr algn="l">
              <a:defRPr sz="2800" b="1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891864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955BC8-67E5-ED4D-B766-3F5FFD119B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193800"/>
            <a:ext cx="7759700" cy="5130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theme" Target="../theme/theme1.xml"/><Relationship Id="rId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4" Type="http://schemas.openxmlformats.org/officeDocument/2006/relationships/image" Target="../media/image4.jpeg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5.xml"/><Relationship Id="rId2" Type="http://schemas.openxmlformats.org/officeDocument/2006/relationships/slideLayout" Target="../slideLayouts/slideLayout6.xml"/></Relationships>
</file>

<file path=ppt/slideMasters/_rels/slideMaster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slideLayout" Target="../slideLayouts/slideLayout8.xml"/><Relationship Id="rId3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82625" y="260350"/>
            <a:ext cx="77819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pic>
        <p:nvPicPr>
          <p:cNvPr id="1028" name="Picture 7" descr="LBNL_small_logo.psd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47075" y="6242050"/>
            <a:ext cx="568325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822" r:id="rId2"/>
    <p:sldLayoutId id="2147483823" r:id="rId3"/>
    <p:sldLayoutId id="2147483826" r:id="rId4"/>
  </p:sldLayoutIdLst>
  <p:timing>
    <p:tnLst>
      <p:par>
        <p:cTn xmlns:p14="http://schemas.microsoft.com/office/powerpoint/2010/main" id="1" dur="indefinite" restart="never" nodeType="tmRoot"/>
      </p:par>
    </p:tnLst>
  </p:timing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3366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3366"/>
          </a:solidFill>
          <a:latin typeface="Arial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3366"/>
          </a:solidFill>
          <a:latin typeface="Arial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3366"/>
          </a:solidFill>
          <a:latin typeface="Arial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3366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3200" b="1">
          <a:solidFill>
            <a:srgbClr val="2C5993"/>
          </a:solidFill>
          <a:latin typeface="Arial" charset="0"/>
          <a:ea typeface="ＭＳ Ｐゴシック" charset="-128"/>
          <a:cs typeface="ＭＳ Ｐゴシック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3200" b="1">
          <a:solidFill>
            <a:srgbClr val="2C5993"/>
          </a:solidFill>
          <a:latin typeface="Arial" charset="0"/>
          <a:ea typeface="ＭＳ Ｐゴシック" charset="-128"/>
          <a:cs typeface="ＭＳ Ｐゴシック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3200" b="1">
          <a:solidFill>
            <a:srgbClr val="2C5993"/>
          </a:solidFill>
          <a:latin typeface="Arial" charset="0"/>
          <a:ea typeface="ＭＳ Ｐゴシック" charset="-128"/>
          <a:cs typeface="ＭＳ Ｐゴシック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3200" b="1">
          <a:solidFill>
            <a:srgbClr val="2C5993"/>
          </a:solidFill>
          <a:latin typeface="Arial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rtl="0" eaLnBrk="0" fontAlgn="base" hangingPunct="0">
        <a:spcBef>
          <a:spcPts val="900"/>
        </a:spcBef>
        <a:spcAft>
          <a:spcPct val="0"/>
        </a:spcAft>
        <a:defRPr sz="2400">
          <a:solidFill>
            <a:srgbClr val="003366"/>
          </a:solidFill>
          <a:latin typeface="+mn-lt"/>
          <a:ea typeface="+mn-ea"/>
          <a:cs typeface="+mn-cs"/>
        </a:defRPr>
      </a:lvl1pPr>
      <a:lvl2pPr marL="288925" indent="-227013" algn="l" rtl="0" eaLnBrk="0" fontAlgn="base" hangingPunct="0">
        <a:spcBef>
          <a:spcPts val="500"/>
        </a:spcBef>
        <a:spcAft>
          <a:spcPct val="0"/>
        </a:spcAft>
        <a:buSzPct val="85000"/>
        <a:buChar char="–"/>
        <a:defRPr sz="2400">
          <a:solidFill>
            <a:srgbClr val="003366"/>
          </a:solidFill>
          <a:latin typeface="+mn-lt"/>
          <a:ea typeface="+mn-ea"/>
        </a:defRPr>
      </a:lvl2pPr>
      <a:lvl3pPr marL="573088" indent="-117475" algn="l" rtl="0" eaLnBrk="0" fontAlgn="base" hangingPunct="0">
        <a:spcBef>
          <a:spcPts val="400"/>
        </a:spcBef>
        <a:spcAft>
          <a:spcPct val="0"/>
        </a:spcAft>
        <a:buSzPct val="75000"/>
        <a:buFont typeface="Lucida Grande" charset="0"/>
        <a:buChar char="–"/>
        <a:defRPr sz="2400">
          <a:solidFill>
            <a:srgbClr val="003366"/>
          </a:solidFill>
          <a:latin typeface="+mn-lt"/>
          <a:ea typeface="+mn-ea"/>
        </a:defRPr>
      </a:lvl3pPr>
      <a:lvl4pPr marL="909638" indent="-227013" algn="l" rtl="0" eaLnBrk="0" fontAlgn="base" hangingPunct="0">
        <a:spcBef>
          <a:spcPct val="20000"/>
        </a:spcBef>
        <a:spcAft>
          <a:spcPct val="0"/>
        </a:spcAft>
        <a:buSzPct val="75000"/>
        <a:buFont typeface="Lucida Grande" charset="0"/>
        <a:buChar char="–"/>
        <a:defRPr sz="2400">
          <a:solidFill>
            <a:srgbClr val="003366"/>
          </a:solidFill>
          <a:latin typeface="+mn-lt"/>
          <a:ea typeface="+mn-ea"/>
        </a:defRPr>
      </a:lvl4pPr>
      <a:lvl5pPr marL="1146175" indent="-236538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rgbClr val="003366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2C5993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2C5993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2C5993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2C5993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145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12430" y="304324"/>
            <a:ext cx="710089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3316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177290"/>
            <a:ext cx="8229600" cy="834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4290" tIns="34290" rIns="34290" bIns="3429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charset="0"/>
              </a:rPr>
              <a:t>Click to edit Master title style</a:t>
            </a:r>
          </a:p>
        </p:txBody>
      </p:sp>
      <p:sp>
        <p:nvSpPr>
          <p:cNvPr id="13317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2286000"/>
            <a:ext cx="8229600" cy="4023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4290" tIns="34290" rIns="34290" bIns="3429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charset="0"/>
              </a:rPr>
              <a:t>Click to edit Master text styles</a:t>
            </a:r>
          </a:p>
          <a:p>
            <a:pPr lvl="1"/>
            <a:r>
              <a:rPr lang="en-US">
                <a:sym typeface="Arial" charset="0"/>
              </a:rPr>
              <a:t>Second level</a:t>
            </a:r>
          </a:p>
          <a:p>
            <a:pPr lvl="2"/>
            <a:r>
              <a:rPr lang="en-US">
                <a:sym typeface="Arial" charset="0"/>
              </a:rPr>
              <a:t>Third level</a:t>
            </a:r>
          </a:p>
          <a:p>
            <a:pPr lvl="3"/>
            <a:r>
              <a:rPr lang="en-US">
                <a:sym typeface="Arial" charset="0"/>
              </a:rPr>
              <a:t>Fourth level</a:t>
            </a:r>
          </a:p>
          <a:p>
            <a:pPr lvl="4"/>
            <a:r>
              <a:rPr lang="en-US">
                <a:sym typeface="Arial" charset="0"/>
              </a:rPr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353914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5" r:id="rId2"/>
  </p:sldLayoutIdLst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100" b="1">
          <a:solidFill>
            <a:srgbClr val="336699"/>
          </a:solidFill>
          <a:latin typeface="+mj-lt"/>
          <a:ea typeface="+mj-ea"/>
          <a:cs typeface="+mj-cs"/>
          <a:sym typeface="Arial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100" b="1">
          <a:solidFill>
            <a:srgbClr val="336699"/>
          </a:solidFill>
          <a:latin typeface="Arial" charset="0"/>
          <a:ea typeface="ヒラギノ角ゴ ProN W6" charset="0"/>
          <a:cs typeface="ヒラギノ角ゴ ProN W6" charset="0"/>
          <a:sym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100" b="1">
          <a:solidFill>
            <a:srgbClr val="336699"/>
          </a:solidFill>
          <a:latin typeface="Arial" charset="0"/>
          <a:ea typeface="ヒラギノ角ゴ ProN W6" charset="0"/>
          <a:cs typeface="ヒラギノ角ゴ ProN W6" charset="0"/>
          <a:sym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100" b="1">
          <a:solidFill>
            <a:srgbClr val="336699"/>
          </a:solidFill>
          <a:latin typeface="Arial" charset="0"/>
          <a:ea typeface="ヒラギノ角ゴ ProN W6" charset="0"/>
          <a:cs typeface="ヒラギノ角ゴ ProN W6" charset="0"/>
          <a:sym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100" b="1">
          <a:solidFill>
            <a:srgbClr val="336699"/>
          </a:solidFill>
          <a:latin typeface="Arial" charset="0"/>
          <a:ea typeface="ヒラギノ角ゴ ProN W6" charset="0"/>
          <a:cs typeface="ヒラギノ角ゴ ProN W6" charset="0"/>
          <a:sym typeface="Arial" charset="0"/>
        </a:defRPr>
      </a:lvl5pPr>
      <a:lvl6pPr marL="411480" algn="l" rtl="0" fontAlgn="base">
        <a:spcBef>
          <a:spcPct val="0"/>
        </a:spcBef>
        <a:spcAft>
          <a:spcPct val="0"/>
        </a:spcAft>
        <a:defRPr sz="3100" b="1">
          <a:solidFill>
            <a:srgbClr val="336699"/>
          </a:solidFill>
          <a:latin typeface="Arial" charset="0"/>
          <a:ea typeface="ヒラギノ角ゴ ProN W6" charset="0"/>
          <a:cs typeface="ヒラギノ角ゴ ProN W6" charset="0"/>
          <a:sym typeface="Arial" charset="0"/>
        </a:defRPr>
      </a:lvl6pPr>
      <a:lvl7pPr marL="822960" algn="l" rtl="0" fontAlgn="base">
        <a:spcBef>
          <a:spcPct val="0"/>
        </a:spcBef>
        <a:spcAft>
          <a:spcPct val="0"/>
        </a:spcAft>
        <a:defRPr sz="3100" b="1">
          <a:solidFill>
            <a:srgbClr val="336699"/>
          </a:solidFill>
          <a:latin typeface="Arial" charset="0"/>
          <a:ea typeface="ヒラギノ角ゴ ProN W6" charset="0"/>
          <a:cs typeface="ヒラギノ角ゴ ProN W6" charset="0"/>
          <a:sym typeface="Arial" charset="0"/>
        </a:defRPr>
      </a:lvl7pPr>
      <a:lvl8pPr marL="1234440" algn="l" rtl="0" fontAlgn="base">
        <a:spcBef>
          <a:spcPct val="0"/>
        </a:spcBef>
        <a:spcAft>
          <a:spcPct val="0"/>
        </a:spcAft>
        <a:defRPr sz="3100" b="1">
          <a:solidFill>
            <a:srgbClr val="336699"/>
          </a:solidFill>
          <a:latin typeface="Arial" charset="0"/>
          <a:ea typeface="ヒラギノ角ゴ ProN W6" charset="0"/>
          <a:cs typeface="ヒラギノ角ゴ ProN W6" charset="0"/>
          <a:sym typeface="Arial" charset="0"/>
        </a:defRPr>
      </a:lvl8pPr>
      <a:lvl9pPr marL="1645920" algn="l" rtl="0" fontAlgn="base">
        <a:spcBef>
          <a:spcPct val="0"/>
        </a:spcBef>
        <a:spcAft>
          <a:spcPct val="0"/>
        </a:spcAft>
        <a:defRPr sz="3100" b="1">
          <a:solidFill>
            <a:srgbClr val="336699"/>
          </a:solidFill>
          <a:latin typeface="Arial" charset="0"/>
          <a:ea typeface="ヒラギノ角ゴ ProN W6" charset="0"/>
          <a:cs typeface="ヒラギノ角ゴ ProN W6" charset="0"/>
          <a:sym typeface="Arial" charset="0"/>
        </a:defRPr>
      </a:lvl9pPr>
    </p:titleStyle>
    <p:bodyStyle>
      <a:lvl1pPr marL="308610" indent="-308610" algn="l" rtl="0" eaLnBrk="0" fontAlgn="base" hangingPunct="0">
        <a:spcBef>
          <a:spcPts val="540"/>
        </a:spcBef>
        <a:spcAft>
          <a:spcPct val="0"/>
        </a:spcAft>
        <a:buClr>
          <a:srgbClr val="336699"/>
        </a:buClr>
        <a:buSzPct val="100000"/>
        <a:buFont typeface="Wingdings" charset="0"/>
        <a:buChar char="§"/>
        <a:defRPr sz="22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1pPr>
      <a:lvl2pPr marL="634365" indent="-257175" algn="l" rtl="0" eaLnBrk="0" fontAlgn="base" hangingPunct="0">
        <a:spcBef>
          <a:spcPts val="540"/>
        </a:spcBef>
        <a:spcAft>
          <a:spcPct val="0"/>
        </a:spcAft>
        <a:buClr>
          <a:srgbClr val="000000"/>
        </a:buClr>
        <a:buSzPct val="100000"/>
        <a:buFont typeface="Arial" charset="0"/>
        <a:buChar char="–"/>
        <a:defRPr sz="22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2pPr>
      <a:lvl3pPr marL="994410" indent="-205740" algn="l" rtl="0" eaLnBrk="0" fontAlgn="base" hangingPunct="0">
        <a:spcBef>
          <a:spcPts val="540"/>
        </a:spcBef>
        <a:spcAft>
          <a:spcPct val="0"/>
        </a:spcAft>
        <a:buClr>
          <a:srgbClr val="000000"/>
        </a:buClr>
        <a:buSzPct val="100000"/>
        <a:buFont typeface="Arial" charset="0"/>
        <a:buChar char="•"/>
        <a:defRPr sz="22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3pPr>
      <a:lvl4pPr marL="1405890" indent="-205740" algn="l" rtl="0" eaLnBrk="0" fontAlgn="base" hangingPunct="0">
        <a:spcBef>
          <a:spcPts val="450"/>
        </a:spcBef>
        <a:spcAft>
          <a:spcPct val="0"/>
        </a:spcAft>
        <a:buClr>
          <a:srgbClr val="000000"/>
        </a:buClr>
        <a:buSzPct val="100000"/>
        <a:buFont typeface="Arial" charset="0"/>
        <a:buChar char="–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4pPr>
      <a:lvl5pPr marL="1817370" indent="-205740" algn="l" rtl="0" eaLnBrk="0" fontAlgn="base" hangingPunct="0">
        <a:spcBef>
          <a:spcPts val="45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5pPr>
      <a:lvl6pPr marL="2228850" indent="-205740" algn="l" rtl="0" fontAlgn="base">
        <a:spcBef>
          <a:spcPts val="45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6pPr>
      <a:lvl7pPr marL="2640330" indent="-205740" algn="l" rtl="0" fontAlgn="base">
        <a:spcBef>
          <a:spcPts val="45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7pPr>
      <a:lvl8pPr marL="3051810" indent="-205740" algn="l" rtl="0" fontAlgn="base">
        <a:spcBef>
          <a:spcPts val="45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8pPr>
      <a:lvl9pPr marL="3463290" indent="-205740" algn="l" rtl="0" fontAlgn="base">
        <a:spcBef>
          <a:spcPts val="45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9pPr>
    </p:bodyStyle>
    <p:otherStyle>
      <a:defPPr>
        <a:defRPr lang="en-US"/>
      </a:defPPr>
      <a:lvl1pPr marL="0" algn="l" defTabSz="82296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algn="l" defTabSz="82296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algn="l" defTabSz="82296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algn="l" defTabSz="82296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algn="l" defTabSz="82296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57400" algn="l" defTabSz="82296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algn="l" defTabSz="82296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80360" algn="l" defTabSz="82296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291840" algn="l" defTabSz="82296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891864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2C955BC8-67E5-ED4D-B766-3F5FFD119B9D}" type="slidenum">
              <a:rPr lang="en-US" smtClean="0">
                <a:solidFill>
                  <a:prstClr val="black">
                    <a:tint val="75000"/>
                  </a:prstClr>
                </a:solidFill>
                <a:ea typeface="+mn-ea"/>
                <a:cs typeface="+mn-cs"/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824" r:id="rId2"/>
  </p:sldLayoutIdLst>
  <p:hf hdr="0" ftr="0" dt="0"/>
  <p:txStyles>
    <p:titleStyle>
      <a:lvl1pPr algn="ctr" defTabSz="457200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7.jpeg"/><Relationship Id="rId5" Type="http://schemas.openxmlformats.org/officeDocument/2006/relationships/image" Target="../media/image48.png"/><Relationship Id="rId6" Type="http://schemas.openxmlformats.org/officeDocument/2006/relationships/image" Target="../media/image49.png"/><Relationship Id="rId7" Type="http://schemas.openxmlformats.org/officeDocument/2006/relationships/image" Target="../media/image50.jpeg"/><Relationship Id="rId8" Type="http://schemas.openxmlformats.org/officeDocument/2006/relationships/image" Target="../media/image51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4" Type="http://schemas.openxmlformats.org/officeDocument/2006/relationships/image" Target="../media/image54.png"/><Relationship Id="rId5" Type="http://schemas.openxmlformats.org/officeDocument/2006/relationships/image" Target="../media/image55.png"/><Relationship Id="rId6" Type="http://schemas.openxmlformats.org/officeDocument/2006/relationships/image" Target="../media/image56.png"/><Relationship Id="rId7" Type="http://schemas.openxmlformats.org/officeDocument/2006/relationships/image" Target="../media/image57.png"/><Relationship Id="rId8" Type="http://schemas.openxmlformats.org/officeDocument/2006/relationships/image" Target="../media/image58.png"/><Relationship Id="rId9" Type="http://schemas.openxmlformats.org/officeDocument/2006/relationships/image" Target="../media/image59.jpeg"/><Relationship Id="rId10" Type="http://schemas.openxmlformats.org/officeDocument/2006/relationships/image" Target="../media/image60.wmf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4" Type="http://schemas.openxmlformats.org/officeDocument/2006/relationships/image" Target="../media/image63.jpeg"/><Relationship Id="rId5" Type="http://schemas.openxmlformats.org/officeDocument/2006/relationships/image" Target="../media/image64.jpeg"/><Relationship Id="rId6" Type="http://schemas.openxmlformats.org/officeDocument/2006/relationships/image" Target="../media/image65.jpeg"/><Relationship Id="rId7" Type="http://schemas.openxmlformats.org/officeDocument/2006/relationships/image" Target="../media/image66.jpeg"/><Relationship Id="rId8" Type="http://schemas.openxmlformats.org/officeDocument/2006/relationships/image" Target="../media/image67.png"/><Relationship Id="rId9" Type="http://schemas.openxmlformats.org/officeDocument/2006/relationships/image" Target="../media/image68.pn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6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6.png"/><Relationship Id="rId12" Type="http://schemas.openxmlformats.org/officeDocument/2006/relationships/image" Target="../media/image27.jpeg"/><Relationship Id="rId13" Type="http://schemas.openxmlformats.org/officeDocument/2006/relationships/image" Target="../media/image28.jpeg"/><Relationship Id="rId14" Type="http://schemas.openxmlformats.org/officeDocument/2006/relationships/image" Target="../media/image29.png"/><Relationship Id="rId15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6" Type="http://schemas.openxmlformats.org/officeDocument/2006/relationships/image" Target="../media/image21.png"/><Relationship Id="rId7" Type="http://schemas.openxmlformats.org/officeDocument/2006/relationships/image" Target="../media/image22.png"/><Relationship Id="rId8" Type="http://schemas.openxmlformats.org/officeDocument/2006/relationships/image" Target="../media/image23.png"/><Relationship Id="rId9" Type="http://schemas.openxmlformats.org/officeDocument/2006/relationships/image" Target="../media/image24.png"/><Relationship Id="rId10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5" Type="http://schemas.openxmlformats.org/officeDocument/2006/relationships/image" Target="../media/image34.png"/><Relationship Id="rId6" Type="http://schemas.openxmlformats.org/officeDocument/2006/relationships/image" Target="../media/image35.png"/><Relationship Id="rId7" Type="http://schemas.openxmlformats.org/officeDocument/2006/relationships/image" Target="../media/image36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5" Type="http://schemas.openxmlformats.org/officeDocument/2006/relationships/image" Target="../media/image40.jpeg"/><Relationship Id="rId6" Type="http://schemas.openxmlformats.org/officeDocument/2006/relationships/image" Target="../media/image41.jpeg"/><Relationship Id="rId7" Type="http://schemas.openxmlformats.org/officeDocument/2006/relationships/image" Target="../media/image42.jpeg"/><Relationship Id="rId8" Type="http://schemas.openxmlformats.org/officeDocument/2006/relationships/image" Target="../media/image43.png"/><Relationship Id="rId9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87254" y="191692"/>
            <a:ext cx="379419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Welcome to Berkeley Lab!</a:t>
            </a:r>
          </a:p>
          <a:p>
            <a:endParaRPr lang="en-US" sz="3200" dirty="0"/>
          </a:p>
          <a:p>
            <a:r>
              <a:rPr lang="en-US" sz="3200" dirty="0" smtClean="0"/>
              <a:t>Just up hill from the UCB Physics Dept. </a:t>
            </a:r>
            <a:endParaRPr lang="en-US" sz="32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6885" y="511182"/>
            <a:ext cx="3477895" cy="518977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107" y="3219330"/>
            <a:ext cx="3968771" cy="262729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74574" y="6114862"/>
            <a:ext cx="46599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chemeClr val="accent2"/>
                </a:solidFill>
              </a:rPr>
              <a:t>Tony Spadafora</a:t>
            </a:r>
          </a:p>
          <a:p>
            <a:r>
              <a:rPr lang="en-US" sz="1800" dirty="0" smtClean="0">
                <a:solidFill>
                  <a:schemeClr val="accent2"/>
                </a:solidFill>
              </a:rPr>
              <a:t>Division Deputy, Physics Division</a:t>
            </a:r>
            <a:endParaRPr lang="en-US" sz="18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18758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6"/>
          <p:cNvPicPr>
            <a:picLocks noChangeAspect="1"/>
          </p:cNvPicPr>
          <p:nvPr/>
        </p:nvPicPr>
        <p:blipFill rotWithShape="1">
          <a:blip r:embed="rId2"/>
          <a:srcRect b="8088"/>
          <a:stretch/>
        </p:blipFill>
        <p:spPr bwMode="auto">
          <a:xfrm>
            <a:off x="0" y="4269858"/>
            <a:ext cx="3650112" cy="25881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09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120" y="1097280"/>
            <a:ext cx="5490687" cy="3177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>
          <a:xfrm>
            <a:off x="276225" y="0"/>
            <a:ext cx="8467725" cy="982980"/>
          </a:xfrm>
          <a:ln/>
        </p:spPr>
        <p:txBody>
          <a:bodyPr/>
          <a:lstStyle/>
          <a:p>
            <a:r>
              <a:rPr lang="en-US" sz="2800" b="1" dirty="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rPr>
              <a:t>World-Class User </a:t>
            </a:r>
            <a:r>
              <a:rPr lang="en-US" sz="2800" b="1" dirty="0" smtClean="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rPr>
              <a:t>Facilities</a:t>
            </a:r>
            <a:r>
              <a:rPr lang="en-US" sz="2800" dirty="0" smtClean="0">
                <a:solidFill>
                  <a:srgbClr val="FFFFFF"/>
                </a:solidFill>
                <a:latin typeface="Helvetica Neue" charset="0"/>
                <a:ea typeface="ヒラギノ角ゴ ProN W6" charset="0"/>
                <a:cs typeface="ヒラギノ角ゴ ProN W6" charset="0"/>
                <a:sym typeface="Helvetica Neue" charset="0"/>
              </a:rPr>
              <a:t> </a:t>
            </a:r>
            <a:r>
              <a:rPr lang="en-US" sz="2800" b="1" dirty="0" smtClean="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rPr>
              <a:t>at </a:t>
            </a:r>
            <a:br>
              <a:rPr lang="en-US" sz="2800" b="1" dirty="0" smtClean="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rPr>
            </a:br>
            <a:r>
              <a:rPr lang="en-US" sz="2800" b="1" dirty="0" smtClean="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rPr>
              <a:t>Berkeley Lab Today</a:t>
            </a:r>
            <a:endParaRPr lang="en-US" sz="2800" b="1" dirty="0">
              <a:solidFill>
                <a:srgbClr val="FFFFFF"/>
              </a:solidFill>
              <a:latin typeface="Helvetica Neue" charset="0"/>
              <a:ea typeface="ヒラギノ角ゴ ProN W6" charset="0"/>
              <a:cs typeface="ヒラギノ角ゴ ProN W6" charset="0"/>
              <a:sym typeface="Helvetica Neue" charset="0"/>
            </a:endParaRPr>
          </a:p>
        </p:txBody>
      </p:sp>
      <p:pic>
        <p:nvPicPr>
          <p:cNvPr id="68611" name="Picture 3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150" y="1097280"/>
            <a:ext cx="2776062" cy="3177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56" t="124" b="20898"/>
          <a:stretch>
            <a:fillRect/>
          </a:stretch>
        </p:blipFill>
        <p:spPr bwMode="auto">
          <a:xfrm>
            <a:off x="6446520" y="1130127"/>
            <a:ext cx="2697480" cy="3177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5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0663" y="4263390"/>
            <a:ext cx="3843338" cy="2606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95586" y="1215308"/>
            <a:ext cx="23063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Advanced Light Source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779828" y="3831168"/>
            <a:ext cx="22715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Joint Genomics Center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260151" y="2034697"/>
            <a:ext cx="18838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Molecular Foundry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0" y="6519446"/>
            <a:ext cx="33205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Energy Sciences Network (</a:t>
            </a:r>
            <a:r>
              <a:rPr lang="en-US" sz="1600" dirty="0" err="1" smtClean="0">
                <a:solidFill>
                  <a:schemeClr val="bg1"/>
                </a:solidFill>
              </a:rPr>
              <a:t>ESNet</a:t>
            </a:r>
            <a:r>
              <a:rPr lang="en-US" sz="1600" dirty="0" smtClean="0">
                <a:solidFill>
                  <a:schemeClr val="bg1"/>
                </a:solidFill>
              </a:rPr>
              <a:t>)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407258" y="4310265"/>
            <a:ext cx="272783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National Energy Research 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Scientific Computing Center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(NERSC) </a:t>
            </a:r>
            <a:endParaRPr lang="en-US" sz="1600" dirty="0">
              <a:solidFill>
                <a:schemeClr val="bg1"/>
              </a:solidFill>
            </a:endParaRPr>
          </a:p>
        </p:txBody>
      </p:sp>
      <p:pic>
        <p:nvPicPr>
          <p:cNvPr id="15" name="Picture 7" descr="tNCEM_TIF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813538" y="4252686"/>
            <a:ext cx="2512136" cy="1733760"/>
          </a:xfrm>
          <a:prstGeom prst="rect">
            <a:avLst/>
          </a:prstGeom>
          <a:noFill/>
          <a:ln w="25400">
            <a:solidFill>
              <a:srgbClr val="003366"/>
            </a:solidFill>
            <a:miter lim="800000"/>
            <a:headEnd/>
            <a:tailEnd/>
          </a:ln>
          <a:effectLst>
            <a:outerShdw blurRad="50800" dist="38100" dir="7860036" rotWithShape="0">
              <a:srgbClr val="000000">
                <a:alpha val="42999"/>
              </a:srgbClr>
            </a:outerShdw>
          </a:effectLst>
        </p:spPr>
      </p:pic>
      <p:sp>
        <p:nvSpPr>
          <p:cNvPr id="16" name="TextBox 15"/>
          <p:cNvSpPr txBox="1"/>
          <p:nvPr/>
        </p:nvSpPr>
        <p:spPr>
          <a:xfrm>
            <a:off x="2811805" y="4243691"/>
            <a:ext cx="2031926" cy="830997"/>
          </a:xfrm>
          <a:prstGeom prst="rect">
            <a:avLst/>
          </a:prstGeom>
          <a:noFill/>
          <a:effectLst>
            <a:outerShdw blurRad="50800" dist="38100" dir="18900000" algn="tr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National Center for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Electron Microscopy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(NCEM) </a:t>
            </a:r>
            <a:endParaRPr lang="en-US" sz="1600" dirty="0">
              <a:solidFill>
                <a:schemeClr val="bg1"/>
              </a:solidFill>
            </a:endParaRPr>
          </a:p>
        </p:txBody>
      </p:sp>
      <p:pic>
        <p:nvPicPr>
          <p:cNvPr id="17" name="Picture 11" descr="Photo88"/>
          <p:cNvPicPr>
            <a:picLocks noChangeAspect="1" noChangeArrowheads="1"/>
          </p:cNvPicPr>
          <p:nvPr/>
        </p:nvPicPr>
        <p:blipFill>
          <a:blip r:embed="rId8"/>
          <a:srcRect l="12467" t="11701" r="20477"/>
          <a:stretch>
            <a:fillRect/>
          </a:stretch>
        </p:blipFill>
        <p:spPr bwMode="auto">
          <a:xfrm>
            <a:off x="3524520" y="5435857"/>
            <a:ext cx="2190137" cy="1422143"/>
          </a:xfrm>
          <a:prstGeom prst="rect">
            <a:avLst/>
          </a:prstGeom>
          <a:noFill/>
          <a:ln w="25400" cap="flat" cmpd="sng" algn="ctr">
            <a:solidFill>
              <a:srgbClr val="003366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50800" dist="38100" dir="7860000">
              <a:srgbClr val="000000">
                <a:alpha val="43000"/>
              </a:srgbClr>
            </a:outerShdw>
          </a:effectLst>
        </p:spPr>
      </p:pic>
      <p:sp>
        <p:nvSpPr>
          <p:cNvPr id="18" name="TextBox 17"/>
          <p:cNvSpPr txBox="1"/>
          <p:nvPr/>
        </p:nvSpPr>
        <p:spPr>
          <a:xfrm>
            <a:off x="4256892" y="5479318"/>
            <a:ext cx="1404852" cy="338554"/>
          </a:xfrm>
          <a:prstGeom prst="rect">
            <a:avLst/>
          </a:prstGeom>
          <a:noFill/>
          <a:effectLst>
            <a:outerShdw blurRad="50800" dist="38100" dir="18900000" algn="tr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88” Cyclotron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2027793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>
                <a:ea typeface="ＭＳ Ｐゴシック" pitchFamily="-84" charset="-128"/>
                <a:cs typeface="ＭＳ Ｐゴシック" pitchFamily="-84" charset="-128"/>
              </a:rPr>
              <a:t>LBNL Physics Division Program</a:t>
            </a:r>
          </a:p>
        </p:txBody>
      </p:sp>
      <p:sp>
        <p:nvSpPr>
          <p:cNvPr id="22531" name="Content Placeholder 2"/>
          <p:cNvSpPr>
            <a:spLocks noGrp="1"/>
          </p:cNvSpPr>
          <p:nvPr>
            <p:ph idx="1"/>
          </p:nvPr>
        </p:nvSpPr>
        <p:spPr>
          <a:xfrm>
            <a:off x="0" y="1019175"/>
            <a:ext cx="4619896" cy="5703335"/>
          </a:xfrm>
        </p:spPr>
        <p:txBody>
          <a:bodyPr/>
          <a:lstStyle/>
          <a:p>
            <a:r>
              <a:rPr lang="en-US" sz="2800" b="0" dirty="0" smtClean="0">
                <a:ea typeface="ＭＳ Ｐゴシック" pitchFamily="-84" charset="-128"/>
                <a:cs typeface="ＭＳ Ｐゴシック" pitchFamily="-84" charset="-128"/>
              </a:rPr>
              <a:t>Addressing Big Questions in Particle Physics &amp; Cosmology:</a:t>
            </a:r>
          </a:p>
          <a:p>
            <a:pPr lvl="1"/>
            <a:r>
              <a:rPr lang="en-US" sz="2400" b="0" dirty="0" smtClean="0"/>
              <a:t>Energy Frontier:</a:t>
            </a:r>
          </a:p>
          <a:p>
            <a:pPr lvl="2"/>
            <a:r>
              <a:rPr lang="en-US" sz="1800" b="0" dirty="0" smtClean="0"/>
              <a:t>What is the origin of matter?</a:t>
            </a:r>
          </a:p>
          <a:p>
            <a:pPr lvl="2"/>
            <a:r>
              <a:rPr lang="en-US" sz="1800" dirty="0" smtClean="0"/>
              <a:t>Is there new physics waiting to be discovered at LHC ?</a:t>
            </a:r>
            <a:endParaRPr lang="en-US" sz="1800" b="0" dirty="0" smtClean="0"/>
          </a:p>
          <a:p>
            <a:pPr lvl="1"/>
            <a:r>
              <a:rPr lang="en-US" sz="2400" b="0" dirty="0" smtClean="0"/>
              <a:t>Cosmic Frontier: </a:t>
            </a:r>
          </a:p>
          <a:p>
            <a:pPr lvl="2"/>
            <a:r>
              <a:rPr lang="en-US" sz="1800" b="0" dirty="0" smtClean="0">
                <a:ea typeface="ＭＳ Ｐゴシック" pitchFamily="-84" charset="-128"/>
              </a:rPr>
              <a:t>What is Dark Matter?</a:t>
            </a:r>
          </a:p>
          <a:p>
            <a:pPr lvl="2"/>
            <a:r>
              <a:rPr lang="en-US" sz="1800" dirty="0" smtClean="0">
                <a:ea typeface="ＭＳ Ｐゴシック" pitchFamily="-84" charset="-128"/>
              </a:rPr>
              <a:t>What is Dark Energy?</a:t>
            </a:r>
            <a:endParaRPr lang="en-US" sz="2000" b="0" dirty="0" smtClean="0">
              <a:ea typeface="ＭＳ Ｐゴシック" pitchFamily="-84" charset="-128"/>
            </a:endParaRPr>
          </a:p>
          <a:p>
            <a:pPr lvl="1"/>
            <a:r>
              <a:rPr lang="en-US" sz="2400" b="0" dirty="0" smtClean="0"/>
              <a:t>Intensity Frontier:  </a:t>
            </a:r>
          </a:p>
          <a:p>
            <a:pPr lvl="2"/>
            <a:r>
              <a:rPr lang="en-US" sz="1800" dirty="0" smtClean="0">
                <a:ea typeface="ＭＳ Ｐゴシック" pitchFamily="-84" charset="-128"/>
              </a:rPr>
              <a:t>Understanding neutrino oscillations</a:t>
            </a:r>
          </a:p>
          <a:p>
            <a:pPr lvl="2"/>
            <a:r>
              <a:rPr lang="en-US" sz="1800" b="0" dirty="0" smtClean="0">
                <a:ea typeface="ＭＳ Ｐゴシック" pitchFamily="-84" charset="-128"/>
              </a:rPr>
              <a:t>Looking for rare decays: </a:t>
            </a:r>
            <a:r>
              <a:rPr lang="en-US" sz="1800" b="0" dirty="0" err="1" smtClean="0">
                <a:ea typeface="ＭＳ Ｐゴシック" pitchFamily="-84" charset="-128"/>
              </a:rPr>
              <a:t>muon</a:t>
            </a:r>
            <a:r>
              <a:rPr lang="en-US" sz="1800" b="0" dirty="0" smtClean="0">
                <a:ea typeface="ＭＳ Ｐゴシック" pitchFamily="-84" charset="-128"/>
              </a:rPr>
              <a:t> to electron conversion</a:t>
            </a:r>
          </a:p>
          <a:p>
            <a:pPr lvl="1"/>
            <a:endParaRPr lang="en-US" sz="2400" b="0" dirty="0" smtClean="0"/>
          </a:p>
        </p:txBody>
      </p:sp>
      <p:sp>
        <p:nvSpPr>
          <p:cNvPr id="22532" name="TextBox 5"/>
          <p:cNvSpPr txBox="1">
            <a:spLocks noChangeArrowheads="1"/>
          </p:cNvSpPr>
          <p:nvPr/>
        </p:nvSpPr>
        <p:spPr bwMode="auto">
          <a:xfrm>
            <a:off x="5815013" y="2265363"/>
            <a:ext cx="1887537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latin typeface="Arial" pitchFamily="-84" charset="0"/>
              </a:rPr>
              <a:t>ATLAS</a:t>
            </a:r>
            <a:endParaRPr lang="en-US" sz="2800">
              <a:latin typeface="Arial" pitchFamily="-84" charset="0"/>
            </a:endParaRPr>
          </a:p>
        </p:txBody>
      </p:sp>
      <p:sp>
        <p:nvSpPr>
          <p:cNvPr id="6" name="TextBox 6"/>
          <p:cNvSpPr txBox="1">
            <a:spLocks noChangeArrowheads="1"/>
          </p:cNvSpPr>
          <p:nvPr/>
        </p:nvSpPr>
        <p:spPr bwMode="auto">
          <a:xfrm>
            <a:off x="6862763" y="2757488"/>
            <a:ext cx="1552575" cy="2286000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endParaRPr lang="en-US" sz="2000" b="1" dirty="0">
              <a:ea typeface="ＭＳ Ｐゴシック" pitchFamily="-1" charset="-128"/>
              <a:cs typeface="ＭＳ Ｐゴシック" pitchFamily="-1" charset="-128"/>
            </a:endParaRPr>
          </a:p>
          <a:p>
            <a:pPr>
              <a:defRPr/>
            </a:pPr>
            <a:r>
              <a:rPr lang="en-US" dirty="0" err="1">
                <a:ea typeface="ＭＳ Ｐゴシック" pitchFamily="-1" charset="-128"/>
                <a:cs typeface="ＭＳ Ｐゴシック" pitchFamily="-1" charset="-128"/>
              </a:rPr>
              <a:t>BigBOSS</a:t>
            </a:r>
            <a:endParaRPr lang="en-US" dirty="0">
              <a:ea typeface="ＭＳ Ｐゴシック" pitchFamily="-1" charset="-128"/>
              <a:cs typeface="ＭＳ Ｐゴシック" pitchFamily="-1" charset="-128"/>
            </a:endParaRPr>
          </a:p>
          <a:p>
            <a:pPr>
              <a:defRPr/>
            </a:pPr>
            <a:r>
              <a:rPr lang="en-US" dirty="0">
                <a:ea typeface="ＭＳ Ｐゴシック" pitchFamily="-1" charset="-128"/>
                <a:cs typeface="ＭＳ Ｐゴシック" pitchFamily="-1" charset="-128"/>
              </a:rPr>
              <a:t>Supernovae</a:t>
            </a:r>
            <a:endParaRPr lang="en-US" sz="1600" dirty="0">
              <a:ea typeface="ＭＳ Ｐゴシック" pitchFamily="-1" charset="-128"/>
              <a:cs typeface="ＭＳ Ｐゴシック" pitchFamily="-1" charset="-128"/>
            </a:endParaRPr>
          </a:p>
          <a:p>
            <a:pPr>
              <a:defRPr/>
            </a:pPr>
            <a:r>
              <a:rPr lang="en-US" dirty="0">
                <a:ea typeface="ＭＳ Ｐゴシック" pitchFamily="-1" charset="-128"/>
                <a:cs typeface="ＭＳ Ｐゴシック" pitchFamily="-1" charset="-128"/>
              </a:rPr>
              <a:t>BOSS</a:t>
            </a:r>
            <a:endParaRPr lang="en-US" sz="1600" dirty="0">
              <a:ea typeface="ＭＳ Ｐゴシック" pitchFamily="-1" charset="-128"/>
              <a:cs typeface="ＭＳ Ｐゴシック" pitchFamily="-1" charset="-128"/>
            </a:endParaRPr>
          </a:p>
          <a:p>
            <a:pPr>
              <a:defRPr/>
            </a:pPr>
            <a:r>
              <a:rPr lang="en-US" sz="1600" dirty="0" smtClean="0">
                <a:ea typeface="ＭＳ Ｐゴシック" pitchFamily="-1" charset="-128"/>
                <a:cs typeface="ＭＳ Ｐゴシック" pitchFamily="-1" charset="-128"/>
              </a:rPr>
              <a:t>LUX</a:t>
            </a:r>
            <a:endParaRPr lang="en-US" dirty="0">
              <a:ea typeface="ＭＳ Ｐゴシック" pitchFamily="-1" charset="-128"/>
              <a:cs typeface="ＭＳ Ｐゴシック" pitchFamily="-1" charset="-128"/>
            </a:endParaRPr>
          </a:p>
          <a:p>
            <a:pPr>
              <a:defRPr/>
            </a:pPr>
            <a:endParaRPr lang="en-US" sz="1050" dirty="0">
              <a:ea typeface="ＭＳ Ｐゴシック" pitchFamily="-1" charset="-128"/>
              <a:cs typeface="ＭＳ Ｐゴシック" pitchFamily="-1" charset="-128"/>
            </a:endParaRPr>
          </a:p>
        </p:txBody>
      </p:sp>
      <p:sp>
        <p:nvSpPr>
          <p:cNvPr id="7" name="TextBox 7"/>
          <p:cNvSpPr txBox="1">
            <a:spLocks noChangeArrowheads="1"/>
          </p:cNvSpPr>
          <p:nvPr/>
        </p:nvSpPr>
        <p:spPr bwMode="auto">
          <a:xfrm>
            <a:off x="4975225" y="3086100"/>
            <a:ext cx="1552575" cy="210026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>
              <a:defRPr/>
            </a:pPr>
            <a:r>
              <a:rPr lang="en-US" dirty="0" err="1">
                <a:ea typeface="ＭＳ Ｐゴシック" pitchFamily="-1" charset="-128"/>
                <a:cs typeface="ＭＳ Ｐゴシック" pitchFamily="-1" charset="-128"/>
              </a:rPr>
              <a:t>Daya</a:t>
            </a:r>
            <a:r>
              <a:rPr lang="en-US" dirty="0">
                <a:ea typeface="ＭＳ Ｐゴシック" pitchFamily="-1" charset="-128"/>
                <a:cs typeface="ＭＳ Ｐゴシック" pitchFamily="-1" charset="-128"/>
              </a:rPr>
              <a:t> Bay</a:t>
            </a:r>
          </a:p>
          <a:p>
            <a:pPr algn="r">
              <a:defRPr/>
            </a:pPr>
            <a:r>
              <a:rPr lang="en-US" dirty="0">
                <a:ea typeface="ＭＳ Ｐゴシック" pitchFamily="-1" charset="-128"/>
                <a:cs typeface="ＭＳ Ｐゴシック" pitchFamily="-1" charset="-128"/>
              </a:rPr>
              <a:t>Mu2e</a:t>
            </a:r>
          </a:p>
          <a:p>
            <a:pPr algn="r">
              <a:defRPr/>
            </a:pPr>
            <a:r>
              <a:rPr lang="en-US" dirty="0">
                <a:ea typeface="ＭＳ Ｐゴシック" pitchFamily="-1" charset="-128"/>
                <a:cs typeface="ＭＳ Ｐゴシック" pitchFamily="-1" charset="-128"/>
              </a:rPr>
              <a:t>LBNE</a:t>
            </a:r>
            <a:endParaRPr lang="en-US" sz="2000" b="1" dirty="0">
              <a:ea typeface="ＭＳ Ｐゴシック" pitchFamily="-1" charset="-128"/>
              <a:cs typeface="ＭＳ Ｐゴシック" pitchFamily="-1" charset="-128"/>
            </a:endParaRPr>
          </a:p>
          <a:p>
            <a:pPr algn="r">
              <a:defRPr/>
            </a:pPr>
            <a:endParaRPr lang="en-US" dirty="0">
              <a:ea typeface="ＭＳ Ｐゴシック" pitchFamily="-1" charset="-128"/>
              <a:cs typeface="ＭＳ Ｐゴシック" pitchFamily="-1" charset="-128"/>
            </a:endParaRPr>
          </a:p>
          <a:p>
            <a:pPr>
              <a:defRPr/>
            </a:pPr>
            <a:endParaRPr lang="en-US" dirty="0">
              <a:ea typeface="ＭＳ Ｐゴシック" pitchFamily="-1" charset="-128"/>
              <a:cs typeface="ＭＳ Ｐゴシック" pitchFamily="-1" charset="-128"/>
            </a:endParaRPr>
          </a:p>
          <a:p>
            <a:pPr>
              <a:defRPr/>
            </a:pPr>
            <a:endParaRPr lang="en-US" sz="1050" dirty="0">
              <a:ea typeface="ＭＳ Ｐゴシック" pitchFamily="-1" charset="-128"/>
              <a:cs typeface="ＭＳ Ｐゴシック" pitchFamily="-1" charset="-128"/>
            </a:endParaRPr>
          </a:p>
        </p:txBody>
      </p:sp>
      <p:pic>
        <p:nvPicPr>
          <p:cNvPr id="22535" name="Picture 4" descr="ThreeFrontiersGraphic_RGB_06010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23571" y="1719262"/>
            <a:ext cx="4339430" cy="4017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6" name="TextBox 5"/>
          <p:cNvSpPr txBox="1">
            <a:spLocks noChangeArrowheads="1"/>
          </p:cNvSpPr>
          <p:nvPr/>
        </p:nvSpPr>
        <p:spPr bwMode="auto">
          <a:xfrm>
            <a:off x="5672694" y="2451491"/>
            <a:ext cx="188753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b="1" dirty="0" smtClean="0">
                <a:latin typeface="Arial" pitchFamily="-84" charset="0"/>
              </a:rPr>
              <a:t>ATLAS @ LHC</a:t>
            </a:r>
            <a:endParaRPr lang="en-US" sz="2800" b="1" dirty="0">
              <a:latin typeface="Arial" pitchFamily="-84" charset="0"/>
            </a:endParaRPr>
          </a:p>
        </p:txBody>
      </p:sp>
      <p:sp>
        <p:nvSpPr>
          <p:cNvPr id="22537" name="TextBox 6"/>
          <p:cNvSpPr txBox="1">
            <a:spLocks noChangeArrowheads="1"/>
          </p:cNvSpPr>
          <p:nvPr/>
        </p:nvSpPr>
        <p:spPr bwMode="auto">
          <a:xfrm>
            <a:off x="6848666" y="3635677"/>
            <a:ext cx="1552575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 sz="1600" b="1" dirty="0">
              <a:latin typeface="Arial" pitchFamily="-84" charset="0"/>
            </a:endParaRPr>
          </a:p>
          <a:p>
            <a:r>
              <a:rPr lang="en-US" sz="1800" b="1" dirty="0" smtClean="0">
                <a:latin typeface="Arial" pitchFamily="-84" charset="0"/>
              </a:rPr>
              <a:t>Dark Energy</a:t>
            </a:r>
          </a:p>
          <a:p>
            <a:r>
              <a:rPr lang="en-US" sz="1800" b="1" dirty="0" smtClean="0">
                <a:latin typeface="Arial" pitchFamily="-84" charset="0"/>
              </a:rPr>
              <a:t>Dark Matter</a:t>
            </a:r>
            <a:endParaRPr lang="en-US" sz="900" b="1" dirty="0">
              <a:latin typeface="Arial" pitchFamily="-84" charset="0"/>
            </a:endParaRPr>
          </a:p>
        </p:txBody>
      </p:sp>
      <p:sp>
        <p:nvSpPr>
          <p:cNvPr id="22538" name="TextBox 7"/>
          <p:cNvSpPr txBox="1">
            <a:spLocks noChangeArrowheads="1"/>
          </p:cNvSpPr>
          <p:nvPr/>
        </p:nvSpPr>
        <p:spPr bwMode="auto">
          <a:xfrm>
            <a:off x="4850863" y="3778918"/>
            <a:ext cx="1889606" cy="1785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r"/>
            <a:r>
              <a:rPr lang="en-US" sz="2000" b="1" dirty="0" smtClean="0">
                <a:latin typeface="Arial" pitchFamily="-84" charset="0"/>
              </a:rPr>
              <a:t>Neutrino Experiments</a:t>
            </a:r>
          </a:p>
          <a:p>
            <a:pPr algn="r"/>
            <a:r>
              <a:rPr lang="en-US" sz="2000" b="1" dirty="0" smtClean="0">
                <a:latin typeface="Arial" pitchFamily="-84" charset="0"/>
              </a:rPr>
              <a:t>Rare Decays</a:t>
            </a:r>
            <a:endParaRPr lang="en-US" sz="1800" b="1" dirty="0">
              <a:latin typeface="Arial" pitchFamily="-84" charset="0"/>
            </a:endParaRPr>
          </a:p>
          <a:p>
            <a:pPr algn="r"/>
            <a:endParaRPr lang="en-US" sz="2000" b="1" dirty="0">
              <a:latin typeface="Arial" pitchFamily="-84" charset="0"/>
            </a:endParaRPr>
          </a:p>
          <a:p>
            <a:endParaRPr lang="en-US" sz="2000" b="1" dirty="0">
              <a:latin typeface="Arial" pitchFamily="-84" charset="0"/>
            </a:endParaRPr>
          </a:p>
          <a:p>
            <a:endParaRPr lang="en-US" sz="1000" b="1" dirty="0">
              <a:latin typeface="Arial" pitchFamily="-8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1143000"/>
          </a:xfrm>
        </p:spPr>
        <p:txBody>
          <a:bodyPr/>
          <a:lstStyle/>
          <a:p>
            <a:r>
              <a:rPr lang="en-US" dirty="0" smtClean="0"/>
              <a:t>Tradition of Innovation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32887" y="1062487"/>
            <a:ext cx="8992970" cy="5477328"/>
          </a:xfrm>
        </p:spPr>
        <p:txBody>
          <a:bodyPr>
            <a:normAutofit/>
          </a:bodyPr>
          <a:lstStyle/>
          <a:p>
            <a:pPr lvl="1"/>
            <a:r>
              <a:rPr lang="en-US" sz="2400" b="1" dirty="0" smtClean="0"/>
              <a:t>Responsible </a:t>
            </a:r>
            <a:r>
              <a:rPr lang="en-US" sz="2400" b="1" dirty="0"/>
              <a:t>for many “game-changers”:   TPC detector, silicon vertex detectors/SVX readout, asymmetric B Factory, pixel detectors, COBE, Type </a:t>
            </a:r>
            <a:r>
              <a:rPr lang="en-US" sz="2400" b="1" dirty="0" err="1"/>
              <a:t>Ia</a:t>
            </a:r>
            <a:r>
              <a:rPr lang="en-US" sz="2400" b="1" dirty="0"/>
              <a:t> </a:t>
            </a:r>
            <a:r>
              <a:rPr lang="en-US" sz="2400" b="1" dirty="0" err="1"/>
              <a:t>SNe</a:t>
            </a:r>
            <a:r>
              <a:rPr lang="en-US" sz="2400" b="1" dirty="0"/>
              <a:t>, red-sensitive CCDs,…</a:t>
            </a:r>
            <a:r>
              <a:rPr lang="en-US" sz="2400" b="1" dirty="0" smtClean="0"/>
              <a:t>…</a:t>
            </a:r>
          </a:p>
          <a:p>
            <a:pPr lvl="1"/>
            <a:endParaRPr lang="en-US" sz="2400" b="1" dirty="0"/>
          </a:p>
          <a:p>
            <a:pPr lvl="1"/>
            <a:endParaRPr lang="en-US" sz="2400" b="1" dirty="0" smtClean="0"/>
          </a:p>
          <a:p>
            <a:pPr lvl="1"/>
            <a:endParaRPr lang="en-US" sz="2400" b="1" dirty="0"/>
          </a:p>
          <a:p>
            <a:pPr lvl="1"/>
            <a:endParaRPr lang="en-US" sz="2400" b="1" dirty="0" smtClean="0"/>
          </a:p>
          <a:p>
            <a:pPr lvl="1"/>
            <a:endParaRPr lang="en-US" sz="2400" b="1" dirty="0"/>
          </a:p>
          <a:p>
            <a:pPr lvl="1"/>
            <a:endParaRPr lang="en-US" sz="2400" b="1" dirty="0"/>
          </a:p>
          <a:p>
            <a:pPr lvl="1"/>
            <a:endParaRPr lang="en-US" sz="2400" b="1" dirty="0"/>
          </a:p>
          <a:p>
            <a:pPr lvl="1"/>
            <a:endParaRPr lang="en-US" sz="2400" b="1" dirty="0" smtClean="0"/>
          </a:p>
          <a:p>
            <a:pPr lvl="1"/>
            <a:r>
              <a:rPr lang="en-US" sz="2400" b="1" dirty="0" smtClean="0"/>
              <a:t>Innovations that enable science…</a:t>
            </a:r>
            <a:endParaRPr lang="en-US" sz="2400" b="1" dirty="0"/>
          </a:p>
          <a:p>
            <a:pPr lvl="1"/>
            <a:endParaRPr lang="en-US" sz="2400" b="1" dirty="0" smtClean="0"/>
          </a:p>
          <a:p>
            <a:pPr lvl="1"/>
            <a:endParaRPr lang="en-US" sz="2400" b="1" dirty="0"/>
          </a:p>
          <a:p>
            <a:pPr lvl="1"/>
            <a:endParaRPr lang="en-US" sz="2400" b="1" dirty="0" smtClean="0"/>
          </a:p>
          <a:p>
            <a:pPr lvl="1"/>
            <a:endParaRPr lang="en-US" sz="2400" b="1" dirty="0"/>
          </a:p>
          <a:p>
            <a:pPr lvl="1"/>
            <a:endParaRPr lang="en-US" sz="2400" b="1" dirty="0" smtClean="0"/>
          </a:p>
          <a:p>
            <a:pPr lvl="1"/>
            <a:endParaRPr lang="en-US" sz="2400" b="1" dirty="0"/>
          </a:p>
          <a:p>
            <a:pPr lvl="1"/>
            <a:endParaRPr lang="en-US" sz="2400" b="1" dirty="0" smtClean="0"/>
          </a:p>
          <a:p>
            <a:pPr lvl="1"/>
            <a:endParaRPr lang="en-US" sz="2400" b="1" dirty="0" smtClean="0"/>
          </a:p>
          <a:p>
            <a:pPr lvl="1"/>
            <a:endParaRPr lang="en-US" sz="2400" b="1" dirty="0" smtClean="0"/>
          </a:p>
          <a:p>
            <a:pPr lvl="1"/>
            <a:endParaRPr lang="en-US" sz="2400" b="1" dirty="0"/>
          </a:p>
          <a:p>
            <a:pPr lvl="1"/>
            <a:endParaRPr lang="en-US" sz="2400" b="1" dirty="0" smtClean="0"/>
          </a:p>
          <a:p>
            <a:pPr lvl="1"/>
            <a:endParaRPr lang="en-US" sz="2400" b="1" dirty="0"/>
          </a:p>
          <a:p>
            <a:pPr lvl="1"/>
            <a:endParaRPr lang="en-US" sz="2400" b="1" dirty="0" smtClean="0"/>
          </a:p>
          <a:p>
            <a:pPr lvl="1"/>
            <a:endParaRPr lang="en-US" sz="2400" b="1" dirty="0"/>
          </a:p>
          <a:p>
            <a:pPr lvl="1"/>
            <a:endParaRPr lang="en-US" sz="2400" b="1" dirty="0" smtClean="0"/>
          </a:p>
          <a:p>
            <a:pPr lvl="1"/>
            <a:endParaRPr lang="en-US" sz="2400" b="1" dirty="0" smtClean="0"/>
          </a:p>
          <a:p>
            <a:pPr lvl="1"/>
            <a:endParaRPr lang="en-US" sz="2400" b="1" dirty="0" smtClean="0"/>
          </a:p>
          <a:p>
            <a:pPr lvl="1"/>
            <a:endParaRPr lang="en-US" sz="2400" b="1" dirty="0" smtClean="0"/>
          </a:p>
          <a:p>
            <a:pPr lvl="1"/>
            <a:endParaRPr lang="en-US" sz="2400" b="1" dirty="0" smtClean="0"/>
          </a:p>
          <a:p>
            <a:pPr lvl="1"/>
            <a:endParaRPr lang="en-US" sz="2400" b="1" dirty="0" smtClean="0"/>
          </a:p>
          <a:p>
            <a:pPr lvl="1"/>
            <a:endParaRPr lang="en-US" sz="2400" b="1" dirty="0" smtClean="0"/>
          </a:p>
          <a:p>
            <a:pPr lvl="1"/>
            <a:endParaRPr lang="en-US" sz="2400" b="1" dirty="0" smtClean="0"/>
          </a:p>
          <a:p>
            <a:pPr lvl="1">
              <a:buNone/>
            </a:pPr>
            <a:endParaRPr lang="en-US" sz="2400" b="1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730" y="2826994"/>
            <a:ext cx="1625600" cy="206248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1016" y="2740337"/>
            <a:ext cx="1932227" cy="128815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7131" y="3106655"/>
            <a:ext cx="2122270" cy="169585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93401" y="2420594"/>
            <a:ext cx="1492220" cy="184593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57198" y="3191101"/>
            <a:ext cx="2037313" cy="149778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15870" y="2268156"/>
            <a:ext cx="2262590" cy="150565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56228" y="2288763"/>
            <a:ext cx="1119472" cy="1939661"/>
          </a:xfrm>
          <a:prstGeom prst="rect">
            <a:avLst/>
          </a:prstGeom>
        </p:spPr>
      </p:pic>
      <p:sp>
        <p:nvSpPr>
          <p:cNvPr id="12" name="Content Placeholder 2"/>
          <p:cNvSpPr txBox="1">
            <a:spLocks/>
          </p:cNvSpPr>
          <p:nvPr/>
        </p:nvSpPr>
        <p:spPr>
          <a:xfrm>
            <a:off x="151030" y="3172"/>
            <a:ext cx="8992970" cy="54773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6" name="Picture 12" descr="XBD200506-00193-02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072326" y="3746499"/>
            <a:ext cx="1738174" cy="1431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6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4308475" y="2527300"/>
            <a:ext cx="1435100" cy="773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5426253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2800" dirty="0">
                <a:solidFill>
                  <a:srgbClr val="000090"/>
                </a:solidFill>
                <a:latin typeface="Arial" charset="0"/>
                <a:ea typeface="MS PGothic" charset="0"/>
                <a:cs typeface="Arial" charset="0"/>
              </a:rPr>
              <a:t>LBNL </a:t>
            </a:r>
            <a:r>
              <a:rPr lang="en-US" sz="2800" dirty="0" smtClean="0">
                <a:solidFill>
                  <a:srgbClr val="000090"/>
                </a:solidFill>
                <a:latin typeface="Arial" charset="0"/>
                <a:ea typeface="MS PGothic" charset="0"/>
                <a:cs typeface="Arial" charset="0"/>
              </a:rPr>
              <a:t>PHYSICS DIVISION</a:t>
            </a:r>
            <a:endParaRPr lang="en-US" sz="2800" dirty="0">
              <a:solidFill>
                <a:srgbClr val="000090"/>
              </a:solidFill>
              <a:latin typeface="Arial" charset="0"/>
              <a:ea typeface="MS PGothic" charset="0"/>
              <a:cs typeface="Arial" charset="0"/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55450213"/>
              </p:ext>
            </p:extLst>
          </p:nvPr>
        </p:nvGraphicFramePr>
        <p:xfrm>
          <a:off x="0" y="914400"/>
          <a:ext cx="9105900" cy="545623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35300"/>
                <a:gridCol w="3035300"/>
                <a:gridCol w="3035300"/>
              </a:tblGrid>
              <a:tr h="181874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0" dirty="0" smtClean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ATLAS</a:t>
                      </a:r>
                      <a:endParaRPr lang="en-US" sz="1800" b="1" i="0" dirty="0">
                        <a:solidFill>
                          <a:srgbClr val="000090"/>
                        </a:solidFill>
                        <a:latin typeface="Arial"/>
                        <a:cs typeface="Arial"/>
                      </a:endParaRPr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800" b="1" i="0" dirty="0" smtClean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Neutrinos:</a:t>
                      </a:r>
                    </a:p>
                    <a:p>
                      <a:r>
                        <a:rPr lang="en-US" sz="1800" b="1" i="0" dirty="0" err="1" smtClean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Daya</a:t>
                      </a:r>
                      <a:r>
                        <a:rPr lang="en-US" sz="1800" b="1" i="0" dirty="0" smtClean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 Bay </a:t>
                      </a:r>
                    </a:p>
                    <a:p>
                      <a:r>
                        <a:rPr lang="en-US" sz="1800" b="1" i="0" dirty="0" smtClean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and</a:t>
                      </a:r>
                      <a:r>
                        <a:rPr lang="en-US" sz="1800" b="1" i="0" baseline="0" dirty="0" smtClean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 DUNE</a:t>
                      </a:r>
                      <a:endParaRPr lang="en-US" sz="1800" b="1" i="0" dirty="0">
                        <a:solidFill>
                          <a:srgbClr val="000090"/>
                        </a:solidFill>
                        <a:latin typeface="Arial"/>
                        <a:cs typeface="Arial"/>
                      </a:endParaRPr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0" dirty="0" smtClean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Mu2e</a:t>
                      </a:r>
                      <a:endParaRPr lang="en-US" sz="1800" b="1" i="0" dirty="0">
                        <a:solidFill>
                          <a:srgbClr val="000090"/>
                        </a:solidFill>
                        <a:latin typeface="Arial"/>
                        <a:cs typeface="Arial"/>
                      </a:endParaRPr>
                    </a:p>
                  </a:txBody>
                  <a:tcPr marT="45723" marB="45723"/>
                </a:tc>
              </a:tr>
              <a:tr h="1818746">
                <a:tc>
                  <a:txBody>
                    <a:bodyPr/>
                    <a:lstStyle/>
                    <a:p>
                      <a:r>
                        <a:rPr lang="en-US" sz="1800" b="1" i="0" baseline="0" dirty="0" smtClean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SNe, BOSS, DESI</a:t>
                      </a:r>
                    </a:p>
                    <a:p>
                      <a:r>
                        <a:rPr lang="en-US" sz="1800" b="1" i="0" baseline="0" dirty="0" smtClean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CMB</a:t>
                      </a:r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800" b="1" i="0" dirty="0" smtClean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Dark</a:t>
                      </a:r>
                      <a:endParaRPr lang="en-US" sz="1800" b="1" i="0" baseline="0" dirty="0" smtClean="0">
                        <a:solidFill>
                          <a:srgbClr val="000090"/>
                        </a:solidFill>
                        <a:latin typeface="Arial"/>
                        <a:cs typeface="Arial"/>
                      </a:endParaRPr>
                    </a:p>
                    <a:p>
                      <a:r>
                        <a:rPr lang="en-US" sz="1800" b="1" i="0" baseline="0" dirty="0" smtClean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Matter:</a:t>
                      </a:r>
                    </a:p>
                    <a:p>
                      <a:r>
                        <a:rPr lang="en-US" sz="1800" b="1" i="0" baseline="0" dirty="0" smtClean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LUX </a:t>
                      </a:r>
                    </a:p>
                    <a:p>
                      <a:r>
                        <a:rPr lang="en-US" sz="1800" b="1" i="0" baseline="0" dirty="0" smtClean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LZ</a:t>
                      </a:r>
                      <a:endParaRPr lang="en-US" sz="1800" b="1" i="0" dirty="0">
                        <a:solidFill>
                          <a:srgbClr val="000090"/>
                        </a:solidFill>
                        <a:latin typeface="Arial"/>
                        <a:cs typeface="Arial"/>
                      </a:endParaRPr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0" dirty="0" smtClean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Detector R&amp;D</a:t>
                      </a:r>
                    </a:p>
                    <a:p>
                      <a:endParaRPr lang="en-US" sz="1800" b="1" i="0" dirty="0">
                        <a:solidFill>
                          <a:srgbClr val="000090"/>
                        </a:solidFill>
                        <a:latin typeface="Arial"/>
                        <a:cs typeface="Arial"/>
                      </a:endParaRPr>
                    </a:p>
                  </a:txBody>
                  <a:tcPr marT="45723" marB="45723"/>
                </a:tc>
              </a:tr>
              <a:tr h="1818746">
                <a:tc>
                  <a:txBody>
                    <a:bodyPr/>
                    <a:lstStyle/>
                    <a:p>
                      <a:r>
                        <a:rPr lang="en-US" sz="1800" b="1" i="0" dirty="0" smtClean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Theory</a:t>
                      </a:r>
                      <a:endParaRPr lang="en-US" sz="1800" b="1" i="0" dirty="0">
                        <a:solidFill>
                          <a:srgbClr val="000090"/>
                        </a:solidFill>
                        <a:latin typeface="Arial"/>
                        <a:cs typeface="Arial"/>
                      </a:endParaRPr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T="45723" marB="45723"/>
                </a:tc>
              </a:tr>
            </a:tbl>
          </a:graphicData>
        </a:graphic>
      </p:graphicFrame>
      <p:pic>
        <p:nvPicPr>
          <p:cNvPr id="19468" name="Picture 1" descr="ATLA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295400"/>
            <a:ext cx="22479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1" name="Picture 1" descr="booklet_cover_rings_2014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8890" b="4286"/>
          <a:stretch/>
        </p:blipFill>
        <p:spPr bwMode="auto">
          <a:xfrm>
            <a:off x="4800600" y="4434840"/>
            <a:ext cx="1219200" cy="2148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2" name="Picture 7" descr="Daya Bay pool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188" y="990600"/>
            <a:ext cx="1344612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5" name="Picture 9" descr="theory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200" y="4953000"/>
            <a:ext cx="20320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6" name="Pictur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0100" y="3124200"/>
            <a:ext cx="1968500" cy="1412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 descr="mu2e-tracker-15-0035-07.jpg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96200" y="990600"/>
            <a:ext cx="1371600" cy="1736710"/>
          </a:xfrm>
          <a:prstGeom prst="rect">
            <a:avLst/>
          </a:prstGeom>
        </p:spPr>
      </p:pic>
      <p:pic>
        <p:nvPicPr>
          <p:cNvPr id="16" name="dark-energy-exists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143000" y="3131379"/>
            <a:ext cx="1773072" cy="1440621"/>
          </a:xfrm>
          <a:prstGeom prst="rect">
            <a:avLst/>
          </a:prstGeom>
          <a:ln w="12700"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97894" y="2819400"/>
            <a:ext cx="1921906" cy="1645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6374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8300" y="0"/>
            <a:ext cx="58497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2845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08000"/>
            <a:ext cx="9144000" cy="5827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2227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1371600" y="2130425"/>
            <a:ext cx="6400800" cy="2289175"/>
          </a:xfrm>
        </p:spPr>
        <p:txBody>
          <a:bodyPr>
            <a:normAutofit/>
          </a:bodyPr>
          <a:lstStyle/>
          <a:p>
            <a:r>
              <a:rPr lang="en-US" dirty="0" smtClean="0"/>
              <a:t>VISITOR SAFETY AT THE LAWRENCE BERKELEY NATIONAL LABORATORY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47421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General Information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DOE Facility</a:t>
            </a:r>
          </a:p>
          <a:p>
            <a:r>
              <a:rPr lang="en-US" sz="2400" dirty="0" smtClean="0"/>
              <a:t>Call 911 from a Lab phone in an emergency</a:t>
            </a:r>
          </a:p>
          <a:p>
            <a:r>
              <a:rPr lang="en-US" sz="2400" dirty="0"/>
              <a:t>Due to construction the speed limit is 15 </a:t>
            </a:r>
            <a:r>
              <a:rPr lang="en-US" sz="2400" dirty="0" smtClean="0"/>
              <a:t>mph</a:t>
            </a:r>
          </a:p>
          <a:p>
            <a:r>
              <a:rPr lang="en-US" sz="2400" dirty="0"/>
              <a:t>Do not attempt to touch any wild animals </a:t>
            </a:r>
            <a:r>
              <a:rPr lang="en-US" sz="2400" dirty="0" smtClean="0"/>
              <a:t>onsite</a:t>
            </a:r>
          </a:p>
          <a:p>
            <a:r>
              <a:rPr lang="en-US" sz="2400" dirty="0" smtClean="0"/>
              <a:t>No smoking, except outside at designated locations</a:t>
            </a:r>
          </a:p>
          <a:p>
            <a:r>
              <a:rPr lang="en-US" sz="2400" dirty="0" smtClean="0"/>
              <a:t>Defibrillator located various places on-site</a:t>
            </a:r>
            <a:endParaRPr lang="en-US" sz="2400" dirty="0"/>
          </a:p>
        </p:txBody>
      </p:sp>
      <p:pic>
        <p:nvPicPr>
          <p:cNvPr id="2050" name="Picture 2" descr="Image result for a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5554" y="4584646"/>
            <a:ext cx="2837200" cy="2183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5826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Earthquake Response</a:t>
            </a:r>
            <a:endParaRPr lang="en-US" dirty="0"/>
          </a:p>
        </p:txBody>
      </p:sp>
      <p:pic>
        <p:nvPicPr>
          <p:cNvPr id="307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956749"/>
            <a:ext cx="1753245" cy="9151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1947349"/>
            <a:ext cx="1790552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3014149"/>
            <a:ext cx="1847850" cy="96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4800" y="4165626"/>
            <a:ext cx="1378684" cy="1065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676400" y="4402679"/>
            <a:ext cx="1311218" cy="170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2362200" y="1261549"/>
            <a:ext cx="411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2400" b="1" dirty="0" smtClean="0">
                <a:solidFill>
                  <a:prstClr val="black"/>
                </a:solidFill>
                <a:latin typeface="Calibri"/>
              </a:rPr>
              <a:t>Drop </a:t>
            </a:r>
            <a:r>
              <a:rPr lang="en-US" sz="2400" dirty="0" smtClean="0">
                <a:solidFill>
                  <a:prstClr val="black"/>
                </a:solidFill>
                <a:latin typeface="Calibri"/>
              </a:rPr>
              <a:t>down on the floor.</a:t>
            </a:r>
            <a:r>
              <a:rPr lang="en-US" sz="2400" b="1" dirty="0" smtClean="0">
                <a:solidFill>
                  <a:prstClr val="black"/>
                </a:solidFill>
                <a:latin typeface="Calibri"/>
              </a:rPr>
              <a:t> </a:t>
            </a:r>
            <a:endParaRPr lang="en-US" sz="24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357179" y="2116679"/>
            <a:ext cx="66344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2400" b="1" dirty="0" smtClean="0">
                <a:solidFill>
                  <a:prstClr val="black"/>
                </a:solidFill>
                <a:latin typeface="Calibri"/>
              </a:rPr>
              <a:t>Cover </a:t>
            </a:r>
            <a:r>
              <a:rPr lang="en-US" sz="2400" dirty="0" smtClean="0">
                <a:solidFill>
                  <a:prstClr val="black"/>
                </a:solidFill>
                <a:latin typeface="Calibri"/>
              </a:rPr>
              <a:t>under a sturdy desk, table or other furniture.  </a:t>
            </a:r>
            <a:endParaRPr lang="en-US" sz="2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438400" y="3096931"/>
            <a:ext cx="5486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2400" b="1" dirty="0" smtClean="0">
                <a:solidFill>
                  <a:prstClr val="black"/>
                </a:solidFill>
                <a:latin typeface="Calibri"/>
              </a:rPr>
              <a:t>Hold </a:t>
            </a:r>
            <a:r>
              <a:rPr lang="en-US" sz="2400" dirty="0" smtClean="0">
                <a:solidFill>
                  <a:prstClr val="black"/>
                </a:solidFill>
                <a:latin typeface="Calibri"/>
              </a:rPr>
              <a:t>on to </a:t>
            </a:r>
            <a:r>
              <a:rPr lang="en-US" sz="2400" dirty="0">
                <a:solidFill>
                  <a:prstClr val="black"/>
                </a:solidFill>
                <a:latin typeface="Calibri"/>
              </a:rPr>
              <a:t>furniture if </a:t>
            </a:r>
            <a:r>
              <a:rPr lang="en-US" sz="2400" dirty="0" smtClean="0">
                <a:solidFill>
                  <a:prstClr val="black"/>
                </a:solidFill>
                <a:latin typeface="Calibri"/>
              </a:rPr>
              <a:t>it isn’t bolted to the  floor and be prepared to move with it.</a:t>
            </a:r>
            <a:endParaRPr lang="en-US" sz="24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895600" y="4157149"/>
            <a:ext cx="59245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2400" b="1" dirty="0" smtClean="0">
                <a:solidFill>
                  <a:prstClr val="black"/>
                </a:solidFill>
                <a:latin typeface="Calibri"/>
              </a:rPr>
              <a:t>Evacuate </a:t>
            </a:r>
            <a:r>
              <a:rPr lang="en-US" sz="2400" dirty="0" smtClean="0">
                <a:solidFill>
                  <a:prstClr val="black"/>
                </a:solidFill>
                <a:latin typeface="Calibri"/>
              </a:rPr>
              <a:t>to assembly area (usually in parking lot) when shaking stops.  Take personal items.</a:t>
            </a:r>
            <a:endParaRPr lang="en-US" sz="24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311236" y="5130816"/>
            <a:ext cx="5638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2400" b="1" dirty="0" smtClean="0">
                <a:solidFill>
                  <a:prstClr val="black"/>
                </a:solidFill>
                <a:latin typeface="Calibri"/>
              </a:rPr>
              <a:t>Follow Directions </a:t>
            </a:r>
            <a:r>
              <a:rPr lang="en-US" sz="2400" dirty="0" smtClean="0">
                <a:solidFill>
                  <a:prstClr val="black"/>
                </a:solidFill>
                <a:latin typeface="Calibri"/>
              </a:rPr>
              <a:t>from the Building Emergency Team.</a:t>
            </a:r>
            <a:endParaRPr lang="en-US" sz="2400" b="1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07748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0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en-US" sz="3600" dirty="0" smtClean="0">
                <a:sym typeface="Helvetica Neue" pitchFamily="-84" charset="0"/>
              </a:rPr>
              <a:t>LBNL was established </a:t>
            </a:r>
            <a:r>
              <a:rPr lang="en-US" sz="3600" dirty="0">
                <a:sym typeface="Helvetica Neue" pitchFamily="-84" charset="0"/>
              </a:rPr>
              <a:t/>
            </a:r>
            <a:br>
              <a:rPr lang="en-US" sz="3600" dirty="0">
                <a:sym typeface="Helvetica Neue" pitchFamily="-84" charset="0"/>
              </a:rPr>
            </a:br>
            <a:r>
              <a:rPr lang="en-US" sz="3600" dirty="0">
                <a:sym typeface="Helvetica Neue" pitchFamily="-84" charset="0"/>
              </a:rPr>
              <a:t>Established in  1931   </a:t>
            </a:r>
            <a:r>
              <a:rPr lang="en-US" sz="3600" b="1" dirty="0" smtClean="0">
                <a:solidFill>
                  <a:schemeClr val="tx1">
                    <a:alpha val="60001"/>
                  </a:schemeClr>
                </a:solidFill>
                <a:latin typeface="Helvetica Neue" pitchFamily="-84" charset="0"/>
                <a:ea typeface="ヒラギノ角ゴ ProN W6" pitchFamily="-84" charset="-128"/>
                <a:cs typeface="ヒラギノ角ゴ ProN W6" pitchFamily="-84" charset="-128"/>
                <a:sym typeface="Helvetica Neue" pitchFamily="-84" charset="0"/>
              </a:rPr>
              <a:t>		</a:t>
            </a:r>
            <a:endParaRPr lang="en-US" sz="3600" b="1" dirty="0">
              <a:solidFill>
                <a:schemeClr val="tx1">
                  <a:alpha val="60001"/>
                </a:schemeClr>
              </a:solidFill>
              <a:latin typeface="Helvetica Neue" pitchFamily="-84" charset="0"/>
              <a:ea typeface="ヒラギノ角ゴ ProN W6" pitchFamily="-84" charset="-128"/>
              <a:cs typeface="ヒラギノ角ゴ ProN W6" pitchFamily="-84" charset="-128"/>
              <a:sym typeface="Helvetica Neue" pitchFamily="-84" charset="0"/>
            </a:endParaRPr>
          </a:p>
        </p:txBody>
      </p:sp>
      <p:pic>
        <p:nvPicPr>
          <p:cNvPr id="17412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24600" y="3352800"/>
            <a:ext cx="1625600" cy="206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3" name="TextBox 4"/>
          <p:cNvSpPr txBox="1">
            <a:spLocks noChangeArrowheads="1"/>
          </p:cNvSpPr>
          <p:nvPr/>
        </p:nvSpPr>
        <p:spPr bwMode="auto">
          <a:xfrm>
            <a:off x="533400" y="1371600"/>
            <a:ext cx="89154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800" b="0"/>
              <a:t>E. O Lawrence and the 184” cyclotron (circa 1940).</a:t>
            </a:r>
          </a:p>
        </p:txBody>
      </p:sp>
      <p:sp>
        <p:nvSpPr>
          <p:cNvPr id="17414" name="TextBox 7"/>
          <p:cNvSpPr txBox="1">
            <a:spLocks noChangeArrowheads="1"/>
          </p:cNvSpPr>
          <p:nvPr/>
        </p:nvSpPr>
        <p:spPr bwMode="auto">
          <a:xfrm>
            <a:off x="5867400" y="5486400"/>
            <a:ext cx="89154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800" b="0"/>
              <a:t>The small seed from</a:t>
            </a:r>
          </a:p>
          <a:p>
            <a:r>
              <a:rPr lang="en-US" sz="1800" b="0"/>
              <a:t>which Big Science grew. </a:t>
            </a:r>
          </a:p>
        </p:txBody>
      </p:sp>
      <p:pic>
        <p:nvPicPr>
          <p:cNvPr id="7" name="Picture 5" descr="2825524497_97ff31fe0d_o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5594" y="1823899"/>
            <a:ext cx="5615690" cy="3443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066800" y="-904631"/>
            <a:ext cx="19780250" cy="8001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304800" y="381000"/>
            <a:ext cx="7164401" cy="9541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b="0" i="1" dirty="0">
                <a:solidFill>
                  <a:schemeClr val="accent2">
                    <a:lumMod val="75000"/>
                  </a:schemeClr>
                </a:solidFill>
              </a:rPr>
              <a:t>Today Berkeley Lab is home to </a:t>
            </a:r>
            <a:r>
              <a:rPr lang="en-US" sz="2800" b="0" i="1" dirty="0" smtClean="0">
                <a:solidFill>
                  <a:schemeClr val="accent2">
                    <a:lumMod val="75000"/>
                  </a:schemeClr>
                </a:solidFill>
              </a:rPr>
              <a:t>17 </a:t>
            </a:r>
            <a:r>
              <a:rPr lang="en-US" sz="2800" b="0" i="1" dirty="0">
                <a:solidFill>
                  <a:schemeClr val="accent2">
                    <a:lumMod val="75000"/>
                  </a:schemeClr>
                </a:solidFill>
              </a:rPr>
              <a:t>scientific </a:t>
            </a:r>
          </a:p>
          <a:p>
            <a:pPr>
              <a:defRPr/>
            </a:pPr>
            <a:r>
              <a:rPr lang="en-US" sz="2800" b="0" i="1" dirty="0">
                <a:solidFill>
                  <a:schemeClr val="accent2">
                    <a:lumMod val="75000"/>
                  </a:schemeClr>
                </a:solidFill>
              </a:rPr>
              <a:t>divisions organized </a:t>
            </a:r>
            <a:r>
              <a:rPr lang="en-US" sz="2800" b="0" i="1" dirty="0" smtClean="0">
                <a:solidFill>
                  <a:schemeClr val="accent2">
                    <a:lumMod val="75000"/>
                  </a:schemeClr>
                </a:solidFill>
              </a:rPr>
              <a:t>in five research areas</a:t>
            </a:r>
            <a:endParaRPr lang="en-US" sz="2800" b="0" i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76225" y="0"/>
            <a:ext cx="7563052" cy="969264"/>
          </a:xfrm>
        </p:spPr>
        <p:txBody>
          <a:bodyPr>
            <a:normAutofit/>
          </a:bodyPr>
          <a:lstStyle/>
          <a:p>
            <a:r>
              <a:rPr lang="en-US" sz="2800" dirty="0" smtClean="0"/>
              <a:t>Thirteen Nobel Laureates</a:t>
            </a:r>
            <a:endParaRPr lang="en-US" sz="2800" dirty="0"/>
          </a:p>
        </p:txBody>
      </p:sp>
      <p:grpSp>
        <p:nvGrpSpPr>
          <p:cNvPr id="2" name="Group 44"/>
          <p:cNvGrpSpPr/>
          <p:nvPr/>
        </p:nvGrpSpPr>
        <p:grpSpPr>
          <a:xfrm>
            <a:off x="60125" y="1583563"/>
            <a:ext cx="1384300" cy="2068582"/>
            <a:chOff x="72526" y="1059334"/>
            <a:chExt cx="1384300" cy="2068582"/>
          </a:xfrm>
        </p:grpSpPr>
        <p:pic>
          <p:nvPicPr>
            <p:cNvPr id="5" name="Picture 4"/>
            <p:cNvPicPr>
              <a:picLocks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72526" y="1059334"/>
              <a:ext cx="1384300" cy="1816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Rectangle 5"/>
            <p:cNvSpPr>
              <a:spLocks noChangeArrowheads="1"/>
            </p:cNvSpPr>
            <p:nvPr/>
          </p:nvSpPr>
          <p:spPr bwMode="auto">
            <a:xfrm>
              <a:off x="115905" y="2819497"/>
              <a:ext cx="1295953" cy="3084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sz="1400" b="1" dirty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Luis W.</a:t>
              </a:r>
              <a:r>
                <a:rPr lang="en-US" sz="1400" b="1" dirty="0" smtClean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 Alvarez</a:t>
              </a:r>
              <a:endParaRPr lang="en-US" sz="1400" b="1" dirty="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" name="Group 43"/>
          <p:cNvGrpSpPr/>
          <p:nvPr/>
        </p:nvGrpSpPr>
        <p:grpSpPr>
          <a:xfrm>
            <a:off x="1554547" y="1204530"/>
            <a:ext cx="1358900" cy="2075120"/>
            <a:chOff x="1615940" y="1334517"/>
            <a:chExt cx="1358900" cy="2075120"/>
          </a:xfrm>
        </p:grpSpPr>
        <p:pic>
          <p:nvPicPr>
            <p:cNvPr id="8" name="Picture 7"/>
            <p:cNvPicPr>
              <a:picLocks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615940" y="1334517"/>
              <a:ext cx="1358900" cy="1816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Rectangle 8"/>
            <p:cNvSpPr>
              <a:spLocks noChangeArrowheads="1"/>
            </p:cNvSpPr>
            <p:nvPr/>
          </p:nvSpPr>
          <p:spPr bwMode="auto">
            <a:xfrm>
              <a:off x="1688432" y="3101218"/>
              <a:ext cx="1196454" cy="3084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sz="1400" b="1" dirty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Melvin Calvin</a:t>
              </a:r>
            </a:p>
          </p:txBody>
        </p:sp>
      </p:grpSp>
      <p:grpSp>
        <p:nvGrpSpPr>
          <p:cNvPr id="7" name="Group 42"/>
          <p:cNvGrpSpPr/>
          <p:nvPr/>
        </p:nvGrpSpPr>
        <p:grpSpPr>
          <a:xfrm>
            <a:off x="3187029" y="1028802"/>
            <a:ext cx="1346200" cy="2271886"/>
            <a:chOff x="3133954" y="918354"/>
            <a:chExt cx="1346200" cy="2271886"/>
          </a:xfrm>
        </p:grpSpPr>
        <p:pic>
          <p:nvPicPr>
            <p:cNvPr id="11" name="Picture 10"/>
            <p:cNvPicPr>
              <a:picLocks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133954" y="918354"/>
              <a:ext cx="1346200" cy="1816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Rectangle 11"/>
            <p:cNvSpPr>
              <a:spLocks noChangeArrowheads="1"/>
            </p:cNvSpPr>
            <p:nvPr/>
          </p:nvSpPr>
          <p:spPr bwMode="auto">
            <a:xfrm>
              <a:off x="3133954" y="2666378"/>
              <a:ext cx="1346200" cy="5238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92075" tIns="46038" rIns="92075" bIns="46038"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sz="1400" b="1" dirty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Owen Chamberlain</a:t>
              </a:r>
            </a:p>
          </p:txBody>
        </p:sp>
      </p:grpSp>
      <p:grpSp>
        <p:nvGrpSpPr>
          <p:cNvPr id="10" name="Group 47"/>
          <p:cNvGrpSpPr/>
          <p:nvPr/>
        </p:nvGrpSpPr>
        <p:grpSpPr>
          <a:xfrm>
            <a:off x="6177920" y="1204530"/>
            <a:ext cx="1358900" cy="2266011"/>
            <a:chOff x="6177920" y="1177887"/>
            <a:chExt cx="1358900" cy="2266011"/>
          </a:xfrm>
        </p:grpSpPr>
        <p:pic>
          <p:nvPicPr>
            <p:cNvPr id="14" name="Picture 13"/>
            <p:cNvPicPr>
              <a:picLocks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6177920" y="1177887"/>
              <a:ext cx="1358900" cy="1816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" name="Rectangle 14"/>
            <p:cNvSpPr>
              <a:spLocks noChangeArrowheads="1"/>
            </p:cNvSpPr>
            <p:nvPr/>
          </p:nvSpPr>
          <p:spPr bwMode="auto">
            <a:xfrm>
              <a:off x="6177921" y="2920036"/>
              <a:ext cx="1358899" cy="5238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92075" tIns="46038" rIns="92075" bIns="46038"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sz="1400" b="1" dirty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Donald A. Glaser</a:t>
              </a:r>
            </a:p>
          </p:txBody>
        </p:sp>
      </p:grpSp>
      <p:grpSp>
        <p:nvGrpSpPr>
          <p:cNvPr id="13" name="Group 39"/>
          <p:cNvGrpSpPr/>
          <p:nvPr/>
        </p:nvGrpSpPr>
        <p:grpSpPr>
          <a:xfrm>
            <a:off x="7662213" y="1583563"/>
            <a:ext cx="1470408" cy="2305896"/>
            <a:chOff x="7662213" y="1334517"/>
            <a:chExt cx="1470408" cy="2305896"/>
          </a:xfrm>
        </p:grpSpPr>
        <p:pic>
          <p:nvPicPr>
            <p:cNvPr id="17" name="Picture 16"/>
            <p:cNvPicPr>
              <a:picLocks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7695935" y="1334517"/>
              <a:ext cx="1371600" cy="1816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8" name="Rectangle 17"/>
            <p:cNvSpPr>
              <a:spLocks noChangeArrowheads="1"/>
            </p:cNvSpPr>
            <p:nvPr/>
          </p:nvSpPr>
          <p:spPr bwMode="auto">
            <a:xfrm>
              <a:off x="7662213" y="3116551"/>
              <a:ext cx="1470408" cy="5238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92075" tIns="46038" rIns="92075" bIns="46038"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sz="1400" b="1" dirty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Ernest Orlando </a:t>
              </a:r>
            </a:p>
            <a:p>
              <a:pPr algn="ctr" eaLnBrk="0" hangingPunct="0"/>
              <a:r>
                <a:rPr lang="en-US" sz="1400" b="1" dirty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Lawrence</a:t>
              </a:r>
            </a:p>
          </p:txBody>
        </p:sp>
      </p:grpSp>
      <p:grpSp>
        <p:nvGrpSpPr>
          <p:cNvPr id="16" name="Group 52"/>
          <p:cNvGrpSpPr/>
          <p:nvPr/>
        </p:nvGrpSpPr>
        <p:grpSpPr>
          <a:xfrm>
            <a:off x="4656312" y="4740064"/>
            <a:ext cx="1443038" cy="2104726"/>
            <a:chOff x="4656312" y="4757826"/>
            <a:chExt cx="1443038" cy="2104726"/>
          </a:xfrm>
        </p:grpSpPr>
        <p:pic>
          <p:nvPicPr>
            <p:cNvPr id="20" name="Picture 19"/>
            <p:cNvPicPr>
              <a:picLocks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4697587" y="4757826"/>
              <a:ext cx="1358900" cy="1816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1" name="Rectangle 20"/>
            <p:cNvSpPr>
              <a:spLocks noChangeArrowheads="1"/>
            </p:cNvSpPr>
            <p:nvPr/>
          </p:nvSpPr>
          <p:spPr bwMode="auto">
            <a:xfrm>
              <a:off x="4656312" y="6554577"/>
              <a:ext cx="1443038" cy="307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sz="1400" b="1" dirty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Glenn T. Seaborg</a:t>
              </a:r>
            </a:p>
          </p:txBody>
        </p:sp>
      </p:grpSp>
      <p:grpSp>
        <p:nvGrpSpPr>
          <p:cNvPr id="19" name="Group 34"/>
          <p:cNvGrpSpPr>
            <a:grpSpLocks/>
          </p:cNvGrpSpPr>
          <p:nvPr/>
        </p:nvGrpSpPr>
        <p:grpSpPr bwMode="auto">
          <a:xfrm>
            <a:off x="6291631" y="4546500"/>
            <a:ext cx="1346200" cy="2122487"/>
            <a:chOff x="3904" y="2187"/>
            <a:chExt cx="848" cy="1337"/>
          </a:xfrm>
        </p:grpSpPr>
        <p:pic>
          <p:nvPicPr>
            <p:cNvPr id="23" name="Picture 21"/>
            <p:cNvPicPr>
              <a:picLocks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3904" y="2187"/>
              <a:ext cx="848" cy="1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4" name="Rectangle 22"/>
            <p:cNvSpPr>
              <a:spLocks noChangeArrowheads="1"/>
            </p:cNvSpPr>
            <p:nvPr/>
          </p:nvSpPr>
          <p:spPr bwMode="auto">
            <a:xfrm>
              <a:off x="3918" y="3330"/>
              <a:ext cx="822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sz="1400" b="1" dirty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Emilio G. Segrè</a:t>
              </a:r>
            </a:p>
          </p:txBody>
        </p:sp>
      </p:grpSp>
      <p:grpSp>
        <p:nvGrpSpPr>
          <p:cNvPr id="22" name="Group 23"/>
          <p:cNvGrpSpPr>
            <a:grpSpLocks/>
          </p:cNvGrpSpPr>
          <p:nvPr/>
        </p:nvGrpSpPr>
        <p:grpSpPr bwMode="auto">
          <a:xfrm>
            <a:off x="84237" y="3924876"/>
            <a:ext cx="1371600" cy="2122488"/>
            <a:chOff x="1017" y="2684"/>
            <a:chExt cx="864" cy="1337"/>
          </a:xfrm>
        </p:grpSpPr>
        <p:pic>
          <p:nvPicPr>
            <p:cNvPr id="26" name="Picture 24"/>
            <p:cNvPicPr>
              <a:picLocks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1017" y="2684"/>
              <a:ext cx="864" cy="11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7" name="Rectangle 25"/>
            <p:cNvSpPr>
              <a:spLocks noChangeArrowheads="1"/>
            </p:cNvSpPr>
            <p:nvPr/>
          </p:nvSpPr>
          <p:spPr bwMode="auto">
            <a:xfrm>
              <a:off x="1129" y="3827"/>
              <a:ext cx="637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sz="1400" b="1" dirty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Yuan T. Lee</a:t>
              </a:r>
            </a:p>
          </p:txBody>
        </p:sp>
      </p:grpSp>
      <p:grpSp>
        <p:nvGrpSpPr>
          <p:cNvPr id="25" name="Group 50"/>
          <p:cNvGrpSpPr/>
          <p:nvPr/>
        </p:nvGrpSpPr>
        <p:grpSpPr>
          <a:xfrm>
            <a:off x="1409201" y="4546500"/>
            <a:ext cx="1750790" cy="2122932"/>
            <a:chOff x="1409201" y="4703341"/>
            <a:chExt cx="1750790" cy="2122932"/>
          </a:xfrm>
        </p:grpSpPr>
        <p:pic>
          <p:nvPicPr>
            <p:cNvPr id="29" name="Picture 26"/>
            <p:cNvPicPr>
              <a:picLocks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1563554" y="4703341"/>
              <a:ext cx="1358900" cy="1816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0" name="Rectangle 27"/>
            <p:cNvSpPr>
              <a:spLocks noChangeArrowheads="1"/>
            </p:cNvSpPr>
            <p:nvPr/>
          </p:nvSpPr>
          <p:spPr bwMode="auto">
            <a:xfrm>
              <a:off x="1409201" y="6517854"/>
              <a:ext cx="1750790" cy="3084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92075" tIns="46038" rIns="92075" bIns="46038"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sz="1400" b="1" dirty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Edwin M.</a:t>
              </a:r>
              <a:r>
                <a:rPr lang="en-US" sz="1400" b="1" dirty="0" smtClean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 McMillan</a:t>
              </a:r>
              <a:endParaRPr lang="en-US" sz="1400" b="1" dirty="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1" name="Group 41"/>
          <p:cNvGrpSpPr/>
          <p:nvPr/>
        </p:nvGrpSpPr>
        <p:grpSpPr>
          <a:xfrm>
            <a:off x="4688062" y="1028802"/>
            <a:ext cx="1379538" cy="2092089"/>
            <a:chOff x="4639268" y="1334517"/>
            <a:chExt cx="1379538" cy="2092089"/>
          </a:xfrm>
        </p:grpSpPr>
        <p:sp>
          <p:nvSpPr>
            <p:cNvPr id="35" name="Rectangle 32"/>
            <p:cNvSpPr>
              <a:spLocks noChangeArrowheads="1"/>
            </p:cNvSpPr>
            <p:nvPr/>
          </p:nvSpPr>
          <p:spPr bwMode="auto">
            <a:xfrm>
              <a:off x="4848593" y="3118187"/>
              <a:ext cx="1018671" cy="3084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sz="1400" b="1" dirty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Steven Chu</a:t>
              </a:r>
            </a:p>
          </p:txBody>
        </p:sp>
        <p:pic>
          <p:nvPicPr>
            <p:cNvPr id="36" name="Picture 33" descr="image003"/>
            <p:cNvPicPr>
              <a:picLocks noChangeAspect="1" noChangeArrowheads="1"/>
            </p:cNvPicPr>
            <p:nvPr/>
          </p:nvPicPr>
          <p:blipFill>
            <a:blip r:embed="rId12">
              <a:lum bright="6000" contrast="6000"/>
              <a:grayscl/>
            </a:blip>
            <a:srcRect/>
            <a:stretch>
              <a:fillRect/>
            </a:stretch>
          </p:blipFill>
          <p:spPr bwMode="auto">
            <a:xfrm>
              <a:off x="4639268" y="1334517"/>
              <a:ext cx="1379538" cy="18113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4" name="Group 51"/>
          <p:cNvGrpSpPr/>
          <p:nvPr/>
        </p:nvGrpSpPr>
        <p:grpSpPr>
          <a:xfrm>
            <a:off x="2388781" y="3343252"/>
            <a:ext cx="4690445" cy="1140207"/>
            <a:chOff x="2388781" y="3343252"/>
            <a:chExt cx="4690445" cy="1140207"/>
          </a:xfrm>
        </p:grpSpPr>
        <p:pic>
          <p:nvPicPr>
            <p:cNvPr id="37" name="Picture 36" descr="IPCC_Nobel_group.jpg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2388781" y="3343252"/>
              <a:ext cx="2400029" cy="1140207"/>
            </a:xfrm>
            <a:prstGeom prst="rect">
              <a:avLst/>
            </a:prstGeom>
          </p:spPr>
        </p:pic>
        <p:sp>
          <p:nvSpPr>
            <p:cNvPr id="38" name="Rectangle 37"/>
            <p:cNvSpPr>
              <a:spLocks noChangeArrowheads="1"/>
            </p:cNvSpPr>
            <p:nvPr/>
          </p:nvSpPr>
          <p:spPr bwMode="auto">
            <a:xfrm>
              <a:off x="4788810" y="3543702"/>
              <a:ext cx="2290416" cy="5238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92075" tIns="46038" rIns="92075" bIns="46038"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sz="1400" b="1" dirty="0" smtClean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Intergovernmental </a:t>
              </a:r>
              <a:r>
                <a:rPr lang="en-US" sz="1400" b="1" dirty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Panel on Climate Change (IPCC</a:t>
              </a:r>
              <a:r>
                <a:rPr lang="en-US" sz="1400" b="1" dirty="0" smtClean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)</a:t>
              </a:r>
              <a:endParaRPr lang="en-US" sz="1400" b="1" dirty="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891864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955BC8-67E5-ED4D-B766-3F5FFD119B9D}" type="slidenum">
              <a:rPr kumimoji="0" lang="en-US" sz="1000" b="0" i="0" u="none" strike="noStrike" kern="0" cap="none" spc="0" normalizeH="0" baseline="0" noProof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srgbClr val="808080"/>
              </a:solidFill>
              <a:effectLst/>
              <a:uLnTx/>
              <a:uFillTx/>
            </a:endParaRP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214062" y="4567382"/>
            <a:ext cx="1357938" cy="1819656"/>
          </a:xfrm>
          <a:prstGeom prst="rect">
            <a:avLst/>
          </a:prstGeom>
        </p:spPr>
      </p:pic>
      <p:sp>
        <p:nvSpPr>
          <p:cNvPr id="45" name="Rectangle 27"/>
          <p:cNvSpPr>
            <a:spLocks noChangeArrowheads="1"/>
          </p:cNvSpPr>
          <p:nvPr/>
        </p:nvSpPr>
        <p:spPr bwMode="auto">
          <a:xfrm>
            <a:off x="3105716" y="6397963"/>
            <a:ext cx="1477818" cy="3084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1400" b="1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Saul </a:t>
            </a:r>
            <a:r>
              <a:rPr lang="en-US" sz="1400" b="1" dirty="0" err="1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Perlmutter</a:t>
            </a:r>
            <a:endParaRPr lang="en-US" sz="1400" b="1" dirty="0" smtClean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775618" y="4035136"/>
            <a:ext cx="1368382" cy="1819656"/>
          </a:xfrm>
          <a:prstGeom prst="rect">
            <a:avLst/>
          </a:prstGeom>
        </p:spPr>
      </p:pic>
      <p:sp>
        <p:nvSpPr>
          <p:cNvPr id="48" name="Rectangle 27"/>
          <p:cNvSpPr>
            <a:spLocks noChangeArrowheads="1"/>
          </p:cNvSpPr>
          <p:nvPr/>
        </p:nvSpPr>
        <p:spPr bwMode="auto">
          <a:xfrm>
            <a:off x="7689272" y="5869181"/>
            <a:ext cx="1477818" cy="3084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1400" b="1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George F. Smoot</a:t>
            </a:r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1"/>
          <p:cNvSpPr>
            <a:spLocks noGrp="1"/>
          </p:cNvSpPr>
          <p:nvPr>
            <p:ph type="title"/>
          </p:nvPr>
        </p:nvSpPr>
        <p:spPr>
          <a:xfrm>
            <a:off x="411018" y="0"/>
            <a:ext cx="8229600" cy="865909"/>
          </a:xfrm>
        </p:spPr>
        <p:txBody>
          <a:bodyPr/>
          <a:lstStyle/>
          <a:p>
            <a:pPr algn="ctr">
              <a:defRPr/>
            </a:pPr>
            <a:r>
              <a:rPr lang="en-US" dirty="0" smtClean="0">
                <a:solidFill>
                  <a:schemeClr val="bg1">
                    <a:lumMod val="25000"/>
                  </a:schemeClr>
                </a:solidFill>
                <a:latin typeface="Calibri" pitchFamily="-84" charset="0"/>
              </a:rPr>
              <a:t>Berkeley Lab Research Areas</a:t>
            </a:r>
          </a:p>
        </p:txBody>
      </p:sp>
      <p:sp>
        <p:nvSpPr>
          <p:cNvPr id="19462" name="Rectangle 5"/>
          <p:cNvSpPr>
            <a:spLocks noChangeArrowheads="1"/>
          </p:cNvSpPr>
          <p:nvPr/>
        </p:nvSpPr>
        <p:spPr bwMode="auto">
          <a:xfrm>
            <a:off x="4886037" y="2336513"/>
            <a:ext cx="34925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 dirty="0" smtClean="0">
                <a:latin typeface="Calibri" pitchFamily="-84" charset="0"/>
                <a:ea typeface="Calibri" pitchFamily="-84" charset="0"/>
                <a:cs typeface="Calibri" pitchFamily="-84" charset="0"/>
              </a:rPr>
              <a:t>Computing Sciences</a:t>
            </a:r>
          </a:p>
        </p:txBody>
      </p:sp>
      <p:sp>
        <p:nvSpPr>
          <p:cNvPr id="19469" name="Rectangle 12"/>
          <p:cNvSpPr>
            <a:spLocks noChangeArrowheads="1"/>
          </p:cNvSpPr>
          <p:nvPr/>
        </p:nvSpPr>
        <p:spPr bwMode="auto">
          <a:xfrm>
            <a:off x="535708" y="2296103"/>
            <a:ext cx="34925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 dirty="0" smtClean="0">
                <a:solidFill>
                  <a:srgbClr val="000000"/>
                </a:solidFill>
                <a:latin typeface="Calibri" pitchFamily="-84" charset="0"/>
                <a:ea typeface="Calibri" pitchFamily="-84" charset="0"/>
                <a:cs typeface="Calibri" pitchFamily="-84" charset="0"/>
              </a:rPr>
              <a:t>Physical Sciences</a:t>
            </a:r>
          </a:p>
        </p:txBody>
      </p:sp>
      <p:sp>
        <p:nvSpPr>
          <p:cNvPr id="19470" name="Rectangle 13"/>
          <p:cNvSpPr>
            <a:spLocks noChangeArrowheads="1"/>
          </p:cNvSpPr>
          <p:nvPr/>
        </p:nvSpPr>
        <p:spPr bwMode="auto">
          <a:xfrm>
            <a:off x="5022272" y="4264747"/>
            <a:ext cx="34925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 dirty="0" smtClean="0">
                <a:solidFill>
                  <a:srgbClr val="000000"/>
                </a:solidFill>
                <a:latin typeface="Calibri" pitchFamily="-84" charset="0"/>
                <a:ea typeface="Calibri" pitchFamily="-84" charset="0"/>
                <a:cs typeface="Calibri" pitchFamily="-84" charset="0"/>
              </a:rPr>
              <a:t>Energy Sciences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273" y="2863271"/>
            <a:ext cx="3200400" cy="1524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361" y="812800"/>
            <a:ext cx="3200400" cy="1524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8456" y="2746663"/>
            <a:ext cx="3200400" cy="15316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1001" y="4837544"/>
            <a:ext cx="3198091" cy="15229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03076" y="819727"/>
            <a:ext cx="3200400" cy="1524000"/>
          </a:xfrm>
          <a:prstGeom prst="rect">
            <a:avLst/>
          </a:prstGeom>
        </p:spPr>
      </p:pic>
      <p:sp>
        <p:nvSpPr>
          <p:cNvPr id="22" name="Rectangle 12"/>
          <p:cNvSpPr>
            <a:spLocks noChangeArrowheads="1"/>
          </p:cNvSpPr>
          <p:nvPr/>
        </p:nvSpPr>
        <p:spPr bwMode="auto">
          <a:xfrm>
            <a:off x="411018" y="4445866"/>
            <a:ext cx="34925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 dirty="0" smtClean="0">
                <a:solidFill>
                  <a:srgbClr val="000000"/>
                </a:solidFill>
                <a:latin typeface="Calibri" pitchFamily="-84" charset="0"/>
                <a:ea typeface="Calibri" pitchFamily="-84" charset="0"/>
                <a:cs typeface="Calibri" pitchFamily="-84" charset="0"/>
              </a:rPr>
              <a:t>Biosciences</a:t>
            </a:r>
          </a:p>
        </p:txBody>
      </p:sp>
      <p:sp>
        <p:nvSpPr>
          <p:cNvPr id="23" name="Rectangle 13"/>
          <p:cNvSpPr>
            <a:spLocks noChangeArrowheads="1"/>
          </p:cNvSpPr>
          <p:nvPr/>
        </p:nvSpPr>
        <p:spPr bwMode="auto">
          <a:xfrm>
            <a:off x="685024" y="6333692"/>
            <a:ext cx="34925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 dirty="0" smtClean="0">
                <a:solidFill>
                  <a:srgbClr val="000000"/>
                </a:solidFill>
                <a:latin typeface="Calibri" pitchFamily="-84" charset="0"/>
                <a:ea typeface="Calibri" pitchFamily="-84" charset="0"/>
                <a:cs typeface="Calibri" pitchFamily="-84" charset="0"/>
              </a:rPr>
              <a:t>Energy Technologies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84132" y="4666977"/>
            <a:ext cx="3199186" cy="1523422"/>
          </a:xfrm>
          <a:prstGeom prst="rect">
            <a:avLst/>
          </a:prstGeom>
        </p:spPr>
      </p:pic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4879235" y="6374271"/>
            <a:ext cx="34925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 dirty="0" smtClean="0">
                <a:solidFill>
                  <a:srgbClr val="000000"/>
                </a:solidFill>
                <a:latin typeface="Calibri" pitchFamily="-84" charset="0"/>
                <a:ea typeface="Calibri" pitchFamily="-84" charset="0"/>
                <a:cs typeface="Calibri" pitchFamily="-84" charset="0"/>
              </a:rPr>
              <a:t>Earth and Environmental Sciences</a:t>
            </a:r>
          </a:p>
        </p:txBody>
      </p:sp>
    </p:spTree>
    <p:extLst>
      <p:ext uri="{BB962C8B-B14F-4D97-AF65-F5344CB8AC3E}">
        <p14:creationId xmlns:p14="http://schemas.microsoft.com/office/powerpoint/2010/main" val="26527338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LBNL at a Glance </a:t>
            </a:r>
            <a:endParaRPr lang="en-US" dirty="0"/>
          </a:p>
        </p:txBody>
      </p:sp>
      <p:sp>
        <p:nvSpPr>
          <p:cNvPr id="5" name="TextBox 82"/>
          <p:cNvSpPr txBox="1">
            <a:spLocks noChangeArrowheads="1"/>
          </p:cNvSpPr>
          <p:nvPr/>
        </p:nvSpPr>
        <p:spPr bwMode="auto">
          <a:xfrm>
            <a:off x="6257636" y="1047458"/>
            <a:ext cx="2795342" cy="325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prstTxWarp prst="textNoShape">
              <a:avLst/>
            </a:prstTxWarp>
            <a:spAutoFit/>
          </a:bodyPr>
          <a:lstStyle/>
          <a:p>
            <a:pPr algn="r" defTabSz="457200">
              <a:lnSpc>
                <a:spcPts val="1800"/>
              </a:lnSpc>
            </a:pPr>
            <a:r>
              <a:rPr lang="en-US" sz="1600" b="1" i="1" dirty="0" smtClean="0">
                <a:solidFill>
                  <a:srgbClr val="003366"/>
                </a:solidFill>
                <a:ea typeface="+mn-ea"/>
                <a:cs typeface="+mn-cs"/>
              </a:rPr>
              <a:t>Current Funding ~ $750M</a:t>
            </a:r>
            <a:endParaRPr lang="en-US" sz="1200" b="1" i="1" dirty="0">
              <a:solidFill>
                <a:srgbClr val="003366"/>
              </a:solidFill>
              <a:ea typeface="+mn-ea"/>
              <a:cs typeface="+mn-cs"/>
            </a:endParaRPr>
          </a:p>
        </p:txBody>
      </p:sp>
      <p:sp>
        <p:nvSpPr>
          <p:cNvPr id="6" name="Rounded Rectangle 121"/>
          <p:cNvSpPr>
            <a:spLocks noChangeArrowheads="1"/>
          </p:cNvSpPr>
          <p:nvPr/>
        </p:nvSpPr>
        <p:spPr bwMode="auto">
          <a:xfrm>
            <a:off x="5546437" y="4373302"/>
            <a:ext cx="3101108" cy="1711153"/>
          </a:xfrm>
          <a:prstGeom prst="roundRect">
            <a:avLst>
              <a:gd name="adj" fmla="val 4588"/>
            </a:avLst>
          </a:prstGeom>
          <a:solidFill>
            <a:srgbClr val="FFFFD7"/>
          </a:solidFill>
          <a:ln w="28575">
            <a:solidFill>
              <a:srgbClr val="0A3048"/>
            </a:solidFill>
            <a:round/>
            <a:headEnd/>
            <a:tailEnd/>
          </a:ln>
        </p:spPr>
        <p:txBody>
          <a:bodyPr lIns="90488" tIns="44450" rIns="90488" bIns="44450">
            <a:prstTxWarp prst="textNoShape">
              <a:avLst/>
            </a:prstTxWarp>
          </a:bodyPr>
          <a:lstStyle/>
          <a:p>
            <a:pPr marL="177800" indent="-177800" eaLnBrk="0" hangingPunct="0">
              <a:lnSpc>
                <a:spcPct val="105000"/>
              </a:lnSpc>
              <a:spcBef>
                <a:spcPct val="40000"/>
              </a:spcBef>
              <a:buFont typeface="Arial" charset="0"/>
              <a:buChar char="•"/>
            </a:pPr>
            <a:endParaRPr lang="en-US" sz="1800" b="1">
              <a:solidFill>
                <a:srgbClr val="003366"/>
              </a:solidFill>
              <a:ea typeface="+mn-ea"/>
              <a:cs typeface="+mn-cs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6545457"/>
              </p:ext>
            </p:extLst>
          </p:nvPr>
        </p:nvGraphicFramePr>
        <p:xfrm>
          <a:off x="5562600" y="4478738"/>
          <a:ext cx="3035300" cy="1463040"/>
        </p:xfrm>
        <a:graphic>
          <a:graphicData uri="http://schemas.openxmlformats.org/drawingml/2006/table">
            <a:tbl>
              <a:tblPr/>
              <a:tblGrid>
                <a:gridCol w="2311400"/>
                <a:gridCol w="723900"/>
              </a:tblGrid>
              <a:tr h="224124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Employees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3,232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4708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Joint Faculty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253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4708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Postdoctoral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500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4708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Graduate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318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4708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Undergraduate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132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4708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Visiting</a:t>
                      </a: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Scientists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1,674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469771" y="1259456"/>
            <a:ext cx="4740977" cy="2959562"/>
          </a:xfrm>
          <a:prstGeom prst="rect">
            <a:avLst/>
          </a:prstGeom>
        </p:spPr>
      </p:pic>
      <p:grpSp>
        <p:nvGrpSpPr>
          <p:cNvPr id="11" name="Group 30"/>
          <p:cNvGrpSpPr/>
          <p:nvPr/>
        </p:nvGrpSpPr>
        <p:grpSpPr>
          <a:xfrm>
            <a:off x="0" y="1331356"/>
            <a:ext cx="5033650" cy="5033963"/>
            <a:chOff x="-55250" y="1250950"/>
            <a:chExt cx="5033650" cy="5033963"/>
          </a:xfrm>
        </p:grpSpPr>
        <p:pic>
          <p:nvPicPr>
            <p:cNvPr id="12" name="Group 66"/>
            <p:cNvPicPr>
              <a:picLocks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784713" y="2243329"/>
              <a:ext cx="2993136" cy="33040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" name="Picture 12" descr="Screen shot 2010-08-18 at 3.40.02 PM.png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95401" y="1373188"/>
              <a:ext cx="2027238" cy="10255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12700" dist="114300" dir="8339984" algn="tl" rotWithShape="0">
                <a:srgbClr val="000000">
                  <a:alpha val="42999"/>
                </a:srgbClr>
              </a:outerShdw>
            </a:effectLst>
          </p:spPr>
        </p:pic>
        <p:pic>
          <p:nvPicPr>
            <p:cNvPr id="14" name="Picture 13" descr="Screen shot 2010-08-18 at 4.18.58 PM.png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396988" y="1373188"/>
              <a:ext cx="1968500" cy="11001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12700" dist="114300" dir="8339984" algn="tl" rotWithShape="0">
                <a:srgbClr val="000000">
                  <a:alpha val="42999"/>
                </a:srgbClr>
              </a:outerShdw>
            </a:effectLst>
          </p:spPr>
        </p:pic>
        <p:sp>
          <p:nvSpPr>
            <p:cNvPr id="15" name="TextBox 112"/>
            <p:cNvSpPr txBox="1">
              <a:spLocks noChangeArrowheads="1"/>
            </p:cNvSpPr>
            <p:nvPr/>
          </p:nvSpPr>
          <p:spPr bwMode="auto">
            <a:xfrm>
              <a:off x="2558380" y="1250950"/>
              <a:ext cx="1647422" cy="3899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defTabSz="457200">
                <a:lnSpc>
                  <a:spcPts val="2400"/>
                </a:lnSpc>
              </a:pPr>
              <a:r>
                <a:rPr lang="en-US" sz="1600" b="1" dirty="0">
                  <a:solidFill>
                    <a:srgbClr val="FFFFFF"/>
                  </a:solidFill>
                  <a:ea typeface="+mn-ea"/>
                  <a:cs typeface="+mn-cs"/>
                </a:rPr>
                <a:t>Walnut Creek</a:t>
              </a:r>
            </a:p>
          </p:txBody>
        </p:sp>
        <p:sp>
          <p:nvSpPr>
            <p:cNvPr id="16" name="TextBox 115"/>
            <p:cNvSpPr txBox="1">
              <a:spLocks noChangeArrowheads="1"/>
            </p:cNvSpPr>
            <p:nvPr/>
          </p:nvSpPr>
          <p:spPr bwMode="auto">
            <a:xfrm>
              <a:off x="265079" y="1250950"/>
              <a:ext cx="1685985" cy="3899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defTabSz="457200">
                <a:lnSpc>
                  <a:spcPts val="2400"/>
                </a:lnSpc>
              </a:pPr>
              <a:r>
                <a:rPr lang="en-US" sz="1600" b="1" dirty="0">
                  <a:solidFill>
                    <a:srgbClr val="FFFFFF"/>
                  </a:solidFill>
                  <a:ea typeface="+mn-ea"/>
                  <a:cs typeface="+mn-cs"/>
                </a:rPr>
                <a:t>West Berkeley</a:t>
              </a:r>
            </a:p>
          </p:txBody>
        </p:sp>
        <p:sp>
          <p:nvSpPr>
            <p:cNvPr id="17" name="TextBox 116"/>
            <p:cNvSpPr txBox="1">
              <a:spLocks noChangeArrowheads="1"/>
            </p:cNvSpPr>
            <p:nvPr/>
          </p:nvSpPr>
          <p:spPr bwMode="auto">
            <a:xfrm>
              <a:off x="302100" y="2064041"/>
              <a:ext cx="1611943" cy="3899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defTabSz="457200">
                <a:lnSpc>
                  <a:spcPts val="2400"/>
                </a:lnSpc>
              </a:pPr>
              <a:r>
                <a:rPr lang="en-US" sz="1600" b="1" dirty="0">
                  <a:solidFill>
                    <a:srgbClr val="FFFFFF"/>
                  </a:solidFill>
                  <a:ea typeface="+mn-ea"/>
                  <a:cs typeface="+mn-cs"/>
                </a:rPr>
                <a:t>Life Sciences</a:t>
              </a:r>
            </a:p>
          </p:txBody>
        </p:sp>
        <p:sp>
          <p:nvSpPr>
            <p:cNvPr id="18" name="TextBox 117"/>
            <p:cNvSpPr txBox="1">
              <a:spLocks noChangeArrowheads="1"/>
            </p:cNvSpPr>
            <p:nvPr/>
          </p:nvSpPr>
          <p:spPr bwMode="auto">
            <a:xfrm>
              <a:off x="2697208" y="2141184"/>
              <a:ext cx="1369768" cy="3899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defTabSz="457200">
                <a:lnSpc>
                  <a:spcPts val="2400"/>
                </a:lnSpc>
              </a:pPr>
              <a:r>
                <a:rPr lang="en-US" sz="1600" b="1" dirty="0">
                  <a:solidFill>
                    <a:srgbClr val="FFFFFF"/>
                  </a:solidFill>
                  <a:ea typeface="+mn-ea"/>
                  <a:cs typeface="+mn-cs"/>
                </a:rPr>
                <a:t>Genomics</a:t>
              </a:r>
            </a:p>
          </p:txBody>
        </p:sp>
        <p:sp>
          <p:nvSpPr>
            <p:cNvPr id="19" name="TextBox 120"/>
            <p:cNvSpPr txBox="1">
              <a:spLocks noChangeArrowheads="1"/>
            </p:cNvSpPr>
            <p:nvPr/>
          </p:nvSpPr>
          <p:spPr bwMode="auto">
            <a:xfrm>
              <a:off x="1687456" y="3427934"/>
              <a:ext cx="1380565" cy="10056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defTabSz="457200">
                <a:lnSpc>
                  <a:spcPts val="2400"/>
                </a:lnSpc>
              </a:pPr>
              <a:r>
                <a:rPr lang="en-US" sz="1600" b="1" dirty="0">
                  <a:solidFill>
                    <a:srgbClr val="FFFFFF"/>
                  </a:solidFill>
                  <a:ea typeface="+mn-ea"/>
                  <a:cs typeface="+mn-cs"/>
                </a:rPr>
                <a:t>Main Site</a:t>
              </a:r>
            </a:p>
            <a:p>
              <a:pPr algn="ctr" defTabSz="457200">
                <a:lnSpc>
                  <a:spcPts val="2400"/>
                </a:lnSpc>
              </a:pPr>
              <a:r>
                <a:rPr lang="en-US" sz="1600" b="1" dirty="0">
                  <a:solidFill>
                    <a:srgbClr val="FFFFFF"/>
                  </a:solidFill>
                  <a:ea typeface="+mn-ea"/>
                  <a:cs typeface="+mn-cs"/>
                </a:rPr>
                <a:t>Berkeley Hills</a:t>
              </a:r>
            </a:p>
          </p:txBody>
        </p:sp>
        <p:pic>
          <p:nvPicPr>
            <p:cNvPr id="20" name="Picture 19" descr="XBD200104-00636.jpeg.jpg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2465251" y="4949826"/>
              <a:ext cx="1925637" cy="12874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12700" dist="114300" dir="8339984" algn="tl" rotWithShape="0">
                <a:srgbClr val="000000">
                  <a:alpha val="42999"/>
                </a:srgbClr>
              </a:outerShdw>
            </a:effectLst>
          </p:spPr>
        </p:pic>
        <p:pic>
          <p:nvPicPr>
            <p:cNvPr id="21" name="Picture 20" descr="3522944679_3f39b4c1dc_o.jp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 bwMode="auto">
            <a:xfrm>
              <a:off x="95401" y="4954588"/>
              <a:ext cx="1857375" cy="1270001"/>
            </a:xfrm>
            <a:prstGeom prst="rect">
              <a:avLst/>
            </a:prstGeom>
            <a:effectLst>
              <a:outerShdw blurRad="12700" dist="114300" dir="834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22" name="TextBox 113"/>
            <p:cNvSpPr txBox="1">
              <a:spLocks noChangeArrowheads="1"/>
            </p:cNvSpPr>
            <p:nvPr/>
          </p:nvSpPr>
          <p:spPr bwMode="auto">
            <a:xfrm>
              <a:off x="2354766" y="5894979"/>
              <a:ext cx="2145660" cy="3899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defTabSz="457200">
                <a:lnSpc>
                  <a:spcPts val="2400"/>
                </a:lnSpc>
              </a:pPr>
              <a:r>
                <a:rPr lang="en-US" sz="1600" b="1" dirty="0">
                  <a:solidFill>
                    <a:srgbClr val="FFFFFF"/>
                  </a:solidFill>
                  <a:ea typeface="+mn-ea"/>
                  <a:cs typeface="+mn-cs"/>
                </a:rPr>
                <a:t>Downtown Oakland</a:t>
              </a:r>
            </a:p>
          </p:txBody>
        </p:sp>
        <p:sp>
          <p:nvSpPr>
            <p:cNvPr id="23" name="TextBox 119"/>
            <p:cNvSpPr txBox="1">
              <a:spLocks noChangeArrowheads="1"/>
            </p:cNvSpPr>
            <p:nvPr/>
          </p:nvSpPr>
          <p:spPr bwMode="auto">
            <a:xfrm>
              <a:off x="2525988" y="4825772"/>
              <a:ext cx="1803217" cy="3899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defTabSz="457200">
                <a:lnSpc>
                  <a:spcPts val="2400"/>
                </a:lnSpc>
              </a:pPr>
              <a:r>
                <a:rPr lang="en-US" sz="1600" b="1" dirty="0">
                  <a:solidFill>
                    <a:srgbClr val="FFFFFF"/>
                  </a:solidFill>
                  <a:ea typeface="+mn-ea"/>
                  <a:cs typeface="+mn-cs"/>
                </a:rPr>
                <a:t>Supercomputing</a:t>
              </a:r>
            </a:p>
          </p:txBody>
        </p:sp>
        <p:sp>
          <p:nvSpPr>
            <p:cNvPr id="24" name="TextBox 114"/>
            <p:cNvSpPr txBox="1">
              <a:spLocks noChangeArrowheads="1"/>
            </p:cNvSpPr>
            <p:nvPr/>
          </p:nvSpPr>
          <p:spPr bwMode="auto">
            <a:xfrm>
              <a:off x="299015" y="5874561"/>
              <a:ext cx="1449978" cy="3899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defTabSz="457200">
                <a:lnSpc>
                  <a:spcPts val="2400"/>
                </a:lnSpc>
              </a:pPr>
              <a:r>
                <a:rPr lang="en-US" sz="1600" b="1" dirty="0">
                  <a:solidFill>
                    <a:srgbClr val="FFFFFF"/>
                  </a:solidFill>
                  <a:ea typeface="+mn-ea"/>
                  <a:cs typeface="+mn-cs"/>
                </a:rPr>
                <a:t>Emeryville</a:t>
              </a:r>
            </a:p>
          </p:txBody>
        </p:sp>
        <p:sp>
          <p:nvSpPr>
            <p:cNvPr id="25" name="TextBox 118"/>
            <p:cNvSpPr txBox="1">
              <a:spLocks noChangeArrowheads="1"/>
            </p:cNvSpPr>
            <p:nvPr/>
          </p:nvSpPr>
          <p:spPr bwMode="auto">
            <a:xfrm>
              <a:off x="511884" y="4833490"/>
              <a:ext cx="1024240" cy="3899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defTabSz="457200">
                <a:lnSpc>
                  <a:spcPts val="2400"/>
                </a:lnSpc>
              </a:pPr>
              <a:r>
                <a:rPr lang="en-US" sz="1600" b="1" dirty="0">
                  <a:solidFill>
                    <a:srgbClr val="FFFFFF"/>
                  </a:solidFill>
                  <a:ea typeface="+mn-ea"/>
                  <a:cs typeface="+mn-cs"/>
                </a:rPr>
                <a:t>Biofuels</a:t>
              </a:r>
            </a:p>
          </p:txBody>
        </p:sp>
        <p:grpSp>
          <p:nvGrpSpPr>
            <p:cNvPr id="26" name="Group 30"/>
            <p:cNvGrpSpPr/>
            <p:nvPr/>
          </p:nvGrpSpPr>
          <p:grpSpPr>
            <a:xfrm>
              <a:off x="-55250" y="3151092"/>
              <a:ext cx="1765300" cy="1121664"/>
              <a:chOff x="-55250" y="3128074"/>
              <a:chExt cx="1765300" cy="1121664"/>
            </a:xfrm>
          </p:grpSpPr>
          <p:pic>
            <p:nvPicPr>
              <p:cNvPr id="31" name="Picture 71" descr="Screen shot 2011-08-16 at 2.52.02 PM.png"/>
              <p:cNvPicPr>
                <a:picLocks noChangeAspect="1"/>
              </p:cNvPicPr>
              <p:nvPr/>
            </p:nvPicPr>
            <p:blipFill>
              <a:blip r:embed="rId8"/>
              <a:srcRect/>
              <a:stretch>
                <a:fillRect/>
              </a:stretch>
            </p:blipFill>
            <p:spPr bwMode="auto">
              <a:xfrm>
                <a:off x="43970" y="3152038"/>
                <a:ext cx="1500596" cy="10977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12700" dist="114300" dir="8339984" algn="tl" rotWithShape="0">
                  <a:srgbClr val="000000">
                    <a:alpha val="42999"/>
                  </a:srgbClr>
                </a:outerShdw>
              </a:effectLst>
            </p:spPr>
          </p:pic>
          <p:sp>
            <p:nvSpPr>
              <p:cNvPr id="32" name="TextBox 114"/>
              <p:cNvSpPr txBox="1">
                <a:spLocks noChangeArrowheads="1"/>
              </p:cNvSpPr>
              <p:nvPr/>
            </p:nvSpPr>
            <p:spPr bwMode="auto">
              <a:xfrm>
                <a:off x="-55250" y="3881438"/>
                <a:ext cx="1765300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 defTabSz="457200"/>
                <a:r>
                  <a:rPr lang="en-US" sz="1600" b="1" dirty="0">
                    <a:solidFill>
                      <a:srgbClr val="FFFFFF"/>
                    </a:solidFill>
                    <a:ea typeface="+mn-ea"/>
                    <a:cs typeface="+mn-cs"/>
                  </a:rPr>
                  <a:t>West Berkeley</a:t>
                </a:r>
              </a:p>
            </p:txBody>
          </p:sp>
          <p:sp>
            <p:nvSpPr>
              <p:cNvPr id="33" name="TextBox 118"/>
              <p:cNvSpPr txBox="1">
                <a:spLocks noChangeArrowheads="1"/>
              </p:cNvSpPr>
              <p:nvPr/>
            </p:nvSpPr>
            <p:spPr bwMode="auto">
              <a:xfrm>
                <a:off x="314638" y="3128074"/>
                <a:ext cx="1025525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 defTabSz="457200"/>
                <a:r>
                  <a:rPr lang="en-US" sz="1600" b="1" dirty="0">
                    <a:solidFill>
                      <a:srgbClr val="FFFFFF"/>
                    </a:solidFill>
                    <a:ea typeface="+mn-ea"/>
                    <a:cs typeface="+mn-cs"/>
                  </a:rPr>
                  <a:t>JCAP</a:t>
                </a:r>
              </a:p>
            </p:txBody>
          </p:sp>
        </p:grpSp>
        <p:grpSp>
          <p:nvGrpSpPr>
            <p:cNvPr id="27" name="Group 31"/>
            <p:cNvGrpSpPr/>
            <p:nvPr/>
          </p:nvGrpSpPr>
          <p:grpSpPr>
            <a:xfrm>
              <a:off x="3213100" y="3131503"/>
              <a:ext cx="1765300" cy="1160843"/>
              <a:chOff x="3213100" y="3134932"/>
              <a:chExt cx="1765300" cy="1160843"/>
            </a:xfrm>
          </p:grpSpPr>
          <p:pic>
            <p:nvPicPr>
              <p:cNvPr id="28" name="Picture 72" descr="Screen shot 2011-08-16 at 2.54.00 PM.png"/>
              <p:cNvPicPr>
                <a:picLocks noChangeAspect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 bwMode="auto">
              <a:xfrm>
                <a:off x="3244850" y="3201215"/>
                <a:ext cx="1594251" cy="109456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12700" dist="114300" dir="8339984" algn="tl" rotWithShape="0">
                  <a:srgbClr val="000000">
                    <a:alpha val="42999"/>
                  </a:srgbClr>
                </a:outerShdw>
              </a:effectLst>
            </p:spPr>
          </p:pic>
          <p:sp>
            <p:nvSpPr>
              <p:cNvPr id="29" name="TextBox 114"/>
              <p:cNvSpPr txBox="1">
                <a:spLocks noChangeArrowheads="1"/>
              </p:cNvSpPr>
              <p:nvPr/>
            </p:nvSpPr>
            <p:spPr bwMode="auto">
              <a:xfrm>
                <a:off x="3213100" y="3932238"/>
                <a:ext cx="1765300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 defTabSz="457200"/>
                <a:r>
                  <a:rPr lang="en-US" sz="1600" b="1">
                    <a:solidFill>
                      <a:srgbClr val="FFFFFF"/>
                    </a:solidFill>
                    <a:ea typeface="+mn-ea"/>
                    <a:cs typeface="+mn-cs"/>
                  </a:rPr>
                  <a:t>Emeryville</a:t>
                </a:r>
              </a:p>
            </p:txBody>
          </p:sp>
          <p:sp>
            <p:nvSpPr>
              <p:cNvPr id="30" name="TextBox 118"/>
              <p:cNvSpPr txBox="1">
                <a:spLocks noChangeArrowheads="1"/>
              </p:cNvSpPr>
              <p:nvPr/>
            </p:nvSpPr>
            <p:spPr bwMode="auto">
              <a:xfrm>
                <a:off x="3582988" y="3134932"/>
                <a:ext cx="1025525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 defTabSz="457200"/>
                <a:r>
                  <a:rPr lang="en-US" sz="1600" b="1" dirty="0">
                    <a:solidFill>
                      <a:srgbClr val="FFFFFF"/>
                    </a:solidFill>
                    <a:ea typeface="+mn-ea"/>
                    <a:cs typeface="+mn-cs"/>
                  </a:rPr>
                  <a:t>OCFO</a:t>
                </a:r>
              </a:p>
            </p:txBody>
          </p:sp>
        </p:grpSp>
      </p:grpSp>
      <p:sp>
        <p:nvSpPr>
          <p:cNvPr id="3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891864" y="6356350"/>
            <a:ext cx="2133600" cy="365125"/>
          </a:xfrm>
        </p:spPr>
        <p:txBody>
          <a:bodyPr/>
          <a:lstStyle/>
          <a:p>
            <a:fld id="{2C955BC8-67E5-ED4D-B766-3F5FFD119B9D}" type="slidenum">
              <a:rPr lang="en-US" sz="1000" smtClean="0"/>
              <a:pPr/>
              <a:t>9</a:t>
            </a:fld>
            <a:endParaRPr lang="en-US" sz="1000" dirty="0"/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LBNL_Template_032411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Default - Title and Content copy">
  <a:themeElements>
    <a:clrScheme name="Default - Title and Content copy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- Title and Content copy">
      <a:majorFont>
        <a:latin typeface="Arial"/>
        <a:ea typeface="ヒラギノ角ゴ ProN W6"/>
        <a:cs typeface="ヒラギノ角ゴ ProN W6"/>
      </a:majorFont>
      <a:minorFont>
        <a:latin typeface="Arial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4F81BD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Calibri" charset="0"/>
            <a:ea typeface="ヒラギノ角ゴ ProN W3" charset="0"/>
            <a:cs typeface="ヒラギノ角ゴ ProN W3" charset="0"/>
            <a:sym typeface="Calibri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4F81BD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Calibri" charset="0"/>
            <a:ea typeface="ヒラギノ角ゴ ProN W3" charset="0"/>
            <a:cs typeface="ヒラギノ角ゴ ProN W3" charset="0"/>
            <a:sym typeface="Calibri" charset="0"/>
          </a:defRPr>
        </a:defPPr>
      </a:lstStyle>
    </a:lnDef>
  </a:objectDefaults>
  <a:extraClrSchemeLst>
    <a:extraClrScheme>
      <a:clrScheme name="Default - Title and Content copy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/>
      <a:lstStyle>
        <a:defPPr>
          <a:defRPr sz="1800" dirty="0" smtClean="0">
            <a:latin typeface="Arial"/>
            <a:cs typeface="Arial"/>
          </a:defRPr>
        </a:defPPr>
      </a:lstStyle>
    </a:tx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11556</TotalTime>
  <Words>530</Words>
  <Application>Microsoft Macintosh PowerPoint</Application>
  <PresentationFormat>On-screen Show (4:3)</PresentationFormat>
  <Paragraphs>170</Paragraphs>
  <Slides>15</Slides>
  <Notes>2</Notes>
  <HiddenSlides>1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15</vt:i4>
      </vt:variant>
    </vt:vector>
  </HeadingPairs>
  <TitlesOfParts>
    <vt:vector size="18" baseType="lpstr">
      <vt:lpstr>LBNL_Template_032411</vt:lpstr>
      <vt:lpstr>Default - Title and Content copy</vt:lpstr>
      <vt:lpstr>Office Theme</vt:lpstr>
      <vt:lpstr>PowerPoint Presentation</vt:lpstr>
      <vt:lpstr>VISITOR SAFETY AT THE LAWRENCE BERKELEY NATIONAL LABORATORY</vt:lpstr>
      <vt:lpstr>General Information</vt:lpstr>
      <vt:lpstr>Earthquake Response</vt:lpstr>
      <vt:lpstr>LBNL was established  Established in  1931     </vt:lpstr>
      <vt:lpstr>PowerPoint Presentation</vt:lpstr>
      <vt:lpstr>Thirteen Nobel Laureates</vt:lpstr>
      <vt:lpstr>Berkeley Lab Research Areas</vt:lpstr>
      <vt:lpstr>LBNL at a Glance </vt:lpstr>
      <vt:lpstr>World-Class User Facilities at  Berkeley Lab Today</vt:lpstr>
      <vt:lpstr>LBNL Physics Division Program</vt:lpstr>
      <vt:lpstr>Tradition of Innovation</vt:lpstr>
      <vt:lpstr>LBNL PHYSICS DIVISION</vt:lpstr>
      <vt:lpstr>PowerPoint Presentation</vt:lpstr>
      <vt:lpstr>PowerPoint Presentation</vt:lpstr>
    </vt:vector>
  </TitlesOfParts>
  <Company>LBNL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teid05</dc:creator>
  <cp:lastModifiedBy>Anthony Spadafora</cp:lastModifiedBy>
  <cp:revision>231</cp:revision>
  <cp:lastPrinted>2012-04-24T23:18:27Z</cp:lastPrinted>
  <dcterms:created xsi:type="dcterms:W3CDTF">2012-06-25T20:26:01Z</dcterms:created>
  <dcterms:modified xsi:type="dcterms:W3CDTF">2016-04-07T02:27:20Z</dcterms:modified>
</cp:coreProperties>
</file>