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9237650" cy="70088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39900" y="525650"/>
            <a:ext cx="6158725" cy="262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23750" y="3329175"/>
            <a:ext cx="7390100" cy="31539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923750" y="3329175"/>
            <a:ext cx="7390100" cy="31539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:notes"/>
          <p:cNvSpPr/>
          <p:nvPr>
            <p:ph idx="2" type="sldImg"/>
          </p:nvPr>
        </p:nvSpPr>
        <p:spPr>
          <a:xfrm>
            <a:off x="1539900" y="525650"/>
            <a:ext cx="6158725" cy="262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c6d01a98f1_1_16:notes"/>
          <p:cNvSpPr/>
          <p:nvPr>
            <p:ph idx="2" type="sldImg"/>
          </p:nvPr>
        </p:nvSpPr>
        <p:spPr>
          <a:xfrm>
            <a:off x="1539900" y="525650"/>
            <a:ext cx="6158700" cy="262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c6d01a98f1_1_16:notes"/>
          <p:cNvSpPr txBox="1"/>
          <p:nvPr>
            <p:ph idx="1" type="body"/>
          </p:nvPr>
        </p:nvSpPr>
        <p:spPr>
          <a:xfrm>
            <a:off x="923750" y="3329175"/>
            <a:ext cx="7390200" cy="31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d17dd7ad81_0_12:notes"/>
          <p:cNvSpPr/>
          <p:nvPr>
            <p:ph idx="2" type="sldImg"/>
          </p:nvPr>
        </p:nvSpPr>
        <p:spPr>
          <a:xfrm>
            <a:off x="1539900" y="525650"/>
            <a:ext cx="6158700" cy="262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d17dd7ad81_0_12:notes"/>
          <p:cNvSpPr txBox="1"/>
          <p:nvPr>
            <p:ph idx="1" type="body"/>
          </p:nvPr>
        </p:nvSpPr>
        <p:spPr>
          <a:xfrm>
            <a:off x="923750" y="3329175"/>
            <a:ext cx="7390200" cy="31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-360" y="0"/>
            <a:ext cx="914436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275" lIns="90350" spcFirstLastPara="1" rIns="90350" wrap="square" tIns="4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42720" y="1053720"/>
            <a:ext cx="8458200" cy="5438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-360" y="0"/>
            <a:ext cx="914436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275" lIns="90350" spcFirstLastPara="1" rIns="90350" wrap="square" tIns="4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42720" y="1053720"/>
            <a:ext cx="84582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342720" y="3894840"/>
            <a:ext cx="84582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-360" y="0"/>
            <a:ext cx="914436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275" lIns="90350" spcFirstLastPara="1" rIns="90350" wrap="square" tIns="4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42720" y="1053720"/>
            <a:ext cx="4127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2" type="body"/>
          </p:nvPr>
        </p:nvSpPr>
        <p:spPr>
          <a:xfrm>
            <a:off x="4676760" y="1053720"/>
            <a:ext cx="4127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3" type="body"/>
          </p:nvPr>
        </p:nvSpPr>
        <p:spPr>
          <a:xfrm>
            <a:off x="342720" y="3894840"/>
            <a:ext cx="4127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4" type="body"/>
          </p:nvPr>
        </p:nvSpPr>
        <p:spPr>
          <a:xfrm>
            <a:off x="4676760" y="3894840"/>
            <a:ext cx="4127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-360" y="0"/>
            <a:ext cx="914436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275" lIns="90350" spcFirstLastPara="1" rIns="90350" wrap="square" tIns="4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42720" y="1053720"/>
            <a:ext cx="2723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2" type="body"/>
          </p:nvPr>
        </p:nvSpPr>
        <p:spPr>
          <a:xfrm>
            <a:off x="3202560" y="1053720"/>
            <a:ext cx="2723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3" type="body"/>
          </p:nvPr>
        </p:nvSpPr>
        <p:spPr>
          <a:xfrm>
            <a:off x="6062760" y="1053720"/>
            <a:ext cx="2723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4" type="body"/>
          </p:nvPr>
        </p:nvSpPr>
        <p:spPr>
          <a:xfrm>
            <a:off x="342720" y="3894840"/>
            <a:ext cx="2723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5" type="body"/>
          </p:nvPr>
        </p:nvSpPr>
        <p:spPr>
          <a:xfrm>
            <a:off x="3202560" y="3894840"/>
            <a:ext cx="2723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6" type="body"/>
          </p:nvPr>
        </p:nvSpPr>
        <p:spPr>
          <a:xfrm>
            <a:off x="6062760" y="3894840"/>
            <a:ext cx="2723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Subtitle and Content">
  <p:cSld name="Title, Subtitle and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430214" y="457200"/>
            <a:ext cx="82296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313C5A"/>
              </a:buClr>
              <a:buSzPts val="2400"/>
              <a:buFont typeface="Arial"/>
              <a:buNone/>
              <a:defRPr b="1" i="0" sz="2400" cap="none">
                <a:solidFill>
                  <a:srgbClr val="313C5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138558" y="6356350"/>
            <a:ext cx="531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14"/>
          <p:cNvSpPr txBox="1"/>
          <p:nvPr>
            <p:ph idx="2" type="subTitle"/>
          </p:nvPr>
        </p:nvSpPr>
        <p:spPr>
          <a:xfrm>
            <a:off x="457200" y="1143000"/>
            <a:ext cx="8229600" cy="457200"/>
          </a:xfrm>
          <a:prstGeom prst="rect">
            <a:avLst/>
          </a:prstGeom>
        </p:spPr>
        <p:txBody>
          <a:bodyPr anchorCtr="0" anchor="b" bIns="44275" lIns="90350" spcFirstLastPara="1" rIns="90350" wrap="square" tIns="442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/>
        </p:nvSpPr>
        <p:spPr>
          <a:xfrm>
            <a:off x="374904" y="6355775"/>
            <a:ext cx="7151400" cy="3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888C8F"/>
                </a:solidFill>
              </a:rPr>
              <a:t>BERKELEY LAB</a:t>
            </a:r>
            <a:endParaRPr sz="7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-360" y="0"/>
            <a:ext cx="914436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275" lIns="90350" spcFirstLastPara="1" rIns="90350" wrap="square" tIns="4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342720" y="1053720"/>
            <a:ext cx="8458200" cy="543852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-360" y="0"/>
            <a:ext cx="914436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275" lIns="90350" spcFirstLastPara="1" rIns="90350" wrap="square" tIns="4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342720" y="1053720"/>
            <a:ext cx="4127400" cy="543852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2" type="body"/>
          </p:nvPr>
        </p:nvSpPr>
        <p:spPr>
          <a:xfrm>
            <a:off x="4676760" y="1053720"/>
            <a:ext cx="4127400" cy="543852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-360" y="0"/>
            <a:ext cx="914436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275" lIns="90350" spcFirstLastPara="1" rIns="90350" wrap="square" tIns="4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idx="1" type="subTitle"/>
          </p:nvPr>
        </p:nvSpPr>
        <p:spPr>
          <a:xfrm>
            <a:off x="-360" y="0"/>
            <a:ext cx="9144360" cy="42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-360" y="0"/>
            <a:ext cx="914436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275" lIns="90350" spcFirstLastPara="1" rIns="90350" wrap="square" tIns="4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342720" y="1053720"/>
            <a:ext cx="4127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4676760" y="1053720"/>
            <a:ext cx="4127400" cy="543852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3" type="body"/>
          </p:nvPr>
        </p:nvSpPr>
        <p:spPr>
          <a:xfrm>
            <a:off x="342720" y="3894840"/>
            <a:ext cx="4127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-360" y="0"/>
            <a:ext cx="914436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275" lIns="90350" spcFirstLastPara="1" rIns="90350" wrap="square" tIns="4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" type="body"/>
          </p:nvPr>
        </p:nvSpPr>
        <p:spPr>
          <a:xfrm>
            <a:off x="342720" y="1053720"/>
            <a:ext cx="4127400" cy="543852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2" type="body"/>
          </p:nvPr>
        </p:nvSpPr>
        <p:spPr>
          <a:xfrm>
            <a:off x="4676760" y="1053720"/>
            <a:ext cx="4127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3" type="body"/>
          </p:nvPr>
        </p:nvSpPr>
        <p:spPr>
          <a:xfrm>
            <a:off x="4676760" y="3894840"/>
            <a:ext cx="4127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type="title"/>
          </p:nvPr>
        </p:nvSpPr>
        <p:spPr>
          <a:xfrm>
            <a:off x="-360" y="0"/>
            <a:ext cx="914436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275" lIns="90350" spcFirstLastPara="1" rIns="90350" wrap="square" tIns="4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" type="body"/>
          </p:nvPr>
        </p:nvSpPr>
        <p:spPr>
          <a:xfrm>
            <a:off x="342720" y="1053720"/>
            <a:ext cx="4127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2" type="body"/>
          </p:nvPr>
        </p:nvSpPr>
        <p:spPr>
          <a:xfrm>
            <a:off x="4676760" y="1053720"/>
            <a:ext cx="41274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3" type="body"/>
          </p:nvPr>
        </p:nvSpPr>
        <p:spPr>
          <a:xfrm>
            <a:off x="342720" y="3894840"/>
            <a:ext cx="8458200" cy="259416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-360" y="0"/>
            <a:ext cx="914436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275" lIns="90350" spcFirstLastPara="1" rIns="90350" wrap="square" tIns="4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279F"/>
              </a:buClr>
              <a:buSzPts val="2400"/>
              <a:buNone/>
              <a:defRPr b="1" i="0" sz="2800" u="none" cap="none" strike="noStrike">
                <a:solidFill>
                  <a:srgbClr val="00279F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720" y="1053720"/>
            <a:ext cx="8458200" cy="543852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cxnSp>
        <p:nvCxnSpPr>
          <p:cNvPr id="8" name="Google Shape;8;p1"/>
          <p:cNvCxnSpPr/>
          <p:nvPr/>
        </p:nvCxnSpPr>
        <p:spPr>
          <a:xfrm rot="10800000">
            <a:off x="91440" y="914400"/>
            <a:ext cx="8961120" cy="0"/>
          </a:xfrm>
          <a:prstGeom prst="straightConnector1">
            <a:avLst/>
          </a:prstGeom>
          <a:noFill/>
          <a:ln cap="flat" cmpd="sng" w="38150">
            <a:solidFill>
              <a:srgbClr val="00279F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9" name="Google Shape;9;p1"/>
          <p:cNvSpPr/>
          <p:nvPr/>
        </p:nvSpPr>
        <p:spPr>
          <a:xfrm>
            <a:off x="8686800" y="6492240"/>
            <a:ext cx="369720" cy="2764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indico.physics.lbl.gov/event/2827/#3-perspective-physics-division" TargetMode="External"/><Relationship Id="rId4" Type="http://schemas.openxmlformats.org/officeDocument/2006/relationships/hyperlink" Target="https://indico.physics.lbl.gov/event/2827/#4-perspective-physics-division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685800" y="163068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279F"/>
                </a:solidFill>
              </a:rPr>
              <a:t>LBL Forum on Future Colliders</a:t>
            </a:r>
            <a:endParaRPr b="1" sz="3200">
              <a:solidFill>
                <a:srgbClr val="00279F"/>
              </a:solidFill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279F"/>
                </a:solidFill>
              </a:rPr>
              <a:t>2</a:t>
            </a:r>
            <a:r>
              <a:rPr b="1" baseline="30000" lang="en-US" sz="3200">
                <a:solidFill>
                  <a:srgbClr val="00279F"/>
                </a:solidFill>
              </a:rPr>
              <a:t>nd</a:t>
            </a:r>
            <a:r>
              <a:rPr b="1" lang="en-US" sz="3200">
                <a:solidFill>
                  <a:srgbClr val="00279F"/>
                </a:solidFill>
              </a:rPr>
              <a:t> Meeting</a:t>
            </a:r>
            <a:endParaRPr b="1" sz="3200">
              <a:solidFill>
                <a:srgbClr val="00279F"/>
              </a:solidFill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1371600" y="306336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Timon Heim</a:t>
            </a:r>
            <a:endParaRPr b="1" sz="2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Simon Knapen</a:t>
            </a:r>
            <a:endParaRPr b="1" sz="2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Simone Pagan Griso</a:t>
            </a:r>
            <a:endParaRPr b="1" sz="2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Jens Osterhoff</a:t>
            </a:r>
            <a:br>
              <a:rPr b="1" lang="en-US" sz="2000"/>
            </a:br>
            <a:endParaRPr b="1" sz="2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May 1</a:t>
            </a:r>
            <a:r>
              <a:rPr baseline="30000" lang="en-US" sz="2000"/>
              <a:t>st</a:t>
            </a:r>
            <a:r>
              <a:rPr lang="en-US" sz="2000"/>
              <a:t> 2024</a:t>
            </a:r>
            <a:endParaRPr sz="2000"/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0625" y="5175825"/>
            <a:ext cx="1722751" cy="146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42720" y="1053720"/>
            <a:ext cx="8458200" cy="5438400"/>
          </a:xfrm>
          <a:prstGeom prst="rect">
            <a:avLst/>
          </a:prstGeom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 u="sng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Today</a:t>
            </a:r>
            <a:endParaRPr b="1" sz="1400" u="sng">
              <a:solidFill>
                <a:srgbClr val="1A63A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A63A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</a:pP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Perspective: Physics Division Experimental </a:t>
            </a:r>
            <a:r>
              <a:rPr b="1" lang="en-US" sz="1400">
                <a:solidFill>
                  <a:srgbClr val="BBBBBB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¶</a:t>
            </a:r>
            <a:r>
              <a:rPr lang="en-US" sz="1300">
                <a:solidFill>
                  <a:srgbClr val="99999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20m</a:t>
            </a:r>
            <a:endParaRPr sz="1300">
              <a:solidFill>
                <a:srgbClr val="99999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4325" lvl="1" marL="914400" marR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-"/>
            </a:pPr>
            <a:r>
              <a:rPr b="1" lang="en-US" sz="1300">
                <a:solidFill>
                  <a:srgbClr val="777777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Speaker</a:t>
            </a:r>
            <a:r>
              <a:rPr lang="en-US" sz="1300">
                <a:solidFill>
                  <a:srgbClr val="777777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: Timon Heim</a:t>
            </a:r>
            <a:endParaRPr sz="1300">
              <a:solidFill>
                <a:srgbClr val="777777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520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777777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</a:pP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Perspective: Physics Division Theory</a:t>
            </a:r>
            <a:r>
              <a:rPr b="1" lang="en-US" sz="1400">
                <a:solidFill>
                  <a:srgbClr val="BBBBBB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¶</a:t>
            </a:r>
            <a:r>
              <a:rPr lang="en-US" sz="1300">
                <a:solidFill>
                  <a:srgbClr val="99999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20m</a:t>
            </a:r>
            <a:endParaRPr sz="1300">
              <a:solidFill>
                <a:srgbClr val="99999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4325" lvl="1" marL="914400" marR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-"/>
            </a:pPr>
            <a:r>
              <a:rPr b="1" lang="en-US" sz="1300">
                <a:solidFill>
                  <a:srgbClr val="777777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Speaker</a:t>
            </a:r>
            <a:r>
              <a:rPr lang="en-US" sz="1300">
                <a:solidFill>
                  <a:srgbClr val="777777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: Simon Knapen</a:t>
            </a:r>
            <a:endParaRPr sz="1300">
              <a:solidFill>
                <a:srgbClr val="777777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 u="sng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Next meetings</a:t>
            </a:r>
            <a:endParaRPr b="1" sz="1400" u="sng">
              <a:solidFill>
                <a:srgbClr val="1A63A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rgbClr val="1A63A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</a:pP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Summaries of the International Muon Collider Collaboration / MuCol Annual Meeting</a:t>
            </a:r>
            <a:b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</a:b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(March 12</a:t>
            </a:r>
            <a:r>
              <a:rPr b="1" baseline="30000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</a:t>
            </a: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- 15</a:t>
            </a:r>
            <a:r>
              <a:rPr b="1" baseline="30000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</a:t>
            </a: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at CERN)</a:t>
            </a:r>
            <a:endParaRPr b="1" sz="1400">
              <a:solidFill>
                <a:srgbClr val="1A63A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1A63A0"/>
              </a:buClr>
              <a:buSzPts val="1400"/>
              <a:buFont typeface="Roboto"/>
              <a:buChar char="-"/>
            </a:pP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Soren Prestemon on technological aspects</a:t>
            </a:r>
            <a:endParaRPr b="1" sz="1400">
              <a:solidFill>
                <a:srgbClr val="1A63A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1A63A0"/>
              </a:buClr>
              <a:buSzPts val="1400"/>
              <a:buFont typeface="Roboto"/>
              <a:buChar char="-"/>
            </a:pP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Angira Rastogi on the physics</a:t>
            </a:r>
            <a:endParaRPr b="1" sz="1400">
              <a:solidFill>
                <a:srgbClr val="1A63A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A63A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</a:pP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Perspective: ATAP Division</a:t>
            </a:r>
            <a:endParaRPr sz="1300">
              <a:solidFill>
                <a:srgbClr val="99999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4325" lvl="1" marL="914400" marR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-"/>
            </a:pPr>
            <a:r>
              <a:rPr b="1" lang="en-US" sz="1300">
                <a:solidFill>
                  <a:srgbClr val="777777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Speaker</a:t>
            </a:r>
            <a:r>
              <a:rPr lang="en-US" sz="1300">
                <a:solidFill>
                  <a:srgbClr val="777777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: Jens Osterhoff</a:t>
            </a:r>
            <a:endParaRPr sz="1300">
              <a:solidFill>
                <a:srgbClr val="777777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A63A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</a:pP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Summary of the US-FCC week (June 10</a:t>
            </a:r>
            <a:r>
              <a:rPr b="1" baseline="30000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</a:t>
            </a: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- 14</a:t>
            </a:r>
            <a:r>
              <a:rPr b="1" baseline="30000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</a:t>
            </a: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in San Francisco)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6" name="Google Shape;76;p16"/>
          <p:cNvSpPr txBox="1"/>
          <p:nvPr>
            <p:ph type="title"/>
          </p:nvPr>
        </p:nvSpPr>
        <p:spPr>
          <a:xfrm>
            <a:off x="-360" y="0"/>
            <a:ext cx="9144300" cy="914400"/>
          </a:xfrm>
          <a:prstGeom prst="rect">
            <a:avLst/>
          </a:prstGeom>
        </p:spPr>
        <p:txBody>
          <a:bodyPr anchorCtr="0" anchor="ctr" bIns="44275" lIns="90350" spcFirstLastPara="1" rIns="90350" wrap="square" tIns="4427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Agenda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42720" y="1053720"/>
            <a:ext cx="8458200" cy="5438400"/>
          </a:xfrm>
          <a:prstGeom prst="rect">
            <a:avLst/>
          </a:prstGeom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A63A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5275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</a:pP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Corfu2024 Workshop on Future Accelerators (May 19</a:t>
            </a:r>
            <a:r>
              <a:rPr b="1" baseline="30000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</a:t>
            </a: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- 26</a:t>
            </a:r>
            <a:r>
              <a:rPr b="1" baseline="30000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</a:t>
            </a: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on Corfu/Greece)</a:t>
            </a:r>
            <a:endParaRPr b="1" sz="1400">
              <a:solidFill>
                <a:srgbClr val="1A63A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5275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</a:pP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IPAC’24 (May 19</a:t>
            </a:r>
            <a:r>
              <a:rPr b="1" baseline="30000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</a:t>
            </a: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- 24</a:t>
            </a:r>
            <a:r>
              <a:rPr b="1" baseline="30000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</a:t>
            </a: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in Nashville)</a:t>
            </a:r>
            <a:endParaRPr b="1" sz="1400">
              <a:solidFill>
                <a:srgbClr val="1A63A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5275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</a:pP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US-FCC week (June 10</a:t>
            </a:r>
            <a:r>
              <a:rPr b="1" baseline="30000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</a:t>
            </a: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- 14</a:t>
            </a:r>
            <a:r>
              <a:rPr b="1" baseline="30000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</a:t>
            </a: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in San Francisco)</a:t>
            </a:r>
            <a:endParaRPr b="1" sz="1400">
              <a:solidFill>
                <a:srgbClr val="1A63A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5275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</a:pPr>
            <a:r>
              <a:rPr b="1" lang="en-US" sz="1400">
                <a:solidFill>
                  <a:srgbClr val="1A63A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US Muon Collider Workshop (??? in ???)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2" name="Google Shape;82;p17"/>
          <p:cNvSpPr txBox="1"/>
          <p:nvPr>
            <p:ph type="title"/>
          </p:nvPr>
        </p:nvSpPr>
        <p:spPr>
          <a:xfrm>
            <a:off x="-360" y="0"/>
            <a:ext cx="9144300" cy="914400"/>
          </a:xfrm>
          <a:prstGeom prst="rect">
            <a:avLst/>
          </a:prstGeom>
        </p:spPr>
        <p:txBody>
          <a:bodyPr anchorCtr="0" anchor="ctr" bIns="44275" lIns="90350" spcFirstLastPara="1" rIns="90350" wrap="square" tIns="4427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</a:t>
            </a:r>
            <a:r>
              <a:rPr lang="en-US"/>
              <a:t>pcoming conferences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