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0" r:id="rId1"/>
  </p:sldMasterIdLst>
  <p:notesMasterIdLst>
    <p:notesMasterId r:id="rId17"/>
  </p:notesMasterIdLst>
  <p:handoutMasterIdLst>
    <p:handoutMasterId r:id="rId18"/>
  </p:handoutMasterIdLst>
  <p:sldIdLst>
    <p:sldId id="256" r:id="rId2"/>
    <p:sldId id="943" r:id="rId3"/>
    <p:sldId id="767" r:id="rId4"/>
    <p:sldId id="935" r:id="rId5"/>
    <p:sldId id="903" r:id="rId6"/>
    <p:sldId id="894" r:id="rId7"/>
    <p:sldId id="276" r:id="rId8"/>
    <p:sldId id="617" r:id="rId9"/>
    <p:sldId id="939" r:id="rId10"/>
    <p:sldId id="940" r:id="rId11"/>
    <p:sldId id="945" r:id="rId12"/>
    <p:sldId id="944" r:id="rId13"/>
    <p:sldId id="946" r:id="rId14"/>
    <p:sldId id="947" r:id="rId15"/>
    <p:sldId id="931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80B0A5-7B64-2049-9739-03F579799AD6}">
          <p14:sldIdLst>
            <p14:sldId id="256"/>
            <p14:sldId id="943"/>
            <p14:sldId id="767"/>
            <p14:sldId id="935"/>
            <p14:sldId id="903"/>
            <p14:sldId id="894"/>
            <p14:sldId id="276"/>
            <p14:sldId id="617"/>
            <p14:sldId id="939"/>
            <p14:sldId id="940"/>
            <p14:sldId id="945"/>
            <p14:sldId id="944"/>
            <p14:sldId id="946"/>
            <p14:sldId id="947"/>
            <p14:sldId id="9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432FF"/>
    <a:srgbClr val="FF0023"/>
    <a:srgbClr val="0078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18" autoAdjust="0"/>
    <p:restoredTop sz="93956" autoAdjust="0"/>
  </p:normalViewPr>
  <p:slideViewPr>
    <p:cSldViewPr snapToGrid="0" snapToObjects="1">
      <p:cViewPr varScale="1">
        <p:scale>
          <a:sx n="116" d="100"/>
          <a:sy n="116" d="100"/>
        </p:scale>
        <p:origin x="126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3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04875-4539-BF40-8C50-C0DB8A9C42CD}" type="datetime1">
              <a:rPr lang="en-US" smtClean="0"/>
              <a:t>3/14/24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ACD93-90CE-A045-871D-8F09A40D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D4ADE-7305-184A-B300-4F6DD9EDCF22}" type="datetime1">
              <a:rPr lang="en-US" smtClean="0"/>
              <a:t>3/14/24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BB8CC-B6E8-274F-A7C5-08D691781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2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BB8CC-B6E8-274F-A7C5-08D6917818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Say that I will talk about inflation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BB8CC-B6E8-274F-A7C5-08D6917818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0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Stress LEADER!!</a:t>
            </a:r>
          </a:p>
          <a:p>
            <a:endParaRPr lang="en-US" baseline="0" dirty="0"/>
          </a:p>
          <a:p>
            <a:r>
              <a:rPr lang="en-US" baseline="0" dirty="0"/>
              <a:t>100M dollar experiment.  Spent a lot of my time optimizing science returns.</a:t>
            </a:r>
          </a:p>
          <a:p>
            <a:endParaRPr lang="en-US" baseline="0" dirty="0"/>
          </a:p>
          <a:p>
            <a:r>
              <a:rPr lang="en-US" baseline="0" dirty="0"/>
              <a:t>Frequency coverage is key for foregrounds removal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BB8CC-B6E8-274F-A7C5-08D691781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6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1527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03bcc07fa7_1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03bcc07fa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673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8940" y="201216"/>
            <a:ext cx="182880" cy="2915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156698"/>
            <a:ext cx="5458968" cy="786513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sz="345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3943350"/>
            <a:ext cx="5458968" cy="46634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292896"/>
            <a:ext cx="5504688" cy="273844"/>
          </a:xfrm>
        </p:spPr>
        <p:txBody>
          <a:bodyPr vert="horz" lIns="91440" tIns="45720" rIns="91440" bIns="45720" rtlCol="0" anchor="ctr"/>
          <a:lstStyle>
            <a:lvl1pPr marL="0" algn="r" defTabSz="685783" rtl="0" eaLnBrk="1" latinLnBrk="0" hangingPunct="1">
              <a:defRPr sz="165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57098CB-941D-444D-B318-45F9BA82BDBC}" type="datetime1">
              <a:rPr lang="en-US" smtClean="0"/>
              <a:t>3/14/24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4767264"/>
            <a:ext cx="4736592" cy="273844"/>
          </a:xfrm>
        </p:spPr>
        <p:txBody>
          <a:bodyPr vert="horz" lIns="91440" tIns="45720" rIns="91440" bIns="45720" rtlCol="0" anchor="ctr"/>
          <a:lstStyle>
            <a:lvl1pPr marL="0" algn="l" defTabSz="685783" rtl="0" eaLnBrk="1" latinLnBrk="0" hangingPunct="1">
              <a:defRPr sz="825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4767264"/>
            <a:ext cx="685800" cy="273844"/>
          </a:xfrm>
        </p:spPr>
        <p:txBody>
          <a:bodyPr vert="horz" lIns="91440" tIns="45720" rIns="91440" bIns="45720" rtlCol="0" anchor="ctr"/>
          <a:lstStyle>
            <a:lvl1pPr marL="0" algn="r" defTabSz="685783" rtl="0" eaLnBrk="1" latinLnBrk="0" hangingPunct="1">
              <a:defRPr sz="825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3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685800"/>
            <a:ext cx="7391401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1660922"/>
            <a:ext cx="3566160" cy="144018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2D62-664A-5D4D-A692-08310BAA3319}" type="datetime1">
              <a:rPr lang="en-US" smtClean="0"/>
              <a:t>3/14/24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3168730"/>
            <a:ext cx="3566160" cy="144018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1660922"/>
            <a:ext cx="3566160" cy="29337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3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685800"/>
            <a:ext cx="7391401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1660922"/>
            <a:ext cx="3566160" cy="144018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AE1F-AC45-CF44-931B-8CFDD45DD438}" type="datetime1">
              <a:rPr lang="en-US" smtClean="0"/>
              <a:t>3/14/24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3168730"/>
            <a:ext cx="3566160" cy="144018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1660922"/>
            <a:ext cx="3566160" cy="144018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3168730"/>
            <a:ext cx="3566160" cy="144018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23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CCF5-46D6-5649-A71D-A0A188027084}" type="datetime1">
              <a:rPr lang="en-US" smtClean="0"/>
              <a:t>3/14/24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23" y="201216"/>
            <a:ext cx="718073" cy="425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AF1B-AA28-1A49-A9F9-9C4FF15DD684}" type="datetime1">
              <a:rPr lang="en-US" smtClean="0"/>
              <a:t>3/14/24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3" y="201216"/>
            <a:ext cx="718073" cy="425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46312"/>
            <a:ext cx="3566160" cy="776568"/>
          </a:xfrm>
        </p:spPr>
        <p:txBody>
          <a:bodyPr anchor="b"/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742951"/>
            <a:ext cx="3566160" cy="385167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543052"/>
            <a:ext cx="3566160" cy="2743201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F2AF-C64C-D047-9865-BBC15B0BFE4F}" type="datetime1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01216"/>
            <a:ext cx="4114800" cy="425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46312"/>
            <a:ext cx="3566160" cy="776568"/>
          </a:xfrm>
        </p:spPr>
        <p:txBody>
          <a:bodyPr anchor="b"/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543052"/>
            <a:ext cx="3566160" cy="2743201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4593012"/>
            <a:ext cx="1752600" cy="273844"/>
          </a:xfrm>
        </p:spPr>
        <p:txBody>
          <a:bodyPr/>
          <a:lstStyle>
            <a:lvl1pPr algn="l">
              <a:defRPr/>
            </a:lvl1pPr>
          </a:lstStyle>
          <a:p>
            <a:fld id="{74DD7963-FEB2-134E-BC46-25C88CFB24FE}" type="datetime1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4767264"/>
            <a:ext cx="3863788" cy="273844"/>
          </a:xfrm>
        </p:spPr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742950"/>
            <a:ext cx="4096512" cy="42088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80" y="201216"/>
            <a:ext cx="1639457" cy="2729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3200401"/>
            <a:ext cx="6477000" cy="425054"/>
          </a:xfrm>
        </p:spPr>
        <p:txBody>
          <a:bodyPr anchor="b"/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01216"/>
            <a:ext cx="6858000" cy="2729484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3630708"/>
            <a:ext cx="6475412" cy="9782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D781-338C-264A-A137-AB9A6EDE5A4D}" type="datetime1">
              <a:rPr lang="en-US" smtClean="0"/>
              <a:t>3/14/24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6" y="201216"/>
            <a:ext cx="720761" cy="2729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3200401"/>
            <a:ext cx="6477000" cy="425054"/>
          </a:xfrm>
        </p:spPr>
        <p:txBody>
          <a:bodyPr anchor="b"/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01216"/>
            <a:ext cx="3006726" cy="2729484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3630708"/>
            <a:ext cx="6475412" cy="9782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F5EE-6C0C-2849-897A-A1515DA30BD3}" type="datetime1">
              <a:rPr lang="en-US" smtClean="0"/>
              <a:t>3/14/24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01218"/>
            <a:ext cx="4701988" cy="133174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1598954"/>
            <a:ext cx="2304288" cy="133174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1598954"/>
            <a:ext cx="2304288" cy="133174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01216"/>
            <a:ext cx="1645920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0CE0-8C95-1C48-A133-B7AB4BD38183}" type="datetime1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23" y="201216"/>
            <a:ext cx="718073" cy="425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4" y="776569"/>
            <a:ext cx="1322295" cy="3818054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76568"/>
            <a:ext cx="6019800" cy="38323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341B-C62C-2D41-9768-58AD38079C19}" type="datetime1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074526" y="201219"/>
            <a:ext cx="783500" cy="4845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4767264"/>
            <a:ext cx="1752600" cy="273844"/>
          </a:xfrm>
        </p:spPr>
        <p:txBody>
          <a:bodyPr/>
          <a:lstStyle/>
          <a:p>
            <a:fld id="{380A9F80-7052-674A-B6D7-F90878115620}" type="datetime1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ysicsRetreatPlanni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99793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01216"/>
            <a:ext cx="5669280" cy="192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4" y="3128962"/>
            <a:ext cx="5457919" cy="814388"/>
          </a:xfrm>
        </p:spPr>
        <p:txBody>
          <a:bodyPr>
            <a:normAutofit/>
          </a:bodyPr>
          <a:lstStyle>
            <a:lvl1pPr>
              <a:defRPr sz="345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3943349"/>
            <a:ext cx="5457918" cy="463924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200">
                <a:solidFill>
                  <a:schemeClr val="tx2"/>
                </a:solidFill>
              </a:defRPr>
            </a:lvl1pPr>
            <a:lvl2pPr marL="342892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5" y="292476"/>
            <a:ext cx="5499847" cy="273844"/>
          </a:xfrm>
        </p:spPr>
        <p:txBody>
          <a:bodyPr/>
          <a:lstStyle>
            <a:lvl1pPr>
              <a:defRPr sz="1650" b="0" baseline="0">
                <a:solidFill>
                  <a:schemeClr val="bg1"/>
                </a:solidFill>
              </a:defRPr>
            </a:lvl1pPr>
          </a:lstStyle>
          <a:p>
            <a:fld id="{A8FFB7C3-28CD-6645-B2F9-0B8B16710532}" type="datetime1">
              <a:rPr lang="en-US" smtClean="0"/>
              <a:t>3/14/24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4767264"/>
            <a:ext cx="4734112" cy="273844"/>
          </a:xfrm>
        </p:spPr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4767264"/>
            <a:ext cx="685800" cy="273844"/>
          </a:xfrm>
        </p:spPr>
        <p:txBody>
          <a:bodyPr vert="horz" lIns="91440" tIns="45720" rIns="91440" bIns="45720" rtlCol="0" anchor="ctr"/>
          <a:lstStyle>
            <a:lvl1pPr marL="0" algn="r" defTabSz="685783" rtl="0" eaLnBrk="1" latinLnBrk="0" hangingPunct="1">
              <a:defRPr sz="825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5" y="2158253"/>
            <a:ext cx="5646867" cy="96012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01216"/>
            <a:ext cx="182880" cy="2915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01216"/>
            <a:ext cx="1645920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8" y="685800"/>
            <a:ext cx="6508377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8" y="1657351"/>
            <a:ext cx="6508377" cy="293727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4767264"/>
            <a:ext cx="1752600" cy="273844"/>
          </a:xfrm>
        </p:spPr>
        <p:txBody>
          <a:bodyPr/>
          <a:lstStyle/>
          <a:p>
            <a:fld id="{37F71076-EABE-6F48-BB55-3B1ACBA6FDA5}" type="datetime1">
              <a:rPr lang="en-US" smtClean="0"/>
              <a:t>3/14/24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4767264"/>
            <a:ext cx="4926852" cy="273844"/>
          </a:xfrm>
        </p:spPr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270762"/>
            <a:ext cx="506506" cy="273844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482539"/>
            <a:ext cx="1645920" cy="346934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7" y="201216"/>
            <a:ext cx="1099073" cy="4762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2571752"/>
            <a:ext cx="4966446" cy="1048871"/>
          </a:xfrm>
        </p:spPr>
        <p:txBody>
          <a:bodyPr anchor="b" anchorCtr="0"/>
          <a:lstStyle>
            <a:lvl1pPr algn="r">
              <a:defRPr sz="345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3618310"/>
            <a:ext cx="4966446" cy="9906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4767264"/>
            <a:ext cx="1622612" cy="273844"/>
          </a:xfrm>
        </p:spPr>
        <p:txBody>
          <a:bodyPr/>
          <a:lstStyle/>
          <a:p>
            <a:fld id="{7E94F2C8-60CF-904A-9D37-0DFB83F16A56}" type="datetime1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4767264"/>
            <a:ext cx="5311588" cy="273844"/>
          </a:xfrm>
        </p:spPr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3580281"/>
            <a:ext cx="2971800" cy="1383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2571753"/>
            <a:ext cx="4966446" cy="1048871"/>
          </a:xfrm>
        </p:spPr>
        <p:txBody>
          <a:bodyPr anchor="b" anchorCtr="0"/>
          <a:lstStyle>
            <a:lvl1pPr algn="r">
              <a:defRPr sz="345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3618310"/>
            <a:ext cx="4966446" cy="9906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4578726"/>
            <a:ext cx="506506" cy="273844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01217"/>
            <a:ext cx="2971800" cy="33289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3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685800"/>
            <a:ext cx="7391401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60922"/>
            <a:ext cx="3566160" cy="29337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1660922"/>
            <a:ext cx="3566160" cy="29337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BC4D-B735-9443-AEF8-2BCC5A793BB1}" type="datetime1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23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85800"/>
            <a:ext cx="7388352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40600"/>
            <a:ext cx="3566160" cy="47982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17061"/>
            <a:ext cx="3566160" cy="257756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1540600"/>
            <a:ext cx="3566160" cy="47982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017061"/>
            <a:ext cx="3566160" cy="257756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F017-ACDC-EF4C-B0AF-2CB1492AFD19}" type="datetime1">
              <a:rPr lang="en-US" smtClean="0"/>
              <a:t>3/14/24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3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685800"/>
            <a:ext cx="7391401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660922"/>
            <a:ext cx="7396163" cy="144018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429E-10C8-7E4A-8A44-12F94AA1E05B}" type="datetime1">
              <a:rPr lang="en-US" smtClean="0"/>
              <a:t>3/14/24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204" y="3168730"/>
            <a:ext cx="7396163" cy="144018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685800"/>
            <a:ext cx="6508377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57351"/>
            <a:ext cx="6508377" cy="293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4767264"/>
            <a:ext cx="1752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38A8DF4-CB12-A343-AB5C-0140AF8365B4}" type="datetime1">
              <a:rPr lang="en-US" smtClean="0"/>
              <a:t>3/14/24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4767264"/>
            <a:ext cx="600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270762"/>
            <a:ext cx="5065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0" b="1">
                <a:solidFill>
                  <a:schemeClr val="bg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  <p:sldLayoutId id="2147483890" r:id="rId20"/>
  </p:sldLayoutIdLst>
  <p:hf hdr="0" dt="0"/>
  <p:txStyles>
    <p:titleStyle>
      <a:lvl1pPr algn="l" defTabSz="685783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spcBef>
          <a:spcPts val="1350"/>
        </a:spcBef>
        <a:buClr>
          <a:schemeClr val="accent1"/>
        </a:buClr>
        <a:buSzPct val="100000"/>
        <a:buFont typeface="Wingdings 2" pitchFamily="18" charset="2"/>
        <a:buChar char="¡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342892" indent="-171446" algn="l" defTabSz="685783" rtl="0" eaLnBrk="1" latinLnBrk="0" hangingPunct="1">
        <a:spcBef>
          <a:spcPts val="45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514337" indent="-171446" algn="l" defTabSz="685783" rtl="0" eaLnBrk="1" latinLnBrk="0" hangingPunct="1">
        <a:spcBef>
          <a:spcPts val="450"/>
        </a:spcBef>
        <a:buClr>
          <a:schemeClr val="accent1"/>
        </a:buClr>
        <a:buSzPct val="100000"/>
        <a:buFont typeface="Wingdings 2" pitchFamily="18" charset="2"/>
        <a:buChar char="¡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685783" indent="-171446" algn="l" defTabSz="685783" rtl="0" eaLnBrk="1" latinLnBrk="0" hangingPunct="1">
        <a:spcBef>
          <a:spcPts val="45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857228" indent="-171446" algn="l" defTabSz="685783" rtl="0" eaLnBrk="1" latinLnBrk="0" hangingPunct="1">
        <a:spcBef>
          <a:spcPts val="450"/>
        </a:spcBef>
        <a:buClr>
          <a:schemeClr val="accent1"/>
        </a:buClr>
        <a:buSzPct val="100000"/>
        <a:buFont typeface="Wingdings 2" pitchFamily="18" charset="2"/>
        <a:buChar char="¡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033437" indent="-171446" algn="l" defTabSz="68578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202501" indent="-171446" algn="l" defTabSz="68578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372757" indent="-171446" algn="l" defTabSz="68578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1543012" indent="-171446" algn="l" defTabSz="68578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35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860" y="626271"/>
            <a:ext cx="8582139" cy="1138509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Overview of the Cosmology program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2290" y="2435809"/>
            <a:ext cx="6858000" cy="466344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</a:rPr>
              <a:t>Simone Ferraro </a:t>
            </a:r>
          </a:p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Lawrence Berkeley National Lab</a:t>
            </a:r>
          </a:p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sferraro@lbl.gov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28614" y="4393879"/>
            <a:ext cx="307808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Physics Grad Open House</a:t>
            </a:r>
          </a:p>
          <a:p>
            <a:pPr algn="ctr"/>
            <a:r>
              <a:rPr lang="en-US" sz="1500" dirty="0"/>
              <a:t>March 15, 2024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509" y="3642970"/>
            <a:ext cx="3083273" cy="613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0" y="3378720"/>
            <a:ext cx="1598094" cy="12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25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FED7-FC5E-A94F-971A-999376D17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02603D-8712-B047-BE5A-9A4912BE2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" y="11589"/>
            <a:ext cx="9135108" cy="513849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12E6B-6FD7-7A49-AB15-38B15C6CF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00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sldNum" idx="12"/>
          </p:nvPr>
        </p:nvSpPr>
        <p:spPr>
          <a:xfrm>
            <a:off x="5986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928753" y="885027"/>
            <a:ext cx="3070952" cy="230323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4096669" y="2976919"/>
            <a:ext cx="3780900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14313" indent="-214313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Exciting CMB instrumentation program at LBNL</a:t>
            </a:r>
            <a:endParaRPr sz="1350"/>
          </a:p>
          <a:p>
            <a:pPr marL="557213" lvl="1" indent="-214313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Superconducting detector &amp; readout development</a:t>
            </a:r>
            <a:endParaRPr sz="1350"/>
          </a:p>
          <a:p>
            <a:pPr marL="557213" lvl="1" indent="-214313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Cryogenic receiver development, integration, and testing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7213" lvl="1" indent="-214313">
              <a:buClr>
                <a:schemeClr val="dk1"/>
              </a:buClr>
              <a:buSzPts val="1600"/>
              <a:buFont typeface="Calibri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analysis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indent="-214313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</a:t>
            </a:r>
            <a:endParaRPr sz="1350"/>
          </a:p>
          <a:p>
            <a:pPr marL="557213" lvl="1" indent="-214313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Groh</a:t>
            </a:r>
            <a:endParaRPr sz="1350"/>
          </a:p>
          <a:p>
            <a:pPr marL="557213" lvl="1" indent="-214313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Akito Kusaka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7213" lvl="1" indent="-214313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Adrian Lee</a:t>
            </a:r>
            <a:endParaRPr sz="1350"/>
          </a:p>
          <a:p>
            <a:pPr marL="557213" lvl="1" indent="-214313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Aritoki Suzuki</a:t>
            </a:r>
            <a:endParaRPr sz="1350"/>
          </a:p>
          <a:p>
            <a:pPr marL="557213" lvl="1" indent="-138113">
              <a:buClr>
                <a:schemeClr val="dk1"/>
              </a:buClr>
              <a:buSzPts val="16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l="4539"/>
          <a:stretch/>
        </p:blipFill>
        <p:spPr>
          <a:xfrm>
            <a:off x="3732600" y="817425"/>
            <a:ext cx="2117064" cy="166329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1145383" y="-2281"/>
            <a:ext cx="34290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CMB Instrumentation</a:t>
            </a:r>
            <a:endParaRPr sz="1350"/>
          </a:p>
        </p:txBody>
      </p:sp>
      <p:pic>
        <p:nvPicPr>
          <p:cNvPr id="93" name="Google Shape;93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9212" y="4590460"/>
            <a:ext cx="748091" cy="48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1012" y="3766219"/>
            <a:ext cx="630452" cy="63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5071" y="4561393"/>
            <a:ext cx="1374488" cy="54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8">
            <a:alphaModFix/>
          </a:blip>
          <a:srcRect b="8567"/>
          <a:stretch/>
        </p:blipFill>
        <p:spPr>
          <a:xfrm>
            <a:off x="1422507" y="3809091"/>
            <a:ext cx="787895" cy="5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64231" y="501176"/>
            <a:ext cx="1585494" cy="118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48182" y="2076350"/>
            <a:ext cx="1617599" cy="7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1351491" y="3516919"/>
            <a:ext cx="2225475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of several 100 mK testing systems @ LBNL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3732591" y="2434313"/>
            <a:ext cx="2225475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prototype sensor array for CMB-S4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5844235" y="1688738"/>
            <a:ext cx="2225475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telescope site in the Chilean Atacama desert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5843766" y="2772619"/>
            <a:ext cx="2225475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telescope site at the geographic South Pole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078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058" y="390396"/>
            <a:ext cx="6858001" cy="471041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/>
        </p:nvSpPr>
        <p:spPr>
          <a:xfrm>
            <a:off x="108683" y="39742"/>
            <a:ext cx="8634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Studying Dark Energy &amp; Gravity with Supernovae</a:t>
            </a:r>
            <a:endParaRPr sz="1100"/>
          </a:p>
        </p:txBody>
      </p:sp>
      <p:sp>
        <p:nvSpPr>
          <p:cNvPr id="91" name="Google Shape;91;p14"/>
          <p:cNvSpPr/>
          <p:nvPr/>
        </p:nvSpPr>
        <p:spPr>
          <a:xfrm>
            <a:off x="4988735" y="591962"/>
            <a:ext cx="2457000" cy="565500"/>
          </a:xfrm>
          <a:prstGeom prst="rect">
            <a:avLst/>
          </a:prstGeom>
          <a:solidFill>
            <a:srgbClr val="FFFF00">
              <a:alpha val="32940"/>
            </a:srgbClr>
          </a:solidFill>
          <a:ln w="9525" cap="flat" cmpd="sng">
            <a:solidFill>
              <a:srgbClr val="FFC4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27000" marR="0" lvl="0" indent="-25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>
              <a:solidFill>
                <a:srgbClr val="0027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1828800" y="2581766"/>
            <a:ext cx="329100" cy="1620300"/>
          </a:xfrm>
          <a:prstGeom prst="rect">
            <a:avLst/>
          </a:prstGeom>
          <a:solidFill>
            <a:srgbClr val="FFFF00">
              <a:alpha val="32940"/>
            </a:srgbClr>
          </a:solidFill>
          <a:ln w="9525" cap="flat" cmpd="sng">
            <a:solidFill>
              <a:srgbClr val="FFC4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27000" marR="0" lvl="0" indent="-25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>
              <a:solidFill>
                <a:srgbClr val="0027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108683" y="4251038"/>
            <a:ext cx="3844500" cy="8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 At low redshifts, we are using </a:t>
            </a:r>
            <a:r>
              <a:rPr lang="en" sz="12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Learning </a:t>
            </a: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the comprehensive observations of 300 SNe from our </a:t>
            </a:r>
            <a:r>
              <a:rPr lang="en" sz="12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Nearby SN Factory </a:t>
            </a: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make possible the next generation of Dark Energy measurements.</a:t>
            </a:r>
            <a:endParaRPr sz="1250"/>
          </a:p>
        </p:txBody>
      </p:sp>
      <p:sp>
        <p:nvSpPr>
          <p:cNvPr id="94" name="Google Shape;94;p14"/>
          <p:cNvSpPr/>
          <p:nvPr/>
        </p:nvSpPr>
        <p:spPr>
          <a:xfrm>
            <a:off x="2353696" y="1077225"/>
            <a:ext cx="2367900" cy="1371000"/>
          </a:xfrm>
          <a:prstGeom prst="rect">
            <a:avLst/>
          </a:prstGeom>
          <a:solidFill>
            <a:srgbClr val="FFFF00">
              <a:alpha val="32940"/>
            </a:srgbClr>
          </a:solidFill>
          <a:ln w="9525" cap="flat" cmpd="sng">
            <a:solidFill>
              <a:srgbClr val="FFC4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27000" marR="0" lvl="0" indent="-25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>
              <a:solidFill>
                <a:srgbClr val="0027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 txBox="1"/>
          <p:nvPr/>
        </p:nvSpPr>
        <p:spPr>
          <a:xfrm rot="-5488774">
            <a:off x="1566590" y="3610747"/>
            <a:ext cx="859787" cy="3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7811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Low-z</a:t>
            </a:r>
            <a:endParaRPr sz="1100"/>
          </a:p>
        </p:txBody>
      </p:sp>
      <p:sp>
        <p:nvSpPr>
          <p:cNvPr id="96" name="Google Shape;96;p14"/>
          <p:cNvSpPr txBox="1"/>
          <p:nvPr/>
        </p:nvSpPr>
        <p:spPr>
          <a:xfrm>
            <a:off x="3860801" y="2044701"/>
            <a:ext cx="7023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7811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Mid-z</a:t>
            </a:r>
            <a:endParaRPr sz="1100"/>
          </a:p>
        </p:txBody>
      </p:sp>
      <p:sp>
        <p:nvSpPr>
          <p:cNvPr id="97" name="Google Shape;97;p14"/>
          <p:cNvSpPr txBox="1"/>
          <p:nvPr/>
        </p:nvSpPr>
        <p:spPr>
          <a:xfrm>
            <a:off x="6629402" y="774701"/>
            <a:ext cx="779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7811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High-z</a:t>
            </a:r>
            <a:endParaRPr sz="1100"/>
          </a:p>
        </p:txBody>
      </p:sp>
      <p:sp>
        <p:nvSpPr>
          <p:cNvPr id="98" name="Google Shape;98;p14"/>
          <p:cNvSpPr txBox="1"/>
          <p:nvPr/>
        </p:nvSpPr>
        <p:spPr>
          <a:xfrm>
            <a:off x="2237700" y="3406550"/>
            <a:ext cx="4253100" cy="8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 </a:t>
            </a:r>
            <a:r>
              <a:rPr lang="en" sz="12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</a:t>
            </a: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making the definitive measurement of the nearby galaxy density field.  We are using this and nearby supernovae to measure the growth of structure, and thereby measure how </a:t>
            </a:r>
            <a:r>
              <a:rPr lang="en" sz="12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gravity</a:t>
            </a: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behaves on cosmological scales.</a:t>
            </a:r>
            <a:endParaRPr sz="1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2804375" y="2632825"/>
            <a:ext cx="41001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 At mid-to-high </a:t>
            </a:r>
            <a:r>
              <a:rPr lang="en" sz="12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we are designing and building the instruments and software pipelines to follow the triggers from </a:t>
            </a:r>
            <a:r>
              <a:rPr lang="en" sz="12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LSST</a:t>
            </a: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(in Chile) and </a:t>
            </a:r>
            <a:r>
              <a:rPr lang="en" sz="12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Roman Space Telescope</a:t>
            </a: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(in space).</a:t>
            </a:r>
            <a:endParaRPr sz="1250"/>
          </a:p>
        </p:txBody>
      </p:sp>
      <p:sp>
        <p:nvSpPr>
          <p:cNvPr id="100" name="Google Shape;100;p14"/>
          <p:cNvSpPr txBox="1"/>
          <p:nvPr/>
        </p:nvSpPr>
        <p:spPr>
          <a:xfrm>
            <a:off x="5218525" y="1223925"/>
            <a:ext cx="3925500" cy="12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 At high </a:t>
            </a:r>
            <a:r>
              <a:rPr lang="en" sz="12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we are currently measuring time-variability of Dark Energy using </a:t>
            </a:r>
            <a:r>
              <a:rPr lang="en" sz="12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HST</a:t>
            </a: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supernova searches and follow-up.  We are also developing spectral reduction techniques for the </a:t>
            </a:r>
            <a:r>
              <a:rPr lang="en" sz="12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Roman Space Telescope </a:t>
            </a: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instruments, and propose an ambitious </a:t>
            </a:r>
            <a:r>
              <a:rPr lang="en" sz="12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space telescope</a:t>
            </a: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follow SNe and LIGO gravitational wave triggers.</a:t>
            </a:r>
            <a:endParaRPr sz="1250"/>
          </a:p>
        </p:txBody>
      </p:sp>
      <p:pic>
        <p:nvPicPr>
          <p:cNvPr id="101" name="Google Shape;101;p14" descr="Pages from DM2004_Page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84" y="1192922"/>
            <a:ext cx="1347977" cy="119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 descr="Greg_SpectralTimeSeriesSN2011f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75" y="2448402"/>
            <a:ext cx="1261932" cy="1487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 descr="SCP_See_Change_SNe_movie-2 (dragged).tif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76956" y="3114868"/>
            <a:ext cx="1759460" cy="14492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14"/>
          <p:cNvCxnSpPr/>
          <p:nvPr/>
        </p:nvCxnSpPr>
        <p:spPr>
          <a:xfrm rot="10800000">
            <a:off x="780922" y="3952916"/>
            <a:ext cx="8400" cy="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" name="Google Shape;109;p14"/>
          <p:cNvCxnSpPr/>
          <p:nvPr/>
        </p:nvCxnSpPr>
        <p:spPr>
          <a:xfrm>
            <a:off x="789322" y="4007684"/>
            <a:ext cx="573000" cy="72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4"/>
          <p:cNvCxnSpPr/>
          <p:nvPr/>
        </p:nvCxnSpPr>
        <p:spPr>
          <a:xfrm>
            <a:off x="7878338" y="1651519"/>
            <a:ext cx="500400" cy="857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4"/>
          <p:cNvSpPr txBox="1"/>
          <p:nvPr/>
        </p:nvSpPr>
        <p:spPr>
          <a:xfrm>
            <a:off x="61075" y="413075"/>
            <a:ext cx="1437600" cy="80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Saul Perlmutter, Greg </a:t>
            </a:r>
            <a:r>
              <a:rPr lang="en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Aldering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Alex Kim + Peter Nugent, Rob Knop in C</a:t>
            </a:r>
            <a:r>
              <a:rPr lang="en" sz="1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100" baseline="30000" dirty="0"/>
          </a:p>
        </p:txBody>
      </p:sp>
      <p:sp>
        <p:nvSpPr>
          <p:cNvPr id="113" name="Google Shape;113;p14"/>
          <p:cNvSpPr txBox="1"/>
          <p:nvPr/>
        </p:nvSpPr>
        <p:spPr>
          <a:xfrm>
            <a:off x="7309775" y="0"/>
            <a:ext cx="1834200" cy="8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 We are determining SI-traceable flux calibration to tie together SNe at all redshifts.</a:t>
            </a:r>
            <a:endParaRPr sz="1250"/>
          </a:p>
        </p:txBody>
      </p:sp>
    </p:spTree>
    <p:extLst>
      <p:ext uri="{BB962C8B-B14F-4D97-AF65-F5344CB8AC3E}">
        <p14:creationId xmlns:p14="http://schemas.microsoft.com/office/powerpoint/2010/main" val="3074425374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5A2AB4-BB0E-8C4E-AC3B-B7E060DC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A8660-DB7A-F84D-BAD9-E6DADE80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B14FF-4E41-E848-96BB-1040783A2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90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88D087-AF54-C449-A1C3-E09B6AF0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3702A-AA6C-AE4F-A3EF-5A9C8C47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C688D-9BA4-B247-A97B-D3F838075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3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1CE0-EE56-CD49-9F70-D89E79F3D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57863"/>
            <a:ext cx="6508377" cy="857250"/>
          </a:xfrm>
        </p:spPr>
        <p:txBody>
          <a:bodyPr/>
          <a:lstStyle/>
          <a:p>
            <a:r>
              <a:rPr lang="en-US" dirty="0"/>
              <a:t>R&amp;D efforts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35725-6141-024B-B070-B086DB40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FDA65-7C56-894E-8594-87B74D77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BAB82A-1ECB-A043-BD48-9B71E7B8F3FE}"/>
              </a:ext>
            </a:extLst>
          </p:cNvPr>
          <p:cNvSpPr/>
          <p:nvPr/>
        </p:nvSpPr>
        <p:spPr>
          <a:xfrm>
            <a:off x="1021492" y="1556951"/>
            <a:ext cx="1729946" cy="857250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CMB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detector &amp; readout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9C2C910-A9FE-DF4A-8E11-6E679308F991}"/>
              </a:ext>
            </a:extLst>
          </p:cNvPr>
          <p:cNvSpPr/>
          <p:nvPr/>
        </p:nvSpPr>
        <p:spPr>
          <a:xfrm>
            <a:off x="3420589" y="753564"/>
            <a:ext cx="1729946" cy="857250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1"/>
                </a:solidFill>
              </a:rPr>
              <a:t>LuSEE</a:t>
            </a:r>
            <a:r>
              <a:rPr lang="en-US" b="1" dirty="0">
                <a:solidFill>
                  <a:schemeClr val="accent1"/>
                </a:solidFill>
              </a:rPr>
              <a:t>-Night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antenna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4E174D4-A3D5-7E4C-A06B-0C26318FC8A3}"/>
              </a:ext>
            </a:extLst>
          </p:cNvPr>
          <p:cNvSpPr/>
          <p:nvPr/>
        </p:nvSpPr>
        <p:spPr>
          <a:xfrm>
            <a:off x="6024404" y="1438701"/>
            <a:ext cx="1729946" cy="1166892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LIM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detector &amp; readout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0A39E80-B562-4042-B833-0C756CBBD316}"/>
              </a:ext>
            </a:extLst>
          </p:cNvPr>
          <p:cNvSpPr/>
          <p:nvPr/>
        </p:nvSpPr>
        <p:spPr>
          <a:xfrm>
            <a:off x="1905242" y="2998586"/>
            <a:ext cx="1983712" cy="1245609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Spectroscopy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CCDs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positioners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spectrographs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39FE088-F425-FD4B-9CE6-095E99BBE4D5}"/>
              </a:ext>
            </a:extLst>
          </p:cNvPr>
          <p:cNvSpPr/>
          <p:nvPr/>
        </p:nvSpPr>
        <p:spPr>
          <a:xfrm>
            <a:off x="5150535" y="3050042"/>
            <a:ext cx="1983712" cy="965290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Supernovae</a:t>
            </a:r>
          </a:p>
        </p:txBody>
      </p:sp>
    </p:spTree>
    <p:extLst>
      <p:ext uri="{BB962C8B-B14F-4D97-AF65-F5344CB8AC3E}">
        <p14:creationId xmlns:p14="http://schemas.microsoft.com/office/powerpoint/2010/main" val="194668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F1712-FBD4-1B4D-A5F8-A5754807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157863"/>
            <a:ext cx="6508377" cy="857250"/>
          </a:xfrm>
        </p:spPr>
        <p:txBody>
          <a:bodyPr/>
          <a:lstStyle/>
          <a:p>
            <a:r>
              <a:rPr lang="en-US" dirty="0"/>
              <a:t>The cosmology group at LBNL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C899E-C931-E948-9F3E-F9CB24D8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6388E-5309-E445-95E5-1E486131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56B2F-8717-4646-B856-36C0D1C43969}"/>
              </a:ext>
            </a:extLst>
          </p:cNvPr>
          <p:cNvSpPr txBox="1"/>
          <p:nvPr/>
        </p:nvSpPr>
        <p:spPr>
          <a:xfrm>
            <a:off x="319489" y="958467"/>
            <a:ext cx="86151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20 Senior Members. Lots of possible projects and research supervisors.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broad program, from data analysis/modeling/theory to instrumentation, simulations, data management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Leading major experiments such as DESI and CMB-S4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close connection to campus and to BCCP (joint seminars, meetings, weakly pizza, speaker’s dinners etc.)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Campus + LBL </a:t>
            </a:r>
            <a:r>
              <a:rPr lang="en-US" dirty="0">
                <a:sym typeface="Wingdings" pitchFamily="2" charset="2"/>
              </a:rPr>
              <a:t> one of the largest and broadest cosmology groups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953BC-CB47-F548-8CEB-1C105DA6A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83" y="3664896"/>
            <a:ext cx="1598094" cy="1214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432D31-89DE-A748-B847-662EE7DC3350}"/>
              </a:ext>
            </a:extLst>
          </p:cNvPr>
          <p:cNvSpPr txBox="1"/>
          <p:nvPr/>
        </p:nvSpPr>
        <p:spPr>
          <a:xfrm>
            <a:off x="4087258" y="408725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DFB1FA-B494-7143-BB4A-69385B6B3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667" y="3878409"/>
            <a:ext cx="3083273" cy="6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260" y="-252871"/>
            <a:ext cx="6508377" cy="857250"/>
          </a:xfrm>
        </p:spPr>
        <p:txBody>
          <a:bodyPr/>
          <a:lstStyle/>
          <a:p>
            <a:r>
              <a:rPr lang="en-US" dirty="0"/>
              <a:t>A simple yet strange Universe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1630" y="2331835"/>
            <a:ext cx="45865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But the model is based on…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u="sng" dirty="0">
                <a:solidFill>
                  <a:srgbClr val="007800"/>
                </a:solidFill>
              </a:rPr>
              <a:t>Dark Matter </a:t>
            </a:r>
            <a:r>
              <a:rPr lang="en-US" dirty="0"/>
              <a:t>(?)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u="sng" dirty="0">
                <a:solidFill>
                  <a:srgbClr val="0070C0"/>
                </a:solidFill>
              </a:rPr>
              <a:t>Dark Energy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/>
              <a:t>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0023"/>
                </a:solidFill>
              </a:rPr>
              <a:t>Inflation</a:t>
            </a:r>
            <a:r>
              <a:rPr lang="en-US" dirty="0">
                <a:solidFill>
                  <a:srgbClr val="FF0023"/>
                </a:solidFill>
              </a:rPr>
              <a:t> </a:t>
            </a:r>
            <a:r>
              <a:rPr lang="en-US" dirty="0"/>
              <a:t>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7030A0"/>
                </a:solidFill>
                <a:sym typeface="Wingdings"/>
              </a:rPr>
              <a:t>Neutrinos and other light particles</a:t>
            </a:r>
            <a:r>
              <a:rPr lang="en-US" dirty="0">
                <a:solidFill>
                  <a:srgbClr val="7030A0"/>
                </a:solidFill>
                <a:sym typeface="Wingdings"/>
              </a:rPr>
              <a:t> </a:t>
            </a:r>
            <a:r>
              <a:rPr lang="en-US" dirty="0"/>
              <a:t>(?)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55" y="797999"/>
            <a:ext cx="2584964" cy="180588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840864"/>
            <a:ext cx="3114600" cy="20501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B27B9-C1B1-4D49-918F-E345902B1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58" y="3520517"/>
            <a:ext cx="2135092" cy="1067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0D7657-1FDE-7E4D-8D30-FE73D6107BB6}"/>
              </a:ext>
            </a:extLst>
          </p:cNvPr>
          <p:cNvSpPr txBox="1"/>
          <p:nvPr/>
        </p:nvSpPr>
        <p:spPr>
          <a:xfrm>
            <a:off x="145858" y="4711361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Planck, BOSS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191669-1DE4-5845-B43B-B8EF4A2C2087}"/>
              </a:ext>
            </a:extLst>
          </p:cNvPr>
          <p:cNvCxnSpPr>
            <a:cxnSpLocks/>
          </p:cNvCxnSpPr>
          <p:nvPr/>
        </p:nvCxnSpPr>
        <p:spPr>
          <a:xfrm flipV="1">
            <a:off x="3816626" y="1256305"/>
            <a:ext cx="112684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DE7F5F4-0337-524B-B5FE-AAB98C996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28" y="3520517"/>
            <a:ext cx="1842079" cy="110272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485F14-20E7-5A43-820D-D0CD4584DC3B}"/>
              </a:ext>
            </a:extLst>
          </p:cNvPr>
          <p:cNvCxnSpPr>
            <a:cxnSpLocks/>
          </p:cNvCxnSpPr>
          <p:nvPr/>
        </p:nvCxnSpPr>
        <p:spPr>
          <a:xfrm flipV="1">
            <a:off x="1213404" y="2891001"/>
            <a:ext cx="372509" cy="506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E169E7-8987-7747-A72F-D44759A79805}"/>
              </a:ext>
            </a:extLst>
          </p:cNvPr>
          <p:cNvCxnSpPr/>
          <p:nvPr/>
        </p:nvCxnSpPr>
        <p:spPr>
          <a:xfrm flipH="1" flipV="1">
            <a:off x="2728913" y="2891000"/>
            <a:ext cx="442912" cy="5062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AF652B-3C2B-974D-85AE-30FC7BBC784F}"/>
              </a:ext>
            </a:extLst>
          </p:cNvPr>
          <p:cNvSpPr txBox="1"/>
          <p:nvPr/>
        </p:nvSpPr>
        <p:spPr>
          <a:xfrm>
            <a:off x="4663269" y="4141975"/>
            <a:ext cx="458651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accent1"/>
                </a:solidFill>
              </a:rPr>
              <a:t>The primary goal of the </a:t>
            </a:r>
            <a:r>
              <a:rPr lang="en-US" sz="1700" u="sng" dirty="0">
                <a:solidFill>
                  <a:schemeClr val="accent1"/>
                </a:solidFill>
              </a:rPr>
              <a:t>Cosmology Group</a:t>
            </a:r>
            <a:r>
              <a:rPr lang="en-US" sz="1700" dirty="0">
                <a:solidFill>
                  <a:schemeClr val="accent1"/>
                </a:solidFill>
              </a:rPr>
              <a:t> program is to understand these “ingredients”! </a:t>
            </a:r>
          </a:p>
        </p:txBody>
      </p:sp>
    </p:spTree>
    <p:extLst>
      <p:ext uri="{BB962C8B-B14F-4D97-AF65-F5344CB8AC3E}">
        <p14:creationId xmlns:p14="http://schemas.microsoft.com/office/powerpoint/2010/main" val="262146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91A7-F8B0-6046-8169-23445538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56985"/>
            <a:ext cx="7279461" cy="857250"/>
          </a:xfrm>
        </p:spPr>
        <p:txBody>
          <a:bodyPr/>
          <a:lstStyle/>
          <a:p>
            <a:r>
              <a:rPr lang="en-US" dirty="0"/>
              <a:t>Brief history of the Universe &amp; our program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1ECB9-F066-5046-8316-721971EC7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7BD9E-0A6C-1F40-843A-43E8F37A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928F85-8C64-F94A-90B9-B176C4B0D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" y="1155517"/>
            <a:ext cx="9005263" cy="3034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1CFF63-C784-8F47-9ACC-62E1F2916D94}"/>
              </a:ext>
            </a:extLst>
          </p:cNvPr>
          <p:cNvSpPr txBox="1"/>
          <p:nvPr/>
        </p:nvSpPr>
        <p:spPr>
          <a:xfrm>
            <a:off x="7660461" y="786185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ESA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794B0F1F-77FE-9642-BD2F-70952A5D2EF9}"/>
              </a:ext>
            </a:extLst>
          </p:cNvPr>
          <p:cNvSpPr/>
          <p:nvPr/>
        </p:nvSpPr>
        <p:spPr>
          <a:xfrm rot="5400000">
            <a:off x="8292790" y="3481332"/>
            <a:ext cx="149511" cy="539826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99C44689-96A7-704C-9F80-5A071A970BED}"/>
              </a:ext>
            </a:extLst>
          </p:cNvPr>
          <p:cNvSpPr/>
          <p:nvPr/>
        </p:nvSpPr>
        <p:spPr>
          <a:xfrm rot="5400000">
            <a:off x="6854053" y="2628327"/>
            <a:ext cx="149512" cy="2245840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A95EA23-9C84-E64E-8BEE-180F8CEE3536}"/>
              </a:ext>
            </a:extLst>
          </p:cNvPr>
          <p:cNvSpPr/>
          <p:nvPr/>
        </p:nvSpPr>
        <p:spPr>
          <a:xfrm rot="5400000">
            <a:off x="3462342" y="2777837"/>
            <a:ext cx="149512" cy="2245840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50B0D-81FD-1941-8974-CC43349A83AD}"/>
              </a:ext>
            </a:extLst>
          </p:cNvPr>
          <p:cNvSpPr txBox="1"/>
          <p:nvPr/>
        </p:nvSpPr>
        <p:spPr>
          <a:xfrm>
            <a:off x="7997970" y="3758260"/>
            <a:ext cx="11464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solidFill>
                  <a:srgbClr val="FFFF00"/>
                </a:solidFill>
              </a:rPr>
              <a:t>DESI</a:t>
            </a:r>
          </a:p>
          <a:p>
            <a:r>
              <a:rPr lang="en-US" sz="1300" b="1" dirty="0">
                <a:solidFill>
                  <a:srgbClr val="FFFF00"/>
                </a:solidFill>
              </a:rPr>
              <a:t>supernovae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B2C25-3C1D-3245-8689-A8111D24A165}"/>
              </a:ext>
            </a:extLst>
          </p:cNvPr>
          <p:cNvSpPr txBox="1"/>
          <p:nvPr/>
        </p:nvSpPr>
        <p:spPr>
          <a:xfrm>
            <a:off x="6136119" y="3744048"/>
            <a:ext cx="18549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solidFill>
                  <a:srgbClr val="FFFF00"/>
                </a:solidFill>
              </a:rPr>
              <a:t>DESI-2/Spec-S5</a:t>
            </a:r>
          </a:p>
          <a:p>
            <a:r>
              <a:rPr lang="en-US" sz="1300" b="1" dirty="0">
                <a:solidFill>
                  <a:srgbClr val="FFFF00"/>
                </a:solidFill>
              </a:rPr>
              <a:t>LIM (mm and 21cm)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0543F-1F2B-FF47-BAD9-4924A5F43E75}"/>
              </a:ext>
            </a:extLst>
          </p:cNvPr>
          <p:cNvSpPr txBox="1"/>
          <p:nvPr/>
        </p:nvSpPr>
        <p:spPr>
          <a:xfrm>
            <a:off x="2856519" y="3900756"/>
            <a:ext cx="12378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solidFill>
                  <a:srgbClr val="FFFF00"/>
                </a:solidFill>
              </a:rPr>
              <a:t>21cm / </a:t>
            </a:r>
            <a:r>
              <a:rPr lang="en-US" sz="1300" b="1" dirty="0" err="1">
                <a:solidFill>
                  <a:srgbClr val="FFFF00"/>
                </a:solidFill>
              </a:rPr>
              <a:t>LuSEE</a:t>
            </a:r>
            <a:endParaRPr lang="en-US" sz="1300" b="1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18F197-942C-7043-9316-2D2E0A9E1534}"/>
              </a:ext>
            </a:extLst>
          </p:cNvPr>
          <p:cNvCxnSpPr/>
          <p:nvPr/>
        </p:nvCxnSpPr>
        <p:spPr>
          <a:xfrm flipV="1">
            <a:off x="1152886" y="2672708"/>
            <a:ext cx="291866" cy="107134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14FCAD0-DCE4-F043-BC42-732B78F4CA2E}"/>
              </a:ext>
            </a:extLst>
          </p:cNvPr>
          <p:cNvSpPr txBox="1"/>
          <p:nvPr/>
        </p:nvSpPr>
        <p:spPr>
          <a:xfrm>
            <a:off x="589872" y="3726306"/>
            <a:ext cx="17892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solidFill>
                  <a:srgbClr val="FFFF00"/>
                </a:solidFill>
              </a:rPr>
              <a:t>CMB-S4</a:t>
            </a:r>
          </a:p>
          <a:p>
            <a:r>
              <a:rPr lang="en-US" sz="1300" b="1" dirty="0">
                <a:solidFill>
                  <a:srgbClr val="FFFF00"/>
                </a:solidFill>
              </a:rPr>
              <a:t>Simons Observatory</a:t>
            </a:r>
          </a:p>
        </p:txBody>
      </p:sp>
    </p:spTree>
    <p:extLst>
      <p:ext uri="{BB962C8B-B14F-4D97-AF65-F5344CB8AC3E}">
        <p14:creationId xmlns:p14="http://schemas.microsoft.com/office/powerpoint/2010/main" val="274863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3A4800-A685-0641-BBCE-69802096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428C1-E289-BA4E-9897-44298E59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5BC95-5A7D-6040-ABA4-F80CE1E7F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15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4AA6-EAD6-A54E-841E-A0561B78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03" y="-110478"/>
            <a:ext cx="6508377" cy="857250"/>
          </a:xfrm>
        </p:spPr>
        <p:txBody>
          <a:bodyPr/>
          <a:lstStyle/>
          <a:p>
            <a:r>
              <a:rPr lang="en-US" dirty="0"/>
              <a:t>DESI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E4B72-43E1-D54D-B167-749BC2821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46814-3D5C-D341-9323-4F65B9E6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923F4-E41F-CC45-8ACD-242B1A34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21" y="853331"/>
            <a:ext cx="6508378" cy="4217039"/>
          </a:xfrm>
          <a:prstGeom prst="rect">
            <a:avLst/>
          </a:prstGeom>
        </p:spPr>
      </p:pic>
      <p:pic>
        <p:nvPicPr>
          <p:cNvPr id="1026" name="Picture 2" descr="https://lh4.googleusercontent.com/iXpvNcd8y1pPmb30_ficPIW3LdirFBCSOxQqmEy2tFtRoietArOrqbDPfFSc7Ht9UlOf-MUWIKwB0tXPfvNrZ-SjDEbsHc77HarYHYdit_6j124saZjc1VlLCOte2MS8a6MDH1idMwI">
            <a:extLst>
              <a:ext uri="{FF2B5EF4-FFF2-40B4-BE49-F238E27FC236}">
                <a16:creationId xmlns:a16="http://schemas.microsoft.com/office/drawing/2014/main" id="{36A2E32C-A40E-F049-A9AB-60DC9886B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5" y="1405732"/>
            <a:ext cx="1898073" cy="225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D80CEF-17E2-B34A-B4BC-32FE42451284}"/>
              </a:ext>
            </a:extLst>
          </p:cNvPr>
          <p:cNvSpPr/>
          <p:nvPr/>
        </p:nvSpPr>
        <p:spPr>
          <a:xfrm>
            <a:off x="1093691" y="211601"/>
            <a:ext cx="706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ark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nergy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pectroscopic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nstrument: Massively multiplexed spectroscopic survey with 5000 robotic fibers, over ~14,000 sq.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deg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AC6C36-8C98-3847-AC64-5004F142FE5B}"/>
              </a:ext>
            </a:extLst>
          </p:cNvPr>
          <p:cNvSpPr txBox="1"/>
          <p:nvPr/>
        </p:nvSpPr>
        <p:spPr>
          <a:xfrm>
            <a:off x="2842105" y="120870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40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F144CB-8DB7-B848-836B-D4F292D7BE59}"/>
              </a:ext>
            </a:extLst>
          </p:cNvPr>
          <p:cNvGrpSpPr/>
          <p:nvPr/>
        </p:nvGrpSpPr>
        <p:grpSpPr>
          <a:xfrm>
            <a:off x="2189021" y="2532441"/>
            <a:ext cx="5889854" cy="1402349"/>
            <a:chOff x="2189021" y="2532441"/>
            <a:chExt cx="5889854" cy="14023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1A4A17-08C7-2441-93E4-85C3849CA982}"/>
                </a:ext>
              </a:extLst>
            </p:cNvPr>
            <p:cNvSpPr/>
            <p:nvPr/>
          </p:nvSpPr>
          <p:spPr>
            <a:xfrm>
              <a:off x="2189021" y="2532441"/>
              <a:ext cx="5889854" cy="140234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A281B9-5DBC-B94F-9B75-A9B134E8A440}"/>
                </a:ext>
              </a:extLst>
            </p:cNvPr>
            <p:cNvSpPr txBox="1"/>
            <p:nvPr/>
          </p:nvSpPr>
          <p:spPr>
            <a:xfrm>
              <a:off x="2268440" y="2634132"/>
              <a:ext cx="550022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Almost done collecting 3 years of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Analysis of Year 1 data ongoing. </a:t>
              </a:r>
              <a:r>
                <a:rPr lang="en-US"/>
                <a:t>Stay tuned!</a:t>
              </a: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Major LBNL contributions in almost all aspects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Great alignment with campus/BCCP interests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88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56" name="mayall.jpg" descr="may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164" y="-7114"/>
            <a:ext cx="4620460" cy="6052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ctio.jpg" descr="cti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8715" y="-25311"/>
            <a:ext cx="4567014" cy="6089353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pec-S5 has explored both constructing a new telescope platform and re-use of existing facilities.  Full science reach can be obtained with 2 existing sites as described in “Reference Design and Site Selection”:…"/>
          <p:cNvSpPr txBox="1"/>
          <p:nvPr/>
        </p:nvSpPr>
        <p:spPr>
          <a:xfrm>
            <a:off x="513942" y="288247"/>
            <a:ext cx="7995805" cy="530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 anchor="ctr">
            <a:spAutoFit/>
          </a:bodyPr>
          <a:lstStyle/>
          <a:p>
            <a:pPr marL="30480" marR="30480" defTabSz="685800"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500" dirty="0"/>
              <a:t>DESI is so successful that we are proposing DESI x 10 (Stage-5 spectroscopy!) two 6 meter telescopes with 26,000 fibers! </a:t>
            </a:r>
            <a:endParaRPr sz="1500" dirty="0"/>
          </a:p>
        </p:txBody>
      </p:sp>
      <p:pic>
        <p:nvPicPr>
          <p:cNvPr id="159" name="Google Shape;124;g2b99f9477df_0_0" descr="Google Shape;124;g2b99f9477df_0_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2016" y="1422121"/>
            <a:ext cx="1004027" cy="1085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124;g2b99f9477df_0_0" descr="Google Shape;124;g2b99f9477df_0_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36655" y="1513180"/>
            <a:ext cx="919829" cy="9947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67149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8344" y="-267768"/>
            <a:ext cx="6508377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CMB landscape </a:t>
            </a:r>
            <a:r>
              <a:rPr lang="mr-IN" dirty="0"/>
              <a:t>–</a:t>
            </a:r>
            <a:r>
              <a:rPr lang="en-US" dirty="0"/>
              <a:t> 2024-2030?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3" y="534511"/>
            <a:ext cx="2384704" cy="2127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650" y="3980035"/>
            <a:ext cx="2061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10 Countries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40+ institutions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75329" y="1016659"/>
            <a:ext cx="2757486" cy="2486099"/>
            <a:chOff x="3375329" y="1016659"/>
            <a:chExt cx="2757486" cy="24860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871" y="1016659"/>
              <a:ext cx="2166403" cy="165510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375329" y="2671761"/>
              <a:ext cx="275748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u="sng" dirty="0">
                  <a:solidFill>
                    <a:srgbClr val="C00000"/>
                  </a:solidFill>
                </a:rPr>
                <a:t>Large Aperture Telescope</a:t>
              </a:r>
            </a:p>
            <a:p>
              <a:r>
                <a:rPr lang="en-US" sz="1600" dirty="0"/>
                <a:t>one 6 meter in diameter</a:t>
              </a:r>
            </a:p>
            <a:p>
              <a:endParaRPr lang="en-US" sz="1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45427" y="884531"/>
            <a:ext cx="2787943" cy="2618227"/>
            <a:chOff x="6245427" y="884531"/>
            <a:chExt cx="2787943" cy="26182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293" y="884531"/>
              <a:ext cx="1763754" cy="169997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245427" y="2671761"/>
              <a:ext cx="27879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u="sng" dirty="0">
                  <a:solidFill>
                    <a:srgbClr val="C00000"/>
                  </a:solidFill>
                </a:rPr>
                <a:t>Small Aperture Telescopes</a:t>
              </a:r>
            </a:p>
            <a:p>
              <a:r>
                <a:rPr lang="en-US" sz="1600" dirty="0"/>
                <a:t>42 cm refractors</a:t>
              </a:r>
            </a:p>
            <a:p>
              <a:endParaRPr lang="en-US" sz="16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39010" y="3366409"/>
            <a:ext cx="485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Large frequency coverage</a:t>
            </a:r>
            <a:r>
              <a:rPr lang="en-US" dirty="0"/>
              <a:t> (30 </a:t>
            </a:r>
            <a:r>
              <a:rPr lang="mr-IN" dirty="0"/>
              <a:t>–</a:t>
            </a:r>
            <a:r>
              <a:rPr lang="en-US" dirty="0"/>
              <a:t> 270 GHz)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225549" y="3933713"/>
            <a:ext cx="2260620" cy="1015974"/>
            <a:chOff x="6225549" y="3933713"/>
            <a:chExt cx="2260620" cy="1015974"/>
          </a:xfrm>
        </p:grpSpPr>
        <p:sp>
          <p:nvSpPr>
            <p:cNvPr id="14" name="TextBox 13"/>
            <p:cNvSpPr txBox="1"/>
            <p:nvPr/>
          </p:nvSpPr>
          <p:spPr>
            <a:xfrm>
              <a:off x="6366149" y="3973469"/>
              <a:ext cx="20361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Funded</a:t>
              </a:r>
            </a:p>
            <a:p>
              <a:r>
                <a:rPr lang="en-US" dirty="0"/>
                <a:t>6-year program</a:t>
              </a:r>
            </a:p>
            <a:p>
              <a:r>
                <a:rPr lang="en-US" b="1" u="sng" dirty="0"/>
                <a:t>First light in 2024!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5549" y="3933713"/>
              <a:ext cx="2260620" cy="1015974"/>
            </a:xfrm>
            <a:prstGeom prst="rect">
              <a:avLst/>
            </a:prstGeom>
            <a:noFill/>
            <a:ln w="2222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B5D59F9-D321-814B-811C-BB4367ABB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95" y="2713010"/>
            <a:ext cx="3055122" cy="22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5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441A6-9074-4B4A-9CC7-FC3B8C1AA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157863"/>
            <a:ext cx="6508377" cy="857250"/>
          </a:xfrm>
        </p:spPr>
        <p:txBody>
          <a:bodyPr/>
          <a:lstStyle/>
          <a:p>
            <a:r>
              <a:rPr lang="en-US" dirty="0"/>
              <a:t>CMB-S4 (2032? – 10 year survey)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A7D86-6112-B843-8E49-D893A4BD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A0C50-2E88-CD45-86EE-A97A7C51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B73528-C883-D645-A134-D5FF5513D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2" y="1283822"/>
            <a:ext cx="3515845" cy="3031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9B0099-59A1-BD43-8B7B-0F85323A0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43" y="1283476"/>
            <a:ext cx="4789557" cy="32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2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38723</TotalTime>
  <Words>666</Words>
  <Application>Microsoft Macintosh PowerPoint</Application>
  <PresentationFormat>On-screen Show (16:9)</PresentationFormat>
  <Paragraphs>118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Arimo</vt:lpstr>
      <vt:lpstr>Calibri</vt:lpstr>
      <vt:lpstr>Century Gothic</vt:lpstr>
      <vt:lpstr>Times New Roman</vt:lpstr>
      <vt:lpstr>Wingdings 2</vt:lpstr>
      <vt:lpstr>Plaza</vt:lpstr>
      <vt:lpstr>Overview of the Cosmology program</vt:lpstr>
      <vt:lpstr>The cosmology group at LBNL</vt:lpstr>
      <vt:lpstr>A simple yet strange Universe</vt:lpstr>
      <vt:lpstr>Brief history of the Universe &amp; our program</vt:lpstr>
      <vt:lpstr>PowerPoint Presentation</vt:lpstr>
      <vt:lpstr>DESI</vt:lpstr>
      <vt:lpstr>PowerPoint Presentation</vt:lpstr>
      <vt:lpstr>PowerPoint Presentation</vt:lpstr>
      <vt:lpstr>CMB-S4 (2032? – 10 year survey)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R&amp;D efforts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Stochastic bias from non-Gaussian initial conditions</dc:title>
  <dc:creator>Simone Ferraro</dc:creator>
  <cp:lastModifiedBy>Microsoft Office User</cp:lastModifiedBy>
  <cp:revision>1424</cp:revision>
  <cp:lastPrinted>2013-08-08T15:01:56Z</cp:lastPrinted>
  <dcterms:created xsi:type="dcterms:W3CDTF">2013-04-09T13:19:37Z</dcterms:created>
  <dcterms:modified xsi:type="dcterms:W3CDTF">2024-03-15T05:26:56Z</dcterms:modified>
</cp:coreProperties>
</file>