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9" r:id="rId4"/>
    <p:sldId id="258" r:id="rId5"/>
    <p:sldId id="268" r:id="rId6"/>
    <p:sldId id="261" r:id="rId7"/>
    <p:sldId id="400" r:id="rId8"/>
    <p:sldId id="263" r:id="rId9"/>
    <p:sldId id="387" r:id="rId10"/>
    <p:sldId id="262" r:id="rId11"/>
    <p:sldId id="260" r:id="rId12"/>
    <p:sldId id="257" r:id="rId13"/>
    <p:sldId id="401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E862-EBF7-8516-B059-57D595E3A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407D4-C270-EF75-7952-7637FB89F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094B-DFCB-2E13-8676-8703DDF7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DC73-F1E3-9F0E-3C52-61E045E2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11E2-C88D-6BA9-61E0-78188E7B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EE7F-32BF-A1AC-AEE5-030D11FD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4E517-65E6-DDDF-A9C9-CA898C829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B3D8-47FE-FA3A-81EE-46E87606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E294-AA91-D7E4-9055-E6FC3038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35818-39AA-E4DF-6378-E4D04285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92D3D-A431-7C21-28F6-84708A250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27A50-662B-1D71-7FBE-04F7DD38D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45F4-EECD-68C3-7662-87849B45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D7CF7-C39F-F8A9-5EA9-B980AE85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5646-2C68-BBEC-14EF-E8C44D3F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3AD-EFD7-4E25-8AD5-EC5BD57DCCC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AF6-219D-4FE8-BFB3-23BEF218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3AD-EFD7-4E25-8AD5-EC5BD57DCCC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AF6-219D-4FE8-BFB3-23BEF218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3AD-EFD7-4E25-8AD5-EC5BD57DCCC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AF6-219D-4FE8-BFB3-23BEF218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3AD-EFD7-4E25-8AD5-EC5BD57DCCC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AF6-219D-4FE8-BFB3-23BEF218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61B6-49CD-7102-C6F3-EB4BD526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2E4EB-CCD9-E20C-A5C6-FE8B4D999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7217-9E27-E70B-411B-AA30A4DE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8665-2D70-9B4D-7950-CC8ECDAF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073E-32CA-64A6-49A9-FB2ACF1F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3AD-EFD7-4E25-8AD5-EC5BD57DCCC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AF6-219D-4FE8-BFB3-23BEF218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7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13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5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0CC5-8750-299B-325B-C08BBFB73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9FD0A-93E4-2671-E8E6-56FCC92F6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3472-2EAE-6653-BD3D-A9FBD327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6BD64-70D3-79CD-9AC3-AADF18F9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A844-50FA-216C-16A3-C8C7EEEB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E2E8-FDEE-563D-47AC-B6ACF7B4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23068-9F33-227B-D28D-17017D50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8E30-66DA-0EE8-4D7A-933642F8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8263-D81C-50AF-8480-23F369F5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1FC0-F45C-A990-9914-F8CF359B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6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750B-5D06-9F7B-38E6-9CCE1004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7EB3-74EB-85DD-323B-58C9D63E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4624-5CB7-A5F8-B154-94067107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F53C-F7A6-30AB-F5AD-AB43229C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1ED5-E199-F1DF-81FB-D85E5AD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3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637C-05DA-63F2-D0B2-1B00F4D9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94BF1-4EB4-6202-6283-686E2D4E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D0D9-0C4B-FBEA-9409-9115102B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7C-D226-8D72-24AF-E92D2408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BC8C-B353-14A3-69A1-A9AED944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CFE4-A964-983C-AD1D-F837FDEF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D904-2717-3E97-4563-A678D68F7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DAC78-4C83-C54D-859E-C30A2B3E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CCA4B-18F3-C7E2-26C4-7CDA88E4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3C69A-D2DF-96E6-ECEA-A77C6DD6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ED1AA-B1DF-B74B-938E-D88C274A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6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CBB2-185F-96E7-EF0A-DB0D8551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2AF9-6B0C-4583-F7C8-054E2DF03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3F126-652C-76EE-B3B3-61D07743D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F5DE7-9D7A-3C5D-B34E-00E1B4DB2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36F90-CDF6-9BB9-9761-D9A34D1F0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948FE-221C-8832-7509-C8BCD960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D0BB9-8AB9-C2D3-B9AD-A7117038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70A9B-A383-1E3C-7566-2B66286C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1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3AAB-312F-EAA0-BC16-FF62E15D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BB15B-CDA5-4930-B513-599F5F6D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37E69-9E98-61E5-DFBD-AA6E76D8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D8C01-D322-AF5F-1EC8-25E1DA3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2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82C00-10CD-82FD-7F5E-DEE33B0A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4E27B-FB0C-9259-F40A-A3D66E9D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8DF1E-AB5B-5591-B7D3-DF9D0562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4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1A83-F830-826C-83AA-F96FC25E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CFEF-79CD-40E1-2E57-61BADBA0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D97D6-5E52-13D7-5D4F-2EB09513E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2DD33-D50E-402D-21DA-9F72B994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C8129-8CD8-587E-3BAE-081F00D7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AE07-DAE7-DF01-85B3-ED696869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9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672B-22D4-05C4-88F1-6DD94AC7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3159-2555-D3D0-AC85-F15A4B9FE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15DCB-C729-3E6C-7900-FFB216FEE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048AA-3CDA-3378-4061-7AE4B6BA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BFFA5-0F20-C891-B2B1-CDD2B8B3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13C7A-C9DB-44A3-CBAB-2BCCF510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8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0CFB-8B32-5E7C-BDB1-039F599A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FF494-4E58-9AF2-DC69-14B84059C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9557-8A78-3373-3D23-22EE0F59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DD4D-78DA-8B28-CB2B-815B858A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2CEDC-A911-359F-221B-E986B399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3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EA8AD-1BAB-8407-0318-68FA96B62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F2848-7AF1-77C8-0FA8-90A316A8B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A60CA-9A22-E41C-50A2-A776A061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9C03-61BF-BE5A-D497-5F9FECB2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148F6-85FC-7733-EA04-B9902025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FC2B-DE8A-E488-983D-3CEB0C8D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8BDB3-4C09-DD6F-1E91-8E70B620A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5D113-26D5-5592-BAF8-597B6246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F312-01C7-B18D-576C-2C759883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57DC7-782A-5BA3-E66C-A006C76D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F0EC3-0B68-3720-DBE5-F5927EB8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86A5-E41E-8DF4-B50E-2F2D6E77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9619-D8E1-6C93-E794-7680EB3CE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CA796-E8CD-CCF1-746F-E9B786428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A23A4-1BFE-6C31-529E-5E449DAFE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CE6A7-0792-F56E-E319-823CFD93A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4EBBF-CD39-14F8-D8A7-74B5B4A3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C88F9-35DE-E072-7A55-610AC8A3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429C5-8868-49E3-02AD-A5C81D19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7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F713-D0DC-808D-E39C-45F13B78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CF4E9-52AA-430E-845B-7B94FCB6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B69A4-3C7A-4291-C3BD-0AF780C5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4B7FF-1996-3BE8-C165-8696A236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E4DC3-5233-530F-ED3E-81B7EAAE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FD11F-05B3-6C8F-CF33-61B04BE3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56608-A2EC-EC4E-BABE-F958F50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68A1-81A6-F934-075A-C0AD4A5A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67BA-0774-356E-7BB8-25E9DF1C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4F8FC-6C96-79A8-BDEC-9C8566C8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C8BE8-C8F0-B86E-AFE0-12D8B0FE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EB007-77E8-1424-B95B-0D1F9AEA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D48E6-20CC-8AA0-FBDA-B4BFFCF7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5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CC4C-1E9A-0294-0C0D-C599DA3A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46CBA-585F-8CCA-4830-4A251C7B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C0A90-F9BF-3D72-2B06-B2BA01CA4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8EE02-73F3-7744-1588-1C59D953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08045-8609-9AA5-11D3-CBB696FA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5ABC7-BF5F-56F5-58AB-A2ECA1C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BBF99-396D-3767-4416-1DD67951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5B6E-B6A2-7C4D-A73F-7E7E9EEC2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D0B7-C836-4846-632A-62FA85513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44E3A-4FBE-41AD-8E4B-798EFAEF98E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60FAA-3E9D-028E-E283-EAD302D5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3197-4EE3-106D-5250-4C0568A18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074E8-C104-4496-94DD-2DC35B201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BEFCB6-B1B9-4AB1-9E03-F86129B95D8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E0CEFE-E92B-4432-BFF7-6DDBF8C5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773BA-5661-6B25-A2FF-2EE572AE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5C363-C0A5-B89C-6C39-236F4A285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73134-4ED0-1187-C335-96A44E358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A337-B53E-4102-AF49-57A2585264D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1E6A-EF7A-7FDE-0628-E65ABFDA7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137A-C37F-5987-0DF6-817E52EEF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891A-6AD3-4A9E-B6E7-7FABD669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1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4613BA-2DCA-4E05-9D54-3CAEE712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88262" y="4303551"/>
            <a:ext cx="2325690" cy="2325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5FD7F-DD11-4206-8EAB-EFA96268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64" y="1206076"/>
            <a:ext cx="9849624" cy="714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CDM Blue</a:t>
            </a:r>
            <a:r>
              <a:rPr lang="en-US" sz="3200" b="1" kern="1200" dirty="0">
                <a:solidFill>
                  <a:srgbClr val="0070C0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en-US" sz="3200" b="1" kern="1200" dirty="0">
                <a:solidFill>
                  <a:srgbClr val="0070C0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socurvature </a:t>
            </a:r>
            <a:r>
              <a:rPr lang="en-US" sz="3200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 LSS</a:t>
            </a:r>
            <a:endParaRPr lang="en-US" sz="3200" b="1" kern="1200" dirty="0">
              <a:solidFill>
                <a:srgbClr val="0070C0"/>
              </a:solidFill>
              <a:effectLst/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BF12C-E8CE-B6E8-3599-27274591A9C1}"/>
              </a:ext>
            </a:extLst>
          </p:cNvPr>
          <p:cNvSpPr txBox="1"/>
          <p:nvPr/>
        </p:nvSpPr>
        <p:spPr>
          <a:xfrm>
            <a:off x="308997" y="2329204"/>
            <a:ext cx="116842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Chaitanya Tadepalli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w Cen MT" panose="020B0602020104020603"/>
              </a:rPr>
              <a:t>with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Prof. Daniel Chung                               Prof. Moritz Muenchmeyer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E087A-3C80-26CF-8B80-4D98433F3F46}"/>
              </a:ext>
            </a:extLst>
          </p:cNvPr>
          <p:cNvSpPr txBox="1"/>
          <p:nvPr/>
        </p:nvSpPr>
        <p:spPr>
          <a:xfrm>
            <a:off x="9895130" y="235919"/>
            <a:ext cx="19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May 07,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A1D1E-2A9C-91F8-67FA-5E4F6CAB7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44" y="4303551"/>
            <a:ext cx="1915006" cy="1888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E2A1C-7D08-73B4-8172-5373810C2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344" y="4287748"/>
            <a:ext cx="1915006" cy="19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37579-4A4A-A515-DA93-0C2DEEE6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1008887"/>
            <a:ext cx="7845286" cy="1124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B9BCC-E174-B592-A3ED-24F1FCB7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87" y="3196895"/>
            <a:ext cx="4572235" cy="828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BB638-2A45-F4DD-1401-3EA26EBDB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68" y="4094987"/>
            <a:ext cx="4678254" cy="1046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492B5-2A82-1E5C-7779-40A4D7C8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117" y="5141780"/>
            <a:ext cx="4797284" cy="10467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E683B7-0CDC-337D-5D66-326FB766B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759" y="1321145"/>
            <a:ext cx="3583224" cy="6931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E22EB4-1EEB-4A5C-A949-FB62B74C1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24" y="1355910"/>
            <a:ext cx="711237" cy="6350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8BB666-4944-60CB-DE91-D35C381A1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69" y="4284991"/>
            <a:ext cx="882695" cy="6667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A6BAFD-21AB-1FB5-81A0-3728A4DD0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159" y="4289497"/>
            <a:ext cx="971600" cy="6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641CF-8AFB-5387-ADC0-2268B6C9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15" y="596348"/>
            <a:ext cx="8208469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2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4E84-A666-3054-5100-3342F23C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9998"/>
            <a:ext cx="9144000" cy="1077498"/>
          </a:xfrm>
        </p:spPr>
        <p:txBody>
          <a:bodyPr/>
          <a:lstStyle/>
          <a:p>
            <a:r>
              <a:rPr lang="en-US" dirty="0"/>
              <a:t>Talking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20C5C-47F7-2661-6CCC-BCAEC9CB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287"/>
            <a:ext cx="9144000" cy="35085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Introduce isocurvature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CMB limits, flat isocurvature (not so interesting)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Blue iso- spectator (axion) – can be far more interesting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Requires more linear modes, hence higher redshift, require lower shot noise,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Final money plot: show comparison b/w  Planck, Euclid and MM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Degeneracies (Laplacian bias, massive neutrinos, </a:t>
            </a:r>
            <a:r>
              <a:rPr lang="en-US"/>
              <a:t>CC signals)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5D1399B-AE04-2941-0723-D03DD38C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343" y="1011219"/>
            <a:ext cx="6930883" cy="4294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49621-DC0A-7F8E-FB02-4D0606B8D644}"/>
              </a:ext>
            </a:extLst>
          </p:cNvPr>
          <p:cNvSpPr txBox="1"/>
          <p:nvPr/>
        </p:nvSpPr>
        <p:spPr>
          <a:xfrm>
            <a:off x="8139903" y="1073423"/>
            <a:ext cx="390632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300" dirty="0">
                <a:latin typeface="Amasis MT Pro" panose="02040504050005020304" pitchFamily="18" charset="0"/>
              </a:rPr>
              <a:t>Constrained to be less than 2% on large (CMB) scales at k~0.1/</a:t>
            </a:r>
            <a:r>
              <a:rPr lang="en-US" sz="2300" dirty="0" err="1">
                <a:latin typeface="Amasis MT Pro" panose="02040504050005020304" pitchFamily="18" charset="0"/>
              </a:rPr>
              <a:t>Mpc</a:t>
            </a:r>
            <a:r>
              <a:rPr lang="en-US" sz="2300" dirty="0">
                <a:latin typeface="Amasis MT Pro" panose="02040504050005020304" pitchFamily="18" charset="0"/>
              </a:rPr>
              <a:t>. [</a:t>
            </a:r>
            <a:r>
              <a:rPr lang="en-US" sz="2300" b="1" dirty="0">
                <a:latin typeface="Amasis MT Pro" panose="02040504050005020304" pitchFamily="18" charset="0"/>
              </a:rPr>
              <a:t>1807.06211</a:t>
            </a:r>
            <a:r>
              <a:rPr lang="en-US" sz="2300" dirty="0">
                <a:latin typeface="Amasis MT Pro" panose="02040504050005020304" pitchFamily="18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EFF57-3AF6-4D87-FB92-D8ACB5022D0D}"/>
              </a:ext>
            </a:extLst>
          </p:cNvPr>
          <p:cNvSpPr txBox="1"/>
          <p:nvPr/>
        </p:nvSpPr>
        <p:spPr>
          <a:xfrm>
            <a:off x="8228403" y="2745380"/>
            <a:ext cx="381782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2-sigma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 hint found in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1711.06736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1707.09354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 and slight support in </a:t>
            </a:r>
            <a:r>
              <a:rPr lang="en-US" sz="2300" b="1" dirty="0">
                <a:latin typeface="Amasis MT Pro" panose="02040504050005020304" pitchFamily="18" charset="0"/>
              </a:rPr>
              <a:t>1807.06211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from combined Planck+BOSS-DR12 data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0000"/>
                </a:solidFill>
                <a:latin typeface="Amasis MT Pro" panose="02040504050005020304" pitchFamily="18" charset="0"/>
              </a:rPr>
              <a:t>for uncorrelated CDM iso with </a:t>
            </a:r>
            <a:r>
              <a:rPr lang="en-US" sz="2300" b="1" dirty="0">
                <a:solidFill>
                  <a:srgbClr val="000000"/>
                </a:solidFill>
                <a:latin typeface="Amasis MT Pro" panose="02040504050005020304" pitchFamily="18" charset="0"/>
              </a:rPr>
              <a:t>1.5&lt;</a:t>
            </a:r>
            <a:r>
              <a:rPr lang="en-US" sz="2300" b="1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niso</a:t>
            </a:r>
            <a:r>
              <a:rPr lang="en-US" sz="2300" b="1" dirty="0">
                <a:solidFill>
                  <a:srgbClr val="000000"/>
                </a:solidFill>
                <a:latin typeface="Amasis MT Pro" panose="02040504050005020304" pitchFamily="18" charset="0"/>
              </a:rPr>
              <a:t>&lt;3.5</a:t>
            </a:r>
            <a:r>
              <a:rPr lang="en-US" sz="2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sis MT Pro" panose="020405040500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317FC-1623-894F-5D0C-05A74D052592}"/>
              </a:ext>
            </a:extLst>
          </p:cNvPr>
          <p:cNvSpPr txBox="1"/>
          <p:nvPr/>
        </p:nvSpPr>
        <p:spPr>
          <a:xfrm>
            <a:off x="1232453" y="265045"/>
            <a:ext cx="884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Primordial blue-tilted isocurvature (generated during inflation)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0B6D77-3EAD-5EA1-93BC-923AF3779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38" y="1294630"/>
            <a:ext cx="1354505" cy="541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FCE398-331D-F1CE-3E2E-0AAD41DFA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34" y="5706278"/>
            <a:ext cx="5198405" cy="890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E9F78F-EEB9-5D36-C4D3-0071832A4F83}"/>
              </a:ext>
            </a:extLst>
          </p:cNvPr>
          <p:cNvSpPr txBox="1"/>
          <p:nvPr/>
        </p:nvSpPr>
        <p:spPr>
          <a:xfrm>
            <a:off x="5860243" y="6115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masis MT Pro" panose="02040504050005020304" pitchFamily="18" charset="0"/>
              </a:rPr>
              <a:t>[</a:t>
            </a:r>
            <a:r>
              <a:rPr lang="en-US" sz="1800" b="1" dirty="0">
                <a:latin typeface="Amasis MT Pro" panose="02040504050005020304" pitchFamily="18" charset="0"/>
              </a:rPr>
              <a:t>1807.06211</a:t>
            </a:r>
            <a:r>
              <a:rPr lang="en-US" sz="1800" dirty="0">
                <a:latin typeface="Amasis MT Pro" panose="02040504050005020304" pitchFamily="18" charset="0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13E8CB-20F3-71F9-E7D3-0C31978E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20" y="2085562"/>
            <a:ext cx="4223682" cy="12616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A85F5F-1738-9999-9DEA-7391AD0A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328" y="5529488"/>
            <a:ext cx="3152599" cy="983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C9460-9CBD-4679-B905-E92227E7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10" y="-35776"/>
            <a:ext cx="10077541" cy="95664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masis MT Pro" panose="02040504050005020304" pitchFamily="18" charset="0"/>
              </a:rPr>
              <a:t>Generate blue-tilted spectra via non-equilibrium radial field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8FE191-DE42-4E25-A28A-D0D65C838174}"/>
              </a:ext>
            </a:extLst>
          </p:cNvPr>
          <p:cNvCxnSpPr>
            <a:cxnSpLocks/>
          </p:cNvCxnSpPr>
          <p:nvPr/>
        </p:nvCxnSpPr>
        <p:spPr>
          <a:xfrm flipV="1">
            <a:off x="9051236" y="3033068"/>
            <a:ext cx="622851" cy="89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81F2D0-B44B-498E-B5E0-8DC0FBDDA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5" y="2158203"/>
            <a:ext cx="5616180" cy="3824004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C880945-8656-4386-BD9D-F0AE310B289E}"/>
              </a:ext>
            </a:extLst>
          </p:cNvPr>
          <p:cNvCxnSpPr>
            <a:cxnSpLocks/>
          </p:cNvCxnSpPr>
          <p:nvPr/>
        </p:nvCxnSpPr>
        <p:spPr>
          <a:xfrm flipV="1">
            <a:off x="1449878" y="3578586"/>
            <a:ext cx="350240" cy="533961"/>
          </a:xfrm>
          <a:prstGeom prst="curvedConnector3">
            <a:avLst>
              <a:gd name="adj1" fmla="val -37461"/>
            </a:avLst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7CA7C27-60A7-4AFF-B917-B73652AE7BC0}"/>
              </a:ext>
            </a:extLst>
          </p:cNvPr>
          <p:cNvCxnSpPr>
            <a:cxnSpLocks/>
          </p:cNvCxnSpPr>
          <p:nvPr/>
        </p:nvCxnSpPr>
        <p:spPr>
          <a:xfrm>
            <a:off x="6165130" y="6139083"/>
            <a:ext cx="2403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E439D41-A56B-4F0A-B730-40A96BAB9BA9}"/>
              </a:ext>
            </a:extLst>
          </p:cNvPr>
          <p:cNvSpPr txBox="1"/>
          <p:nvPr/>
        </p:nvSpPr>
        <p:spPr>
          <a:xfrm>
            <a:off x="6670200" y="5685940"/>
            <a:ext cx="1513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1501.05618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98B4F6-04D5-463E-B36F-3962559D8AD5}"/>
              </a:ext>
            </a:extLst>
          </p:cNvPr>
          <p:cNvSpPr txBox="1"/>
          <p:nvPr/>
        </p:nvSpPr>
        <p:spPr>
          <a:xfrm>
            <a:off x="8183639" y="4771110"/>
            <a:ext cx="3463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Dynamical non-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equilb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 mass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58C9412-C612-420C-AD29-AE052E1BEB4A}"/>
              </a:ext>
            </a:extLst>
          </p:cNvPr>
          <p:cNvSpPr txBox="1"/>
          <p:nvPr/>
        </p:nvSpPr>
        <p:spPr>
          <a:xfrm>
            <a:off x="1738132" y="665591"/>
            <a:ext cx="4117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Kasuya</a:t>
            </a:r>
            <a:r>
              <a:rPr lang="en-US" sz="2000" dirty="0">
                <a:solidFill>
                  <a:prstClr val="black"/>
                </a:solidFill>
                <a:latin typeface="NimbusRomNo9L-Regu"/>
              </a:rPr>
              <a:t>+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Kawasaki:2009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ight Brace 83">
            <a:extLst>
              <a:ext uri="{FF2B5EF4-FFF2-40B4-BE49-F238E27FC236}">
                <a16:creationId xmlns:a16="http://schemas.microsoft.com/office/drawing/2014/main" id="{F765EAAE-E17E-4365-9667-A406EAAA4D04}"/>
              </a:ext>
            </a:extLst>
          </p:cNvPr>
          <p:cNvSpPr/>
          <p:nvPr/>
        </p:nvSpPr>
        <p:spPr>
          <a:xfrm rot="16200000">
            <a:off x="9641575" y="5154061"/>
            <a:ext cx="400110" cy="54437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8B97960F-2EF1-9696-5015-603185011978}"/>
              </a:ext>
            </a:extLst>
          </p:cNvPr>
          <p:cNvCxnSpPr>
            <a:cxnSpLocks/>
          </p:cNvCxnSpPr>
          <p:nvPr/>
        </p:nvCxnSpPr>
        <p:spPr>
          <a:xfrm>
            <a:off x="-1063999" y="1298311"/>
            <a:ext cx="3075561" cy="2795378"/>
          </a:xfrm>
          <a:prstGeom prst="curvedConnector3">
            <a:avLst>
              <a:gd name="adj1" fmla="val 70121"/>
            </a:avLst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CE2FB-439C-B3FF-354B-1B8A5A80FCE0}"/>
              </a:ext>
            </a:extLst>
          </p:cNvPr>
          <p:cNvSpPr/>
          <p:nvPr/>
        </p:nvSpPr>
        <p:spPr>
          <a:xfrm>
            <a:off x="-1476880" y="389085"/>
            <a:ext cx="2982406" cy="20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E511F4-95CC-E4CA-FE96-9FFD61DC48A9}"/>
              </a:ext>
            </a:extLst>
          </p:cNvPr>
          <p:cNvSpPr/>
          <p:nvPr/>
        </p:nvSpPr>
        <p:spPr>
          <a:xfrm>
            <a:off x="941857" y="2262901"/>
            <a:ext cx="166518" cy="1568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3D6EE-095D-93D9-08AF-B960301B5243}"/>
              </a:ext>
            </a:extLst>
          </p:cNvPr>
          <p:cNvSpPr txBox="1"/>
          <p:nvPr/>
        </p:nvSpPr>
        <p:spPr>
          <a:xfrm>
            <a:off x="4184072" y="5537264"/>
            <a:ext cx="3463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Massless axion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DB168-4319-37AC-DFE1-B68820CBC9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0747" y="1767068"/>
            <a:ext cx="2722286" cy="766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672B79-867C-5FDB-4E85-2C527AECA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066" y="3861902"/>
            <a:ext cx="3587934" cy="463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8B25F3-C041-A2AA-527D-57D84BAA6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624" y="5870606"/>
            <a:ext cx="2057506" cy="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B9B197-8D38-931A-910C-7B09FA491122}"/>
              </a:ext>
            </a:extLst>
          </p:cNvPr>
          <p:cNvSpPr txBox="1"/>
          <p:nvPr/>
        </p:nvSpPr>
        <p:spPr>
          <a:xfrm>
            <a:off x="7116417" y="1272206"/>
            <a:ext cx="48900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Large (</a:t>
            </a:r>
            <a:r>
              <a:rPr lang="en-US" sz="2600" dirty="0" err="1"/>
              <a:t>niso</a:t>
            </a:r>
            <a:r>
              <a:rPr lang="en-US" sz="2600" dirty="0"/>
              <a:t> &gt; 2.5) blue-tilted isocurvature power spectrum from massive (m&gt;H) spectator fields during inflation must have cutoff.</a:t>
            </a:r>
          </a:p>
          <a:p>
            <a:endParaRPr lang="en-US" sz="2600" dirty="0"/>
          </a:p>
          <a:p>
            <a:r>
              <a:rPr lang="en-US" sz="2600" dirty="0"/>
              <a:t>The cutoff scale naturally lies in the range around &lt;~ 1h/</a:t>
            </a:r>
            <a:r>
              <a:rPr lang="en-US" sz="2600" dirty="0" err="1"/>
              <a:t>Mpc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90FB4-1800-2402-DCB9-35331B0A29DE}"/>
              </a:ext>
            </a:extLst>
          </p:cNvPr>
          <p:cNvSpPr txBox="1"/>
          <p:nvPr/>
        </p:nvSpPr>
        <p:spPr>
          <a:xfrm>
            <a:off x="1431237" y="5382327"/>
            <a:ext cx="988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CDM isocurvature spectra with a cutoff </a:t>
            </a:r>
            <a:r>
              <a:rPr lang="en-US" sz="2400" dirty="0">
                <a:solidFill>
                  <a:srgbClr val="0070C0"/>
                </a:solidFill>
              </a:rPr>
              <a:t>&lt;~ O(0.5)h/</a:t>
            </a:r>
            <a:r>
              <a:rPr lang="en-US" sz="2400" dirty="0" err="1">
                <a:solidFill>
                  <a:srgbClr val="0070C0"/>
                </a:solidFill>
              </a:rPr>
              <a:t>Mpc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evade most constraints on small scales and hence are well-suited for LSS surveys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94505-E78C-67DE-BCC8-DD33F5866E6C}"/>
              </a:ext>
            </a:extLst>
          </p:cNvPr>
          <p:cNvSpPr txBox="1"/>
          <p:nvPr/>
        </p:nvSpPr>
        <p:spPr>
          <a:xfrm>
            <a:off x="556595" y="226886"/>
            <a:ext cx="1137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Primordial blue-tilted isocurvature from non-equilibrium physics during inflation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3615D-D1DE-2241-62D8-F18E7FB1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9" y="1226351"/>
            <a:ext cx="6070912" cy="372764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D7866F0-4FA6-D515-3CDC-7ED66DD75ED4}"/>
              </a:ext>
            </a:extLst>
          </p:cNvPr>
          <p:cNvSpPr/>
          <p:nvPr/>
        </p:nvSpPr>
        <p:spPr>
          <a:xfrm>
            <a:off x="2940253" y="2777595"/>
            <a:ext cx="3579818" cy="1787820"/>
          </a:xfrm>
          <a:custGeom>
            <a:avLst/>
            <a:gdLst>
              <a:gd name="connsiteX0" fmla="*/ 0 w 5897880"/>
              <a:gd name="connsiteY0" fmla="*/ 2872056 h 2872056"/>
              <a:gd name="connsiteX1" fmla="*/ 2446020 w 5897880"/>
              <a:gd name="connsiteY1" fmla="*/ 140286 h 2872056"/>
              <a:gd name="connsiteX2" fmla="*/ 3200400 w 5897880"/>
              <a:gd name="connsiteY2" fmla="*/ 357456 h 2872056"/>
              <a:gd name="connsiteX3" fmla="*/ 3577590 w 5897880"/>
              <a:gd name="connsiteY3" fmla="*/ 25986 h 2872056"/>
              <a:gd name="connsiteX4" fmla="*/ 3897630 w 5897880"/>
              <a:gd name="connsiteY4" fmla="*/ 483186 h 2872056"/>
              <a:gd name="connsiteX5" fmla="*/ 4183380 w 5897880"/>
              <a:gd name="connsiteY5" fmla="*/ 220296 h 2872056"/>
              <a:gd name="connsiteX6" fmla="*/ 4606290 w 5897880"/>
              <a:gd name="connsiteY6" fmla="*/ 757506 h 2872056"/>
              <a:gd name="connsiteX7" fmla="*/ 5897880 w 5897880"/>
              <a:gd name="connsiteY7" fmla="*/ 837516 h 28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7880" h="2872056">
                <a:moveTo>
                  <a:pt x="0" y="2872056"/>
                </a:moveTo>
                <a:cubicBezTo>
                  <a:pt x="956310" y="1715721"/>
                  <a:pt x="1912620" y="559386"/>
                  <a:pt x="2446020" y="140286"/>
                </a:cubicBezTo>
                <a:cubicBezTo>
                  <a:pt x="2979420" y="-278814"/>
                  <a:pt x="3011805" y="376506"/>
                  <a:pt x="3200400" y="357456"/>
                </a:cubicBezTo>
                <a:cubicBezTo>
                  <a:pt x="3388995" y="338406"/>
                  <a:pt x="3461385" y="5031"/>
                  <a:pt x="3577590" y="25986"/>
                </a:cubicBezTo>
                <a:cubicBezTo>
                  <a:pt x="3693795" y="46941"/>
                  <a:pt x="3796665" y="450801"/>
                  <a:pt x="3897630" y="483186"/>
                </a:cubicBezTo>
                <a:cubicBezTo>
                  <a:pt x="3998595" y="515571"/>
                  <a:pt x="4065270" y="174576"/>
                  <a:pt x="4183380" y="220296"/>
                </a:cubicBezTo>
                <a:cubicBezTo>
                  <a:pt x="4301490" y="266016"/>
                  <a:pt x="4320540" y="654636"/>
                  <a:pt x="4606290" y="757506"/>
                </a:cubicBezTo>
                <a:cubicBezTo>
                  <a:pt x="4892040" y="860376"/>
                  <a:pt x="5665470" y="833706"/>
                  <a:pt x="5897880" y="83751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1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0D1A3-9360-CFD1-E73B-74CD2442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67" y="2158899"/>
            <a:ext cx="7700077" cy="764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EF8CE-02FD-0307-D09B-46CF254D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867" y="672654"/>
            <a:ext cx="7284266" cy="552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B9650-2DB7-BB5D-9A34-DCC511BF2E37}"/>
              </a:ext>
            </a:extLst>
          </p:cNvPr>
          <p:cNvSpPr txBox="1"/>
          <p:nvPr/>
        </p:nvSpPr>
        <p:spPr>
          <a:xfrm>
            <a:off x="1272209" y="3656434"/>
            <a:ext cx="1091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try to answer this in the context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Euclid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MegaMapper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EFTofLSS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biased tracer formalism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ABC29-529F-543D-EEFD-622905C9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159" y="5477460"/>
            <a:ext cx="632378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23B5E-23B7-7DD0-3053-59D571F6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5" y="910919"/>
            <a:ext cx="7762424" cy="5821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CD56D-009B-2BBB-E5A2-0D325889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42" y="3257541"/>
            <a:ext cx="2552831" cy="342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3A65B-6ACF-F9CC-9771-2367E23E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633" y="1666293"/>
            <a:ext cx="2914800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6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B908EA-32C9-D9A9-43E7-7C3BCED5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8" y="793059"/>
            <a:ext cx="7181452" cy="53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EABA3-856A-A6D1-B105-4A167E150E37}"/>
              </a:ext>
            </a:extLst>
          </p:cNvPr>
          <p:cNvSpPr txBox="1"/>
          <p:nvPr/>
        </p:nvSpPr>
        <p:spPr>
          <a:xfrm>
            <a:off x="6483177" y="1472349"/>
            <a:ext cx="97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0E645-837D-06AD-2D95-B18B95AECD6A}"/>
              </a:ext>
            </a:extLst>
          </p:cNvPr>
          <p:cNvSpPr txBox="1"/>
          <p:nvPr/>
        </p:nvSpPr>
        <p:spPr>
          <a:xfrm>
            <a:off x="5598361" y="79172"/>
            <a:ext cx="16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Estimates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55C5-0DC0-89CB-AC7F-CAA08AEF79D0}"/>
              </a:ext>
            </a:extLst>
          </p:cNvPr>
          <p:cNvSpPr txBox="1"/>
          <p:nvPr/>
        </p:nvSpPr>
        <p:spPr>
          <a:xfrm>
            <a:off x="8544632" y="2256776"/>
            <a:ext cx="3341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Additional factor of 2-3 improvement from RSD</a:t>
            </a:r>
          </a:p>
          <a:p>
            <a:pPr marL="342900" indent="-342900">
              <a:buAutoNum type="arabicParenR"/>
            </a:pPr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Further improvement from strong priors on bias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7012FA-D079-D861-96CF-DA9D73A32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391" y="910919"/>
            <a:ext cx="2914800" cy="997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1926C9-B713-FC9E-D037-DB2312A10AD8}"/>
              </a:ext>
            </a:extLst>
          </p:cNvPr>
          <p:cNvSpPr txBox="1"/>
          <p:nvPr/>
        </p:nvSpPr>
        <p:spPr>
          <a:xfrm>
            <a:off x="3044236" y="2295257"/>
            <a:ext cx="73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771D7-F794-637B-31C0-471E925EA285}"/>
              </a:ext>
            </a:extLst>
          </p:cNvPr>
          <p:cNvSpPr txBox="1"/>
          <p:nvPr/>
        </p:nvSpPr>
        <p:spPr>
          <a:xfrm>
            <a:off x="6361043" y="2363543"/>
            <a:ext cx="11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Euclid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06E25-CCDB-ABC1-BD39-F432DBC6662C}"/>
              </a:ext>
            </a:extLst>
          </p:cNvPr>
          <p:cNvSpPr txBox="1"/>
          <p:nvPr/>
        </p:nvSpPr>
        <p:spPr>
          <a:xfrm>
            <a:off x="8605903" y="5264283"/>
            <a:ext cx="334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Factor of ~10 improvement expected from Stage5 surveys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34C6D-656F-499D-0F80-784396C679DD}"/>
              </a:ext>
            </a:extLst>
          </p:cNvPr>
          <p:cNvSpPr txBox="1"/>
          <p:nvPr/>
        </p:nvSpPr>
        <p:spPr>
          <a:xfrm>
            <a:off x="7195043" y="1586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Sai+2023</a:t>
            </a:r>
          </a:p>
        </p:txBody>
      </p:sp>
    </p:spTree>
    <p:extLst>
      <p:ext uri="{BB962C8B-B14F-4D97-AF65-F5344CB8AC3E}">
        <p14:creationId xmlns:p14="http://schemas.microsoft.com/office/powerpoint/2010/main" val="146195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60A64A-DD15-8A14-9395-838CC92EA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9" y="1153287"/>
            <a:ext cx="11494605" cy="4851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700" dirty="0"/>
              <a:t>“</a:t>
            </a:r>
            <a:r>
              <a:rPr lang="en-US" sz="2700" b="1" dirty="0" err="1"/>
              <a:t>niso</a:t>
            </a:r>
            <a:r>
              <a:rPr lang="en-US" sz="2700" b="1" dirty="0"/>
              <a:t>”</a:t>
            </a:r>
            <a:r>
              <a:rPr lang="en-US" sz="2700" dirty="0"/>
              <a:t> can offer insights into the presence of spectator DM fields and their mass scales.</a:t>
            </a:r>
          </a:p>
          <a:p>
            <a:pPr algn="l"/>
            <a:endParaRPr lang="en-US" sz="2700" dirty="0"/>
          </a:p>
          <a:p>
            <a:r>
              <a:rPr lang="en-US" sz="2700" b="1" dirty="0" err="1"/>
              <a:t>niso</a:t>
            </a:r>
            <a:r>
              <a:rPr lang="en-US" sz="2700" b="1" dirty="0"/>
              <a:t> &gt; 2.4 </a:t>
            </a:r>
            <a:r>
              <a:rPr lang="en-US" sz="2700" dirty="0"/>
              <a:t>can imply </a:t>
            </a:r>
            <a:r>
              <a:rPr lang="en-US" sz="2700" u="sng" dirty="0"/>
              <a:t>time-dependent mass</a:t>
            </a:r>
            <a:r>
              <a:rPr lang="en-US" sz="2700" dirty="0"/>
              <a:t> during inflation. [</a:t>
            </a:r>
            <a:r>
              <a:rPr lang="en-US" sz="2700" b="1" dirty="0"/>
              <a:t>1509.0585</a:t>
            </a:r>
            <a:r>
              <a:rPr lang="en-US" sz="2700" dirty="0"/>
              <a:t>]</a:t>
            </a:r>
          </a:p>
          <a:p>
            <a:endParaRPr lang="en-US" sz="2700" dirty="0"/>
          </a:p>
          <a:p>
            <a:r>
              <a:rPr lang="en-US" sz="2700" dirty="0"/>
              <a:t>Axionic blue iso can relax the constraint on                      parametric region</a:t>
            </a:r>
          </a:p>
          <a:p>
            <a:endParaRPr lang="en-US" sz="2700" dirty="0"/>
          </a:p>
          <a:p>
            <a:r>
              <a:rPr lang="en-US" sz="2700" dirty="0"/>
              <a:t>Can give large peaked power on small scales or oscillatory signals. </a:t>
            </a:r>
          </a:p>
          <a:p>
            <a:endParaRPr lang="en-US" sz="2700" dirty="0"/>
          </a:p>
          <a:p>
            <a:r>
              <a:rPr lang="en-US" sz="2700" dirty="0"/>
              <a:t>NG signal?</a:t>
            </a:r>
          </a:p>
          <a:p>
            <a:endParaRPr lang="en-US" sz="2700" dirty="0"/>
          </a:p>
          <a:p>
            <a:r>
              <a:rPr lang="en-US" sz="2700" dirty="0"/>
              <a:t>Indication from c^2(z) EFT parameter?</a:t>
            </a:r>
          </a:p>
          <a:p>
            <a:endParaRPr lang="en-US" sz="2700" dirty="0"/>
          </a:p>
          <a:p>
            <a:pPr algn="l"/>
            <a:endParaRPr lang="en-US" sz="2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5CD58-85FF-F4E0-F53A-B9BFA1D3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97" y="1470524"/>
            <a:ext cx="4540483" cy="654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89F52-43CE-3FB5-4C44-0FF5E55B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16" y="2889222"/>
            <a:ext cx="1454225" cy="53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8064C-9796-63F3-86A0-506DCD4F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-1457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Interesting science case…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2FAD6-4A11-F1E2-ADEB-017B0284D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62" y="4395570"/>
            <a:ext cx="2959252" cy="1873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D52148-D818-852D-4574-1B6F13CE9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681" y="4378744"/>
            <a:ext cx="2883048" cy="19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2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6C52B3-07C3-182D-E876-5AAA800A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5C8011-1A01-949C-18F2-3DA1C7C17CA8}"/>
              </a:ext>
            </a:extLst>
          </p:cNvPr>
          <p:cNvSpPr/>
          <p:nvPr/>
        </p:nvSpPr>
        <p:spPr>
          <a:xfrm>
            <a:off x="2994990" y="4876800"/>
            <a:ext cx="5221357" cy="2650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8919D-2154-032C-26B9-86D11C5B3FED}"/>
              </a:ext>
            </a:extLst>
          </p:cNvPr>
          <p:cNvSpPr/>
          <p:nvPr/>
        </p:nvSpPr>
        <p:spPr>
          <a:xfrm>
            <a:off x="2981738" y="3863009"/>
            <a:ext cx="5221357" cy="2650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362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Adobe Devanagari</vt:lpstr>
      <vt:lpstr>Amasis MT Pro</vt:lpstr>
      <vt:lpstr>Aptos</vt:lpstr>
      <vt:lpstr>Aptos Display</vt:lpstr>
      <vt:lpstr>Arial</vt:lpstr>
      <vt:lpstr>Calibri</vt:lpstr>
      <vt:lpstr>Calibri Light</vt:lpstr>
      <vt:lpstr>NimbusRomNo9L-Regu</vt:lpstr>
      <vt:lpstr>Tw Cen MT</vt:lpstr>
      <vt:lpstr>Office Theme</vt:lpstr>
      <vt:lpstr>Droplet</vt:lpstr>
      <vt:lpstr>1_Office Theme</vt:lpstr>
      <vt:lpstr>CDM Blue isocurvature in LSS</vt:lpstr>
      <vt:lpstr>PowerPoint Presentation</vt:lpstr>
      <vt:lpstr>Generate blue-tilted spectra via non-equilibrium radial field</vt:lpstr>
      <vt:lpstr>PowerPoint Presentation</vt:lpstr>
      <vt:lpstr>PowerPoint Presentation</vt:lpstr>
      <vt:lpstr>PowerPoint Presentation</vt:lpstr>
      <vt:lpstr>PowerPoint Presentation</vt:lpstr>
      <vt:lpstr>Interesting science case…</vt:lpstr>
      <vt:lpstr>PowerPoint Presentation</vt:lpstr>
      <vt:lpstr>PowerPoint Presentation</vt:lpstr>
      <vt:lpstr>PowerPoint Presentation</vt:lpstr>
      <vt:lpstr>Talking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points</dc:title>
  <dc:creator>sai chaitanya tadepalli</dc:creator>
  <cp:lastModifiedBy>sai chaitanya tadepalli</cp:lastModifiedBy>
  <cp:revision>51</cp:revision>
  <dcterms:created xsi:type="dcterms:W3CDTF">2024-05-06T04:31:31Z</dcterms:created>
  <dcterms:modified xsi:type="dcterms:W3CDTF">2024-05-07T19:33:48Z</dcterms:modified>
</cp:coreProperties>
</file>