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870" r:id="rId1"/>
  </p:sldMasterIdLst>
  <p:notesMasterIdLst>
    <p:notesMasterId r:id="rId34"/>
  </p:notesMasterIdLst>
  <p:handoutMasterIdLst>
    <p:handoutMasterId r:id="rId35"/>
  </p:handoutMasterIdLst>
  <p:sldIdLst>
    <p:sldId id="256" r:id="rId2"/>
    <p:sldId id="277" r:id="rId3"/>
    <p:sldId id="305" r:id="rId4"/>
    <p:sldId id="282" r:id="rId5"/>
    <p:sldId id="276" r:id="rId6"/>
    <p:sldId id="301" r:id="rId7"/>
    <p:sldId id="302" r:id="rId8"/>
    <p:sldId id="279" r:id="rId9"/>
    <p:sldId id="280" r:id="rId10"/>
    <p:sldId id="281" r:id="rId11"/>
    <p:sldId id="290" r:id="rId12"/>
    <p:sldId id="297" r:id="rId13"/>
    <p:sldId id="299" r:id="rId14"/>
    <p:sldId id="300" r:id="rId15"/>
    <p:sldId id="283" r:id="rId16"/>
    <p:sldId id="285" r:id="rId17"/>
    <p:sldId id="286" r:id="rId18"/>
    <p:sldId id="306" r:id="rId19"/>
    <p:sldId id="284" r:id="rId20"/>
    <p:sldId id="288" r:id="rId21"/>
    <p:sldId id="287" r:id="rId22"/>
    <p:sldId id="270" r:id="rId23"/>
    <p:sldId id="272" r:id="rId24"/>
    <p:sldId id="273" r:id="rId25"/>
    <p:sldId id="289" r:id="rId26"/>
    <p:sldId id="291" r:id="rId27"/>
    <p:sldId id="293" r:id="rId28"/>
    <p:sldId id="294" r:id="rId29"/>
    <p:sldId id="307" r:id="rId30"/>
    <p:sldId id="303" r:id="rId31"/>
    <p:sldId id="295" r:id="rId32"/>
    <p:sldId id="296" r:id="rId3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2480B0A5-7B64-2049-9739-03F579799AD6}">
          <p14:sldIdLst>
            <p14:sldId id="256"/>
            <p14:sldId id="277"/>
            <p14:sldId id="305"/>
            <p14:sldId id="282"/>
            <p14:sldId id="276"/>
            <p14:sldId id="301"/>
            <p14:sldId id="302"/>
            <p14:sldId id="279"/>
            <p14:sldId id="280"/>
            <p14:sldId id="281"/>
            <p14:sldId id="290"/>
            <p14:sldId id="297"/>
            <p14:sldId id="299"/>
            <p14:sldId id="300"/>
            <p14:sldId id="283"/>
            <p14:sldId id="285"/>
            <p14:sldId id="286"/>
            <p14:sldId id="306"/>
            <p14:sldId id="284"/>
            <p14:sldId id="288"/>
            <p14:sldId id="287"/>
            <p14:sldId id="270"/>
            <p14:sldId id="272"/>
            <p14:sldId id="273"/>
            <p14:sldId id="289"/>
            <p14:sldId id="291"/>
            <p14:sldId id="293"/>
            <p14:sldId id="294"/>
            <p14:sldId id="307"/>
            <p14:sldId id="303"/>
            <p14:sldId id="295"/>
            <p14:sldId id="29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hiddenSlides="1"/>
  <p:clrMru>
    <a:srgbClr val="0091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919" autoAdjust="0"/>
    <p:restoredTop sz="87336" autoAdjust="0"/>
  </p:normalViewPr>
  <p:slideViewPr>
    <p:cSldViewPr snapToGrid="0" snapToObjects="1">
      <p:cViewPr varScale="1">
        <p:scale>
          <a:sx n="103" d="100"/>
          <a:sy n="103" d="100"/>
        </p:scale>
        <p:origin x="1552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718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79" d="100"/>
          <a:sy n="79" d="100"/>
        </p:scale>
        <p:origin x="-3352" y="-10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304875-4539-BF40-8C50-C0DB8A9C42CD}" type="datetime1">
              <a:rPr lang="en-US" smtClean="0"/>
              <a:t>1/30/24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7ACD93-90CE-A045-871D-8F09A40D12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000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2D4ADE-7305-184A-B300-4F6DD9EDCF22}" type="datetime1">
              <a:rPr lang="en-US" smtClean="0"/>
              <a:t>1/30/24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CBB8CC-B6E8-274F-A7C5-08D691781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326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While</a:t>
            </a:r>
            <a:r>
              <a:rPr lang="en-US" baseline="0" dirty="0"/>
              <a:t> a small percentage of photons -&gt; extremely large amount of information. </a:t>
            </a:r>
          </a:p>
          <a:p>
            <a:endParaRPr lang="en-US" baseline="0" dirty="0"/>
          </a:p>
          <a:p>
            <a:r>
              <a:rPr lang="en-US" baseline="0" dirty="0"/>
              <a:t>Only now are experiments beginning to probe this rich regime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CBB8CC-B6E8-274F-A7C5-08D69178183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55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Add timelines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CBB8CC-B6E8-274F-A7C5-08D69178183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017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Say</a:t>
            </a:r>
            <a:r>
              <a:rPr lang="en-US" baseline="0" dirty="0"/>
              <a:t> I am part of the ADVACT collaboration!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CBB8CC-B6E8-274F-A7C5-08D69178183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0404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Stress LEADER!!</a:t>
            </a:r>
          </a:p>
          <a:p>
            <a:endParaRPr lang="en-US" baseline="0" dirty="0"/>
          </a:p>
          <a:p>
            <a:r>
              <a:rPr lang="en-US" baseline="0" dirty="0"/>
              <a:t>100M dollar experiment.  Spent a lot of my time optimizing science returns.</a:t>
            </a:r>
          </a:p>
          <a:p>
            <a:endParaRPr lang="en-US" baseline="0" dirty="0"/>
          </a:p>
          <a:p>
            <a:r>
              <a:rPr lang="en-US" baseline="0" dirty="0"/>
              <a:t>Frequency coverage is key for foregrounds removal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CBB8CC-B6E8-274F-A7C5-08D69178183E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630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68940" y="268288"/>
            <a:ext cx="182880" cy="388685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00400" y="4208929"/>
            <a:ext cx="5458968" cy="1048684"/>
          </a:xfr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00400" y="5257800"/>
            <a:ext cx="5458968" cy="621792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buClr>
                <a:schemeClr val="accent1"/>
              </a:buClr>
              <a:buSzPct val="100000"/>
              <a:buFont typeface="Wingdings 2" pitchFamily="18" charset="2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76600" y="390525"/>
            <a:ext cx="5504688" cy="365125"/>
          </a:xfrm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defRPr sz="2200" b="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5381F196-DB94-4944-8F4A-CB5988DAE7FA}" type="datetime1">
              <a:rPr lang="en-US" smtClean="0"/>
              <a:t>1/30/24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18688" y="6356350"/>
            <a:ext cx="4736592" cy="365125"/>
          </a:xfrm>
        </p:spPr>
        <p:txBody>
          <a:bodyPr vert="horz" lIns="91440" tIns="45720" rIns="91440" bIns="45720" rtlCol="0" anchor="ctr"/>
          <a:lstStyle>
            <a:lvl1pPr marL="0" algn="l" defTabSz="914400" rtl="0" eaLnBrk="1" latinLnBrk="0" hangingPunct="1">
              <a:defRPr sz="1100" b="1" kern="12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it-IT"/>
              <a:t>Simone Ferraro (LBNL)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56494" y="6356350"/>
            <a:ext cx="685800" cy="365125"/>
          </a:xfrm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defRPr sz="1100" b="1" kern="12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74C7E049-B585-4EE6-96C0-EEB30EAA14F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148918" y="268288"/>
            <a:ext cx="718073" cy="16459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914400"/>
            <a:ext cx="7391401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82440" y="2214562"/>
            <a:ext cx="3566160" cy="19202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29D22-2704-894B-A7A8-D77A4997E535}" type="datetime1">
              <a:rPr lang="en-US" smtClean="0"/>
              <a:t>1/30/24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Simone Ferraro (LBNL)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sz="half" idx="13"/>
          </p:nvPr>
        </p:nvSpPr>
        <p:spPr>
          <a:xfrm>
            <a:off x="4282440" y="4224973"/>
            <a:ext cx="3566160" cy="19202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10" name="Content Placeholder 2"/>
          <p:cNvSpPr>
            <a:spLocks noGrp="1"/>
          </p:cNvSpPr>
          <p:nvPr>
            <p:ph sz="half" idx="14"/>
          </p:nvPr>
        </p:nvSpPr>
        <p:spPr>
          <a:xfrm>
            <a:off x="457200" y="2214563"/>
            <a:ext cx="3566160" cy="39116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148918" y="268288"/>
            <a:ext cx="718073" cy="16459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914400"/>
            <a:ext cx="7391401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82440" y="2214562"/>
            <a:ext cx="3566160" cy="19202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16B50-C244-CE48-AB31-32BEBF054A8E}" type="datetime1">
              <a:rPr lang="en-US" smtClean="0"/>
              <a:t>1/30/24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Simone Ferraro (LBNL)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sz="half" idx="13"/>
          </p:nvPr>
        </p:nvSpPr>
        <p:spPr>
          <a:xfrm>
            <a:off x="4282440" y="4224973"/>
            <a:ext cx="3566160" cy="19202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4"/>
          </p:nvPr>
        </p:nvSpPr>
        <p:spPr>
          <a:xfrm>
            <a:off x="457200" y="2214562"/>
            <a:ext cx="3566160" cy="19202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12" name="Content Placeholder 2"/>
          <p:cNvSpPr>
            <a:spLocks noGrp="1"/>
          </p:cNvSpPr>
          <p:nvPr>
            <p:ph sz="half" idx="15"/>
          </p:nvPr>
        </p:nvSpPr>
        <p:spPr>
          <a:xfrm>
            <a:off x="457200" y="4224973"/>
            <a:ext cx="3566160" cy="19202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8148918" y="268288"/>
            <a:ext cx="718073" cy="16459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70C5B-84A4-2D48-AE06-6AC9595F91F5}" type="datetime1">
              <a:rPr lang="en-US" smtClean="0"/>
              <a:t>1/30/24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Simone Ferraro (LBNL)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148918" y="268288"/>
            <a:ext cx="718073" cy="56692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72F44-269F-7548-AD41-90D3C1F317C4}" type="datetime1">
              <a:rPr lang="en-US" smtClean="0"/>
              <a:t>1/30/24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Simone Ferraro (LBNL)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148918" y="268288"/>
            <a:ext cx="718073" cy="56692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995082"/>
            <a:ext cx="3566160" cy="1035424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2052" y="990600"/>
            <a:ext cx="3566160" cy="51355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199" y="2057400"/>
            <a:ext cx="3566160" cy="3657601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E8686-51A2-FD4A-A270-9A06906F9EC0}" type="datetime1">
              <a:rPr lang="en-US" smtClean="0"/>
              <a:t>1/30/24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Simone Ferraro (LBNL)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4A37A-AFC2-4A01-80A1-FC20F2C0D5B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4746811" y="268288"/>
            <a:ext cx="4114800" cy="56692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995082"/>
            <a:ext cx="3566160" cy="1035424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199" y="2057400"/>
            <a:ext cx="3566160" cy="3657601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61365" y="6124014"/>
            <a:ext cx="1752600" cy="365125"/>
          </a:xfrm>
        </p:spPr>
        <p:txBody>
          <a:bodyPr/>
          <a:lstStyle>
            <a:lvl1pPr algn="l">
              <a:defRPr/>
            </a:lvl1pPr>
          </a:lstStyle>
          <a:p>
            <a:fld id="{A1A0C74B-045C-B240-ACA1-E66E5F9FDAB7}" type="datetime1">
              <a:rPr lang="en-US" smtClean="0"/>
              <a:t>1/30/24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74812" y="6356350"/>
            <a:ext cx="3863788" cy="365125"/>
          </a:xfrm>
        </p:spPr>
        <p:txBody>
          <a:bodyPr/>
          <a:lstStyle/>
          <a:p>
            <a:r>
              <a:rPr lang="it-IT"/>
              <a:t>Simone Ferraro (LBNL)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760258" y="990600"/>
            <a:ext cx="4096512" cy="5611813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216775" y="268288"/>
            <a:ext cx="1639457" cy="36393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788" y="4267200"/>
            <a:ext cx="6477000" cy="566738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69874" y="268288"/>
            <a:ext cx="6858000" cy="363931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8788" y="4840941"/>
            <a:ext cx="6475412" cy="1304271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A945D-C3FF-4849-8566-F0C0AFFB1A5E}" type="datetime1">
              <a:rPr lang="en-US" smtClean="0"/>
              <a:t>1/30/24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Simone Ferraro (LBNL)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4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135471" y="268288"/>
            <a:ext cx="720761" cy="36393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788" y="4267200"/>
            <a:ext cx="6477000" cy="566738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69874" y="268288"/>
            <a:ext cx="3006726" cy="363931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8788" y="4840941"/>
            <a:ext cx="6475412" cy="1304271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A33B5-2231-5848-BC25-1C0642732FA0}" type="datetime1">
              <a:rPr lang="en-US" smtClean="0"/>
              <a:t>1/30/24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Simone Ferraro (LBNL)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idx="13"/>
          </p:nvPr>
        </p:nvSpPr>
        <p:spPr>
          <a:xfrm>
            <a:off x="3352800" y="268288"/>
            <a:ext cx="4701988" cy="177566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11" name="Picture Placeholder 2"/>
          <p:cNvSpPr>
            <a:spLocks noGrp="1"/>
          </p:cNvSpPr>
          <p:nvPr>
            <p:ph type="pic" idx="14"/>
          </p:nvPr>
        </p:nvSpPr>
        <p:spPr>
          <a:xfrm>
            <a:off x="3352800" y="2131935"/>
            <a:ext cx="2304288" cy="177566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12" name="Picture Placeholder 2"/>
          <p:cNvSpPr>
            <a:spLocks noGrp="1"/>
          </p:cNvSpPr>
          <p:nvPr>
            <p:ph type="pic" idx="15"/>
          </p:nvPr>
        </p:nvSpPr>
        <p:spPr>
          <a:xfrm>
            <a:off x="5750500" y="2131935"/>
            <a:ext cx="2304288" cy="177566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212106" y="268288"/>
            <a:ext cx="1645920" cy="16459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ECCBE-42BB-C648-A78D-65C5D00B618B}" type="datetime1">
              <a:rPr lang="en-US" smtClean="0"/>
              <a:t>1/30/24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Simone Ferraro (LBNL)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148918" y="268288"/>
            <a:ext cx="718073" cy="56692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543799" y="1035424"/>
            <a:ext cx="1322295" cy="5090739"/>
          </a:xfrm>
        </p:spPr>
        <p:txBody>
          <a:bodyPr vert="eaVert" anchor="t" anchorCtr="0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035424"/>
            <a:ext cx="6019800" cy="5109789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B9DD5-B804-7B48-8B07-35A1BBE98299}" type="datetime1">
              <a:rPr lang="en-US" smtClean="0"/>
              <a:t>1/30/24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Simone Ferraro (LBNL)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074526" y="268289"/>
            <a:ext cx="783500" cy="64611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212106" y="6356350"/>
            <a:ext cx="1752600" cy="365125"/>
          </a:xfrm>
        </p:spPr>
        <p:txBody>
          <a:bodyPr/>
          <a:lstStyle/>
          <a:p>
            <a:fld id="{F4300A48-6CD6-B949-AA76-197A32F90586}" type="datetime1">
              <a:rPr lang="en-US" smtClean="0"/>
              <a:t>1/30/24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Simone Ferraro (LBNL)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86953" y="268288"/>
            <a:ext cx="5669280" cy="25603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00399" y="4171950"/>
            <a:ext cx="5457919" cy="1085850"/>
          </a:xfrm>
        </p:spPr>
        <p:txBody>
          <a:bodyPr>
            <a:normAutofit/>
          </a:bodyPr>
          <a:lstStyle>
            <a:lvl1pPr>
              <a:defRPr sz="46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00401" y="5257799"/>
            <a:ext cx="5457918" cy="618565"/>
          </a:xfrm>
        </p:spPr>
        <p:txBody>
          <a:bodyPr>
            <a:normAutofit/>
          </a:bodyPr>
          <a:lstStyle>
            <a:lvl1pPr marL="0" indent="0" algn="l">
              <a:spcBef>
                <a:spcPct val="0"/>
              </a:spcBef>
              <a:buNone/>
              <a:defRPr sz="1600">
                <a:solidFill>
                  <a:schemeClr val="tx2"/>
                </a:solidFill>
              </a:defRPr>
            </a:lvl1pPr>
            <a:lvl2pPr marL="457200" indent="0" algn="ctr">
              <a:spcBef>
                <a:spcPct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76600" y="389965"/>
            <a:ext cx="5499847" cy="365125"/>
          </a:xfrm>
        </p:spPr>
        <p:txBody>
          <a:bodyPr/>
          <a:lstStyle>
            <a:lvl1pPr>
              <a:defRPr sz="2200" b="0" baseline="0">
                <a:solidFill>
                  <a:schemeClr val="bg1"/>
                </a:solidFill>
              </a:defRPr>
            </a:lvl1pPr>
          </a:lstStyle>
          <a:p>
            <a:fld id="{BF89F7FB-EB28-E542-85B9-87BC3519A58D}" type="datetime1">
              <a:rPr lang="en-US" smtClean="0"/>
              <a:t>1/30/24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13847" y="6356350"/>
            <a:ext cx="4734112" cy="365125"/>
          </a:xfrm>
        </p:spPr>
        <p:txBody>
          <a:bodyPr/>
          <a:lstStyle/>
          <a:p>
            <a:r>
              <a:rPr lang="it-IT"/>
              <a:t>Simone Ferraro (LBNL)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65459" y="6356350"/>
            <a:ext cx="685800" cy="365125"/>
          </a:xfrm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defRPr sz="1100" b="1" kern="12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74C7E049-B585-4EE6-96C0-EEB30EAA14FD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3200400" y="2877671"/>
            <a:ext cx="5646867" cy="1280160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10" name="Rectangle 9"/>
          <p:cNvSpPr/>
          <p:nvPr/>
        </p:nvSpPr>
        <p:spPr>
          <a:xfrm>
            <a:off x="268940" y="268288"/>
            <a:ext cx="182880" cy="388685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,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69875" y="268288"/>
            <a:ext cx="1645920" cy="16459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78423" y="914400"/>
            <a:ext cx="6508377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78423" y="2209800"/>
            <a:ext cx="6508377" cy="3916363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212106" y="6356350"/>
            <a:ext cx="1752600" cy="365125"/>
          </a:xfrm>
        </p:spPr>
        <p:txBody>
          <a:bodyPr/>
          <a:lstStyle/>
          <a:p>
            <a:fld id="{76F50A06-0732-5747-85A1-F8757B6763F1}" type="datetime1">
              <a:rPr lang="en-US" smtClean="0"/>
              <a:t>1/30/24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78423" y="6356350"/>
            <a:ext cx="4926852" cy="365125"/>
          </a:xfrm>
        </p:spPr>
        <p:txBody>
          <a:bodyPr/>
          <a:lstStyle/>
          <a:p>
            <a:r>
              <a:rPr lang="it-IT"/>
              <a:t>Simone Ferraro (LBNL)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31694" y="361016"/>
            <a:ext cx="506506" cy="365125"/>
          </a:xfrm>
        </p:spPr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269875" y="1976718"/>
            <a:ext cx="1645920" cy="4625788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758952" y="268288"/>
            <a:ext cx="1099073" cy="6350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1" y="3429000"/>
            <a:ext cx="4966446" cy="1398494"/>
          </a:xfrm>
        </p:spPr>
        <p:txBody>
          <a:bodyPr anchor="b" anchorCtr="0"/>
          <a:lstStyle>
            <a:lvl1pPr algn="r">
              <a:defRPr sz="4600" b="0" cap="none" baseline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09801" y="4824414"/>
            <a:ext cx="4966446" cy="1320800"/>
          </a:xfrm>
        </p:spPr>
        <p:txBody>
          <a:bodyPr anchor="t" anchorCtr="0">
            <a:normAutofit/>
          </a:bodyPr>
          <a:lstStyle>
            <a:lvl1pPr marL="0" indent="0" algn="r">
              <a:spcBef>
                <a:spcPts val="0"/>
              </a:spcBef>
              <a:buNone/>
              <a:defRPr sz="16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562600" y="6356350"/>
            <a:ext cx="1622612" cy="365125"/>
          </a:xfrm>
        </p:spPr>
        <p:txBody>
          <a:bodyPr/>
          <a:lstStyle/>
          <a:p>
            <a:fld id="{894B8ED3-CB11-094C-B351-5342249C0806}" type="datetime1">
              <a:rPr lang="en-US" smtClean="0"/>
              <a:t>1/30/24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74812" y="6356350"/>
            <a:ext cx="5311588" cy="365125"/>
          </a:xfrm>
        </p:spPr>
        <p:txBody>
          <a:bodyPr/>
          <a:lstStyle/>
          <a:p>
            <a:r>
              <a:rPr lang="it-IT"/>
              <a:t>Simone Ferraro (LBNL)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7E049-B585-4EE6-96C0-EEB30EAA14F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69875" y="4773706"/>
            <a:ext cx="2971800" cy="184458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20354" y="3429001"/>
            <a:ext cx="4966446" cy="1398494"/>
          </a:xfrm>
        </p:spPr>
        <p:txBody>
          <a:bodyPr anchor="b" anchorCtr="0"/>
          <a:lstStyle>
            <a:lvl1pPr algn="r">
              <a:defRPr sz="4600" b="0" cap="none" baseline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720354" y="4824414"/>
            <a:ext cx="4966446" cy="1320800"/>
          </a:xfrm>
        </p:spPr>
        <p:txBody>
          <a:bodyPr anchor="t" anchorCtr="0">
            <a:normAutofit/>
          </a:bodyPr>
          <a:lstStyle>
            <a:lvl1pPr marL="0" indent="0" algn="r">
              <a:spcBef>
                <a:spcPts val="0"/>
              </a:spcBef>
              <a:buNone/>
              <a:defRPr sz="16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51212" y="6104965"/>
            <a:ext cx="506506" cy="365125"/>
          </a:xfrm>
        </p:spPr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269874" y="268288"/>
            <a:ext cx="2971800" cy="4438650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148918" y="268288"/>
            <a:ext cx="718073" cy="16459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914400"/>
            <a:ext cx="7391401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214563"/>
            <a:ext cx="3566160" cy="39116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82440" y="2214563"/>
            <a:ext cx="3566160" cy="39116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9AA35-42F8-274E-A2CA-03EACF62D8E7}" type="datetime1">
              <a:rPr lang="en-US" smtClean="0"/>
              <a:t>1/30/24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Simone Ferraro (LBNL)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8148918" y="268288"/>
            <a:ext cx="718073" cy="16459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914400"/>
            <a:ext cx="7388352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054132"/>
            <a:ext cx="3566160" cy="639762"/>
          </a:xfrm>
        </p:spPr>
        <p:txBody>
          <a:bodyPr anchor="b">
            <a:noAutofit/>
          </a:bodyPr>
          <a:lstStyle>
            <a:lvl1pPr marL="0" indent="0" algn="ctr">
              <a:spcBef>
                <a:spcPct val="0"/>
              </a:spcBef>
              <a:buNone/>
              <a:defRPr sz="20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689411"/>
            <a:ext cx="3566160" cy="343675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79391" y="2054132"/>
            <a:ext cx="3566160" cy="639762"/>
          </a:xfrm>
        </p:spPr>
        <p:txBody>
          <a:bodyPr anchor="b">
            <a:noAutofit/>
          </a:bodyPr>
          <a:lstStyle>
            <a:lvl1pPr marL="0" indent="0" algn="ctr">
              <a:spcBef>
                <a:spcPct val="0"/>
              </a:spcBef>
              <a:buNone/>
              <a:defRPr sz="20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79391" y="2689411"/>
            <a:ext cx="3566160" cy="343675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3E450-7722-3149-A982-6C69E48B82FA}" type="datetime1">
              <a:rPr lang="en-US" smtClean="0"/>
              <a:t>1/30/24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Simone Ferraro (LBNL)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ntent, Top and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148918" y="268288"/>
            <a:ext cx="718073" cy="16459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914400"/>
            <a:ext cx="7391401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199" y="2214562"/>
            <a:ext cx="7396163" cy="19202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15642-603F-A244-8BA1-84F97993B892}" type="datetime1">
              <a:rPr lang="en-US" smtClean="0"/>
              <a:t>1/30/24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Simone Ferraro (LBNL)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sz="half" idx="13"/>
          </p:nvPr>
        </p:nvSpPr>
        <p:spPr>
          <a:xfrm>
            <a:off x="457199" y="4224973"/>
            <a:ext cx="7396163" cy="19202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199" y="914400"/>
            <a:ext cx="6508377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199" y="2209800"/>
            <a:ext cx="6508377" cy="39163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198659" y="6356350"/>
            <a:ext cx="1752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BCB67872-D516-DA43-8C8D-7A4090A02C39}" type="datetime1">
              <a:rPr lang="en-US" smtClean="0"/>
              <a:t>1/30/24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74812" y="6356350"/>
            <a:ext cx="6007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it-IT"/>
              <a:t>Simone Ferraro (LBNL)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56494" y="361016"/>
            <a:ext cx="5065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200" b="1">
                <a:solidFill>
                  <a:schemeClr val="bg1"/>
                </a:solidFill>
              </a:defRPr>
            </a:lvl1pPr>
          </a:lstStyle>
          <a:p>
            <a:fld id="{BA9B540C-44DA-4F69-89C9-7C84606640D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1" r:id="rId1"/>
    <p:sldLayoutId id="2147483872" r:id="rId2"/>
    <p:sldLayoutId id="2147483873" r:id="rId3"/>
    <p:sldLayoutId id="2147483874" r:id="rId4"/>
    <p:sldLayoutId id="2147483875" r:id="rId5"/>
    <p:sldLayoutId id="2147483876" r:id="rId6"/>
    <p:sldLayoutId id="2147483877" r:id="rId7"/>
    <p:sldLayoutId id="2147483878" r:id="rId8"/>
    <p:sldLayoutId id="2147483879" r:id="rId9"/>
    <p:sldLayoutId id="2147483880" r:id="rId10"/>
    <p:sldLayoutId id="2147483881" r:id="rId11"/>
    <p:sldLayoutId id="2147483882" r:id="rId12"/>
    <p:sldLayoutId id="2147483883" r:id="rId13"/>
    <p:sldLayoutId id="2147483884" r:id="rId14"/>
    <p:sldLayoutId id="2147483885" r:id="rId15"/>
    <p:sldLayoutId id="2147483886" r:id="rId16"/>
    <p:sldLayoutId id="2147483887" r:id="rId17"/>
    <p:sldLayoutId id="2147483888" r:id="rId18"/>
    <p:sldLayoutId id="2147483889" r:id="rId19"/>
  </p:sldLayoutIdLst>
  <p:hf hdr="0" dt="0"/>
  <p:txStyles>
    <p:titleStyle>
      <a:lvl1pPr algn="l" defTabSz="9144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spcBef>
          <a:spcPts val="1800"/>
        </a:spcBef>
        <a:buClr>
          <a:schemeClr val="accent1"/>
        </a:buClr>
        <a:buSzPct val="100000"/>
        <a:buFont typeface="Wingdings 2" pitchFamily="18" charset="2"/>
        <a:buChar char="¡"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spcBef>
          <a:spcPts val="600"/>
        </a:spcBef>
        <a:buClr>
          <a:schemeClr val="accent1">
            <a:lumMod val="50000"/>
          </a:schemeClr>
        </a:buClr>
        <a:buSzPct val="100000"/>
        <a:buFont typeface="Wingdings 2" pitchFamily="18" charset="2"/>
        <a:buChar char="¡"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spcBef>
          <a:spcPts val="600"/>
        </a:spcBef>
        <a:buClr>
          <a:schemeClr val="accent1"/>
        </a:buClr>
        <a:buSzPct val="100000"/>
        <a:buFont typeface="Wingdings 2" pitchFamily="18" charset="2"/>
        <a:buChar char="¡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spcBef>
          <a:spcPts val="600"/>
        </a:spcBef>
        <a:buClr>
          <a:schemeClr val="accent1">
            <a:lumMod val="50000"/>
          </a:schemeClr>
        </a:buClr>
        <a:buSzPct val="100000"/>
        <a:buFont typeface="Wingdings 2" pitchFamily="18" charset="2"/>
        <a:buChar char="¡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spcBef>
          <a:spcPts val="600"/>
        </a:spcBef>
        <a:buClr>
          <a:schemeClr val="accent1"/>
        </a:buClr>
        <a:buSzPct val="100000"/>
        <a:buFont typeface="Wingdings 2" pitchFamily="18" charset="2"/>
        <a:buChar char="¡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1377950" indent="-228600" algn="l" defTabSz="914400" rtl="0" eaLnBrk="1" latinLnBrk="0" hangingPunct="1">
        <a:spcBef>
          <a:spcPct val="20000"/>
        </a:spcBef>
        <a:buClr>
          <a:schemeClr val="accent1">
            <a:lumMod val="50000"/>
          </a:schemeClr>
        </a:buClr>
        <a:buFont typeface="Wingdings 2" pitchFamily="18" charset="2"/>
        <a:buChar char=""/>
        <a:defRPr lang="en-US" sz="1800" kern="1200" dirty="0" smtClean="0">
          <a:solidFill>
            <a:schemeClr val="tx2"/>
          </a:solidFill>
          <a:latin typeface="+mn-lt"/>
          <a:ea typeface="+mn-ea"/>
          <a:cs typeface="+mn-cs"/>
        </a:defRPr>
      </a:lvl6pPr>
      <a:lvl7pPr marL="1603375" indent="-228600" algn="l" defTabSz="914400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"/>
        <a:defRPr lang="en-US" sz="1800" kern="1200" dirty="0" smtClean="0">
          <a:solidFill>
            <a:schemeClr val="tx2"/>
          </a:solidFill>
          <a:latin typeface="+mn-lt"/>
          <a:ea typeface="+mn-ea"/>
          <a:cs typeface="+mn-cs"/>
        </a:defRPr>
      </a:lvl7pPr>
      <a:lvl8pPr marL="1830388" indent="-228600" algn="l" defTabSz="914400" rtl="0" eaLnBrk="1" latinLnBrk="0" hangingPunct="1">
        <a:spcBef>
          <a:spcPct val="20000"/>
        </a:spcBef>
        <a:buClr>
          <a:schemeClr val="accent1">
            <a:lumMod val="50000"/>
          </a:schemeClr>
        </a:buClr>
        <a:buFont typeface="Wingdings 2" pitchFamily="18" charset="2"/>
        <a:buChar char=""/>
        <a:defRPr lang="en-US" sz="1800" kern="1200" dirty="0" smtClean="0">
          <a:solidFill>
            <a:schemeClr val="tx2"/>
          </a:solidFill>
          <a:latin typeface="+mn-lt"/>
          <a:ea typeface="+mn-ea"/>
          <a:cs typeface="+mn-cs"/>
        </a:defRPr>
      </a:lvl8pPr>
      <a:lvl9pPr marL="2057400" indent="-228600" algn="l" defTabSz="914400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"/>
        <a:defRPr lang="en-US" sz="1800" kern="1200" dirty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emf"/><Relationship Id="rId4" Type="http://schemas.openxmlformats.org/officeDocument/2006/relationships/image" Target="../media/image23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tiff"/><Relationship Id="rId4" Type="http://schemas.openxmlformats.org/officeDocument/2006/relationships/image" Target="../media/image31.tif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tiff"/><Relationship Id="rId4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tif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1712.07109" TargetMode="External"/><Relationship Id="rId2" Type="http://schemas.openxmlformats.org/officeDocument/2006/relationships/hyperlink" Target="https://arxiv.org/abs/astro-ph/0603494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arxiv.org/abs/1508.06342" TargetMode="External"/><Relationship Id="rId4" Type="http://schemas.openxmlformats.org/officeDocument/2006/relationships/hyperlink" Target="http://cosmology.amsterdam/education/cosmology/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sferraro.lbl.gov/" TargetMode="External"/><Relationship Id="rId2" Type="http://schemas.openxmlformats.org/officeDocument/2006/relationships/hyperlink" Target="mailto:sferraro@lbl.gov" TargetMode="Externa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tif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2738" y="773095"/>
            <a:ext cx="9144000" cy="621792"/>
          </a:xfrm>
        </p:spPr>
        <p:txBody>
          <a:bodyPr>
            <a:noAutofit/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</a:rPr>
              <a:t>Neutrinos and cosmology</a:t>
            </a:r>
          </a:p>
          <a:p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226185" y="1538423"/>
            <a:ext cx="5137106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70C0"/>
                </a:solidFill>
              </a:rPr>
              <a:t>Simone Ferraro (</a:t>
            </a:r>
            <a:r>
              <a:rPr lang="en-US" sz="2000" b="1" dirty="0">
                <a:solidFill>
                  <a:srgbClr val="0070C0"/>
                </a:solidFill>
                <a:sym typeface="Wingdings"/>
              </a:rPr>
              <a:t>LBNL &amp; UC Berkeley</a:t>
            </a:r>
            <a:r>
              <a:rPr lang="en-US" sz="2000" b="1" dirty="0">
                <a:solidFill>
                  <a:srgbClr val="0070C0"/>
                </a:solidFill>
              </a:rPr>
              <a:t>) </a:t>
            </a:r>
          </a:p>
          <a:p>
            <a:pPr algn="ctr"/>
            <a:r>
              <a:rPr lang="en-US" sz="2000" b="1" dirty="0" err="1">
                <a:solidFill>
                  <a:srgbClr val="0070C0"/>
                </a:solidFill>
              </a:rPr>
              <a:t>sferraro@lbl.gov</a:t>
            </a:r>
            <a:endParaRPr lang="en-US" sz="2000" b="1" dirty="0">
              <a:solidFill>
                <a:srgbClr val="0070C0"/>
              </a:solidFill>
            </a:endParaRPr>
          </a:p>
          <a:p>
            <a:pPr algn="ctr"/>
            <a:endParaRPr lang="en-US" sz="2000" b="1" dirty="0">
              <a:solidFill>
                <a:srgbClr val="0070C0"/>
              </a:solidFill>
            </a:endParaRPr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998413" y="6207828"/>
            <a:ext cx="32015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290e seminar - UC Berkeley</a:t>
            </a:r>
            <a:endParaRPr lang="en-US" dirty="0">
              <a:solidFill>
                <a:srgbClr val="009193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284" y="2673718"/>
            <a:ext cx="6734908" cy="3411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3258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Simone Ferraro (LBNL)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500"/>
            <a:ext cx="9144000" cy="646161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500"/>
            <a:ext cx="9144000" cy="646161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903720" y="5928360"/>
            <a:ext cx="15488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E. </a:t>
            </a:r>
            <a:r>
              <a:rPr lang="en-US" dirty="0" err="1"/>
              <a:t>Bernardini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89962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4641"/>
            <a:ext cx="7452361" cy="1143000"/>
          </a:xfrm>
        </p:spPr>
        <p:txBody>
          <a:bodyPr/>
          <a:lstStyle/>
          <a:p>
            <a:r>
              <a:rPr lang="en-US" dirty="0"/>
              <a:t>Cosmic microwave background (CMB)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Simone Ferraro (LBNL)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5900" y="3412023"/>
            <a:ext cx="5522579" cy="329133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813" y="1331296"/>
            <a:ext cx="4549588" cy="230027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876106" y="1706406"/>
            <a:ext cx="26116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Planck Satellite (2018)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543038" y="2170166"/>
            <a:ext cx="26068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>
                <a:solidFill>
                  <a:srgbClr val="0070C0"/>
                </a:solidFill>
              </a:rPr>
              <a:t>“primary fluctuations”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74812" y="4043913"/>
            <a:ext cx="332975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Effect of neutrinos detected</a:t>
            </a:r>
          </a:p>
          <a:p>
            <a:r>
              <a:rPr lang="en-US" dirty="0"/>
              <a:t>at high significance (~20σ)</a:t>
            </a:r>
          </a:p>
          <a:p>
            <a:endParaRPr lang="en-US" dirty="0"/>
          </a:p>
          <a:p>
            <a:r>
              <a:rPr lang="en-US" dirty="0"/>
              <a:t>But </a:t>
            </a:r>
            <a:r>
              <a:rPr lang="en-US" b="1" dirty="0"/>
              <a:t>not</a:t>
            </a:r>
            <a:r>
              <a:rPr lang="en-US" dirty="0"/>
              <a:t> a good probe of</a:t>
            </a:r>
          </a:p>
          <a:p>
            <a:r>
              <a:rPr lang="en-US" dirty="0"/>
              <a:t>neutrino mass. Why? </a:t>
            </a:r>
          </a:p>
        </p:txBody>
      </p:sp>
    </p:spTree>
    <p:extLst>
      <p:ext uri="{BB962C8B-B14F-4D97-AF65-F5344CB8AC3E}">
        <p14:creationId xmlns:p14="http://schemas.microsoft.com/office/powerpoint/2010/main" val="20040583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-210484"/>
            <a:ext cx="6508377" cy="1143000"/>
          </a:xfrm>
        </p:spPr>
        <p:txBody>
          <a:bodyPr/>
          <a:lstStyle/>
          <a:p>
            <a:r>
              <a:rPr lang="en-US"/>
              <a:t>CMB lensing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Simone Ferraro (LBNL)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015" y="1730542"/>
            <a:ext cx="7421944" cy="416733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7199" y="1131975"/>
            <a:ext cx="85427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Paths of CMB photons deflected by matter </a:t>
            </a:r>
            <a:r>
              <a:rPr lang="en-US" dirty="0">
                <a:sym typeface="Wingdings"/>
              </a:rPr>
              <a:t> create statistical anisotropy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11828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-210484"/>
            <a:ext cx="6508377" cy="1143000"/>
          </a:xfrm>
        </p:spPr>
        <p:txBody>
          <a:bodyPr/>
          <a:lstStyle/>
          <a:p>
            <a:r>
              <a:rPr lang="en-US"/>
              <a:t>CMB lensing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Simone Ferraro (LBNL)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57199" y="1131975"/>
            <a:ext cx="85427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Paths of CMB photons deflected by matter </a:t>
            </a:r>
            <a:r>
              <a:rPr lang="en-US" dirty="0">
                <a:sym typeface="Wingdings"/>
              </a:rPr>
              <a:t> create statistical anisotropy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24" y="1831264"/>
            <a:ext cx="4345671" cy="4195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3996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-210484"/>
            <a:ext cx="6508377" cy="1143000"/>
          </a:xfrm>
        </p:spPr>
        <p:txBody>
          <a:bodyPr/>
          <a:lstStyle/>
          <a:p>
            <a:r>
              <a:rPr lang="en-US"/>
              <a:t>CMB lensing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Simone Ferraro (LBNL)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57199" y="1131975"/>
            <a:ext cx="85427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Paths of CMB photons deflected by matter </a:t>
            </a:r>
            <a:r>
              <a:rPr lang="en-US" dirty="0">
                <a:sym typeface="Wingdings"/>
              </a:rPr>
              <a:t> create statistical anisotropy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293" y="1837138"/>
            <a:ext cx="4294533" cy="4183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917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Simone Ferraro (LBNL)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500"/>
            <a:ext cx="9144000" cy="646161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903720" y="5928360"/>
            <a:ext cx="15488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E. </a:t>
            </a:r>
            <a:r>
              <a:rPr lang="en-US" dirty="0" err="1"/>
              <a:t>Bernardini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46068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Simone Ferraro (LBNL)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500"/>
            <a:ext cx="9144000" cy="646161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960925" y="6171684"/>
            <a:ext cx="15488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E. </a:t>
            </a:r>
            <a:r>
              <a:rPr lang="en-US" dirty="0" err="1"/>
              <a:t>Bernardini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67876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Simone Ferraro (LBNL)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500"/>
            <a:ext cx="9144000" cy="646161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960925" y="6169580"/>
            <a:ext cx="15488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E. </a:t>
            </a:r>
            <a:r>
              <a:rPr lang="en-US" dirty="0" err="1"/>
              <a:t>Bernardini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3137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CE3E0B-03B6-2E4F-AD2D-2105B45159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8" y="-210484"/>
            <a:ext cx="6508377" cy="1143000"/>
          </a:xfrm>
        </p:spPr>
        <p:txBody>
          <a:bodyPr/>
          <a:lstStyle/>
          <a:p>
            <a:r>
              <a:rPr lang="en-US" dirty="0"/>
              <a:t>Most modern version: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6F245FA-DEC8-994F-B505-685579A652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Simone Ferraro (LBNL)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F88B209-67B8-8F4C-B74B-FF3277A9A1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F01BC5F-FC19-C34C-9FD4-D73F3DCD62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5394" y="1028326"/>
            <a:ext cx="6007099" cy="565332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C931A0A-BA41-414D-98DF-AEE38FAE2E07}"/>
              </a:ext>
            </a:extLst>
          </p:cNvPr>
          <p:cNvSpPr txBox="1"/>
          <p:nvPr/>
        </p:nvSpPr>
        <p:spPr>
          <a:xfrm>
            <a:off x="2688349" y="1396314"/>
            <a:ext cx="10230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primary</a:t>
            </a:r>
          </a:p>
          <a:p>
            <a:r>
              <a:rPr lang="en-US" dirty="0"/>
              <a:t>CMB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2D52892-9411-4245-A431-26F14FABD85D}"/>
              </a:ext>
            </a:extLst>
          </p:cNvPr>
          <p:cNvSpPr txBox="1"/>
          <p:nvPr/>
        </p:nvSpPr>
        <p:spPr>
          <a:xfrm>
            <a:off x="5961380" y="1218169"/>
            <a:ext cx="13372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galaxies &amp;</a:t>
            </a:r>
          </a:p>
          <a:p>
            <a:r>
              <a:rPr lang="en-US" dirty="0"/>
              <a:t>lensing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451715D-8C3C-C94A-907B-541BC8A65C56}"/>
              </a:ext>
            </a:extLst>
          </p:cNvPr>
          <p:cNvSpPr txBox="1"/>
          <p:nvPr/>
        </p:nvSpPr>
        <p:spPr>
          <a:xfrm>
            <a:off x="7329136" y="3894813"/>
            <a:ext cx="13244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Ly-a forest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F180DE3-8A82-3F48-811B-ACB909F12F47}"/>
              </a:ext>
            </a:extLst>
          </p:cNvPr>
          <p:cNvSpPr txBox="1"/>
          <p:nvPr/>
        </p:nvSpPr>
        <p:spPr>
          <a:xfrm>
            <a:off x="6954835" y="6312318"/>
            <a:ext cx="20730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arXiv:1905.08103</a:t>
            </a:r>
          </a:p>
        </p:txBody>
      </p:sp>
    </p:spTree>
    <p:extLst>
      <p:ext uri="{BB962C8B-B14F-4D97-AF65-F5344CB8AC3E}">
        <p14:creationId xmlns:p14="http://schemas.microsoft.com/office/powerpoint/2010/main" val="30089099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Simone Ferraro (LBNL)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500"/>
            <a:ext cx="9144000" cy="64616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500"/>
            <a:ext cx="9144000" cy="646161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500"/>
            <a:ext cx="9144000" cy="646161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936859" y="5410200"/>
            <a:ext cx="8883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= 0.5%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314321" y="5860990"/>
            <a:ext cx="36952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u="sng" dirty="0">
                <a:solidFill>
                  <a:srgbClr val="0070C0"/>
                </a:solidFill>
                <a:sym typeface="Wingdings"/>
              </a:rPr>
              <a:t> 4% suppression minimum!</a:t>
            </a:r>
            <a:endParaRPr lang="en-US" sz="2000" b="1" u="sng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63536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-210484"/>
            <a:ext cx="7315201" cy="1143000"/>
          </a:xfrm>
        </p:spPr>
        <p:txBody>
          <a:bodyPr/>
          <a:lstStyle/>
          <a:p>
            <a:r>
              <a:rPr lang="en-US" dirty="0"/>
              <a:t>Goal: understand this plot!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/>
              <a:t>Simone Ferraro (LBNL)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0" y="1656003"/>
            <a:ext cx="7680960" cy="4282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7063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8" y="-210484"/>
            <a:ext cx="6508377" cy="1143000"/>
          </a:xfrm>
        </p:spPr>
        <p:txBody>
          <a:bodyPr/>
          <a:lstStyle/>
          <a:p>
            <a:r>
              <a:rPr lang="en-US"/>
              <a:t>Neutrino mass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Simone Ferraro (LBNL)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12526"/>
            <a:ext cx="9144000" cy="470894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711386" y="2316480"/>
            <a:ext cx="138691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</a:rPr>
              <a:t>CMB</a:t>
            </a:r>
          </a:p>
          <a:p>
            <a:r>
              <a:rPr lang="en-US" b="1" dirty="0">
                <a:solidFill>
                  <a:srgbClr val="00B050"/>
                </a:solidFill>
              </a:rPr>
              <a:t>probes this</a:t>
            </a:r>
          </a:p>
          <a:p>
            <a:r>
              <a:rPr lang="en-US" b="1" dirty="0">
                <a:solidFill>
                  <a:srgbClr val="00B050"/>
                </a:solidFill>
              </a:rPr>
              <a:t>range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75768" y="1153890"/>
            <a:ext cx="838723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u="sng" dirty="0">
                <a:solidFill>
                  <a:srgbClr val="009193"/>
                </a:solidFill>
              </a:rPr>
              <a:t>Compare CMB to LSS amplitudes and look for a suppression!</a:t>
            </a:r>
          </a:p>
        </p:txBody>
      </p:sp>
    </p:spTree>
    <p:extLst>
      <p:ext uri="{BB962C8B-B14F-4D97-AF65-F5344CB8AC3E}">
        <p14:creationId xmlns:p14="http://schemas.microsoft.com/office/powerpoint/2010/main" val="1178105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Simone Ferraro (LBNL)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774429" y="1612876"/>
            <a:ext cx="4105611" cy="40318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Currently best constraint!</a:t>
            </a:r>
          </a:p>
          <a:p>
            <a:r>
              <a:rPr lang="en-US" sz="2000" dirty="0">
                <a:solidFill>
                  <a:srgbClr val="00B050"/>
                </a:solidFill>
              </a:rPr>
              <a:t>(conservative)</a:t>
            </a:r>
          </a:p>
          <a:p>
            <a:endParaRPr lang="en-US" sz="2000" dirty="0">
              <a:solidFill>
                <a:srgbClr val="00B050"/>
              </a:solidFill>
            </a:endParaRPr>
          </a:p>
          <a:p>
            <a:endParaRPr lang="en-US" sz="2000" dirty="0">
              <a:solidFill>
                <a:srgbClr val="00B050"/>
              </a:solidFill>
            </a:endParaRPr>
          </a:p>
          <a:p>
            <a:endParaRPr lang="en-US" sz="2000" u="sng" dirty="0">
              <a:solidFill>
                <a:srgbClr val="7030A0"/>
              </a:solidFill>
            </a:endParaRPr>
          </a:p>
          <a:p>
            <a:endParaRPr lang="en-US" sz="2000" u="sng" dirty="0">
              <a:solidFill>
                <a:srgbClr val="7030A0"/>
              </a:solidFill>
            </a:endParaRPr>
          </a:p>
          <a:p>
            <a:r>
              <a:rPr lang="en-US" sz="2000" u="sng" dirty="0">
                <a:solidFill>
                  <a:srgbClr val="7030A0"/>
                </a:solidFill>
              </a:rPr>
              <a:t>Putting pressure on the inverted</a:t>
            </a:r>
          </a:p>
          <a:p>
            <a:r>
              <a:rPr lang="en-US" sz="2000" u="sng" dirty="0">
                <a:solidFill>
                  <a:srgbClr val="7030A0"/>
                </a:solidFill>
              </a:rPr>
              <a:t>hierarchy!</a:t>
            </a:r>
          </a:p>
          <a:p>
            <a:endParaRPr lang="en-US" sz="2000" u="sng" dirty="0">
              <a:solidFill>
                <a:srgbClr val="7030A0"/>
              </a:solidFill>
            </a:endParaRPr>
          </a:p>
          <a:p>
            <a:r>
              <a:rPr lang="en-US" sz="2000" u="sng" dirty="0">
                <a:solidFill>
                  <a:srgbClr val="7030A0"/>
                </a:solidFill>
              </a:rPr>
              <a:t>We are not that far from the </a:t>
            </a:r>
          </a:p>
          <a:p>
            <a:r>
              <a:rPr lang="en-US" sz="2000" u="sng" dirty="0">
                <a:solidFill>
                  <a:srgbClr val="7030A0"/>
                </a:solidFill>
              </a:rPr>
              <a:t>minimum mass allowed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8984775-2CB3-6741-8692-717DAA5308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356" y="114953"/>
            <a:ext cx="6508377" cy="857250"/>
          </a:xfrm>
        </p:spPr>
        <p:txBody>
          <a:bodyPr/>
          <a:lstStyle/>
          <a:p>
            <a:r>
              <a:rPr lang="en-US" dirty="0"/>
              <a:t>Latest constraints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005B86B-552C-324E-BF9F-BC41DE8051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931" y="1507634"/>
            <a:ext cx="3572353" cy="431328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FCDE787-DCE0-4147-887D-94A8A0FEA6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5405" y="1612876"/>
            <a:ext cx="2264682" cy="77646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6DB1FA04-734A-7248-813B-9DBB347041CD}"/>
              </a:ext>
            </a:extLst>
          </p:cNvPr>
          <p:cNvSpPr txBox="1"/>
          <p:nvPr/>
        </p:nvSpPr>
        <p:spPr>
          <a:xfrm rot="16200000">
            <a:off x="-226359" y="3035452"/>
            <a:ext cx="13740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probability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D9F74B54-6AA8-C74C-B41A-663F9CB528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9572" y="2588946"/>
            <a:ext cx="4683211" cy="66817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99CCE13-EBCA-C242-A00C-D80971DC67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1912" y="3826631"/>
            <a:ext cx="1450082" cy="284187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3C5FA182-6521-CA43-959B-E7BF1BECA713}"/>
              </a:ext>
            </a:extLst>
          </p:cNvPr>
          <p:cNvSpPr txBox="1"/>
          <p:nvPr/>
        </p:nvSpPr>
        <p:spPr>
          <a:xfrm>
            <a:off x="6627552" y="6029590"/>
            <a:ext cx="20088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arXiv:2309.10034</a:t>
            </a:r>
          </a:p>
        </p:txBody>
      </p:sp>
    </p:spTree>
    <p:extLst>
      <p:ext uri="{BB962C8B-B14F-4D97-AF65-F5344CB8AC3E}">
        <p14:creationId xmlns:p14="http://schemas.microsoft.com/office/powerpoint/2010/main" val="790305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916901">
            <a:off x="5719581" y="2629400"/>
            <a:ext cx="1684070" cy="20946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7692" y="603695"/>
            <a:ext cx="6508377" cy="857250"/>
          </a:xfrm>
        </p:spPr>
        <p:txBody>
          <a:bodyPr/>
          <a:lstStyle/>
          <a:p>
            <a:r>
              <a:rPr lang="en-US" dirty="0"/>
              <a:t>What’s next? Large scale structure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Simone Ferraro (LBNL)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334" y="2528724"/>
            <a:ext cx="1848692" cy="14818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3617" y="2520079"/>
            <a:ext cx="1327596" cy="157977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70516" y="4472212"/>
            <a:ext cx="32784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+ 4-MOST, HSC/PFS, HETDEX,</a:t>
            </a:r>
          </a:p>
          <a:p>
            <a:r>
              <a:rPr lang="en-US" dirty="0"/>
              <a:t>MSE, </a:t>
            </a:r>
            <a:r>
              <a:rPr lang="mr-IN" dirty="0"/>
              <a:t>…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9462" y="1382278"/>
            <a:ext cx="2591986" cy="145799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5481" y="4583533"/>
            <a:ext cx="2188565" cy="123106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17605" y="1922613"/>
            <a:ext cx="23487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007800"/>
                </a:solidFill>
              </a:rPr>
              <a:t>LSST</a:t>
            </a:r>
          </a:p>
          <a:p>
            <a:pPr algn="ctr"/>
            <a:r>
              <a:rPr lang="en-US" b="1" dirty="0">
                <a:solidFill>
                  <a:srgbClr val="007800"/>
                </a:solidFill>
              </a:rPr>
              <a:t>/Rubin Observatory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951845" y="2145762"/>
            <a:ext cx="6511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rgbClr val="007800"/>
                </a:solidFill>
              </a:rPr>
              <a:t>DESI</a:t>
            </a:r>
            <a:endParaRPr lang="en-US" b="1" dirty="0">
              <a:solidFill>
                <a:srgbClr val="007800"/>
              </a:soli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4603898" y="1654894"/>
            <a:ext cx="0" cy="420970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653148" y="5180168"/>
            <a:ext cx="31598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Also: 21cm (Chime, HIRAX)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093318" y="1078630"/>
            <a:ext cx="29642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Roman Space Telescope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195972" y="2674338"/>
            <a:ext cx="9589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EUCLID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197299" y="4251312"/>
            <a:ext cx="10967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rgbClr val="0070C0"/>
                </a:solidFill>
              </a:rPr>
              <a:t>SPHEREx</a:t>
            </a:r>
            <a:endParaRPr lang="en-US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68465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5055" y="498676"/>
            <a:ext cx="7433575" cy="857250"/>
          </a:xfrm>
        </p:spPr>
        <p:txBody>
          <a:bodyPr/>
          <a:lstStyle/>
          <a:p>
            <a:r>
              <a:rPr lang="en-US" dirty="0"/>
              <a:t>The CMB landscape </a:t>
            </a:r>
            <a:r>
              <a:rPr lang="mr-IN" dirty="0"/>
              <a:t>–</a:t>
            </a:r>
            <a:r>
              <a:rPr lang="en-US" dirty="0"/>
              <a:t> state of the art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Simone Ferraro (LBNL)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017" y="4027242"/>
            <a:ext cx="1937540" cy="968770"/>
          </a:xfrm>
          <a:prstGeom prst="rect">
            <a:avLst/>
          </a:prstGeom>
        </p:spPr>
      </p:pic>
      <p:pic>
        <p:nvPicPr>
          <p:cNvPr id="24" name="Content Placeholder 2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933" y="1852661"/>
            <a:ext cx="5333477" cy="4013798"/>
          </a:xfr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0349" y="1973689"/>
            <a:ext cx="1372598" cy="1079633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786245" y="2997946"/>
            <a:ext cx="19030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007800"/>
                </a:solidFill>
              </a:rPr>
              <a:t>Planck satellite </a:t>
            </a:r>
            <a:endParaRPr lang="en-US" dirty="0">
              <a:solidFill>
                <a:srgbClr val="0078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278365" y="1485352"/>
            <a:ext cx="9188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>
                <a:solidFill>
                  <a:srgbClr val="FF0023"/>
                </a:solidFill>
              </a:rPr>
              <a:t>SPACE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926047" y="1442593"/>
            <a:ext cx="1188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>
                <a:solidFill>
                  <a:srgbClr val="FF0023"/>
                </a:solidFill>
              </a:rPr>
              <a:t>GROUND</a:t>
            </a:r>
          </a:p>
        </p:txBody>
      </p:sp>
      <p:sp>
        <p:nvSpPr>
          <p:cNvPr id="29" name="Down Arrow 28"/>
          <p:cNvSpPr/>
          <p:nvPr/>
        </p:nvSpPr>
        <p:spPr>
          <a:xfrm>
            <a:off x="1628484" y="3398740"/>
            <a:ext cx="218605" cy="492282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355055" y="5132232"/>
            <a:ext cx="29049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+ </a:t>
            </a:r>
            <a:r>
              <a:rPr lang="en-US" b="1" u="sng" dirty="0">
                <a:solidFill>
                  <a:srgbClr val="FF0000"/>
                </a:solidFill>
              </a:rPr>
              <a:t>BALLOON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/>
              <a:t>experiments</a:t>
            </a:r>
          </a:p>
        </p:txBody>
      </p:sp>
    </p:spTree>
    <p:extLst>
      <p:ext uri="{BB962C8B-B14F-4D97-AF65-F5344CB8AC3E}">
        <p14:creationId xmlns:p14="http://schemas.microsoft.com/office/powerpoint/2010/main" val="20806509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33917" y="145681"/>
            <a:ext cx="6508377" cy="85725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685783" rtl="0" eaLnBrk="1" latinLnBrk="0" hangingPunct="1">
              <a:spcBef>
                <a:spcPct val="0"/>
              </a:spcBef>
              <a:buNone/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The CMB landscape </a:t>
            </a:r>
            <a:r>
              <a:rPr lang="mr-IN" dirty="0"/>
              <a:t>–</a:t>
            </a:r>
            <a:r>
              <a:rPr lang="en-US" dirty="0"/>
              <a:t> early 2020s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602" y="1002931"/>
            <a:ext cx="2384704" cy="212715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5784" y="3305865"/>
            <a:ext cx="279435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/>
              <a:t>10 Countries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40+ institutions</a:t>
            </a:r>
          </a:p>
          <a:p>
            <a:pPr marL="285750" indent="-285750">
              <a:buFont typeface="Arial" charset="0"/>
              <a:buChar char="•"/>
            </a:pPr>
            <a:r>
              <a:rPr lang="en-US" u="sng" dirty="0"/>
              <a:t>Key LBL participation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3362973" y="1474984"/>
            <a:ext cx="2757486" cy="2486099"/>
            <a:chOff x="3375329" y="1016659"/>
            <a:chExt cx="2757486" cy="248609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0871" y="1016659"/>
              <a:ext cx="2166403" cy="1655102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3375329" y="2671761"/>
              <a:ext cx="2757486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u="sng" dirty="0">
                  <a:solidFill>
                    <a:srgbClr val="C00000"/>
                  </a:solidFill>
                </a:rPr>
                <a:t>Large Aperture Telescope</a:t>
              </a:r>
            </a:p>
            <a:p>
              <a:r>
                <a:rPr lang="en-US" sz="1600" dirty="0"/>
                <a:t>one 6 meter in diameter</a:t>
              </a:r>
            </a:p>
            <a:p>
              <a:endParaRPr lang="en-US" sz="1600" dirty="0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6233072" y="1342856"/>
            <a:ext cx="2787943" cy="2618227"/>
            <a:chOff x="6245427" y="884531"/>
            <a:chExt cx="2787943" cy="2618227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42293" y="884531"/>
              <a:ext cx="1763754" cy="1699971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>
            <a:xfrm>
              <a:off x="6245427" y="2671761"/>
              <a:ext cx="2787943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u="sng" dirty="0">
                  <a:solidFill>
                    <a:srgbClr val="C00000"/>
                  </a:solidFill>
                </a:rPr>
                <a:t>Small Aperture Telescopes</a:t>
              </a:r>
            </a:p>
            <a:p>
              <a:r>
                <a:rPr lang="en-US" sz="1600" dirty="0"/>
                <a:t>~eight 42 cm refractors</a:t>
              </a:r>
            </a:p>
            <a:p>
              <a:endParaRPr lang="en-US" sz="1600" dirty="0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3726654" y="3824733"/>
            <a:ext cx="48574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/>
              <a:t>Large frequency coverage</a:t>
            </a:r>
            <a:r>
              <a:rPr lang="en-US" dirty="0"/>
              <a:t> (30 </a:t>
            </a:r>
            <a:r>
              <a:rPr lang="mr-IN" dirty="0"/>
              <a:t>–</a:t>
            </a:r>
            <a:r>
              <a:rPr lang="en-US" dirty="0"/>
              <a:t> 270 GHz)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6213193" y="4392037"/>
            <a:ext cx="2260620" cy="1015974"/>
            <a:chOff x="6225549" y="3933713"/>
            <a:chExt cx="2260620" cy="1015974"/>
          </a:xfrm>
        </p:grpSpPr>
        <p:sp>
          <p:nvSpPr>
            <p:cNvPr id="14" name="TextBox 13"/>
            <p:cNvSpPr txBox="1"/>
            <p:nvPr/>
          </p:nvSpPr>
          <p:spPr>
            <a:xfrm>
              <a:off x="6366149" y="3973469"/>
              <a:ext cx="2036135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Fully funded</a:t>
              </a:r>
            </a:p>
            <a:p>
              <a:r>
                <a:rPr lang="en-US" dirty="0"/>
                <a:t>6-year program</a:t>
              </a:r>
            </a:p>
            <a:p>
              <a:r>
                <a:rPr lang="en-US" b="1" u="sng" dirty="0"/>
                <a:t>First light in 2024!</a:t>
              </a:r>
            </a:p>
          </p:txBody>
        </p:sp>
        <p:sp>
          <p:nvSpPr>
            <p:cNvPr id="4" name="Rectangle 3"/>
            <p:cNvSpPr/>
            <p:nvPr/>
          </p:nvSpPr>
          <p:spPr>
            <a:xfrm>
              <a:off x="6225549" y="3933713"/>
              <a:ext cx="2260620" cy="1015974"/>
            </a:xfrm>
            <a:prstGeom prst="rect">
              <a:avLst/>
            </a:prstGeom>
            <a:noFill/>
            <a:ln w="22225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0188C1B5-64D1-FA48-AC45-4558E7359D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Simone Ferraro (LBNL)</a:t>
            </a:r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CB470D8-036B-4D40-AAA3-549B034DAD1B}"/>
              </a:ext>
            </a:extLst>
          </p:cNvPr>
          <p:cNvSpPr txBox="1"/>
          <p:nvPr/>
        </p:nvSpPr>
        <p:spPr>
          <a:xfrm>
            <a:off x="509027" y="5109855"/>
            <a:ext cx="17652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Followed by</a:t>
            </a:r>
          </a:p>
          <a:p>
            <a:r>
              <a:rPr lang="en-US" dirty="0"/>
              <a:t>(LBL lead Lab)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8CB69E93-A0DA-304D-B064-E45699633DF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3548" y="4950420"/>
            <a:ext cx="2171700" cy="96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773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-210484"/>
            <a:ext cx="6508377" cy="1143000"/>
          </a:xfrm>
        </p:spPr>
        <p:txBody>
          <a:bodyPr/>
          <a:lstStyle/>
          <a:p>
            <a:r>
              <a:rPr lang="en-US" dirty="0"/>
              <a:t>Can </a:t>
            </a:r>
            <a:r>
              <a:rPr lang="en-US"/>
              <a:t>we improve?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686251"/>
            <a:ext cx="7970521" cy="3916363"/>
          </a:xfrm>
        </p:spPr>
        <p:txBody>
          <a:bodyPr/>
          <a:lstStyle/>
          <a:p>
            <a:r>
              <a:rPr lang="en-US" dirty="0"/>
              <a:t>Future surveys will measure the amplitude on the sky to better than 0.5% (both CMB and LSS)</a:t>
            </a:r>
          </a:p>
          <a:p>
            <a:r>
              <a:rPr lang="en-US" dirty="0"/>
              <a:t>We are looking for a 4% suppression (or larger)</a:t>
            </a:r>
          </a:p>
          <a:p>
            <a:endParaRPr lang="en-US" dirty="0"/>
          </a:p>
          <a:p>
            <a:r>
              <a:rPr lang="en-US" dirty="0"/>
              <a:t>So, no problem??</a:t>
            </a:r>
          </a:p>
          <a:p>
            <a:endParaRPr lang="en-US" dirty="0"/>
          </a:p>
          <a:p>
            <a:r>
              <a:rPr lang="en-US" u="sng" dirty="0"/>
              <a:t>Reionization</a:t>
            </a:r>
            <a:r>
              <a:rPr lang="en-US" dirty="0"/>
              <a:t> is the limiting factor in getting measuring the amplitude from CMB!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Simone Ferraro (LBNL)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51169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3896" y="-348884"/>
            <a:ext cx="6508377" cy="1143000"/>
          </a:xfrm>
        </p:spPr>
        <p:txBody>
          <a:bodyPr/>
          <a:lstStyle/>
          <a:p>
            <a:r>
              <a:rPr lang="en-US" dirty="0"/>
              <a:t>CMB </a:t>
            </a:r>
            <a:r>
              <a:rPr lang="en-US"/>
              <a:t>and reionization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Simone Ferraro (LBNL)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063345" y="1740350"/>
            <a:ext cx="307007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~94% </a:t>
            </a:r>
            <a:r>
              <a:rPr lang="en-US" dirty="0"/>
              <a:t>of photons</a:t>
            </a:r>
          </a:p>
          <a:p>
            <a:r>
              <a:rPr lang="en-US" dirty="0"/>
              <a:t>travel from the CMB to us </a:t>
            </a:r>
          </a:p>
          <a:p>
            <a:r>
              <a:rPr lang="en-US" dirty="0"/>
              <a:t>without scattering*</a:t>
            </a:r>
          </a:p>
          <a:p>
            <a:endParaRPr lang="en-US" dirty="0"/>
          </a:p>
          <a:p>
            <a:r>
              <a:rPr lang="en-US" b="1" dirty="0">
                <a:solidFill>
                  <a:srgbClr val="0070C0"/>
                </a:solidFill>
              </a:rPr>
              <a:t>~6%</a:t>
            </a:r>
            <a:r>
              <a:rPr lang="en-US" dirty="0"/>
              <a:t> scatter with matter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896" y="1660392"/>
            <a:ext cx="5327685" cy="3586362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>
            <a:off x="1424764" y="3100535"/>
            <a:ext cx="2838893" cy="232818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1414130" y="3392944"/>
            <a:ext cx="2849526" cy="101180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1393550" y="3654821"/>
            <a:ext cx="2870107" cy="6196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2422" y="3085025"/>
            <a:ext cx="1389159" cy="68582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181912" y="4160520"/>
            <a:ext cx="25810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/>
              <a:t>Optical depth 𝜏 </a:t>
            </a:r>
            <a:r>
              <a:rPr lang="en-US" dirty="0"/>
              <a:t>= </a:t>
            </a:r>
          </a:p>
          <a:p>
            <a:r>
              <a:rPr lang="en-US" dirty="0"/>
              <a:t>fraction of CMB </a:t>
            </a:r>
          </a:p>
          <a:p>
            <a:r>
              <a:rPr lang="en-US" dirty="0"/>
              <a:t>photons that</a:t>
            </a:r>
          </a:p>
          <a:p>
            <a:r>
              <a:rPr lang="en-US" dirty="0"/>
              <a:t>scatter with matter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55320" y="5718798"/>
            <a:ext cx="37657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7030A0"/>
                </a:solidFill>
              </a:rPr>
              <a:t>CMB actually measures 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7976" y="5701980"/>
            <a:ext cx="3543300" cy="49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00499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8" y="-355899"/>
            <a:ext cx="6508377" cy="1143000"/>
          </a:xfrm>
        </p:spPr>
        <p:txBody>
          <a:bodyPr/>
          <a:lstStyle/>
          <a:p>
            <a:r>
              <a:rPr lang="en-US" dirty="0"/>
              <a:t>Current </a:t>
            </a:r>
            <a:r>
              <a:rPr lang="en-US"/>
              <a:t>best measurements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74812" y="6364956"/>
            <a:ext cx="6007100" cy="365125"/>
          </a:xfrm>
        </p:spPr>
        <p:txBody>
          <a:bodyPr/>
          <a:lstStyle/>
          <a:p>
            <a:r>
              <a:rPr lang="it-IT"/>
              <a:t>Simone Ferraro (LBNL)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649407" y="1152375"/>
            <a:ext cx="15071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9193"/>
                </a:solidFill>
              </a:rPr>
              <a:t>Planck 2018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360" y="1152375"/>
            <a:ext cx="5130800" cy="48387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9251" y="1846505"/>
            <a:ext cx="2514600" cy="6731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1160" y="3447074"/>
            <a:ext cx="3479800" cy="477230"/>
          </a:xfrm>
          <a:prstGeom prst="rect">
            <a:avLst/>
          </a:prstGeom>
        </p:spPr>
      </p:pic>
      <p:cxnSp>
        <p:nvCxnSpPr>
          <p:cNvPr id="17" name="Straight Arrow Connector 16"/>
          <p:cNvCxnSpPr/>
          <p:nvPr/>
        </p:nvCxnSpPr>
        <p:spPr>
          <a:xfrm>
            <a:off x="7126071" y="2473885"/>
            <a:ext cx="0" cy="42125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5443569" y="3001244"/>
            <a:ext cx="14766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u="sng" dirty="0">
                <a:solidFill>
                  <a:srgbClr val="0070C0"/>
                </a:solidFill>
              </a:rPr>
              <a:t>Amplitude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471160" y="4357525"/>
            <a:ext cx="3443571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u="sng" dirty="0">
                <a:solidFill>
                  <a:srgbClr val="0070C0"/>
                </a:solidFill>
              </a:rPr>
              <a:t>known to 1.5% </a:t>
            </a:r>
          </a:p>
          <a:p>
            <a:endParaRPr lang="en-US" dirty="0"/>
          </a:p>
          <a:p>
            <a:r>
              <a:rPr lang="en-US" dirty="0"/>
              <a:t>Not limited by surveys, but by</a:t>
            </a:r>
          </a:p>
          <a:p>
            <a:r>
              <a:rPr lang="en-US" dirty="0"/>
              <a:t>knowledge of 𝜏!</a:t>
            </a:r>
          </a:p>
        </p:txBody>
      </p:sp>
    </p:spTree>
    <p:extLst>
      <p:ext uri="{BB962C8B-B14F-4D97-AF65-F5344CB8AC3E}">
        <p14:creationId xmlns:p14="http://schemas.microsoft.com/office/powerpoint/2010/main" val="175653030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240" y="2980360"/>
            <a:ext cx="6873240" cy="383192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718" y="-363733"/>
            <a:ext cx="6508377" cy="1143000"/>
          </a:xfrm>
        </p:spPr>
        <p:txBody>
          <a:bodyPr/>
          <a:lstStyle/>
          <a:p>
            <a:r>
              <a:rPr lang="en-US" dirty="0"/>
              <a:t>Better </a:t>
            </a:r>
            <a:r>
              <a:rPr lang="en-US"/>
              <a:t>𝜏 measurements?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0559" y="982766"/>
            <a:ext cx="8092441" cy="3916363"/>
          </a:xfrm>
        </p:spPr>
        <p:txBody>
          <a:bodyPr/>
          <a:lstStyle/>
          <a:p>
            <a:r>
              <a:rPr lang="en-US" dirty="0"/>
              <a:t>Measure from the large-scale polarization of the CMB. Not accessible by the ground </a:t>
            </a:r>
            <a:r>
              <a:rPr lang="en-US" dirty="0">
                <a:sym typeface="Wingdings"/>
              </a:rPr>
              <a:t> need to go to space!</a:t>
            </a:r>
          </a:p>
          <a:p>
            <a:r>
              <a:rPr lang="en-US" dirty="0">
                <a:sym typeface="Wingdings"/>
              </a:rPr>
              <a:t>Current proposed missions:  </a:t>
            </a:r>
            <a:r>
              <a:rPr lang="en-US" dirty="0" err="1">
                <a:sym typeface="Wingdings"/>
              </a:rPr>
              <a:t>LiteBird</a:t>
            </a:r>
            <a:r>
              <a:rPr lang="en-US" dirty="0">
                <a:sym typeface="Wingdings"/>
              </a:rPr>
              <a:t> (UCB/LBL + </a:t>
            </a:r>
            <a:r>
              <a:rPr lang="en-US" dirty="0" err="1">
                <a:sym typeface="Wingdings"/>
              </a:rPr>
              <a:t>Jaxa</a:t>
            </a:r>
            <a:r>
              <a:rPr lang="en-US" dirty="0">
                <a:sym typeface="Wingdings"/>
              </a:rPr>
              <a:t>), CORE (ESA), PICO (NASA)</a:t>
            </a:r>
          </a:p>
          <a:p>
            <a:r>
              <a:rPr lang="en-US" dirty="0">
                <a:sym typeface="Wingdings"/>
              </a:rPr>
              <a:t>New ideas?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Simone Ferraro (LBNL)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57745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8" y="-210484"/>
            <a:ext cx="6508377" cy="1143000"/>
          </a:xfrm>
        </p:spPr>
        <p:txBody>
          <a:bodyPr/>
          <a:lstStyle/>
          <a:p>
            <a:r>
              <a:rPr lang="en-US"/>
              <a:t>Light relics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8" y="1034321"/>
            <a:ext cx="8092442" cy="3916363"/>
          </a:xfrm>
        </p:spPr>
        <p:txBody>
          <a:bodyPr/>
          <a:lstStyle/>
          <a:p>
            <a:r>
              <a:rPr lang="en-US" dirty="0"/>
              <a:t>Consider other (beyond Standard Model) light particles that are relativistic at CMB (</a:t>
            </a:r>
            <a:r>
              <a:rPr lang="en-US" dirty="0" err="1"/>
              <a:t>eg</a:t>
            </a:r>
            <a:r>
              <a:rPr lang="en-US" dirty="0"/>
              <a:t> sterile neutrino?): 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Simone Ferraro (LBNL)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29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3537273-C771-C84A-89F7-F89ECA1071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5838" y="1755105"/>
            <a:ext cx="3792323" cy="91311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5A0AE0E-CD56-4E40-BDD2-913016C625CA}"/>
              </a:ext>
            </a:extLst>
          </p:cNvPr>
          <p:cNvSpPr txBox="1"/>
          <p:nvPr/>
        </p:nvSpPr>
        <p:spPr>
          <a:xfrm>
            <a:off x="691978" y="2737289"/>
            <a:ext cx="28232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 the Standard Model: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EFB57EA-C6F4-3F44-91E0-16066B8750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5187" y="2728189"/>
            <a:ext cx="1471172" cy="36933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167BBD9-A749-1F4B-B07D-D428561F46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502" y="3185622"/>
            <a:ext cx="4482025" cy="324793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D9F8B18-172D-1B4A-9234-8E7B22D5F10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0364" y="3648371"/>
            <a:ext cx="2070416" cy="49371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20D1D9C-2CB2-8F4D-B9BC-04B3559A3165}"/>
              </a:ext>
            </a:extLst>
          </p:cNvPr>
          <p:cNvSpPr txBox="1"/>
          <p:nvPr/>
        </p:nvSpPr>
        <p:spPr>
          <a:xfrm>
            <a:off x="5468207" y="4243890"/>
            <a:ext cx="32399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>
                <a:solidFill>
                  <a:schemeClr val="accent3">
                    <a:lumMod val="75000"/>
                  </a:schemeClr>
                </a:solidFill>
              </a:rPr>
              <a:t>Completely a gravitational </a:t>
            </a:r>
          </a:p>
          <a:p>
            <a:r>
              <a:rPr lang="en-US" b="1" u="sng" dirty="0">
                <a:solidFill>
                  <a:schemeClr val="accent3">
                    <a:lumMod val="75000"/>
                  </a:schemeClr>
                </a:solidFill>
              </a:rPr>
              <a:t>measurement!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57AE60F-8AD2-B743-968C-A746B714058A}"/>
              </a:ext>
            </a:extLst>
          </p:cNvPr>
          <p:cNvSpPr txBox="1"/>
          <p:nvPr/>
        </p:nvSpPr>
        <p:spPr>
          <a:xfrm>
            <a:off x="5288692" y="3299254"/>
            <a:ext cx="18277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From the CMB: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7C985D6-5F25-1C4D-ADFD-DB1C4E23A386}"/>
              </a:ext>
            </a:extLst>
          </p:cNvPr>
          <p:cNvSpPr txBox="1"/>
          <p:nvPr/>
        </p:nvSpPr>
        <p:spPr>
          <a:xfrm>
            <a:off x="5288692" y="5348302"/>
            <a:ext cx="20778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Goal for CMB-S4:</a:t>
            </a:r>
          </a:p>
          <a:p>
            <a:endParaRPr lang="en-US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80ECCC75-4419-BE42-AF7A-50BD04B80EF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0564" y="5774995"/>
            <a:ext cx="1810106" cy="293985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9CAA0BE6-72CC-2341-A8BC-7925F4843D30}"/>
              </a:ext>
            </a:extLst>
          </p:cNvPr>
          <p:cNvSpPr txBox="1"/>
          <p:nvPr/>
        </p:nvSpPr>
        <p:spPr>
          <a:xfrm>
            <a:off x="6540757" y="6248889"/>
            <a:ext cx="20088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arXiv:2309.10034</a:t>
            </a:r>
          </a:p>
        </p:txBody>
      </p:sp>
    </p:spTree>
    <p:extLst>
      <p:ext uri="{BB962C8B-B14F-4D97-AF65-F5344CB8AC3E}">
        <p14:creationId xmlns:p14="http://schemas.microsoft.com/office/powerpoint/2010/main" val="16518933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C8D984-47AD-784D-ADF2-4FD62380AC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-27922"/>
            <a:ext cx="6508377" cy="1143000"/>
          </a:xfrm>
        </p:spPr>
        <p:txBody>
          <a:bodyPr/>
          <a:lstStyle/>
          <a:p>
            <a:r>
              <a:rPr lang="en-US" dirty="0"/>
              <a:t>References: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74030C-4C57-3141-A90D-C2DF254963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8" y="1369541"/>
            <a:ext cx="7994824" cy="3916363"/>
          </a:xfrm>
        </p:spPr>
        <p:txBody>
          <a:bodyPr>
            <a:noAutofit/>
          </a:bodyPr>
          <a:lstStyle/>
          <a:p>
            <a:r>
              <a:rPr lang="en-US" dirty="0"/>
              <a:t>Massive neutrinos and cosmology (</a:t>
            </a:r>
            <a:r>
              <a:rPr lang="en-US" dirty="0">
                <a:hlinkClick r:id="rId2"/>
              </a:rPr>
              <a:t>https://arxiv.org/abs/astro-ph/0603494</a:t>
            </a:r>
            <a:r>
              <a:rPr lang="en-US" dirty="0"/>
              <a:t>)</a:t>
            </a:r>
          </a:p>
          <a:p>
            <a:r>
              <a:rPr lang="en-US" dirty="0"/>
              <a:t>Status of neutrino properties and future prospects - Cosmological and astrophysical constraints (</a:t>
            </a:r>
            <a:r>
              <a:rPr lang="en-US" dirty="0">
                <a:hlinkClick r:id="rId3"/>
              </a:rPr>
              <a:t>https://arxiv.org/abs/1712.07109</a:t>
            </a:r>
            <a:r>
              <a:rPr lang="en-US" dirty="0"/>
              <a:t>)</a:t>
            </a:r>
          </a:p>
          <a:p>
            <a:r>
              <a:rPr lang="en-US" dirty="0"/>
              <a:t>Bauman’s cosmology lecture notes (</a:t>
            </a:r>
            <a:r>
              <a:rPr lang="en-US" dirty="0">
                <a:hlinkClick r:id="rId4"/>
              </a:rPr>
              <a:t>http://cosmology.amsterdam/education/cosmology/</a:t>
            </a:r>
            <a:r>
              <a:rPr lang="en-US" dirty="0"/>
              <a:t>)</a:t>
            </a:r>
          </a:p>
          <a:p>
            <a:r>
              <a:rPr lang="en-US" dirty="0"/>
              <a:t>Phases of New Physics in the CMB (</a:t>
            </a:r>
            <a:r>
              <a:rPr lang="en-US" dirty="0">
                <a:hlinkClick r:id="rId5"/>
              </a:rPr>
              <a:t>https://arxiv.org/abs/1508.06342</a:t>
            </a:r>
            <a:r>
              <a:rPr lang="en-US" dirty="0"/>
              <a:t>)</a:t>
            </a:r>
          </a:p>
          <a:p>
            <a:r>
              <a:rPr lang="en-US" dirty="0"/>
              <a:t>Measuring neutrino masses from the Cosmic Frontier (Sailer, Ferraro, White, 2024 in prep)</a:t>
            </a:r>
          </a:p>
          <a:p>
            <a:r>
              <a:rPr lang="en-US" dirty="0"/>
              <a:t>Lots of ongoing work at LBL and UCB with DESI and CMB.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C4E4FB-FDD0-0247-B5E6-2F517AC0B3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Simone Ferraro (LBNL)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DA00FF-0E5C-9646-A1AA-FB88402825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4037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A5E363-62F7-C146-8EBD-AEAAF1A8D8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Simone Ferraro (LBNL)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40A891-6FE7-3146-9549-A2CD046ED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284AEA-EA2B-5D4D-8488-2D8F42DB73BC}"/>
              </a:ext>
            </a:extLst>
          </p:cNvPr>
          <p:cNvSpPr txBox="1"/>
          <p:nvPr/>
        </p:nvSpPr>
        <p:spPr>
          <a:xfrm>
            <a:off x="593558" y="2430910"/>
            <a:ext cx="795688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r>
              <a:rPr lang="en-US" dirty="0"/>
              <a:t>Interested in exploring fundamental Physics in cosmology? </a:t>
            </a:r>
          </a:p>
          <a:p>
            <a:endParaRPr lang="en-US" dirty="0"/>
          </a:p>
          <a:p>
            <a:r>
              <a:rPr lang="en-US" dirty="0"/>
              <a:t>We have openings at LBNL! Please email me: </a:t>
            </a:r>
            <a:r>
              <a:rPr lang="en-US" dirty="0">
                <a:hlinkClick r:id="rId2"/>
              </a:rPr>
              <a:t>sferraro@lbl.gov</a:t>
            </a:r>
            <a:r>
              <a:rPr lang="en-US" dirty="0"/>
              <a:t> and check out </a:t>
            </a:r>
            <a:r>
              <a:rPr lang="en-US" dirty="0">
                <a:hlinkClick r:id="rId3"/>
              </a:rPr>
              <a:t>sferraro.lbl.gov</a:t>
            </a:r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C9B2E1B-7E00-9047-A1A0-5A0251499F94}"/>
              </a:ext>
            </a:extLst>
          </p:cNvPr>
          <p:cNvSpPr/>
          <p:nvPr/>
        </p:nvSpPr>
        <p:spPr>
          <a:xfrm>
            <a:off x="3178362" y="928100"/>
            <a:ext cx="266290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Thanks!</a:t>
            </a:r>
          </a:p>
        </p:txBody>
      </p:sp>
    </p:spTree>
    <p:extLst>
      <p:ext uri="{BB962C8B-B14F-4D97-AF65-F5344CB8AC3E}">
        <p14:creationId xmlns:p14="http://schemas.microsoft.com/office/powerpoint/2010/main" val="133290436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BACKUP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Simone Ferraro (LBNL)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80978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8" y="-210484"/>
            <a:ext cx="6508377" cy="1143000"/>
          </a:xfrm>
        </p:spPr>
        <p:txBody>
          <a:bodyPr/>
          <a:lstStyle/>
          <a:p>
            <a:r>
              <a:rPr lang="en-US"/>
              <a:t>Light relics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8" y="1112520"/>
            <a:ext cx="8092442" cy="3916363"/>
          </a:xfrm>
        </p:spPr>
        <p:txBody>
          <a:bodyPr/>
          <a:lstStyle/>
          <a:p>
            <a:r>
              <a:rPr lang="en-US" dirty="0"/>
              <a:t>Each phase </a:t>
            </a:r>
            <a:r>
              <a:rPr lang="en-US"/>
              <a:t>transition/annihilation conserve entropy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Simone Ferraro (LBNL)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32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2463" y="1704341"/>
            <a:ext cx="6181912" cy="4507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7203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8" y="-299628"/>
            <a:ext cx="6508377" cy="1143000"/>
          </a:xfrm>
        </p:spPr>
        <p:txBody>
          <a:bodyPr/>
          <a:lstStyle/>
          <a:p>
            <a:r>
              <a:rPr lang="en-US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8" y="1365739"/>
            <a:ext cx="6508377" cy="3916363"/>
          </a:xfrm>
        </p:spPr>
        <p:txBody>
          <a:bodyPr/>
          <a:lstStyle/>
          <a:p>
            <a:r>
              <a:rPr lang="en-US" dirty="0"/>
              <a:t>A brief history of the Universe</a:t>
            </a:r>
          </a:p>
          <a:p>
            <a:r>
              <a:rPr lang="en-US" dirty="0"/>
              <a:t>Cosmological neutrinos</a:t>
            </a:r>
          </a:p>
          <a:p>
            <a:r>
              <a:rPr lang="en-US" dirty="0"/>
              <a:t>Observables: CMB, Large Scale Structure</a:t>
            </a:r>
          </a:p>
          <a:p>
            <a:r>
              <a:rPr lang="en-US" dirty="0"/>
              <a:t>Current status of neutrino cosmology</a:t>
            </a:r>
          </a:p>
          <a:p>
            <a:r>
              <a:rPr lang="en-US" dirty="0"/>
              <a:t>Future experiments</a:t>
            </a:r>
          </a:p>
          <a:p>
            <a:r>
              <a:rPr lang="en-US" dirty="0"/>
              <a:t>Number of neutrino species and other light relics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Simone Ferraro (LBNL)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9150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2963" y="90826"/>
            <a:ext cx="7561385" cy="857250"/>
          </a:xfrm>
        </p:spPr>
        <p:txBody>
          <a:bodyPr/>
          <a:lstStyle/>
          <a:p>
            <a:r>
              <a:rPr lang="en-US" dirty="0"/>
              <a:t>A brief history of </a:t>
            </a:r>
            <a:r>
              <a:rPr lang="en-US"/>
              <a:t>the Universe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Simone Ferraro (LBNL)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063345" y="1740350"/>
            <a:ext cx="307007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94% </a:t>
            </a:r>
            <a:r>
              <a:rPr lang="en-US" dirty="0"/>
              <a:t>of photons</a:t>
            </a:r>
          </a:p>
          <a:p>
            <a:r>
              <a:rPr lang="en-US" dirty="0"/>
              <a:t>travel from the CMB to us </a:t>
            </a:r>
          </a:p>
          <a:p>
            <a:r>
              <a:rPr lang="en-US" dirty="0"/>
              <a:t>without scattering*</a:t>
            </a:r>
          </a:p>
          <a:p>
            <a:endParaRPr lang="en-US" dirty="0"/>
          </a:p>
          <a:p>
            <a:r>
              <a:rPr lang="en-US" b="1" dirty="0">
                <a:solidFill>
                  <a:srgbClr val="0070C0"/>
                </a:solidFill>
              </a:rPr>
              <a:t>6%</a:t>
            </a:r>
            <a:r>
              <a:rPr lang="en-US" dirty="0"/>
              <a:t> scatter with matter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741581" y="5635904"/>
            <a:ext cx="27767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*path slightly deflected</a:t>
            </a:r>
          </a:p>
          <a:p>
            <a:r>
              <a:rPr lang="en-US" dirty="0"/>
              <a:t>by gravitational lensing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896" y="1660392"/>
            <a:ext cx="5327685" cy="3586362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>
            <a:off x="1424764" y="3100535"/>
            <a:ext cx="2838893" cy="232818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1414130" y="3392944"/>
            <a:ext cx="2849526" cy="101180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1393550" y="3654821"/>
            <a:ext cx="2870107" cy="6196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2422" y="3085025"/>
            <a:ext cx="1389159" cy="685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777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-210484"/>
            <a:ext cx="6508377" cy="1143000"/>
          </a:xfrm>
        </p:spPr>
        <p:txBody>
          <a:bodyPr/>
          <a:lstStyle/>
          <a:p>
            <a:r>
              <a:rPr lang="en-US"/>
              <a:t>Neutrinos have mass!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Simone Ferraro (LBNL)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1262" y="1212753"/>
            <a:ext cx="6734908" cy="341118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4182" y="4888937"/>
            <a:ext cx="2280138" cy="42201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0160" y="4891771"/>
            <a:ext cx="2377440" cy="419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4895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397" y="-346519"/>
            <a:ext cx="6508377" cy="1143000"/>
          </a:xfrm>
        </p:spPr>
        <p:txBody>
          <a:bodyPr/>
          <a:lstStyle/>
          <a:p>
            <a:r>
              <a:rPr lang="en-US"/>
              <a:t>Cosmic neutrinos?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360" y="549527"/>
            <a:ext cx="8851639" cy="6255018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Simone Ferraro (LBNL)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8776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7" y="167379"/>
            <a:ext cx="8758173" cy="6188971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Simone Ferraro (LBNL)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903720" y="5928360"/>
            <a:ext cx="15488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E. </a:t>
            </a:r>
            <a:r>
              <a:rPr lang="en-US" dirty="0" err="1"/>
              <a:t>Bernardini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64181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Simone Ferraro (LBNL)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500"/>
            <a:ext cx="9144000" cy="646161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903720" y="5928360"/>
            <a:ext cx="15488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E. </a:t>
            </a:r>
            <a:r>
              <a:rPr lang="en-US" dirty="0" err="1"/>
              <a:t>Bernardini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970795"/>
      </p:ext>
    </p:extLst>
  </p:cSld>
  <p:clrMapOvr>
    <a:masterClrMapping/>
  </p:clrMapOvr>
</p:sld>
</file>

<file path=ppt/theme/theme1.xml><?xml version="1.0" encoding="utf-8"?>
<a:theme xmlns:a="http://schemas.openxmlformats.org/drawingml/2006/main" name="Plaza">
  <a:themeElements>
    <a:clrScheme name="Plaza">
      <a:dk1>
        <a:sysClr val="windowText" lastClr="000000"/>
      </a:dk1>
      <a:lt1>
        <a:sysClr val="window" lastClr="FFFFFF"/>
      </a:lt1>
      <a:dk2>
        <a:srgbClr val="333333"/>
      </a:dk2>
      <a:lt2>
        <a:srgbClr val="CCCCCC"/>
      </a:lt2>
      <a:accent1>
        <a:srgbClr val="990000"/>
      </a:accent1>
      <a:accent2>
        <a:srgbClr val="580101"/>
      </a:accent2>
      <a:accent3>
        <a:srgbClr val="E94A00"/>
      </a:accent3>
      <a:accent4>
        <a:srgbClr val="EB8F00"/>
      </a:accent4>
      <a:accent5>
        <a:srgbClr val="A4A4A4"/>
      </a:accent5>
      <a:accent6>
        <a:srgbClr val="666666"/>
      </a:accent6>
      <a:hlink>
        <a:srgbClr val="D01010"/>
      </a:hlink>
      <a:folHlink>
        <a:srgbClr val="E6682E"/>
      </a:folHlink>
    </a:clrScheme>
    <a:fontScheme name="Plaza">
      <a:majorFont>
        <a:latin typeface="Century Gothic"/>
        <a:ea typeface=""/>
        <a:cs typeface=""/>
        <a:font script="Jpan" typeface="メイリオ"/>
      </a:majorFont>
      <a:minorFont>
        <a:latin typeface="Century Gothic"/>
        <a:ea typeface=""/>
        <a:cs typeface=""/>
        <a:font script="Jpan" typeface="メイリオ"/>
      </a:minorFont>
    </a:fontScheme>
    <a:fmtScheme name="Plaza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60000"/>
                <a:satMod val="135000"/>
              </a:schemeClr>
            </a:gs>
            <a:gs pos="100000">
              <a:schemeClr val="phClr">
                <a:tint val="100000"/>
                <a:shade val="100000"/>
                <a:satMod val="13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70000"/>
                <a:satMod val="120000"/>
              </a:schemeClr>
            </a:gs>
            <a:gs pos="35000">
              <a:schemeClr val="phClr">
                <a:shade val="100000"/>
                <a:satMod val="150000"/>
              </a:schemeClr>
            </a:gs>
            <a:gs pos="70000">
              <a:schemeClr val="phClr">
                <a:tint val="100000"/>
                <a:shade val="100000"/>
                <a:satMod val="200000"/>
                <a:greenMod val="100000"/>
              </a:schemeClr>
            </a:gs>
            <a:gs pos="100000">
              <a:schemeClr val="phClr">
                <a:tint val="100000"/>
                <a:shade val="100000"/>
                <a:satMod val="250000"/>
                <a:greenMod val="100000"/>
              </a:schemeClr>
            </a:gs>
          </a:gsLst>
          <a:lin ang="16200000" scaled="1"/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190500" dist="63500" dir="5400000">
              <a:srgbClr val="FFFFFF">
                <a:alpha val="65000"/>
              </a:srgbClr>
            </a:innerShdw>
          </a:effectLst>
          <a:scene3d>
            <a:camera prst="orthographicFront">
              <a:rot lat="0" lon="0" rev="0"/>
            </a:camera>
            <a:lightRig rig="twoPt" dir="r">
              <a:rot lat="0" lon="0" rev="6000000"/>
            </a:lightRig>
          </a:scene3d>
          <a:sp3d prstMaterial="matte">
            <a:bevelT w="0" h="0" prst="relaxedInset"/>
          </a:sp3d>
        </a:effectStyle>
        <a:effectStyle>
          <a:effectLst>
            <a:innerShdw blurRad="50800" dist="25400" dir="13500000">
              <a:srgbClr val="FFFFFF">
                <a:alpha val="75000"/>
              </a:srgbClr>
            </a:innerShdw>
            <a:outerShdw blurRad="88900" dist="38100" dir="6600000" sx="101000" sy="101000" rotWithShape="0">
              <a:srgbClr val="000000">
                <a:alpha val="50000"/>
              </a:srgbClr>
            </a:outerShdw>
          </a:effectLst>
          <a:scene3d>
            <a:camera prst="perspectiveFront" fov="3000000"/>
            <a:lightRig rig="morning" dir="tl">
              <a:rot lat="0" lon="0" rev="1800000"/>
            </a:lightRig>
          </a:scene3d>
          <a:sp3d contourW="38100" prstMaterial="softEdge">
            <a:bevelT w="25400" h="38100"/>
            <a:contourClr>
              <a:schemeClr val="phClr">
                <a:tint val="6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Plaza.thmx</Template>
  <TotalTime>21772</TotalTime>
  <Words>962</Words>
  <Application>Microsoft Macintosh PowerPoint</Application>
  <PresentationFormat>On-screen Show (4:3)</PresentationFormat>
  <Paragraphs>227</Paragraphs>
  <Slides>32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7" baseType="lpstr">
      <vt:lpstr>Arial</vt:lpstr>
      <vt:lpstr>Calibri</vt:lpstr>
      <vt:lpstr>Century Gothic</vt:lpstr>
      <vt:lpstr>Wingdings 2</vt:lpstr>
      <vt:lpstr>Plaza</vt:lpstr>
      <vt:lpstr>PowerPoint Presentation</vt:lpstr>
      <vt:lpstr>Goal: understand this plot!</vt:lpstr>
      <vt:lpstr>References:</vt:lpstr>
      <vt:lpstr>Outline</vt:lpstr>
      <vt:lpstr>A brief history of the Universe</vt:lpstr>
      <vt:lpstr>Neutrinos have mass!</vt:lpstr>
      <vt:lpstr>Cosmic neutrinos?</vt:lpstr>
      <vt:lpstr>PowerPoint Presentation</vt:lpstr>
      <vt:lpstr>PowerPoint Presentation</vt:lpstr>
      <vt:lpstr>PowerPoint Presentation</vt:lpstr>
      <vt:lpstr>Cosmic microwave background (CMB)</vt:lpstr>
      <vt:lpstr>CMB lensing</vt:lpstr>
      <vt:lpstr>CMB lensing</vt:lpstr>
      <vt:lpstr>CMB lensing</vt:lpstr>
      <vt:lpstr>PowerPoint Presentation</vt:lpstr>
      <vt:lpstr>PowerPoint Presentation</vt:lpstr>
      <vt:lpstr>PowerPoint Presentation</vt:lpstr>
      <vt:lpstr>Most modern version:</vt:lpstr>
      <vt:lpstr>PowerPoint Presentation</vt:lpstr>
      <vt:lpstr>Neutrino mass</vt:lpstr>
      <vt:lpstr>Latest constraints</vt:lpstr>
      <vt:lpstr>What’s next? Large scale structure</vt:lpstr>
      <vt:lpstr>The CMB landscape – state of the art</vt:lpstr>
      <vt:lpstr>PowerPoint Presentation</vt:lpstr>
      <vt:lpstr>Can we improve?</vt:lpstr>
      <vt:lpstr>CMB and reionization</vt:lpstr>
      <vt:lpstr>Current best measurements</vt:lpstr>
      <vt:lpstr>Better 𝜏 measurements?</vt:lpstr>
      <vt:lpstr>Light relics</vt:lpstr>
      <vt:lpstr>PowerPoint Presentation</vt:lpstr>
      <vt:lpstr>BACKUP</vt:lpstr>
      <vt:lpstr>Light relics</vt:lpstr>
    </vt:vector>
  </TitlesOfParts>
  <Company>Princeton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Stochastic bias from non-Gaussian initial conditions</dc:title>
  <dc:creator>Simone Ferraro</dc:creator>
  <cp:lastModifiedBy>Microsoft Office User</cp:lastModifiedBy>
  <cp:revision>639</cp:revision>
  <cp:lastPrinted>2013-08-08T15:01:56Z</cp:lastPrinted>
  <dcterms:created xsi:type="dcterms:W3CDTF">2013-04-09T13:19:37Z</dcterms:created>
  <dcterms:modified xsi:type="dcterms:W3CDTF">2024-01-31T03:33:36Z</dcterms:modified>
</cp:coreProperties>
</file>