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2" r:id="rId2"/>
  </p:sldMasterIdLst>
  <p:notesMasterIdLst>
    <p:notesMasterId r:id="rId75"/>
  </p:notesMasterIdLst>
  <p:handoutMasterIdLst>
    <p:handoutMasterId r:id="rId76"/>
  </p:handoutMasterIdLst>
  <p:sldIdLst>
    <p:sldId id="1087" r:id="rId3"/>
    <p:sldId id="1149" r:id="rId4"/>
    <p:sldId id="1099" r:id="rId5"/>
    <p:sldId id="1101" r:id="rId6"/>
    <p:sldId id="1121" r:id="rId7"/>
    <p:sldId id="1152" r:id="rId8"/>
    <p:sldId id="1150" r:id="rId9"/>
    <p:sldId id="1122" r:id="rId10"/>
    <p:sldId id="1153" r:id="rId11"/>
    <p:sldId id="1151" r:id="rId12"/>
    <p:sldId id="1103" r:id="rId13"/>
    <p:sldId id="1105" r:id="rId14"/>
    <p:sldId id="1123" r:id="rId15"/>
    <p:sldId id="1124" r:id="rId16"/>
    <p:sldId id="1111" r:id="rId17"/>
    <p:sldId id="1107" r:id="rId18"/>
    <p:sldId id="1082" r:id="rId19"/>
    <p:sldId id="1108" r:id="rId20"/>
    <p:sldId id="1118" r:id="rId21"/>
    <p:sldId id="1155" r:id="rId22"/>
    <p:sldId id="1119" r:id="rId23"/>
    <p:sldId id="1031" r:id="rId24"/>
    <p:sldId id="1156" r:id="rId25"/>
    <p:sldId id="1166" r:id="rId26"/>
    <p:sldId id="1157" r:id="rId27"/>
    <p:sldId id="1161" r:id="rId28"/>
    <p:sldId id="1093" r:id="rId29"/>
    <p:sldId id="1125" r:id="rId30"/>
    <p:sldId id="1126" r:id="rId31"/>
    <p:sldId id="1127" r:id="rId32"/>
    <p:sldId id="1159" r:id="rId33"/>
    <p:sldId id="1130" r:id="rId34"/>
    <p:sldId id="1160" r:id="rId35"/>
    <p:sldId id="1168" r:id="rId36"/>
    <p:sldId id="1167" r:id="rId37"/>
    <p:sldId id="1169" r:id="rId38"/>
    <p:sldId id="1173" r:id="rId39"/>
    <p:sldId id="1176" r:id="rId40"/>
    <p:sldId id="1132" r:id="rId41"/>
    <p:sldId id="1133" r:id="rId42"/>
    <p:sldId id="1134" r:id="rId43"/>
    <p:sldId id="1135" r:id="rId44"/>
    <p:sldId id="1170" r:id="rId45"/>
    <p:sldId id="1171" r:id="rId46"/>
    <p:sldId id="1172" r:id="rId47"/>
    <p:sldId id="1174" r:id="rId48"/>
    <p:sldId id="1137" r:id="rId49"/>
    <p:sldId id="1139" r:id="rId50"/>
    <p:sldId id="1140" r:id="rId51"/>
    <p:sldId id="1141" r:id="rId52"/>
    <p:sldId id="1175" r:id="rId53"/>
    <p:sldId id="1143" r:id="rId54"/>
    <p:sldId id="1158" r:id="rId55"/>
    <p:sldId id="1144" r:id="rId56"/>
    <p:sldId id="1145" r:id="rId57"/>
    <p:sldId id="1146" r:id="rId58"/>
    <p:sldId id="1147" r:id="rId59"/>
    <p:sldId id="1148" r:id="rId60"/>
    <p:sldId id="1164" r:id="rId61"/>
    <p:sldId id="1165" r:id="rId62"/>
    <p:sldId id="1163" r:id="rId63"/>
    <p:sldId id="707" r:id="rId64"/>
    <p:sldId id="1047" r:id="rId65"/>
    <p:sldId id="1154" r:id="rId66"/>
    <p:sldId id="1114" r:id="rId67"/>
    <p:sldId id="1109" r:id="rId68"/>
    <p:sldId id="1112" r:id="rId69"/>
    <p:sldId id="1073" r:id="rId70"/>
    <p:sldId id="1046" r:id="rId71"/>
    <p:sldId id="1045" r:id="rId72"/>
    <p:sldId id="938" r:id="rId73"/>
    <p:sldId id="1131" r:id="rId74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6E5"/>
    <a:srgbClr val="D5E6E6"/>
    <a:srgbClr val="CBF2F2"/>
    <a:srgbClr val="FF80CA"/>
    <a:srgbClr val="DBDEDE"/>
    <a:srgbClr val="C6F5F5"/>
    <a:srgbClr val="D9E2E2"/>
    <a:srgbClr val="880085"/>
    <a:srgbClr val="C9F4F4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1" autoAdjust="0"/>
    <p:restoredTop sz="99132" autoAdjust="0"/>
  </p:normalViewPr>
  <p:slideViewPr>
    <p:cSldViewPr snapToGrid="0" snapToObjects="1">
      <p:cViewPr>
        <p:scale>
          <a:sx n="90" d="100"/>
          <a:sy n="90" d="100"/>
        </p:scale>
        <p:origin x="-2296" y="-1032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Relationship Id="rId2" Type="http://schemas.openxmlformats.org/officeDocument/2006/relationships/image" Target="../media/image1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pPr>
              <a:defRPr/>
            </a:pPr>
            <a:fld id="{7A568DBE-759D-B249-AF79-A3FF52E5E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902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0B9D2A7-0474-5142-B06D-03CF3AD5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87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D77CC6-6164-B94D-8DDB-DF1A4A4A3FF1}" type="slidenum">
              <a:rPr lang="en-US"/>
              <a:pPr/>
              <a:t>3</a:t>
            </a:fld>
            <a:endParaRPr lang="en-US"/>
          </a:p>
        </p:txBody>
      </p:sp>
      <p:sp>
        <p:nvSpPr>
          <p:cNvPr id="94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62A7AD-3EFA-C547-984C-CE6C738F9568}" type="slidenum">
              <a:rPr lang="en-US"/>
              <a:pPr/>
              <a:t>29</a:t>
            </a:fld>
            <a:endParaRPr lang="en-US"/>
          </a:p>
        </p:txBody>
      </p:sp>
      <p:sp>
        <p:nvSpPr>
          <p:cNvPr id="101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B9D2A7-0474-5142-B06D-03CF3AD5AF3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17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4623E-C561-CA41-91B1-662F3E58093A}" type="slidenum">
              <a:rPr lang="en-US"/>
              <a:pPr/>
              <a:t>41</a:t>
            </a:fld>
            <a:endParaRPr lang="en-US"/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2528" tIns="46264" rIns="92528" bIns="46264"/>
          <a:lstStyle/>
          <a:p>
            <a:pPr lvl="0"/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x = \frac{2 m_T}{\sqrt{s}} \sinh y</a:t>
            </a:r>
          </a:p>
          <a:p>
            <a:pPr lvl="0">
              <a:defRPr sz="1800"/>
            </a:pPr>
            <a:r>
              <a:rPr>
                <a:latin typeface="Monaco"/>
                <a:ea typeface="Monaco"/>
                <a:cs typeface="Monaco"/>
                <a:sym typeface="Monaco"/>
              </a:rPr>
              <a:t>x_{\color{red}1} &amp;=&amp; \frac{Q}{\sqrt{s}} \ e^{\color{red}y} \\</a:t>
            </a:r>
          </a:p>
          <a:p>
            <a:pPr lvl="0">
              <a:defRPr sz="1800"/>
            </a:pPr>
            <a:r>
              <a:rPr>
                <a:latin typeface="Monaco"/>
                <a:ea typeface="Monaco"/>
                <a:cs typeface="Monaco"/>
                <a:sym typeface="Monaco"/>
              </a:rPr>
              <a:t>x_{\color{red}2} &amp;=&amp; \frac{Q}{\sqrt{s}} \ e^{\color{red}-y}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611C94-EAD8-F74E-809E-A5352337C375}" type="slidenum">
              <a:rPr lang="en-US"/>
              <a:pPr/>
              <a:t>62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09983-7369-F44D-B077-2DF0C0380F19}" type="slidenum">
              <a:rPr lang="en-US"/>
              <a:pPr/>
              <a:t>63</a:t>
            </a:fld>
            <a:endParaRPr lang="en-US"/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E4C5D1-F508-114A-9407-A45A6B429513}" type="slidenum">
              <a:rPr lang="en-US"/>
              <a:pPr/>
              <a:t>66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785D9-0324-824C-9A4E-8695B5C12000}" type="slidenum">
              <a:rPr lang="en-US"/>
              <a:pPr/>
              <a:t>68</a:t>
            </a:fld>
            <a:endParaRPr lang="en-US"/>
          </a:p>
        </p:txBody>
      </p:sp>
      <p:sp>
        <p:nvSpPr>
          <p:cNvPr id="1014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492DCB-78EE-D44B-A60B-ECDB052759C8}" type="slidenum">
              <a:rPr lang="en-US"/>
              <a:pPr/>
              <a:t>69</a:t>
            </a:fld>
            <a:endParaRPr lang="en-US"/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747D9-67B6-884A-B781-3FDCA45BFF30}" type="slidenum">
              <a:rPr lang="en-US"/>
              <a:pPr/>
              <a:t>70</a:t>
            </a:fld>
            <a:endParaRPr lang="en-US"/>
          </a:p>
        </p:txBody>
      </p:sp>
      <p:sp>
        <p:nvSpPr>
          <p:cNvPr id="1093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FC02D-B9C0-0147-A23C-69429BE7DFB8}" type="slidenum">
              <a:rPr lang="en-US"/>
              <a:pPr/>
              <a:t>4</a:t>
            </a:fld>
            <a:endParaRPr lang="en-US"/>
          </a:p>
        </p:txBody>
      </p:sp>
      <p:sp>
        <p:nvSpPr>
          <p:cNvPr id="113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6F8DE-89BC-054A-A8FD-093BCEC20D49}" type="slidenum">
              <a:rPr lang="en-US"/>
              <a:pPr/>
              <a:t>5</a:t>
            </a:fld>
            <a:endParaRPr lang="en-US"/>
          </a:p>
        </p:txBody>
      </p:sp>
      <p:sp>
        <p:nvSpPr>
          <p:cNvPr id="96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D1013-0C05-B54C-9270-93AB2001BC56}" type="slidenum">
              <a:rPr lang="en-US"/>
              <a:pPr/>
              <a:t>16</a:t>
            </a:fld>
            <a:endParaRPr lang="en-US"/>
          </a:p>
        </p:txBody>
      </p:sp>
      <p:sp>
        <p:nvSpPr>
          <p:cNvPr id="113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9A6D0-B8AA-254D-8BCD-10FE9C373159}" type="slidenum">
              <a:rPr lang="en-US"/>
              <a:pPr/>
              <a:t>17</a:t>
            </a:fld>
            <a:endParaRPr lang="en-US"/>
          </a:p>
        </p:txBody>
      </p:sp>
      <p:sp>
        <p:nvSpPr>
          <p:cNvPr id="97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B5995-CBA7-B340-81A4-EC0A982EE9CF}" type="slidenum">
              <a:rPr lang="en-US"/>
              <a:pPr/>
              <a:t>18</a:t>
            </a:fld>
            <a:endParaRPr 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1D1C0F-ACCF-B14E-BE42-FCD53136BC1A}" type="slidenum">
              <a:rPr lang="en-US"/>
              <a:pPr/>
              <a:t>21</a:t>
            </a:fld>
            <a:endParaRPr lang="en-US"/>
          </a:p>
        </p:txBody>
      </p:sp>
      <p:sp>
        <p:nvSpPr>
          <p:cNvPr id="125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DAD199-9D36-7145-B35D-665B25A3FA40}" type="slidenum">
              <a:rPr lang="en-US"/>
              <a:pPr/>
              <a:t>26</a:t>
            </a:fld>
            <a:endParaRPr lang="en-US"/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34A17-DE71-2B48-8F31-71C9398317B1}" type="slidenum">
              <a:rPr lang="en-US"/>
              <a:pPr/>
              <a:t>27</a:t>
            </a:fld>
            <a:endParaRPr lang="en-US"/>
          </a:p>
        </p:txBody>
      </p:sp>
      <p:sp>
        <p:nvSpPr>
          <p:cNvPr id="118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3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0"/>
            <a:ext cx="6400800" cy="1752600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5FE7-00BD-6841-AB71-526CE534D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33350"/>
            <a:ext cx="5681662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030-C13B-D040-939B-558C9E3CD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ento20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228600" y="812800"/>
            <a:ext cx="8763000" cy="5930900"/>
          </a:xfrm>
          <a:prstGeom prst="rect">
            <a:avLst/>
          </a:prstGeom>
        </p:spPr>
        <p:txBody>
          <a:bodyPr/>
          <a:lstStyle>
            <a:lvl2pPr marL="508000" indent="-254000">
              <a:buClr>
                <a:srgbClr val="FF2600"/>
              </a:buClr>
              <a:defRPr sz="2600"/>
            </a:lvl2pPr>
            <a:lvl3pPr marL="1184275" indent="-228600">
              <a:buClr>
                <a:srgbClr val="434ED6"/>
              </a:buClr>
              <a:buFont typeface="Lucida Grande"/>
              <a:buChar char="‣"/>
              <a:defRPr sz="2400"/>
            </a:lvl3pPr>
            <a:lvl4pPr marL="1730375" indent="-317500">
              <a:buClr>
                <a:srgbClr val="434ED6"/>
              </a:buClr>
              <a:buFont typeface="Lucida Grande"/>
              <a:buChar char="๏"/>
              <a:defRPr sz="2200"/>
            </a:lvl4pPr>
            <a:lvl5pPr marL="2098675" indent="-228600">
              <a:buClr>
                <a:srgbClr val="434ED6"/>
              </a:buClr>
              <a:buChar char="-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2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"/>
                <a:ea typeface="Arial"/>
                <a:cs typeface="Arial"/>
              </a:rPr>
              <a:pPr/>
              <a:t>‹#›</a:t>
            </a:fld>
            <a:endParaRPr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40728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D5C27-7D21-0D45-85A6-B5D12E34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43AC-1F6C-5449-85A1-9BB2525A0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2022-6B4A-FF4D-AA07-0FE138394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31E7D-5603-C545-8394-6E5FB7D41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53B61-1A2B-C947-B13E-8C6CDAE6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2B568-F554-964D-9857-49DFC1299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DBAD-2377-8243-9B20-89C76DF2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4089F-D4AF-1D46-A4E0-1FDFF4B6B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9F06-0424-D64E-963C-3390052B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68942-0D78-EA46-9229-93918C754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653A-DEF7-FE43-85A5-2023631A9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0"/>
            <a:ext cx="21145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1912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73B5-8035-454E-B95B-3638173A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F9AA-FB55-8141-99D5-BB413B02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990600"/>
            <a:ext cx="3810000" cy="199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12D3-36CA-6A4F-A175-980F4244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390FA-429E-E04E-A65A-0EA6C6EC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6C96-9E29-ED49-A395-C3019C1E7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A46-F428-6745-B37C-898C7862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B358-7C25-1740-ADE7-0F54963D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2F31B-E02A-A941-9F87-EAB11776F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8C6159-C238-B64E-A94C-E78747682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9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533400" y="1219200"/>
            <a:ext cx="8001000" cy="0"/>
          </a:xfrm>
          <a:prstGeom prst="line">
            <a:avLst/>
          </a:prstGeom>
          <a:noFill/>
          <a:ln w="38100">
            <a:solidFill>
              <a:srgbClr val="1C587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 b="0">
              <a:solidFill>
                <a:schemeClr val="tx1"/>
              </a:solidFill>
              <a:latin typeface="Arial" pitchFamily="-112" charset="0"/>
            </a:endParaRPr>
          </a:p>
        </p:txBody>
      </p:sp>
      <p:pic>
        <p:nvPicPr>
          <p:cNvPr id="13315" name="Picture 14" descr="FVTXandVTX"/>
          <p:cNvPicPr>
            <a:picLocks noChangeAspect="1" noChangeArrowheads="1"/>
          </p:cNvPicPr>
          <p:nvPr userDrawn="1"/>
        </p:nvPicPr>
        <p:blipFill>
          <a:blip r:embed="rId13"/>
          <a:srcRect t="6091" b="7742"/>
          <a:stretch>
            <a:fillRect/>
          </a:stretch>
        </p:blipFill>
        <p:spPr bwMode="auto">
          <a:xfrm>
            <a:off x="7467600" y="76200"/>
            <a:ext cx="12954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85800" y="6388100"/>
            <a:ext cx="7543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8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Barbara Jacak - Lattice 2011</a:t>
            </a: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AC6EC8-305C-FA44-AE1B-5BB05B1A5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xmlns:p14="http://schemas.microsoft.com/office/powerpoint/2010/main">
    <p:pull dir="r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1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emf"/><Relationship Id="rId14" Type="http://schemas.openxmlformats.org/officeDocument/2006/relationships/image" Target="../media/image60.emf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4.jpeg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6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pdf/1501.03443v1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png"/><Relationship Id="rId5" Type="http://schemas.microsoft.com/office/2007/relationships/hdphoto" Target="../media/hdphoto1.wdp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Relationship Id="rId3" Type="http://schemas.openxmlformats.org/officeDocument/2006/relationships/image" Target="../media/image10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Relationship Id="rId3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1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25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09.gi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4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5.wmf"/><Relationship Id="rId9" Type="http://schemas.openxmlformats.org/officeDocument/2006/relationships/image" Target="../media/image137.png"/><Relationship Id="rId10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38.emf"/><Relationship Id="rId6" Type="http://schemas.openxmlformats.org/officeDocument/2006/relationships/image" Target="../media/image80.emf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789" y="307622"/>
            <a:ext cx="7772400" cy="457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Hot QCD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5186351"/>
            <a:ext cx="2508762" cy="1557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>
                <a:solidFill>
                  <a:schemeClr val="tx1"/>
                </a:solidFill>
              </a:rPr>
              <a:t>Barbara Jacak</a:t>
            </a:r>
          </a:p>
          <a:p>
            <a:pPr>
              <a:buNone/>
            </a:pPr>
            <a:r>
              <a:rPr lang="en-US" i="1" dirty="0" smtClean="0">
                <a:solidFill>
                  <a:schemeClr val="tx1"/>
                </a:solidFill>
              </a:rPr>
              <a:t>UC Berkeley</a:t>
            </a:r>
          </a:p>
          <a:p>
            <a:pPr>
              <a:buNone/>
            </a:pPr>
            <a:r>
              <a:rPr lang="en-US" i="1" dirty="0" smtClean="0">
                <a:solidFill>
                  <a:schemeClr val="tx1"/>
                </a:solidFill>
              </a:rPr>
              <a:t>Feb. 17, 2016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8" name="Picture 8" descr="star_front"/>
          <p:cNvPicPr>
            <a:picLocks noChangeAspect="1" noChangeArrowheads="1"/>
          </p:cNvPicPr>
          <p:nvPr/>
        </p:nvPicPr>
        <p:blipFill>
          <a:blip r:embed="rId2"/>
          <a:srcRect l="15460" t="8192" r="15500" b="8952"/>
          <a:stretch>
            <a:fillRect/>
          </a:stretch>
        </p:blipFill>
        <p:spPr bwMode="auto">
          <a:xfrm>
            <a:off x="0" y="2598314"/>
            <a:ext cx="2860675" cy="2588037"/>
          </a:xfrm>
          <a:prstGeom prst="rect">
            <a:avLst/>
          </a:prstGeom>
          <a:noFill/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 rotWithShape="1">
          <a:blip r:embed="rId3"/>
          <a:srcRect t="30324" r="44464" b="6853"/>
          <a:stretch/>
        </p:blipFill>
        <p:spPr bwMode="auto">
          <a:xfrm>
            <a:off x="5604389" y="1803700"/>
            <a:ext cx="3539611" cy="300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8" descr="gas_liquid"/>
          <p:cNvPicPr>
            <a:picLocks noChangeAspect="1" noChangeArrowheads="1"/>
          </p:cNvPicPr>
          <p:nvPr/>
        </p:nvPicPr>
        <p:blipFill>
          <a:blip r:embed="rId4"/>
          <a:srcRect l="62778" t="18471" r="9723" b="5652"/>
          <a:stretch>
            <a:fillRect/>
          </a:stretch>
        </p:blipFill>
        <p:spPr bwMode="auto">
          <a:xfrm rot="16200000">
            <a:off x="4038506" y="4517962"/>
            <a:ext cx="1937966" cy="2513511"/>
          </a:xfrm>
          <a:prstGeom prst="rect">
            <a:avLst/>
          </a:prstGeom>
          <a:noFill/>
        </p:spPr>
      </p:pic>
      <p:pic>
        <p:nvPicPr>
          <p:cNvPr id="104" name="Picture 103" descr="1011251_01-A4-at-144-dpi"/>
          <p:cNvPicPr>
            <a:picLocks noChangeAspect="1" noChangeArrowheads="1"/>
          </p:cNvPicPr>
          <p:nvPr/>
        </p:nvPicPr>
        <p:blipFill>
          <a:blip r:embed="rId5" cstate="print">
            <a:lum bright="30000" contrast="24000"/>
          </a:blip>
          <a:srcRect l="3300" t="13969" r="18611" b="3728"/>
          <a:stretch>
            <a:fillRect/>
          </a:stretch>
        </p:blipFill>
        <p:spPr bwMode="auto">
          <a:xfrm>
            <a:off x="2546793" y="915228"/>
            <a:ext cx="3150438" cy="271656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665157"/>
            <a:ext cx="7772400" cy="3564052"/>
          </a:xfrm>
        </p:spPr>
        <p:txBody>
          <a:bodyPr/>
          <a:lstStyle/>
          <a:p>
            <a:r>
              <a:rPr lang="en-US" dirty="0" smtClean="0"/>
              <a:t>Two ways to measure photons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Big backgrounds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60400" y="686152"/>
            <a:ext cx="8074378" cy="3053548"/>
            <a:chOff x="660400" y="926039"/>
            <a:chExt cx="8074378" cy="3053548"/>
          </a:xfrm>
        </p:grpSpPr>
        <p:pic>
          <p:nvPicPr>
            <p:cNvPr id="5" name="Picture 4" descr="EMshower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304925"/>
              <a:ext cx="3132667" cy="2466975"/>
            </a:xfrm>
            <a:prstGeom prst="rect">
              <a:avLst/>
            </a:prstGeom>
          </p:spPr>
        </p:pic>
        <p:pic>
          <p:nvPicPr>
            <p:cNvPr id="6" name="Picture 5" descr="photon_conversi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556" y="1310626"/>
              <a:ext cx="3965222" cy="26689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0400" y="3371790"/>
              <a:ext cx="14129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err="1" smtClean="0">
                  <a:solidFill>
                    <a:schemeClr val="tx1"/>
                  </a:solidFill>
                  <a:latin typeface="+mn-lt"/>
                </a:rPr>
                <a:t>calorimetry</a:t>
              </a:r>
              <a:endParaRPr lang="en-US" sz="2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19833" y="926039"/>
              <a:ext cx="14542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chemeClr val="tx1"/>
                  </a:solidFill>
                  <a:latin typeface="+mn-lt"/>
                </a:rPr>
                <a:t>conversions</a:t>
              </a:r>
              <a:endParaRPr lang="en-US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9464" y="3822015"/>
            <a:ext cx="8472314" cy="2838432"/>
            <a:chOff x="389464" y="4005458"/>
            <a:chExt cx="8472314" cy="2838432"/>
          </a:xfrm>
        </p:grpSpPr>
        <p:pic>
          <p:nvPicPr>
            <p:cNvPr id="10" name="Picture 9" descr="pi0_invmas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64" y="4367567"/>
              <a:ext cx="3852333" cy="2391656"/>
            </a:xfrm>
            <a:prstGeom prst="rect">
              <a:avLst/>
            </a:prstGeom>
          </p:spPr>
        </p:pic>
        <p:pic>
          <p:nvPicPr>
            <p:cNvPr id="11" name="Picture 10" descr="photon_doublerat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70" y="4005458"/>
              <a:ext cx="4074408" cy="283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536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of heavy ion collisions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9436" r="40095" b="42357"/>
          <a:stretch>
            <a:fillRect/>
          </a:stretch>
        </p:blipFill>
        <p:spPr>
          <a:xfrm>
            <a:off x="-4264" y="832556"/>
            <a:ext cx="5683712" cy="314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517443" y="832556"/>
            <a:ext cx="1608668" cy="314677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977701">
            <a:off x="5417889" y="1693334"/>
            <a:ext cx="1317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err="1" smtClean="0">
                <a:solidFill>
                  <a:schemeClr val="bg1"/>
                </a:solidFill>
                <a:latin typeface="+mn-lt"/>
              </a:rPr>
              <a:t>ameter</a:t>
            </a:r>
            <a:r>
              <a:rPr lang="en-US" sz="2000" b="0" dirty="0" smtClean="0">
                <a:solidFill>
                  <a:schemeClr val="bg1"/>
                </a:solidFill>
                <a:latin typeface="+mn-lt"/>
              </a:rPr>
              <a:t> = </a:t>
            </a:r>
            <a:r>
              <a:rPr lang="en-US" sz="2000" b="0" dirty="0" err="1" smtClean="0">
                <a:solidFill>
                  <a:schemeClr val="bg1"/>
                </a:solidFill>
                <a:latin typeface="+mn-lt"/>
              </a:rPr>
              <a:t>b</a:t>
            </a:r>
            <a:endParaRPr lang="en-US" sz="2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943" y="4148669"/>
            <a:ext cx="6442489" cy="1557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Use </a:t>
            </a:r>
            <a:r>
              <a:rPr lang="en-US" dirty="0" err="1" smtClean="0"/>
              <a:t>Glauber</a:t>
            </a:r>
            <a:r>
              <a:rPr lang="en-US" dirty="0" smtClean="0"/>
              <a:t> model of nucleons in nuclei</a:t>
            </a:r>
          </a:p>
          <a:p>
            <a:pPr>
              <a:buNone/>
            </a:pPr>
            <a:r>
              <a:rPr lang="en-US" dirty="0" smtClean="0"/>
              <a:t>  calculate # of participant nucleons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part</a:t>
            </a:r>
            <a:endParaRPr lang="en-US" baseline="-25000" dirty="0" smtClean="0"/>
          </a:p>
          <a:p>
            <a:pPr>
              <a:buNone/>
            </a:pPr>
            <a:r>
              <a:rPr lang="en-US" dirty="0" smtClean="0"/>
              <a:t>                  # of binary NN collisions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endParaRPr lang="en-US" baseline="-25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570111" y="1977144"/>
            <a:ext cx="479778" cy="158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794000" y="2765778"/>
            <a:ext cx="1255889" cy="158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865" y="608372"/>
            <a:ext cx="3206135" cy="2352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Glauber</a:t>
            </a:r>
            <a:r>
              <a:rPr lang="en-US" dirty="0" smtClean="0"/>
              <a:t> model: calculate probabilities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254006" y="1227668"/>
            <a:ext cx="2356557" cy="227188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0228" y="1665113"/>
            <a:ext cx="3048001" cy="3005667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411118" y="2314225"/>
            <a:ext cx="45719" cy="56444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36733" y="3118557"/>
            <a:ext cx="45719" cy="45719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rot="10800000">
            <a:off x="112896" y="2356558"/>
            <a:ext cx="6420557" cy="1588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10800000">
            <a:off x="155226" y="3116969"/>
            <a:ext cx="6420557" cy="1588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6200000" flipH="1">
            <a:off x="2652896" y="2737557"/>
            <a:ext cx="762003" cy="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723451" y="2441227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</a:rPr>
              <a:t>b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45007" y="1848558"/>
            <a:ext cx="274320" cy="274320"/>
          </a:xfrm>
          <a:prstGeom prst="rect">
            <a:avLst/>
          </a:prstGeom>
          <a:solidFill>
            <a:srgbClr val="880085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820341" y="1862669"/>
            <a:ext cx="274320" cy="274320"/>
          </a:xfrm>
          <a:prstGeom prst="rect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H="1">
            <a:off x="4109393" y="2634033"/>
            <a:ext cx="965869" cy="1"/>
          </a:xfrm>
          <a:prstGeom prst="straightConnector1">
            <a:avLst/>
          </a:prstGeom>
          <a:noFill/>
          <a:ln w="28575" cap="flat" cmpd="sng" algn="ctr">
            <a:solidFill>
              <a:srgbClr val="880085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>
            <a:off x="1864931" y="2253828"/>
            <a:ext cx="2054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397007" y="2439197"/>
            <a:ext cx="59967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551009" y="2902892"/>
            <a:ext cx="299835" cy="1588"/>
          </a:xfrm>
          <a:prstGeom prst="straightConnector1">
            <a:avLst/>
          </a:prstGeom>
          <a:noFill/>
          <a:ln w="28575" cap="flat" cmpd="sng" algn="ctr">
            <a:solidFill>
              <a:srgbClr val="880085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094661" y="1970504"/>
            <a:ext cx="492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58316" y="2432169"/>
            <a:ext cx="50526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880085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880085"/>
                </a:solidFill>
              </a:rPr>
              <a:t>A</a:t>
            </a:r>
            <a:endParaRPr lang="en-US" sz="2400" baseline="-25000" dirty="0">
              <a:solidFill>
                <a:srgbClr val="880085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03984" y="2329927"/>
            <a:ext cx="458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z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68341" y="2627081"/>
            <a:ext cx="47961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880085"/>
                </a:solidFill>
              </a:rPr>
              <a:t>z</a:t>
            </a:r>
            <a:r>
              <a:rPr lang="en-US" sz="2400" baseline="-25000" dirty="0" err="1" smtClean="0">
                <a:solidFill>
                  <a:srgbClr val="880085"/>
                </a:solidFill>
              </a:rPr>
              <a:t>A</a:t>
            </a:r>
            <a:endParaRPr lang="en-US" sz="2400" baseline="-25000" dirty="0">
              <a:solidFill>
                <a:srgbClr val="88008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7348" y="672103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Nucleus B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13341" y="902935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Nucleus 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8595" y="4336114"/>
            <a:ext cx="8148384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880085"/>
                </a:solidFill>
              </a:rPr>
              <a:t>volume element in B: </a:t>
            </a:r>
            <a:r>
              <a:rPr lang="en-US" sz="2400" dirty="0" err="1" smtClean="0">
                <a:solidFill>
                  <a:srgbClr val="880085"/>
                </a:solidFill>
              </a:rPr>
              <a:t>db</a:t>
            </a:r>
            <a:r>
              <a:rPr lang="en-US" sz="2400" baseline="-25000" dirty="0" err="1" smtClean="0">
                <a:solidFill>
                  <a:srgbClr val="880085"/>
                </a:solidFill>
              </a:rPr>
              <a:t>B</a:t>
            </a:r>
            <a:r>
              <a:rPr lang="en-US" sz="2400" dirty="0" err="1" smtClean="0">
                <a:solidFill>
                  <a:srgbClr val="880085"/>
                </a:solidFill>
              </a:rPr>
              <a:t>dz</a:t>
            </a:r>
            <a:r>
              <a:rPr lang="en-US" sz="2400" baseline="-25000" dirty="0" err="1" smtClean="0">
                <a:solidFill>
                  <a:srgbClr val="880085"/>
                </a:solidFill>
              </a:rPr>
              <a:t>B</a:t>
            </a:r>
            <a:endParaRPr lang="en-US" sz="2400" baseline="-25000" dirty="0" smtClean="0">
              <a:solidFill>
                <a:srgbClr val="880085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volume element in A: </a:t>
            </a:r>
            <a:r>
              <a:rPr lang="en-US" sz="2400" dirty="0" err="1" smtClean="0">
                <a:solidFill>
                  <a:srgbClr val="FF0000"/>
                </a:solidFill>
              </a:rPr>
              <a:t>db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A</a:t>
            </a:r>
            <a:r>
              <a:rPr lang="en-US" sz="2400" dirty="0" err="1" smtClean="0">
                <a:solidFill>
                  <a:srgbClr val="FF0000"/>
                </a:solidFill>
              </a:rPr>
              <a:t>dz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A</a:t>
            </a:r>
            <a:endParaRPr lang="en-US" sz="2400" baseline="-250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880085"/>
                </a:solidFill>
              </a:rPr>
              <a:t>Probability of finding a nucleon in volume element A =</a:t>
            </a:r>
          </a:p>
          <a:p>
            <a:pPr>
              <a:buNone/>
            </a:pPr>
            <a:r>
              <a:rPr lang="en-US" sz="2400" dirty="0" smtClean="0">
                <a:solidFill>
                  <a:srgbClr val="880085"/>
                </a:solidFill>
                <a:latin typeface="Symbol" charset="2"/>
                <a:cs typeface="Symbol" charset="2"/>
              </a:rPr>
              <a:t>   </a:t>
            </a:r>
            <a:r>
              <a:rPr lang="en-US" sz="2400" dirty="0" err="1" smtClean="0">
                <a:solidFill>
                  <a:srgbClr val="880085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err="1">
                <a:solidFill>
                  <a:srgbClr val="880085"/>
                </a:solidFill>
              </a:rPr>
              <a:t>A</a:t>
            </a:r>
            <a:r>
              <a:rPr lang="en-US" sz="2400" dirty="0" smtClean="0">
                <a:solidFill>
                  <a:srgbClr val="880085"/>
                </a:solidFill>
              </a:rPr>
              <a:t>(</a:t>
            </a:r>
            <a:r>
              <a:rPr lang="en-US" sz="2400" dirty="0" err="1" smtClean="0">
                <a:solidFill>
                  <a:srgbClr val="880085"/>
                </a:solidFill>
              </a:rPr>
              <a:t>b</a:t>
            </a:r>
            <a:r>
              <a:rPr lang="en-US" sz="2400" baseline="-25000" dirty="0" err="1">
                <a:solidFill>
                  <a:srgbClr val="880085"/>
                </a:solidFill>
              </a:rPr>
              <a:t>A</a:t>
            </a:r>
            <a:r>
              <a:rPr lang="en-US" sz="2400" dirty="0" err="1" smtClean="0">
                <a:solidFill>
                  <a:srgbClr val="880085"/>
                </a:solidFill>
              </a:rPr>
              <a:t>,z</a:t>
            </a:r>
            <a:r>
              <a:rPr lang="en-US" sz="2400" baseline="-25000" dirty="0" err="1">
                <a:solidFill>
                  <a:srgbClr val="880085"/>
                </a:solidFill>
              </a:rPr>
              <a:t>A</a:t>
            </a:r>
            <a:r>
              <a:rPr lang="en-US" sz="2400" dirty="0" smtClean="0">
                <a:solidFill>
                  <a:srgbClr val="880085"/>
                </a:solidFill>
              </a:rPr>
              <a:t>) </a:t>
            </a:r>
            <a:r>
              <a:rPr lang="en-US" sz="2400" dirty="0" err="1" smtClean="0">
                <a:solidFill>
                  <a:srgbClr val="880085"/>
                </a:solidFill>
              </a:rPr>
              <a:t>db</a:t>
            </a:r>
            <a:r>
              <a:rPr lang="en-US" sz="2400" baseline="-25000" dirty="0" err="1" smtClean="0">
                <a:solidFill>
                  <a:srgbClr val="880085"/>
                </a:solidFill>
              </a:rPr>
              <a:t>A</a:t>
            </a:r>
            <a:r>
              <a:rPr lang="en-US" sz="2400" dirty="0" err="1" smtClean="0">
                <a:solidFill>
                  <a:srgbClr val="880085"/>
                </a:solidFill>
              </a:rPr>
              <a:t>dz</a:t>
            </a:r>
            <a:r>
              <a:rPr lang="en-US" sz="2400" baseline="-25000" dirty="0" err="1">
                <a:solidFill>
                  <a:srgbClr val="880085"/>
                </a:solidFill>
              </a:rPr>
              <a:t>A</a:t>
            </a:r>
            <a:r>
              <a:rPr lang="en-US" sz="2400" baseline="-25000" dirty="0" smtClean="0">
                <a:solidFill>
                  <a:srgbClr val="880085"/>
                </a:solidFill>
              </a:rPr>
              <a:t>            </a:t>
            </a:r>
            <a:r>
              <a:rPr lang="en-US" sz="2400" dirty="0" smtClean="0">
                <a:solidFill>
                  <a:srgbClr val="880085"/>
                </a:solidFill>
              </a:rPr>
              <a:t>(</a:t>
            </a:r>
            <a:r>
              <a:rPr lang="en-US" sz="2400" dirty="0" err="1" smtClean="0">
                <a:solidFill>
                  <a:srgbClr val="880085"/>
                </a:solidFill>
                <a:latin typeface="Symbol" charset="2"/>
                <a:cs typeface="Symbol" charset="2"/>
              </a:rPr>
              <a:t>r</a:t>
            </a:r>
            <a:r>
              <a:rPr lang="en-US" sz="2400" baseline="-25000" dirty="0" err="1">
                <a:solidFill>
                  <a:srgbClr val="880085"/>
                </a:solidFill>
              </a:rPr>
              <a:t>A</a:t>
            </a:r>
            <a:r>
              <a:rPr lang="en-US" sz="2400" dirty="0" smtClean="0">
                <a:solidFill>
                  <a:srgbClr val="880085"/>
                </a:solidFill>
              </a:rPr>
              <a:t> is nuclear density * nucleons in A)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65" y="4264380"/>
            <a:ext cx="31877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89894" y="3558554"/>
            <a:ext cx="2554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880085"/>
                </a:solidFill>
                <a:latin typeface="+mn-lt"/>
              </a:rPr>
              <a:t>Woods-Saxon nuclear density profile: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94" y="990600"/>
            <a:ext cx="8321850" cy="40072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Thickness function in nucleus A: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s measures transverse overlap – given by b and nucleus 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Thickness function for A+B: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Probability of n interactions is given by binomial distribution: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Number of nucleon-nucleon collisions: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229" y="913221"/>
            <a:ext cx="3556364" cy="497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294" y="2287413"/>
            <a:ext cx="3695700" cy="59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176" y="3726438"/>
            <a:ext cx="6413500" cy="62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2022" y="4997850"/>
            <a:ext cx="472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8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 centrality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742245"/>
            <a:ext cx="53721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82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5"/>
            <a:ext cx="9144000" cy="6861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136444" y="4797778"/>
            <a:ext cx="3296356" cy="3951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44930-A657-0D41-A94D-933DC2CE6F75}" type="slidenum">
              <a:rPr lang="en-US"/>
              <a:pPr/>
              <a:t>16</a:t>
            </a:fld>
            <a:endParaRPr lang="en-US"/>
          </a:p>
        </p:txBody>
      </p:sp>
      <p:sp>
        <p:nvSpPr>
          <p:cNvPr id="113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Does the matter exhibit collectivity?</a:t>
            </a:r>
          </a:p>
        </p:txBody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762000"/>
            <a:ext cx="8382000" cy="26776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Look for collective flow via velocity boosts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32548" name="Picture 4" descr="sphere"/>
          <p:cNvPicPr>
            <a:picLocks noChangeAspect="1" noChangeArrowheads="1"/>
          </p:cNvPicPr>
          <p:nvPr/>
        </p:nvPicPr>
        <p:blipFill>
          <a:blip r:embed="rId3"/>
          <a:srcRect l="6258" t="6297" r="6532" b="5273"/>
          <a:stretch>
            <a:fillRect/>
          </a:stretch>
        </p:blipFill>
        <p:spPr bwMode="auto">
          <a:xfrm>
            <a:off x="2438400" y="1219200"/>
            <a:ext cx="1760538" cy="1784350"/>
          </a:xfrm>
          <a:prstGeom prst="rect">
            <a:avLst/>
          </a:prstGeom>
          <a:noFill/>
        </p:spPr>
      </p:pic>
      <p:pic>
        <p:nvPicPr>
          <p:cNvPr id="1132549" name="Picture 5" descr="sphere"/>
          <p:cNvPicPr>
            <a:picLocks noChangeAspect="1" noChangeArrowheads="1"/>
          </p:cNvPicPr>
          <p:nvPr/>
        </p:nvPicPr>
        <p:blipFill>
          <a:blip r:embed="rId3"/>
          <a:srcRect l="6258" t="6297" r="6532" b="5273"/>
          <a:stretch>
            <a:fillRect/>
          </a:stretch>
        </p:blipFill>
        <p:spPr bwMode="auto">
          <a:xfrm>
            <a:off x="685800" y="1447800"/>
            <a:ext cx="1284288" cy="1301750"/>
          </a:xfrm>
          <a:prstGeom prst="rect">
            <a:avLst/>
          </a:prstGeom>
          <a:noFill/>
        </p:spPr>
      </p:pic>
      <p:sp>
        <p:nvSpPr>
          <p:cNvPr id="1132550" name="Line 6"/>
          <p:cNvSpPr>
            <a:spLocks noChangeShapeType="1"/>
          </p:cNvSpPr>
          <p:nvPr/>
        </p:nvSpPr>
        <p:spPr bwMode="auto">
          <a:xfrm flipV="1">
            <a:off x="1765300" y="1409700"/>
            <a:ext cx="3683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2551" name="Line 7"/>
          <p:cNvSpPr>
            <a:spLocks noChangeShapeType="1"/>
          </p:cNvSpPr>
          <p:nvPr/>
        </p:nvSpPr>
        <p:spPr bwMode="auto">
          <a:xfrm rot="3445294" flipV="1">
            <a:off x="400050" y="1612900"/>
            <a:ext cx="3683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2552" name="Line 8"/>
          <p:cNvSpPr>
            <a:spLocks noChangeShapeType="1"/>
          </p:cNvSpPr>
          <p:nvPr/>
        </p:nvSpPr>
        <p:spPr bwMode="auto">
          <a:xfrm rot="19839774" flipV="1">
            <a:off x="869950" y="2673350"/>
            <a:ext cx="3683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2553" name="Line 9"/>
          <p:cNvSpPr>
            <a:spLocks noChangeShapeType="1"/>
          </p:cNvSpPr>
          <p:nvPr/>
        </p:nvSpPr>
        <p:spPr bwMode="auto">
          <a:xfrm rot="17645380" flipV="1">
            <a:off x="977900" y="1158876"/>
            <a:ext cx="327025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2554" name="Line 10"/>
          <p:cNvSpPr>
            <a:spLocks noChangeShapeType="1"/>
          </p:cNvSpPr>
          <p:nvPr/>
        </p:nvSpPr>
        <p:spPr bwMode="auto">
          <a:xfrm rot="5921961" flipV="1">
            <a:off x="1549400" y="2609850"/>
            <a:ext cx="3683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2555" name="Line 11"/>
          <p:cNvSpPr>
            <a:spLocks noChangeShapeType="1"/>
          </p:cNvSpPr>
          <p:nvPr/>
        </p:nvSpPr>
        <p:spPr bwMode="auto">
          <a:xfrm flipV="1">
            <a:off x="450850" y="2343150"/>
            <a:ext cx="36830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2556" name="Line 12"/>
          <p:cNvSpPr>
            <a:spLocks noChangeShapeType="1"/>
          </p:cNvSpPr>
          <p:nvPr/>
        </p:nvSpPr>
        <p:spPr bwMode="auto">
          <a:xfrm>
            <a:off x="1970088" y="1962150"/>
            <a:ext cx="468312" cy="0"/>
          </a:xfrm>
          <a:prstGeom prst="line">
            <a:avLst/>
          </a:prstGeom>
          <a:noFill/>
          <a:ln w="57150">
            <a:solidFill>
              <a:srgbClr val="339933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465638" y="1298575"/>
            <a:ext cx="4678362" cy="1704975"/>
            <a:chOff x="2813" y="818"/>
            <a:chExt cx="2947" cy="1074"/>
          </a:xfrm>
        </p:grpSpPr>
        <p:pic>
          <p:nvPicPr>
            <p:cNvPr id="1132557" name="Picture 13" descr="Cylinder"/>
            <p:cNvPicPr>
              <a:picLocks noChangeAspect="1" noChangeArrowheads="1"/>
            </p:cNvPicPr>
            <p:nvPr/>
          </p:nvPicPr>
          <p:blipFill>
            <a:blip r:embed="rId4"/>
            <a:srcRect l="9297" t="36072" r="27837" b="8325"/>
            <a:stretch>
              <a:fillRect/>
            </a:stretch>
          </p:blipFill>
          <p:spPr bwMode="auto">
            <a:xfrm>
              <a:off x="2884" y="944"/>
              <a:ext cx="1136" cy="728"/>
            </a:xfrm>
            <a:prstGeom prst="rect">
              <a:avLst/>
            </a:prstGeom>
            <a:noFill/>
          </p:spPr>
        </p:pic>
        <p:pic>
          <p:nvPicPr>
            <p:cNvPr id="1132558" name="Picture 14" descr="Cylinder"/>
            <p:cNvPicPr>
              <a:picLocks noChangeAspect="1" noChangeArrowheads="1"/>
            </p:cNvPicPr>
            <p:nvPr/>
          </p:nvPicPr>
          <p:blipFill>
            <a:blip r:embed="rId4"/>
            <a:srcRect l="9297" t="36072" r="27837" b="8325"/>
            <a:stretch>
              <a:fillRect/>
            </a:stretch>
          </p:blipFill>
          <p:spPr bwMode="auto">
            <a:xfrm>
              <a:off x="4214" y="818"/>
              <a:ext cx="1546" cy="1074"/>
            </a:xfrm>
            <a:prstGeom prst="rect">
              <a:avLst/>
            </a:prstGeom>
            <a:noFill/>
          </p:spPr>
        </p:pic>
        <p:sp>
          <p:nvSpPr>
            <p:cNvPr id="1132559" name="Line 15"/>
            <p:cNvSpPr>
              <a:spLocks noChangeShapeType="1"/>
            </p:cNvSpPr>
            <p:nvPr/>
          </p:nvSpPr>
          <p:spPr bwMode="auto">
            <a:xfrm>
              <a:off x="4000" y="1332"/>
              <a:ext cx="295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2560" name="Line 16"/>
            <p:cNvSpPr>
              <a:spLocks noChangeShapeType="1"/>
            </p:cNvSpPr>
            <p:nvPr/>
          </p:nvSpPr>
          <p:spPr bwMode="auto">
            <a:xfrm rot="5921961" flipH="1" flipV="1">
              <a:off x="3300" y="1576"/>
              <a:ext cx="191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2561" name="Line 17"/>
            <p:cNvSpPr>
              <a:spLocks noChangeShapeType="1"/>
            </p:cNvSpPr>
            <p:nvPr/>
          </p:nvSpPr>
          <p:spPr bwMode="auto">
            <a:xfrm rot="19839774" flipV="1">
              <a:off x="2893" y="1435"/>
              <a:ext cx="209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2562" name="Line 18"/>
            <p:cNvSpPr>
              <a:spLocks noChangeShapeType="1"/>
            </p:cNvSpPr>
            <p:nvPr/>
          </p:nvSpPr>
          <p:spPr bwMode="auto">
            <a:xfrm flipV="1">
              <a:off x="3524" y="896"/>
              <a:ext cx="232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2563" name="Line 19"/>
            <p:cNvSpPr>
              <a:spLocks noChangeShapeType="1"/>
            </p:cNvSpPr>
            <p:nvPr/>
          </p:nvSpPr>
          <p:spPr bwMode="auto">
            <a:xfrm rot="3545673" flipV="1">
              <a:off x="3872" y="1412"/>
              <a:ext cx="232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2564" name="Line 20"/>
            <p:cNvSpPr>
              <a:spLocks noChangeShapeType="1"/>
            </p:cNvSpPr>
            <p:nvPr/>
          </p:nvSpPr>
          <p:spPr bwMode="auto">
            <a:xfrm rot="3182373" flipV="1">
              <a:off x="2783" y="976"/>
              <a:ext cx="167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-183441" y="3236913"/>
            <a:ext cx="7693380" cy="3506788"/>
            <a:chOff x="178" y="2080"/>
            <a:chExt cx="4846" cy="2209"/>
          </a:xfrm>
        </p:grpSpPr>
        <p:pic>
          <p:nvPicPr>
            <p:cNvPr id="1132566" name="Picture 22" descr="navier-stok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3" y="2379"/>
              <a:ext cx="4164" cy="1910"/>
            </a:xfrm>
            <a:prstGeom prst="rect">
              <a:avLst/>
            </a:prstGeom>
            <a:noFill/>
          </p:spPr>
        </p:pic>
        <p:sp>
          <p:nvSpPr>
            <p:cNvPr id="1132567" name="Rectangle 23"/>
            <p:cNvSpPr>
              <a:spLocks noChangeArrowheads="1"/>
            </p:cNvSpPr>
            <p:nvPr/>
          </p:nvSpPr>
          <p:spPr bwMode="auto">
            <a:xfrm>
              <a:off x="178" y="2080"/>
              <a:ext cx="4846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lvl="1">
                <a:lnSpc>
                  <a:spcPct val="85000"/>
                </a:lnSpc>
                <a:buClrTx/>
                <a:buSzPct val="60000"/>
                <a:buFont typeface="Monotype Sorts" pitchFamily="-110" charset="2"/>
                <a:buNone/>
              </a:pPr>
              <a:r>
                <a:rPr lang="en-US" sz="2400" dirty="0" smtClean="0">
                  <a:latin typeface="Arial" pitchFamily="-110" charset="0"/>
                </a:rPr>
                <a:t>Model </a:t>
              </a:r>
              <a:r>
                <a:rPr lang="en-US" sz="2400" dirty="0">
                  <a:latin typeface="Arial" pitchFamily="-110" charset="0"/>
                </a:rPr>
                <a:t>expansion of the system with fluid dynamics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01756" y="3854754"/>
            <a:ext cx="21422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Nuclear theorists have found solutions for 3-D viscous hydro!</a:t>
            </a:r>
            <a:endParaRPr lang="en-US" sz="24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5D583-4E2F-6644-BA87-C906EE329502}" type="slidenum">
              <a:rPr lang="en-US"/>
              <a:pPr/>
              <a:t>17</a:t>
            </a:fld>
            <a:endParaRPr lang="en-US"/>
          </a:p>
        </p:txBody>
      </p:sp>
      <p:sp>
        <p:nvSpPr>
          <p:cNvPr id="95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203200"/>
            <a:ext cx="8750300" cy="457200"/>
          </a:xfrm>
        </p:spPr>
        <p:txBody>
          <a:bodyPr/>
          <a:lstStyle/>
          <a:p>
            <a:r>
              <a:rPr lang="en-US" dirty="0" smtClean="0"/>
              <a:t> Collective motion &amp; elliptic flow (v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55395" name="Rectangle 3"/>
          <p:cNvSpPr>
            <a:spLocks noChangeArrowheads="1"/>
          </p:cNvSpPr>
          <p:nvPr/>
        </p:nvSpPr>
        <p:spPr bwMode="auto">
          <a:xfrm>
            <a:off x="4346575" y="5818188"/>
            <a:ext cx="4216400" cy="83502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0" dirty="0" err="1">
                <a:solidFill>
                  <a:schemeClr val="accent2"/>
                </a:solidFill>
                <a:latin typeface="Arial" pitchFamily="-110" charset="0"/>
              </a:rPr>
              <a:t>dN/d</a:t>
            </a:r>
            <a:r>
              <a:rPr lang="en-US" sz="2000" b="0" dirty="0" err="1">
                <a:solidFill>
                  <a:schemeClr val="accent2"/>
                </a:solidFill>
                <a:latin typeface="Symbol" pitchFamily="-110" charset="2"/>
              </a:rPr>
              <a:t>f</a:t>
            </a:r>
            <a:r>
              <a:rPr lang="en-US" sz="2000" b="0" dirty="0">
                <a:solidFill>
                  <a:schemeClr val="accent2"/>
                </a:solidFill>
                <a:latin typeface="Arial" pitchFamily="-110" charset="0"/>
              </a:rPr>
              <a:t> ~ 1 + 2 </a:t>
            </a:r>
            <a:r>
              <a:rPr lang="en-US" sz="2000" b="0" dirty="0">
                <a:latin typeface="Arial" pitchFamily="-110" charset="0"/>
              </a:rPr>
              <a:t>v</a:t>
            </a:r>
            <a:r>
              <a:rPr lang="en-US" sz="2000" b="0" baseline="-25000" dirty="0">
                <a:latin typeface="Arial" pitchFamily="-110" charset="0"/>
              </a:rPr>
              <a:t>2</a:t>
            </a:r>
            <a:r>
              <a:rPr lang="en-US" sz="2000" b="0" dirty="0">
                <a:latin typeface="Arial" pitchFamily="-110" charset="0"/>
              </a:rPr>
              <a:t>(p</a:t>
            </a:r>
            <a:r>
              <a:rPr lang="en-US" sz="2000" b="0" baseline="-25000" dirty="0">
                <a:latin typeface="Arial" pitchFamily="-110" charset="0"/>
              </a:rPr>
              <a:t>T</a:t>
            </a:r>
            <a:r>
              <a:rPr lang="en-US" sz="2000" b="0" dirty="0">
                <a:latin typeface="Arial" pitchFamily="-110" charset="0"/>
              </a:rPr>
              <a:t>)</a:t>
            </a:r>
            <a:r>
              <a:rPr lang="en-US" sz="2000" b="0" dirty="0">
                <a:solidFill>
                  <a:schemeClr val="accent2"/>
                </a:solidFill>
                <a:latin typeface="Arial" pitchFamily="-110" charset="0"/>
              </a:rPr>
              <a:t> </a:t>
            </a:r>
            <a:r>
              <a:rPr lang="en-US" sz="2000" b="0" dirty="0" err="1">
                <a:solidFill>
                  <a:schemeClr val="accent2"/>
                </a:solidFill>
                <a:latin typeface="Arial" pitchFamily="-110" charset="0"/>
              </a:rPr>
              <a:t>cos</a:t>
            </a:r>
            <a:r>
              <a:rPr lang="en-US" sz="2000" b="0" dirty="0">
                <a:solidFill>
                  <a:schemeClr val="accent2"/>
                </a:solidFill>
                <a:latin typeface="Arial" pitchFamily="-110" charset="0"/>
              </a:rPr>
              <a:t> (2</a:t>
            </a:r>
            <a:r>
              <a:rPr lang="en-US" sz="2000" b="0" dirty="0">
                <a:solidFill>
                  <a:schemeClr val="accent2"/>
                </a:solidFill>
                <a:latin typeface="Symbol" pitchFamily="-110" charset="2"/>
              </a:rPr>
              <a:t>f</a:t>
            </a:r>
            <a:r>
              <a:rPr lang="en-US" sz="2000" b="0" dirty="0">
                <a:solidFill>
                  <a:schemeClr val="accent2"/>
                </a:solidFill>
                <a:latin typeface="Arial" pitchFamily="-110" charset="0"/>
              </a:rPr>
              <a:t>) + …</a:t>
            </a:r>
          </a:p>
          <a:p>
            <a:pPr>
              <a:lnSpc>
                <a:spcPct val="9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chemeClr val="accent2"/>
                </a:solidFill>
                <a:latin typeface="Arial" pitchFamily="-110" charset="0"/>
              </a:rPr>
              <a:t>   </a:t>
            </a:r>
            <a:r>
              <a:rPr lang="en-US" sz="2000" b="0" dirty="0" smtClean="0">
                <a:solidFill>
                  <a:schemeClr val="accent2"/>
                </a:solidFill>
                <a:latin typeface="Arial" pitchFamily="-110" charset="0"/>
              </a:rPr>
              <a:t> hydrodynamics works!</a:t>
            </a:r>
            <a:endParaRPr lang="en-US" sz="2000" b="0" dirty="0">
              <a:solidFill>
                <a:schemeClr val="accent2"/>
              </a:solidFill>
              <a:latin typeface="Arial" pitchFamily="-110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3588" y="1189038"/>
            <a:ext cx="3948112" cy="2143125"/>
            <a:chOff x="77" y="2278"/>
            <a:chExt cx="2487" cy="1350"/>
          </a:xfrm>
        </p:grpSpPr>
        <p:pic>
          <p:nvPicPr>
            <p:cNvPr id="955397" name="Picture 5" descr="elliptic flow"/>
            <p:cNvPicPr>
              <a:picLocks noChangeAspect="1" noChangeArrowheads="1"/>
            </p:cNvPicPr>
            <p:nvPr/>
          </p:nvPicPr>
          <p:blipFill>
            <a:blip r:embed="rId3"/>
            <a:srcRect r="50378"/>
            <a:stretch>
              <a:fillRect/>
            </a:stretch>
          </p:blipFill>
          <p:spPr bwMode="auto">
            <a:xfrm>
              <a:off x="1120" y="2278"/>
              <a:ext cx="1444" cy="869"/>
            </a:xfrm>
            <a:prstGeom prst="rect">
              <a:avLst/>
            </a:prstGeom>
            <a:noFill/>
          </p:spPr>
        </p:pic>
        <p:sp>
          <p:nvSpPr>
            <p:cNvPr id="955398" name="Text Box 6"/>
            <p:cNvSpPr txBox="1">
              <a:spLocks noChangeArrowheads="1"/>
            </p:cNvSpPr>
            <p:nvPr/>
          </p:nvSpPr>
          <p:spPr bwMode="auto">
            <a:xfrm>
              <a:off x="77" y="2878"/>
              <a:ext cx="1165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 b="0">
                  <a:solidFill>
                    <a:srgbClr val="0000CC"/>
                  </a:solidFill>
                  <a:latin typeface="Arial" pitchFamily="-110" charset="0"/>
                </a:rPr>
                <a:t>Almond shape overlap region in </a:t>
              </a:r>
              <a:r>
                <a:rPr lang="en-US" sz="1800" b="0">
                  <a:solidFill>
                    <a:srgbClr val="FF0000"/>
                  </a:solidFill>
                  <a:latin typeface="Arial" pitchFamily="-110" charset="0"/>
                </a:rPr>
                <a:t>coordinate space</a:t>
              </a:r>
            </a:p>
          </p:txBody>
        </p:sp>
      </p:grpSp>
      <p:sp>
        <p:nvSpPr>
          <p:cNvPr id="955399" name="Line 7"/>
          <p:cNvSpPr>
            <a:spLocks noChangeShapeType="1"/>
          </p:cNvSpPr>
          <p:nvPr/>
        </p:nvSpPr>
        <p:spPr bwMode="auto">
          <a:xfrm rot="6348781" flipV="1">
            <a:off x="6511925" y="3094038"/>
            <a:ext cx="111125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14325" y="477838"/>
            <a:ext cx="3636963" cy="3597275"/>
            <a:chOff x="240" y="672"/>
            <a:chExt cx="2291" cy="2266"/>
          </a:xfrm>
        </p:grpSpPr>
        <p:sp>
          <p:nvSpPr>
            <p:cNvPr id="955401" name="Text Box 9"/>
            <p:cNvSpPr txBox="1">
              <a:spLocks noChangeArrowheads="1"/>
            </p:cNvSpPr>
            <p:nvPr/>
          </p:nvSpPr>
          <p:spPr bwMode="auto">
            <a:xfrm>
              <a:off x="644" y="672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55402" name="Text Box 10"/>
            <p:cNvSpPr txBox="1">
              <a:spLocks noChangeArrowheads="1"/>
            </p:cNvSpPr>
            <p:nvPr/>
          </p:nvSpPr>
          <p:spPr bwMode="auto">
            <a:xfrm>
              <a:off x="1315" y="2688"/>
              <a:ext cx="116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 b="0">
                <a:solidFill>
                  <a:schemeClr val="tx1"/>
                </a:solidFill>
              </a:endParaRPr>
            </a:p>
          </p:txBody>
        </p: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40" y="958"/>
              <a:ext cx="2291" cy="1735"/>
              <a:chOff x="349" y="958"/>
              <a:chExt cx="2291" cy="1735"/>
            </a:xfrm>
          </p:grpSpPr>
          <p:sp>
            <p:nvSpPr>
              <p:cNvPr id="955404" name="Freeform 12"/>
              <p:cNvSpPr>
                <a:spLocks/>
              </p:cNvSpPr>
              <p:nvPr/>
            </p:nvSpPr>
            <p:spPr bwMode="auto">
              <a:xfrm rot="11267865">
                <a:off x="2178" y="95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sp>
            <p:nvSpPr>
              <p:cNvPr id="955405" name="Line 13"/>
              <p:cNvSpPr>
                <a:spLocks noChangeShapeType="1"/>
              </p:cNvSpPr>
              <p:nvPr/>
            </p:nvSpPr>
            <p:spPr bwMode="auto">
              <a:xfrm rot="467865" flipH="1">
                <a:off x="860" y="1040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6" name="Line 14"/>
              <p:cNvSpPr>
                <a:spLocks noChangeShapeType="1"/>
              </p:cNvSpPr>
              <p:nvPr/>
            </p:nvSpPr>
            <p:spPr bwMode="auto">
              <a:xfrm rot="467865" flipH="1">
                <a:off x="1064" y="1068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7" name="Line 15"/>
              <p:cNvSpPr>
                <a:spLocks noChangeShapeType="1"/>
              </p:cNvSpPr>
              <p:nvPr/>
            </p:nvSpPr>
            <p:spPr bwMode="auto">
              <a:xfrm rot="467865">
                <a:off x="1217" y="1300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8" name="Line 16"/>
              <p:cNvSpPr>
                <a:spLocks noChangeShapeType="1"/>
              </p:cNvSpPr>
              <p:nvPr/>
            </p:nvSpPr>
            <p:spPr bwMode="auto">
              <a:xfrm rot="467865">
                <a:off x="1087" y="1988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9" name="AutoShape 17"/>
              <p:cNvSpPr>
                <a:spLocks noChangeArrowheads="1"/>
              </p:cNvSpPr>
              <p:nvPr/>
            </p:nvSpPr>
            <p:spPr bwMode="auto">
              <a:xfrm rot="467865">
                <a:off x="411" y="1102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0" name="Line 18"/>
              <p:cNvSpPr>
                <a:spLocks noChangeShapeType="1"/>
              </p:cNvSpPr>
              <p:nvPr/>
            </p:nvSpPr>
            <p:spPr bwMode="auto">
              <a:xfrm rot="467865" flipH="1">
                <a:off x="349" y="2015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1" name="Line 19"/>
              <p:cNvSpPr>
                <a:spLocks noChangeShapeType="1"/>
              </p:cNvSpPr>
              <p:nvPr/>
            </p:nvSpPr>
            <p:spPr bwMode="auto">
              <a:xfrm rot="467865" flipH="1">
                <a:off x="1151" y="1087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2" name="Freeform 20"/>
              <p:cNvSpPr>
                <a:spLocks/>
              </p:cNvSpPr>
              <p:nvPr/>
            </p:nvSpPr>
            <p:spPr bwMode="auto">
              <a:xfrm rot="11267865" flipV="1">
                <a:off x="1049" y="1818"/>
                <a:ext cx="174" cy="541"/>
              </a:xfrm>
              <a:custGeom>
                <a:avLst/>
                <a:gdLst/>
                <a:ahLst/>
                <a:cxnLst>
                  <a:cxn ang="0">
                    <a:pos x="84" y="643"/>
                  </a:cxn>
                  <a:cxn ang="0">
                    <a:pos x="24" y="519"/>
                  </a:cxn>
                  <a:cxn ang="0">
                    <a:pos x="1" y="351"/>
                  </a:cxn>
                  <a:cxn ang="0">
                    <a:pos x="30" y="205"/>
                  </a:cxn>
                  <a:cxn ang="0">
                    <a:pos x="100" y="73"/>
                  </a:cxn>
                  <a:cxn ang="0">
                    <a:pos x="166" y="4"/>
                  </a:cxn>
                  <a:cxn ang="0">
                    <a:pos x="225" y="171"/>
                  </a:cxn>
                  <a:cxn ang="0">
                    <a:pos x="249" y="337"/>
                  </a:cxn>
                  <a:cxn ang="0">
                    <a:pos x="241" y="514"/>
                  </a:cxn>
                  <a:cxn ang="0">
                    <a:pos x="199" y="636"/>
                  </a:cxn>
                  <a:cxn ang="0">
                    <a:pos x="142" y="712"/>
                  </a:cxn>
                  <a:cxn ang="0">
                    <a:pos x="84" y="64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3" name="Line 21"/>
              <p:cNvSpPr>
                <a:spLocks noChangeShapeType="1"/>
              </p:cNvSpPr>
              <p:nvPr/>
            </p:nvSpPr>
            <p:spPr bwMode="auto">
              <a:xfrm rot="467865" flipH="1">
                <a:off x="956" y="1777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 rot="240000">
                <a:off x="1738" y="1051"/>
                <a:ext cx="708" cy="756"/>
                <a:chOff x="3157" y="3025"/>
                <a:chExt cx="1026" cy="999"/>
              </a:xfrm>
            </p:grpSpPr>
            <p:grpSp>
              <p:nvGrpSpPr>
                <p:cNvPr id="6" name="Group 23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95541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5417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5418" name="Freeform 26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/>
                    <a:ahLst/>
                    <a:cxnLst>
                      <a:cxn ang="0">
                        <a:pos x="43" y="123"/>
                      </a:cxn>
                      <a:cxn ang="0">
                        <a:pos x="120" y="181"/>
                      </a:cxn>
                      <a:cxn ang="0">
                        <a:pos x="262" y="250"/>
                      </a:cxn>
                      <a:cxn ang="0">
                        <a:pos x="432" y="280"/>
                      </a:cxn>
                      <a:cxn ang="0">
                        <a:pos x="634" y="259"/>
                      </a:cxn>
                      <a:cxn ang="0">
                        <a:pos x="799" y="201"/>
                      </a:cxn>
                      <a:cxn ang="0">
                        <a:pos x="937" y="90"/>
                      </a:cxn>
                      <a:cxn ang="0">
                        <a:pos x="1026" y="9"/>
                      </a:cxn>
                      <a:cxn ang="0">
                        <a:pos x="1019" y="144"/>
                      </a:cxn>
                      <a:cxn ang="0">
                        <a:pos x="992" y="267"/>
                      </a:cxn>
                      <a:cxn ang="0">
                        <a:pos x="929" y="384"/>
                      </a:cxn>
                      <a:cxn ang="0">
                        <a:pos x="857" y="467"/>
                      </a:cxn>
                      <a:cxn ang="0">
                        <a:pos x="749" y="542"/>
                      </a:cxn>
                      <a:cxn ang="0">
                        <a:pos x="610" y="588"/>
                      </a:cxn>
                      <a:cxn ang="0">
                        <a:pos x="455" y="594"/>
                      </a:cxn>
                      <a:cxn ang="0">
                        <a:pos x="310" y="553"/>
                      </a:cxn>
                      <a:cxn ang="0">
                        <a:pos x="193" y="479"/>
                      </a:cxn>
                      <a:cxn ang="0">
                        <a:pos x="95" y="368"/>
                      </a:cxn>
                      <a:cxn ang="0">
                        <a:pos x="36" y="237"/>
                      </a:cxn>
                      <a:cxn ang="0">
                        <a:pos x="1" y="73"/>
                      </a:cxn>
                      <a:cxn ang="0">
                        <a:pos x="43" y="123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5419" name="Freeform 27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5420" name="Freeform 28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5421" name="Line 29"/>
              <p:cNvSpPr>
                <a:spLocks noChangeShapeType="1"/>
              </p:cNvSpPr>
              <p:nvPr/>
            </p:nvSpPr>
            <p:spPr bwMode="auto">
              <a:xfrm rot="467865">
                <a:off x="1338" y="1110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2" name="Line 30"/>
              <p:cNvSpPr>
                <a:spLocks noChangeShapeType="1"/>
              </p:cNvSpPr>
              <p:nvPr/>
            </p:nvSpPr>
            <p:spPr bwMode="auto">
              <a:xfrm rot="467865">
                <a:off x="1528" y="1275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3" name="Line 31"/>
              <p:cNvSpPr>
                <a:spLocks noChangeShapeType="1"/>
              </p:cNvSpPr>
              <p:nvPr/>
            </p:nvSpPr>
            <p:spPr bwMode="auto">
              <a:xfrm rot="467865">
                <a:off x="1109" y="1391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4" name="Line 32"/>
              <p:cNvSpPr>
                <a:spLocks noChangeShapeType="1"/>
              </p:cNvSpPr>
              <p:nvPr/>
            </p:nvSpPr>
            <p:spPr bwMode="auto">
              <a:xfrm rot="467865" flipH="1">
                <a:off x="1687" y="1375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5" name="Line 33"/>
              <p:cNvSpPr>
                <a:spLocks noChangeShapeType="1"/>
              </p:cNvSpPr>
              <p:nvPr/>
            </p:nvSpPr>
            <p:spPr bwMode="auto">
              <a:xfrm rot="467865">
                <a:off x="999" y="1563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6" name="Line 34"/>
              <p:cNvSpPr>
                <a:spLocks noChangeShapeType="1"/>
              </p:cNvSpPr>
              <p:nvPr/>
            </p:nvSpPr>
            <p:spPr bwMode="auto">
              <a:xfrm rot="467865" flipH="1">
                <a:off x="1006" y="1087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7" name="Line 35"/>
              <p:cNvSpPr>
                <a:spLocks noChangeShapeType="1"/>
              </p:cNvSpPr>
              <p:nvPr/>
            </p:nvSpPr>
            <p:spPr bwMode="auto">
              <a:xfrm rot="467865">
                <a:off x="891" y="1696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36"/>
              <p:cNvGrpSpPr>
                <a:grpSpLocks/>
              </p:cNvGrpSpPr>
              <p:nvPr/>
            </p:nvGrpSpPr>
            <p:grpSpPr bwMode="auto">
              <a:xfrm rot="240000">
                <a:off x="1296" y="1390"/>
                <a:ext cx="363" cy="749"/>
                <a:chOff x="3811" y="2604"/>
                <a:chExt cx="489" cy="985"/>
              </a:xfrm>
            </p:grpSpPr>
            <p:sp>
              <p:nvSpPr>
                <p:cNvPr id="955429" name="Oval 37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30" name="Freeform 38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/>
                  <a:ahLst/>
                  <a:cxnLst>
                    <a:cxn ang="0">
                      <a:pos x="13" y="46"/>
                    </a:cxn>
                    <a:cxn ang="0">
                      <a:pos x="65" y="81"/>
                    </a:cxn>
                    <a:cxn ang="0">
                      <a:pos x="121" y="97"/>
                    </a:cxn>
                    <a:cxn ang="0">
                      <a:pos x="176" y="112"/>
                    </a:cxn>
                    <a:cxn ang="0">
                      <a:pos x="241" y="114"/>
                    </a:cxn>
                    <a:cxn ang="0">
                      <a:pos x="313" y="103"/>
                    </a:cxn>
                    <a:cxn ang="0">
                      <a:pos x="385" y="78"/>
                    </a:cxn>
                    <a:cxn ang="0">
                      <a:pos x="452" y="29"/>
                    </a:cxn>
                    <a:cxn ang="0">
                      <a:pos x="485" y="7"/>
                    </a:cxn>
                    <a:cxn ang="0">
                      <a:pos x="487" y="70"/>
                    </a:cxn>
                    <a:cxn ang="0">
                      <a:pos x="474" y="190"/>
                    </a:cxn>
                    <a:cxn ang="0">
                      <a:pos x="444" y="304"/>
                    </a:cxn>
                    <a:cxn ang="0">
                      <a:pos x="408" y="385"/>
                    </a:cxn>
                    <a:cxn ang="0">
                      <a:pos x="356" y="458"/>
                    </a:cxn>
                    <a:cxn ang="0">
                      <a:pos x="289" y="503"/>
                    </a:cxn>
                    <a:cxn ang="0">
                      <a:pos x="214" y="509"/>
                    </a:cxn>
                    <a:cxn ang="0">
                      <a:pos x="143" y="469"/>
                    </a:cxn>
                    <a:cxn ang="0">
                      <a:pos x="87" y="397"/>
                    </a:cxn>
                    <a:cxn ang="0">
                      <a:pos x="39" y="289"/>
                    </a:cxn>
                    <a:cxn ang="0">
                      <a:pos x="10" y="161"/>
                    </a:cxn>
                    <a:cxn ang="0">
                      <a:pos x="0" y="28"/>
                    </a:cxn>
                    <a:cxn ang="0">
                      <a:pos x="13" y="46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31" name="Freeform 39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101" y="160"/>
                    </a:cxn>
                    <a:cxn ang="0">
                      <a:pos x="263" y="232"/>
                    </a:cxn>
                    <a:cxn ang="0">
                      <a:pos x="404" y="256"/>
                    </a:cxn>
                    <a:cxn ang="0">
                      <a:pos x="608" y="238"/>
                    </a:cxn>
                    <a:cxn ang="0">
                      <a:pos x="800" y="160"/>
                    </a:cxn>
                    <a:cxn ang="0">
                      <a:pos x="979" y="0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32" name="Oval 40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5433" name="Line 41"/>
              <p:cNvSpPr>
                <a:spLocks noChangeShapeType="1"/>
              </p:cNvSpPr>
              <p:nvPr/>
            </p:nvSpPr>
            <p:spPr bwMode="auto">
              <a:xfrm rot="467865" flipH="1">
                <a:off x="1582" y="1491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4" name="Line 42"/>
              <p:cNvSpPr>
                <a:spLocks noChangeShapeType="1"/>
              </p:cNvSpPr>
              <p:nvPr/>
            </p:nvSpPr>
            <p:spPr bwMode="auto">
              <a:xfrm rot="467865" flipH="1">
                <a:off x="1382" y="1517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5" name="Line 43"/>
              <p:cNvSpPr>
                <a:spLocks noChangeShapeType="1"/>
              </p:cNvSpPr>
              <p:nvPr/>
            </p:nvSpPr>
            <p:spPr bwMode="auto">
              <a:xfrm rot="467865">
                <a:off x="1537" y="1878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6" name="Line 44"/>
              <p:cNvSpPr>
                <a:spLocks noChangeShapeType="1"/>
              </p:cNvSpPr>
              <p:nvPr/>
            </p:nvSpPr>
            <p:spPr bwMode="auto">
              <a:xfrm rot="467865" flipH="1">
                <a:off x="1153" y="1793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7" name="Line 45"/>
              <p:cNvSpPr>
                <a:spLocks noChangeShapeType="1"/>
              </p:cNvSpPr>
              <p:nvPr/>
            </p:nvSpPr>
            <p:spPr bwMode="auto">
              <a:xfrm rot="467865" flipH="1">
                <a:off x="1274" y="1798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8" name="Line 46"/>
              <p:cNvSpPr>
                <a:spLocks noChangeShapeType="1"/>
              </p:cNvSpPr>
              <p:nvPr/>
            </p:nvSpPr>
            <p:spPr bwMode="auto">
              <a:xfrm rot="467865">
                <a:off x="1068" y="1793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" name="Group 47"/>
              <p:cNvGrpSpPr>
                <a:grpSpLocks/>
              </p:cNvGrpSpPr>
              <p:nvPr/>
            </p:nvGrpSpPr>
            <p:grpSpPr bwMode="auto">
              <a:xfrm rot="240000">
                <a:off x="538" y="1688"/>
                <a:ext cx="700" cy="757"/>
                <a:chOff x="3424" y="1488"/>
                <a:chExt cx="776" cy="764"/>
              </a:xfrm>
            </p:grpSpPr>
            <p:sp>
              <p:nvSpPr>
                <p:cNvPr id="955440" name="Oval 48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1" name="Oval 49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2" name="Freeform 50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/>
                  <a:ahLst/>
                  <a:cxnLst>
                    <a:cxn ang="0">
                      <a:pos x="22" y="106"/>
                    </a:cxn>
                    <a:cxn ang="0">
                      <a:pos x="100" y="166"/>
                    </a:cxn>
                    <a:cxn ang="0">
                      <a:pos x="262" y="238"/>
                    </a:cxn>
                    <a:cxn ang="0">
                      <a:pos x="403" y="262"/>
                    </a:cxn>
                    <a:cxn ang="0">
                      <a:pos x="607" y="244"/>
                    </a:cxn>
                    <a:cxn ang="0">
                      <a:pos x="769" y="183"/>
                    </a:cxn>
                    <a:cxn ang="0">
                      <a:pos x="907" y="82"/>
                    </a:cxn>
                    <a:cxn ang="0">
                      <a:pos x="978" y="7"/>
                    </a:cxn>
                    <a:cxn ang="0">
                      <a:pos x="978" y="123"/>
                    </a:cxn>
                    <a:cxn ang="0">
                      <a:pos x="952" y="243"/>
                    </a:cxn>
                    <a:cxn ang="0">
                      <a:pos x="891" y="357"/>
                    </a:cxn>
                    <a:cxn ang="0">
                      <a:pos x="820" y="438"/>
                    </a:cxn>
                    <a:cxn ang="0">
                      <a:pos x="715" y="511"/>
                    </a:cxn>
                    <a:cxn ang="0">
                      <a:pos x="580" y="556"/>
                    </a:cxn>
                    <a:cxn ang="0">
                      <a:pos x="429" y="562"/>
                    </a:cxn>
                    <a:cxn ang="0">
                      <a:pos x="288" y="522"/>
                    </a:cxn>
                    <a:cxn ang="0">
                      <a:pos x="174" y="450"/>
                    </a:cxn>
                    <a:cxn ang="0">
                      <a:pos x="79" y="342"/>
                    </a:cxn>
                    <a:cxn ang="0">
                      <a:pos x="21" y="214"/>
                    </a:cxn>
                    <a:cxn ang="0">
                      <a:pos x="0" y="81"/>
                    </a:cxn>
                    <a:cxn ang="0">
                      <a:pos x="22" y="106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3" name="Freeform 51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4" name="Freeform 52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/>
                  <a:ahLst/>
                  <a:cxnLst>
                    <a:cxn ang="0">
                      <a:pos x="90" y="621"/>
                    </a:cxn>
                    <a:cxn ang="0">
                      <a:pos x="84" y="540"/>
                    </a:cxn>
                    <a:cxn ang="0">
                      <a:pos x="78" y="426"/>
                    </a:cxn>
                    <a:cxn ang="0">
                      <a:pos x="81" y="291"/>
                    </a:cxn>
                    <a:cxn ang="0">
                      <a:pos x="84" y="138"/>
                    </a:cxn>
                    <a:cxn ang="0">
                      <a:pos x="86" y="6"/>
                    </a:cxn>
                    <a:cxn ang="0">
                      <a:pos x="27" y="173"/>
                    </a:cxn>
                    <a:cxn ang="0">
                      <a:pos x="3" y="339"/>
                    </a:cxn>
                    <a:cxn ang="0">
                      <a:pos x="11" y="516"/>
                    </a:cxn>
                    <a:cxn ang="0">
                      <a:pos x="52" y="643"/>
                    </a:cxn>
                    <a:cxn ang="0">
                      <a:pos x="114" y="724"/>
                    </a:cxn>
                    <a:cxn ang="0">
                      <a:pos x="90" y="621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5" name="Freeform 53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1" y="82"/>
                    </a:cxn>
                    <a:cxn ang="0">
                      <a:pos x="263" y="154"/>
                    </a:cxn>
                    <a:cxn ang="0">
                      <a:pos x="404" y="178"/>
                    </a:cxn>
                    <a:cxn ang="0">
                      <a:pos x="608" y="160"/>
                    </a:cxn>
                    <a:cxn ang="0">
                      <a:pos x="714" y="123"/>
                    </a:cxn>
                    <a:cxn ang="0">
                      <a:pos x="768" y="60"/>
                    </a:cxn>
                    <a:cxn ang="0">
                      <a:pos x="790" y="42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5446" name="Line 54"/>
              <p:cNvSpPr>
                <a:spLocks noChangeShapeType="1"/>
              </p:cNvSpPr>
              <p:nvPr/>
            </p:nvSpPr>
            <p:spPr bwMode="auto">
              <a:xfrm rot="467865" flipH="1">
                <a:off x="1119" y="1645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47" name="Line 55"/>
              <p:cNvSpPr>
                <a:spLocks noChangeShapeType="1"/>
              </p:cNvSpPr>
              <p:nvPr/>
            </p:nvSpPr>
            <p:spPr bwMode="auto">
              <a:xfrm rot="467865">
                <a:off x="1086" y="1981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48" name="Freeform 56"/>
              <p:cNvSpPr>
                <a:spLocks/>
              </p:cNvSpPr>
              <p:nvPr/>
            </p:nvSpPr>
            <p:spPr bwMode="auto">
              <a:xfrm rot="467865">
                <a:off x="985" y="2257"/>
                <a:ext cx="87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66" y="0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49" name="Line 57"/>
              <p:cNvSpPr>
                <a:spLocks noChangeShapeType="1"/>
              </p:cNvSpPr>
              <p:nvPr/>
            </p:nvSpPr>
            <p:spPr bwMode="auto">
              <a:xfrm rot="467865">
                <a:off x="1057" y="2125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0" name="Line 58"/>
              <p:cNvSpPr>
                <a:spLocks noChangeShapeType="1"/>
              </p:cNvSpPr>
              <p:nvPr/>
            </p:nvSpPr>
            <p:spPr bwMode="auto">
              <a:xfrm rot="467865" flipH="1">
                <a:off x="946" y="1915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1" name="Line 59"/>
              <p:cNvSpPr>
                <a:spLocks noChangeShapeType="1"/>
              </p:cNvSpPr>
              <p:nvPr/>
            </p:nvSpPr>
            <p:spPr bwMode="auto">
              <a:xfrm rot="467865" flipH="1">
                <a:off x="736" y="2197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2" name="Line 60"/>
              <p:cNvSpPr>
                <a:spLocks noChangeShapeType="1"/>
              </p:cNvSpPr>
              <p:nvPr/>
            </p:nvSpPr>
            <p:spPr bwMode="auto">
              <a:xfrm rot="467865" flipH="1">
                <a:off x="545" y="2138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3" name="Line 61"/>
              <p:cNvSpPr>
                <a:spLocks noChangeShapeType="1"/>
              </p:cNvSpPr>
              <p:nvPr/>
            </p:nvSpPr>
            <p:spPr bwMode="auto">
              <a:xfrm rot="467865">
                <a:off x="350" y="2391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4" name="Freeform 62"/>
              <p:cNvSpPr>
                <a:spLocks/>
              </p:cNvSpPr>
              <p:nvPr/>
            </p:nvSpPr>
            <p:spPr bwMode="auto">
              <a:xfrm rot="467865">
                <a:off x="564" y="218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grpSp>
            <p:nvGrpSpPr>
              <p:cNvPr id="9" name="Group 63"/>
              <p:cNvGrpSpPr>
                <a:grpSpLocks/>
              </p:cNvGrpSpPr>
              <p:nvPr/>
            </p:nvGrpSpPr>
            <p:grpSpPr bwMode="auto">
              <a:xfrm rot="467865">
                <a:off x="1109" y="1527"/>
                <a:ext cx="808" cy="258"/>
                <a:chOff x="4074" y="2980"/>
                <a:chExt cx="1170" cy="341"/>
              </a:xfrm>
            </p:grpSpPr>
            <p:sp>
              <p:nvSpPr>
                <p:cNvPr id="955456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57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58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59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0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1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2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3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4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6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8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77"/>
              <p:cNvGrpSpPr>
                <a:grpSpLocks/>
              </p:cNvGrpSpPr>
              <p:nvPr/>
            </p:nvGrpSpPr>
            <p:grpSpPr bwMode="auto">
              <a:xfrm rot="467865">
                <a:off x="1077" y="1855"/>
                <a:ext cx="777" cy="259"/>
                <a:chOff x="3886" y="3532"/>
                <a:chExt cx="1125" cy="341"/>
              </a:xfrm>
            </p:grpSpPr>
            <p:sp>
              <p:nvSpPr>
                <p:cNvPr id="955470" name="Line 7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1" name="Line 7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2" name="Line 80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3" name="Line 8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4" name="Line 8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5" name="Line 8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6" name="Line 84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7" name="Line 8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8" name="Line 8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9" name="Line 8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0" name="Line 8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1" name="Line 8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2" name="Line 9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5483" name="Line 91"/>
              <p:cNvSpPr>
                <a:spLocks noChangeShapeType="1"/>
              </p:cNvSpPr>
              <p:nvPr/>
            </p:nvSpPr>
            <p:spPr bwMode="auto">
              <a:xfrm rot="467865">
                <a:off x="466" y="2143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84" name="Line 92"/>
              <p:cNvSpPr>
                <a:spLocks noChangeShapeType="1"/>
              </p:cNvSpPr>
              <p:nvPr/>
            </p:nvSpPr>
            <p:spPr bwMode="auto">
              <a:xfrm rot="467865">
                <a:off x="2332" y="1514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85" name="Line 93"/>
              <p:cNvSpPr>
                <a:spLocks noChangeShapeType="1"/>
              </p:cNvSpPr>
              <p:nvPr/>
            </p:nvSpPr>
            <p:spPr bwMode="auto">
              <a:xfrm rot="467865" flipH="1">
                <a:off x="2437" y="1225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" name="Group 94"/>
              <p:cNvGrpSpPr>
                <a:grpSpLocks/>
              </p:cNvGrpSpPr>
              <p:nvPr/>
            </p:nvGrpSpPr>
            <p:grpSpPr bwMode="auto">
              <a:xfrm>
                <a:off x="1520" y="2112"/>
                <a:ext cx="608" cy="581"/>
                <a:chOff x="1520" y="2112"/>
                <a:chExt cx="608" cy="581"/>
              </a:xfrm>
            </p:grpSpPr>
            <p:sp>
              <p:nvSpPr>
                <p:cNvPr id="955487" name="Line 95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722" y="2167"/>
                  <a:ext cx="198" cy="33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8" name="Line 96"/>
                <p:cNvSpPr>
                  <a:spLocks noChangeShapeType="1"/>
                </p:cNvSpPr>
                <p:nvPr/>
              </p:nvSpPr>
              <p:spPr bwMode="auto">
                <a:xfrm rot="467865">
                  <a:off x="1679" y="2497"/>
                  <a:ext cx="336" cy="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9" name="Line 97"/>
                <p:cNvSpPr>
                  <a:spLocks noChangeShapeType="1"/>
                </p:cNvSpPr>
                <p:nvPr/>
              </p:nvSpPr>
              <p:spPr bwMode="auto">
                <a:xfrm rot="16667865" flipH="1">
                  <a:off x="1516" y="2294"/>
                  <a:ext cx="384" cy="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90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1728" y="2496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pitchFamily="-110" charset="0"/>
                    </a:rPr>
                    <a:t>x</a:t>
                  </a:r>
                </a:p>
              </p:txBody>
            </p:sp>
            <p:sp>
              <p:nvSpPr>
                <p:cNvPr id="955491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1520" y="2256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pitchFamily="-110" charset="0"/>
                    </a:rPr>
                    <a:t>y</a:t>
                  </a:r>
                </a:p>
              </p:txBody>
            </p:sp>
            <p:sp>
              <p:nvSpPr>
                <p:cNvPr id="955492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1936" y="2160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pitchFamily="-110" charset="0"/>
                    </a:rPr>
                    <a:t>z</a:t>
                  </a:r>
                </a:p>
              </p:txBody>
            </p:sp>
          </p:grpSp>
        </p:grpSp>
      </p:grpSp>
      <p:pic>
        <p:nvPicPr>
          <p:cNvPr id="955493" name="Picture 101" descr="elliptic flow"/>
          <p:cNvPicPr>
            <a:picLocks noChangeAspect="1" noChangeArrowheads="1"/>
          </p:cNvPicPr>
          <p:nvPr/>
        </p:nvPicPr>
        <p:blipFill>
          <a:blip r:embed="rId3"/>
          <a:srcRect l="46048"/>
          <a:stretch>
            <a:fillRect/>
          </a:stretch>
        </p:blipFill>
        <p:spPr bwMode="auto">
          <a:xfrm>
            <a:off x="5686425" y="3975100"/>
            <a:ext cx="2492375" cy="1379538"/>
          </a:xfrm>
          <a:prstGeom prst="rect">
            <a:avLst/>
          </a:prstGeom>
          <a:noFill/>
        </p:spPr>
      </p:pic>
      <p:pic>
        <p:nvPicPr>
          <p:cNvPr id="955494" name="Picture 102" descr="ppg04_cor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63" y="3686175"/>
            <a:ext cx="3832225" cy="3035300"/>
          </a:xfrm>
          <a:prstGeom prst="rect">
            <a:avLst/>
          </a:prstGeom>
          <a:noFill/>
        </p:spPr>
      </p:pic>
      <p:sp>
        <p:nvSpPr>
          <p:cNvPr id="955495" name="Line 103"/>
          <p:cNvSpPr>
            <a:spLocks noChangeShapeType="1"/>
          </p:cNvSpPr>
          <p:nvPr/>
        </p:nvSpPr>
        <p:spPr bwMode="auto">
          <a:xfrm rot="11739653" flipV="1">
            <a:off x="4346575" y="4598988"/>
            <a:ext cx="1471613" cy="7381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5496" name="Text Box 104"/>
          <p:cNvSpPr txBox="1">
            <a:spLocks noChangeArrowheads="1"/>
          </p:cNvSpPr>
          <p:nvPr/>
        </p:nvSpPr>
        <p:spPr bwMode="auto">
          <a:xfrm>
            <a:off x="7229475" y="3386138"/>
            <a:ext cx="1381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0">
                <a:solidFill>
                  <a:srgbClr val="FF0000"/>
                </a:solidFill>
              </a:rPr>
              <a:t>momentum space</a:t>
            </a:r>
            <a:endParaRPr lang="en-US" sz="2000" b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E6E05-0067-6D41-A0CF-DEC511E14BC8}" type="slidenum">
              <a:rPr lang="en-US"/>
              <a:pPr/>
              <a:t>18</a:t>
            </a:fld>
            <a:endParaRPr lang="en-US"/>
          </a:p>
        </p:txBody>
      </p:sp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8069263" cy="457200"/>
          </a:xfrm>
        </p:spPr>
        <p:txBody>
          <a:bodyPr/>
          <a:lstStyle/>
          <a:p>
            <a:r>
              <a:rPr lang="en-US"/>
              <a:t>Surprise: matter flows like a liquid</a:t>
            </a:r>
          </a:p>
        </p:txBody>
      </p:sp>
      <p:sp>
        <p:nvSpPr>
          <p:cNvPr id="956419" name="Text Box 3"/>
          <p:cNvSpPr txBox="1">
            <a:spLocks noChangeArrowheads="1"/>
          </p:cNvSpPr>
          <p:nvPr/>
        </p:nvSpPr>
        <p:spPr bwMode="auto">
          <a:xfrm>
            <a:off x="5091113" y="920750"/>
            <a:ext cx="39497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>
                <a:srgbClr val="C802C3"/>
              </a:buClr>
              <a:buSzTx/>
              <a:buFontTx/>
              <a:buChar char="•"/>
            </a:pPr>
            <a:r>
              <a:rPr lang="en-US"/>
              <a:t> huge pressure buildup </a:t>
            </a:r>
          </a:p>
          <a:p>
            <a:pPr>
              <a:spcBef>
                <a:spcPct val="0"/>
              </a:spcBef>
              <a:buClr>
                <a:srgbClr val="C802C3"/>
              </a:buClr>
              <a:buSzTx/>
              <a:buFontTx/>
              <a:buChar char="•"/>
            </a:pPr>
            <a:r>
              <a:rPr lang="en-US">
                <a:sym typeface="Symbol" pitchFamily="-110" charset="2"/>
              </a:rPr>
              <a:t> large anisotropy  	    </a:t>
            </a:r>
          </a:p>
          <a:p>
            <a:pPr>
              <a:spcBef>
                <a:spcPct val="0"/>
              </a:spcBef>
              <a:buClr>
                <a:srgbClr val="C802C3"/>
              </a:buClr>
              <a:buSzTx/>
              <a:buFontTx/>
              <a:buNone/>
            </a:pPr>
            <a:r>
              <a:rPr lang="en-US">
                <a:sym typeface="Symbol" pitchFamily="-110" charset="2"/>
              </a:rPr>
              <a:t>    it all happens fast </a:t>
            </a:r>
            <a:endParaRPr lang="en-US"/>
          </a:p>
          <a:p>
            <a:pPr>
              <a:spcBef>
                <a:spcPct val="0"/>
              </a:spcBef>
              <a:buClr>
                <a:srgbClr val="C802C3"/>
              </a:buClr>
              <a:buSzTx/>
              <a:buFontTx/>
              <a:buChar char="•"/>
            </a:pPr>
            <a:r>
              <a:rPr lang="en-US">
                <a:sym typeface="Symbol" pitchFamily="-110" charset="2"/>
              </a:rPr>
              <a:t> efficient equilibration</a:t>
            </a:r>
          </a:p>
          <a:p>
            <a:pPr>
              <a:spcBef>
                <a:spcPct val="0"/>
              </a:spcBef>
              <a:buClr>
                <a:srgbClr val="C802C3"/>
              </a:buClr>
              <a:buSzTx/>
              <a:buFontTx/>
              <a:buNone/>
            </a:pPr>
            <a:r>
              <a:rPr lang="en-US">
                <a:sym typeface="Symbol" pitchFamily="-110" charset="2"/>
              </a:rPr>
              <a:t>    mechanism??</a:t>
            </a:r>
          </a:p>
        </p:txBody>
      </p:sp>
      <p:sp>
        <p:nvSpPr>
          <p:cNvPr id="956420" name="Text Box 4"/>
          <p:cNvSpPr txBox="1">
            <a:spLocks noChangeArrowheads="1"/>
          </p:cNvSpPr>
          <p:nvPr/>
        </p:nvSpPr>
        <p:spPr bwMode="auto">
          <a:xfrm>
            <a:off x="161925" y="5830888"/>
            <a:ext cx="4789488" cy="720725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>
                <a:solidFill>
                  <a:schemeClr val="accent2"/>
                </a:solidFill>
              </a:rPr>
              <a:t>only works with low viscosity/entropy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>
                <a:solidFill>
                  <a:schemeClr val="accent2"/>
                </a:solidFill>
              </a:rPr>
              <a:t>“perfect” liquid (D. Teaney, PRC68, 2003)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7650" y="920750"/>
            <a:ext cx="4603750" cy="3081338"/>
            <a:chOff x="140" y="635"/>
            <a:chExt cx="2900" cy="1941"/>
          </a:xfrm>
        </p:grpSpPr>
        <p:pic>
          <p:nvPicPr>
            <p:cNvPr id="956422" name="Picture 6" descr="Pages-from-0210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0" y="635"/>
              <a:ext cx="2900" cy="1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56423" name="Rectangle 7"/>
            <p:cNvSpPr>
              <a:spLocks noChangeArrowheads="1"/>
            </p:cNvSpPr>
            <p:nvPr/>
          </p:nvSpPr>
          <p:spPr bwMode="auto">
            <a:xfrm>
              <a:off x="2440" y="976"/>
              <a:ext cx="360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1950" y="3660775"/>
            <a:ext cx="8701088" cy="3049588"/>
            <a:chOff x="148" y="2354"/>
            <a:chExt cx="5481" cy="1921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040" y="2354"/>
              <a:ext cx="2589" cy="1921"/>
              <a:chOff x="2941" y="1931"/>
              <a:chExt cx="2574" cy="2170"/>
            </a:xfrm>
          </p:grpSpPr>
          <p:pic>
            <p:nvPicPr>
              <p:cNvPr id="956426" name="Picture 10" descr="kol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941" y="2124"/>
                <a:ext cx="2574" cy="1977"/>
              </a:xfrm>
              <a:prstGeom prst="rect">
                <a:avLst/>
              </a:prstGeom>
              <a:noFill/>
            </p:spPr>
          </p:pic>
          <p:sp>
            <p:nvSpPr>
              <p:cNvPr id="956427" name="Text Box 11"/>
              <p:cNvSpPr txBox="1">
                <a:spLocks noChangeArrowheads="1"/>
              </p:cNvSpPr>
              <p:nvPr/>
            </p:nvSpPr>
            <p:spPr bwMode="auto">
              <a:xfrm>
                <a:off x="4344" y="1931"/>
                <a:ext cx="716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1800" b="0">
                    <a:solidFill>
                      <a:schemeClr val="tx1"/>
                    </a:solidFill>
                  </a:rPr>
                  <a:t>Kolb, et al</a:t>
                </a:r>
              </a:p>
            </p:txBody>
          </p:sp>
        </p:grpSp>
        <p:sp>
          <p:nvSpPr>
            <p:cNvPr id="956428" name="Text Box 12"/>
            <p:cNvSpPr txBox="1">
              <a:spLocks noChangeArrowheads="1"/>
            </p:cNvSpPr>
            <p:nvPr/>
          </p:nvSpPr>
          <p:spPr bwMode="auto">
            <a:xfrm>
              <a:off x="148" y="2585"/>
              <a:ext cx="2852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solidFill>
                    <a:schemeClr val="tx1"/>
                  </a:solidFill>
                </a:rPr>
                <a:t>Hydrodynamics reproduces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solidFill>
                    <a:schemeClr val="tx1"/>
                  </a:solidFill>
                </a:rPr>
                <a:t>elliptic flow of q-q and 3q states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solidFill>
                    <a:schemeClr val="tx1"/>
                  </a:solidFill>
                </a:rPr>
                <a:t>Mass dependence requires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 i="1"/>
                <a:t>soft EOS, NOT gas of hadrons</a:t>
              </a: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956429" name="Line 13"/>
            <p:cNvSpPr>
              <a:spLocks noChangeShapeType="1"/>
            </p:cNvSpPr>
            <p:nvPr/>
          </p:nvSpPr>
          <p:spPr bwMode="auto">
            <a:xfrm>
              <a:off x="1563" y="2904"/>
              <a:ext cx="1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6430" name="Line 14"/>
            <p:cNvSpPr>
              <a:spLocks noChangeShapeType="1"/>
            </p:cNvSpPr>
            <p:nvPr/>
          </p:nvSpPr>
          <p:spPr bwMode="auto">
            <a:xfrm>
              <a:off x="2472" y="3352"/>
              <a:ext cx="2252" cy="15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5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6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4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Fluctuations matter!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5222" y="873712"/>
            <a:ext cx="5178778" cy="2086725"/>
          </a:xfrm>
        </p:spPr>
        <p:txBody>
          <a:bodyPr/>
          <a:lstStyle/>
          <a:p>
            <a:r>
              <a:rPr lang="en-US" dirty="0" smtClean="0"/>
              <a:t>Nucleons move around inside the nucleus</a:t>
            </a:r>
          </a:p>
          <a:p>
            <a:pPr>
              <a:buNone/>
            </a:pPr>
            <a:r>
              <a:rPr lang="en-US" dirty="0" smtClean="0"/>
              <a:t>-&gt; locations of NN scattering fluctuate</a:t>
            </a:r>
          </a:p>
          <a:p>
            <a:pPr>
              <a:buNone/>
            </a:pPr>
            <a:r>
              <a:rPr lang="en-US" dirty="0" smtClean="0"/>
              <a:t>-&gt; apparent symmetry effects yielding only even harmonics not realistic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67" y="873712"/>
            <a:ext cx="3623855" cy="277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3965222" y="3192828"/>
            <a:ext cx="4467578" cy="2973590"/>
            <a:chOff x="2805167" y="3916841"/>
            <a:chExt cx="3424423" cy="2507495"/>
          </a:xfrm>
        </p:grpSpPr>
        <p:grpSp>
          <p:nvGrpSpPr>
            <p:cNvPr id="7" name="Group 109"/>
            <p:cNvGrpSpPr/>
            <p:nvPr/>
          </p:nvGrpSpPr>
          <p:grpSpPr>
            <a:xfrm>
              <a:off x="2805167" y="3916841"/>
              <a:ext cx="3424423" cy="2507495"/>
              <a:chOff x="0" y="761766"/>
              <a:chExt cx="3424423" cy="250749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rcRect t="6972"/>
              <a:stretch>
                <a:fillRect/>
              </a:stretch>
            </p:blipFill>
            <p:spPr>
              <a:xfrm>
                <a:off x="0" y="761766"/>
                <a:ext cx="3424423" cy="2442085"/>
              </a:xfrm>
              <a:prstGeom prst="rect">
                <a:avLst/>
              </a:prstGeom>
            </p:spPr>
          </p:pic>
          <p:sp>
            <p:nvSpPr>
              <p:cNvPr id="10" name="Rectangle 5"/>
              <p:cNvSpPr>
                <a:spLocks noChangeArrowheads="1"/>
              </p:cNvSpPr>
              <p:nvPr/>
            </p:nvSpPr>
            <p:spPr bwMode="auto">
              <a:xfrm>
                <a:off x="0" y="2983774"/>
                <a:ext cx="1573267" cy="2854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buFont typeface="Monotype Sorts" pitchFamily="-109" charset="2"/>
                  <a:buNone/>
                </a:pPr>
                <a:r>
                  <a:rPr lang="en-US" sz="1600" b="0" dirty="0" smtClean="0">
                    <a:solidFill>
                      <a:schemeClr val="tx1"/>
                    </a:solidFill>
                    <a:latin typeface="Times New Roman Bold" charset="0"/>
                  </a:rPr>
                  <a:t>arXiv:1109.6289</a:t>
                </a:r>
                <a:endParaRPr lang="en-US" sz="1600" b="0" dirty="0">
                  <a:solidFill>
                    <a:schemeClr val="tx1"/>
                  </a:solidFill>
                  <a:latin typeface="Times New Roman Bold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5009566" y="4134556"/>
              <a:ext cx="1005403" cy="2854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6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h/</a:t>
              </a:r>
              <a:r>
                <a:rPr lang="en-US" sz="160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s</a:t>
              </a:r>
              <a:r>
                <a:rPr lang="en-US" sz="1600" dirty="0" smtClean="0">
                  <a:solidFill>
                    <a:schemeClr val="tx1"/>
                  </a:solidFill>
                  <a:latin typeface="Arial"/>
                  <a:cs typeface="Arial"/>
                </a:rPr>
                <a:t>=0.08</a:t>
              </a:r>
              <a:endParaRPr lang="en-US" sz="1600" dirty="0"/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4142625"/>
            <a:ext cx="3965222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  <a:defRPr/>
            </a:pPr>
            <a:r>
              <a:rPr lang="en-US" sz="2400" kern="0" dirty="0" smtClean="0"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eproduce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with hydro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  <a:defRPr/>
            </a:pPr>
            <a:r>
              <a:rPr lang="en-US" sz="2400" kern="0" dirty="0" smtClean="0">
                <a:latin typeface="+mn-lt"/>
                <a:ea typeface="ＭＳ Ｐゴシック" charset="-128"/>
                <a:cs typeface="ＭＳ Ｐゴシック" charset="-128"/>
              </a:rPr>
              <a:t>IF include fluctuating initial conditions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Provides a </a:t>
            </a:r>
            <a:r>
              <a:rPr lang="en-US" sz="2400" kern="0" dirty="0" smtClean="0">
                <a:latin typeface="+mn-lt"/>
                <a:ea typeface="ＭＳ Ｐゴシック" charset="-128"/>
                <a:cs typeface="ＭＳ Ｐゴシック" charset="-128"/>
              </a:rPr>
              <a:t>tool to better pin down the viscosity/entropy ratio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742353" y="3465123"/>
            <a:ext cx="1311671" cy="3385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94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2677656"/>
          </a:xfrm>
        </p:spPr>
        <p:txBody>
          <a:bodyPr/>
          <a:lstStyle/>
          <a:p>
            <a:r>
              <a:rPr lang="en-US" dirty="0" smtClean="0"/>
              <a:t>Why hot QCD</a:t>
            </a:r>
          </a:p>
          <a:p>
            <a:r>
              <a:rPr lang="en-US" dirty="0" smtClean="0"/>
              <a:t>How – and what - we measure</a:t>
            </a:r>
          </a:p>
          <a:p>
            <a:r>
              <a:rPr lang="en-US" dirty="0" smtClean="0"/>
              <a:t>Controlling the collision</a:t>
            </a:r>
          </a:p>
          <a:p>
            <a:r>
              <a:rPr lang="en-US" dirty="0" smtClean="0"/>
              <a:t>Collective behavior in QCD</a:t>
            </a:r>
          </a:p>
          <a:p>
            <a:r>
              <a:rPr lang="en-US" dirty="0"/>
              <a:t>P</a:t>
            </a:r>
            <a:r>
              <a:rPr lang="en-US" dirty="0" smtClean="0"/>
              <a:t>arton interactions with quark gluon plasma</a:t>
            </a:r>
          </a:p>
          <a:p>
            <a:r>
              <a:rPr lang="en-US" dirty="0" smtClean="0"/>
              <a:t>Color screening in quark gluon </a:t>
            </a:r>
            <a:r>
              <a:rPr lang="en-US" dirty="0" err="1" smtClean="0"/>
              <a:t>plasm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13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 including event-by-event fluctuations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990600"/>
            <a:ext cx="7772400" cy="1615827"/>
          </a:xfrm>
        </p:spPr>
        <p:txBody>
          <a:bodyPr/>
          <a:lstStyle/>
          <a:p>
            <a:r>
              <a:rPr lang="en-US" dirty="0" smtClean="0"/>
              <a:t>Use the same </a:t>
            </a:r>
            <a:r>
              <a:rPr lang="en-US" dirty="0" err="1" smtClean="0"/>
              <a:t>Glauber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MC to allow nucleon positions to fluctuate </a:t>
            </a:r>
          </a:p>
          <a:p>
            <a:pPr lvl="1"/>
            <a:r>
              <a:rPr lang="en-US" dirty="0" smtClean="0"/>
              <a:t>Generate an ensemble of hydro calculations with different initial 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76" y="2949222"/>
            <a:ext cx="4470262" cy="3280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723" y="4487333"/>
            <a:ext cx="4150277" cy="10582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86309" y="3194390"/>
            <a:ext cx="2554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880085"/>
                </a:solidFill>
                <a:latin typeface="+mn-lt"/>
              </a:rPr>
              <a:t>Woods-Saxon nuclear density profile: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2192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D56D4-458A-8040-AA3C-828B01EF92DE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238022" name="Rectangle 6"/>
          <p:cNvSpPr>
            <a:spLocks noGrp="1" noChangeArrowheads="1"/>
          </p:cNvSpPr>
          <p:nvPr>
            <p:ph type="title"/>
          </p:nvPr>
        </p:nvSpPr>
        <p:spPr>
          <a:xfrm>
            <a:off x="465138" y="95250"/>
            <a:ext cx="8607425" cy="457200"/>
          </a:xfrm>
        </p:spPr>
        <p:txBody>
          <a:bodyPr/>
          <a:lstStyle/>
          <a:p>
            <a:r>
              <a:rPr lang="en-US" dirty="0" smtClean="0"/>
              <a:t>Higher moments more sensitive to viscosity</a:t>
            </a:r>
            <a:endParaRPr lang="en-US" dirty="0"/>
          </a:p>
        </p:txBody>
      </p:sp>
      <p:grpSp>
        <p:nvGrpSpPr>
          <p:cNvPr id="2" name="Group 14"/>
          <p:cNvGrpSpPr/>
          <p:nvPr/>
        </p:nvGrpSpPr>
        <p:grpSpPr>
          <a:xfrm>
            <a:off x="13585" y="705020"/>
            <a:ext cx="5324529" cy="3500092"/>
            <a:chOff x="1752600" y="1460500"/>
            <a:chExt cx="5638800" cy="3937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1460500"/>
              <a:ext cx="5638800" cy="393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62299" y="2006602"/>
              <a:ext cx="2234142" cy="3635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5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v</a:t>
              </a:r>
              <a:r>
                <a:rPr lang="en-US" sz="1500" baseline="-250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5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(h/</a:t>
              </a:r>
              <a:r>
                <a:rPr lang="en-US" sz="15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=0.16)/v</a:t>
              </a:r>
              <a:r>
                <a:rPr lang="en-US" sz="1500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(ideal)</a:t>
              </a:r>
              <a:endParaRPr lang="en-US" sz="1500" dirty="0">
                <a:solidFill>
                  <a:schemeClr val="tx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9600" y="1745732"/>
              <a:ext cx="2234142" cy="3635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5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v</a:t>
              </a:r>
              <a:r>
                <a:rPr lang="en-US" sz="1500" baseline="-250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500" dirty="0" err="1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(h/</a:t>
              </a:r>
              <a:r>
                <a:rPr lang="en-US" sz="1500" dirty="0" err="1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=0.08)/v</a:t>
              </a:r>
              <a:r>
                <a:rPr lang="en-US" sz="1500" baseline="-25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5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(ideal)</a:t>
              </a:r>
              <a:endParaRPr lang="en-US" sz="1500" dirty="0">
                <a:solidFill>
                  <a:schemeClr val="tx1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3764847" y="3937113"/>
            <a:ext cx="157326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pitchFamily="-109" charset="2"/>
              <a:buNone/>
            </a:pPr>
            <a:r>
              <a:rPr lang="en-US" sz="1600" b="0" dirty="0" smtClean="0">
                <a:solidFill>
                  <a:schemeClr val="tx1"/>
                </a:solidFill>
                <a:latin typeface="Times New Roman Bold" charset="0"/>
              </a:rPr>
              <a:t>arXiv:1109.6289</a:t>
            </a:r>
            <a:endParaRPr lang="en-US" sz="1600" b="0" dirty="0">
              <a:solidFill>
                <a:schemeClr val="tx1"/>
              </a:solidFill>
              <a:latin typeface="Times New Roman Bold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3585" y="4233335"/>
            <a:ext cx="7772400" cy="2462212"/>
          </a:xfrm>
        </p:spPr>
        <p:txBody>
          <a:bodyPr/>
          <a:lstStyle/>
          <a:p>
            <a:r>
              <a:rPr lang="en-US" sz="2800" dirty="0" smtClean="0"/>
              <a:t>Longitudinal expansion at </a:t>
            </a:r>
            <a:r>
              <a:rPr lang="en-US" sz="2800" dirty="0" err="1" smtClean="0"/>
              <a:t>v</a:t>
            </a:r>
            <a:r>
              <a:rPr lang="en-US" sz="2800" dirty="0" smtClean="0"/>
              <a:t> ~ </a:t>
            </a:r>
            <a:r>
              <a:rPr lang="en-US" sz="2800" dirty="0" err="1" smtClean="0"/>
              <a:t>c</a:t>
            </a:r>
            <a:endParaRPr lang="en-US" sz="2800" dirty="0" smtClean="0"/>
          </a:p>
          <a:p>
            <a:r>
              <a:rPr lang="en-US" sz="2800" dirty="0" smtClean="0"/>
              <a:t>“freezes in” small shape </a:t>
            </a:r>
          </a:p>
          <a:p>
            <a:pPr lvl="1"/>
            <a:r>
              <a:rPr lang="en-US" sz="2800" dirty="0" smtClean="0"/>
              <a:t>perturbations</a:t>
            </a:r>
          </a:p>
          <a:p>
            <a:pPr lvl="1"/>
            <a:r>
              <a:rPr lang="en-US" sz="2800" dirty="0" smtClean="0"/>
              <a:t>e.g. triangular fluctuations (v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Viscosity is like friction!</a:t>
            </a:r>
            <a:endParaRPr lang="en-US" sz="2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5855461" y="850108"/>
            <a:ext cx="2811874" cy="5893592"/>
            <a:chOff x="5855461" y="850108"/>
            <a:chExt cx="2811874" cy="5893592"/>
          </a:xfrm>
        </p:grpSpPr>
        <p:pic>
          <p:nvPicPr>
            <p:cNvPr id="22" name="Picture 14" descr="Cylinder"/>
            <p:cNvPicPr>
              <a:picLocks noChangeAspect="1" noChangeArrowheads="1"/>
            </p:cNvPicPr>
            <p:nvPr/>
          </p:nvPicPr>
          <p:blipFill>
            <a:blip r:embed="rId4"/>
            <a:srcRect l="9297" t="36072" r="27837" b="8325"/>
            <a:stretch>
              <a:fillRect/>
            </a:stretch>
          </p:blipFill>
          <p:spPr bwMode="auto">
            <a:xfrm>
              <a:off x="6213060" y="3028181"/>
              <a:ext cx="2454275" cy="1704975"/>
            </a:xfrm>
            <a:prstGeom prst="rect">
              <a:avLst/>
            </a:prstGeom>
            <a:noFill/>
          </p:spPr>
        </p:pic>
        <p:sp>
          <p:nvSpPr>
            <p:cNvPr id="23" name="Line 15"/>
            <p:cNvSpPr>
              <a:spLocks noChangeShapeType="1"/>
            </p:cNvSpPr>
            <p:nvPr/>
          </p:nvSpPr>
          <p:spPr bwMode="auto">
            <a:xfrm rot="5400000" flipV="1">
              <a:off x="7165278" y="2576687"/>
              <a:ext cx="77329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509337" y="850108"/>
              <a:ext cx="2030411" cy="1327150"/>
              <a:chOff x="4465639" y="1422400"/>
              <a:chExt cx="2030411" cy="1327150"/>
            </a:xfrm>
          </p:grpSpPr>
          <p:pic>
            <p:nvPicPr>
              <p:cNvPr id="17" name="Picture 13" descr="Cylinder"/>
              <p:cNvPicPr>
                <a:picLocks noChangeAspect="1" noChangeArrowheads="1"/>
              </p:cNvPicPr>
              <p:nvPr/>
            </p:nvPicPr>
            <p:blipFill>
              <a:blip r:embed="rId4"/>
              <a:srcRect l="9297" t="36072" r="27837" b="8325"/>
              <a:stretch>
                <a:fillRect/>
              </a:stretch>
            </p:blipFill>
            <p:spPr bwMode="auto">
              <a:xfrm>
                <a:off x="4578350" y="1498600"/>
                <a:ext cx="1803400" cy="1155700"/>
              </a:xfrm>
              <a:prstGeom prst="rect">
                <a:avLst/>
              </a:prstGeom>
              <a:noFill/>
            </p:spPr>
          </p:pic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 rot="5921961" flipH="1" flipV="1">
                <a:off x="5238750" y="2501900"/>
                <a:ext cx="303213" cy="1920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 rot="19839774" flipV="1">
                <a:off x="4592638" y="2278063"/>
                <a:ext cx="331787" cy="746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 flipV="1">
                <a:off x="5594350" y="1422400"/>
                <a:ext cx="368300" cy="330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19"/>
              <p:cNvSpPr>
                <a:spLocks noChangeShapeType="1"/>
              </p:cNvSpPr>
              <p:nvPr/>
            </p:nvSpPr>
            <p:spPr bwMode="auto">
              <a:xfrm rot="3545673" flipV="1">
                <a:off x="6146800" y="2241550"/>
                <a:ext cx="368300" cy="330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Line 20"/>
              <p:cNvSpPr>
                <a:spLocks noChangeShapeType="1"/>
              </p:cNvSpPr>
              <p:nvPr/>
            </p:nvSpPr>
            <p:spPr bwMode="auto">
              <a:xfrm rot="3182373" flipV="1">
                <a:off x="4418013" y="1549400"/>
                <a:ext cx="265113" cy="1698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5461" y="4992158"/>
              <a:ext cx="2287180" cy="1751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0228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7950"/>
            <a:ext cx="7772400" cy="457200"/>
          </a:xfrm>
        </p:spPr>
        <p:txBody>
          <a:bodyPr/>
          <a:lstStyle/>
          <a:p>
            <a:r>
              <a:rPr lang="en-US" dirty="0" smtClean="0"/>
              <a:t>LHC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335"/>
          <a:stretch>
            <a:fillRect/>
          </a:stretch>
        </p:blipFill>
        <p:spPr>
          <a:xfrm>
            <a:off x="0" y="2794000"/>
            <a:ext cx="3820106" cy="4064000"/>
          </a:xfrm>
          <a:prstGeom prst="rect">
            <a:avLst/>
          </a:prstGeom>
        </p:spPr>
      </p:pic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618979" y="913985"/>
            <a:ext cx="3868737" cy="1487487"/>
            <a:chOff x="164123" y="5198689"/>
            <a:chExt cx="3868614" cy="1487121"/>
          </a:xfrm>
        </p:grpSpPr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164123" y="5378818"/>
              <a:ext cx="1614487" cy="1174383"/>
              <a:chOff x="4554754" y="4933199"/>
              <a:chExt cx="1240426" cy="810921"/>
            </a:xfrm>
          </p:grpSpPr>
          <p:sp>
            <p:nvSpPr>
              <p:cNvPr id="10" name="Line 38"/>
              <p:cNvSpPr>
                <a:spLocks noChangeShapeType="1"/>
              </p:cNvSpPr>
              <p:nvPr/>
            </p:nvSpPr>
            <p:spPr bwMode="auto">
              <a:xfrm rot="543536" flipH="1">
                <a:off x="5395464" y="4933199"/>
                <a:ext cx="301903" cy="39606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" name="Group 42"/>
              <p:cNvGrpSpPr>
                <a:grpSpLocks/>
              </p:cNvGrpSpPr>
              <p:nvPr/>
            </p:nvGrpSpPr>
            <p:grpSpPr bwMode="auto">
              <a:xfrm rot="543536">
                <a:off x="4907233" y="4935770"/>
                <a:ext cx="454167" cy="808350"/>
                <a:chOff x="4146" y="1327"/>
                <a:chExt cx="374" cy="753"/>
              </a:xfrm>
            </p:grpSpPr>
            <p:sp>
              <p:nvSpPr>
                <p:cNvPr id="45" name="Oval 43"/>
                <p:cNvSpPr>
                  <a:spLocks noChangeArrowheads="1"/>
                </p:cNvSpPr>
                <p:nvPr/>
              </p:nvSpPr>
              <p:spPr bwMode="auto">
                <a:xfrm>
                  <a:off x="4146" y="1328"/>
                  <a:ext cx="373" cy="7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FC0128"/>
                    </a:buClr>
                  </a:pPr>
                  <a:endParaRPr lang="en-US" sz="1600"/>
                </a:p>
              </p:txBody>
            </p:sp>
            <p:sp>
              <p:nvSpPr>
                <p:cNvPr id="46" name="Freeform 44"/>
                <p:cNvSpPr>
                  <a:spLocks/>
                </p:cNvSpPr>
                <p:nvPr/>
              </p:nvSpPr>
              <p:spPr bwMode="auto">
                <a:xfrm>
                  <a:off x="4146" y="1686"/>
                  <a:ext cx="374" cy="394"/>
                </a:xfrm>
                <a:custGeom>
                  <a:avLst/>
                  <a:gdLst>
                    <a:gd name="T0" fmla="*/ 10 w 489"/>
                    <a:gd name="T1" fmla="*/ 35 h 515"/>
                    <a:gd name="T2" fmla="*/ 50 w 489"/>
                    <a:gd name="T3" fmla="*/ 62 h 515"/>
                    <a:gd name="T4" fmla="*/ 93 w 489"/>
                    <a:gd name="T5" fmla="*/ 74 h 515"/>
                    <a:gd name="T6" fmla="*/ 135 w 489"/>
                    <a:gd name="T7" fmla="*/ 86 h 515"/>
                    <a:gd name="T8" fmla="*/ 184 w 489"/>
                    <a:gd name="T9" fmla="*/ 87 h 515"/>
                    <a:gd name="T10" fmla="*/ 239 w 489"/>
                    <a:gd name="T11" fmla="*/ 79 h 515"/>
                    <a:gd name="T12" fmla="*/ 294 w 489"/>
                    <a:gd name="T13" fmla="*/ 60 h 515"/>
                    <a:gd name="T14" fmla="*/ 346 w 489"/>
                    <a:gd name="T15" fmla="*/ 22 h 515"/>
                    <a:gd name="T16" fmla="*/ 371 w 489"/>
                    <a:gd name="T17" fmla="*/ 5 h 515"/>
                    <a:gd name="T18" fmla="*/ 372 w 489"/>
                    <a:gd name="T19" fmla="*/ 54 h 515"/>
                    <a:gd name="T20" fmla="*/ 363 w 489"/>
                    <a:gd name="T21" fmla="*/ 145 h 515"/>
                    <a:gd name="T22" fmla="*/ 340 w 489"/>
                    <a:gd name="T23" fmla="*/ 233 h 515"/>
                    <a:gd name="T24" fmla="*/ 312 w 489"/>
                    <a:gd name="T25" fmla="*/ 295 h 515"/>
                    <a:gd name="T26" fmla="*/ 272 w 489"/>
                    <a:gd name="T27" fmla="*/ 350 h 515"/>
                    <a:gd name="T28" fmla="*/ 221 w 489"/>
                    <a:gd name="T29" fmla="*/ 385 h 515"/>
                    <a:gd name="T30" fmla="*/ 164 w 489"/>
                    <a:gd name="T31" fmla="*/ 389 h 515"/>
                    <a:gd name="T32" fmla="*/ 109 w 489"/>
                    <a:gd name="T33" fmla="*/ 359 h 515"/>
                    <a:gd name="T34" fmla="*/ 67 w 489"/>
                    <a:gd name="T35" fmla="*/ 304 h 515"/>
                    <a:gd name="T36" fmla="*/ 30 w 489"/>
                    <a:gd name="T37" fmla="*/ 221 h 515"/>
                    <a:gd name="T38" fmla="*/ 8 w 489"/>
                    <a:gd name="T39" fmla="*/ 123 h 515"/>
                    <a:gd name="T40" fmla="*/ 0 w 489"/>
                    <a:gd name="T41" fmla="*/ 21 h 515"/>
                    <a:gd name="T42" fmla="*/ 10 w 489"/>
                    <a:gd name="T43" fmla="*/ 35 h 51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89"/>
                    <a:gd name="T67" fmla="*/ 0 h 515"/>
                    <a:gd name="T68" fmla="*/ 489 w 489"/>
                    <a:gd name="T69" fmla="*/ 515 h 51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Freeform 45"/>
                <p:cNvSpPr>
                  <a:spLocks/>
                </p:cNvSpPr>
                <p:nvPr/>
              </p:nvSpPr>
              <p:spPr bwMode="auto">
                <a:xfrm>
                  <a:off x="4146" y="1688"/>
                  <a:ext cx="372" cy="84"/>
                </a:xfrm>
                <a:custGeom>
                  <a:avLst/>
                  <a:gdLst>
                    <a:gd name="T0" fmla="*/ 0 w 979"/>
                    <a:gd name="T1" fmla="*/ 25 h 257"/>
                    <a:gd name="T2" fmla="*/ 38 w 979"/>
                    <a:gd name="T3" fmla="*/ 52 h 257"/>
                    <a:gd name="T4" fmla="*/ 100 w 979"/>
                    <a:gd name="T5" fmla="*/ 76 h 257"/>
                    <a:gd name="T6" fmla="*/ 154 w 979"/>
                    <a:gd name="T7" fmla="*/ 84 h 257"/>
                    <a:gd name="T8" fmla="*/ 231 w 979"/>
                    <a:gd name="T9" fmla="*/ 78 h 257"/>
                    <a:gd name="T10" fmla="*/ 304 w 979"/>
                    <a:gd name="T11" fmla="*/ 52 h 257"/>
                    <a:gd name="T12" fmla="*/ 372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79"/>
                    <a:gd name="T22" fmla="*/ 0 h 257"/>
                    <a:gd name="T23" fmla="*/ 979 w 979"/>
                    <a:gd name="T24" fmla="*/ 257 h 2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Oval 46"/>
                <p:cNvSpPr>
                  <a:spLocks noChangeArrowheads="1"/>
                </p:cNvSpPr>
                <p:nvPr/>
              </p:nvSpPr>
              <p:spPr bwMode="auto">
                <a:xfrm>
                  <a:off x="4146" y="1327"/>
                  <a:ext cx="373" cy="75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buClr>
                      <a:srgbClr val="FC0128"/>
                    </a:buClr>
                  </a:pPr>
                  <a:endParaRPr lang="en-US" sz="1600"/>
                </a:p>
              </p:txBody>
            </p:sp>
          </p:grpSp>
          <p:sp>
            <p:nvSpPr>
              <p:cNvPr id="12" name="Line 51"/>
              <p:cNvSpPr>
                <a:spLocks noChangeShapeType="1"/>
              </p:cNvSpPr>
              <p:nvPr/>
            </p:nvSpPr>
            <p:spPr bwMode="auto">
              <a:xfrm rot="543536" flipH="1">
                <a:off x="4845538" y="5362688"/>
                <a:ext cx="128637" cy="169082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52"/>
              <p:cNvSpPr>
                <a:spLocks noChangeShapeType="1"/>
              </p:cNvSpPr>
              <p:nvPr/>
            </p:nvSpPr>
            <p:spPr bwMode="auto">
              <a:xfrm rot="543536">
                <a:off x="4567849" y="5350564"/>
                <a:ext cx="44235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60"/>
              <p:cNvSpPr>
                <a:spLocks noChangeShapeType="1"/>
              </p:cNvSpPr>
              <p:nvPr/>
            </p:nvSpPr>
            <p:spPr bwMode="auto">
              <a:xfrm rot="543536" flipH="1">
                <a:off x="4636944" y="5187543"/>
                <a:ext cx="208707" cy="27446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61"/>
              <p:cNvSpPr>
                <a:spLocks noChangeShapeType="1"/>
              </p:cNvSpPr>
              <p:nvPr/>
            </p:nvSpPr>
            <p:spPr bwMode="auto">
              <a:xfrm rot="543536">
                <a:off x="4594055" y="5573586"/>
                <a:ext cx="117217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63"/>
              <p:cNvSpPr>
                <a:spLocks noChangeShapeType="1"/>
              </p:cNvSpPr>
              <p:nvPr/>
            </p:nvSpPr>
            <p:spPr bwMode="auto">
              <a:xfrm rot="543536">
                <a:off x="4554754" y="5731079"/>
                <a:ext cx="124042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" name="Group 69"/>
              <p:cNvGrpSpPr>
                <a:grpSpLocks/>
              </p:cNvGrpSpPr>
              <p:nvPr/>
            </p:nvGrpSpPr>
            <p:grpSpPr bwMode="auto">
              <a:xfrm rot="543536">
                <a:off x="4619352" y="5080136"/>
                <a:ext cx="1088156" cy="279100"/>
                <a:chOff x="3894" y="1459"/>
                <a:chExt cx="895" cy="260"/>
              </a:xfrm>
            </p:grpSpPr>
            <p:sp>
              <p:nvSpPr>
                <p:cNvPr id="32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4375" y="1509"/>
                  <a:ext cx="54" cy="78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473" y="1459"/>
                  <a:ext cx="140" cy="118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4535" y="1587"/>
                  <a:ext cx="220" cy="58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535" y="1679"/>
                  <a:ext cx="254" cy="1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74"/>
                <p:cNvSpPr>
                  <a:spLocks noChangeShapeType="1"/>
                </p:cNvSpPr>
                <p:nvPr/>
              </p:nvSpPr>
              <p:spPr bwMode="auto">
                <a:xfrm flipH="1" flipV="1">
                  <a:off x="3982" y="1480"/>
                  <a:ext cx="228" cy="9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75"/>
                <p:cNvSpPr>
                  <a:spLocks noChangeShapeType="1"/>
                </p:cNvSpPr>
                <p:nvPr/>
              </p:nvSpPr>
              <p:spPr bwMode="auto">
                <a:xfrm flipH="1" flipV="1">
                  <a:off x="3911" y="1597"/>
                  <a:ext cx="247" cy="58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3894" y="1715"/>
                  <a:ext cx="220" cy="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Line 77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1676"/>
                  <a:ext cx="158" cy="1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Line 78"/>
                <p:cNvSpPr>
                  <a:spLocks noChangeShapeType="1"/>
                </p:cNvSpPr>
                <p:nvPr/>
              </p:nvSpPr>
              <p:spPr bwMode="auto">
                <a:xfrm flipH="1" flipV="1">
                  <a:off x="4114" y="1580"/>
                  <a:ext cx="140" cy="41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4254" y="1527"/>
                  <a:ext cx="52" cy="60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4428" y="1573"/>
                  <a:ext cx="96" cy="3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4421" y="1655"/>
                  <a:ext cx="158" cy="10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1638"/>
                  <a:ext cx="88" cy="27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83"/>
              <p:cNvGrpSpPr>
                <a:grpSpLocks/>
              </p:cNvGrpSpPr>
              <p:nvPr/>
            </p:nvGrpSpPr>
            <p:grpSpPr bwMode="auto">
              <a:xfrm rot="543536">
                <a:off x="4581166" y="5434243"/>
                <a:ext cx="1046158" cy="280258"/>
                <a:chOff x="3909" y="1793"/>
                <a:chExt cx="860" cy="261"/>
              </a:xfrm>
            </p:grpSpPr>
            <p:sp>
              <p:nvSpPr>
                <p:cNvPr id="19" name="Line 8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227" y="1896"/>
                  <a:ext cx="58" cy="10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8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50" y="1935"/>
                  <a:ext cx="140" cy="11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8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09" y="1868"/>
                  <a:ext cx="219" cy="58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8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62" y="1817"/>
                  <a:ext cx="167" cy="1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88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4" y="1939"/>
                  <a:ext cx="228" cy="9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8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05" y="1858"/>
                  <a:ext cx="247" cy="58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9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50" y="1793"/>
                  <a:ext cx="219" cy="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9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10" y="1821"/>
                  <a:ext cx="158" cy="1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Line 9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10" y="1892"/>
                  <a:ext cx="140" cy="41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9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358" y="1925"/>
                  <a:ext cx="52" cy="61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9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38" y="1906"/>
                  <a:ext cx="96" cy="3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9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86" y="1847"/>
                  <a:ext cx="157" cy="10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9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346" y="1847"/>
                  <a:ext cx="88" cy="27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Right Arrow 64"/>
            <p:cNvSpPr>
              <a:spLocks noChangeArrowheads="1"/>
            </p:cNvSpPr>
            <p:nvPr/>
          </p:nvSpPr>
          <p:spPr bwMode="auto">
            <a:xfrm>
              <a:off x="1524000" y="5756031"/>
              <a:ext cx="527538" cy="22273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pic>
          <p:nvPicPr>
            <p:cNvPr id="9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r="12285"/>
            <a:stretch>
              <a:fillRect/>
            </a:stretch>
          </p:blipFill>
          <p:spPr bwMode="auto">
            <a:xfrm>
              <a:off x="2215660" y="5198689"/>
              <a:ext cx="1817077" cy="148712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</p:grpSp>
      <p:grpSp>
        <p:nvGrpSpPr>
          <p:cNvPr id="49" name="Group 48"/>
          <p:cNvGrpSpPr/>
          <p:nvPr/>
        </p:nvGrpSpPr>
        <p:grpSpPr>
          <a:xfrm>
            <a:off x="4760256" y="644769"/>
            <a:ext cx="4383744" cy="4360987"/>
            <a:chOff x="4760256" y="644769"/>
            <a:chExt cx="4383744" cy="4360987"/>
          </a:xfrm>
        </p:grpSpPr>
        <p:grpSp>
          <p:nvGrpSpPr>
            <p:cNvPr id="50" name="Group 24"/>
            <p:cNvGrpSpPr/>
            <p:nvPr/>
          </p:nvGrpSpPr>
          <p:grpSpPr>
            <a:xfrm>
              <a:off x="4760256" y="644769"/>
              <a:ext cx="4383744" cy="4360987"/>
              <a:chOff x="4760256" y="644769"/>
              <a:chExt cx="4383744" cy="4360987"/>
            </a:xfrm>
          </p:grpSpPr>
          <p:grpSp>
            <p:nvGrpSpPr>
              <p:cNvPr id="56" name="Group 23"/>
              <p:cNvGrpSpPr/>
              <p:nvPr/>
            </p:nvGrpSpPr>
            <p:grpSpPr>
              <a:xfrm>
                <a:off x="4760256" y="644769"/>
                <a:ext cx="4383744" cy="4360987"/>
                <a:chOff x="4760256" y="644769"/>
                <a:chExt cx="4383744" cy="4360987"/>
              </a:xfrm>
            </p:grpSpPr>
            <p:pic>
              <p:nvPicPr>
                <p:cNvPr id="58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r="2350"/>
                <a:stretch>
                  <a:fillRect/>
                </a:stretch>
              </p:blipFill>
              <p:spPr bwMode="auto">
                <a:xfrm>
                  <a:off x="4760256" y="644769"/>
                  <a:ext cx="4383744" cy="43609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59" name="Straight Arrow Connector 58"/>
                <p:cNvCxnSpPr/>
                <p:nvPr/>
              </p:nvCxnSpPr>
              <p:spPr bwMode="auto">
                <a:xfrm rot="5400000">
                  <a:off x="7977555" y="2409092"/>
                  <a:ext cx="574431" cy="158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57" name="Straight Arrow Connector 56"/>
              <p:cNvCxnSpPr/>
              <p:nvPr/>
            </p:nvCxnSpPr>
            <p:spPr bwMode="auto">
              <a:xfrm rot="5400000" flipH="1" flipV="1">
                <a:off x="6184324" y="1448198"/>
                <a:ext cx="739344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1" name="Group 59"/>
            <p:cNvGrpSpPr/>
            <p:nvPr/>
          </p:nvGrpSpPr>
          <p:grpSpPr>
            <a:xfrm>
              <a:off x="7508121" y="1219200"/>
              <a:ext cx="1062469" cy="773725"/>
              <a:chOff x="7508121" y="1219200"/>
              <a:chExt cx="1062469" cy="773725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8129444" y="1219200"/>
                <a:ext cx="44114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400" dirty="0" smtClean="0"/>
                  <a:t>v</a:t>
                </a:r>
                <a:r>
                  <a:rPr lang="en-US" sz="2400" baseline="-25000" dirty="0" smtClean="0"/>
                  <a:t>2</a:t>
                </a:r>
                <a:endParaRPr lang="en-US" sz="2400" baseline="-250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508121" y="1230923"/>
                <a:ext cx="441146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400" dirty="0" smtClean="0"/>
                  <a:t>v</a:t>
                </a:r>
                <a:r>
                  <a:rPr lang="en-US" sz="2400" baseline="-25000" dirty="0" smtClean="0"/>
                  <a:t>3</a:t>
                </a:r>
                <a:endParaRPr lang="en-US" sz="2400" baseline="-25000" dirty="0"/>
              </a:p>
            </p:txBody>
          </p:sp>
          <p:cxnSp>
            <p:nvCxnSpPr>
              <p:cNvPr id="54" name="Straight Arrow Connector 53"/>
              <p:cNvCxnSpPr>
                <a:stCxn id="53" idx="2"/>
              </p:cNvCxnSpPr>
              <p:nvPr/>
            </p:nvCxnSpPr>
            <p:spPr bwMode="auto">
              <a:xfrm rot="5400000">
                <a:off x="7682442" y="1700486"/>
                <a:ext cx="54150" cy="3835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>
                <a:stCxn id="52" idx="2"/>
              </p:cNvCxnSpPr>
              <p:nvPr/>
            </p:nvCxnSpPr>
            <p:spPr bwMode="auto">
              <a:xfrm rot="5400000">
                <a:off x="8190282" y="1833190"/>
                <a:ext cx="312060" cy="741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0" y="3354756"/>
            <a:ext cx="4051300" cy="35052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8154844" y="632480"/>
            <a:ext cx="104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8000"/>
                </a:solidFill>
              </a:rPr>
              <a:t>ALICE</a:t>
            </a:r>
            <a:endParaRPr lang="en-US" sz="2000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viscosity depends on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 descr="Screen Shot 2015-03-12 at 11.05.5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t="2441" r="6897" b="22791"/>
          <a:stretch/>
        </p:blipFill>
        <p:spPr>
          <a:xfrm>
            <a:off x="972235" y="1419680"/>
            <a:ext cx="6986432" cy="434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00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flow in small systems?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63434-CAA8-ED42-9CA6-0E8AC4F2EBA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3016250" cy="27558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55747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Significant </a:t>
            </a:r>
            <a:r>
              <a:rPr lang="en-US" sz="2000" dirty="0" err="1">
                <a:solidFill>
                  <a:srgbClr val="008000"/>
                </a:solidFill>
                <a:latin typeface="+mn-lt"/>
              </a:rPr>
              <a:t>v</a:t>
            </a:r>
            <a:r>
              <a:rPr lang="en-US" sz="2000" baseline="-25000" dirty="0" err="1">
                <a:solidFill>
                  <a:srgbClr val="008000"/>
                </a:solidFill>
                <a:latin typeface="+mn-lt"/>
              </a:rPr>
              <a:t>N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 (n=2 to 5) with</a:t>
            </a:r>
          </a:p>
          <a:p>
            <a:pPr>
              <a:buNone/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“familiar” ordering + shape in </a:t>
            </a:r>
            <a:r>
              <a:rPr lang="en-US" sz="2000" dirty="0" err="1">
                <a:solidFill>
                  <a:srgbClr val="008000"/>
                </a:solidFill>
                <a:latin typeface="+mn-lt"/>
              </a:rPr>
              <a:t>p</a:t>
            </a:r>
            <a:r>
              <a:rPr lang="en-US" sz="2000" baseline="-25000" dirty="0" err="1">
                <a:solidFill>
                  <a:srgbClr val="008000"/>
                </a:solidFill>
                <a:latin typeface="+mn-lt"/>
              </a:rPr>
              <a:t>T</a:t>
            </a:r>
            <a:endParaRPr lang="en-US" sz="2000" baseline="-250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51600" y="787400"/>
            <a:ext cx="2540000" cy="2585826"/>
            <a:chOff x="4064000" y="1016000"/>
            <a:chExt cx="5080000" cy="48083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53194"/>
            <a:stretch/>
          </p:blipFill>
          <p:spPr>
            <a:xfrm>
              <a:off x="4864100" y="1016000"/>
              <a:ext cx="4279900" cy="480832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r="91250"/>
            <a:stretch/>
          </p:blipFill>
          <p:spPr>
            <a:xfrm>
              <a:off x="4064000" y="1016000"/>
              <a:ext cx="800100" cy="480832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5511800" y="3543299"/>
            <a:ext cx="3632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Multi-particle correlations</a:t>
            </a:r>
          </a:p>
          <a:p>
            <a:pPr>
              <a:buNone/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(v2{4}≈v2{6}≈v2{8}≈v2{LYZ})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0" y="787400"/>
            <a:ext cx="3111500" cy="26660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81450" y="1046490"/>
            <a:ext cx="945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000090"/>
                </a:solidFill>
                <a:latin typeface="+mn-lt"/>
              </a:rPr>
              <a:t>p+Pb</a:t>
            </a:r>
            <a:endParaRPr lang="en-US" sz="24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496" y="1015712"/>
            <a:ext cx="740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000090"/>
                </a:solidFill>
                <a:latin typeface="+mn-lt"/>
              </a:rPr>
              <a:t>p</a:t>
            </a:r>
            <a:r>
              <a:rPr lang="en-US" sz="2400" dirty="0" err="1" smtClean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400" dirty="0" err="1">
                <a:solidFill>
                  <a:srgbClr val="000090"/>
                </a:solidFill>
                <a:latin typeface="+mn-lt"/>
              </a:rPr>
              <a:t>p</a:t>
            </a:r>
            <a:endParaRPr lang="en-US" sz="24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100" y="4437390"/>
            <a:ext cx="844550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 </a:t>
            </a:r>
            <a:r>
              <a:rPr lang="en-US" sz="2400" i="1" dirty="0" smtClean="0">
                <a:latin typeface="+mn-lt"/>
              </a:rPr>
              <a:t>What is going on?</a:t>
            </a:r>
          </a:p>
          <a:p>
            <a:pPr lvl="1">
              <a:buNone/>
            </a:pPr>
            <a:r>
              <a:rPr lang="en-US" sz="2400" dirty="0" smtClean="0">
                <a:latin typeface="+mn-lt"/>
              </a:rPr>
              <a:t>Hydrodynamics in small(</a:t>
            </a:r>
            <a:r>
              <a:rPr lang="en-US" sz="2400" dirty="0" err="1" smtClean="0">
                <a:latin typeface="+mn-lt"/>
              </a:rPr>
              <a:t>ish</a:t>
            </a:r>
            <a:r>
              <a:rPr lang="en-US" sz="2400" dirty="0" smtClean="0">
                <a:latin typeface="+mn-lt"/>
              </a:rPr>
              <a:t>) systems? Correlations between particles produced in initial state? Radial flow an </a:t>
            </a:r>
            <a:r>
              <a:rPr lang="en-US" sz="2400" dirty="0" err="1" smtClean="0">
                <a:latin typeface="+mn-lt"/>
              </a:rPr>
              <a:t>artefact</a:t>
            </a:r>
            <a:r>
              <a:rPr lang="en-US" sz="2400" dirty="0" smtClean="0">
                <a:latin typeface="+mn-lt"/>
              </a:rPr>
              <a:t> of constant temperature </a:t>
            </a:r>
            <a:r>
              <a:rPr lang="en-US" sz="2400" dirty="0" err="1" smtClean="0">
                <a:latin typeface="+mn-lt"/>
              </a:rPr>
              <a:t>freezeout</a:t>
            </a:r>
            <a:r>
              <a:rPr lang="en-US" sz="2400" dirty="0" smtClean="0">
                <a:latin typeface="+mn-lt"/>
              </a:rPr>
              <a:t> surface?</a:t>
            </a:r>
          </a:p>
        </p:txBody>
      </p:sp>
    </p:spTree>
    <p:extLst>
      <p:ext uri="{BB962C8B-B14F-4D97-AF65-F5344CB8AC3E}">
        <p14:creationId xmlns:p14="http://schemas.microsoft.com/office/powerpoint/2010/main" val="911628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uonSpin-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29" y="881951"/>
            <a:ext cx="1920240" cy="1984248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75683"/>
            <a:ext cx="7772400" cy="457200"/>
          </a:xfrm>
        </p:spPr>
        <p:txBody>
          <a:bodyPr/>
          <a:lstStyle/>
          <a:p>
            <a:r>
              <a:rPr lang="en-US" dirty="0" smtClean="0"/>
              <a:t>Hot, dense </a:t>
            </a:r>
            <a:r>
              <a:rPr lang="en-US" dirty="0" err="1" smtClean="0"/>
              <a:t>gluonic</a:t>
            </a:r>
            <a:r>
              <a:rPr lang="en-US" dirty="0" smtClean="0"/>
              <a:t> matter is surprising </a:t>
            </a:r>
            <a:br>
              <a:rPr lang="en-US" dirty="0" smtClean="0"/>
            </a:br>
            <a:r>
              <a:rPr lang="en-US" dirty="0" smtClean="0"/>
              <a:t>Are cold dense gluons </a:t>
            </a:r>
            <a:r>
              <a:rPr lang="en-US" dirty="0" err="1" smtClean="0"/>
              <a:t>wierd</a:t>
            </a:r>
            <a:r>
              <a:rPr lang="en-US" dirty="0" smtClean="0"/>
              <a:t> too?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0034" y="1004911"/>
            <a:ext cx="7393751" cy="5586144"/>
          </a:xfrm>
        </p:spPr>
        <p:txBody>
          <a:bodyPr/>
          <a:lstStyle/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r>
              <a:rPr lang="en-US" dirty="0" smtClean="0">
                <a:solidFill>
                  <a:srgbClr val="008000"/>
                </a:solidFill>
              </a:rPr>
              <a:t>Look deep in </a:t>
            </a:r>
            <a:r>
              <a:rPr lang="en-US" dirty="0">
                <a:solidFill>
                  <a:srgbClr val="008000"/>
                </a:solidFill>
              </a:rPr>
              <a:t>a </a:t>
            </a:r>
            <a:r>
              <a:rPr lang="en-US" dirty="0" smtClean="0">
                <a:solidFill>
                  <a:srgbClr val="008000"/>
                </a:solidFill>
              </a:rPr>
              <a:t>nucleus: gluons are numerous</a:t>
            </a:r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 smtClean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 smtClean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0" lvl="2" indent="0">
              <a:spcBef>
                <a:spcPts val="900"/>
              </a:spcBef>
              <a:buSzTx/>
              <a:buNone/>
            </a:pPr>
            <a:endParaRPr lang="en-US" dirty="0"/>
          </a:p>
          <a:p>
            <a:pPr marL="0" lvl="2" indent="0">
              <a:spcBef>
                <a:spcPts val="900"/>
              </a:spcBef>
              <a:buSzTx/>
              <a:buNone/>
            </a:pPr>
            <a:endParaRPr lang="en-US" dirty="0" smtClean="0"/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r>
              <a:rPr lang="en-US" i="1" dirty="0" smtClean="0">
                <a:solidFill>
                  <a:srgbClr val="FF0000"/>
                </a:solidFill>
              </a:rPr>
              <a:t>At high density</a:t>
            </a:r>
            <a:endParaRPr lang="en-US" i="1" dirty="0">
              <a:solidFill>
                <a:srgbClr val="FF0000"/>
              </a:solidFill>
            </a:endParaRPr>
          </a:p>
          <a:p>
            <a:pPr marL="0" lvl="2" indent="0">
              <a:spcBef>
                <a:spcPts val="900"/>
              </a:spcBef>
              <a:buSzTx/>
            </a:pP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        what then?</a:t>
            </a:r>
            <a:endParaRPr lang="en-US" i="1" dirty="0">
              <a:solidFill>
                <a:srgbClr val="FF0000"/>
              </a:solidFill>
            </a:endParaRPr>
          </a:p>
          <a:p>
            <a:pPr marL="342900" lvl="2" indent="-342900">
              <a:spcBef>
                <a:spcPts val="900"/>
              </a:spcBef>
              <a:buSzTx/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endParaRPr lang="en-US" dirty="0" smtClean="0"/>
          </a:p>
          <a:p>
            <a:pPr>
              <a:buClrTx/>
              <a:buFont typeface="Wingdings" charset="2"/>
              <a:buChar char="Ø"/>
            </a:pPr>
            <a:r>
              <a:rPr lang="en-US" dirty="0" smtClean="0">
                <a:solidFill>
                  <a:srgbClr val="008000"/>
                </a:solidFill>
              </a:rPr>
              <a:t>This is our initial state in heavy ion collisions!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4120" y="1568235"/>
            <a:ext cx="3086721" cy="2662847"/>
            <a:chOff x="3165527" y="3805226"/>
            <a:chExt cx="2940352" cy="2445577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65527" y="3805226"/>
              <a:ext cx="2387600" cy="2278063"/>
            </a:xfrm>
            <a:prstGeom prst="rect">
              <a:avLst/>
            </a:prstGeom>
            <a:noFill/>
          </p:spPr>
        </p:pic>
        <p:cxnSp>
          <p:nvCxnSpPr>
            <p:cNvPr id="10" name="Straight Arrow Connector 9"/>
            <p:cNvCxnSpPr/>
            <p:nvPr/>
          </p:nvCxnSpPr>
          <p:spPr bwMode="auto">
            <a:xfrm rot="16200000" flipH="1">
              <a:off x="4655002" y="5397373"/>
              <a:ext cx="316770" cy="90811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267447" y="5826807"/>
              <a:ext cx="838432" cy="42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1" kern="1200" dirty="0" smtClean="0"/>
                <a:t>1/Q</a:t>
              </a:r>
              <a:r>
                <a:rPr lang="en-US" sz="2400" b="1" kern="1200" baseline="-25000" dirty="0" smtClean="0"/>
                <a:t>S</a:t>
              </a:r>
              <a:r>
                <a:rPr lang="en-US" sz="2400" b="1" kern="1200" baseline="30000" dirty="0" smtClean="0"/>
                <a:t>2</a:t>
              </a:r>
              <a:endParaRPr lang="en-US" sz="2400" b="1" kern="1200" baseline="30000" dirty="0"/>
            </a:p>
          </p:txBody>
        </p:sp>
        <p:sp>
          <p:nvSpPr>
            <p:cNvPr id="12" name="Donut 11"/>
            <p:cNvSpPr/>
            <p:nvPr/>
          </p:nvSpPr>
          <p:spPr bwMode="auto">
            <a:xfrm>
              <a:off x="4135037" y="5483840"/>
              <a:ext cx="372731" cy="367592"/>
            </a:xfrm>
            <a:prstGeom prst="don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kern="1200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74008" y="1679790"/>
            <a:ext cx="4545673" cy="4212282"/>
            <a:chOff x="3974008" y="1500312"/>
            <a:chExt cx="4545673" cy="4212282"/>
          </a:xfrm>
        </p:grpSpPr>
        <p:grpSp>
          <p:nvGrpSpPr>
            <p:cNvPr id="13" name="Group 12"/>
            <p:cNvGrpSpPr/>
            <p:nvPr/>
          </p:nvGrpSpPr>
          <p:grpSpPr>
            <a:xfrm>
              <a:off x="4254880" y="1833026"/>
              <a:ext cx="4264801" cy="3354844"/>
              <a:chOff x="1366838" y="855663"/>
              <a:chExt cx="8323262" cy="6551612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3100" y="18700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23907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2903538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Line 4"/>
              <p:cNvSpPr>
                <a:spLocks noChangeShapeType="1"/>
              </p:cNvSpPr>
              <p:nvPr/>
            </p:nvSpPr>
            <p:spPr bwMode="auto">
              <a:xfrm flipH="1">
                <a:off x="2628900" y="2947988"/>
                <a:ext cx="4672013" cy="1682750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18" name="Rectangle 17"/>
              <p:cNvSpPr>
                <a:spLocks/>
              </p:cNvSpPr>
              <p:nvPr/>
            </p:nvSpPr>
            <p:spPr bwMode="auto">
              <a:xfrm>
                <a:off x="1905000" y="1447800"/>
                <a:ext cx="741363" cy="5786438"/>
              </a:xfrm>
              <a:prstGeom prst="rect">
                <a:avLst/>
              </a:prstGeom>
              <a:solidFill>
                <a:srgbClr val="999999"/>
              </a:solidFill>
              <a:ln w="9525">
                <a:solidFill>
                  <a:srgbClr val="999999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200" y="5918200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3875" y="5905500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8975" y="5900738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2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4576763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42830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2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0088" y="3913188"/>
                <a:ext cx="1223962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1901825" y="7232650"/>
                <a:ext cx="5826125" cy="1588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26" name="Line 14"/>
              <p:cNvSpPr>
                <a:spLocks noChangeShapeType="1"/>
              </p:cNvSpPr>
              <p:nvPr/>
            </p:nvSpPr>
            <p:spPr bwMode="auto">
              <a:xfrm flipV="1">
                <a:off x="1901825" y="855663"/>
                <a:ext cx="1588" cy="6396037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27" name="Picture 2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9563" y="6970713"/>
                <a:ext cx="1217612" cy="436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 rot="20400000">
                <a:off x="3290887" y="1652771"/>
                <a:ext cx="2087562" cy="458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i="1" kern="1200" dirty="0" smtClean="0">
                    <a:solidFill>
                      <a:srgbClr val="800000"/>
                    </a:solidFill>
                    <a:latin typeface="Lucida Handwrit" charset="0"/>
                  </a:rPr>
                  <a:t>Saturation</a:t>
                </a:r>
              </a:p>
            </p:txBody>
          </p:sp>
          <p:sp>
            <p:nvSpPr>
              <p:cNvPr id="29" name="Text Box 18"/>
              <p:cNvSpPr txBox="1">
                <a:spLocks noChangeArrowheads="1"/>
              </p:cNvSpPr>
              <p:nvPr/>
            </p:nvSpPr>
            <p:spPr bwMode="auto">
              <a:xfrm rot="16200000">
                <a:off x="7049861" y="5133180"/>
                <a:ext cx="1008062" cy="471487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sz="2400" b="0" kern="1200" dirty="0" smtClean="0">
                    <a:solidFill>
                      <a:schemeClr val="tx1"/>
                    </a:solidFill>
                    <a:latin typeface="Lucida Handwrit" charset="0"/>
                  </a:rPr>
                  <a:t>BFKL</a:t>
                </a:r>
              </a:p>
            </p:txBody>
          </p:sp>
          <p:sp>
            <p:nvSpPr>
              <p:cNvPr id="30" name="Text Box 19"/>
              <p:cNvSpPr txBox="1">
                <a:spLocks noChangeArrowheads="1"/>
              </p:cNvSpPr>
              <p:nvPr/>
            </p:nvSpPr>
            <p:spPr bwMode="auto">
              <a:xfrm>
                <a:off x="7924436" y="5667865"/>
                <a:ext cx="1289049" cy="471486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sz="2400" b="0" kern="1200" dirty="0" smtClean="0">
                    <a:solidFill>
                      <a:schemeClr val="tx1"/>
                    </a:solidFill>
                    <a:latin typeface="Lucida Handwrit" charset="0"/>
                  </a:rPr>
                  <a:t>DGLAP</a:t>
                </a:r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>
                <a:off x="7398975" y="6483349"/>
                <a:ext cx="1371601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V="1">
                <a:off x="7372033" y="5334001"/>
                <a:ext cx="1587" cy="114617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33" name="Picture 3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838" y="2466975"/>
                <a:ext cx="355600" cy="290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3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6488" y="2481263"/>
                <a:ext cx="2233612" cy="720725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4677356" y="5250929"/>
              <a:ext cx="3686209" cy="46166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i="1" dirty="0" smtClean="0">
                  <a:solidFill>
                    <a:schemeClr val="tx1"/>
                  </a:solidFill>
                </a:rPr>
                <a:t>Increasing probe energy </a:t>
              </a:r>
              <a:r>
                <a:rPr lang="en-US" sz="2400" b="0" i="1" dirty="0" smtClean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sz="2400" b="0" i="1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6200000">
              <a:off x="2314398" y="3159922"/>
              <a:ext cx="3780886" cy="46166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i="1" dirty="0" smtClean="0">
                  <a:solidFill>
                    <a:schemeClr val="tx1"/>
                  </a:solidFill>
                </a:rPr>
                <a:t>Smaller gluon momentum</a:t>
              </a:r>
              <a:r>
                <a:rPr lang="en-US" sz="2400" b="0" i="1" dirty="0" smtClean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sz="2400" b="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5095" y="5373481"/>
            <a:ext cx="3770760" cy="798512"/>
            <a:chOff x="3220045" y="1210733"/>
            <a:chExt cx="3770760" cy="798512"/>
          </a:xfrm>
          <a:solidFill>
            <a:srgbClr val="CCFFCC"/>
          </a:solidFill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645" y="1210733"/>
              <a:ext cx="1695978" cy="76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1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045" y="1210733"/>
              <a:ext cx="1424565" cy="79851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4591645" y="1413200"/>
              <a:ext cx="338554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49045" y="1433562"/>
              <a:ext cx="34176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88486" y="6329445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>
                <a:solidFill>
                  <a:srgbClr val="000000"/>
                </a:solidFill>
                <a:latin typeface="+mn-lt"/>
              </a:rPr>
              <a:t>Probe with </a:t>
            </a:r>
            <a:r>
              <a:rPr lang="en-US" i="1" dirty="0" err="1" smtClean="0">
                <a:solidFill>
                  <a:srgbClr val="000000"/>
                </a:solidFill>
                <a:latin typeface="+mn-lt"/>
              </a:rPr>
              <a:t>e+A</a:t>
            </a:r>
            <a:endParaRPr lang="en-US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906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83B41-B396-6D48-8894-DB99A6F990DF}" type="slidenum">
              <a:rPr lang="en-US"/>
              <a:pPr/>
              <a:t>26</a:t>
            </a:fld>
            <a:endParaRPr lang="en-US"/>
          </a:p>
        </p:txBody>
      </p:sp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Surprise: viscosity/entropy is small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585" y="797602"/>
            <a:ext cx="5148263" cy="2899255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dirty="0"/>
              <a:t>Viscosity: </a:t>
            </a:r>
            <a:r>
              <a:rPr lang="en-US" i="1" u="sng" dirty="0"/>
              <a:t>inability</a:t>
            </a:r>
            <a:r>
              <a:rPr lang="en-US" dirty="0"/>
              <a:t> to transport momentum &amp; sustain a wave</a:t>
            </a:r>
          </a:p>
          <a:p>
            <a:pPr>
              <a:buFont typeface="Monotype Sorts" charset="2"/>
              <a:buNone/>
            </a:pPr>
            <a:r>
              <a:rPr lang="en-US" dirty="0">
                <a:solidFill>
                  <a:schemeClr val="tx2"/>
                </a:solidFill>
                <a:sym typeface="Symbol" charset="2"/>
              </a:rPr>
              <a:t>low</a:t>
            </a:r>
            <a:r>
              <a:rPr lang="en-US" dirty="0" smtClean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Symbol" charset="2"/>
                <a:cs typeface="Symbol" charset="2"/>
                <a:sym typeface="Symbol" charset="2"/>
              </a:rPr>
              <a:t>h</a:t>
            </a:r>
            <a:r>
              <a:rPr lang="en-US" dirty="0" smtClean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dirty="0" err="1">
                <a:solidFill>
                  <a:schemeClr val="tx2"/>
                </a:solidFill>
                <a:sym typeface="Symbol" charset="2"/>
              </a:rPr>
              <a:t></a:t>
            </a:r>
            <a:r>
              <a:rPr lang="en-US" dirty="0" smtClean="0">
                <a:solidFill>
                  <a:schemeClr val="tx2"/>
                </a:solidFill>
                <a:sym typeface="Symbol" charset="2"/>
              </a:rPr>
              <a:t> large </a:t>
            </a:r>
            <a:r>
              <a:rPr lang="en-US" dirty="0" err="1" smtClean="0">
                <a:solidFill>
                  <a:schemeClr val="tx2"/>
                </a:solidFill>
                <a:latin typeface="Symbol" charset="2"/>
                <a:cs typeface="Symbol" charset="2"/>
                <a:sym typeface="Symbol" charset="2"/>
              </a:rPr>
              <a:t>s</a:t>
            </a:r>
            <a:r>
              <a:rPr lang="en-US" dirty="0" smtClean="0">
                <a:solidFill>
                  <a:schemeClr val="tx2"/>
                </a:solidFill>
                <a:sym typeface="Symbol" charset="2"/>
              </a:rPr>
              <a:t>, </a:t>
            </a:r>
            <a:r>
              <a:rPr lang="en-US" dirty="0">
                <a:solidFill>
                  <a:schemeClr val="tx2"/>
                </a:solidFill>
                <a:sym typeface="Symbol" charset="2"/>
              </a:rPr>
              <a:t>transports disturbances</a:t>
            </a:r>
          </a:p>
          <a:p>
            <a:pPr>
              <a:buFont typeface="Monotype Sorts" charset="2"/>
              <a:buNone/>
            </a:pPr>
            <a:r>
              <a:rPr lang="en-US" dirty="0">
                <a:solidFill>
                  <a:schemeClr val="tx2"/>
                </a:solidFill>
                <a:sym typeface="Symbol" charset="2"/>
              </a:rPr>
              <a:t>Viscosity/entropy near 1/4</a:t>
            </a:r>
            <a:r>
              <a:rPr lang="en-US" dirty="0">
                <a:solidFill>
                  <a:schemeClr val="tx2"/>
                </a:solidFill>
                <a:latin typeface="Symbol" charset="2"/>
                <a:sym typeface="Symbol" charset="2"/>
              </a:rPr>
              <a:t></a:t>
            </a:r>
            <a:r>
              <a:rPr lang="en-US" dirty="0">
                <a:solidFill>
                  <a:schemeClr val="tx2"/>
                </a:solidFill>
                <a:sym typeface="Symbol" charset="2"/>
              </a:rPr>
              <a:t> limit from quantum mechanics!</a:t>
            </a:r>
          </a:p>
          <a:p>
            <a:pPr>
              <a:buFont typeface="Monotype Sorts" charset="2"/>
              <a:buNone/>
            </a:pPr>
            <a:r>
              <a:rPr lang="en-US" dirty="0" err="1">
                <a:solidFill>
                  <a:schemeClr val="tx2"/>
                </a:solidFill>
                <a:sym typeface="Symbol" charset="2"/>
              </a:rPr>
              <a:t></a:t>
            </a:r>
            <a:r>
              <a:rPr lang="en-US" dirty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liquid at RHIC is “perfect”</a:t>
            </a:r>
          </a:p>
        </p:txBody>
      </p:sp>
      <p:grpSp>
        <p:nvGrpSpPr>
          <p:cNvPr id="925700" name="Group 4"/>
          <p:cNvGrpSpPr>
            <a:grpSpLocks/>
          </p:cNvGrpSpPr>
          <p:nvPr/>
        </p:nvGrpSpPr>
        <p:grpSpPr bwMode="auto">
          <a:xfrm>
            <a:off x="5659577" y="2095900"/>
            <a:ext cx="3244850" cy="1825627"/>
            <a:chOff x="3539" y="668"/>
            <a:chExt cx="2044" cy="1150"/>
          </a:xfrm>
        </p:grpSpPr>
        <p:pic>
          <p:nvPicPr>
            <p:cNvPr id="925701" name="Picture 5" descr="viscosit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39" y="711"/>
              <a:ext cx="701" cy="1107"/>
            </a:xfrm>
            <a:prstGeom prst="rect">
              <a:avLst/>
            </a:prstGeom>
            <a:noFill/>
          </p:spPr>
        </p:pic>
        <p:sp>
          <p:nvSpPr>
            <p:cNvPr id="925702" name="Text Box 6"/>
            <p:cNvSpPr txBox="1">
              <a:spLocks noChangeArrowheads="1"/>
            </p:cNvSpPr>
            <p:nvPr/>
          </p:nvSpPr>
          <p:spPr bwMode="auto">
            <a:xfrm>
              <a:off x="4349" y="668"/>
              <a:ext cx="1234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600" b="0" dirty="0">
                  <a:solidFill>
                    <a:schemeClr val="tx1"/>
                  </a:solidFill>
                  <a:latin typeface="Helvetica" charset="0"/>
                </a:rPr>
                <a:t>Example: milk. Liquids with higher viscosities will not splash as high when poured at the same velocity.</a:t>
              </a:r>
            </a:p>
          </p:txBody>
        </p:sp>
      </p:grpSp>
      <p:grpSp>
        <p:nvGrpSpPr>
          <p:cNvPr id="925705" name="Group 9"/>
          <p:cNvGrpSpPr>
            <a:grpSpLocks/>
          </p:cNvGrpSpPr>
          <p:nvPr/>
        </p:nvGrpSpPr>
        <p:grpSpPr bwMode="auto">
          <a:xfrm>
            <a:off x="477838" y="3960813"/>
            <a:ext cx="8385175" cy="2816225"/>
            <a:chOff x="301" y="2495"/>
            <a:chExt cx="5282" cy="1774"/>
          </a:xfrm>
        </p:grpSpPr>
        <p:sp>
          <p:nvSpPr>
            <p:cNvPr id="925703" name="Rectangle 7"/>
            <p:cNvSpPr>
              <a:spLocks noChangeArrowheads="1"/>
            </p:cNvSpPr>
            <p:nvPr/>
          </p:nvSpPr>
          <p:spPr bwMode="auto">
            <a:xfrm>
              <a:off x="301" y="2495"/>
              <a:ext cx="5282" cy="1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 typeface="Monotype Sorts" charset="2"/>
                <a:buNone/>
              </a:pPr>
              <a:r>
                <a:rPr lang="en-US" sz="2400" dirty="0">
                  <a:solidFill>
                    <a:schemeClr val="accent2"/>
                  </a:solidFill>
                  <a:latin typeface="Arial" charset="0"/>
                </a:rPr>
                <a:t>Good momentum transport: neighboring fluid elements “talk” to each other</a:t>
              </a:r>
            </a:p>
            <a:p>
              <a:pPr marL="342900" indent="-342900">
                <a:buFont typeface="Monotype Sorts" charset="2"/>
                <a:buNone/>
              </a:pPr>
              <a:r>
                <a:rPr lang="en-US" sz="2400" dirty="0">
                  <a:solidFill>
                    <a:srgbClr val="C802C3"/>
                  </a:solidFill>
                  <a:latin typeface="Arial" charset="0"/>
                </a:rPr>
                <a:t> </a:t>
              </a:r>
              <a:r>
                <a:rPr lang="en-US" sz="2400" dirty="0" err="1">
                  <a:latin typeface="Arial" charset="0"/>
                  <a:sym typeface="Symbol" charset="2"/>
                </a:rPr>
                <a:t></a:t>
              </a:r>
              <a:r>
                <a:rPr lang="en-US" sz="2400" dirty="0">
                  <a:latin typeface="Arial" charset="0"/>
                  <a:sym typeface="Symbol" charset="2"/>
                </a:rPr>
                <a:t> QGP is </a:t>
              </a:r>
              <a:r>
                <a:rPr lang="en-US" sz="2400" dirty="0">
                  <a:latin typeface="Arial" charset="0"/>
                </a:rPr>
                <a:t>strongly coupled</a:t>
              </a:r>
              <a:endParaRPr lang="en-US" sz="2400" dirty="0" smtClean="0">
                <a:latin typeface="Arial" charset="0"/>
              </a:endParaRPr>
            </a:p>
            <a:p>
              <a:pPr marL="342900" indent="-342900">
                <a:buFont typeface="Monotype Sorts" charset="2"/>
                <a:buNone/>
              </a:pPr>
              <a:r>
                <a:rPr lang="en-US" sz="2400" dirty="0" smtClean="0">
                  <a:latin typeface="Arial" charset="0"/>
                </a:rPr>
                <a:t>Should be opaque: </a:t>
              </a:r>
              <a:endParaRPr lang="en-US" sz="2400" dirty="0">
                <a:latin typeface="Arial" charset="0"/>
              </a:endParaRPr>
            </a:p>
            <a:p>
              <a:pPr marL="342900" indent="-342900">
                <a:buFont typeface="Monotype Sorts" charset="2"/>
                <a:buNone/>
              </a:pPr>
              <a:r>
                <a:rPr lang="en-US" sz="2400" dirty="0">
                  <a:latin typeface="Arial" charset="0"/>
                </a:rPr>
                <a:t>e.g. </a:t>
              </a:r>
              <a:r>
                <a:rPr lang="en-US" sz="2400" dirty="0" err="1">
                  <a:latin typeface="Arial" charset="0"/>
                </a:rPr>
                <a:t>q,g</a:t>
              </a:r>
              <a:r>
                <a:rPr lang="en-US" sz="2400" dirty="0">
                  <a:latin typeface="Arial" charset="0"/>
                </a:rPr>
                <a:t> collide with “clumps” </a:t>
              </a:r>
            </a:p>
            <a:p>
              <a:pPr marL="342900" indent="-342900">
                <a:buFont typeface="Monotype Sorts" charset="2"/>
                <a:buNone/>
              </a:pPr>
              <a:r>
                <a:rPr lang="en-US" sz="2400" dirty="0">
                  <a:latin typeface="Arial" charset="0"/>
                </a:rPr>
                <a:t>of gluons, not individuals</a:t>
              </a:r>
            </a:p>
          </p:txBody>
        </p:sp>
        <p:pic>
          <p:nvPicPr>
            <p:cNvPr id="925704" name="Picture 8" descr="gas_liquid"/>
            <p:cNvPicPr>
              <a:picLocks noChangeAspect="1" noChangeArrowheads="1"/>
            </p:cNvPicPr>
            <p:nvPr/>
          </p:nvPicPr>
          <p:blipFill>
            <a:blip r:embed="rId4"/>
            <a:srcRect l="62778" t="18471" r="9723" b="5652"/>
            <a:stretch>
              <a:fillRect/>
            </a:stretch>
          </p:blipFill>
          <p:spPr bwMode="auto">
            <a:xfrm rot="-5400000">
              <a:off x="3595" y="2784"/>
              <a:ext cx="1293" cy="1677"/>
            </a:xfrm>
            <a:prstGeom prst="rect">
              <a:avLst/>
            </a:prstGeom>
            <a:noFill/>
          </p:spPr>
        </p:pic>
      </p:grp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5444380" y="649469"/>
            <a:ext cx="1498696" cy="1405013"/>
            <a:chOff x="0" y="0"/>
            <a:chExt cx="2933702" cy="2730499"/>
          </a:xfrm>
        </p:grpSpPr>
        <p:sp>
          <p:nvSpPr>
            <p:cNvPr id="12" name="AutoShape 5"/>
            <p:cNvSpPr>
              <a:spLocks/>
            </p:cNvSpPr>
            <p:nvPr/>
          </p:nvSpPr>
          <p:spPr bwMode="auto">
            <a:xfrm>
              <a:off x="10046" y="0"/>
              <a:ext cx="2903561" cy="616565"/>
            </a:xfrm>
            <a:prstGeom prst="rightArrow">
              <a:avLst>
                <a:gd name="adj1" fmla="val 32000"/>
                <a:gd name="adj2" fmla="val 90631"/>
              </a:avLst>
            </a:prstGeom>
            <a:solidFill>
              <a:srgbClr val="9387C1"/>
            </a:solidFill>
            <a:ln w="9525" cap="flat" cmpd="sng">
              <a:solidFill>
                <a:srgbClr val="413E40"/>
              </a:solidFill>
              <a:prstDash val="solid"/>
              <a:round/>
              <a:headEnd/>
              <a:tailEnd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6"/>
            <p:cNvSpPr>
              <a:spLocks/>
            </p:cNvSpPr>
            <p:nvPr/>
          </p:nvSpPr>
          <p:spPr bwMode="auto">
            <a:xfrm flipH="1">
              <a:off x="0" y="2113933"/>
              <a:ext cx="2933702" cy="616566"/>
            </a:xfrm>
            <a:prstGeom prst="rightArrow">
              <a:avLst>
                <a:gd name="adj1" fmla="val 32000"/>
                <a:gd name="adj2" fmla="val 90625"/>
              </a:avLst>
            </a:prstGeom>
            <a:solidFill>
              <a:srgbClr val="9387C1"/>
            </a:solidFill>
            <a:ln w="9525" cap="flat" cmpd="sng">
              <a:solidFill>
                <a:srgbClr val="413E40"/>
              </a:solidFill>
              <a:prstDash val="solid"/>
              <a:round/>
              <a:headEnd/>
              <a:tailEnd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7"/>
            <p:cNvSpPr>
              <a:spLocks/>
            </p:cNvSpPr>
            <p:nvPr/>
          </p:nvSpPr>
          <p:spPr bwMode="auto">
            <a:xfrm rot="16199985">
              <a:off x="693702" y="838436"/>
              <a:ext cx="1546304" cy="1004692"/>
            </a:xfrm>
            <a:prstGeom prst="rightArrow">
              <a:avLst>
                <a:gd name="adj1" fmla="val 32000"/>
                <a:gd name="adj2" fmla="val 55621"/>
              </a:avLst>
            </a:prstGeom>
            <a:solidFill>
              <a:srgbClr val="74A7FE"/>
            </a:solidFill>
            <a:ln w="317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Picture 12" descr="temp.pict"/>
          <p:cNvPicPr>
            <a:picLocks noChangeAspect="1"/>
          </p:cNvPicPr>
          <p:nvPr/>
        </p:nvPicPr>
        <p:blipFill>
          <a:blip r:embed="rId5"/>
          <a:srcRect r="70526" b="50000"/>
          <a:stretch>
            <a:fillRect/>
          </a:stretch>
        </p:blipFill>
        <p:spPr bwMode="auto">
          <a:xfrm>
            <a:off x="6932810" y="649469"/>
            <a:ext cx="1706210" cy="101588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6" name="Picture 10" descr="temp.pict"/>
          <p:cNvPicPr>
            <a:picLocks noChangeAspect="1"/>
          </p:cNvPicPr>
          <p:nvPr/>
        </p:nvPicPr>
        <p:blipFill>
          <a:blip r:embed="rId6"/>
          <a:srcRect r="72567"/>
          <a:stretch>
            <a:fillRect/>
          </a:stretch>
        </p:blipFill>
        <p:spPr bwMode="auto">
          <a:xfrm>
            <a:off x="8028314" y="1412168"/>
            <a:ext cx="889633" cy="49006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9028718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7ABD-2A13-104E-9553-BF7ACE94C66A}" type="slidenum">
              <a:rPr lang="en-US"/>
              <a:pPr/>
              <a:t>27</a:t>
            </a:fld>
            <a:endParaRPr lang="en-US"/>
          </a:p>
        </p:txBody>
      </p:sp>
      <p:sp>
        <p:nvSpPr>
          <p:cNvPr id="1183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  <a:r>
              <a:rPr lang="en-US" dirty="0" smtClean="0"/>
              <a:t>dependence of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18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3748" name="Picture 4"/>
          <p:cNvPicPr>
            <a:picLocks noChangeAspect="1" noChangeArrowheads="1"/>
          </p:cNvPicPr>
          <p:nvPr/>
        </p:nvPicPr>
        <p:blipFill>
          <a:blip r:embed="rId3"/>
          <a:srcRect b="11792"/>
          <a:stretch>
            <a:fillRect/>
          </a:stretch>
        </p:blipFill>
        <p:spPr bwMode="auto">
          <a:xfrm>
            <a:off x="0" y="777875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 bwMode="auto">
          <a:xfrm rot="1324304">
            <a:off x="5291667" y="2088446"/>
            <a:ext cx="973667" cy="16368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4777" y="3167390"/>
            <a:ext cx="2813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+mn-lt"/>
              </a:rPr>
              <a:t>It’s the quarks that flow!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fast quarks &amp; gluons escape the plasma?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5" name="Content Placeholder 4"/>
          <p:cNvGrpSpPr>
            <a:grpSpLocks noGrp="1"/>
          </p:cNvGrpSpPr>
          <p:nvPr/>
        </p:nvGrpSpPr>
        <p:grpSpPr bwMode="auto">
          <a:xfrm>
            <a:off x="681038" y="990600"/>
            <a:ext cx="7065818" cy="5753100"/>
            <a:chOff x="1968" y="816"/>
            <a:chExt cx="3696" cy="3408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88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9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0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5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4" name="Group 29"/>
            <p:cNvGrpSpPr>
              <a:grpSpLocks noChangeAspect="1"/>
            </p:cNvGrpSpPr>
            <p:nvPr/>
          </p:nvGrpSpPr>
          <p:grpSpPr bwMode="auto">
            <a:xfrm rot="-4182604">
              <a:off x="3418" y="3134"/>
              <a:ext cx="452" cy="53"/>
              <a:chOff x="804" y="3206"/>
              <a:chExt cx="2344" cy="314"/>
            </a:xfrm>
          </p:grpSpPr>
          <p:sp>
            <p:nvSpPr>
              <p:cNvPr id="78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3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47"/>
            <p:cNvGrpSpPr>
              <a:grpSpLocks/>
            </p:cNvGrpSpPr>
            <p:nvPr/>
          </p:nvGrpSpPr>
          <p:grpSpPr bwMode="auto">
            <a:xfrm>
              <a:off x="3528" y="2628"/>
              <a:ext cx="382" cy="60"/>
              <a:chOff x="3264" y="2881"/>
              <a:chExt cx="326" cy="60"/>
            </a:xfrm>
          </p:grpSpPr>
          <p:sp>
            <p:nvSpPr>
              <p:cNvPr id="68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53"/>
            <p:cNvGrpSpPr>
              <a:grpSpLocks/>
            </p:cNvGrpSpPr>
            <p:nvPr/>
          </p:nvGrpSpPr>
          <p:grpSpPr bwMode="auto">
            <a:xfrm>
              <a:off x="3480" y="2820"/>
              <a:ext cx="382" cy="60"/>
              <a:chOff x="3264" y="2881"/>
              <a:chExt cx="326" cy="60"/>
            </a:xfrm>
          </p:grpSpPr>
          <p:sp>
            <p:nvSpPr>
              <p:cNvPr id="63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59"/>
            <p:cNvGrpSpPr>
              <a:grpSpLocks/>
            </p:cNvGrpSpPr>
            <p:nvPr/>
          </p:nvGrpSpPr>
          <p:grpSpPr bwMode="auto">
            <a:xfrm rot="5045631">
              <a:off x="3613" y="3309"/>
              <a:ext cx="382" cy="60"/>
              <a:chOff x="3264" y="2881"/>
              <a:chExt cx="326" cy="60"/>
            </a:xfrm>
          </p:grpSpPr>
          <p:sp>
            <p:nvSpPr>
              <p:cNvPr id="58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65"/>
            <p:cNvGrpSpPr>
              <a:grpSpLocks/>
            </p:cNvGrpSpPr>
            <p:nvPr/>
          </p:nvGrpSpPr>
          <p:grpSpPr bwMode="auto">
            <a:xfrm rot="7829463">
              <a:off x="3197" y="3270"/>
              <a:ext cx="382" cy="60"/>
              <a:chOff x="3264" y="2881"/>
              <a:chExt cx="326" cy="60"/>
            </a:xfrm>
          </p:grpSpPr>
          <p:sp>
            <p:nvSpPr>
              <p:cNvPr id="53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5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6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790220" y="956634"/>
            <a:ext cx="6468437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They feel the strong interaction, so they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should interact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08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894B0-F1B9-554E-AC5E-6D9EF8147B96}" type="slidenum">
              <a:rPr lang="en-US"/>
              <a:pPr/>
              <a:t>29</a:t>
            </a:fld>
            <a:endParaRPr lang="en-US"/>
          </a:p>
        </p:txBody>
      </p:sp>
      <p:pic>
        <p:nvPicPr>
          <p:cNvPr id="976898" name="Picture 2" descr="raa_pi0etaphot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6180" y="654050"/>
            <a:ext cx="6983413" cy="4627562"/>
          </a:xfrm>
          <a:prstGeom prst="rect">
            <a:avLst/>
          </a:prstGeom>
          <a:noFill/>
        </p:spPr>
      </p:pic>
      <p:sp>
        <p:nvSpPr>
          <p:cNvPr id="976899" name="Rectangle 3"/>
          <p:cNvSpPr>
            <a:spLocks noGrp="1" noChangeArrowheads="1"/>
          </p:cNvSpPr>
          <p:nvPr>
            <p:ph type="title"/>
          </p:nvPr>
        </p:nvSpPr>
        <p:spPr>
          <a:xfrm>
            <a:off x="203200" y="133350"/>
            <a:ext cx="8940800" cy="457200"/>
          </a:xfrm>
        </p:spPr>
        <p:txBody>
          <a:bodyPr/>
          <a:lstStyle/>
          <a:p>
            <a:r>
              <a:rPr lang="en-US"/>
              <a:t>colored objects lose energy, photons don’t</a:t>
            </a:r>
            <a:r>
              <a:rPr lang="en-US" baseline="-25000"/>
              <a:t> </a:t>
            </a:r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38700" y="654050"/>
            <a:ext cx="866775" cy="739775"/>
            <a:chOff x="1836" y="1536"/>
            <a:chExt cx="594" cy="528"/>
          </a:xfrm>
        </p:grpSpPr>
        <p:sp>
          <p:nvSpPr>
            <p:cNvPr id="976902" name="Oval 6"/>
            <p:cNvSpPr>
              <a:spLocks noChangeArrowheads="1"/>
            </p:cNvSpPr>
            <p:nvPr/>
          </p:nvSpPr>
          <p:spPr bwMode="auto">
            <a:xfrm>
              <a:off x="1836" y="1536"/>
              <a:ext cx="528" cy="528"/>
            </a:xfrm>
            <a:prstGeom prst="ellipse">
              <a:avLst/>
            </a:prstGeom>
            <a:solidFill>
              <a:srgbClr val="CCCCFF"/>
            </a:solidFill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lIns="106047" tIns="53023" rIns="106047" bIns="5302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6903" name="Oval 7"/>
            <p:cNvSpPr>
              <a:spLocks noChangeArrowheads="1"/>
            </p:cNvSpPr>
            <p:nvPr/>
          </p:nvSpPr>
          <p:spPr bwMode="auto">
            <a:xfrm>
              <a:off x="1920" y="1536"/>
              <a:ext cx="510" cy="528"/>
            </a:xfrm>
            <a:prstGeom prst="ellipse">
              <a:avLst/>
            </a:prstGeom>
            <a:solidFill>
              <a:srgbClr val="CCCCFF"/>
            </a:solidFill>
            <a:ln w="38100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lIns="106047" tIns="53023" rIns="106047" bIns="5302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656146" y="4908550"/>
            <a:ext cx="3965579" cy="1738313"/>
            <a:chOff x="3278" y="3063"/>
            <a:chExt cx="2498" cy="1095"/>
          </a:xfrm>
        </p:grpSpPr>
        <p:sp>
          <p:nvSpPr>
            <p:cNvPr id="976906" name="Text Box 10"/>
            <p:cNvSpPr txBox="1">
              <a:spLocks noChangeArrowheads="1"/>
            </p:cNvSpPr>
            <p:nvPr/>
          </p:nvSpPr>
          <p:spPr bwMode="auto">
            <a:xfrm>
              <a:off x="3278" y="3635"/>
              <a:ext cx="2498" cy="523"/>
            </a:xfrm>
            <a:prstGeom prst="rect">
              <a:avLst/>
            </a:prstGeom>
            <a:solidFill>
              <a:srgbClr val="DBE0E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 i="1" dirty="0">
                  <a:solidFill>
                    <a:schemeClr val="tx1"/>
                  </a:solidFill>
                </a:rPr>
                <a:t>VERY opaque</a:t>
              </a:r>
              <a:r>
                <a:rPr lang="en-US" sz="2400" i="1" dirty="0" smtClean="0">
                  <a:solidFill>
                    <a:schemeClr val="tx1"/>
                  </a:solidFill>
                </a:rPr>
                <a:t>! Lots of gluon radiation (</a:t>
              </a:r>
              <a:r>
                <a:rPr lang="en-US" sz="2400" i="1" dirty="0" err="1" smtClean="0">
                  <a:solidFill>
                    <a:schemeClr val="tx1"/>
                  </a:solidFill>
                </a:rPr>
                <a:t>bremsstrahlung</a:t>
              </a:r>
              <a:r>
                <a:rPr lang="en-US" sz="2400" i="1" dirty="0" smtClean="0">
                  <a:solidFill>
                    <a:schemeClr val="tx1"/>
                  </a:solidFill>
                </a:rPr>
                <a:t>)</a:t>
              </a:r>
              <a:endParaRPr lang="en-US" sz="2400" i="1" dirty="0">
                <a:solidFill>
                  <a:schemeClr val="tx1"/>
                </a:solidFill>
              </a:endParaRPr>
            </a:p>
          </p:txBody>
        </p:sp>
        <p:sp>
          <p:nvSpPr>
            <p:cNvPr id="976907" name="Line 11"/>
            <p:cNvSpPr>
              <a:spLocks noChangeShapeType="1"/>
            </p:cNvSpPr>
            <p:nvPr/>
          </p:nvSpPr>
          <p:spPr bwMode="auto">
            <a:xfrm flipH="1" flipV="1">
              <a:off x="3739" y="3063"/>
              <a:ext cx="200" cy="57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03201" y="5323945"/>
            <a:ext cx="371475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0" i="1" dirty="0" smtClean="0">
                <a:solidFill>
                  <a:schemeClr val="tx1"/>
                </a:solidFill>
              </a:rPr>
              <a:t>Nuclear modification factor:</a:t>
            </a:r>
          </a:p>
        </p:txBody>
      </p:sp>
      <p:graphicFrame>
        <p:nvGraphicFramePr>
          <p:cNvPr id="976904" name="Object 8"/>
          <p:cNvGraphicFramePr>
            <a:graphicFrameLocks noChangeAspect="1"/>
          </p:cNvGraphicFramePr>
          <p:nvPr/>
        </p:nvGraphicFramePr>
        <p:xfrm>
          <a:off x="203200" y="5757687"/>
          <a:ext cx="37147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5" imgW="1816497" imgH="457597" progId="Equation.3">
                  <p:embed/>
                </p:oleObj>
              </mc:Choice>
              <mc:Fallback>
                <p:oleObj name="Equation" r:id="rId5" imgW="1816497" imgH="4575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5757687"/>
                        <a:ext cx="3714750" cy="8731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4421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D3E42-42DA-A04C-B7E4-13CA8D125CA0}" type="slidenum">
              <a:rPr lang="en-US"/>
              <a:pPr/>
              <a:t>3</a:t>
            </a:fld>
            <a:endParaRPr lang="en-US"/>
          </a:p>
        </p:txBody>
      </p:sp>
      <p:pic>
        <p:nvPicPr>
          <p:cNvPr id="945207" name="Picture 5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4999" y="1025881"/>
            <a:ext cx="3541713" cy="2711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4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978900" cy="457200"/>
          </a:xfrm>
        </p:spPr>
        <p:txBody>
          <a:bodyPr/>
          <a:lstStyle/>
          <a:p>
            <a:r>
              <a:rPr lang="en-US"/>
              <a:t>Hot, dense QCD matter</a:t>
            </a:r>
          </a:p>
        </p:txBody>
      </p: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5422199" y="2507019"/>
            <a:ext cx="2524125" cy="1230312"/>
            <a:chOff x="3492" y="1943"/>
            <a:chExt cx="2644" cy="785"/>
          </a:xfrm>
        </p:grpSpPr>
        <p:sp>
          <p:nvSpPr>
            <p:cNvPr id="945209" name="Oval 57"/>
            <p:cNvSpPr>
              <a:spLocks noChangeArrowheads="1"/>
            </p:cNvSpPr>
            <p:nvPr/>
          </p:nvSpPr>
          <p:spPr bwMode="auto">
            <a:xfrm>
              <a:off x="3492" y="2056"/>
              <a:ext cx="428" cy="672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5210" name="Text Box 58"/>
            <p:cNvSpPr txBox="1">
              <a:spLocks noChangeArrowheads="1"/>
            </p:cNvSpPr>
            <p:nvPr/>
          </p:nvSpPr>
          <p:spPr bwMode="auto">
            <a:xfrm rot="-775560">
              <a:off x="3851" y="1943"/>
              <a:ext cx="2285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000" b="0" i="1"/>
                <a:t>asymptotic freedom</a:t>
              </a:r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111125" y="4210050"/>
            <a:ext cx="9007475" cy="2571750"/>
            <a:chOff x="70" y="2652"/>
            <a:chExt cx="5674" cy="1620"/>
          </a:xfrm>
        </p:grpSpPr>
        <p:pic>
          <p:nvPicPr>
            <p:cNvPr id="945204" name="Picture 52" descr="karsch_confine"/>
            <p:cNvPicPr>
              <a:picLocks noChangeAspect="1" noChangeArrowheads="1"/>
            </p:cNvPicPr>
            <p:nvPr/>
          </p:nvPicPr>
          <p:blipFill>
            <a:blip r:embed="rId4"/>
            <a:srcRect l="8936" t="54532" r="17198" b="4674"/>
            <a:stretch>
              <a:fillRect/>
            </a:stretch>
          </p:blipFill>
          <p:spPr bwMode="auto">
            <a:xfrm>
              <a:off x="3998" y="2652"/>
              <a:ext cx="1746" cy="1620"/>
            </a:xfrm>
            <a:prstGeom prst="rect">
              <a:avLst/>
            </a:prstGeom>
            <a:noFill/>
          </p:spPr>
        </p:pic>
        <p:sp>
          <p:nvSpPr>
            <p:cNvPr id="945205" name="Text Box 53"/>
            <p:cNvSpPr txBox="1">
              <a:spLocks noChangeArrowheads="1"/>
            </p:cNvSpPr>
            <p:nvPr/>
          </p:nvSpPr>
          <p:spPr bwMode="auto">
            <a:xfrm>
              <a:off x="70" y="2751"/>
              <a:ext cx="4017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Monotype Sorts" pitchFamily="-110" charset="2"/>
                <a:buNone/>
              </a:pPr>
              <a:r>
                <a:rPr lang="en-US" sz="2400" i="1" dirty="0">
                  <a:solidFill>
                    <a:schemeClr val="tx1"/>
                  </a:solidFill>
                  <a:latin typeface="Arial" pitchFamily="-110" charset="0"/>
                </a:rPr>
                <a:t>At high temperature/density </a:t>
              </a:r>
            </a:p>
            <a:p>
              <a:pPr>
                <a:buFont typeface="Monotype Sorts" pitchFamily="-110" charset="2"/>
                <a:buNone/>
              </a:pPr>
              <a:r>
                <a:rPr lang="en-US" sz="2400" i="1" dirty="0">
                  <a:solidFill>
                    <a:schemeClr val="tx1"/>
                  </a:solidFill>
                  <a:latin typeface="Arial" pitchFamily="-110" charset="0"/>
                </a:rPr>
                <a:t>  screening by produced colored particles</a:t>
              </a:r>
            </a:p>
            <a:p>
              <a:pPr>
                <a:buFont typeface="Monotype Sorts" pitchFamily="-110" charset="2"/>
                <a:buNone/>
              </a:pPr>
              <a:r>
                <a:rPr lang="en-US" sz="2400" i="1" dirty="0">
                  <a:solidFill>
                    <a:schemeClr val="tx1"/>
                  </a:solidFill>
                  <a:latin typeface="Arial" pitchFamily="-110" charset="0"/>
                </a:rPr>
                <a:t>Expect phase transition to </a:t>
              </a:r>
            </a:p>
            <a:p>
              <a:pPr>
                <a:buFont typeface="Monotype Sorts" pitchFamily="-110" charset="2"/>
                <a:buNone/>
              </a:pPr>
              <a:r>
                <a:rPr lang="en-US" sz="2400" i="1" dirty="0">
                  <a:solidFill>
                    <a:schemeClr val="tx1"/>
                  </a:solidFill>
                  <a:latin typeface="Arial" pitchFamily="-110" charset="0"/>
                </a:rPr>
                <a:t>  </a:t>
              </a:r>
              <a:r>
                <a:rPr lang="en-US" sz="2400" i="1" dirty="0" err="1">
                  <a:solidFill>
                    <a:schemeClr val="tx1"/>
                  </a:solidFill>
                  <a:latin typeface="Arial" pitchFamily="-110" charset="0"/>
                </a:rPr>
                <a:t>deconfined</a:t>
              </a:r>
              <a:r>
                <a:rPr lang="en-US" sz="2400" i="1" dirty="0">
                  <a:solidFill>
                    <a:schemeClr val="tx1"/>
                  </a:solidFill>
                  <a:latin typeface="Arial" pitchFamily="-110" charset="0"/>
                </a:rPr>
                <a:t> quark gluon plasma</a:t>
              </a:r>
            </a:p>
            <a:p>
              <a:pPr>
                <a:buFont typeface="Monotype Sorts" pitchFamily="-110" charset="2"/>
                <a:buNone/>
              </a:pPr>
              <a:r>
                <a:rPr lang="en-US" sz="2400" i="1" dirty="0">
                  <a:latin typeface="Arial" pitchFamily="-110" charset="0"/>
                </a:rPr>
                <a:t>Lattice QCD</a:t>
              </a:r>
              <a:r>
                <a:rPr lang="en-US" sz="2400" i="1" dirty="0">
                  <a:solidFill>
                    <a:schemeClr val="tx1"/>
                  </a:solidFill>
                  <a:latin typeface="Arial" pitchFamily="-110" charset="0"/>
                </a:rPr>
                <a:t> </a:t>
              </a:r>
              <a:r>
                <a:rPr lang="en-US" sz="2400" dirty="0" err="1">
                  <a:latin typeface="Arial" pitchFamily="-110" charset="0"/>
                  <a:sym typeface="Symbol" pitchFamily="-110" charset="2"/>
                </a:rPr>
                <a:t></a:t>
              </a:r>
              <a:r>
                <a:rPr lang="en-US" sz="2400" dirty="0">
                  <a:latin typeface="Arial" pitchFamily="-110" charset="0"/>
                  <a:sym typeface="Symbol" pitchFamily="-110" charset="2"/>
                </a:rPr>
                <a:t> </a:t>
              </a:r>
              <a:r>
                <a:rPr lang="en-US" sz="2400" dirty="0" err="1">
                  <a:latin typeface="Arial" pitchFamily="-110" charset="0"/>
                  <a:sym typeface="Symbol" pitchFamily="-110" charset="2"/>
                </a:rPr>
                <a:t>T</a:t>
              </a:r>
              <a:r>
                <a:rPr lang="en-US" sz="2400" baseline="-25000" dirty="0" err="1">
                  <a:latin typeface="Arial" pitchFamily="-110" charset="0"/>
                  <a:sym typeface="Symbol" pitchFamily="-110" charset="2"/>
                </a:rPr>
                <a:t>c</a:t>
              </a:r>
              <a:r>
                <a:rPr lang="en-US" sz="2400" dirty="0">
                  <a:latin typeface="Arial" pitchFamily="-110" charset="0"/>
                  <a:sym typeface="Symbol" pitchFamily="-110" charset="2"/>
                </a:rPr>
                <a:t> ~ </a:t>
              </a:r>
              <a:r>
                <a:rPr lang="en-US" sz="2400" dirty="0" smtClean="0">
                  <a:latin typeface="Arial" pitchFamily="-110" charset="0"/>
                  <a:sym typeface="Symbol" pitchFamily="-110" charset="2"/>
                </a:rPr>
                <a:t>150 </a:t>
              </a:r>
              <a:r>
                <a:rPr lang="en-US" sz="2400" dirty="0" err="1">
                  <a:latin typeface="Arial" pitchFamily="-110" charset="0"/>
                  <a:sym typeface="Symbol" pitchFamily="-110" charset="2"/>
                </a:rPr>
                <a:t>MeV</a:t>
              </a:r>
              <a:endParaRPr lang="en-US" sz="2400" dirty="0">
                <a:latin typeface="Arial" pitchFamily="-110" charset="0"/>
                <a:sym typeface="Symbol" pitchFamily="-110" charset="2"/>
              </a:endParaRPr>
            </a:p>
          </p:txBody>
        </p:sp>
        <p:sp>
          <p:nvSpPr>
            <p:cNvPr id="945211" name="Line 59"/>
            <p:cNvSpPr>
              <a:spLocks noChangeShapeType="1"/>
            </p:cNvSpPr>
            <p:nvPr/>
          </p:nvSpPr>
          <p:spPr bwMode="auto">
            <a:xfrm>
              <a:off x="5200" y="2936"/>
              <a:ext cx="0" cy="8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41" name="Picture 40" descr="RHIC_Figures_1-3_Page_2.jpg"/>
          <p:cNvPicPr>
            <a:picLocks noChangeAspect="1"/>
          </p:cNvPicPr>
          <p:nvPr/>
        </p:nvPicPr>
        <p:blipFill>
          <a:blip r:embed="rId5"/>
          <a:srcRect l="6711" t="4630" r="5772" b="20684"/>
          <a:stretch>
            <a:fillRect/>
          </a:stretch>
        </p:blipFill>
        <p:spPr>
          <a:xfrm>
            <a:off x="380999" y="728707"/>
            <a:ext cx="3795889" cy="3682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41" y="133350"/>
            <a:ext cx="8341617" cy="457200"/>
          </a:xfrm>
        </p:spPr>
        <p:txBody>
          <a:bodyPr/>
          <a:lstStyle/>
          <a:p>
            <a:r>
              <a:rPr lang="en-US" dirty="0" smtClean="0"/>
              <a:t>Energy loss even by very energetic </a:t>
            </a:r>
            <a:r>
              <a:rPr lang="en-US" dirty="0" err="1" smtClean="0"/>
              <a:t>q</a:t>
            </a:r>
            <a:r>
              <a:rPr lang="en-US" dirty="0" smtClean="0"/>
              <a:t> &amp; </a:t>
            </a:r>
            <a:r>
              <a:rPr lang="en-US" dirty="0" err="1" smtClean="0"/>
              <a:t>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5729381"/>
            <a:ext cx="7772400" cy="461665"/>
          </a:xfrm>
        </p:spPr>
        <p:txBody>
          <a:bodyPr/>
          <a:lstStyle/>
          <a:p>
            <a:r>
              <a:rPr lang="en-US" dirty="0" smtClean="0"/>
              <a:t>LHC experiments reach to 300 </a:t>
            </a:r>
            <a:r>
              <a:rPr lang="en-US" dirty="0" err="1" smtClean="0"/>
              <a:t>GeV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raaZoo_cms_2pads_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020" y="850042"/>
            <a:ext cx="41989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raaZoo_cms_2pads_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833" y="848455"/>
            <a:ext cx="42005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496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loss depends on medium density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1038" y="696923"/>
            <a:ext cx="8152518" cy="6010876"/>
          </a:xfrm>
        </p:spPr>
        <p:txBody>
          <a:bodyPr/>
          <a:lstStyle/>
          <a:p>
            <a:r>
              <a:rPr lang="en-US" dirty="0" smtClean="0"/>
              <a:t>In dilute medium</a:t>
            </a:r>
          </a:p>
          <a:p>
            <a:pPr lvl="1"/>
            <a:r>
              <a:rPr lang="en-US" dirty="0" smtClean="0"/>
              <a:t>Independent processes: </a:t>
            </a:r>
            <a:r>
              <a:rPr lang="en-US" dirty="0" err="1" smtClean="0"/>
              <a:t>bremsstrahlung</a:t>
            </a:r>
            <a:r>
              <a:rPr lang="en-US" dirty="0" smtClean="0"/>
              <a:t> &amp; scattering</a:t>
            </a:r>
          </a:p>
          <a:p>
            <a:pPr lvl="1"/>
            <a:r>
              <a:rPr lang="en-US" dirty="0" smtClean="0"/>
              <a:t>Calculate probabilities and add them up</a:t>
            </a:r>
          </a:p>
          <a:p>
            <a:pPr lvl="1"/>
            <a:r>
              <a:rPr lang="en-US" dirty="0" smtClean="0"/>
              <a:t>Independent radiations follow Bethe-</a:t>
            </a:r>
            <a:r>
              <a:rPr lang="en-US" dirty="0" err="1" smtClean="0"/>
              <a:t>Heitler</a:t>
            </a:r>
            <a:endParaRPr lang="en-US" dirty="0" smtClean="0"/>
          </a:p>
          <a:p>
            <a:r>
              <a:rPr lang="en-US" dirty="0" smtClean="0">
                <a:solidFill>
                  <a:srgbClr val="660066"/>
                </a:solidFill>
              </a:rPr>
              <a:t>In dense medium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Mean free path is short: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=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s/r</a:t>
            </a:r>
            <a:endParaRPr lang="en-US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Formation time of radiated gluon: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t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= w/</a:t>
            </a:r>
            <a:r>
              <a:rPr lang="en-US" dirty="0" smtClean="0">
                <a:solidFill>
                  <a:srgbClr val="660066"/>
                </a:solidFill>
              </a:rPr>
              <a:t>k</a:t>
            </a:r>
            <a:r>
              <a:rPr lang="en-US" baseline="-25000" dirty="0" smtClean="0">
                <a:solidFill>
                  <a:srgbClr val="660066"/>
                </a:solidFill>
              </a:rPr>
              <a:t>T</a:t>
            </a:r>
            <a:r>
              <a:rPr lang="en-US" baseline="30000" dirty="0" smtClean="0">
                <a:solidFill>
                  <a:srgbClr val="660066"/>
                </a:solidFill>
              </a:rPr>
              <a:t>2</a:t>
            </a:r>
            <a:endParaRPr lang="en-US" baseline="30000" dirty="0" smtClean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660066"/>
                </a:solidFill>
                <a:cs typeface="Symbol" charset="2"/>
              </a:rPr>
              <a:t>Transverse momentum of radiated gluon: </a:t>
            </a:r>
            <a:r>
              <a:rPr lang="en-US" dirty="0" smtClean="0">
                <a:solidFill>
                  <a:srgbClr val="660066"/>
                </a:solidFill>
              </a:rPr>
              <a:t>k</a:t>
            </a:r>
            <a:r>
              <a:rPr lang="en-US" baseline="-25000" dirty="0" smtClean="0">
                <a:solidFill>
                  <a:srgbClr val="660066"/>
                </a:solidFill>
              </a:rPr>
              <a:t>T</a:t>
            </a:r>
            <a:r>
              <a:rPr lang="en-US" baseline="30000" dirty="0" smtClean="0">
                <a:solidFill>
                  <a:srgbClr val="660066"/>
                </a:solidFill>
              </a:rPr>
              <a:t>2</a:t>
            </a:r>
            <a:r>
              <a:rPr lang="en-US" dirty="0" smtClean="0">
                <a:solidFill>
                  <a:srgbClr val="660066"/>
                </a:solidFill>
              </a:rPr>
              <a:t>=n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660066"/>
                </a:solidFill>
              </a:rPr>
              <a:t>2</a:t>
            </a:r>
          </a:p>
          <a:p>
            <a:pPr lvl="1">
              <a:buFont typeface="Symbol" pitchFamily="-110" charset="2"/>
              <a:buChar char=" "/>
            </a:pPr>
            <a:r>
              <a:rPr lang="en-US" dirty="0" smtClean="0">
                <a:solidFill>
                  <a:srgbClr val="660066"/>
                </a:solidFill>
                <a:cs typeface="Symbol" charset="2"/>
              </a:rPr>
              <a:t># of collisions </a:t>
            </a:r>
            <a:r>
              <a:rPr lang="en-US" dirty="0" err="1" smtClean="0">
                <a:solidFill>
                  <a:srgbClr val="660066"/>
                </a:solidFill>
                <a:cs typeface="Symbol" charset="2"/>
              </a:rPr>
              <a:t>n</a:t>
            </a:r>
            <a:r>
              <a:rPr lang="en-US" dirty="0" smtClean="0">
                <a:solidFill>
                  <a:srgbClr val="660066"/>
                </a:solidFill>
                <a:cs typeface="Symbol" charset="2"/>
              </a:rPr>
              <a:t>=L/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, </a:t>
            </a: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=</a:t>
            </a:r>
            <a:r>
              <a:rPr lang="en-US" dirty="0" smtClean="0">
                <a:solidFill>
                  <a:srgbClr val="660066"/>
                </a:solidFill>
                <a:cs typeface="Symbol" charset="2"/>
              </a:rPr>
              <a:t>typical </a:t>
            </a:r>
            <a:r>
              <a:rPr lang="en-US" dirty="0" err="1" smtClean="0">
                <a:solidFill>
                  <a:srgbClr val="660066"/>
                </a:solidFill>
                <a:cs typeface="Symbol" charset="2"/>
              </a:rPr>
              <a:t>p</a:t>
            </a:r>
            <a:r>
              <a:rPr lang="en-US" baseline="-25000" dirty="0" err="1" smtClean="0">
                <a:solidFill>
                  <a:srgbClr val="660066"/>
                </a:solidFill>
                <a:cs typeface="Symbol" charset="2"/>
              </a:rPr>
              <a:t>T</a:t>
            </a:r>
            <a:r>
              <a:rPr lang="en-US" dirty="0" smtClean="0">
                <a:solidFill>
                  <a:srgbClr val="660066"/>
                </a:solidFill>
                <a:cs typeface="Symbol" charset="2"/>
              </a:rPr>
              <a:t> transfer in 1 scattering</a:t>
            </a:r>
          </a:p>
          <a:p>
            <a:pPr lvl="1">
              <a:buFont typeface="Symbol" pitchFamily="-110" charset="2"/>
              <a:buChar char=" "/>
            </a:pPr>
            <a:r>
              <a:rPr lang="en-US" dirty="0" err="1" smtClean="0">
                <a:solidFill>
                  <a:srgbClr val="660066"/>
                </a:solidFill>
                <a:latin typeface="Symbol" charset="2"/>
                <a:cs typeface="Symbol" charset="2"/>
              </a:rPr>
              <a:t>l,m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are properties of the medium, combine to </a:t>
            </a:r>
            <a:r>
              <a:rPr lang="en-US" dirty="0" err="1" smtClean="0">
                <a:solidFill>
                  <a:srgbClr val="660066"/>
                </a:solidFill>
              </a:rPr>
              <a:t>q</a:t>
            </a:r>
            <a:r>
              <a:rPr lang="en-US" dirty="0" smtClean="0">
                <a:solidFill>
                  <a:srgbClr val="660066"/>
                </a:solidFill>
              </a:rPr>
              <a:t>= √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/l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Coherence in the dense medium!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Next scattering takes place faster than gluon formation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Add amplitudes for all multiple scatterings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In QCD this increases the energy loss!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  </a:t>
            </a:r>
            <a:r>
              <a:rPr lang="en-US" i="1" dirty="0" smtClean="0">
                <a:solidFill>
                  <a:schemeClr val="accent6"/>
                </a:solidFill>
              </a:rPr>
              <a:t>some evidence for coherence already in cold matter!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16C96-9E29-ED49-A395-C3019C1E7F0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568575" flipH="1">
            <a:off x="7148949" y="3800917"/>
            <a:ext cx="283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660066"/>
                </a:solidFill>
              </a:rPr>
              <a:t>&lt;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7393274" y="5432778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929492" y="4330183"/>
            <a:ext cx="664170" cy="1588"/>
          </a:xfrm>
          <a:prstGeom prst="line">
            <a:avLst/>
          </a:prstGeom>
          <a:noFill/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8" descr="gas_liquid"/>
          <p:cNvPicPr>
            <a:picLocks noChangeAspect="1" noChangeArrowheads="1"/>
          </p:cNvPicPr>
          <p:nvPr/>
        </p:nvPicPr>
        <p:blipFill>
          <a:blip r:embed="rId2"/>
          <a:srcRect l="62778" t="18471" r="9723" b="5652"/>
          <a:stretch>
            <a:fillRect/>
          </a:stretch>
        </p:blipFill>
        <p:spPr bwMode="auto">
          <a:xfrm rot="16200000">
            <a:off x="7216951" y="1862023"/>
            <a:ext cx="1442977" cy="1871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7631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R</a:t>
            </a:r>
            <a:r>
              <a:rPr lang="en-US" baseline="-25000" dirty="0" smtClean="0"/>
              <a:t>AA</a:t>
            </a:r>
            <a:r>
              <a:rPr lang="en-US" dirty="0" smtClean="0"/>
              <a:t> at different √s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746760"/>
            <a:ext cx="7772400" cy="9048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JET collaboration fit all data with multiple calculations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minimize </a:t>
            </a: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dirty="0" smtClean="0"/>
              <a:t>2 for best fit to strong coupling parameter or q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1387"/>
          <a:stretch/>
        </p:blipFill>
        <p:spPr>
          <a:xfrm>
            <a:off x="380630" y="1947871"/>
            <a:ext cx="2789290" cy="3328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1040" y="2101890"/>
            <a:ext cx="659155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AMY </a:t>
            </a:r>
          </a:p>
          <a:p>
            <a:pPr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model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480" y="1638299"/>
            <a:ext cx="2628900" cy="180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76160" y="436661"/>
            <a:ext cx="1406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dirty="0" smtClean="0">
                <a:solidFill>
                  <a:srgbClr val="000000"/>
                </a:solidFill>
              </a:rPr>
              <a:t>arXiv:1312.5003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8011785" y="1045251"/>
            <a:ext cx="360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&lt;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230880" y="3448673"/>
            <a:ext cx="5730240" cy="2780677"/>
            <a:chOff x="3230880" y="3448673"/>
            <a:chExt cx="5730240" cy="2780677"/>
          </a:xfrm>
        </p:grpSpPr>
        <p:sp>
          <p:nvSpPr>
            <p:cNvPr id="11" name="Rectangle 10"/>
            <p:cNvSpPr/>
            <p:nvPr/>
          </p:nvSpPr>
          <p:spPr>
            <a:xfrm>
              <a:off x="3230880" y="5398353"/>
              <a:ext cx="245451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+mn-lt"/>
                </a:rPr>
                <a:t>Put together all the calculations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4800" y="3448673"/>
              <a:ext cx="3576320" cy="256844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 flipV="1">
              <a:off x="5547360" y="5760720"/>
              <a:ext cx="335280" cy="2564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601124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040" y="165100"/>
            <a:ext cx="7432040" cy="457200"/>
          </a:xfrm>
        </p:spPr>
        <p:txBody>
          <a:bodyPr/>
          <a:lstStyle/>
          <a:p>
            <a:r>
              <a:rPr lang="en-US" dirty="0" smtClean="0"/>
              <a:t>Interactions with plasma?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68" y="3093542"/>
            <a:ext cx="8362632" cy="1054135"/>
          </a:xfrm>
        </p:spPr>
        <p:txBody>
          <a:bodyPr/>
          <a:lstStyle/>
          <a:p>
            <a:r>
              <a:rPr lang="en-US" sz="2000" dirty="0" err="1" smtClean="0"/>
              <a:t>AdS</a:t>
            </a:r>
            <a:r>
              <a:rPr lang="en-US" sz="2000" dirty="0" smtClean="0"/>
              <a:t>/CFT says</a:t>
            </a:r>
            <a:r>
              <a:rPr lang="en-US" sz="2000" dirty="0"/>
              <a:t>  </a:t>
            </a:r>
            <a:r>
              <a:rPr lang="en-US" sz="2000" dirty="0" smtClean="0"/>
              <a:t>QGP is a strongly interacting field, model as ∞ strong</a:t>
            </a:r>
          </a:p>
          <a:p>
            <a:pPr lvl="1"/>
            <a:r>
              <a:rPr lang="en-US" sz="2000" dirty="0"/>
              <a:t>Interact with this QGP as with a tiny black hole</a:t>
            </a:r>
          </a:p>
          <a:p>
            <a:pPr lvl="1"/>
            <a:r>
              <a:rPr lang="en-US" sz="2000" dirty="0" smtClean="0"/>
              <a:t>No particles to hit, none can survive inside. </a:t>
            </a:r>
            <a:r>
              <a:rPr lang="en-US" sz="2000" dirty="0" err="1" smtClean="0"/>
              <a:t>Eloss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/>
              <a:t> collective excitations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93" name="Picture 8" descr="gas_liquid"/>
          <p:cNvPicPr>
            <a:picLocks noChangeAspect="1" noChangeArrowheads="1"/>
          </p:cNvPicPr>
          <p:nvPr/>
        </p:nvPicPr>
        <p:blipFill>
          <a:blip r:embed="rId2"/>
          <a:srcRect l="62778" t="18471" r="9723" b="5652"/>
          <a:stretch>
            <a:fillRect/>
          </a:stretch>
        </p:blipFill>
        <p:spPr bwMode="auto">
          <a:xfrm rot="16200000">
            <a:off x="287773" y="-137394"/>
            <a:ext cx="1937966" cy="2513511"/>
          </a:xfrm>
          <a:prstGeom prst="rect">
            <a:avLst/>
          </a:prstGeom>
          <a:noFill/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0168" y="2107040"/>
            <a:ext cx="8697912" cy="1015663"/>
          </a:xfrm>
          <a:prstGeom prst="rect">
            <a:avLst/>
          </a:prstGeom>
          <a:solidFill>
            <a:srgbClr val="FFFFCC"/>
          </a:solidFill>
          <a:ln w="9525">
            <a:solidFill>
              <a:srgbClr val="FB291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077315"/>
                </a:solidFill>
              </a:rPr>
              <a:t>In plasma: interactions among charges of multiple particles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>
                <a:solidFill>
                  <a:srgbClr val="077315"/>
                </a:solidFill>
              </a:rPr>
              <a:t>  charge is spread, screened in characteristic (Debye) length,</a:t>
            </a:r>
            <a:r>
              <a:rPr lang="en-US" sz="2000" dirty="0">
                <a:solidFill>
                  <a:srgbClr val="077315"/>
                </a:solidFill>
                <a:latin typeface="Symbol" pitchFamily="-110" charset="2"/>
              </a:rPr>
              <a:t> </a:t>
            </a:r>
            <a:r>
              <a:rPr lang="en-US" sz="2000" dirty="0" err="1">
                <a:solidFill>
                  <a:srgbClr val="077315"/>
                </a:solidFill>
                <a:latin typeface="Symbol" pitchFamily="-110" charset="2"/>
              </a:rPr>
              <a:t>l</a:t>
            </a:r>
            <a:r>
              <a:rPr lang="en-US" sz="2000" baseline="-25000" dirty="0" err="1">
                <a:solidFill>
                  <a:srgbClr val="077315"/>
                </a:solidFill>
              </a:rPr>
              <a:t>D</a:t>
            </a:r>
            <a:r>
              <a:rPr lang="en-US" sz="2000" baseline="-25000" dirty="0">
                <a:solidFill>
                  <a:srgbClr val="077315"/>
                </a:solidFill>
              </a:rPr>
              <a:t>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 dirty="0" smtClean="0">
                <a:solidFill>
                  <a:srgbClr val="077315"/>
                </a:solidFill>
              </a:rPr>
              <a:t>       also the case for </a:t>
            </a:r>
            <a:r>
              <a:rPr lang="en-US" sz="2000" i="1" dirty="0">
                <a:solidFill>
                  <a:srgbClr val="077315"/>
                </a:solidFill>
              </a:rPr>
              <a:t>strong</a:t>
            </a:r>
            <a:r>
              <a:rPr lang="en-US" sz="2000" i="1" dirty="0" smtClean="0">
                <a:solidFill>
                  <a:srgbClr val="077315"/>
                </a:solidFill>
              </a:rPr>
              <a:t>, rather than </a:t>
            </a:r>
            <a:r>
              <a:rPr lang="en-US" sz="2000" i="1" dirty="0">
                <a:solidFill>
                  <a:srgbClr val="077315"/>
                </a:solidFill>
              </a:rPr>
              <a:t>EM </a:t>
            </a:r>
            <a:r>
              <a:rPr lang="en-US" sz="2000" i="1" dirty="0" smtClean="0">
                <a:solidFill>
                  <a:srgbClr val="077315"/>
                </a:solidFill>
              </a:rPr>
              <a:t>force … Effect on collisions?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69235" y="731050"/>
            <a:ext cx="407860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n-lt"/>
              </a:rPr>
              <a:t> radiation </a:t>
            </a:r>
            <a:r>
              <a:rPr lang="en-US" sz="2400" dirty="0">
                <a:latin typeface="+mn-lt"/>
              </a:rPr>
              <a:t>(bremsstrahlung</a:t>
            </a:r>
            <a:r>
              <a:rPr lang="en-US" sz="2400" dirty="0" smtClean="0">
                <a:latin typeface="+mn-lt"/>
              </a:rPr>
              <a:t>)</a:t>
            </a:r>
          </a:p>
          <a:p>
            <a:r>
              <a:rPr lang="en-US" sz="2400" dirty="0" smtClean="0">
                <a:latin typeface="+mn-lt"/>
              </a:rPr>
              <a:t> collisional energy loss</a:t>
            </a:r>
            <a:endParaRPr lang="en-US" sz="2400" dirty="0">
              <a:latin typeface="+mn-lt"/>
            </a:endParaRP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298768" y="4155441"/>
            <a:ext cx="8470900" cy="2641600"/>
            <a:chOff x="256" y="597"/>
            <a:chExt cx="5336" cy="1664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3"/>
            <a:srcRect r="2051"/>
            <a:stretch>
              <a:fillRect/>
            </a:stretch>
          </p:blipFill>
          <p:spPr bwMode="auto">
            <a:xfrm>
              <a:off x="256" y="597"/>
              <a:ext cx="5336" cy="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4447" y="1333"/>
              <a:ext cx="2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i="0" dirty="0" err="1" smtClean="0">
                  <a:solidFill>
                    <a:srgbClr val="C802C3"/>
                  </a:solidFill>
                  <a:latin typeface="Symbol" pitchFamily="-110" charset="2"/>
                  <a:sym typeface="Symbol" pitchFamily="-110" charset="2"/>
                </a:rPr>
                <a:t></a:t>
              </a:r>
              <a:endParaRPr lang="en-US" sz="2400" i="0" dirty="0">
                <a:solidFill>
                  <a:srgbClr val="C802C3"/>
                </a:solidFill>
                <a:latin typeface="Symbol" pitchFamily="-110" charset="2"/>
                <a:sym typeface="Symbol" pitchFamily="-110" charset="2"/>
              </a:endParaRPr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0168" y="5842318"/>
            <a:ext cx="108585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800" b="0" dirty="0">
                <a:solidFill>
                  <a:schemeClr val="tx1"/>
                </a:solidFill>
              </a:rPr>
              <a:t>S. </a:t>
            </a:r>
            <a:r>
              <a:rPr lang="en-US" sz="1800" b="0" dirty="0" err="1">
                <a:solidFill>
                  <a:schemeClr val="tx1"/>
                </a:solidFill>
              </a:rPr>
              <a:t>Gubser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24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08905"/>
            <a:ext cx="7772400" cy="457200"/>
          </a:xfrm>
        </p:spPr>
        <p:txBody>
          <a:bodyPr/>
          <a:lstStyle/>
          <a:p>
            <a:r>
              <a:rPr lang="en-US" dirty="0" smtClean="0"/>
              <a:t>Back to QCD…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" t="-50" r="-328" b="-242"/>
          <a:stretch/>
        </p:blipFill>
        <p:spPr>
          <a:xfrm>
            <a:off x="13368" y="-3130"/>
            <a:ext cx="9161887" cy="68744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723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94" y="4177562"/>
            <a:ext cx="4775868" cy="2566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4796" y="3275747"/>
            <a:ext cx="8238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latin typeface="+mn-lt"/>
              </a:rPr>
              <a:t>Subsequent </a:t>
            </a:r>
            <a:r>
              <a:rPr lang="en-US" sz="2400" i="1" dirty="0" err="1" smtClean="0">
                <a:latin typeface="+mn-lt"/>
              </a:rPr>
              <a:t>splittings</a:t>
            </a:r>
            <a:r>
              <a:rPr lang="en-US" sz="2400" i="1" dirty="0" smtClean="0">
                <a:latin typeface="+mn-lt"/>
              </a:rPr>
              <a:t> drive color de-coherence of 1</a:t>
            </a:r>
            <a:r>
              <a:rPr lang="en-US" sz="2400" i="1" baseline="30000" dirty="0" smtClean="0">
                <a:latin typeface="+mn-lt"/>
              </a:rPr>
              <a:t>st</a:t>
            </a:r>
            <a:r>
              <a:rPr lang="en-US" sz="2400" i="1" dirty="0" smtClean="0">
                <a:latin typeface="+mn-lt"/>
              </a:rPr>
              <a:t> generation emitted gluons &amp; softer leading </a:t>
            </a:r>
            <a:r>
              <a:rPr lang="en-US" sz="2400" i="1" dirty="0" err="1" smtClean="0">
                <a:latin typeface="+mn-lt"/>
              </a:rPr>
              <a:t>partons</a:t>
            </a:r>
            <a:r>
              <a:rPr lang="en-US" sz="2400" i="1" dirty="0" smtClean="0">
                <a:latin typeface="+mn-lt"/>
              </a:rPr>
              <a:t> </a:t>
            </a:r>
            <a:endParaRPr lang="en-US" sz="2400" i="1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2333"/>
            <a:ext cx="8722895" cy="3025681"/>
            <a:chOff x="127000" y="3271077"/>
            <a:chExt cx="8722895" cy="30256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3271077"/>
              <a:ext cx="6650789" cy="30256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38862" y="3646471"/>
              <a:ext cx="2011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latin typeface="+mn-lt"/>
                </a:rPr>
                <a:t>coherent limit</a:t>
              </a:r>
              <a:endParaRPr lang="en-US" sz="2400" i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1266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this is calculated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92" y="807155"/>
            <a:ext cx="8166629" cy="5706177"/>
          </a:xfrm>
        </p:spPr>
        <p:txBody>
          <a:bodyPr/>
          <a:lstStyle/>
          <a:p>
            <a:r>
              <a:rPr lang="en-US" dirty="0" smtClean="0"/>
              <a:t>There is a great paper comparing vacuum DGLAP evolution to an in-medium cascade (BDMPS), which depends on q.</a:t>
            </a:r>
          </a:p>
          <a:p>
            <a:r>
              <a:rPr lang="en-US" dirty="0" smtClean="0"/>
              <a:t>See </a:t>
            </a:r>
            <a:r>
              <a:rPr lang="en-US" dirty="0" err="1" smtClean="0"/>
              <a:t>Blaizot</a:t>
            </a:r>
            <a:r>
              <a:rPr lang="en-US" dirty="0" smtClean="0"/>
              <a:t> and </a:t>
            </a:r>
            <a:r>
              <a:rPr lang="en-US" dirty="0" err="1" smtClean="0"/>
              <a:t>Mehtar-Tani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://arxiv.org/pdf/1501.03443v1.</a:t>
            </a:r>
            <a:r>
              <a:rPr lang="en-US" dirty="0" smtClean="0">
                <a:hlinkClick r:id="rId2"/>
              </a:rPr>
              <a:t>pdf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 medium cascade results in energy flow to x~0 due to multiple </a:t>
            </a:r>
            <a:r>
              <a:rPr lang="en-US" dirty="0" err="1" smtClean="0"/>
              <a:t>branchings</a:t>
            </a:r>
            <a:r>
              <a:rPr lang="en-US" dirty="0" smtClean="0"/>
              <a:t>. DGLAP has an infrared cutoff. DGLAP branching time is constant, while in BDMPS it decreases along the cascade. This allows transport of energy to very soft gluons in a finite amount of time. Result looks a lot like wave turbulence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 good topic for a (somewhat technical) QCD talk!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568575" flipH="1">
            <a:off x="7784227" y="997264"/>
            <a:ext cx="28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&lt;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31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asymmetry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4" descr="ATLAS_dij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456"/>
            <a:ext cx="9144000" cy="4370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" y="758498"/>
            <a:ext cx="2895447" cy="7979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80356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Where does the lost energy go?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038" y="787400"/>
            <a:ext cx="7772400" cy="549381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We don’t know yet! </a:t>
            </a:r>
          </a:p>
          <a:p>
            <a:r>
              <a:rPr lang="en-US" dirty="0" smtClean="0"/>
              <a:t>Medium enhances gluon radiation/splitting: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extra gluons at small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ngles (in/near jet cone)</a:t>
            </a:r>
          </a:p>
          <a:p>
            <a:pPr lvl="1"/>
            <a:r>
              <a:rPr lang="en-US" dirty="0" smtClean="0"/>
              <a:t>	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		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				radiated gluons </a:t>
            </a:r>
            <a:r>
              <a:rPr lang="en-US" dirty="0" err="1" smtClean="0">
                <a:solidFill>
                  <a:schemeClr val="accent2"/>
                </a:solidFill>
              </a:rPr>
              <a:t>thermalize</a:t>
            </a:r>
            <a:r>
              <a:rPr lang="en-US" dirty="0" smtClean="0">
                <a:solidFill>
                  <a:schemeClr val="accent2"/>
                </a:solidFill>
              </a:rPr>
              <a:t> in	 			medium (i.e. they’re gone!)</a:t>
            </a: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olidFill>
                  <a:srgbClr val="339933"/>
                </a:solidFill>
              </a:rPr>
              <a:t>remain correlated with leading</a:t>
            </a:r>
          </a:p>
          <a:p>
            <a:pPr lvl="1"/>
            <a:r>
              <a:rPr lang="en-US" dirty="0" err="1" smtClean="0">
                <a:solidFill>
                  <a:srgbClr val="339933"/>
                </a:solidFill>
              </a:rPr>
              <a:t>parton</a:t>
            </a:r>
            <a:r>
              <a:rPr lang="en-US" dirty="0" smtClean="0">
                <a:solidFill>
                  <a:srgbClr val="339933"/>
                </a:solidFill>
              </a:rPr>
              <a:t>, but broaden/change jet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83036-18D9-0940-84B0-6306D632A474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123060" y="3000917"/>
            <a:ext cx="1947937" cy="1605248"/>
            <a:chOff x="1968" y="816"/>
            <a:chExt cx="3696" cy="340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0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2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87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29"/>
            <p:cNvGrpSpPr>
              <a:grpSpLocks noChangeAspect="1"/>
            </p:cNvGrpSpPr>
            <p:nvPr/>
          </p:nvGrpSpPr>
          <p:grpSpPr bwMode="auto">
            <a:xfrm rot="-4182604">
              <a:off x="3461" y="3142"/>
              <a:ext cx="452" cy="57"/>
              <a:chOff x="804" y="3206"/>
              <a:chExt cx="2344" cy="314"/>
            </a:xfrm>
          </p:grpSpPr>
          <p:sp>
            <p:nvSpPr>
              <p:cNvPr id="80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1" name="Group 41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5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47"/>
            <p:cNvGrpSpPr>
              <a:grpSpLocks/>
            </p:cNvGrpSpPr>
            <p:nvPr/>
          </p:nvGrpSpPr>
          <p:grpSpPr bwMode="auto">
            <a:xfrm>
              <a:off x="3530" y="2628"/>
              <a:ext cx="382" cy="60"/>
              <a:chOff x="3264" y="2881"/>
              <a:chExt cx="326" cy="60"/>
            </a:xfrm>
          </p:grpSpPr>
          <p:sp>
            <p:nvSpPr>
              <p:cNvPr id="70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3482" y="2820"/>
              <a:ext cx="382" cy="60"/>
              <a:chOff x="3264" y="2881"/>
              <a:chExt cx="326" cy="60"/>
            </a:xfrm>
          </p:grpSpPr>
          <p:sp>
            <p:nvSpPr>
              <p:cNvPr id="65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" name="Group 59"/>
            <p:cNvGrpSpPr>
              <a:grpSpLocks/>
            </p:cNvGrpSpPr>
            <p:nvPr/>
          </p:nvGrpSpPr>
          <p:grpSpPr bwMode="auto">
            <a:xfrm rot="5045631">
              <a:off x="3615" y="3309"/>
              <a:ext cx="382" cy="60"/>
              <a:chOff x="3264" y="2881"/>
              <a:chExt cx="326" cy="60"/>
            </a:xfrm>
          </p:grpSpPr>
          <p:sp>
            <p:nvSpPr>
              <p:cNvPr id="60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65"/>
            <p:cNvGrpSpPr>
              <a:grpSpLocks/>
            </p:cNvGrpSpPr>
            <p:nvPr/>
          </p:nvGrpSpPr>
          <p:grpSpPr bwMode="auto">
            <a:xfrm rot="7829463">
              <a:off x="3199" y="3268"/>
              <a:ext cx="382" cy="60"/>
              <a:chOff x="3264" y="2881"/>
              <a:chExt cx="326" cy="60"/>
            </a:xfrm>
          </p:grpSpPr>
          <p:sp>
            <p:nvSpPr>
              <p:cNvPr id="55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6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7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8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9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"/>
          <a:srcRect t="9733" b="7181"/>
          <a:stretch>
            <a:fillRect/>
          </a:stretch>
        </p:blipFill>
        <p:spPr>
          <a:xfrm>
            <a:off x="4889500" y="1731245"/>
            <a:ext cx="1295400" cy="160388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4409119"/>
            <a:ext cx="1676400" cy="2315029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 bwMode="auto">
          <a:xfrm>
            <a:off x="6908800" y="4695065"/>
            <a:ext cx="546100" cy="81673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pitchFamily="-109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84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707F1-F732-EC43-9B7E-D826A9284CD4}" type="slidenum">
              <a:rPr lang="en-US"/>
              <a:pPr/>
              <a:t>4</a:t>
            </a:fld>
            <a:endParaRPr lang="en-US"/>
          </a:p>
        </p:txBody>
      </p:sp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8305800" cy="457200"/>
          </a:xfrm>
        </p:spPr>
        <p:txBody>
          <a:bodyPr/>
          <a:lstStyle/>
          <a:p>
            <a:r>
              <a:rPr lang="en-US" dirty="0"/>
              <a:t> heavy ion collision &amp; diagnostics</a:t>
            </a:r>
          </a:p>
        </p:txBody>
      </p:sp>
      <p:pic>
        <p:nvPicPr>
          <p:cNvPr id="1135619" name="Picture 3" descr="evolution4b"/>
          <p:cNvPicPr>
            <a:picLocks noChangeAspect="1" noChangeArrowheads="1"/>
          </p:cNvPicPr>
          <p:nvPr/>
        </p:nvPicPr>
        <p:blipFill>
          <a:blip r:embed="rId3"/>
          <a:srcRect b="55490"/>
          <a:stretch>
            <a:fillRect/>
          </a:stretch>
        </p:blipFill>
        <p:spPr bwMode="auto">
          <a:xfrm>
            <a:off x="876300" y="1465263"/>
            <a:ext cx="6934200" cy="1639887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05288" y="2514600"/>
            <a:ext cx="5207000" cy="2593975"/>
            <a:chOff x="2640" y="1584"/>
            <a:chExt cx="3280" cy="1634"/>
          </a:xfrm>
        </p:grpSpPr>
        <p:sp>
          <p:nvSpPr>
            <p:cNvPr id="1135621" name="Line 5"/>
            <p:cNvSpPr>
              <a:spLocks noChangeShapeType="1"/>
            </p:cNvSpPr>
            <p:nvPr/>
          </p:nvSpPr>
          <p:spPr bwMode="auto">
            <a:xfrm>
              <a:off x="3552" y="1584"/>
              <a:ext cx="488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5622" name="Line 6"/>
            <p:cNvSpPr>
              <a:spLocks noChangeShapeType="1"/>
            </p:cNvSpPr>
            <p:nvPr/>
          </p:nvSpPr>
          <p:spPr bwMode="auto">
            <a:xfrm flipH="1">
              <a:off x="4368" y="1584"/>
              <a:ext cx="48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5623" name="Text Box 7"/>
            <p:cNvSpPr txBox="1">
              <a:spLocks noChangeArrowheads="1"/>
            </p:cNvSpPr>
            <p:nvPr/>
          </p:nvSpPr>
          <p:spPr bwMode="auto">
            <a:xfrm>
              <a:off x="2640" y="2184"/>
              <a:ext cx="3280" cy="28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400" b="0">
                  <a:solidFill>
                    <a:srgbClr val="FF0000"/>
                  </a:solidFill>
                  <a:latin typeface="Symbol" pitchFamily="-110" charset="2"/>
                </a:rPr>
                <a:t>p, </a:t>
              </a:r>
              <a:r>
                <a:rPr lang="en-US" sz="2400" b="0">
                  <a:solidFill>
                    <a:srgbClr val="FF0000"/>
                  </a:solidFill>
                  <a:latin typeface="Arial Rounded MT Bold" pitchFamily="-110" charset="0"/>
                </a:rPr>
                <a:t>K</a:t>
              </a:r>
              <a:r>
                <a:rPr lang="en-US" sz="2400" b="0">
                  <a:solidFill>
                    <a:srgbClr val="FF0000"/>
                  </a:solidFill>
                  <a:latin typeface="Symbol" pitchFamily="-110" charset="2"/>
                </a:rPr>
                <a:t>, </a:t>
              </a:r>
              <a:r>
                <a:rPr lang="en-US" sz="2400" b="0">
                  <a:solidFill>
                    <a:srgbClr val="FF0000"/>
                  </a:solidFill>
                  <a:latin typeface="Arial Rounded MT Bold" pitchFamily="-110" charset="0"/>
                </a:rPr>
                <a:t>p</a:t>
              </a:r>
              <a:r>
                <a:rPr lang="en-US" sz="2400" b="0">
                  <a:solidFill>
                    <a:srgbClr val="FF0000"/>
                  </a:solidFill>
                  <a:latin typeface="Symbol" pitchFamily="-110" charset="2"/>
                </a:rPr>
                <a:t>, </a:t>
              </a:r>
              <a:r>
                <a:rPr lang="en-US" sz="2400" b="0">
                  <a:solidFill>
                    <a:srgbClr val="FF0000"/>
                  </a:solidFill>
                  <a:latin typeface="Arial Rounded MT Bold" pitchFamily="-110" charset="0"/>
                </a:rPr>
                <a:t>n</a:t>
              </a:r>
              <a:r>
                <a:rPr lang="en-US" sz="2400" b="0">
                  <a:solidFill>
                    <a:srgbClr val="FF0000"/>
                  </a:solidFill>
                  <a:latin typeface="Symbol" pitchFamily="-110" charset="2"/>
                </a:rPr>
                <a:t>, f, L, D, X, W, </a:t>
              </a:r>
              <a:r>
                <a:rPr lang="en-US" sz="2400" b="0">
                  <a:solidFill>
                    <a:srgbClr val="FF0000"/>
                  </a:solidFill>
                  <a:latin typeface="Arial Rounded MT Bold" pitchFamily="-110" charset="0"/>
                </a:rPr>
                <a:t>d,</a:t>
              </a:r>
            </a:p>
          </p:txBody>
        </p:sp>
        <p:sp>
          <p:nvSpPr>
            <p:cNvPr id="1135624" name="Text Box 8"/>
            <p:cNvSpPr txBox="1">
              <a:spLocks noChangeArrowheads="1"/>
            </p:cNvSpPr>
            <p:nvPr/>
          </p:nvSpPr>
          <p:spPr bwMode="auto">
            <a:xfrm>
              <a:off x="2736" y="2464"/>
              <a:ext cx="2928" cy="754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 b="0">
                  <a:solidFill>
                    <a:srgbClr val="339933"/>
                  </a:solidFill>
                </a:rPr>
                <a:t>Hadrons</a:t>
              </a:r>
              <a:r>
                <a:rPr lang="en-US" sz="2400" b="0">
                  <a:solidFill>
                    <a:srgbClr val="FF0000"/>
                  </a:solidFill>
                </a:rPr>
                <a:t> qqq baryons &amp; qq mesons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 b="0">
                  <a:solidFill>
                    <a:srgbClr val="339933"/>
                  </a:solidFill>
                </a:rPr>
                <a:t>reflect (thermal) properties when inelastic collisions stop </a:t>
              </a:r>
            </a:p>
          </p:txBody>
        </p:sp>
      </p:grpSp>
      <p:sp>
        <p:nvSpPr>
          <p:cNvPr id="1135625" name="Text Box 9"/>
          <p:cNvSpPr txBox="1">
            <a:spLocks noChangeArrowheads="1"/>
          </p:cNvSpPr>
          <p:nvPr/>
        </p:nvSpPr>
        <p:spPr bwMode="auto">
          <a:xfrm>
            <a:off x="1524000" y="4875213"/>
            <a:ext cx="28194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2400" b="0">
              <a:solidFill>
                <a:schemeClr val="accent2"/>
              </a:solidFill>
            </a:endParaRPr>
          </a:p>
        </p:txBody>
      </p:sp>
      <p:sp>
        <p:nvSpPr>
          <p:cNvPr id="1135626" name="Text Box 10"/>
          <p:cNvSpPr txBox="1">
            <a:spLocks noChangeArrowheads="1"/>
          </p:cNvSpPr>
          <p:nvPr/>
        </p:nvSpPr>
        <p:spPr bwMode="auto">
          <a:xfrm>
            <a:off x="1287463" y="5624513"/>
            <a:ext cx="6459537" cy="8318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chemeClr val="accent2"/>
                </a:solidFill>
              </a:rPr>
              <a:t>  not possible to measure as a function of time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chemeClr val="accent2"/>
                </a:solidFill>
              </a:rPr>
              <a:t>  nature integrates over the entire collision history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435100" y="2171700"/>
            <a:ext cx="3568700" cy="3322638"/>
            <a:chOff x="904" y="1368"/>
            <a:chExt cx="2248" cy="2093"/>
          </a:xfrm>
        </p:grpSpPr>
        <p:sp>
          <p:nvSpPr>
            <p:cNvPr id="1135628" name="Text Box 12"/>
            <p:cNvSpPr txBox="1">
              <a:spLocks noChangeArrowheads="1"/>
            </p:cNvSpPr>
            <p:nvPr/>
          </p:nvSpPr>
          <p:spPr bwMode="auto">
            <a:xfrm>
              <a:off x="904" y="2904"/>
              <a:ext cx="1832" cy="557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 type="none" w="lg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400">
                  <a:solidFill>
                    <a:srgbClr val="C802C3"/>
                  </a:solidFill>
                </a:rPr>
                <a:t>     thermal radiation     (</a:t>
              </a:r>
              <a:r>
                <a:rPr lang="en-US" sz="2400">
                  <a:solidFill>
                    <a:srgbClr val="C802C3"/>
                  </a:solidFill>
                  <a:latin typeface="Symbol" pitchFamily="-110" charset="2"/>
                </a:rPr>
                <a:t>g</a:t>
              </a:r>
              <a:r>
                <a:rPr lang="en-US" sz="2400">
                  <a:solidFill>
                    <a:srgbClr val="C802C3"/>
                  </a:solidFill>
                  <a:latin typeface="Arial Rounded MT Bold" pitchFamily="-110" charset="0"/>
                </a:rPr>
                <a:t>, </a:t>
              </a:r>
              <a:r>
                <a:rPr lang="en-US" sz="2400">
                  <a:solidFill>
                    <a:srgbClr val="C802C3"/>
                  </a:solidFill>
                  <a:latin typeface="Symbol" pitchFamily="-110" charset="2"/>
                </a:rPr>
                <a:t>g*</a:t>
              </a:r>
              <a:r>
                <a:rPr lang="en-US" sz="2400">
                  <a:solidFill>
                    <a:srgbClr val="C802C3"/>
                  </a:solidFill>
                  <a:latin typeface="Symbol" pitchFamily="-110" charset="2"/>
                  <a:sym typeface="Symbol" pitchFamily="-110" charset="2"/>
                </a:rPr>
                <a:t></a:t>
              </a:r>
              <a:r>
                <a:rPr lang="en-US" sz="2400">
                  <a:solidFill>
                    <a:srgbClr val="C802C3"/>
                  </a:solidFill>
                  <a:latin typeface="Arial Rounded MT Bold" pitchFamily="-110" charset="0"/>
                </a:rPr>
                <a:t> e</a:t>
              </a:r>
              <a:r>
                <a:rPr lang="en-US" sz="2400" baseline="30000">
                  <a:solidFill>
                    <a:srgbClr val="C802C3"/>
                  </a:solidFill>
                  <a:latin typeface="Arial Rounded MT Bold" pitchFamily="-110" charset="0"/>
                </a:rPr>
                <a:t>+</a:t>
              </a:r>
              <a:r>
                <a:rPr lang="en-US" sz="2400">
                  <a:solidFill>
                    <a:srgbClr val="C802C3"/>
                  </a:solidFill>
                  <a:latin typeface="Arial Rounded MT Bold" pitchFamily="-110" charset="0"/>
                </a:rPr>
                <a:t>e</a:t>
              </a:r>
              <a:r>
                <a:rPr lang="en-US" sz="3600" baseline="30000">
                  <a:solidFill>
                    <a:srgbClr val="C802C3"/>
                  </a:solidFill>
                  <a:latin typeface="Arial Rounded MT Bold" pitchFamily="-110" charset="0"/>
                </a:rPr>
                <a:t>-</a:t>
              </a:r>
              <a:r>
                <a:rPr lang="en-US" sz="2400">
                  <a:solidFill>
                    <a:srgbClr val="C802C3"/>
                  </a:solidFill>
                  <a:latin typeface="Arial Rounded MT Bold" pitchFamily="-110" charset="0"/>
                </a:rPr>
                <a:t>, </a:t>
              </a:r>
              <a:r>
                <a:rPr lang="en-US" sz="2400">
                  <a:solidFill>
                    <a:srgbClr val="C802C3"/>
                  </a:solidFill>
                  <a:latin typeface="Symbol" pitchFamily="-110" charset="2"/>
                </a:rPr>
                <a:t>m</a:t>
              </a:r>
              <a:r>
                <a:rPr lang="en-US" sz="2400">
                  <a:solidFill>
                    <a:srgbClr val="C802C3"/>
                  </a:solidFill>
                  <a:latin typeface="Arial Rounded MT Bold" pitchFamily="-110" charset="0"/>
                </a:rPr>
                <a:t>+</a:t>
              </a:r>
              <a:r>
                <a:rPr lang="en-US" sz="2400">
                  <a:solidFill>
                    <a:srgbClr val="C802C3"/>
                  </a:solidFill>
                  <a:latin typeface="Symbol" pitchFamily="-110" charset="2"/>
                </a:rPr>
                <a:t>m</a:t>
              </a:r>
              <a:r>
                <a:rPr lang="en-US">
                  <a:solidFill>
                    <a:srgbClr val="C802C3"/>
                  </a:solidFill>
                  <a:latin typeface="Symbol" pitchFamily="-110" charset="2"/>
                </a:rPr>
                <a:t>-)</a:t>
              </a:r>
            </a:p>
          </p:txBody>
        </p:sp>
        <p:sp>
          <p:nvSpPr>
            <p:cNvPr id="1135629" name="Line 13"/>
            <p:cNvSpPr>
              <a:spLocks noChangeShapeType="1"/>
            </p:cNvSpPr>
            <p:nvPr/>
          </p:nvSpPr>
          <p:spPr bwMode="auto">
            <a:xfrm flipH="1">
              <a:off x="2597" y="1480"/>
              <a:ext cx="555" cy="1346"/>
            </a:xfrm>
            <a:prstGeom prst="line">
              <a:avLst/>
            </a:prstGeom>
            <a:noFill/>
            <a:ln w="28575">
              <a:solidFill>
                <a:srgbClr val="C802C3"/>
              </a:solidFill>
              <a:round/>
              <a:headEnd/>
              <a:tailEnd type="stealth" w="lg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5630" name="Line 14"/>
            <p:cNvSpPr>
              <a:spLocks noChangeShapeType="1"/>
            </p:cNvSpPr>
            <p:nvPr/>
          </p:nvSpPr>
          <p:spPr bwMode="auto">
            <a:xfrm flipH="1">
              <a:off x="2537" y="1368"/>
              <a:ext cx="132" cy="1400"/>
            </a:xfrm>
            <a:prstGeom prst="line">
              <a:avLst/>
            </a:prstGeom>
            <a:noFill/>
            <a:ln w="28575">
              <a:solidFill>
                <a:srgbClr val="C802C3"/>
              </a:solidFill>
              <a:round/>
              <a:headEnd/>
              <a:tailEnd type="stealth" w="lg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27288" y="2171700"/>
            <a:ext cx="1412875" cy="2324100"/>
            <a:chOff x="1660" y="1368"/>
            <a:chExt cx="890" cy="1464"/>
          </a:xfrm>
        </p:grpSpPr>
        <p:sp>
          <p:nvSpPr>
            <p:cNvPr id="1135632" name="Line 16"/>
            <p:cNvSpPr>
              <a:spLocks noChangeShapeType="1"/>
            </p:cNvSpPr>
            <p:nvPr/>
          </p:nvSpPr>
          <p:spPr bwMode="auto">
            <a:xfrm flipH="1">
              <a:off x="1960" y="1368"/>
              <a:ext cx="488" cy="109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lg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5633" name="Text Box 17"/>
            <p:cNvSpPr txBox="1">
              <a:spLocks noChangeArrowheads="1"/>
            </p:cNvSpPr>
            <p:nvPr/>
          </p:nvSpPr>
          <p:spPr bwMode="auto">
            <a:xfrm>
              <a:off x="1660" y="2538"/>
              <a:ext cx="890" cy="2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 b="0">
                  <a:solidFill>
                    <a:srgbClr val="0000FF"/>
                  </a:solidFill>
                </a:rPr>
                <a:t>Hot QGP</a:t>
              </a:r>
              <a:r>
                <a:rPr lang="en-US" sz="2400" b="0" i="1">
                  <a:solidFill>
                    <a:schemeClr val="folHlink"/>
                  </a:solidFill>
                </a:rPr>
                <a:t> 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63525" y="1114425"/>
            <a:ext cx="3768725" cy="3311525"/>
            <a:chOff x="166" y="702"/>
            <a:chExt cx="2374" cy="2086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166" y="702"/>
              <a:ext cx="2374" cy="2086"/>
              <a:chOff x="166" y="702"/>
              <a:chExt cx="2374" cy="2086"/>
            </a:xfrm>
          </p:grpSpPr>
          <p:sp>
            <p:nvSpPr>
              <p:cNvPr id="1135636" name="Text Box 20"/>
              <p:cNvSpPr txBox="1">
                <a:spLocks noChangeArrowheads="1"/>
              </p:cNvSpPr>
              <p:nvPr/>
            </p:nvSpPr>
            <p:spPr bwMode="auto">
              <a:xfrm>
                <a:off x="1109" y="702"/>
                <a:ext cx="143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000" b="0">
                    <a:solidFill>
                      <a:schemeClr val="tx1"/>
                    </a:solidFill>
                    <a:latin typeface="Symbol" pitchFamily="-110" charset="2"/>
                  </a:rPr>
                  <a:t>e, </a:t>
                </a:r>
                <a:r>
                  <a:rPr lang="en-US" sz="2000" b="0">
                    <a:solidFill>
                      <a:schemeClr val="tx1"/>
                    </a:solidFill>
                  </a:rPr>
                  <a:t>pressure builds up</a:t>
                </a:r>
              </a:p>
            </p:txBody>
          </p:sp>
          <p:sp>
            <p:nvSpPr>
              <p:cNvPr id="1135637" name="Line 21"/>
              <p:cNvSpPr>
                <a:spLocks noChangeShapeType="1"/>
              </p:cNvSpPr>
              <p:nvPr/>
            </p:nvSpPr>
            <p:spPr bwMode="auto">
              <a:xfrm flipH="1">
                <a:off x="1688" y="923"/>
                <a:ext cx="272" cy="328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66" y="1368"/>
                <a:ext cx="1609" cy="1420"/>
                <a:chOff x="166" y="1368"/>
                <a:chExt cx="1609" cy="1420"/>
              </a:xfrm>
            </p:grpSpPr>
            <p:sp>
              <p:nvSpPr>
                <p:cNvPr id="113563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288" y="1368"/>
                  <a:ext cx="464" cy="480"/>
                </a:xfrm>
                <a:prstGeom prst="line">
                  <a:avLst/>
                </a:prstGeom>
                <a:noFill/>
                <a:ln w="28575">
                  <a:noFill/>
                  <a:round/>
                  <a:headEnd/>
                  <a:tailEnd type="stealth" w="lg" len="med"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3564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66" y="1810"/>
                  <a:ext cx="1609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2400" b="0">
                      <a:solidFill>
                        <a:schemeClr val="tx1"/>
                      </a:solidFill>
                    </a:rPr>
                    <a:t>Hard scattered q,g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2400" b="0">
                      <a:solidFill>
                        <a:schemeClr val="tx1"/>
                      </a:solidFill>
                    </a:rPr>
                    <a:t>(short wavelength) 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2400" b="0">
                      <a:solidFill>
                        <a:schemeClr val="tx1"/>
                      </a:solidFill>
                    </a:rPr>
                    <a:t>probes of plasma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2400" i="1">
                      <a:solidFill>
                        <a:schemeClr val="tx1"/>
                      </a:solidFill>
                    </a:rPr>
                    <a:t>formed</a:t>
                  </a:r>
                  <a:r>
                    <a:rPr lang="en-US" sz="2400" b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p:grpSp>
        </p:grpSp>
        <p:sp>
          <p:nvSpPr>
            <p:cNvPr id="1135641" name="Line 25"/>
            <p:cNvSpPr>
              <a:spLocks noChangeShapeType="1"/>
            </p:cNvSpPr>
            <p:nvPr/>
          </p:nvSpPr>
          <p:spPr bwMode="auto">
            <a:xfrm flipH="1">
              <a:off x="1288" y="1480"/>
              <a:ext cx="400" cy="3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35642" name="Line 26"/>
          <p:cNvSpPr>
            <a:spLocks noChangeShapeType="1"/>
          </p:cNvSpPr>
          <p:nvPr/>
        </p:nvSpPr>
        <p:spPr bwMode="auto">
          <a:xfrm>
            <a:off x="7642225" y="4029075"/>
            <a:ext cx="68263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5643" name="Text Box 27"/>
          <p:cNvSpPr txBox="1">
            <a:spLocks noChangeArrowheads="1"/>
          </p:cNvSpPr>
          <p:nvPr/>
        </p:nvSpPr>
        <p:spPr bwMode="auto">
          <a:xfrm>
            <a:off x="4144963" y="774700"/>
            <a:ext cx="801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chemeClr val="accent2"/>
                </a:solidFill>
              </a:rPr>
              <a:t>time </a:t>
            </a:r>
          </a:p>
        </p:txBody>
      </p:sp>
      <p:sp>
        <p:nvSpPr>
          <p:cNvPr id="1135644" name="Line 28"/>
          <p:cNvSpPr>
            <a:spLocks noChangeShapeType="1"/>
          </p:cNvSpPr>
          <p:nvPr/>
        </p:nvSpPr>
        <p:spPr bwMode="auto">
          <a:xfrm>
            <a:off x="4945063" y="1057275"/>
            <a:ext cx="146843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3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Fragmentation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2925" y="3092485"/>
            <a:ext cx="42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" y="3287175"/>
            <a:ext cx="3437033" cy="1547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83" y="5445219"/>
            <a:ext cx="3831762" cy="1040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9924" y="720318"/>
            <a:ext cx="57655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ja-JP" sz="3200" i="1" dirty="0" smtClean="0">
                <a:solidFill>
                  <a:srgbClr val="FF0000"/>
                </a:solidFill>
              </a:rPr>
              <a:t>D(z) = 1/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N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jet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 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dN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(z)/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dz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; z = 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had</a:t>
            </a:r>
            <a:r>
              <a:rPr lang="en-US" altLang="ja-JP" sz="3200" i="1" dirty="0" smtClean="0">
                <a:solidFill>
                  <a:srgbClr val="FF0000"/>
                </a:solidFill>
              </a:rPr>
              <a:t>/</a:t>
            </a:r>
            <a:r>
              <a:rPr lang="en-US" altLang="ja-JP" sz="3200" i="1" dirty="0" err="1" smtClean="0">
                <a:solidFill>
                  <a:srgbClr val="FF0000"/>
                </a:solidFill>
              </a:rPr>
              <a:t>p</a:t>
            </a:r>
            <a:r>
              <a:rPr lang="en-US" altLang="ja-JP" sz="3200" i="1" baseline="-25000" dirty="0" err="1" smtClean="0">
                <a:solidFill>
                  <a:srgbClr val="FF0000"/>
                </a:solidFill>
              </a:rPr>
              <a:t>jet</a:t>
            </a:r>
            <a:endParaRPr lang="en-US" altLang="ja-JP" sz="3200" i="1" baseline="-250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Measure: count partners per trigger as fraction of trigger momentum</a:t>
            </a:r>
            <a:r>
              <a:rPr lang="en-US" altLang="ja-JP" sz="2800" dirty="0" smtClean="0">
                <a:solidFill>
                  <a:schemeClr val="tx1"/>
                </a:solidFill>
              </a:rPr>
              <a:t>   </a:t>
            </a:r>
          </a:p>
          <a:p>
            <a:pPr>
              <a:buNone/>
            </a:pPr>
            <a:endParaRPr lang="en-US" altLang="ja-JP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             </a:t>
            </a:r>
            <a:r>
              <a:rPr lang="en-US" altLang="ja-JP" sz="2800" dirty="0" smtClean="0">
                <a:solidFill>
                  <a:schemeClr val="tx1"/>
                </a:solidFill>
              </a:rPr>
              <a:t>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z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altLang="ja-JP" sz="2800" dirty="0" smtClean="0">
                <a:solidFill>
                  <a:schemeClr val="tx1"/>
                </a:solidFill>
              </a:rPr>
              <a:t> =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p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Ta</a:t>
            </a:r>
            <a:r>
              <a:rPr lang="en-US" altLang="ja-JP" sz="2800" dirty="0" smtClean="0">
                <a:solidFill>
                  <a:schemeClr val="tx1"/>
                </a:solidFill>
              </a:rPr>
              <a:t>/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p</a:t>
            </a:r>
            <a:r>
              <a:rPr lang="en-US" altLang="ja-JP" sz="2800" baseline="-25000" dirty="0" err="1" smtClean="0">
                <a:solidFill>
                  <a:schemeClr val="tx1"/>
                </a:solidFill>
              </a:rPr>
              <a:t>Tt</a:t>
            </a:r>
            <a:r>
              <a:rPr lang="en-US" altLang="ja-JP" sz="2800" baseline="-25000" dirty="0" smtClean="0">
                <a:solidFill>
                  <a:schemeClr val="tx1"/>
                </a:solidFill>
              </a:rPr>
              <a:t>  </a:t>
            </a:r>
            <a:r>
              <a:rPr lang="en-US" altLang="ja-JP" sz="2800" dirty="0" smtClean="0">
                <a:solidFill>
                  <a:schemeClr val="tx1"/>
                </a:solidFill>
              </a:rPr>
              <a:t>~ z for </a:t>
            </a:r>
            <a:r>
              <a:rPr lang="en-US" altLang="ja-JP" sz="2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2800" dirty="0" smtClean="0">
                <a:solidFill>
                  <a:schemeClr val="tx1"/>
                </a:solidFill>
              </a:rPr>
              <a:t> trigger</a:t>
            </a:r>
            <a:endParaRPr lang="en-US" altLang="ja-JP" sz="2800" baseline="-25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ja-JP" sz="28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              x</a:t>
            </a:r>
            <a:r>
              <a:rPr lang="en-US" altLang="ja-JP" sz="2800" dirty="0" smtClean="0">
                <a:solidFill>
                  <a:schemeClr val="tx1"/>
                </a:solidFill>
              </a:rPr>
              <a:t> = ln(1/z</a:t>
            </a:r>
            <a:r>
              <a:rPr lang="en-US" altLang="ja-JP" sz="2800" baseline="-25000" dirty="0" smtClean="0">
                <a:solidFill>
                  <a:schemeClr val="tx1"/>
                </a:solidFill>
              </a:rPr>
              <a:t>T</a:t>
            </a:r>
            <a:r>
              <a:rPr lang="en-US" altLang="ja-JP" sz="2800" dirty="0" smtClean="0">
                <a:solidFill>
                  <a:schemeClr val="tx1"/>
                </a:solidFill>
              </a:rPr>
              <a:t>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33609" y="744416"/>
            <a:ext cx="2800091" cy="2354464"/>
            <a:chOff x="1968" y="816"/>
            <a:chExt cx="3696" cy="3408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968" y="816"/>
              <a:ext cx="3696" cy="340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112" y="864"/>
              <a:ext cx="3504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2784" y="1536"/>
              <a:ext cx="2400" cy="2448"/>
              <a:chOff x="2448" y="1344"/>
              <a:chExt cx="2400" cy="2448"/>
            </a:xfrm>
          </p:grpSpPr>
          <p:sp>
            <p:nvSpPr>
              <p:cNvPr id="93" name="Oval 8"/>
              <p:cNvSpPr>
                <a:spLocks noChangeArrowheads="1"/>
              </p:cNvSpPr>
              <p:nvPr/>
            </p:nvSpPr>
            <p:spPr bwMode="auto">
              <a:xfrm>
                <a:off x="2448" y="1440"/>
                <a:ext cx="2352" cy="2352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Oval 9"/>
              <p:cNvSpPr>
                <a:spLocks noChangeArrowheads="1"/>
              </p:cNvSpPr>
              <p:nvPr/>
            </p:nvSpPr>
            <p:spPr bwMode="auto">
              <a:xfrm rot="-2911999">
                <a:off x="3960" y="1320"/>
                <a:ext cx="528" cy="1248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Line 10"/>
              <p:cNvSpPr>
                <a:spLocks noChangeShapeType="1"/>
              </p:cNvSpPr>
              <p:nvPr/>
            </p:nvSpPr>
            <p:spPr bwMode="auto">
              <a:xfrm flipV="1">
                <a:off x="4272" y="1344"/>
                <a:ext cx="480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896" y="1200"/>
              <a:ext cx="240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4800" y="1392"/>
              <a:ext cx="384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4944" y="1200"/>
              <a:ext cx="384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4416" y="1104"/>
              <a:ext cx="912" cy="9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3504" y="2224"/>
              <a:ext cx="1152" cy="992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 type="triangle" w="med" len="med"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H="1">
              <a:off x="3120" y="336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4439" y="1990"/>
              <a:ext cx="248" cy="230"/>
              <a:chOff x="4151" y="1798"/>
              <a:chExt cx="248" cy="230"/>
            </a:xfrm>
          </p:grpSpPr>
          <p:sp>
            <p:nvSpPr>
              <p:cNvPr id="90" name="Freeform 18"/>
              <p:cNvSpPr>
                <a:spLocks noChangeAspect="1"/>
              </p:cNvSpPr>
              <p:nvPr/>
            </p:nvSpPr>
            <p:spPr bwMode="auto">
              <a:xfrm rot="-8114256" flipH="1" flipV="1">
                <a:off x="4151" y="1798"/>
                <a:ext cx="106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9"/>
              <p:cNvSpPr>
                <a:spLocks noChangeAspect="1"/>
              </p:cNvSpPr>
              <p:nvPr/>
            </p:nvSpPr>
            <p:spPr bwMode="auto">
              <a:xfrm rot="-8114256" flipH="1" flipV="1">
                <a:off x="4223" y="1867"/>
                <a:ext cx="106" cy="91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0"/>
              <p:cNvSpPr>
                <a:spLocks noChangeAspect="1"/>
              </p:cNvSpPr>
              <p:nvPr/>
            </p:nvSpPr>
            <p:spPr bwMode="auto">
              <a:xfrm rot="-8114256" flipH="1" flipV="1">
                <a:off x="4294" y="1938"/>
                <a:ext cx="105" cy="90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>
              <a:off x="1968" y="2016"/>
              <a:ext cx="2448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V="1">
              <a:off x="4656" y="2208"/>
              <a:ext cx="1008" cy="0"/>
            </a:xfrm>
            <a:prstGeom prst="line">
              <a:avLst/>
            </a:prstGeom>
            <a:noFill/>
            <a:ln w="57150">
              <a:solidFill>
                <a:srgbClr val="99FF33"/>
              </a:solidFill>
              <a:round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" name="Freeform 23"/>
            <p:cNvSpPr>
              <a:spLocks noChangeAspect="1"/>
            </p:cNvSpPr>
            <p:nvPr/>
          </p:nvSpPr>
          <p:spPr bwMode="auto">
            <a:xfrm rot="-1156184">
              <a:off x="3786" y="270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/>
            <p:cNvSpPr>
              <a:spLocks noChangeAspect="1"/>
            </p:cNvSpPr>
            <p:nvPr/>
          </p:nvSpPr>
          <p:spPr bwMode="auto">
            <a:xfrm rot="-1156184">
              <a:off x="3847" y="267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 noChangeAspect="1"/>
            </p:cNvSpPr>
            <p:nvPr/>
          </p:nvSpPr>
          <p:spPr bwMode="auto">
            <a:xfrm rot="-1156184">
              <a:off x="3908" y="265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 noChangeAspect="1"/>
            </p:cNvSpPr>
            <p:nvPr/>
          </p:nvSpPr>
          <p:spPr bwMode="auto">
            <a:xfrm rot="-1156184">
              <a:off x="3969" y="263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 noChangeAspect="1"/>
            </p:cNvSpPr>
            <p:nvPr/>
          </p:nvSpPr>
          <p:spPr bwMode="auto">
            <a:xfrm rot="-1156184">
              <a:off x="4029" y="26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 noChangeAspect="1"/>
            </p:cNvSpPr>
            <p:nvPr/>
          </p:nvSpPr>
          <p:spPr bwMode="auto">
            <a:xfrm rot="-1156184">
              <a:off x="4090" y="2592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 bwMode="auto">
            <a:xfrm rot="-4182604">
              <a:off x="3381" y="3124"/>
              <a:ext cx="452" cy="49"/>
              <a:chOff x="804" y="3206"/>
              <a:chExt cx="2344" cy="314"/>
            </a:xfrm>
          </p:grpSpPr>
          <p:sp>
            <p:nvSpPr>
              <p:cNvPr id="83" name="Freeform 3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3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3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" name="Freeform 37"/>
            <p:cNvSpPr>
              <a:spLocks noChangeAspect="1"/>
            </p:cNvSpPr>
            <p:nvPr/>
          </p:nvSpPr>
          <p:spPr bwMode="auto">
            <a:xfrm rot="-4182604">
              <a:off x="3934" y="2935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8"/>
            <p:cNvSpPr>
              <a:spLocks noChangeAspect="1"/>
            </p:cNvSpPr>
            <p:nvPr/>
          </p:nvSpPr>
          <p:spPr bwMode="auto">
            <a:xfrm rot="-4182604">
              <a:off x="3956" y="2875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9"/>
            <p:cNvSpPr>
              <a:spLocks noChangeAspect="1"/>
            </p:cNvSpPr>
            <p:nvPr/>
          </p:nvSpPr>
          <p:spPr bwMode="auto">
            <a:xfrm rot="-4182604">
              <a:off x="3977" y="2813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0"/>
            <p:cNvSpPr>
              <a:spLocks noChangeAspect="1"/>
            </p:cNvSpPr>
            <p:nvPr/>
          </p:nvSpPr>
          <p:spPr bwMode="auto">
            <a:xfrm rot="-4182604">
              <a:off x="4000" y="2753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Group 44"/>
            <p:cNvGrpSpPr>
              <a:grpSpLocks/>
            </p:cNvGrpSpPr>
            <p:nvPr/>
          </p:nvGrpSpPr>
          <p:grpSpPr bwMode="auto">
            <a:xfrm>
              <a:off x="3264" y="3121"/>
              <a:ext cx="326" cy="60"/>
              <a:chOff x="3264" y="2881"/>
              <a:chExt cx="326" cy="60"/>
            </a:xfrm>
          </p:grpSpPr>
          <p:sp>
            <p:nvSpPr>
              <p:cNvPr id="78" name="Freeform 42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43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44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5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6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47"/>
            <p:cNvGrpSpPr>
              <a:grpSpLocks/>
            </p:cNvGrpSpPr>
            <p:nvPr/>
          </p:nvGrpSpPr>
          <p:grpSpPr bwMode="auto">
            <a:xfrm>
              <a:off x="3526" y="2628"/>
              <a:ext cx="382" cy="60"/>
              <a:chOff x="3264" y="2881"/>
              <a:chExt cx="326" cy="60"/>
            </a:xfrm>
          </p:grpSpPr>
          <p:sp>
            <p:nvSpPr>
              <p:cNvPr id="73" name="Freeform 48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49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50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51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52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53"/>
            <p:cNvGrpSpPr>
              <a:grpSpLocks/>
            </p:cNvGrpSpPr>
            <p:nvPr/>
          </p:nvGrpSpPr>
          <p:grpSpPr bwMode="auto">
            <a:xfrm>
              <a:off x="3478" y="2820"/>
              <a:ext cx="382" cy="60"/>
              <a:chOff x="3264" y="2881"/>
              <a:chExt cx="326" cy="60"/>
            </a:xfrm>
          </p:grpSpPr>
          <p:sp>
            <p:nvSpPr>
              <p:cNvPr id="68" name="Freeform 54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5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56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57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8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7" name="Group 59"/>
            <p:cNvGrpSpPr>
              <a:grpSpLocks/>
            </p:cNvGrpSpPr>
            <p:nvPr/>
          </p:nvGrpSpPr>
          <p:grpSpPr bwMode="auto">
            <a:xfrm rot="5045631">
              <a:off x="3611" y="3309"/>
              <a:ext cx="382" cy="60"/>
              <a:chOff x="3264" y="2881"/>
              <a:chExt cx="326" cy="60"/>
            </a:xfrm>
          </p:grpSpPr>
          <p:sp>
            <p:nvSpPr>
              <p:cNvPr id="63" name="Freeform 60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1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2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3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4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65"/>
            <p:cNvGrpSpPr>
              <a:grpSpLocks/>
            </p:cNvGrpSpPr>
            <p:nvPr/>
          </p:nvGrpSpPr>
          <p:grpSpPr bwMode="auto">
            <a:xfrm rot="7829463">
              <a:off x="3195" y="3272"/>
              <a:ext cx="382" cy="60"/>
              <a:chOff x="3264" y="2881"/>
              <a:chExt cx="326" cy="60"/>
            </a:xfrm>
          </p:grpSpPr>
          <p:sp>
            <p:nvSpPr>
              <p:cNvPr id="58" name="Freeform 66"/>
              <p:cNvSpPr>
                <a:spLocks noChangeAspect="1"/>
              </p:cNvSpPr>
              <p:nvPr/>
            </p:nvSpPr>
            <p:spPr bwMode="auto">
              <a:xfrm>
                <a:off x="3264" y="2883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67"/>
              <p:cNvSpPr>
                <a:spLocks noChangeAspect="1"/>
              </p:cNvSpPr>
              <p:nvPr/>
            </p:nvSpPr>
            <p:spPr bwMode="auto">
              <a:xfrm>
                <a:off x="3328" y="2882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68"/>
              <p:cNvSpPr>
                <a:spLocks noChangeAspect="1"/>
              </p:cNvSpPr>
              <p:nvPr/>
            </p:nvSpPr>
            <p:spPr bwMode="auto">
              <a:xfrm>
                <a:off x="3393" y="2882"/>
                <a:ext cx="68" cy="58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9"/>
              <p:cNvSpPr>
                <a:spLocks noChangeAspect="1"/>
              </p:cNvSpPr>
              <p:nvPr/>
            </p:nvSpPr>
            <p:spPr bwMode="auto">
              <a:xfrm>
                <a:off x="3457" y="2881"/>
                <a:ext cx="69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0"/>
              <p:cNvSpPr>
                <a:spLocks noChangeAspect="1"/>
              </p:cNvSpPr>
              <p:nvPr/>
            </p:nvSpPr>
            <p:spPr bwMode="auto">
              <a:xfrm>
                <a:off x="3522" y="2881"/>
                <a:ext cx="68" cy="59"/>
              </a:xfrm>
              <a:custGeom>
                <a:avLst/>
                <a:gdLst/>
                <a:ahLst/>
                <a:cxnLst>
                  <a:cxn ang="0">
                    <a:pos x="0" y="302"/>
                  </a:cxn>
                  <a:cxn ang="0">
                    <a:pos x="108" y="294"/>
                  </a:cxn>
                  <a:cxn ang="0">
                    <a:pos x="200" y="258"/>
                  </a:cxn>
                  <a:cxn ang="0">
                    <a:pos x="240" y="202"/>
                  </a:cxn>
                  <a:cxn ang="0">
                    <a:pos x="252" y="98"/>
                  </a:cxn>
                  <a:cxn ang="0">
                    <a:pos x="212" y="34"/>
                  </a:cxn>
                  <a:cxn ang="0">
                    <a:pos x="148" y="2"/>
                  </a:cxn>
                  <a:cxn ang="0">
                    <a:pos x="96" y="25"/>
                  </a:cxn>
                  <a:cxn ang="0">
                    <a:pos x="52" y="94"/>
                  </a:cxn>
                  <a:cxn ang="0">
                    <a:pos x="56" y="190"/>
                  </a:cxn>
                  <a:cxn ang="0">
                    <a:pos x="108" y="258"/>
                  </a:cxn>
                  <a:cxn ang="0">
                    <a:pos x="216" y="290"/>
                  </a:cxn>
                  <a:cxn ang="0">
                    <a:pos x="352" y="302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ne 71"/>
            <p:cNvSpPr>
              <a:spLocks noChangeShapeType="1"/>
            </p:cNvSpPr>
            <p:nvPr/>
          </p:nvSpPr>
          <p:spPr bwMode="auto">
            <a:xfrm flipH="1">
              <a:off x="3168" y="3312"/>
              <a:ext cx="240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0" name="Line 72"/>
            <p:cNvSpPr>
              <a:spLocks noChangeShapeType="1"/>
            </p:cNvSpPr>
            <p:nvPr/>
          </p:nvSpPr>
          <p:spPr bwMode="auto">
            <a:xfrm flipH="1">
              <a:off x="3552" y="3216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1" name="Line 73"/>
            <p:cNvSpPr>
              <a:spLocks noChangeShapeType="1"/>
            </p:cNvSpPr>
            <p:nvPr/>
          </p:nvSpPr>
          <p:spPr bwMode="auto">
            <a:xfrm flipH="1">
              <a:off x="3648" y="3312"/>
              <a:ext cx="144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" name="Line 74"/>
            <p:cNvSpPr>
              <a:spLocks noChangeShapeType="1"/>
            </p:cNvSpPr>
            <p:nvPr/>
          </p:nvSpPr>
          <p:spPr bwMode="auto">
            <a:xfrm flipH="1">
              <a:off x="3408" y="2880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3" name="Line 75"/>
            <p:cNvSpPr>
              <a:spLocks noChangeShapeType="1"/>
            </p:cNvSpPr>
            <p:nvPr/>
          </p:nvSpPr>
          <p:spPr bwMode="auto">
            <a:xfrm flipH="1" flipV="1">
              <a:off x="3072" y="3072"/>
              <a:ext cx="336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4" name="Line 76"/>
            <p:cNvSpPr>
              <a:spLocks noChangeShapeType="1"/>
            </p:cNvSpPr>
            <p:nvPr/>
          </p:nvSpPr>
          <p:spPr bwMode="auto">
            <a:xfrm flipH="1">
              <a:off x="3120" y="3168"/>
              <a:ext cx="14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5" name="Line 77"/>
            <p:cNvSpPr>
              <a:spLocks noChangeShapeType="1"/>
            </p:cNvSpPr>
            <p:nvPr/>
          </p:nvSpPr>
          <p:spPr bwMode="auto">
            <a:xfrm flipH="1">
              <a:off x="3984" y="2928"/>
              <a:ext cx="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" name="Line 78"/>
            <p:cNvSpPr>
              <a:spLocks noChangeShapeType="1"/>
            </p:cNvSpPr>
            <p:nvPr/>
          </p:nvSpPr>
          <p:spPr bwMode="auto">
            <a:xfrm>
              <a:off x="3792" y="3456"/>
              <a:ext cx="96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7" name="Line 79"/>
            <p:cNvSpPr>
              <a:spLocks noChangeShapeType="1"/>
            </p:cNvSpPr>
            <p:nvPr/>
          </p:nvSpPr>
          <p:spPr bwMode="auto">
            <a:xfrm flipH="1">
              <a:off x="3648" y="3504"/>
              <a:ext cx="144" cy="3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8" name="Line 80"/>
            <p:cNvSpPr>
              <a:spLocks noChangeShapeType="1"/>
            </p:cNvSpPr>
            <p:nvPr/>
          </p:nvSpPr>
          <p:spPr bwMode="auto">
            <a:xfrm flipH="1">
              <a:off x="3360" y="2688"/>
              <a:ext cx="240" cy="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9" name="Line 81"/>
            <p:cNvSpPr>
              <a:spLocks noChangeShapeType="1"/>
            </p:cNvSpPr>
            <p:nvPr/>
          </p:nvSpPr>
          <p:spPr bwMode="auto">
            <a:xfrm flipH="1" flipV="1">
              <a:off x="3504" y="2496"/>
              <a:ext cx="28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0" name="Freeform 82"/>
            <p:cNvSpPr>
              <a:spLocks noChangeAspect="1"/>
            </p:cNvSpPr>
            <p:nvPr/>
          </p:nvSpPr>
          <p:spPr bwMode="auto">
            <a:xfrm rot="-1156184">
              <a:off x="3264" y="2561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3"/>
            <p:cNvSpPr>
              <a:spLocks noChangeAspect="1"/>
            </p:cNvSpPr>
            <p:nvPr/>
          </p:nvSpPr>
          <p:spPr bwMode="auto">
            <a:xfrm rot="-1156184">
              <a:off x="3325" y="2539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4"/>
            <p:cNvSpPr>
              <a:spLocks noChangeAspect="1"/>
            </p:cNvSpPr>
            <p:nvPr/>
          </p:nvSpPr>
          <p:spPr bwMode="auto">
            <a:xfrm rot="-1156184">
              <a:off x="3385" y="2517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5"/>
            <p:cNvSpPr>
              <a:spLocks noChangeAspect="1"/>
            </p:cNvSpPr>
            <p:nvPr/>
          </p:nvSpPr>
          <p:spPr bwMode="auto">
            <a:xfrm rot="-1156184">
              <a:off x="3446" y="2496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86"/>
            <p:cNvSpPr>
              <a:spLocks noChangeAspect="1"/>
            </p:cNvSpPr>
            <p:nvPr/>
          </p:nvSpPr>
          <p:spPr bwMode="auto">
            <a:xfrm rot="-4182604">
              <a:off x="3547" y="3642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7"/>
            <p:cNvSpPr>
              <a:spLocks noChangeAspect="1"/>
            </p:cNvSpPr>
            <p:nvPr/>
          </p:nvSpPr>
          <p:spPr bwMode="auto">
            <a:xfrm rot="-4182604">
              <a:off x="3569" y="3582"/>
              <a:ext cx="68" cy="58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8"/>
            <p:cNvSpPr>
              <a:spLocks noChangeAspect="1"/>
            </p:cNvSpPr>
            <p:nvPr/>
          </p:nvSpPr>
          <p:spPr bwMode="auto">
            <a:xfrm rot="-4182604">
              <a:off x="3590" y="3520"/>
              <a:ext cx="69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9"/>
            <p:cNvSpPr>
              <a:spLocks noChangeAspect="1"/>
            </p:cNvSpPr>
            <p:nvPr/>
          </p:nvSpPr>
          <p:spPr bwMode="auto">
            <a:xfrm rot="-4182604">
              <a:off x="3613" y="3460"/>
              <a:ext cx="68" cy="59"/>
            </a:xfrm>
            <a:custGeom>
              <a:avLst/>
              <a:gdLst/>
              <a:ahLst/>
              <a:cxnLst>
                <a:cxn ang="0">
                  <a:pos x="0" y="302"/>
                </a:cxn>
                <a:cxn ang="0">
                  <a:pos x="108" y="294"/>
                </a:cxn>
                <a:cxn ang="0">
                  <a:pos x="200" y="258"/>
                </a:cxn>
                <a:cxn ang="0">
                  <a:pos x="240" y="202"/>
                </a:cxn>
                <a:cxn ang="0">
                  <a:pos x="252" y="98"/>
                </a:cxn>
                <a:cxn ang="0">
                  <a:pos x="212" y="34"/>
                </a:cxn>
                <a:cxn ang="0">
                  <a:pos x="148" y="2"/>
                </a:cxn>
                <a:cxn ang="0">
                  <a:pos x="96" y="25"/>
                </a:cxn>
                <a:cxn ang="0">
                  <a:pos x="52" y="94"/>
                </a:cxn>
                <a:cxn ang="0">
                  <a:pos x="56" y="190"/>
                </a:cxn>
                <a:cxn ang="0">
                  <a:pos x="108" y="258"/>
                </a:cxn>
                <a:cxn ang="0">
                  <a:pos x="216" y="290"/>
                </a:cxn>
                <a:cxn ang="0">
                  <a:pos x="352" y="302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3481358" y="4883900"/>
            <a:ext cx="5523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Modification factor similar to R</a:t>
            </a:r>
            <a:r>
              <a:rPr lang="en-US" altLang="ja-JP" baseline="-25000" dirty="0" smtClean="0">
                <a:solidFill>
                  <a:schemeClr val="tx1"/>
                </a:solidFill>
              </a:rPr>
              <a:t>AA</a:t>
            </a:r>
            <a:r>
              <a:rPr lang="en-US" altLang="ja-JP" dirty="0" smtClean="0">
                <a:solidFill>
                  <a:schemeClr val="tx1"/>
                </a:solidFill>
              </a:rPr>
              <a:t>:</a:t>
            </a:r>
            <a:endParaRPr lang="en-US" baseline="-25000" dirty="0"/>
          </a:p>
        </p:txBody>
      </p:sp>
      <p:sp>
        <p:nvSpPr>
          <p:cNvPr id="98" name="TextBox 97"/>
          <p:cNvSpPr txBox="1"/>
          <p:nvPr/>
        </p:nvSpPr>
        <p:spPr>
          <a:xfrm>
            <a:off x="30699" y="5470619"/>
            <a:ext cx="3761183" cy="134806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err="1" smtClean="0">
                <a:latin typeface="Calibri"/>
                <a:cs typeface="Calibri"/>
              </a:rPr>
              <a:t>FFn</a:t>
            </a:r>
            <a:r>
              <a:rPr lang="en-US" sz="2400" dirty="0" smtClean="0">
                <a:latin typeface="Calibri"/>
                <a:cs typeface="Calibri"/>
              </a:rPr>
              <a:t> experimental challenge:</a:t>
            </a:r>
          </a:p>
          <a:p>
            <a:pPr>
              <a:buNone/>
            </a:pPr>
            <a:r>
              <a:rPr lang="en-US" sz="2400" dirty="0">
                <a:latin typeface="Calibri"/>
                <a:cs typeface="Calibri"/>
              </a:rPr>
              <a:t>m</a:t>
            </a:r>
            <a:r>
              <a:rPr lang="en-US" sz="2400" dirty="0" smtClean="0">
                <a:latin typeface="Calibri"/>
                <a:cs typeface="Calibri"/>
              </a:rPr>
              <a:t>easure the </a:t>
            </a:r>
            <a:r>
              <a:rPr lang="en-US" sz="2400" dirty="0" err="1" smtClean="0">
                <a:latin typeface="Calibri"/>
                <a:cs typeface="Calibri"/>
              </a:rPr>
              <a:t>parton</a:t>
            </a:r>
            <a:r>
              <a:rPr lang="en-US" sz="2400" dirty="0" smtClean="0">
                <a:latin typeface="Calibri"/>
                <a:cs typeface="Calibri"/>
              </a:rPr>
              <a:t> p</a:t>
            </a:r>
          </a:p>
          <a:p>
            <a:pPr>
              <a:buNone/>
            </a:pPr>
            <a:r>
              <a:rPr lang="en-US" sz="2400" i="1" dirty="0" smtClean="0">
                <a:latin typeface="Calibri"/>
                <a:cs typeface="Calibri"/>
              </a:rPr>
              <a:t>Use trigger </a:t>
            </a:r>
            <a:r>
              <a:rPr lang="en-US" sz="2400" i="1" dirty="0" smtClean="0">
                <a:latin typeface="Symbol" charset="2"/>
                <a:cs typeface="Symbol" charset="2"/>
              </a:rPr>
              <a:t>g</a:t>
            </a:r>
            <a:r>
              <a:rPr lang="en-US" sz="2400" i="1" dirty="0" smtClean="0">
                <a:latin typeface="Calibri"/>
                <a:cs typeface="Calibri"/>
              </a:rPr>
              <a:t> or jet</a:t>
            </a:r>
          </a:p>
        </p:txBody>
      </p:sp>
    </p:spTree>
    <p:extLst>
      <p:ext uri="{BB962C8B-B14F-4D97-AF65-F5344CB8AC3E}">
        <p14:creationId xmlns:p14="http://schemas.microsoft.com/office/powerpoint/2010/main" val="3599438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894-CDDC-4942-B906-3313FC5201FE}" type="slidenum">
              <a:rPr lang="en-US"/>
              <a:pPr/>
              <a:t>41</a:t>
            </a:fld>
            <a:endParaRPr lang="en-US"/>
          </a:p>
        </p:txBody>
      </p:sp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in AA vs. </a:t>
            </a:r>
            <a:r>
              <a:rPr lang="en-US" dirty="0" err="1" smtClean="0"/>
              <a:t>p+p</a:t>
            </a:r>
            <a:endParaRPr lang="en-US" dirty="0"/>
          </a:p>
        </p:txBody>
      </p:sp>
      <p:pic>
        <p:nvPicPr>
          <p:cNvPr id="1029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245" y="977283"/>
            <a:ext cx="7498644" cy="5260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776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PHENIX: </a:t>
            </a:r>
            <a:r>
              <a:rPr lang="en-US" dirty="0" err="1" smtClean="0"/>
              <a:t>FFn</a:t>
            </a:r>
            <a:r>
              <a:rPr lang="en-US" dirty="0" smtClean="0"/>
              <a:t> </a:t>
            </a:r>
            <a:r>
              <a:rPr lang="en-US" dirty="0"/>
              <a:t>via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-h 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72" y="1231900"/>
            <a:ext cx="6771628" cy="4888201"/>
          </a:xfrm>
          <a:prstGeom prst="rect">
            <a:avLst/>
          </a:prstGeom>
        </p:spPr>
      </p:pic>
      <p:pic>
        <p:nvPicPr>
          <p:cNvPr id="7" name="Picture 6" descr="phenix.gif"/>
          <p:cNvPicPr>
            <a:picLocks noChangeAspect="1"/>
          </p:cNvPicPr>
          <p:nvPr/>
        </p:nvPicPr>
        <p:blipFill>
          <a:blip r:embed="rId3"/>
          <a:srcRect r="6467" b="32432"/>
          <a:stretch>
            <a:fillRect/>
          </a:stretch>
        </p:blipFill>
        <p:spPr>
          <a:xfrm>
            <a:off x="1422400" y="5479033"/>
            <a:ext cx="1136650" cy="3833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819150"/>
            <a:ext cx="7378699" cy="4235449"/>
            <a:chOff x="0" y="819150"/>
            <a:chExt cx="7378699" cy="4235449"/>
          </a:xfrm>
        </p:grpSpPr>
        <p:sp>
          <p:nvSpPr>
            <p:cNvPr id="8" name="Rectangle 7"/>
            <p:cNvSpPr/>
            <p:nvPr/>
          </p:nvSpPr>
          <p:spPr bwMode="auto">
            <a:xfrm>
              <a:off x="4775504" y="1552434"/>
              <a:ext cx="2603195" cy="3502165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819150"/>
              <a:ext cx="2038350" cy="193899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latin typeface="Calibri"/>
                  <a:cs typeface="Calibri"/>
                </a:rPr>
                <a:t>“Extra” soft particles at larger angles near the away side jet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910542"/>
            <a:ext cx="2038350" cy="20867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Calibri"/>
                <a:cs typeface="Calibri"/>
              </a:rPr>
              <a:t>Provide constraints on gluon splitting</a:t>
            </a:r>
          </a:p>
          <a:p>
            <a:pPr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buNone/>
            </a:pPr>
            <a:r>
              <a:rPr lang="en-US" sz="2400" dirty="0" err="1" smtClean="0">
                <a:latin typeface="Calibri"/>
                <a:cs typeface="Calibri"/>
              </a:rPr>
              <a:t>Perturbative</a:t>
            </a:r>
            <a:r>
              <a:rPr lang="en-US" sz="2400" dirty="0" smtClean="0">
                <a:latin typeface="Calibri"/>
                <a:cs typeface="Calibri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38150" y="590550"/>
            <a:ext cx="5145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rgbClr val="0328E3"/>
                </a:solidFill>
                <a:latin typeface="Symbol" charset="2"/>
                <a:cs typeface="Symbol" charset="2"/>
              </a:rPr>
              <a:t>g</a:t>
            </a:r>
            <a:r>
              <a:rPr lang="en-US" i="1" dirty="0" smtClean="0">
                <a:solidFill>
                  <a:srgbClr val="0328E3"/>
                </a:solidFill>
                <a:latin typeface="Symbol" charset="2"/>
                <a:cs typeface="Symbol" charset="2"/>
              </a:rPr>
              <a:t>: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 </a:t>
            </a:r>
            <a:r>
              <a:rPr lang="en-US" sz="2400" i="1" dirty="0" err="1" smtClean="0">
                <a:solidFill>
                  <a:srgbClr val="0328E3"/>
                </a:solidFill>
                <a:latin typeface="Calibri"/>
                <a:cs typeface="Calibri"/>
              </a:rPr>
              <a:t>parton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 energy, </a:t>
            </a:r>
            <a:r>
              <a:rPr lang="en-US" sz="2400" i="1" dirty="0" err="1" smtClean="0">
                <a:solidFill>
                  <a:srgbClr val="0328E3"/>
                </a:solidFill>
                <a:latin typeface="Calibri"/>
                <a:cs typeface="Calibri"/>
              </a:rPr>
              <a:t>h</a:t>
            </a:r>
            <a:r>
              <a:rPr lang="en-US" sz="2400" i="1" dirty="0" smtClean="0">
                <a:solidFill>
                  <a:srgbClr val="0328E3"/>
                </a:solidFill>
                <a:latin typeface="Calibri"/>
                <a:cs typeface="Calibri"/>
              </a:rPr>
              <a:t>: fragmentation fn.</a:t>
            </a:r>
            <a:endParaRPr lang="en-US" i="1" dirty="0">
              <a:solidFill>
                <a:srgbClr val="0328E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8943" y="2430512"/>
            <a:ext cx="1243612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err="1" smtClean="0">
                <a:solidFill>
                  <a:srgbClr val="000000"/>
                </a:solidFill>
                <a:latin typeface="Calibri"/>
                <a:cs typeface="Calibri"/>
              </a:rPr>
              <a:t>Au+Au</a:t>
            </a:r>
            <a:r>
              <a:rPr lang="en-US" sz="2400" i="1" dirty="0" smtClean="0">
                <a:solidFill>
                  <a:srgbClr val="000000"/>
                </a:solidFill>
                <a:latin typeface="Calibri"/>
                <a:cs typeface="Calibri"/>
              </a:rPr>
              <a:t>/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en-US" sz="2400" i="1" dirty="0" err="1" smtClean="0">
                <a:solidFill>
                  <a:srgbClr val="000000"/>
                </a:solidFill>
                <a:latin typeface="Calibri"/>
                <a:cs typeface="Calibri"/>
              </a:rPr>
              <a:t>p+p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68111" y="5867837"/>
            <a:ext cx="1981200" cy="990600"/>
            <a:chOff x="1295400" y="2895600"/>
            <a:chExt cx="1981200" cy="990600"/>
          </a:xfrm>
        </p:grpSpPr>
        <p:grpSp>
          <p:nvGrpSpPr>
            <p:cNvPr id="18" name="Group 80"/>
            <p:cNvGrpSpPr/>
            <p:nvPr/>
          </p:nvGrpSpPr>
          <p:grpSpPr>
            <a:xfrm>
              <a:off x="1295400" y="2971800"/>
              <a:ext cx="914400" cy="914400"/>
              <a:chOff x="633022" y="4167578"/>
              <a:chExt cx="2209800" cy="2209800"/>
            </a:xfrm>
          </p:grpSpPr>
          <p:sp>
            <p:nvSpPr>
              <p:cNvPr id="33" name="Arc 32"/>
              <p:cNvSpPr/>
              <p:nvPr/>
            </p:nvSpPr>
            <p:spPr bwMode="auto">
              <a:xfrm rot="3600000">
                <a:off x="633022" y="4167578"/>
                <a:ext cx="2209800" cy="2209800"/>
              </a:xfrm>
              <a:prstGeom prst="arc">
                <a:avLst>
                  <a:gd name="adj1" fmla="val 16200000"/>
                  <a:gd name="adj2" fmla="val 19703187"/>
                </a:avLst>
              </a:prstGeom>
              <a:solidFill>
                <a:srgbClr val="FF0000">
                  <a:alpha val="4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34" name="Group 79"/>
              <p:cNvGrpSpPr/>
              <p:nvPr/>
            </p:nvGrpSpPr>
            <p:grpSpPr>
              <a:xfrm>
                <a:off x="1752600" y="4838700"/>
                <a:ext cx="1066800" cy="723900"/>
                <a:chOff x="1752600" y="4838700"/>
                <a:chExt cx="1066800" cy="723900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 bwMode="auto">
                <a:xfrm flipV="1">
                  <a:off x="1828800" y="4838700"/>
                  <a:ext cx="762000" cy="495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6" name="Straight Arrow Connector 35"/>
                <p:cNvCxnSpPr/>
                <p:nvPr/>
              </p:nvCxnSpPr>
              <p:spPr bwMode="auto">
                <a:xfrm flipV="1">
                  <a:off x="1752600" y="5181600"/>
                  <a:ext cx="1066800" cy="114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7" name="Straight Arrow Connector 36"/>
                <p:cNvCxnSpPr/>
                <p:nvPr/>
              </p:nvCxnSpPr>
              <p:spPr bwMode="auto">
                <a:xfrm>
                  <a:off x="1828800" y="5257800"/>
                  <a:ext cx="990600" cy="1524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8" name="Straight Arrow Connector 37"/>
                <p:cNvCxnSpPr/>
                <p:nvPr/>
              </p:nvCxnSpPr>
              <p:spPr bwMode="auto">
                <a:xfrm>
                  <a:off x="1828800" y="5257800"/>
                  <a:ext cx="762000" cy="3048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19" name="Group 81"/>
            <p:cNvGrpSpPr/>
            <p:nvPr/>
          </p:nvGrpSpPr>
          <p:grpSpPr>
            <a:xfrm>
              <a:off x="1828800" y="2971800"/>
              <a:ext cx="914400" cy="914400"/>
              <a:chOff x="3557978" y="4167578"/>
              <a:chExt cx="2209800" cy="2209800"/>
            </a:xfrm>
          </p:grpSpPr>
          <p:sp>
            <p:nvSpPr>
              <p:cNvPr id="27" name="Arc 26"/>
              <p:cNvSpPr/>
              <p:nvPr/>
            </p:nvSpPr>
            <p:spPr bwMode="auto">
              <a:xfrm rot="3600000">
                <a:off x="3557978" y="4167578"/>
                <a:ext cx="2209800" cy="2209800"/>
              </a:xfrm>
              <a:prstGeom prst="arc">
                <a:avLst>
                  <a:gd name="adj1" fmla="val 14203068"/>
                  <a:gd name="adj2" fmla="val 37296"/>
                </a:avLst>
              </a:prstGeom>
              <a:solidFill>
                <a:srgbClr val="0000FF">
                  <a:alpha val="20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grpSp>
            <p:nvGrpSpPr>
              <p:cNvPr id="28" name="Group 78"/>
              <p:cNvGrpSpPr/>
              <p:nvPr/>
            </p:nvGrpSpPr>
            <p:grpSpPr>
              <a:xfrm>
                <a:off x="4648200" y="4838700"/>
                <a:ext cx="1066800" cy="723900"/>
                <a:chOff x="4648200" y="4838700"/>
                <a:chExt cx="1066800" cy="723900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 bwMode="auto">
                <a:xfrm flipV="1">
                  <a:off x="4724400" y="4838700"/>
                  <a:ext cx="762000" cy="495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0" name="Straight Arrow Connector 29"/>
                <p:cNvCxnSpPr/>
                <p:nvPr/>
              </p:nvCxnSpPr>
              <p:spPr bwMode="auto">
                <a:xfrm flipV="1">
                  <a:off x="4648200" y="5181600"/>
                  <a:ext cx="1066800" cy="1143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1" name="Straight Arrow Connector 30"/>
                <p:cNvCxnSpPr/>
                <p:nvPr/>
              </p:nvCxnSpPr>
              <p:spPr bwMode="auto">
                <a:xfrm>
                  <a:off x="4724400" y="5257800"/>
                  <a:ext cx="990600" cy="1524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2" name="Straight Arrow Connector 31"/>
                <p:cNvCxnSpPr/>
                <p:nvPr/>
              </p:nvCxnSpPr>
              <p:spPr bwMode="auto">
                <a:xfrm>
                  <a:off x="4724400" y="5257800"/>
                  <a:ext cx="762000" cy="30480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grpSp>
          <p:nvGrpSpPr>
            <p:cNvPr id="20" name="Group 77"/>
            <p:cNvGrpSpPr/>
            <p:nvPr/>
          </p:nvGrpSpPr>
          <p:grpSpPr>
            <a:xfrm>
              <a:off x="2362200" y="2971800"/>
              <a:ext cx="914400" cy="914400"/>
              <a:chOff x="6605978" y="4062022"/>
              <a:chExt cx="2209800" cy="2209800"/>
            </a:xfrm>
          </p:grpSpPr>
          <p:sp>
            <p:nvSpPr>
              <p:cNvPr id="22" name="Arc 21"/>
              <p:cNvSpPr/>
              <p:nvPr/>
            </p:nvSpPr>
            <p:spPr bwMode="auto">
              <a:xfrm rot="3600000">
                <a:off x="6605978" y="4062022"/>
                <a:ext cx="2209800" cy="2209800"/>
              </a:xfrm>
              <a:prstGeom prst="arc">
                <a:avLst>
                  <a:gd name="adj1" fmla="val 12619170"/>
                  <a:gd name="adj2" fmla="val 1799458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 bwMode="auto">
              <a:xfrm flipV="1">
                <a:off x="7772400" y="4762500"/>
                <a:ext cx="762000" cy="4953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V="1">
                <a:off x="7696200" y="5105400"/>
                <a:ext cx="1066800" cy="1143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7772400" y="5181600"/>
                <a:ext cx="990600" cy="1524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7772400" y="5181600"/>
                <a:ext cx="762000" cy="30480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1" name="Rectangle 20"/>
            <p:cNvSpPr/>
            <p:nvPr/>
          </p:nvSpPr>
          <p:spPr bwMode="auto">
            <a:xfrm>
              <a:off x="1752600" y="2895600"/>
              <a:ext cx="1524000" cy="990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7250" y="5871689"/>
            <a:ext cx="2227714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PRL </a:t>
            </a:r>
            <a:r>
              <a:rPr lang="hu-HU" sz="1600" dirty="0">
                <a:solidFill>
                  <a:schemeClr val="tx1"/>
                </a:solidFill>
                <a:latin typeface="+mn-lt"/>
              </a:rPr>
              <a:t>111, </a:t>
            </a:r>
            <a:r>
              <a:rPr lang="hu-HU" sz="1600" dirty="0" smtClean="0">
                <a:solidFill>
                  <a:schemeClr val="tx1"/>
                </a:solidFill>
                <a:latin typeface="+mn-lt"/>
              </a:rPr>
              <a:t>032301 </a:t>
            </a:r>
            <a:r>
              <a:rPr lang="hu-HU" sz="1600" dirty="0">
                <a:solidFill>
                  <a:schemeClr val="tx1"/>
                </a:solidFill>
                <a:latin typeface="+mn-lt"/>
              </a:rPr>
              <a:t>(2013)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840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90" r="4196" b="4440"/>
          <a:stretch/>
        </p:blipFill>
        <p:spPr>
          <a:xfrm>
            <a:off x="1" y="557600"/>
            <a:ext cx="9144000" cy="63003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52756" y="157490"/>
            <a:ext cx="1339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G. Roland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719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jet is a </a:t>
            </a:r>
            <a:r>
              <a:rPr lang="en-US" dirty="0" err="1" smtClean="0"/>
              <a:t>partonic</a:t>
            </a:r>
            <a:r>
              <a:rPr lang="en-US" dirty="0" smtClean="0"/>
              <a:t> probe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596422"/>
            <a:ext cx="8513762" cy="3462486"/>
          </a:xfrm>
        </p:spPr>
        <p:txBody>
          <a:bodyPr/>
          <a:lstStyle/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It’s not a photon…</a:t>
            </a:r>
          </a:p>
          <a:p>
            <a:endParaRPr lang="en-US" dirty="0" smtClean="0"/>
          </a:p>
          <a:p>
            <a:r>
              <a:rPr lang="en-US" dirty="0" smtClean="0"/>
              <a:t>It can lose energy before the hard scattering</a:t>
            </a:r>
          </a:p>
          <a:p>
            <a:r>
              <a:rPr lang="en-US" dirty="0" smtClean="0"/>
              <a:t>It can lose energy after the hard scattering</a:t>
            </a:r>
          </a:p>
          <a:p>
            <a:r>
              <a:rPr lang="en-US" dirty="0" smtClean="0"/>
              <a:t>It can experience multiple scattering</a:t>
            </a:r>
          </a:p>
          <a:p>
            <a:r>
              <a:rPr lang="en-US" dirty="0" smtClean="0"/>
              <a:t>These may not be independent!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6838" y="1535420"/>
            <a:ext cx="8966288" cy="5082873"/>
            <a:chOff x="70978" y="1556416"/>
            <a:chExt cx="8966288" cy="5082873"/>
          </a:xfrm>
        </p:grpSpPr>
        <p:sp>
          <p:nvSpPr>
            <p:cNvPr id="5" name="Oval 4"/>
            <p:cNvSpPr/>
            <p:nvPr/>
          </p:nvSpPr>
          <p:spPr bwMode="auto">
            <a:xfrm>
              <a:off x="70978" y="1556416"/>
              <a:ext cx="7950200" cy="2286000"/>
            </a:xfrm>
            <a:prstGeom prst="ellipse">
              <a:avLst/>
            </a:prstGeom>
            <a:noFill/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7086" y="4047810"/>
              <a:ext cx="8720180" cy="2591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660066"/>
                  </a:solidFill>
                </a:rPr>
                <a:t>These are not just “background”</a:t>
              </a:r>
            </a:p>
            <a:p>
              <a:pPr>
                <a:buNone/>
              </a:pPr>
              <a:r>
                <a:rPr lang="en-US" dirty="0">
                  <a:solidFill>
                    <a:srgbClr val="660066"/>
                  </a:solidFill>
                </a:rPr>
                <a:t>H</a:t>
              </a:r>
              <a:r>
                <a:rPr lang="en-US" dirty="0" smtClean="0">
                  <a:solidFill>
                    <a:srgbClr val="660066"/>
                  </a:solidFill>
                </a:rPr>
                <a:t>igher-twist physics is interesting, not well understood, </a:t>
              </a:r>
            </a:p>
            <a:p>
              <a:pPr>
                <a:buNone/>
              </a:pPr>
              <a:r>
                <a:rPr lang="en-US" dirty="0">
                  <a:solidFill>
                    <a:srgbClr val="660066"/>
                  </a:solidFill>
                </a:rPr>
                <a:t> </a:t>
              </a:r>
              <a:r>
                <a:rPr lang="en-US" dirty="0" smtClean="0">
                  <a:solidFill>
                    <a:srgbClr val="660066"/>
                  </a:solidFill>
                </a:rPr>
                <a:t> as well as relevant to </a:t>
              </a:r>
              <a:r>
                <a:rPr lang="en-US" dirty="0" err="1" smtClean="0">
                  <a:solidFill>
                    <a:srgbClr val="660066"/>
                  </a:solidFill>
                </a:rPr>
                <a:t>parton</a:t>
              </a:r>
              <a:r>
                <a:rPr lang="en-US" dirty="0" smtClean="0">
                  <a:solidFill>
                    <a:srgbClr val="660066"/>
                  </a:solidFill>
                </a:rPr>
                <a:t>-plasma interaction !</a:t>
              </a:r>
            </a:p>
            <a:p>
              <a:pPr>
                <a:buNone/>
              </a:pPr>
              <a:r>
                <a:rPr lang="en-US" dirty="0" smtClean="0">
                  <a:solidFill>
                    <a:srgbClr val="000000"/>
                  </a:solidFill>
                </a:rPr>
                <a:t>Should measure </a:t>
              </a:r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dirty="0" smtClean="0">
                  <a:solidFill>
                    <a:srgbClr val="000000"/>
                  </a:solidFill>
                </a:rPr>
                <a:t>-h correlations in cold nuclear matter!</a:t>
              </a:r>
            </a:p>
            <a:p>
              <a:pPr>
                <a:buNone/>
              </a:pP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</a:rPr>
                <a:t>                 </a:t>
              </a:r>
              <a:r>
                <a:rPr lang="en-US" i="1" dirty="0" smtClean="0">
                  <a:latin typeface="+mn-lt"/>
                </a:rPr>
                <a:t>this is underway in </a:t>
              </a:r>
              <a:r>
                <a:rPr lang="en-US" i="1" dirty="0" err="1" smtClean="0">
                  <a:latin typeface="+mn-lt"/>
                </a:rPr>
                <a:t>p+A</a:t>
              </a:r>
              <a:r>
                <a:rPr lang="en-US" i="1" dirty="0" smtClean="0">
                  <a:latin typeface="+mn-lt"/>
                </a:rPr>
                <a:t>!</a:t>
              </a:r>
              <a:endParaRPr lang="en-US" i="1" dirty="0">
                <a:solidFill>
                  <a:srgbClr val="0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6244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  <a:round/>
          </a:ln>
        </p:spPr>
        <p:txBody>
          <a:bodyPr lIns="0" tIns="0" rIns="0" bIns="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sz="1200" b="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38112" y="44450"/>
            <a:ext cx="8928101" cy="673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800" dirty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C</a:t>
            </a:r>
            <a:r>
              <a:rPr lang="en-US" sz="3800" dirty="0" smtClean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hange the probe! </a:t>
            </a:r>
            <a:r>
              <a:rPr lang="en-US" sz="3800" dirty="0" err="1" smtClean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pA</a:t>
            </a:r>
            <a:r>
              <a:rPr lang="en-US" sz="3800" dirty="0" smtClean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 vs. </a:t>
            </a:r>
            <a:r>
              <a:rPr lang="en-US" sz="3800" dirty="0" err="1" smtClean="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eA</a:t>
            </a:r>
            <a:endParaRPr sz="3800" dirty="0">
              <a:solidFill>
                <a:srgbClr val="021EAA"/>
              </a:solidFill>
              <a:uFill>
                <a:solidFill>
                  <a:srgbClr val="021EAA"/>
                </a:solidFill>
              </a:uFill>
            </a:endParaRP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18262370" y="8077200"/>
            <a:ext cx="213185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  <a:uFillTx/>
                </a:defRPr>
              </a:pPr>
              <a:t>45</a:t>
            </a:fld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165100" y="2959100"/>
            <a:ext cx="4191000" cy="359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More direct information on the response of a nuclear medium to gluon probe </a:t>
            </a: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Probe has structure as complex as the “target”</a:t>
            </a:r>
          </a:p>
          <a:p>
            <a:pPr marL="254000" marR="41275" lvl="1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Soft color interactions before the collision can alter the nuclear wave function and destroy universality of parton properties (break factorization)</a:t>
            </a:r>
          </a:p>
        </p:txBody>
      </p:sp>
      <p:grpSp>
        <p:nvGrpSpPr>
          <p:cNvPr id="105" name="Group 105"/>
          <p:cNvGrpSpPr/>
          <p:nvPr/>
        </p:nvGrpSpPr>
        <p:grpSpPr>
          <a:xfrm>
            <a:off x="279399" y="1346199"/>
            <a:ext cx="3914439" cy="1483616"/>
            <a:chOff x="126999" y="0"/>
            <a:chExt cx="3914437" cy="1483614"/>
          </a:xfrm>
        </p:grpSpPr>
        <p:pic>
          <p:nvPicPr>
            <p:cNvPr id="102" name="pAeA.png"/>
            <p:cNvPicPr/>
            <p:nvPr/>
          </p:nvPicPr>
          <p:blipFill>
            <a:blip r:embed="rId3">
              <a:extLst/>
            </a:blip>
            <a:srcRect t="49773"/>
            <a:stretch>
              <a:fillRect/>
            </a:stretch>
          </p:blipFill>
          <p:spPr>
            <a:xfrm>
              <a:off x="245035" y="0"/>
              <a:ext cx="3399868" cy="1483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" name="Shape 103"/>
            <p:cNvSpPr/>
            <p:nvPr/>
          </p:nvSpPr>
          <p:spPr>
            <a:xfrm>
              <a:off x="127000" y="63500"/>
              <a:ext cx="324456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</a:t>
              </a:r>
            </a:p>
          </p:txBody>
        </p:sp>
        <p:sp>
          <p:nvSpPr>
            <p:cNvPr id="104" name="Shape 104"/>
            <p:cNvSpPr/>
            <p:nvPr/>
          </p:nvSpPr>
          <p:spPr>
            <a:xfrm>
              <a:off x="3429000" y="571500"/>
              <a:ext cx="612438" cy="4472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p/A</a:t>
              </a:r>
            </a:p>
          </p:txBody>
        </p:sp>
      </p:grpSp>
      <p:sp>
        <p:nvSpPr>
          <p:cNvPr id="106" name="Shape 106"/>
          <p:cNvSpPr/>
          <p:nvPr/>
        </p:nvSpPr>
        <p:spPr>
          <a:xfrm>
            <a:off x="4666315" y="2909182"/>
            <a:ext cx="4406901" cy="377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08000" marR="41275" lvl="2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Point-like probe</a:t>
            </a:r>
          </a:p>
          <a:p>
            <a:pPr marL="508000" marR="41275" lvl="2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Dominated by single photon exchange </a:t>
            </a: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⇒ </a:t>
            </a: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no direct color interaction </a:t>
            </a: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⇒ </a:t>
            </a: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preserve the properties of partons in the nuclear wave function</a:t>
            </a:r>
          </a:p>
          <a:p>
            <a:pPr marL="508000" marR="41275" lvl="2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High precision &amp; access to partonic kinematics</a:t>
            </a:r>
          </a:p>
          <a:p>
            <a:pPr marL="508000" marR="41275" lvl="2" indent="-254000" eaLnBrk="1" fontAlgn="auto" hangingPunct="1">
              <a:spcBef>
                <a:spcPts val="400"/>
              </a:spcBef>
              <a:spcAft>
                <a:spcPts val="0"/>
              </a:spcAft>
              <a:buClr>
                <a:srgbClr val="FF2600"/>
              </a:buClr>
              <a:buSzPct val="150000"/>
              <a:buFontTx/>
              <a:buChar char="•"/>
              <a:defRPr sz="1800"/>
            </a:pPr>
            <a:r>
              <a:rPr sz="2200" b="0" kern="0">
                <a:solidFill>
                  <a:sysClr val="windowText" lastClr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Nuclei always “cold” nuclear matter (CNM)</a:t>
            </a:r>
          </a:p>
        </p:txBody>
      </p:sp>
      <p:grpSp>
        <p:nvGrpSpPr>
          <p:cNvPr id="109" name="Group 109"/>
          <p:cNvGrpSpPr/>
          <p:nvPr/>
        </p:nvGrpSpPr>
        <p:grpSpPr>
          <a:xfrm>
            <a:off x="4911985" y="1285540"/>
            <a:ext cx="4192644" cy="1510492"/>
            <a:chOff x="339433" y="356408"/>
            <a:chExt cx="4192642" cy="1510491"/>
          </a:xfrm>
        </p:grpSpPr>
        <p:pic>
          <p:nvPicPr>
            <p:cNvPr id="107" name="pAeA.png"/>
            <p:cNvPicPr/>
            <p:nvPr/>
          </p:nvPicPr>
          <p:blipFill>
            <a:blip r:embed="rId3">
              <a:extLst/>
            </a:blip>
            <a:srcRect b="53856"/>
            <a:stretch>
              <a:fillRect/>
            </a:stretch>
          </p:blipFill>
          <p:spPr>
            <a:xfrm>
              <a:off x="339433" y="356408"/>
              <a:ext cx="3767762" cy="1510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Shape 108"/>
            <p:cNvSpPr/>
            <p:nvPr/>
          </p:nvSpPr>
          <p:spPr>
            <a:xfrm>
              <a:off x="3728398" y="918166"/>
              <a:ext cx="803679" cy="5040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40639" marR="40639" defTabSz="914400">
                <a:defRPr sz="24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uFillTx/>
                </a:defRPr>
              </a:pPr>
              <a:r>
                <a:rPr b="0" kern="0">
                  <a:solidFill>
                    <a:sysClr val="windowText" lastClr="000000"/>
                  </a:solidFill>
                  <a:latin typeface="Arial"/>
                  <a:ea typeface="Arial"/>
                  <a:cs typeface="Arial"/>
                </a:rPr>
                <a:t>p/A</a:t>
              </a:r>
            </a:p>
          </p:txBody>
        </p:sp>
      </p:grpSp>
      <p:sp>
        <p:nvSpPr>
          <p:cNvPr id="110" name="Shape 110"/>
          <p:cNvSpPr/>
          <p:nvPr/>
        </p:nvSpPr>
        <p:spPr>
          <a:xfrm>
            <a:off x="4813300" y="787400"/>
            <a:ext cx="3421944" cy="48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1275" marR="41275" defTabSz="914400">
              <a:spcBef>
                <a:spcPts val="400"/>
              </a:spcBef>
              <a:defRPr sz="2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eaLnBrk="1" fontAlgn="auto" hangingPunct="1">
              <a:spcAft>
                <a:spcPts val="0"/>
              </a:spcAft>
              <a:buClrTx/>
              <a:buSzTx/>
              <a:buFontTx/>
              <a:buNone/>
              <a:defRPr sz="1800">
                <a:uFillTx/>
              </a:defRPr>
            </a:pPr>
            <a:r>
              <a:rPr b="0" kern="0">
                <a:solidFill>
                  <a:sysClr val="windowText" lastClr="000000"/>
                </a:solidFill>
                <a:latin typeface="Arial"/>
                <a:ea typeface="Arial"/>
                <a:cs typeface="Arial"/>
              </a:rPr>
              <a:t>Electron-Hadron (DIS)</a:t>
            </a:r>
          </a:p>
        </p:txBody>
      </p:sp>
      <p:sp>
        <p:nvSpPr>
          <p:cNvPr id="111" name="Shape 111"/>
          <p:cNvSpPr/>
          <p:nvPr/>
        </p:nvSpPr>
        <p:spPr>
          <a:xfrm>
            <a:off x="203200" y="749300"/>
            <a:ext cx="2519041" cy="48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1275" marR="41275" defTabSz="914400">
              <a:spcBef>
                <a:spcPts val="400"/>
              </a:spcBef>
              <a:defRPr sz="27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eaLnBrk="1" fontAlgn="auto" hangingPunct="1">
              <a:spcAft>
                <a:spcPts val="0"/>
              </a:spcAft>
              <a:buClrTx/>
              <a:buSzTx/>
              <a:buFontTx/>
              <a:buNone/>
              <a:defRPr sz="1800">
                <a:uFillTx/>
              </a:defRPr>
            </a:pPr>
            <a:r>
              <a:rPr b="0" kern="0">
                <a:solidFill>
                  <a:sysClr val="windowText" lastClr="000000"/>
                </a:solidFill>
                <a:latin typeface="Arial"/>
                <a:ea typeface="Arial"/>
                <a:cs typeface="Arial"/>
              </a:rPr>
              <a:t>Hadron-Hadron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22283" y="62698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solidFill>
                  <a:schemeClr val="tx1"/>
                </a:solidFill>
              </a:rPr>
              <a:t>T. </a:t>
            </a:r>
            <a:r>
              <a:rPr lang="en-US" sz="1800" b="0" dirty="0" err="1" smtClean="0">
                <a:solidFill>
                  <a:schemeClr val="tx1"/>
                </a:solidFill>
              </a:rPr>
              <a:t>Ullrich</a:t>
            </a:r>
            <a:endParaRPr lang="en-US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82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577" y="2899128"/>
            <a:ext cx="7772400" cy="457200"/>
          </a:xfrm>
        </p:spPr>
        <p:txBody>
          <a:bodyPr/>
          <a:lstStyle/>
          <a:p>
            <a:r>
              <a:rPr lang="en-US" dirty="0" smtClean="0"/>
              <a:t>Heavy quark probes of QGP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>
                <a:latin typeface="Arial"/>
                <a:ea typeface="Arial"/>
                <a:cs typeface="Arial"/>
              </a:rPr>
              <a:pPr/>
              <a:t>46</a:t>
            </a:fld>
            <a:endParaRPr lang="en-US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7195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Charm quarks also lose energy and flow!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88" y="4942893"/>
            <a:ext cx="4924884" cy="1643527"/>
          </a:xfrm>
        </p:spPr>
        <p:txBody>
          <a:bodyPr/>
          <a:lstStyle/>
          <a:p>
            <a:r>
              <a:rPr lang="en-US" dirty="0" smtClean="0"/>
              <a:t>Charm quarks diffusing through strongly coupled QGP</a:t>
            </a:r>
          </a:p>
          <a:p>
            <a:r>
              <a:rPr lang="en-US" dirty="0" smtClean="0"/>
              <a:t>Collisions drive energy loss and</a:t>
            </a:r>
            <a:r>
              <a:rPr lang="en-US" dirty="0"/>
              <a:t> </a:t>
            </a:r>
            <a:r>
              <a:rPr lang="en-US" dirty="0" smtClean="0"/>
              <a:t>push charm along with the bulk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" y="756350"/>
            <a:ext cx="4869664" cy="4103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r="9121"/>
          <a:stretch>
            <a:fillRect/>
          </a:stretch>
        </p:blipFill>
        <p:spPr>
          <a:xfrm>
            <a:off x="4668363" y="2624266"/>
            <a:ext cx="4415242" cy="36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26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3350"/>
            <a:ext cx="8343900" cy="457200"/>
          </a:xfrm>
        </p:spPr>
        <p:txBody>
          <a:bodyPr/>
          <a:lstStyle/>
          <a:p>
            <a:r>
              <a:rPr lang="en-US" dirty="0" smtClean="0"/>
              <a:t>Upgrade ALICE for heavy quark probes in Run3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36" y="699159"/>
            <a:ext cx="7772400" cy="168046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 smtClean="0">
                <a:solidFill>
                  <a:schemeClr val="tx2"/>
                </a:solidFill>
              </a:rPr>
              <a:t>ilicon </a:t>
            </a:r>
            <a:r>
              <a:rPr lang="en-US" dirty="0">
                <a:solidFill>
                  <a:schemeClr val="tx2"/>
                </a:solidFill>
              </a:rPr>
              <a:t>detector arrays around beam pipe </a:t>
            </a:r>
          </a:p>
          <a:p>
            <a:pPr lvl="1"/>
            <a:r>
              <a:rPr lang="en-US" dirty="0" smtClean="0"/>
              <a:t>Tag </a:t>
            </a:r>
            <a:r>
              <a:rPr lang="en-US" dirty="0"/>
              <a:t>displaced vertex to </a:t>
            </a:r>
            <a:r>
              <a:rPr lang="en-US" dirty="0" smtClean="0"/>
              <a:t>separate </a:t>
            </a:r>
            <a:r>
              <a:rPr lang="en-US" dirty="0" err="1" smtClean="0"/>
              <a:t>c</a:t>
            </a:r>
            <a:r>
              <a:rPr lang="en-US" dirty="0" err="1"/>
              <a:t>,b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Reconstruct D &amp; B </a:t>
            </a:r>
            <a:r>
              <a:rPr lang="en-US" dirty="0" smtClean="0"/>
              <a:t>mesons from their decay hadrons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 descr="detector view"/>
          <p:cNvPicPr>
            <a:picLocks noChangeAspect="1" noChangeArrowheads="1"/>
          </p:cNvPicPr>
          <p:nvPr/>
        </p:nvPicPr>
        <p:blipFill>
          <a:blip r:embed="rId2"/>
          <a:srcRect t="22635" b="22223"/>
          <a:stretch>
            <a:fillRect/>
          </a:stretch>
        </p:blipFill>
        <p:spPr bwMode="auto">
          <a:xfrm>
            <a:off x="685800" y="2509520"/>
            <a:ext cx="2300303" cy="147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XBD201401-00052-52-1.TIF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t="7001" r="13178"/>
          <a:stretch/>
        </p:blipFill>
        <p:spPr>
          <a:xfrm rot="5400000">
            <a:off x="1112005" y="3767088"/>
            <a:ext cx="2394534" cy="3703509"/>
          </a:xfrm>
          <a:prstGeom prst="rect">
            <a:avLst/>
          </a:prstGeom>
        </p:spPr>
      </p:pic>
      <p:pic>
        <p:nvPicPr>
          <p:cNvPr id="9" name="Picture 8" descr="its_layout_rev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28" y="4499845"/>
            <a:ext cx="3674972" cy="2316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580" y="2456180"/>
            <a:ext cx="3446893" cy="19634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1294" y="2016790"/>
            <a:ext cx="6274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tx2"/>
                </a:solidFill>
                <a:latin typeface="Arial"/>
                <a:cs typeface="Arial"/>
              </a:rPr>
              <a:t>MAPS technology used for STAR at RHIC</a:t>
            </a:r>
            <a:endParaRPr lang="en-US" sz="2400" i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61032" y="4696490"/>
            <a:ext cx="1710725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ALICE</a:t>
            </a:r>
          </a:p>
          <a:p>
            <a:pPr>
              <a:buNone/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build now</a:t>
            </a:r>
          </a:p>
          <a:p>
            <a:pPr>
              <a:buNone/>
            </a:pP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for Run3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  (2020)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203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and suppression as for light quarks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4" y="825090"/>
            <a:ext cx="3811827" cy="318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635" r="9678"/>
          <a:stretch/>
        </p:blipFill>
        <p:spPr>
          <a:xfrm>
            <a:off x="4176889" y="2817989"/>
            <a:ext cx="4755444" cy="37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54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14CF-9D18-7344-9E80-CA9008F2403E}" type="slidenum">
              <a:rPr lang="en-US"/>
              <a:pPr/>
              <a:t>5</a:t>
            </a:fld>
            <a:endParaRPr lang="en-US"/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>
          <a:blip r:embed="rId3"/>
          <a:srcRect l="22449" t="27203" r="29616" b="2127"/>
          <a:stretch>
            <a:fillRect/>
          </a:stretch>
        </p:blipFill>
        <p:spPr bwMode="auto">
          <a:xfrm>
            <a:off x="5308600" y="2797175"/>
            <a:ext cx="3733800" cy="3992563"/>
          </a:xfrm>
          <a:prstGeom prst="rect">
            <a:avLst/>
          </a:prstGeom>
          <a:noFill/>
          <a:ln w="50800">
            <a:noFill/>
            <a:miter lim="800000"/>
            <a:headEnd/>
            <a:tailEnd type="none" w="med" len="lg"/>
          </a:ln>
          <a:effectLst/>
        </p:spPr>
      </p:pic>
      <p:sp>
        <p:nvSpPr>
          <p:cNvPr id="95437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2250"/>
            <a:ext cx="7716838" cy="457200"/>
          </a:xfrm>
        </p:spPr>
        <p:txBody>
          <a:bodyPr/>
          <a:lstStyle/>
          <a:p>
            <a:r>
              <a:rPr lang="en-US"/>
              <a:t>study plasma with radiated  </a:t>
            </a:r>
            <a:br>
              <a:rPr lang="en-US"/>
            </a:br>
            <a:r>
              <a:rPr lang="en-US"/>
              <a:t>&amp; “probe” particles</a:t>
            </a:r>
          </a:p>
        </p:txBody>
      </p:sp>
      <p:sp>
        <p:nvSpPr>
          <p:cNvPr id="954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041400"/>
            <a:ext cx="8453438" cy="58692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as a function of transverse momentum</a:t>
            </a:r>
          </a:p>
          <a:p>
            <a:pPr lvl="1">
              <a:lnSpc>
                <a:spcPct val="75000"/>
              </a:lnSpc>
            </a:pPr>
            <a:r>
              <a:rPr lang="en-US" dirty="0"/>
              <a:t>	90</a:t>
            </a:r>
            <a:r>
              <a:rPr lang="en-US" dirty="0">
                <a:ea typeface="Times New Roman" pitchFamily="-110" charset="0"/>
                <a:cs typeface="Times New Roman" pitchFamily="-110" charset="0"/>
              </a:rPr>
              <a:t>° is where the action is (max T, </a:t>
            </a:r>
            <a:r>
              <a:rPr lang="en-US" dirty="0" err="1">
                <a:latin typeface="Symbol" pitchFamily="-110" charset="2"/>
                <a:ea typeface="Times New Roman" pitchFamily="-110" charset="0"/>
                <a:cs typeface="Times New Roman" pitchFamily="-110" charset="0"/>
              </a:rPr>
              <a:t>r</a:t>
            </a:r>
            <a:r>
              <a:rPr lang="en-US" dirty="0">
                <a:ea typeface="Times New Roman" pitchFamily="-110" charset="0"/>
                <a:cs typeface="Times New Roman" pitchFamily="-110" charset="0"/>
              </a:rPr>
              <a:t>)</a:t>
            </a:r>
          </a:p>
          <a:p>
            <a:pPr lvl="1">
              <a:lnSpc>
                <a:spcPct val="75000"/>
              </a:lnSpc>
            </a:pPr>
            <a:r>
              <a:rPr lang="en-US" dirty="0">
                <a:ea typeface="Times New Roman" pitchFamily="-110" charset="0"/>
                <a:cs typeface="Times New Roman" pitchFamily="-110" charset="0"/>
              </a:rPr>
              <a:t>		</a:t>
            </a:r>
            <a:r>
              <a:rPr lang="en-US" dirty="0" err="1">
                <a:ea typeface="Times New Roman" pitchFamily="-110" charset="0"/>
                <a:cs typeface="Times New Roman" pitchFamily="-110" charset="0"/>
              </a:rPr>
              <a:t>p</a:t>
            </a:r>
            <a:r>
              <a:rPr lang="en-US" baseline="-25000" dirty="0" err="1">
                <a:ea typeface="Times New Roman" pitchFamily="-110" charset="0"/>
                <a:cs typeface="Times New Roman" pitchFamily="-110" charset="0"/>
              </a:rPr>
              <a:t>L</a:t>
            </a:r>
            <a:r>
              <a:rPr lang="en-US" dirty="0">
                <a:ea typeface="Times New Roman" pitchFamily="-110" charset="0"/>
                <a:cs typeface="Times New Roman" pitchFamily="-110" charset="0"/>
              </a:rPr>
              <a:t> between the two beams: </a:t>
            </a:r>
            <a:r>
              <a:rPr lang="en-US" dirty="0" err="1">
                <a:ea typeface="Times New Roman" pitchFamily="-110" charset="0"/>
                <a:cs typeface="Times New Roman" pitchFamily="-110" charset="0"/>
              </a:rPr>
              <a:t>midrapidity</a:t>
            </a:r>
            <a:endParaRPr lang="en-US" dirty="0">
              <a:ea typeface="Times New Roman" pitchFamily="-110" charset="0"/>
              <a:cs typeface="Times New Roman" pitchFamily="-110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p</a:t>
            </a:r>
            <a:r>
              <a:rPr lang="en-US" baseline="-25000" dirty="0" err="1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T</a:t>
            </a:r>
            <a:r>
              <a:rPr lang="en-US" dirty="0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 &lt; 1.5 </a:t>
            </a:r>
            <a:r>
              <a:rPr lang="en-US" dirty="0" err="1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GeV/c</a:t>
            </a:r>
            <a:endParaRPr lang="en-US" dirty="0">
              <a:solidFill>
                <a:srgbClr val="C802C3"/>
              </a:solidFill>
              <a:ea typeface="Times New Roman" pitchFamily="-110" charset="0"/>
              <a:cs typeface="Times New Roman" pitchFamily="-110" charset="0"/>
            </a:endParaRPr>
          </a:p>
          <a:p>
            <a:pPr lvl="1">
              <a:lnSpc>
                <a:spcPct val="75000"/>
              </a:lnSpc>
            </a:pPr>
            <a:r>
              <a:rPr lang="en-US" dirty="0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“thermal” </a:t>
            </a:r>
            <a:r>
              <a:rPr lang="en-US" dirty="0" smtClean="0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particles </a:t>
            </a:r>
            <a:r>
              <a:rPr lang="en-US" dirty="0" err="1" smtClean="0">
                <a:solidFill>
                  <a:srgbClr val="C802C3"/>
                </a:solidFill>
                <a:latin typeface="Symbol" charset="2"/>
                <a:ea typeface="Times New Roman" pitchFamily="-110" charset="0"/>
                <a:cs typeface="Symbol" charset="2"/>
              </a:rPr>
              <a:t>p</a:t>
            </a:r>
            <a:r>
              <a:rPr lang="en-US" dirty="0" err="1" smtClean="0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,K,p</a:t>
            </a:r>
            <a:r>
              <a:rPr lang="en-US" dirty="0" smtClean="0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, etc. </a:t>
            </a:r>
            <a:endParaRPr lang="en-US" dirty="0">
              <a:solidFill>
                <a:srgbClr val="C802C3"/>
              </a:solidFill>
              <a:ea typeface="Times New Roman" pitchFamily="-110" charset="0"/>
              <a:cs typeface="Times New Roman" pitchFamily="-110" charset="0"/>
            </a:endParaRPr>
          </a:p>
          <a:p>
            <a:pPr lvl="1">
              <a:lnSpc>
                <a:spcPct val="75000"/>
              </a:lnSpc>
            </a:pPr>
            <a:r>
              <a:rPr lang="en-US" dirty="0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radiated from bulk medium</a:t>
            </a:r>
          </a:p>
          <a:p>
            <a:pPr lvl="1">
              <a:lnSpc>
                <a:spcPct val="75000"/>
              </a:lnSpc>
            </a:pPr>
            <a:r>
              <a:rPr lang="en-US" dirty="0">
                <a:solidFill>
                  <a:srgbClr val="C802C3"/>
                </a:solidFill>
                <a:ea typeface="Times New Roman" pitchFamily="-110" charset="0"/>
                <a:cs typeface="Times New Roman" pitchFamily="-110" charset="0"/>
              </a:rPr>
              <a:t>“internal” plasma probes</a:t>
            </a: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accent2"/>
                </a:solidFill>
                <a:ea typeface="Times New Roman" pitchFamily="-110" charset="0"/>
                <a:cs typeface="Times New Roman" pitchFamily="-110" charset="0"/>
              </a:rPr>
              <a:t>p</a:t>
            </a:r>
            <a:r>
              <a:rPr lang="en-US" baseline="-25000" dirty="0" err="1">
                <a:solidFill>
                  <a:schemeClr val="accent2"/>
                </a:solidFill>
                <a:ea typeface="Times New Roman" pitchFamily="-110" charset="0"/>
                <a:cs typeface="Times New Roman" pitchFamily="-110" charset="0"/>
              </a:rPr>
              <a:t>T</a:t>
            </a:r>
            <a:r>
              <a:rPr lang="en-US" dirty="0">
                <a:solidFill>
                  <a:schemeClr val="accent2"/>
                </a:solidFill>
                <a:ea typeface="Times New Roman" pitchFamily="-110" charset="0"/>
                <a:cs typeface="Times New Roman" pitchFamily="-110" charset="0"/>
              </a:rPr>
              <a:t> &gt; 3 </a:t>
            </a:r>
            <a:r>
              <a:rPr lang="en-US" dirty="0" err="1">
                <a:solidFill>
                  <a:schemeClr val="accent2"/>
                </a:solidFill>
                <a:ea typeface="Times New Roman" pitchFamily="-110" charset="0"/>
                <a:cs typeface="Times New Roman" pitchFamily="-110" charset="0"/>
              </a:rPr>
              <a:t>GeV/c</a:t>
            </a:r>
            <a:endParaRPr lang="en-US" dirty="0">
              <a:solidFill>
                <a:schemeClr val="accent2"/>
              </a:solidFill>
            </a:endParaRPr>
          </a:p>
          <a:p>
            <a:pPr lvl="1">
              <a:lnSpc>
                <a:spcPct val="75000"/>
              </a:lnSpc>
            </a:pPr>
            <a:r>
              <a:rPr lang="en-US" dirty="0" smtClean="0">
                <a:solidFill>
                  <a:schemeClr val="accent2"/>
                </a:solidFill>
              </a:rPr>
              <a:t>“large </a:t>
            </a:r>
            <a:r>
              <a:rPr lang="en-US" dirty="0" err="1" smtClean="0">
                <a:solidFill>
                  <a:schemeClr val="accent2"/>
                </a:solidFill>
              </a:rPr>
              <a:t>E</a:t>
            </a:r>
            <a:r>
              <a:rPr lang="en-US" baseline="-25000" dirty="0" err="1" smtClean="0">
                <a:solidFill>
                  <a:schemeClr val="accent2"/>
                </a:solidFill>
              </a:rPr>
              <a:t>tot</a:t>
            </a:r>
            <a:r>
              <a:rPr lang="en-US" dirty="0" smtClean="0">
                <a:solidFill>
                  <a:schemeClr val="accent2"/>
                </a:solidFill>
              </a:rPr>
              <a:t>” (</a:t>
            </a:r>
            <a:r>
              <a:rPr lang="en-US" dirty="0" err="1" smtClean="0">
                <a:solidFill>
                  <a:schemeClr val="accent2"/>
                </a:solidFill>
              </a:rPr>
              <a:t>p</a:t>
            </a:r>
            <a:r>
              <a:rPr lang="en-US" baseline="-25000" dirty="0" err="1" smtClean="0">
                <a:solidFill>
                  <a:schemeClr val="accent2"/>
                </a:solidFill>
              </a:rPr>
              <a:t>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or </a:t>
            </a:r>
            <a:r>
              <a:rPr lang="en-US" dirty="0" smtClean="0">
                <a:solidFill>
                  <a:schemeClr val="accent2"/>
                </a:solidFill>
              </a:rPr>
              <a:t>M &gt;&gt;T) </a:t>
            </a:r>
            <a:endParaRPr lang="en-US" dirty="0">
              <a:solidFill>
                <a:schemeClr val="accent2"/>
              </a:solidFill>
            </a:endParaRPr>
          </a:p>
          <a:p>
            <a:pPr lvl="1">
              <a:lnSpc>
                <a:spcPct val="75000"/>
              </a:lnSpc>
            </a:pPr>
            <a:r>
              <a:rPr lang="en-US" dirty="0">
                <a:solidFill>
                  <a:schemeClr val="accent2"/>
                </a:solidFill>
              </a:rPr>
              <a:t> set scale other than </a:t>
            </a:r>
            <a:r>
              <a:rPr lang="en-US" dirty="0" err="1">
                <a:solidFill>
                  <a:schemeClr val="accent2"/>
                </a:solidFill>
              </a:rPr>
              <a:t>T(plasma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pPr lvl="1">
              <a:lnSpc>
                <a:spcPct val="75000"/>
              </a:lnSpc>
            </a:pPr>
            <a:r>
              <a:rPr lang="en-US" dirty="0" err="1">
                <a:solidFill>
                  <a:schemeClr val="accent2"/>
                </a:solidFill>
              </a:rPr>
              <a:t>autogenerated</a:t>
            </a:r>
            <a:r>
              <a:rPr lang="en-US" dirty="0">
                <a:solidFill>
                  <a:schemeClr val="accent2"/>
                </a:solidFill>
              </a:rPr>
              <a:t> “external” probe</a:t>
            </a:r>
          </a:p>
          <a:p>
            <a:pPr lvl="1">
              <a:lnSpc>
                <a:spcPct val="75000"/>
              </a:lnSpc>
            </a:pPr>
            <a:r>
              <a:rPr lang="en-US" dirty="0">
                <a:solidFill>
                  <a:schemeClr val="accent2"/>
                </a:solidFill>
                <a:ea typeface="Times New Roman" pitchFamily="-110" charset="0"/>
                <a:cs typeface="Times New Roman" pitchFamily="-110" charset="0"/>
              </a:rPr>
              <a:t>describe by </a:t>
            </a:r>
            <a:r>
              <a:rPr lang="en-US" dirty="0" err="1">
                <a:solidFill>
                  <a:schemeClr val="accent2"/>
                </a:solidFill>
                <a:ea typeface="Times New Roman" pitchFamily="-110" charset="0"/>
                <a:cs typeface="Times New Roman" pitchFamily="-110" charset="0"/>
              </a:rPr>
              <a:t>perturbative</a:t>
            </a:r>
            <a:r>
              <a:rPr lang="en-US" dirty="0">
                <a:solidFill>
                  <a:schemeClr val="accent2"/>
                </a:solidFill>
                <a:ea typeface="Times New Roman" pitchFamily="-110" charset="0"/>
                <a:cs typeface="Times New Roman" pitchFamily="-110" charset="0"/>
              </a:rPr>
              <a:t> QCD</a:t>
            </a:r>
            <a:endParaRPr lang="en-US" dirty="0">
              <a:solidFill>
                <a:srgbClr val="339933"/>
              </a:solidFill>
              <a:ea typeface="Times New Roman" pitchFamily="-110" charset="0"/>
              <a:cs typeface="Times New Roman" pitchFamily="-110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ea typeface="Times New Roman" pitchFamily="-110" charset="0"/>
                <a:cs typeface="Times New Roman" pitchFamily="-110" charset="0"/>
              </a:rPr>
              <a:t>control probe: photons</a:t>
            </a:r>
          </a:p>
          <a:p>
            <a:pPr lvl="1">
              <a:lnSpc>
                <a:spcPct val="75000"/>
              </a:lnSpc>
            </a:pPr>
            <a:r>
              <a:rPr lang="en-US" dirty="0">
                <a:ea typeface="Times New Roman" pitchFamily="-110" charset="0"/>
                <a:cs typeface="Times New Roman" pitchFamily="-110" charset="0"/>
              </a:rPr>
              <a:t>EM, not strong interaction</a:t>
            </a:r>
          </a:p>
          <a:p>
            <a:pPr lvl="1">
              <a:lnSpc>
                <a:spcPct val="75000"/>
              </a:lnSpc>
            </a:pPr>
            <a:r>
              <a:rPr lang="en-US" dirty="0">
                <a:ea typeface="Times New Roman" pitchFamily="-110" charset="0"/>
                <a:cs typeface="Times New Roman" pitchFamily="-110" charset="0"/>
              </a:rPr>
              <a:t>produced in </a:t>
            </a:r>
            <a:r>
              <a:rPr lang="en-US" dirty="0" err="1">
                <a:ea typeface="Times New Roman" pitchFamily="-110" charset="0"/>
                <a:cs typeface="Times New Roman" pitchFamily="-110" charset="0"/>
              </a:rPr>
              <a:t>Au+Au</a:t>
            </a:r>
            <a:r>
              <a:rPr lang="en-US" dirty="0">
                <a:ea typeface="Times New Roman" pitchFamily="-110" charset="0"/>
                <a:cs typeface="Times New Roman" pitchFamily="-110" charset="0"/>
              </a:rPr>
              <a:t> by QCD </a:t>
            </a:r>
          </a:p>
          <a:p>
            <a:pPr lvl="1">
              <a:lnSpc>
                <a:spcPct val="75000"/>
              </a:lnSpc>
            </a:pPr>
            <a:r>
              <a:rPr lang="en-US" dirty="0">
                <a:ea typeface="Times New Roman" pitchFamily="-110" charset="0"/>
                <a:cs typeface="Times New Roman" pitchFamily="-110" charset="0"/>
              </a:rPr>
              <a:t>  Compton scattering</a:t>
            </a:r>
            <a:endParaRPr lang="en-US" dirty="0">
              <a:solidFill>
                <a:srgbClr val="C802C3"/>
              </a:solidFill>
              <a:ea typeface="Times New Roman" pitchFamily="-110" charset="0"/>
              <a:cs typeface="Times New Roman" pitchFamily="-110" charset="0"/>
            </a:endParaRPr>
          </a:p>
        </p:txBody>
      </p:sp>
      <p:pic>
        <p:nvPicPr>
          <p:cNvPr id="954374" name="Picture 6" descr="Au-Au_1"/>
          <p:cNvPicPr>
            <a:picLocks noChangeAspect="1" noChangeArrowheads="1"/>
          </p:cNvPicPr>
          <p:nvPr/>
        </p:nvPicPr>
        <p:blipFill>
          <a:blip r:embed="rId4"/>
          <a:srcRect l="17221" r="18681"/>
          <a:stretch>
            <a:fillRect/>
          </a:stretch>
        </p:blipFill>
        <p:spPr bwMode="auto">
          <a:xfrm>
            <a:off x="7162800" y="0"/>
            <a:ext cx="1981200" cy="1882775"/>
          </a:xfrm>
          <a:prstGeom prst="rect">
            <a:avLst/>
          </a:prstGeom>
          <a:noFill/>
        </p:spPr>
      </p:pic>
      <p:sp>
        <p:nvSpPr>
          <p:cNvPr id="954373" name="Oval 5"/>
          <p:cNvSpPr>
            <a:spLocks noChangeArrowheads="1"/>
          </p:cNvSpPr>
          <p:nvPr/>
        </p:nvSpPr>
        <p:spPr bwMode="auto">
          <a:xfrm>
            <a:off x="5600700" y="2827338"/>
            <a:ext cx="774700" cy="1884362"/>
          </a:xfrm>
          <a:prstGeom prst="ellipse">
            <a:avLst/>
          </a:prstGeom>
          <a:noFill/>
          <a:ln w="38100">
            <a:solidFill>
              <a:srgbClr val="C802C3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4377" name="Oval 9"/>
          <p:cNvSpPr>
            <a:spLocks noChangeArrowheads="1"/>
          </p:cNvSpPr>
          <p:nvPr/>
        </p:nvSpPr>
        <p:spPr bwMode="auto">
          <a:xfrm rot="1797469">
            <a:off x="6548438" y="4921250"/>
            <a:ext cx="2222500" cy="1270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2000" b="0" i="1">
              <a:solidFill>
                <a:srgbClr val="339933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908800" y="-58738"/>
            <a:ext cx="2222500" cy="1954213"/>
            <a:chOff x="3488" y="810"/>
            <a:chExt cx="1256" cy="1310"/>
          </a:xfrm>
        </p:grpSpPr>
        <p:pic>
          <p:nvPicPr>
            <p:cNvPr id="954379" name="Picture 11" descr="evolution4b"/>
            <p:cNvPicPr>
              <a:picLocks noChangeAspect="1" noChangeArrowheads="1"/>
            </p:cNvPicPr>
            <p:nvPr/>
          </p:nvPicPr>
          <p:blipFill>
            <a:blip r:embed="rId5"/>
            <a:srcRect l="32600" r="44688" b="55490"/>
            <a:stretch>
              <a:fillRect/>
            </a:stretch>
          </p:blipFill>
          <p:spPr bwMode="auto">
            <a:xfrm>
              <a:off x="3752" y="1012"/>
              <a:ext cx="992" cy="1033"/>
            </a:xfrm>
            <a:prstGeom prst="rect">
              <a:avLst/>
            </a:prstGeom>
            <a:solidFill>
              <a:schemeClr val="tx2"/>
            </a:solidFill>
          </p:spPr>
        </p:pic>
        <p:sp>
          <p:nvSpPr>
            <p:cNvPr id="954380" name="Line 12"/>
            <p:cNvSpPr>
              <a:spLocks noChangeShapeType="1"/>
            </p:cNvSpPr>
            <p:nvPr/>
          </p:nvSpPr>
          <p:spPr bwMode="auto">
            <a:xfrm>
              <a:off x="3488" y="1497"/>
              <a:ext cx="640" cy="0"/>
            </a:xfrm>
            <a:prstGeom prst="line">
              <a:avLst/>
            </a:prstGeom>
            <a:noFill/>
            <a:ln w="38100">
              <a:solidFill>
                <a:srgbClr val="05EDF3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381" name="Line 13"/>
            <p:cNvSpPr>
              <a:spLocks noChangeShapeType="1"/>
            </p:cNvSpPr>
            <p:nvPr/>
          </p:nvSpPr>
          <p:spPr bwMode="auto">
            <a:xfrm>
              <a:off x="4136" y="1489"/>
              <a:ext cx="608" cy="0"/>
            </a:xfrm>
            <a:prstGeom prst="line">
              <a:avLst/>
            </a:prstGeom>
            <a:noFill/>
            <a:ln w="38100">
              <a:solidFill>
                <a:srgbClr val="05EDF3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382" name="Line 14"/>
            <p:cNvSpPr>
              <a:spLocks noChangeShapeType="1"/>
            </p:cNvSpPr>
            <p:nvPr/>
          </p:nvSpPr>
          <p:spPr bwMode="auto">
            <a:xfrm flipV="1">
              <a:off x="4136" y="810"/>
              <a:ext cx="112" cy="67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383" name="Line 15"/>
            <p:cNvSpPr>
              <a:spLocks noChangeShapeType="1"/>
            </p:cNvSpPr>
            <p:nvPr/>
          </p:nvSpPr>
          <p:spPr bwMode="auto">
            <a:xfrm flipV="1">
              <a:off x="4032" y="1441"/>
              <a:ext cx="112" cy="679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82796" y="2415065"/>
            <a:ext cx="3315426" cy="2351606"/>
            <a:chOff x="5582796" y="2415065"/>
            <a:chExt cx="3315426" cy="2351606"/>
          </a:xfrm>
        </p:grpSpPr>
        <p:sp>
          <p:nvSpPr>
            <p:cNvPr id="15" name="Rectangle 14"/>
            <p:cNvSpPr/>
            <p:nvPr/>
          </p:nvSpPr>
          <p:spPr>
            <a:xfrm>
              <a:off x="5582796" y="2415065"/>
              <a:ext cx="21346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C802C3"/>
                  </a:solidFill>
                  <a:latin typeface="Calibri"/>
                  <a:ea typeface="Times New Roman" pitchFamily="-110" charset="0"/>
                  <a:cs typeface="Calibri"/>
                </a:rPr>
                <a:t># scales as </a:t>
              </a:r>
              <a:r>
                <a:rPr lang="en-US" sz="2400" dirty="0" err="1" smtClean="0">
                  <a:solidFill>
                    <a:srgbClr val="C802C3"/>
                  </a:solidFill>
                  <a:latin typeface="Calibri"/>
                  <a:ea typeface="Times New Roman" pitchFamily="-110" charset="0"/>
                  <a:cs typeface="Calibri"/>
                </a:rPr>
                <a:t>N</a:t>
              </a:r>
              <a:r>
                <a:rPr lang="en-US" sz="2400" baseline="-25000" dirty="0" err="1" smtClean="0">
                  <a:solidFill>
                    <a:srgbClr val="C802C3"/>
                  </a:solidFill>
                  <a:latin typeface="Calibri"/>
                  <a:ea typeface="Times New Roman" pitchFamily="-110" charset="0"/>
                  <a:cs typeface="Calibri"/>
                </a:rPr>
                <a:t>part</a:t>
              </a:r>
              <a:endParaRPr lang="en-US" sz="2400" baseline="-25000" dirty="0">
                <a:latin typeface="Calibri"/>
                <a:cs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23115" y="4305006"/>
              <a:ext cx="20751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chemeClr val="accent6"/>
                  </a:solidFill>
                  <a:latin typeface="Calibri"/>
                  <a:ea typeface="Times New Roman" pitchFamily="-110" charset="0"/>
                  <a:cs typeface="Calibri"/>
                </a:rPr>
                <a:t># scales as </a:t>
              </a:r>
              <a:r>
                <a:rPr lang="en-US" sz="2400" dirty="0" err="1" smtClean="0">
                  <a:solidFill>
                    <a:schemeClr val="accent6"/>
                  </a:solidFill>
                  <a:latin typeface="Calibri"/>
                  <a:ea typeface="Times New Roman" pitchFamily="-110" charset="0"/>
                  <a:cs typeface="Calibri"/>
                </a:rPr>
                <a:t>N</a:t>
              </a:r>
              <a:r>
                <a:rPr lang="en-US" sz="2400" baseline="-25000" dirty="0" err="1" smtClean="0">
                  <a:solidFill>
                    <a:schemeClr val="accent6"/>
                  </a:solidFill>
                  <a:latin typeface="Calibri"/>
                  <a:ea typeface="Times New Roman" pitchFamily="-110" charset="0"/>
                  <a:cs typeface="Calibri"/>
                </a:rPr>
                <a:t>coll</a:t>
              </a:r>
              <a:endParaRPr lang="en-US" sz="2400" baseline="-25000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12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1400" y="133350"/>
            <a:ext cx="7772400" cy="457200"/>
          </a:xfrm>
        </p:spPr>
        <p:txBody>
          <a:bodyPr/>
          <a:lstStyle/>
          <a:p>
            <a:r>
              <a:rPr lang="en-US" dirty="0" smtClean="0"/>
              <a:t>Is there a relevant screening length?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3700" y="1308100"/>
            <a:ext cx="8750300" cy="5290679"/>
          </a:xfrm>
        </p:spPr>
        <p:txBody>
          <a:bodyPr/>
          <a:lstStyle/>
          <a:p>
            <a:r>
              <a:rPr lang="en-US" dirty="0" smtClean="0"/>
              <a:t>Plasma: interactions among charges of multiple particles</a:t>
            </a:r>
          </a:p>
          <a:p>
            <a:pPr lvl="1"/>
            <a:r>
              <a:rPr lang="en-US" dirty="0" smtClean="0"/>
              <a:t>spreads charge into characteristic (Debye) length, </a:t>
            </a:r>
            <a:r>
              <a:rPr lang="en-US" dirty="0" err="1" smtClean="0">
                <a:latin typeface="Symbol" pitchFamily="-110" charset="2"/>
              </a:rPr>
              <a:t>l</a:t>
            </a:r>
            <a:r>
              <a:rPr lang="en-US" baseline="-25000" dirty="0" err="1" smtClean="0"/>
              <a:t>D</a:t>
            </a:r>
            <a:endParaRPr lang="en-US" dirty="0" smtClean="0"/>
          </a:p>
          <a:p>
            <a:pPr lvl="1"/>
            <a:r>
              <a:rPr lang="en-US" dirty="0" smtClean="0"/>
              <a:t>particles inside Debye sphere screen each other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Strongly coupled plasmas: few (~1-2) particles in Debye sphere</a:t>
            </a:r>
          </a:p>
          <a:p>
            <a:pPr lvl="1"/>
            <a:r>
              <a:rPr lang="en-US" dirty="0" smtClean="0"/>
              <a:t>Partial screening -&gt; liquid-like properties</a:t>
            </a:r>
          </a:p>
          <a:p>
            <a:pPr lvl="1"/>
            <a:r>
              <a:rPr lang="en-US" dirty="0" smtClean="0"/>
              <a:t>   sometimes even crystals!</a:t>
            </a:r>
          </a:p>
          <a:p>
            <a:pPr lvl="1"/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i="1" dirty="0" smtClean="0">
                <a:solidFill>
                  <a:srgbClr val="0328E3"/>
                </a:solidFill>
              </a:rPr>
              <a:t>Test </a:t>
            </a:r>
            <a:r>
              <a:rPr lang="en-US" dirty="0" smtClean="0">
                <a:solidFill>
                  <a:srgbClr val="0328E3"/>
                </a:solidFill>
              </a:rPr>
              <a:t>QGP </a:t>
            </a:r>
            <a:r>
              <a:rPr lang="en-US" i="1" dirty="0" smtClean="0">
                <a:solidFill>
                  <a:srgbClr val="0328E3"/>
                </a:solidFill>
              </a:rPr>
              <a:t>screening with heavy quark bound states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328E3"/>
                </a:solidFill>
              </a:rPr>
              <a:t>	</a:t>
            </a:r>
            <a:r>
              <a:rPr lang="en-US" i="1" dirty="0" smtClean="0">
                <a:solidFill>
                  <a:srgbClr val="0328E3"/>
                </a:solidFill>
              </a:rPr>
              <a:t>c + c and b + b : J/</a:t>
            </a:r>
            <a:r>
              <a:rPr lang="en-US" i="1" dirty="0" smtClean="0">
                <a:solidFill>
                  <a:srgbClr val="0328E3"/>
                </a:solidFill>
                <a:latin typeface="Symbol" charset="2"/>
                <a:cs typeface="Symbol" charset="2"/>
              </a:rPr>
              <a:t>y</a:t>
            </a:r>
            <a:r>
              <a:rPr lang="en-US" i="1" dirty="0" smtClean="0">
                <a:solidFill>
                  <a:srgbClr val="0328E3"/>
                </a:solidFill>
              </a:rPr>
              <a:t> &amp; </a:t>
            </a:r>
            <a:r>
              <a:rPr lang="en-US" i="1" dirty="0" err="1" smtClean="0">
                <a:solidFill>
                  <a:srgbClr val="0328E3"/>
                </a:solidFill>
              </a:rPr>
              <a:t>Υ</a:t>
            </a:r>
            <a:endParaRPr lang="en-US" i="1" dirty="0" smtClean="0">
              <a:solidFill>
                <a:srgbClr val="0328E3"/>
              </a:solidFill>
            </a:endParaRPr>
          </a:p>
          <a:p>
            <a:pPr lvl="1"/>
            <a:r>
              <a:rPr lang="en-US" dirty="0" smtClean="0">
                <a:solidFill>
                  <a:srgbClr val="0328E3"/>
                </a:solidFill>
              </a:rPr>
              <a:t>Do they survive? </a:t>
            </a:r>
          </a:p>
          <a:p>
            <a:pPr lvl="1"/>
            <a:r>
              <a:rPr lang="en-US" dirty="0" smtClean="0">
                <a:solidFill>
                  <a:srgbClr val="0328E3"/>
                </a:solidFill>
              </a:rPr>
              <a:t>All? None? Some? Which size?</a:t>
            </a:r>
          </a:p>
          <a:p>
            <a:pPr lvl="1"/>
            <a:endParaRPr lang="en-US" dirty="0" smtClean="0">
              <a:solidFill>
                <a:srgbClr val="0328E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4" descr="plasma_dra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38300" cy="1308100"/>
          </a:xfrm>
          <a:prstGeom prst="rect">
            <a:avLst/>
          </a:prstGeom>
          <a:noFill/>
        </p:spPr>
      </p:pic>
      <p:pic>
        <p:nvPicPr>
          <p:cNvPr id="10" name="Picture 16" descr="onium_spect"/>
          <p:cNvPicPr>
            <a:picLocks noChangeAspect="1" noChangeArrowheads="1"/>
          </p:cNvPicPr>
          <p:nvPr/>
        </p:nvPicPr>
        <p:blipFill>
          <a:blip r:embed="rId3"/>
          <a:srcRect t="5846" r="-7375" b="10822"/>
          <a:stretch>
            <a:fillRect/>
          </a:stretch>
        </p:blipFill>
        <p:spPr bwMode="auto">
          <a:xfrm>
            <a:off x="5549900" y="4926049"/>
            <a:ext cx="3771900" cy="1881151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 bwMode="auto">
          <a:xfrm>
            <a:off x="1803400" y="5067300"/>
            <a:ext cx="1397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048000" y="5016500"/>
            <a:ext cx="13970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2912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screening in quark gluon 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483" y="990600"/>
            <a:ext cx="7772400" cy="4007250"/>
          </a:xfrm>
        </p:spPr>
        <p:txBody>
          <a:bodyPr/>
          <a:lstStyle/>
          <a:p>
            <a:r>
              <a:rPr lang="en-US" dirty="0" smtClean="0"/>
              <a:t>q-</a:t>
            </a:r>
            <a:r>
              <a:rPr lang="en-US" dirty="0" err="1" smtClean="0"/>
              <a:t>qbar</a:t>
            </a:r>
            <a:r>
              <a:rPr lang="en-US" dirty="0" smtClean="0"/>
              <a:t> potential in vacuum: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screened: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Screening length in EM plasma: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in (ideal) QGP, particle density               so: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For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 ~ 0.2, find: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889" y="948267"/>
            <a:ext cx="2540000" cy="6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456" y="1789288"/>
            <a:ext cx="3124200" cy="71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333" y="2556932"/>
            <a:ext cx="2102556" cy="95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54" y="3527706"/>
            <a:ext cx="2139244" cy="793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723" y="3690943"/>
            <a:ext cx="901700" cy="35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178" y="4997850"/>
            <a:ext cx="6794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44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 descr="R_AA.gif"/>
          <p:cNvPicPr>
            <a:picLocks noChangeAspect="1"/>
          </p:cNvPicPr>
          <p:nvPr/>
        </p:nvPicPr>
        <p:blipFill>
          <a:blip r:embed="rId2"/>
          <a:srcRect l="3791" t="4444" r="8589"/>
          <a:stretch>
            <a:fillRect/>
          </a:stretch>
        </p:blipFill>
        <p:spPr>
          <a:xfrm>
            <a:off x="63500" y="590550"/>
            <a:ext cx="4579142" cy="5340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5852" y="662345"/>
            <a:ext cx="986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Low </a:t>
            </a:r>
            <a:r>
              <a:rPr lang="en-US" sz="2000" dirty="0" err="1" smtClean="0">
                <a:solidFill>
                  <a:schemeClr val="tx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87700" y="64770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85800" y="82550"/>
            <a:ext cx="7772400" cy="457200"/>
          </a:xfrm>
        </p:spPr>
        <p:txBody>
          <a:bodyPr/>
          <a:lstStyle/>
          <a:p>
            <a:pPr lvl="0"/>
            <a:r>
              <a:rPr lang="en-US" dirty="0" smtClean="0"/>
              <a:t>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vs. system size, √</a:t>
            </a:r>
            <a:r>
              <a:rPr lang="en-US" dirty="0" err="1" smtClean="0"/>
              <a:t>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718842" y="986255"/>
            <a:ext cx="4254500" cy="2160591"/>
            <a:chOff x="4718842" y="922755"/>
            <a:chExt cx="4254500" cy="2160591"/>
          </a:xfrm>
        </p:grpSpPr>
        <p:sp>
          <p:nvSpPr>
            <p:cNvPr id="16" name="TextBox 15"/>
            <p:cNvSpPr txBox="1"/>
            <p:nvPr/>
          </p:nvSpPr>
          <p:spPr>
            <a:xfrm>
              <a:off x="4718842" y="922755"/>
              <a:ext cx="4254500" cy="216059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No clear suppression </a:t>
              </a:r>
              <a:r>
                <a:rPr lang="en-US" sz="2400" b="0" dirty="0" smtClean="0">
                  <a:solidFill>
                    <a:srgbClr val="000000"/>
                  </a:solidFill>
                </a:rPr>
                <a:t>pattern </a:t>
              </a: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with √</a:t>
              </a:r>
              <a:r>
                <a:rPr lang="en-US" sz="2400" b="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s</a:t>
              </a: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, T!</a:t>
              </a:r>
            </a:p>
            <a:p>
              <a:pPr>
                <a:buNone/>
              </a:pP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Why more suppression at </a:t>
              </a:r>
              <a:r>
                <a:rPr lang="en-US" sz="2400" b="0" dirty="0" err="1" smtClean="0">
                  <a:solidFill>
                    <a:srgbClr val="000000"/>
                  </a:solidFill>
                  <a:latin typeface="+mn-lt"/>
                </a:rPr>
                <a:t>y</a:t>
              </a: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=2? </a:t>
              </a:r>
            </a:p>
            <a:p>
              <a:pPr>
                <a:buNone/>
              </a:pP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  Late break-up?   </a:t>
              </a:r>
            </a:p>
            <a:p>
              <a:pPr>
                <a:buNone/>
              </a:pP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  Final state coalescence of </a:t>
              </a:r>
              <a:r>
                <a:rPr lang="en-US" sz="2400" b="0" dirty="0" err="1" smtClean="0">
                  <a:solidFill>
                    <a:srgbClr val="000000"/>
                  </a:solidFill>
                  <a:latin typeface="+mn-lt"/>
                </a:rPr>
                <a:t>qq</a:t>
              </a: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?</a:t>
              </a:r>
              <a:endParaRPr lang="en-US" sz="2400" b="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8331200" y="2746376"/>
              <a:ext cx="127000" cy="1588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Rectangle 23"/>
          <p:cNvSpPr/>
          <p:nvPr/>
        </p:nvSpPr>
        <p:spPr>
          <a:xfrm>
            <a:off x="164770" y="5918200"/>
            <a:ext cx="8458530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J/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y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R</a:t>
            </a:r>
            <a:r>
              <a:rPr lang="en-US" sz="2400" baseline="-25000" dirty="0" smtClean="0">
                <a:solidFill>
                  <a:srgbClr val="FF0000"/>
                </a:solidFill>
                <a:latin typeface="+mn-lt"/>
              </a:rPr>
              <a:t>AA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~same from 17.5-200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! 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2.76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TeV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direct </a:t>
            </a:r>
            <a:r>
              <a:rPr lang="en-US" sz="2400" dirty="0" smtClean="0">
                <a:solidFill>
                  <a:srgbClr val="FF0000"/>
                </a:solidFill>
              </a:rPr>
              <a:t>J/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lower at mid-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y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, inclusive above at forward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</a:rPr>
              <a:t>y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5040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Lose some and gain some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76" y="742441"/>
            <a:ext cx="8621557" cy="5392245"/>
          </a:xfrm>
          <a:solidFill>
            <a:srgbClr val="CFFAFA"/>
          </a:solidFill>
        </p:spPr>
        <p:txBody>
          <a:bodyPr/>
          <a:lstStyle/>
          <a:p>
            <a:r>
              <a:rPr lang="en-US" dirty="0" smtClean="0"/>
              <a:t>QGP screens primordial c-</a:t>
            </a:r>
            <a:r>
              <a:rPr lang="en-US" dirty="0" err="1" smtClean="0"/>
              <a:t>cbar</a:t>
            </a:r>
            <a:r>
              <a:rPr lang="en-US" dirty="0" smtClean="0"/>
              <a:t> and b-</a:t>
            </a:r>
            <a:r>
              <a:rPr lang="en-US" dirty="0" err="1" smtClean="0"/>
              <a:t>bbar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Melting depends on binding energy (i.e. size of bound state)</a:t>
            </a:r>
          </a:p>
          <a:p>
            <a:pPr lvl="1"/>
            <a:r>
              <a:rPr lang="en-US" dirty="0" smtClean="0"/>
              <a:t>Look at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vs.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’ vs. </a:t>
            </a:r>
            <a:r>
              <a:rPr lang="en-US" dirty="0" err="1" smtClean="0">
                <a:latin typeface="Symbol" charset="2"/>
                <a:cs typeface="Symbol" charset="2"/>
              </a:rPr>
              <a:t>Υ</a:t>
            </a:r>
            <a:r>
              <a:rPr lang="en-US" dirty="0" smtClean="0"/>
              <a:t> states</a:t>
            </a:r>
          </a:p>
          <a:p>
            <a:r>
              <a:rPr lang="en-US" dirty="0" smtClean="0"/>
              <a:t>quarks find one another when system cools to T~150 MeV</a:t>
            </a:r>
          </a:p>
          <a:p>
            <a:pPr lvl="1"/>
            <a:r>
              <a:rPr lang="en-US" dirty="0" smtClean="0"/>
              <a:t> coalesce to form the hadrons we observe</a:t>
            </a:r>
          </a:p>
          <a:p>
            <a:r>
              <a:rPr lang="en-US" dirty="0" smtClean="0"/>
              <a:t>Occasionally a c can find a </a:t>
            </a:r>
            <a:r>
              <a:rPr lang="en-US" dirty="0" err="1" smtClean="0"/>
              <a:t>cbar</a:t>
            </a:r>
            <a:endParaRPr lang="en-US" dirty="0" smtClean="0"/>
          </a:p>
          <a:p>
            <a:pPr lvl="1"/>
            <a:r>
              <a:rPr lang="en-US" dirty="0" smtClean="0"/>
              <a:t>“regeneration” or “coalescence”</a:t>
            </a:r>
          </a:p>
          <a:p>
            <a:pPr lvl="1"/>
            <a:r>
              <a:rPr lang="en-US" dirty="0" smtClean="0"/>
              <a:t>Probability increases with c-</a:t>
            </a:r>
            <a:r>
              <a:rPr lang="en-US" dirty="0" err="1" smtClean="0"/>
              <a:t>cbar</a:t>
            </a:r>
            <a:r>
              <a:rPr lang="en-US" dirty="0" smtClean="0"/>
              <a:t> pairs </a:t>
            </a:r>
          </a:p>
          <a:p>
            <a:pPr lvl="1"/>
            <a:r>
              <a:rPr lang="en-US" dirty="0" smtClean="0"/>
              <a:t>Increases with beam energy</a:t>
            </a:r>
          </a:p>
          <a:p>
            <a:pPr lvl="1"/>
            <a:r>
              <a:rPr lang="en-US" dirty="0" smtClean="0"/>
              <a:t>Confuses measurements of melting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6"/>
                </a:solidFill>
              </a:rPr>
              <a:t>Measure energy &amp; quark mass dependence to sort out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accent6"/>
                </a:solidFill>
              </a:rPr>
              <a:t>b’s are rare, so </a:t>
            </a:r>
            <a:r>
              <a:rPr lang="en-US" dirty="0" err="1" smtClean="0">
                <a:solidFill>
                  <a:schemeClr val="accent6"/>
                </a:solidFill>
                <a:latin typeface="Symbol" charset="2"/>
                <a:cs typeface="Symbol" charset="2"/>
              </a:rPr>
              <a:t>Υ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is a good screening probe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6"/>
                </a:solidFill>
              </a:rPr>
              <a:t>Initial state affects </a:t>
            </a:r>
            <a:r>
              <a:rPr lang="en-US" dirty="0" err="1" smtClean="0">
                <a:solidFill>
                  <a:schemeClr val="accent6"/>
                </a:solidFill>
              </a:rPr>
              <a:t>c&amp;b</a:t>
            </a:r>
            <a:r>
              <a:rPr lang="en-US" dirty="0" smtClean="0">
                <a:solidFill>
                  <a:schemeClr val="accent6"/>
                </a:solidFill>
              </a:rPr>
              <a:t> production – so must measure </a:t>
            </a:r>
            <a:r>
              <a:rPr lang="en-US" dirty="0" err="1" smtClean="0">
                <a:solidFill>
                  <a:schemeClr val="accent6"/>
                </a:solidFill>
              </a:rPr>
              <a:t>p+A</a:t>
            </a:r>
            <a:r>
              <a:rPr lang="en-US" dirty="0" smtClean="0">
                <a:solidFill>
                  <a:schemeClr val="accent6"/>
                </a:solidFill>
              </a:rPr>
              <a:t>!</a:t>
            </a:r>
          </a:p>
        </p:txBody>
      </p: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6190309" y="3048000"/>
            <a:ext cx="2242491" cy="1277742"/>
            <a:chOff x="0" y="0"/>
            <a:chExt cx="4432300" cy="2895600"/>
          </a:xfrm>
        </p:grpSpPr>
        <p:sp>
          <p:nvSpPr>
            <p:cNvPr id="8" name="Line 29"/>
            <p:cNvSpPr>
              <a:spLocks noChangeShapeType="1"/>
            </p:cNvSpPr>
            <p:nvPr/>
          </p:nvSpPr>
          <p:spPr bwMode="auto">
            <a:xfrm>
              <a:off x="1752600" y="0"/>
              <a:ext cx="1588" cy="2895600"/>
            </a:xfrm>
            <a:prstGeom prst="line">
              <a:avLst/>
            </a:prstGeom>
            <a:noFill/>
            <a:ln w="28575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" name="Line 30"/>
            <p:cNvSpPr>
              <a:spLocks noChangeShapeType="1"/>
            </p:cNvSpPr>
            <p:nvPr/>
          </p:nvSpPr>
          <p:spPr bwMode="auto">
            <a:xfrm>
              <a:off x="2286000" y="0"/>
              <a:ext cx="1588" cy="2895600"/>
            </a:xfrm>
            <a:prstGeom prst="line">
              <a:avLst/>
            </a:prstGeom>
            <a:noFill/>
            <a:ln w="28575" cap="flat" cmpd="sng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en-US" sz="12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" name="AutoShape 31"/>
            <p:cNvSpPr>
              <a:spLocks/>
            </p:cNvSpPr>
            <p:nvPr/>
          </p:nvSpPr>
          <p:spPr bwMode="auto">
            <a:xfrm>
              <a:off x="0" y="0"/>
              <a:ext cx="1765300" cy="2895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2600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8575" defTabSz="647700"/>
              <a:endParaRPr lang="en-US" sz="800"/>
            </a:p>
          </p:txBody>
        </p:sp>
        <p:sp>
          <p:nvSpPr>
            <p:cNvPr id="11" name="AutoShape 32"/>
            <p:cNvSpPr>
              <a:spLocks/>
            </p:cNvSpPr>
            <p:nvPr/>
          </p:nvSpPr>
          <p:spPr bwMode="auto">
            <a:xfrm>
              <a:off x="1781108" y="0"/>
              <a:ext cx="546100" cy="2895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2600">
                <a:alpha val="2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8575" defTabSz="647700"/>
              <a:endParaRPr lang="en-US" sz="800"/>
            </a:p>
          </p:txBody>
        </p:sp>
        <p:grpSp>
          <p:nvGrpSpPr>
            <p:cNvPr id="12" name="Group 33"/>
            <p:cNvGrpSpPr>
              <a:grpSpLocks/>
            </p:cNvGrpSpPr>
            <p:nvPr/>
          </p:nvGrpSpPr>
          <p:grpSpPr bwMode="auto">
            <a:xfrm>
              <a:off x="304800" y="990600"/>
              <a:ext cx="3200400" cy="762000"/>
              <a:chOff x="0" y="0"/>
              <a:chExt cx="3200400" cy="762000"/>
            </a:xfrm>
          </p:grpSpPr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46213" cy="458788"/>
              </a:xfrm>
              <a:prstGeom prst="line">
                <a:avLst/>
              </a:prstGeom>
              <a:noFill/>
              <a:ln w="9525" cap="flat" cmpd="sng">
                <a:solidFill>
                  <a:srgbClr val="413E4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0" defTabSz="457200"/>
                <a:endParaRPr lang="en-US" sz="1200">
                  <a:solidFill>
                    <a:srgbClr val="000000"/>
                  </a:solidFill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 flipV="1">
                <a:off x="0" y="457200"/>
                <a:ext cx="1446213" cy="304800"/>
              </a:xfrm>
              <a:prstGeom prst="line">
                <a:avLst/>
              </a:prstGeom>
              <a:noFill/>
              <a:ln w="9525" cap="flat" cmpd="sng">
                <a:solidFill>
                  <a:srgbClr val="413E4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0" defTabSz="457200"/>
                <a:endParaRPr lang="en-US" sz="1200">
                  <a:solidFill>
                    <a:srgbClr val="000000"/>
                  </a:solidFill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18" name="AutoShape 36"/>
              <p:cNvSpPr>
                <a:spLocks/>
              </p:cNvSpPr>
              <p:nvPr/>
            </p:nvSpPr>
            <p:spPr bwMode="auto">
              <a:xfrm>
                <a:off x="1447800" y="381000"/>
                <a:ext cx="5461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29292"/>
              </a:solidFill>
              <a:ln w="15875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8575" defTabSz="647700"/>
                <a:endParaRPr lang="en-US" sz="800"/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1981200" y="457200"/>
                <a:ext cx="1219200" cy="1588"/>
              </a:xfrm>
              <a:prstGeom prst="line">
                <a:avLst/>
              </a:prstGeom>
              <a:noFill/>
              <a:ln w="38100" cap="flat" cmpd="sng">
                <a:solidFill>
                  <a:srgbClr val="434ED6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0" defTabSz="457200"/>
                <a:endParaRPr lang="en-US" sz="1200">
                  <a:solidFill>
                    <a:srgbClr val="000000"/>
                  </a:solidFill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</p:grpSp>
        <p:sp>
          <p:nvSpPr>
            <p:cNvPr id="13" name="AutoShape 38"/>
            <p:cNvSpPr>
              <a:spLocks/>
            </p:cNvSpPr>
            <p:nvPr/>
          </p:nvSpPr>
          <p:spPr bwMode="auto">
            <a:xfrm>
              <a:off x="3543300" y="1168400"/>
              <a:ext cx="889000" cy="55423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28575" algn="ctr" defTabSz="647700">
                <a:spcBef>
                  <a:spcPts val="1600"/>
                </a:spcBef>
                <a:buClr>
                  <a:srgbClr val="434ED6"/>
                </a:buClr>
                <a:buFont typeface="Times New Roman" charset="0"/>
                <a:buNone/>
              </a:pPr>
              <a:r>
                <a:rPr lang="en-US" sz="2000" b="1" i="1" dirty="0">
                  <a:solidFill>
                    <a:srgbClr val="434ED6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J/</a:t>
              </a:r>
              <a:r>
                <a:rPr lang="en-US" sz="2000" b="1" i="1" dirty="0" err="1">
                  <a:solidFill>
                    <a:srgbClr val="434ED6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Ψ</a:t>
              </a:r>
              <a:endParaRPr lang="en-US" sz="1800" dirty="0"/>
            </a:p>
          </p:txBody>
        </p:sp>
        <p:pic>
          <p:nvPicPr>
            <p:cNvPr id="14" name="Picture 39" descr="temp.pict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" y="491066"/>
              <a:ext cx="495301" cy="550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" name="Picture 40" descr="temp.pict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676400"/>
              <a:ext cx="550334" cy="660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5165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Suppression pattern ingredients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786886"/>
            <a:ext cx="8221662" cy="5733877"/>
          </a:xfrm>
        </p:spPr>
        <p:txBody>
          <a:bodyPr/>
          <a:lstStyle/>
          <a:p>
            <a:r>
              <a:rPr lang="en-US" dirty="0" smtClean="0">
                <a:solidFill>
                  <a:srgbClr val="FF80CA"/>
                </a:solidFill>
              </a:rPr>
              <a:t>Color screening</a:t>
            </a:r>
          </a:p>
          <a:p>
            <a:r>
              <a:rPr lang="en-US" dirty="0" smtClean="0">
                <a:solidFill>
                  <a:srgbClr val="FF80CA"/>
                </a:solidFill>
              </a:rPr>
              <a:t>Final state coalescence</a:t>
            </a:r>
          </a:p>
          <a:p>
            <a:pPr marL="0" indent="0">
              <a:buNone/>
            </a:pPr>
            <a:endParaRPr lang="en-US" dirty="0" smtClean="0">
              <a:solidFill>
                <a:srgbClr val="FF80CA"/>
              </a:solidFill>
            </a:endParaRPr>
          </a:p>
          <a:p>
            <a:r>
              <a:rPr lang="en-US" dirty="0" smtClean="0"/>
              <a:t>Initial state effects</a:t>
            </a:r>
          </a:p>
          <a:p>
            <a:pPr lvl="1"/>
            <a:r>
              <a:rPr lang="en-US" dirty="0" smtClean="0"/>
              <a:t>Shadowing or saturation of </a:t>
            </a:r>
          </a:p>
          <a:p>
            <a:pPr lvl="1"/>
            <a:r>
              <a:rPr lang="en-US" dirty="0" smtClean="0"/>
              <a:t>   incoming gluon distribution</a:t>
            </a:r>
          </a:p>
          <a:p>
            <a:pPr lvl="1"/>
            <a:r>
              <a:rPr lang="en-US" dirty="0" smtClean="0"/>
              <a:t>Initial state energy loss</a:t>
            </a:r>
          </a:p>
          <a:p>
            <a:pPr lvl="1"/>
            <a:r>
              <a:rPr lang="en-US" dirty="0" smtClean="0"/>
              <a:t>(calibrate with </a:t>
            </a:r>
            <a:r>
              <a:rPr lang="en-US" dirty="0" err="1" smtClean="0"/>
              <a:t>p+A</a:t>
            </a:r>
            <a:r>
              <a:rPr lang="en-US" dirty="0" smtClean="0"/>
              <a:t> or </a:t>
            </a:r>
            <a:r>
              <a:rPr lang="en-US" dirty="0" err="1" smtClean="0"/>
              <a:t>e+A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Final state effects</a:t>
            </a:r>
          </a:p>
          <a:p>
            <a:pPr lvl="1"/>
            <a:r>
              <a:rPr lang="en-US" dirty="0" smtClean="0"/>
              <a:t>Breakup of </a:t>
            </a:r>
            <a:r>
              <a:rPr lang="en-US" dirty="0" err="1" smtClean="0"/>
              <a:t>quarkonia</a:t>
            </a:r>
            <a:r>
              <a:rPr lang="en-US" dirty="0" smtClean="0"/>
              <a:t> due </a:t>
            </a:r>
          </a:p>
          <a:p>
            <a:pPr lvl="1"/>
            <a:r>
              <a:rPr lang="en-US" dirty="0" smtClean="0"/>
              <a:t>   to co-moving hadrons</a:t>
            </a:r>
          </a:p>
          <a:p>
            <a:pPr lvl="1"/>
            <a:r>
              <a:rPr lang="en-US" dirty="0" smtClean="0"/>
              <a:t>(calibrate with A &amp;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centrality dependence)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5" name="Picture 2" descr="C:\Users\abhisek\Desktop\My PHENIX presentations\QM_2011_PHENIX\RdAu_mix.gif"/>
          <p:cNvPicPr>
            <a:picLocks noChangeAspect="1" noChangeArrowheads="1"/>
          </p:cNvPicPr>
          <p:nvPr/>
        </p:nvPicPr>
        <p:blipFill>
          <a:blip r:embed="rId2" cstate="print"/>
          <a:srcRect t="2778" r="9849"/>
          <a:stretch>
            <a:fillRect/>
          </a:stretch>
        </p:blipFill>
        <p:spPr bwMode="auto">
          <a:xfrm>
            <a:off x="4927600" y="902732"/>
            <a:ext cx="4216400" cy="52611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969008" y="634486"/>
            <a:ext cx="180669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arXiv:1010.1246</a:t>
            </a:r>
          </a:p>
        </p:txBody>
      </p:sp>
    </p:spTree>
    <p:extLst>
      <p:ext uri="{BB962C8B-B14F-4D97-AF65-F5344CB8AC3E}">
        <p14:creationId xmlns:p14="http://schemas.microsoft.com/office/powerpoint/2010/main" val="2818715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78" y="1444684"/>
            <a:ext cx="4151322" cy="3012122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 bwMode="auto">
          <a:xfrm rot="5400000">
            <a:off x="1409317" y="4392512"/>
            <a:ext cx="685800" cy="1588"/>
          </a:xfrm>
          <a:prstGeom prst="straightConnector1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3401054" y="4392512"/>
            <a:ext cx="685800" cy="158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6" name="Rectangle 45"/>
          <p:cNvSpPr/>
          <p:nvPr/>
        </p:nvSpPr>
        <p:spPr>
          <a:xfrm>
            <a:off x="1309603" y="4750594"/>
            <a:ext cx="1420897" cy="12741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8000"/>
                </a:solidFill>
                <a:latin typeface="+mn-lt"/>
                <a:cs typeface="Symbol" charset="2"/>
              </a:rPr>
              <a:t>Forward + </a:t>
            </a:r>
            <a:r>
              <a:rPr lang="en-US" sz="2400" dirty="0" err="1" smtClean="0">
                <a:solidFill>
                  <a:srgbClr val="008000"/>
                </a:solidFill>
                <a:latin typeface="+mn-lt"/>
                <a:cs typeface="Symbol" charset="2"/>
              </a:rPr>
              <a:t>y</a:t>
            </a:r>
            <a:endParaRPr lang="en-US" sz="2400" dirty="0" smtClean="0">
              <a:solidFill>
                <a:srgbClr val="008000"/>
              </a:solidFill>
              <a:latin typeface="+mn-lt"/>
              <a:cs typeface="Symbol" charset="2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8000"/>
                </a:solidFill>
                <a:latin typeface="+mn-lt"/>
                <a:cs typeface="Symbol" charset="2"/>
              </a:rPr>
              <a:t>d-going</a:t>
            </a:r>
            <a:endParaRPr lang="en-US" sz="24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832100" y="4750594"/>
            <a:ext cx="1662197" cy="12741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Symbol" charset="2"/>
              </a:rPr>
              <a:t>Backward     - </a:t>
            </a:r>
            <a:r>
              <a:rPr lang="en-US" sz="2400" dirty="0" err="1" smtClean="0">
                <a:solidFill>
                  <a:srgbClr val="FF0000"/>
                </a:solidFill>
                <a:latin typeface="+mn-lt"/>
                <a:cs typeface="Symbol" charset="2"/>
              </a:rPr>
              <a:t>y</a:t>
            </a:r>
            <a:endParaRPr lang="en-US" sz="2400" dirty="0" smtClean="0">
              <a:solidFill>
                <a:srgbClr val="FF0000"/>
              </a:solidFill>
              <a:latin typeface="+mn-lt"/>
              <a:cs typeface="Symbol" charset="2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  <a:latin typeface="+mn-lt"/>
                <a:cs typeface="Symbol" charset="2"/>
              </a:rPr>
              <a:t>Au-going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9603" y="1444684"/>
            <a:ext cx="82550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  <a:cs typeface="Symbol" charset="2"/>
              </a:rPr>
              <a:t>Au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48200" y="42352"/>
            <a:ext cx="4370288" cy="6466975"/>
            <a:chOff x="4648200" y="42352"/>
            <a:chExt cx="4370288" cy="6466975"/>
          </a:xfrm>
        </p:grpSpPr>
        <p:grpSp>
          <p:nvGrpSpPr>
            <p:cNvPr id="3" name="Group 23"/>
            <p:cNvGrpSpPr/>
            <p:nvPr/>
          </p:nvGrpSpPr>
          <p:grpSpPr>
            <a:xfrm>
              <a:off x="4648200" y="393700"/>
              <a:ext cx="4335516" cy="6115627"/>
              <a:chOff x="4694489" y="722259"/>
              <a:chExt cx="4462213" cy="6021441"/>
            </a:xfrm>
          </p:grpSpPr>
          <p:sp>
            <p:nvSpPr>
              <p:cNvPr id="25" name="Date Placeholder 3"/>
              <p:cNvSpPr txBox="1">
                <a:spLocks/>
              </p:cNvSpPr>
              <p:nvPr/>
            </p:nvSpPr>
            <p:spPr bwMode="auto">
              <a:xfrm>
                <a:off x="6769100" y="6229350"/>
                <a:ext cx="1828800" cy="514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charset="0"/>
                    <a:ea typeface="+mn-ea"/>
                    <a:cs typeface="+mn-cs"/>
                  </a:rPr>
                  <a:t>8/13/12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5" descr="rdau_rcp_run8dau_avgpp_cent_AN900_cgc_eps09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4489" y="722259"/>
                <a:ext cx="4462213" cy="5830941"/>
              </a:xfrm>
              <a:prstGeom prst="rect">
                <a:avLst/>
              </a:prstGeom>
            </p:spPr>
          </p:pic>
          <p:sp>
            <p:nvSpPr>
              <p:cNvPr id="27" name="Oval 26"/>
              <p:cNvSpPr/>
              <p:nvPr/>
            </p:nvSpPr>
            <p:spPr>
              <a:xfrm>
                <a:off x="8470900" y="6248400"/>
                <a:ext cx="152400" cy="4572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91069" y="6248400"/>
                <a:ext cx="607921" cy="468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400" i="1" dirty="0" smtClean="0">
                    <a:solidFill>
                      <a:srgbClr val="000000"/>
                    </a:solidFill>
                    <a:latin typeface="+mn-lt"/>
                  </a:rPr>
                  <a:t>Au</a:t>
                </a:r>
                <a:endParaRPr lang="en-US" sz="2400" i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422900" y="6477000"/>
                <a:ext cx="76200" cy="762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12650" y="6241534"/>
                <a:ext cx="421572" cy="468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400" i="1" dirty="0" smtClean="0">
                    <a:solidFill>
                      <a:srgbClr val="000000"/>
                    </a:solidFill>
                    <a:latin typeface="+mn-lt"/>
                  </a:rPr>
                  <a:t>d</a:t>
                </a:r>
                <a:endParaRPr lang="en-US" sz="2400" i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5803900" y="6477000"/>
                <a:ext cx="4572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7556500" y="6477000"/>
                <a:ext cx="5334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" name="Group 22"/>
              <p:cNvGrpSpPr/>
              <p:nvPr/>
            </p:nvGrpSpPr>
            <p:grpSpPr>
              <a:xfrm>
                <a:off x="5372100" y="808182"/>
                <a:ext cx="3454400" cy="5497945"/>
                <a:chOff x="5207000" y="808182"/>
                <a:chExt cx="3454400" cy="5497945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5207000" y="808182"/>
                  <a:ext cx="1085273" cy="549563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569365" y="810491"/>
                  <a:ext cx="697344" cy="5495636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7576127" y="810491"/>
                  <a:ext cx="1085273" cy="5495636"/>
                </a:xfrm>
                <a:prstGeom prst="rect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2" name="Rectangle 21"/>
            <p:cNvSpPr/>
            <p:nvPr/>
          </p:nvSpPr>
          <p:spPr>
            <a:xfrm>
              <a:off x="5250611" y="42352"/>
              <a:ext cx="3767877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err="1">
                  <a:solidFill>
                    <a:srgbClr val="000000"/>
                  </a:solidFill>
                  <a:latin typeface="+mn-lt"/>
                  <a:cs typeface="Symbol" charset="2"/>
                </a:rPr>
                <a:t>d</a:t>
              </a:r>
              <a:r>
                <a:rPr lang="en-US" sz="2000" dirty="0" err="1" smtClean="0">
                  <a:solidFill>
                    <a:srgbClr val="000000"/>
                  </a:solidFill>
                  <a:latin typeface="+mn-lt"/>
                  <a:cs typeface="Symbol" charset="2"/>
                </a:rPr>
                <a:t>+Au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 -&gt; J/</a:t>
              </a:r>
              <a:r>
                <a:rPr lang="en-US" sz="2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y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  from PHENIX</a:t>
              </a:r>
              <a:endParaRPr lang="en-US" sz="2000" dirty="0">
                <a:solidFill>
                  <a:srgbClr val="0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435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5100" y="-19050"/>
            <a:ext cx="7581900" cy="457200"/>
          </a:xfrm>
        </p:spPr>
        <p:txBody>
          <a:bodyPr/>
          <a:lstStyle/>
          <a:p>
            <a:r>
              <a:rPr lang="en-US" sz="2800" dirty="0" smtClean="0"/>
              <a:t>Shadowing, breakup &amp; Cronin effect</a:t>
            </a:r>
            <a:endParaRPr lang="en-US" sz="2800" baseline="-25000" dirty="0">
              <a:latin typeface="+mn-lt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" name="Picture 4" descr="ppg125_fig9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0" y="438150"/>
            <a:ext cx="4711700" cy="6419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226" y="3333750"/>
            <a:ext cx="43400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000" dirty="0" smtClean="0">
                <a:latin typeface="+mn-lt"/>
                <a:cs typeface="Symbol" charset="2"/>
              </a:rPr>
              <a:t> </a:t>
            </a:r>
            <a:r>
              <a:rPr lang="en-US" sz="2000" u="sng" dirty="0" err="1" smtClean="0">
                <a:latin typeface="+mn-lt"/>
                <a:cs typeface="Symbol" charset="2"/>
              </a:rPr>
              <a:t>p</a:t>
            </a:r>
            <a:r>
              <a:rPr lang="en-US" sz="2000" u="sng" baseline="-25000" dirty="0" err="1" smtClean="0">
                <a:latin typeface="+mn-lt"/>
                <a:cs typeface="Symbol" charset="2"/>
              </a:rPr>
              <a:t>T</a:t>
            </a:r>
            <a:r>
              <a:rPr lang="en-US" sz="2000" u="sng" dirty="0" smtClean="0">
                <a:latin typeface="+mn-lt"/>
                <a:cs typeface="Symbol" charset="2"/>
              </a:rPr>
              <a:t> broadens (multiple scattering) </a:t>
            </a:r>
            <a:r>
              <a:rPr lang="en-US" sz="2000" u="sng" dirty="0" err="1" smtClean="0">
                <a:latin typeface="+mn-lt"/>
                <a:cs typeface="Symbol" charset="2"/>
              </a:rPr>
              <a:t>w/N</a:t>
            </a:r>
            <a:r>
              <a:rPr lang="en-US" sz="2000" u="sng" baseline="-25000" dirty="0" err="1" smtClean="0">
                <a:latin typeface="+mn-lt"/>
                <a:cs typeface="Symbol" charset="2"/>
              </a:rPr>
              <a:t>coll</a:t>
            </a:r>
            <a:r>
              <a:rPr lang="en-US" sz="2000" dirty="0" smtClean="0">
                <a:latin typeface="+mn-lt"/>
                <a:cs typeface="Symbol" charset="2"/>
              </a:rPr>
              <a:t>; effect stronger at </a:t>
            </a:r>
            <a:r>
              <a:rPr lang="en-US" sz="2000" dirty="0" err="1" smtClean="0">
                <a:latin typeface="+mn-lt"/>
                <a:cs typeface="Symbol" charset="2"/>
              </a:rPr>
              <a:t>y</a:t>
            </a:r>
            <a:r>
              <a:rPr lang="en-US" sz="2000" dirty="0" smtClean="0">
                <a:latin typeface="+mn-lt"/>
                <a:cs typeface="Symbol" charset="2"/>
              </a:rPr>
              <a:t>=0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000" dirty="0" smtClean="0">
                <a:latin typeface="+mn-lt"/>
                <a:cs typeface="Symbol" charset="2"/>
              </a:rPr>
              <a:t> J/ψ suppressed to higher </a:t>
            </a:r>
            <a:r>
              <a:rPr lang="en-US" sz="2000" dirty="0" err="1" smtClean="0">
                <a:latin typeface="+mn-lt"/>
                <a:cs typeface="Symbol" charset="2"/>
              </a:rPr>
              <a:t>p</a:t>
            </a:r>
            <a:r>
              <a:rPr lang="en-US" sz="2000" baseline="-25000" dirty="0" err="1" smtClean="0">
                <a:latin typeface="+mn-lt"/>
                <a:cs typeface="Symbol" charset="2"/>
              </a:rPr>
              <a:t>T</a:t>
            </a:r>
            <a:r>
              <a:rPr lang="en-US" sz="2000" dirty="0" smtClean="0">
                <a:latin typeface="+mn-lt"/>
                <a:cs typeface="Symbol" charset="2"/>
              </a:rPr>
              <a:t> @ mid &amp; forward </a:t>
            </a:r>
            <a:r>
              <a:rPr lang="en-US" sz="2000" dirty="0" err="1" smtClean="0">
                <a:latin typeface="+mn-lt"/>
                <a:cs typeface="Symbol" charset="2"/>
              </a:rPr>
              <a:t>y</a:t>
            </a:r>
            <a:r>
              <a:rPr lang="en-US" sz="2000" dirty="0" smtClean="0">
                <a:latin typeface="+mn-lt"/>
                <a:cs typeface="Symbol" charset="2"/>
              </a:rPr>
              <a:t> (lower </a:t>
            </a:r>
            <a:r>
              <a:rPr lang="en-US" sz="2000" dirty="0" err="1" smtClean="0">
                <a:latin typeface="+mn-lt"/>
                <a:cs typeface="Symbol" charset="2"/>
              </a:rPr>
              <a:t>x</a:t>
            </a:r>
            <a:r>
              <a:rPr lang="en-US" sz="2000" dirty="0" smtClean="0">
                <a:latin typeface="+mn-lt"/>
                <a:cs typeface="Symbol" charset="2"/>
              </a:rPr>
              <a:t> in Au);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000" u="sng" dirty="0" err="1" smtClean="0">
                <a:latin typeface="+mn-lt"/>
                <a:cs typeface="Symbol" charset="2"/>
              </a:rPr>
              <a:t>R</a:t>
            </a:r>
            <a:r>
              <a:rPr lang="en-US" sz="2000" u="sng" baseline="-25000" dirty="0" err="1" smtClean="0">
                <a:latin typeface="+mn-lt"/>
                <a:cs typeface="Symbol" charset="2"/>
              </a:rPr>
              <a:t>dA</a:t>
            </a:r>
            <a:r>
              <a:rPr lang="en-US" sz="2000" u="sng" dirty="0" smtClean="0">
                <a:latin typeface="+mn-lt"/>
                <a:cs typeface="Symbol" charset="2"/>
              </a:rPr>
              <a:t>&gt;1 at high </a:t>
            </a:r>
            <a:r>
              <a:rPr lang="en-US" sz="2000" u="sng" dirty="0" err="1" smtClean="0">
                <a:latin typeface="+mn-lt"/>
                <a:cs typeface="Symbol" charset="2"/>
              </a:rPr>
              <a:t>p</a:t>
            </a:r>
            <a:r>
              <a:rPr lang="en-US" sz="2000" u="sng" baseline="-25000" dirty="0" err="1" smtClean="0">
                <a:latin typeface="+mn-lt"/>
                <a:cs typeface="Symbol" charset="2"/>
              </a:rPr>
              <a:t>T</a:t>
            </a:r>
            <a:r>
              <a:rPr lang="en-US" sz="2000" u="sng" dirty="0" smtClean="0">
                <a:latin typeface="+mn-lt"/>
                <a:cs typeface="Symbol" charset="2"/>
              </a:rPr>
              <a:t> backward  (Cronin effect in Au nucleus )</a:t>
            </a:r>
          </a:p>
          <a:p>
            <a:pPr>
              <a:buClr>
                <a:schemeClr val="tx1"/>
              </a:buClr>
              <a:buFont typeface="Wingdings" charset="2"/>
              <a:buChar char=""/>
            </a:pPr>
            <a:r>
              <a:rPr lang="en-US" sz="2000" dirty="0" smtClean="0">
                <a:latin typeface="+mn-lt"/>
                <a:cs typeface="Symbol" charset="2"/>
              </a:rPr>
              <a:t> </a:t>
            </a:r>
            <a:r>
              <a:rPr lang="en-US" sz="2000" dirty="0" err="1" smtClean="0">
                <a:latin typeface="+mn-lt"/>
                <a:cs typeface="Symbol" charset="2"/>
              </a:rPr>
              <a:t>p</a:t>
            </a:r>
            <a:r>
              <a:rPr lang="en-US" sz="2000" baseline="-25000" dirty="0" err="1" smtClean="0">
                <a:latin typeface="+mn-lt"/>
                <a:cs typeface="Symbol" charset="2"/>
              </a:rPr>
              <a:t>T</a:t>
            </a:r>
            <a:r>
              <a:rPr lang="en-US" sz="2000" dirty="0" smtClean="0">
                <a:latin typeface="+mn-lt"/>
                <a:cs typeface="Symbol" charset="2"/>
              </a:rPr>
              <a:t>, y, centrality dependence was not reproduced by the models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5891" y="138084"/>
            <a:ext cx="235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PRC87, 034911 (2013)</a:t>
            </a:r>
            <a:endParaRPr 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6" y="552450"/>
            <a:ext cx="4078997" cy="288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5690" y="450266"/>
            <a:ext cx="6352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J/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endParaRPr lang="en-US" sz="24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365891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901" y="3911600"/>
            <a:ext cx="5058248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u="sng" dirty="0" smtClean="0">
                <a:latin typeface="+mn-lt"/>
              </a:rPr>
              <a:t>coherent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parton</a:t>
            </a:r>
            <a:r>
              <a:rPr lang="en-US" sz="2400" dirty="0" smtClean="0">
                <a:latin typeface="+mn-lt"/>
              </a:rPr>
              <a:t> energy loss and </a:t>
            </a:r>
            <a:r>
              <a:rPr lang="en-US" sz="2400" dirty="0" err="1">
                <a:latin typeface="+mn-lt"/>
              </a:rPr>
              <a:t>p</a:t>
            </a:r>
            <a:r>
              <a:rPr lang="en-US" sz="2400" baseline="-25000" dirty="0" err="1">
                <a:latin typeface="+mn-lt"/>
              </a:rPr>
              <a:t>T</a:t>
            </a:r>
            <a:r>
              <a:rPr lang="en-US" sz="2400" dirty="0">
                <a:latin typeface="+mn-lt"/>
              </a:rPr>
              <a:t> broadening </a:t>
            </a:r>
            <a:r>
              <a:rPr lang="en-US" sz="2400" dirty="0" smtClean="0">
                <a:latin typeface="+mn-lt"/>
              </a:rPr>
              <a:t>from multiple scattering in the nucleus is consistent with data!</a:t>
            </a:r>
          </a:p>
          <a:p>
            <a:pPr>
              <a:buNone/>
            </a:pPr>
            <a:r>
              <a:rPr lang="en-US" sz="2400" dirty="0" smtClean="0"/>
              <a:t>ˆ</a:t>
            </a:r>
            <a:r>
              <a:rPr lang="en-US" sz="2400" dirty="0">
                <a:latin typeface="+mn-lt"/>
              </a:rPr>
              <a:t>q</a:t>
            </a:r>
            <a:r>
              <a:rPr lang="en-US" sz="2400" baseline="-25000" dirty="0">
                <a:latin typeface="+mn-lt"/>
              </a:rPr>
              <a:t>0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>
                <a:latin typeface="+mn-lt"/>
              </a:rPr>
              <a:t>0.075 GeV</a:t>
            </a:r>
            <a:r>
              <a:rPr lang="en-US" sz="2400" baseline="30000" dirty="0">
                <a:latin typeface="+mn-lt"/>
              </a:rPr>
              <a:t>2</a:t>
            </a:r>
            <a:r>
              <a:rPr lang="en-US" sz="2400" dirty="0"/>
              <a:t>/</a:t>
            </a:r>
            <a:r>
              <a:rPr lang="en-US" sz="2400" dirty="0" err="1">
                <a:latin typeface="+mn-lt"/>
              </a:rPr>
              <a:t>fm</a:t>
            </a:r>
            <a:r>
              <a:rPr lang="en-US" sz="2400" dirty="0"/>
              <a:t> </a:t>
            </a:r>
            <a:endParaRPr lang="en-US" sz="2400" dirty="0"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Dynamics of the probe &amp; structure of the medium mix!!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7" y="396529"/>
            <a:ext cx="8199373" cy="332249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33" y="3692954"/>
            <a:ext cx="3767523" cy="31516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ctangle 4"/>
          <p:cNvSpPr/>
          <p:nvPr/>
        </p:nvSpPr>
        <p:spPr>
          <a:xfrm>
            <a:off x="5906137" y="41778"/>
            <a:ext cx="251863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Arleo</a:t>
            </a:r>
            <a:r>
              <a:rPr lang="en-US" sz="2000" dirty="0">
                <a:solidFill>
                  <a:schemeClr val="tx1"/>
                </a:solidFill>
              </a:rPr>
              <a:t>, et al </a:t>
            </a:r>
            <a:r>
              <a:rPr lang="en-US" sz="2000" dirty="0" smtClean="0">
                <a:solidFill>
                  <a:schemeClr val="tx1"/>
                </a:solidFill>
              </a:rPr>
              <a:t>1304.090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9035" y="59504"/>
            <a:ext cx="189348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rgbClr val="000000"/>
                </a:solidFill>
                <a:latin typeface="+mn-lt"/>
                <a:cs typeface="Symbol" charset="2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cs typeface="Symbol" charset="2"/>
              </a:rPr>
              <a:t>+Au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Symbol" charset="2"/>
              </a:rPr>
              <a:t> -&gt; J/</a:t>
            </a:r>
            <a:r>
              <a:rPr lang="en-US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y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042"/>
            <a:ext cx="7772400" cy="457200"/>
          </a:xfrm>
        </p:spPr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78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058" y="133350"/>
            <a:ext cx="8055142" cy="457200"/>
          </a:xfrm>
        </p:spPr>
        <p:txBody>
          <a:bodyPr/>
          <a:lstStyle/>
          <a:p>
            <a:r>
              <a:rPr lang="en-US" dirty="0" err="1" smtClean="0"/>
              <a:t>b</a:t>
            </a:r>
            <a:r>
              <a:rPr lang="en-US" dirty="0" smtClean="0"/>
              <a:t>-bar bound states at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78" y="637500"/>
            <a:ext cx="8257822" cy="4007251"/>
          </a:xfrm>
        </p:spPr>
        <p:txBody>
          <a:bodyPr/>
          <a:lstStyle/>
          <a:p>
            <a:r>
              <a:rPr lang="en-US" dirty="0" smtClean="0"/>
              <a:t>Many </a:t>
            </a:r>
            <a:r>
              <a:rPr lang="en-US" dirty="0"/>
              <a:t>c-</a:t>
            </a:r>
            <a:r>
              <a:rPr lang="en-US" dirty="0" err="1"/>
              <a:t>cbar</a:t>
            </a:r>
            <a:r>
              <a:rPr lang="en-US" dirty="0"/>
              <a:t> at </a:t>
            </a:r>
            <a:r>
              <a:rPr lang="en-US" dirty="0" smtClean="0"/>
              <a:t>LHC: coalescence important. Use b-bar probe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09524" y="3769863"/>
            <a:ext cx="1632929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880085"/>
                </a:solidFill>
              </a:rPr>
              <a:t>   </a:t>
            </a:r>
            <a:r>
              <a:rPr lang="en-US" sz="2400" dirty="0" err="1" smtClean="0">
                <a:solidFill>
                  <a:srgbClr val="880085"/>
                </a:solidFill>
                <a:latin typeface="Lucida Grande"/>
                <a:ea typeface="Lucida Grande"/>
                <a:cs typeface="Lucida Grande"/>
              </a:rPr>
              <a:t>ϒ</a:t>
            </a:r>
            <a:r>
              <a:rPr lang="en-US" sz="2400" dirty="0" smtClean="0">
                <a:solidFill>
                  <a:srgbClr val="880085"/>
                </a:solidFill>
              </a:rPr>
              <a:t> (2S,3S) </a:t>
            </a:r>
          </a:p>
          <a:p>
            <a:pPr>
              <a:buNone/>
            </a:pPr>
            <a:r>
              <a:rPr lang="en-US" sz="2400" dirty="0" smtClean="0">
                <a:solidFill>
                  <a:srgbClr val="880085"/>
                </a:solidFill>
              </a:rPr>
              <a:t>suppressed</a:t>
            </a:r>
            <a:endParaRPr lang="en-US" sz="2400" dirty="0">
              <a:solidFill>
                <a:srgbClr val="88008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78" y="1014590"/>
            <a:ext cx="8476235" cy="27107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4027"/>
          <a:stretch/>
        </p:blipFill>
        <p:spPr>
          <a:xfrm>
            <a:off x="2412999" y="3725334"/>
            <a:ext cx="3436761" cy="31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96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17317" y="5188941"/>
            <a:ext cx="2906450" cy="1391968"/>
            <a:chOff x="5765801" y="4792450"/>
            <a:chExt cx="3407848" cy="1566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5801" y="4792450"/>
              <a:ext cx="2743200" cy="15236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02032" y="4961790"/>
              <a:ext cx="1371617" cy="38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1" dirty="0" smtClean="0">
                  <a:solidFill>
                    <a:srgbClr val="800080"/>
                  </a:solidFill>
                </a:rPr>
                <a:t>In vacuum</a:t>
              </a:r>
              <a:endParaRPr lang="en-US" sz="1600" i="1" dirty="0">
                <a:solidFill>
                  <a:srgbClr val="80008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02033" y="5977578"/>
              <a:ext cx="1358461" cy="38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1" dirty="0" smtClean="0">
                  <a:solidFill>
                    <a:srgbClr val="800080"/>
                  </a:solidFill>
                </a:rPr>
                <a:t>In nucleus</a:t>
              </a:r>
              <a:endParaRPr lang="en-US" sz="1600" i="1" dirty="0">
                <a:solidFill>
                  <a:srgbClr val="80008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745" r="4590" b="3342"/>
          <a:stretch/>
        </p:blipFill>
        <p:spPr>
          <a:xfrm>
            <a:off x="6496530" y="3237251"/>
            <a:ext cx="2087667" cy="1721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83" y="133350"/>
            <a:ext cx="8766091" cy="457200"/>
          </a:xfrm>
        </p:spPr>
        <p:txBody>
          <a:bodyPr/>
          <a:lstStyle/>
          <a:p>
            <a:r>
              <a:rPr lang="en-US" dirty="0" smtClean="0"/>
              <a:t>Probe nucleons &amp; nuclei with electrons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35" y="922863"/>
            <a:ext cx="7759700" cy="5780043"/>
          </a:xfrm>
        </p:spPr>
        <p:txBody>
          <a:bodyPr/>
          <a:lstStyle/>
          <a:p>
            <a:pPr marL="342900" indent="-342900">
              <a:buFont typeface="Wingdings" charset="2"/>
              <a:buChar char="§"/>
            </a:pPr>
            <a:r>
              <a:rPr lang="en-US" u="sng" dirty="0" smtClean="0"/>
              <a:t>How many gluons are there?</a:t>
            </a:r>
          </a:p>
          <a:p>
            <a:pPr marL="803067" lvl="4" indent="0">
              <a:buNone/>
            </a:pPr>
            <a:r>
              <a:rPr lang="en-US" i="1" dirty="0" smtClean="0">
                <a:solidFill>
                  <a:srgbClr val="800080"/>
                </a:solidFill>
              </a:rPr>
              <a:t>Measure </a:t>
            </a:r>
            <a:r>
              <a:rPr lang="en-US" i="1" dirty="0" err="1" smtClean="0">
                <a:solidFill>
                  <a:srgbClr val="800080"/>
                </a:solidFill>
              </a:rPr>
              <a:t>e+p</a:t>
            </a:r>
            <a:r>
              <a:rPr lang="en-US" i="1" dirty="0" smtClean="0">
                <a:solidFill>
                  <a:srgbClr val="800080"/>
                </a:solidFill>
              </a:rPr>
              <a:t>, </a:t>
            </a:r>
            <a:r>
              <a:rPr lang="en-US" i="1" dirty="0" err="1" smtClean="0">
                <a:solidFill>
                  <a:srgbClr val="800080"/>
                </a:solidFill>
              </a:rPr>
              <a:t>e+A</a:t>
            </a:r>
            <a:r>
              <a:rPr lang="en-US" i="1" dirty="0" smtClean="0">
                <a:solidFill>
                  <a:srgbClr val="800080"/>
                </a:solidFill>
              </a:rPr>
              <a:t> </a:t>
            </a:r>
            <a:r>
              <a:rPr lang="en-US" i="1" dirty="0" smtClean="0">
                <a:solidFill>
                  <a:srgbClr val="80008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olidFill>
                  <a:srgbClr val="800080"/>
                </a:solidFill>
                <a:sym typeface="Wingdings"/>
              </a:rPr>
              <a:t> </a:t>
            </a:r>
            <a:r>
              <a:rPr lang="en-US" i="1" dirty="0" smtClean="0">
                <a:solidFill>
                  <a:srgbClr val="800080"/>
                </a:solidFill>
                <a:sym typeface="Wingdings"/>
              </a:rPr>
              <a:t>e</a:t>
            </a:r>
          </a:p>
          <a:p>
            <a:pPr marL="803067" lvl="4" indent="0">
              <a:buNone/>
            </a:pPr>
            <a:endParaRPr lang="en-US" i="1" dirty="0" smtClean="0">
              <a:solidFill>
                <a:srgbClr val="800080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u="sng" dirty="0" smtClean="0"/>
              <a:t>How are they distributed?</a:t>
            </a:r>
          </a:p>
          <a:p>
            <a:pPr marL="230128" lvl="2" indent="0">
              <a:buNone/>
            </a:pPr>
            <a:r>
              <a:rPr lang="en-US" dirty="0"/>
              <a:t>		</a:t>
            </a:r>
            <a:r>
              <a:rPr lang="en-US" dirty="0" smtClean="0">
                <a:solidFill>
                  <a:srgbClr val="FF0000"/>
                </a:solidFill>
              </a:rPr>
              <a:t>In space? In momentum?</a:t>
            </a:r>
          </a:p>
          <a:p>
            <a:pPr marL="230128" lvl="2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i="1" dirty="0">
                <a:solidFill>
                  <a:srgbClr val="800080"/>
                </a:solidFill>
              </a:rPr>
              <a:t>Measure </a:t>
            </a:r>
            <a:r>
              <a:rPr lang="en-US" i="1" dirty="0" err="1">
                <a:solidFill>
                  <a:srgbClr val="800080"/>
                </a:solidFill>
              </a:rPr>
              <a:t>e+p</a:t>
            </a:r>
            <a:r>
              <a:rPr lang="en-US" i="1" dirty="0">
                <a:solidFill>
                  <a:srgbClr val="800080"/>
                </a:solidFill>
              </a:rPr>
              <a:t>, </a:t>
            </a:r>
            <a:r>
              <a:rPr lang="en-US" i="1" dirty="0" err="1">
                <a:solidFill>
                  <a:srgbClr val="800080"/>
                </a:solidFill>
              </a:rPr>
              <a:t>e+A</a:t>
            </a:r>
            <a:r>
              <a:rPr lang="en-US" i="1" dirty="0">
                <a:solidFill>
                  <a:srgbClr val="800080"/>
                </a:solidFill>
              </a:rPr>
              <a:t> </a:t>
            </a:r>
            <a:r>
              <a:rPr lang="en-US" i="1" dirty="0">
                <a:solidFill>
                  <a:srgbClr val="80008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olidFill>
                  <a:srgbClr val="800080"/>
                </a:solidFill>
                <a:sym typeface="Wingdings"/>
              </a:rPr>
              <a:t> </a:t>
            </a:r>
            <a:r>
              <a:rPr lang="en-US" i="1" dirty="0" smtClean="0">
                <a:solidFill>
                  <a:srgbClr val="800080"/>
                </a:solidFill>
                <a:sym typeface="Wingdings"/>
              </a:rPr>
              <a:t>e + hadrons, e + </a:t>
            </a:r>
            <a:r>
              <a:rPr lang="en-US" i="1" dirty="0" smtClean="0">
                <a:solidFill>
                  <a:srgbClr val="800080"/>
                </a:solidFill>
                <a:latin typeface="Symbol" charset="2"/>
                <a:cs typeface="Symbol" charset="2"/>
                <a:sym typeface="Wingdings"/>
              </a:rPr>
              <a:t>g </a:t>
            </a:r>
            <a:r>
              <a:rPr lang="en-US" i="1" dirty="0" smtClean="0">
                <a:solidFill>
                  <a:srgbClr val="800080"/>
                </a:solidFill>
                <a:cs typeface="Symbol" charset="2"/>
                <a:sym typeface="Wingdings"/>
              </a:rPr>
              <a:t>or J/</a:t>
            </a:r>
            <a:r>
              <a:rPr lang="en-US" i="1" dirty="0" smtClean="0">
                <a:solidFill>
                  <a:srgbClr val="800080"/>
                </a:solidFill>
                <a:latin typeface="Symbol" charset="2"/>
                <a:cs typeface="Symbol" charset="2"/>
                <a:sym typeface="Wingdings"/>
              </a:rPr>
              <a:t>y</a:t>
            </a:r>
            <a:endParaRPr lang="en-US" i="1" dirty="0" smtClean="0">
              <a:solidFill>
                <a:srgbClr val="800080"/>
              </a:solidFill>
              <a:latin typeface="Symbol" charset="2"/>
              <a:cs typeface="Symbol" charset="2"/>
            </a:endParaRP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u="sng" dirty="0" smtClean="0"/>
              <a:t>How are they correlated inside nucleus?</a:t>
            </a:r>
          </a:p>
          <a:p>
            <a:pPr marL="857030" lvl="4" indent="0">
              <a:buNone/>
            </a:pPr>
            <a:r>
              <a:rPr lang="en-US" i="1" dirty="0" smtClean="0">
                <a:solidFill>
                  <a:srgbClr val="800080"/>
                </a:solidFill>
              </a:rPr>
              <a:t>Measure </a:t>
            </a:r>
            <a:r>
              <a:rPr lang="en-US" i="1" dirty="0" err="1" smtClean="0">
                <a:solidFill>
                  <a:srgbClr val="800080"/>
                </a:solidFill>
              </a:rPr>
              <a:t>e+p</a:t>
            </a:r>
            <a:r>
              <a:rPr lang="en-US" i="1" dirty="0" smtClean="0">
                <a:solidFill>
                  <a:srgbClr val="800080"/>
                </a:solidFill>
              </a:rPr>
              <a:t>, </a:t>
            </a:r>
            <a:r>
              <a:rPr lang="en-US" i="1" dirty="0" err="1" smtClean="0">
                <a:solidFill>
                  <a:srgbClr val="800080"/>
                </a:solidFill>
              </a:rPr>
              <a:t>e+A</a:t>
            </a:r>
            <a:r>
              <a:rPr lang="en-US" i="1" dirty="0" smtClean="0">
                <a:solidFill>
                  <a:srgbClr val="800080"/>
                </a:solidFill>
              </a:rPr>
              <a:t> </a:t>
            </a:r>
            <a:r>
              <a:rPr lang="en-US" i="1" dirty="0" smtClean="0">
                <a:solidFill>
                  <a:srgbClr val="80008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>
                <a:solidFill>
                  <a:srgbClr val="800080"/>
                </a:solidFill>
                <a:sym typeface="Wingdings"/>
              </a:rPr>
              <a:t> </a:t>
            </a:r>
          </a:p>
          <a:p>
            <a:pPr marL="857030" lvl="4" indent="0">
              <a:buNone/>
            </a:pPr>
            <a:r>
              <a:rPr lang="en-US" i="1" dirty="0" smtClean="0">
                <a:solidFill>
                  <a:srgbClr val="800080"/>
                </a:solidFill>
                <a:sym typeface="Wingdings"/>
              </a:rPr>
              <a:t>    e + ≥ 2 hadrons</a:t>
            </a:r>
          </a:p>
          <a:p>
            <a:pPr marL="857030" lvl="4" indent="0">
              <a:buNone/>
            </a:pPr>
            <a:endParaRPr lang="en-US" dirty="0" smtClean="0"/>
          </a:p>
          <a:p>
            <a:pPr marL="342900" indent="-342900">
              <a:buFont typeface="Wingdings" charset="2"/>
              <a:buChar char="§"/>
            </a:pPr>
            <a:r>
              <a:rPr lang="en-US" u="sng" dirty="0" smtClean="0"/>
              <a:t>What’s gluon range inside a nucleus?</a:t>
            </a:r>
          </a:p>
          <a:p>
            <a:pPr marL="566591" lvl="3" indent="0">
              <a:buNone/>
            </a:pPr>
            <a:r>
              <a:rPr lang="en-US" dirty="0" smtClean="0"/>
              <a:t>	</a:t>
            </a:r>
            <a:r>
              <a:rPr lang="en-US" i="1" dirty="0" smtClean="0">
                <a:solidFill>
                  <a:srgbClr val="800080"/>
                </a:solidFill>
              </a:rPr>
              <a:t>Measure hadron production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/>
          </a:p>
        </p:txBody>
      </p:sp>
      <p:pic>
        <p:nvPicPr>
          <p:cNvPr id="8" name="Picture 7" descr="D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1041400"/>
            <a:ext cx="1579033" cy="14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08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cool 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794" y="764823"/>
            <a:ext cx="8640762" cy="5881610"/>
          </a:xfrm>
        </p:spPr>
        <p:txBody>
          <a:bodyPr/>
          <a:lstStyle/>
          <a:p>
            <a:r>
              <a:rPr lang="en-US" dirty="0" smtClean="0"/>
              <a:t>Compare </a:t>
            </a:r>
            <a:r>
              <a:rPr lang="en-US" dirty="0" err="1" smtClean="0"/>
              <a:t>p+A</a:t>
            </a:r>
            <a:r>
              <a:rPr lang="en-US" dirty="0"/>
              <a:t> </a:t>
            </a:r>
            <a:r>
              <a:rPr lang="en-US" dirty="0" smtClean="0"/>
              <a:t>to </a:t>
            </a:r>
            <a:r>
              <a:rPr lang="en-US" dirty="0" err="1" smtClean="0"/>
              <a:t>p+p</a:t>
            </a:r>
            <a:r>
              <a:rPr lang="en-US" dirty="0" smtClean="0"/>
              <a:t> for gluon distribution in A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Use QCD Compton scattering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lvl="1" indent="0">
              <a:lnSpc>
                <a:spcPct val="100000"/>
              </a:lnSpc>
              <a:buClr>
                <a:schemeClr val="hlink"/>
              </a:buClr>
              <a:buSzPct val="85000"/>
            </a:pPr>
            <a:r>
              <a:rPr lang="en-US" sz="2800" i="1" dirty="0" smtClean="0">
                <a:solidFill>
                  <a:schemeClr val="accent6"/>
                </a:solidFill>
              </a:rPr>
              <a:t>What </a:t>
            </a:r>
            <a:r>
              <a:rPr lang="en-US" sz="2800" i="1" dirty="0">
                <a:solidFill>
                  <a:schemeClr val="accent6"/>
                </a:solidFill>
              </a:rPr>
              <a:t>to </a:t>
            </a:r>
            <a:r>
              <a:rPr lang="en-US" sz="2800" i="1" dirty="0" smtClean="0">
                <a:solidFill>
                  <a:schemeClr val="accent6"/>
                </a:solidFill>
              </a:rPr>
              <a:t>measure to study </a:t>
            </a:r>
          </a:p>
          <a:p>
            <a:pPr marL="0" lvl="1" indent="0">
              <a:lnSpc>
                <a:spcPct val="100000"/>
              </a:lnSpc>
              <a:buClr>
                <a:schemeClr val="hlink"/>
              </a:buClr>
              <a:buSzPct val="85000"/>
            </a:pPr>
            <a:r>
              <a:rPr lang="en-US" sz="2800" i="1" dirty="0">
                <a:solidFill>
                  <a:schemeClr val="accent6"/>
                </a:solidFill>
              </a:rPr>
              <a:t> </a:t>
            </a:r>
            <a:r>
              <a:rPr lang="en-US" sz="2800" i="1" dirty="0" smtClean="0">
                <a:solidFill>
                  <a:schemeClr val="accent6"/>
                </a:solidFill>
              </a:rPr>
              <a:t>   </a:t>
            </a:r>
            <a:r>
              <a:rPr lang="en-US" sz="2800" i="1" dirty="0" err="1" smtClean="0">
                <a:solidFill>
                  <a:schemeClr val="accent6"/>
                </a:solidFill>
              </a:rPr>
              <a:t>thermalization</a:t>
            </a:r>
            <a:r>
              <a:rPr lang="en-US" sz="2800" i="1" dirty="0" smtClean="0">
                <a:solidFill>
                  <a:schemeClr val="accent6"/>
                </a:solidFill>
              </a:rPr>
              <a:t> (pre-</a:t>
            </a:r>
            <a:r>
              <a:rPr lang="en-US" sz="2800" i="1" dirty="0" err="1" smtClean="0">
                <a:solidFill>
                  <a:schemeClr val="accent6"/>
                </a:solidFill>
              </a:rPr>
              <a:t>equilib</a:t>
            </a:r>
            <a:r>
              <a:rPr lang="en-US" sz="2800" i="1" dirty="0" smtClean="0">
                <a:solidFill>
                  <a:schemeClr val="accent6"/>
                </a:solidFill>
              </a:rPr>
              <a:t>)?</a:t>
            </a:r>
          </a:p>
          <a:p>
            <a:r>
              <a:rPr lang="en-US" dirty="0" smtClean="0"/>
              <a:t>Penetrating probes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880085"/>
                </a:solidFill>
              </a:rPr>
              <a:t> or </a:t>
            </a:r>
            <a:r>
              <a:rPr lang="en-US" dirty="0" err="1">
                <a:solidFill>
                  <a:srgbClr val="880085"/>
                </a:solidFill>
              </a:rPr>
              <a:t>e</a:t>
            </a:r>
            <a:r>
              <a:rPr lang="en-US" baseline="30000" dirty="0" err="1">
                <a:solidFill>
                  <a:srgbClr val="880085"/>
                </a:solidFill>
              </a:rPr>
              <a:t>+</a:t>
            </a:r>
            <a:r>
              <a:rPr lang="en-US" dirty="0" err="1">
                <a:solidFill>
                  <a:srgbClr val="880085"/>
                </a:solidFill>
              </a:rPr>
              <a:t>e</a:t>
            </a:r>
            <a:r>
              <a:rPr lang="en-US" baseline="30000" dirty="0">
                <a:solidFill>
                  <a:srgbClr val="880085"/>
                </a:solidFill>
              </a:rPr>
              <a:t>-</a:t>
            </a:r>
            <a:r>
              <a:rPr lang="en-US" dirty="0">
                <a:solidFill>
                  <a:srgbClr val="880085"/>
                </a:solidFill>
              </a:rPr>
              <a:t> </a:t>
            </a:r>
            <a:r>
              <a:rPr lang="en-US" dirty="0" smtClean="0">
                <a:solidFill>
                  <a:srgbClr val="880085"/>
                </a:solidFill>
              </a:rPr>
              <a:t>emitted during </a:t>
            </a:r>
            <a:r>
              <a:rPr lang="en-US" dirty="0" err="1" smtClean="0">
                <a:solidFill>
                  <a:srgbClr val="880085"/>
                </a:solidFill>
              </a:rPr>
              <a:t>thermalization</a:t>
            </a:r>
            <a:r>
              <a:rPr lang="en-US" dirty="0" smtClean="0">
                <a:solidFill>
                  <a:srgbClr val="880085"/>
                </a:solidFill>
              </a:rPr>
              <a:t>?</a:t>
            </a:r>
          </a:p>
          <a:p>
            <a:r>
              <a:rPr lang="en-US" dirty="0" smtClean="0"/>
              <a:t>Lasting probes (which may survive later stages)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Correlations and fluctuations among groups of particles</a:t>
            </a:r>
          </a:p>
          <a:p>
            <a:pPr lvl="1"/>
            <a:r>
              <a:rPr lang="en-US" dirty="0" smtClean="0">
                <a:solidFill>
                  <a:srgbClr val="880085"/>
                </a:solidFill>
              </a:rPr>
              <a:t>Pre-equilibrium flow?</a:t>
            </a:r>
            <a:endParaRPr lang="en-US" dirty="0">
              <a:solidFill>
                <a:srgbClr val="8800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 descr="EPS09_pAu.pdf"/>
          <p:cNvPicPr>
            <a:picLocks noChangeAspect="1"/>
          </p:cNvPicPr>
          <p:nvPr/>
        </p:nvPicPr>
        <p:blipFill>
          <a:blip/>
          <a:srcRect t="8611" r="8552"/>
          <a:stretch>
            <a:fillRect/>
          </a:stretch>
        </p:blipFill>
        <p:spPr>
          <a:xfrm>
            <a:off x="5051778" y="1265755"/>
            <a:ext cx="3541889" cy="3061044"/>
          </a:xfrm>
          <a:prstGeom prst="rect">
            <a:avLst/>
          </a:prstGeom>
        </p:spPr>
      </p:pic>
      <p:pic>
        <p:nvPicPr>
          <p:cNvPr id="6" name="Picture 5" descr="qcd_photo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6" r="32450" b="20696"/>
          <a:stretch/>
        </p:blipFill>
        <p:spPr>
          <a:xfrm>
            <a:off x="1340555" y="1652411"/>
            <a:ext cx="2271890" cy="18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48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kinematic 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70" y="698212"/>
            <a:ext cx="7772400" cy="9048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An electron-ion collider</a:t>
            </a:r>
          </a:p>
          <a:p>
            <a:pPr>
              <a:buNone/>
            </a:pPr>
            <a:r>
              <a:rPr lang="en-US" dirty="0" smtClean="0"/>
              <a:t> probe structure directly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29037" y="759767"/>
            <a:ext cx="4109445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Enhance Q</a:t>
            </a:r>
            <a:r>
              <a:rPr lang="en-US" sz="2000" baseline="-25000" dirty="0" smtClean="0"/>
              <a:t>S </a:t>
            </a:r>
            <a:r>
              <a:rPr lang="en-US" sz="2000" dirty="0" smtClean="0"/>
              <a:t>with A, not energy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167" y="1179927"/>
            <a:ext cx="4033927" cy="3893336"/>
          </a:xfrm>
          <a:prstGeom prst="rect">
            <a:avLst/>
          </a:prstGeom>
        </p:spPr>
      </p:pic>
      <p:pic>
        <p:nvPicPr>
          <p:cNvPr id="9" name="Picture 6" descr="image5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500" y="1711669"/>
            <a:ext cx="5044778" cy="438291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2656130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Electron-ion collider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2685"/>
          <a:stretch/>
        </p:blipFill>
        <p:spPr>
          <a:xfrm>
            <a:off x="0" y="855766"/>
            <a:ext cx="5790464" cy="346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7315" b="5138"/>
          <a:stretch/>
        </p:blipFill>
        <p:spPr>
          <a:xfrm>
            <a:off x="3699705" y="3329612"/>
            <a:ext cx="5385216" cy="3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60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E77D0D-4C85-CE4B-889D-F2646361551E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46288" y="990600"/>
            <a:ext cx="4702175" cy="2332038"/>
          </a:xfrm>
        </p:spPr>
        <p:txBody>
          <a:bodyPr/>
          <a:lstStyle/>
          <a:p>
            <a:endParaRPr lang="en-US" sz="3200"/>
          </a:p>
          <a:p>
            <a:endParaRPr lang="en-US" sz="3200"/>
          </a:p>
          <a:p>
            <a:endParaRPr lang="en-US" sz="3200"/>
          </a:p>
          <a:p>
            <a:r>
              <a:rPr lang="en-US" sz="3200"/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A6031-C123-074B-A08D-7827223764FA}" type="slidenum">
              <a:rPr lang="en-US"/>
              <a:pPr/>
              <a:t>63</a:t>
            </a:fld>
            <a:endParaRPr lang="en-US"/>
          </a:p>
        </p:txBody>
      </p:sp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763588"/>
            <a:ext cx="7772400" cy="3505576"/>
          </a:xfrm>
        </p:spPr>
        <p:txBody>
          <a:bodyPr/>
          <a:lstStyle/>
          <a:p>
            <a:r>
              <a:rPr lang="en-US" sz="2800" u="sng" dirty="0" smtClean="0"/>
              <a:t>Can we create quark gluon plasma in the lab?</a:t>
            </a:r>
          </a:p>
          <a:p>
            <a:r>
              <a:rPr lang="en-US" sz="2800" u="sng" dirty="0" smtClean="0"/>
              <a:t>thermodynamic properties </a:t>
            </a:r>
            <a:r>
              <a:rPr lang="en-US" sz="2800" dirty="0" smtClean="0"/>
              <a:t>(</a:t>
            </a:r>
            <a:r>
              <a:rPr lang="en-US" sz="2800" dirty="0"/>
              <a:t>equilibrium</a:t>
            </a:r>
            <a:r>
              <a:rPr lang="en-US" sz="2800" u="sng" dirty="0"/>
              <a:t>)</a:t>
            </a:r>
          </a:p>
          <a:p>
            <a:pPr lvl="1"/>
            <a:r>
              <a:rPr lang="en-US" dirty="0"/>
              <a:t>T, P, </a:t>
            </a:r>
            <a:r>
              <a:rPr lang="en-US" dirty="0" err="1">
                <a:latin typeface="Symbol" pitchFamily="-110" charset="2"/>
              </a:rPr>
              <a:t>r</a:t>
            </a:r>
            <a:endParaRPr lang="en-US" dirty="0">
              <a:latin typeface="Symbol" pitchFamily="-110" charset="2"/>
            </a:endParaRPr>
          </a:p>
          <a:p>
            <a:pPr lvl="1"/>
            <a:r>
              <a:rPr lang="en-US" dirty="0" smtClean="0"/>
              <a:t>Equation Of State (relation </a:t>
            </a:r>
            <a:r>
              <a:rPr lang="en-US" dirty="0" err="1" smtClean="0"/>
              <a:t>btwn</a:t>
            </a:r>
            <a:r>
              <a:rPr lang="en-US" dirty="0" smtClean="0"/>
              <a:t> T, P, V, energy density)</a:t>
            </a:r>
          </a:p>
          <a:p>
            <a:pPr lvl="1"/>
            <a:r>
              <a:rPr lang="en-US" dirty="0" err="1"/>
              <a:t>v</a:t>
            </a:r>
            <a:r>
              <a:rPr lang="en-US" baseline="-25000" dirty="0" err="1"/>
              <a:t>sound</a:t>
            </a:r>
            <a:r>
              <a:rPr lang="en-US" dirty="0"/>
              <a:t>, static screening </a:t>
            </a:r>
            <a:r>
              <a:rPr lang="en-US" dirty="0" smtClean="0"/>
              <a:t>length</a:t>
            </a:r>
          </a:p>
          <a:p>
            <a:r>
              <a:rPr lang="en-US" sz="2800" u="sng" dirty="0"/>
              <a:t>transport properties </a:t>
            </a:r>
            <a:r>
              <a:rPr lang="en-US" sz="2800" dirty="0"/>
              <a:t>(non-equilibrium)</a:t>
            </a:r>
            <a:r>
              <a:rPr lang="en-US" sz="2800" dirty="0">
                <a:solidFill>
                  <a:schemeClr val="accent2"/>
                </a:solidFill>
              </a:rPr>
              <a:t>*</a:t>
            </a:r>
          </a:p>
          <a:p>
            <a:pPr lvl="1"/>
            <a:r>
              <a:rPr lang="en-US" dirty="0"/>
              <a:t>particle number, energy, momentum, charge</a:t>
            </a:r>
          </a:p>
          <a:p>
            <a:pPr lvl="1"/>
            <a:r>
              <a:rPr lang="en-US" dirty="0"/>
              <a:t> </a:t>
            </a:r>
            <a:r>
              <a:rPr lang="en-US" i="1" dirty="0">
                <a:solidFill>
                  <a:schemeClr val="tx1"/>
                </a:solidFill>
              </a:rPr>
              <a:t>diffusion           sound      viscosity   conductivity</a:t>
            </a:r>
            <a:r>
              <a:rPr lang="en-US" i="1" dirty="0">
                <a:solidFill>
                  <a:srgbClr val="339933"/>
                </a:solidFill>
                <a:ea typeface="Times New Roman" pitchFamily="-110" charset="0"/>
                <a:cs typeface="Times New Roman" pitchFamily="-110" charset="0"/>
              </a:rPr>
              <a:t>    </a:t>
            </a:r>
          </a:p>
        </p:txBody>
      </p:sp>
      <p:sp>
        <p:nvSpPr>
          <p:cNvPr id="951300" name="Rectangle 4"/>
          <p:cNvSpPr>
            <a:spLocks noChangeArrowheads="1"/>
          </p:cNvSpPr>
          <p:nvPr/>
        </p:nvSpPr>
        <p:spPr bwMode="auto">
          <a:xfrm>
            <a:off x="207963" y="4421188"/>
            <a:ext cx="8697912" cy="1200328"/>
          </a:xfrm>
          <a:prstGeom prst="rect">
            <a:avLst/>
          </a:prstGeom>
          <a:solidFill>
            <a:srgbClr val="FFFFCC"/>
          </a:solidFill>
          <a:ln w="9525">
            <a:solidFill>
              <a:srgbClr val="FB2913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077315"/>
                </a:solidFill>
              </a:rPr>
              <a:t>In plasma: interactions among charges of multiple particles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077315"/>
                </a:solidFill>
              </a:rPr>
              <a:t>  charge is spread, screened in characteristic (Debye) length,</a:t>
            </a:r>
            <a:r>
              <a:rPr lang="en-US" sz="2400" dirty="0">
                <a:solidFill>
                  <a:srgbClr val="077315"/>
                </a:solidFill>
                <a:latin typeface="Symbol" pitchFamily="-110" charset="2"/>
              </a:rPr>
              <a:t> </a:t>
            </a:r>
            <a:r>
              <a:rPr lang="en-US" sz="2400" dirty="0" err="1">
                <a:solidFill>
                  <a:srgbClr val="077315"/>
                </a:solidFill>
                <a:latin typeface="Symbol" pitchFamily="-110" charset="2"/>
              </a:rPr>
              <a:t>l</a:t>
            </a:r>
            <a:r>
              <a:rPr lang="en-US" sz="2400" baseline="-25000" dirty="0" err="1">
                <a:solidFill>
                  <a:srgbClr val="077315"/>
                </a:solidFill>
              </a:rPr>
              <a:t>D</a:t>
            </a:r>
            <a:r>
              <a:rPr lang="en-US" sz="2400" baseline="-25000" dirty="0">
                <a:solidFill>
                  <a:srgbClr val="077315"/>
                </a:solidFill>
              </a:rPr>
              <a:t>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077315"/>
                </a:solidFill>
              </a:rPr>
              <a:t>       also the case for </a:t>
            </a:r>
            <a:r>
              <a:rPr lang="en-US" sz="2400" i="1" dirty="0">
                <a:solidFill>
                  <a:srgbClr val="077315"/>
                </a:solidFill>
              </a:rPr>
              <a:t>strong</a:t>
            </a:r>
            <a:r>
              <a:rPr lang="en-US" sz="2400" i="1" dirty="0" smtClean="0">
                <a:solidFill>
                  <a:srgbClr val="077315"/>
                </a:solidFill>
              </a:rPr>
              <a:t>, rather than </a:t>
            </a:r>
            <a:r>
              <a:rPr lang="en-US" sz="2400" i="1" dirty="0">
                <a:solidFill>
                  <a:srgbClr val="077315"/>
                </a:solidFill>
              </a:rPr>
              <a:t>EM </a:t>
            </a:r>
            <a:r>
              <a:rPr lang="en-US" sz="2400" i="1" dirty="0" smtClean="0">
                <a:solidFill>
                  <a:srgbClr val="077315"/>
                </a:solidFill>
              </a:rPr>
              <a:t>force</a:t>
            </a:r>
            <a:endParaRPr lang="en-US" sz="2400" i="1" baseline="-25000" dirty="0">
              <a:solidFill>
                <a:srgbClr val="077315"/>
              </a:solidFill>
            </a:endParaRPr>
          </a:p>
        </p:txBody>
      </p:sp>
      <p:sp>
        <p:nvSpPr>
          <p:cNvPr id="951301" name="Text Box 5"/>
          <p:cNvSpPr txBox="1">
            <a:spLocks noChangeArrowheads="1"/>
          </p:cNvSpPr>
          <p:nvPr/>
        </p:nvSpPr>
        <p:spPr bwMode="auto">
          <a:xfrm>
            <a:off x="769416" y="5979686"/>
            <a:ext cx="712045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 algn="r">
              <a:lnSpc>
                <a:spcPct val="85000"/>
              </a:lnSpc>
              <a:buClrTx/>
              <a:buSzPct val="60000"/>
              <a:buFontTx/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*measuring </a:t>
            </a:r>
            <a:r>
              <a:rPr lang="en-US" sz="2400" dirty="0">
                <a:solidFill>
                  <a:schemeClr val="accent2"/>
                </a:solidFill>
              </a:rPr>
              <a:t>these is new for nuclear/particle physics</a:t>
            </a:r>
            <a:r>
              <a:rPr lang="en-US" sz="2400" dirty="0" smtClean="0">
                <a:solidFill>
                  <a:schemeClr val="accent2"/>
                </a:solidFill>
              </a:rPr>
              <a:t>!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cooling keeps bunches tight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5" name="Picture 4" descr="cooling_id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068878"/>
            <a:ext cx="4095750" cy="3757851"/>
          </a:xfrm>
          <a:prstGeom prst="rect">
            <a:avLst/>
          </a:prstGeom>
        </p:spPr>
      </p:pic>
      <p:pic>
        <p:nvPicPr>
          <p:cNvPr id="6" name="Picture 5" descr="lumi_lifetim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50" y="1253773"/>
            <a:ext cx="4343550" cy="3670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850" y="808957"/>
            <a:ext cx="4133850" cy="219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u"/>
            </a:pPr>
            <a:r>
              <a:rPr lang="en-US" sz="2200" i="1" dirty="0" smtClean="0">
                <a:latin typeface="+mn-lt"/>
              </a:rPr>
              <a:t>Coulomb interactions among highly charged ions blow up the beam bunches</a:t>
            </a:r>
            <a:endParaRPr lang="en-US" sz="2200" i="1" dirty="0">
              <a:latin typeface="+mn-lt"/>
            </a:endParaRPr>
          </a:p>
          <a:p>
            <a:pPr marL="342900" indent="-342900">
              <a:buFont typeface="Wingdings" charset="2"/>
              <a:buChar char="u"/>
            </a:pPr>
            <a:r>
              <a:rPr lang="en-US" sz="2200" i="1" dirty="0" smtClean="0">
                <a:latin typeface="+mn-lt"/>
              </a:rPr>
              <a:t>Measure and send correcting kick to outliers (at each go-round)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02350" y="5205106"/>
            <a:ext cx="4133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1000"/>
              <a:buFont typeface="Wingdings" charset="2"/>
              <a:buChar char="Ø"/>
            </a:pPr>
            <a:r>
              <a:rPr lang="en-US" i="1" u="sng" dirty="0" smtClean="0">
                <a:latin typeface="+mn-lt"/>
              </a:rPr>
              <a:t>Huge increase in beam lifetime and luminosity!</a:t>
            </a:r>
            <a:endParaRPr lang="en-US" i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1475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for fast </a:t>
            </a:r>
            <a:r>
              <a:rPr lang="en-US" dirty="0" err="1" smtClean="0"/>
              <a:t>thermalization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05934"/>
            <a:ext cx="7772400" cy="5478423"/>
          </a:xfrm>
        </p:spPr>
        <p:txBody>
          <a:bodyPr/>
          <a:lstStyle/>
          <a:p>
            <a:r>
              <a:rPr lang="en-US" sz="2800" dirty="0" smtClean="0"/>
              <a:t>Must be </a:t>
            </a:r>
            <a:r>
              <a:rPr lang="en-US" sz="2800" dirty="0" err="1" smtClean="0"/>
              <a:t>thermalized</a:t>
            </a:r>
            <a:r>
              <a:rPr lang="en-US" sz="2800" dirty="0" smtClean="0"/>
              <a:t> in &lt; 1 fm/</a:t>
            </a:r>
            <a:r>
              <a:rPr lang="en-US" sz="2800" dirty="0" err="1" smtClean="0"/>
              <a:t>c</a:t>
            </a:r>
            <a:r>
              <a:rPr lang="en-US" sz="2800" dirty="0" smtClean="0"/>
              <a:t>!</a:t>
            </a:r>
          </a:p>
          <a:p>
            <a:pPr lvl="1"/>
            <a:r>
              <a:rPr lang="en-US" sz="2800" dirty="0" smtClean="0"/>
              <a:t>Otherwise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smaller than in the data</a:t>
            </a:r>
          </a:p>
          <a:p>
            <a:endParaRPr lang="en-US" sz="2800" dirty="0" smtClean="0"/>
          </a:p>
          <a:p>
            <a:r>
              <a:rPr lang="en-US" sz="2800" dirty="0" smtClean="0"/>
              <a:t>Can this be achieved with </a:t>
            </a:r>
            <a:r>
              <a:rPr lang="en-US" sz="2800" dirty="0" err="1" smtClean="0"/>
              <a:t>gg</a:t>
            </a:r>
            <a:r>
              <a:rPr lang="en-US" sz="2800" dirty="0" smtClean="0"/>
              <a:t>, </a:t>
            </a:r>
            <a:r>
              <a:rPr lang="en-US" sz="2800" dirty="0" err="1" smtClean="0"/>
              <a:t>qg</a:t>
            </a:r>
            <a:r>
              <a:rPr lang="en-US" sz="2800" dirty="0" smtClean="0"/>
              <a:t>, and </a:t>
            </a:r>
            <a:r>
              <a:rPr lang="en-US" sz="2800" dirty="0" err="1" smtClean="0"/>
              <a:t>qq</a:t>
            </a:r>
            <a:r>
              <a:rPr lang="en-US" sz="2800" dirty="0" smtClean="0"/>
              <a:t> binary scatterings?</a:t>
            </a:r>
          </a:p>
          <a:p>
            <a:pPr lvl="1"/>
            <a:r>
              <a:rPr lang="en-US" sz="2800" dirty="0" smtClean="0"/>
              <a:t>NO!</a:t>
            </a:r>
          </a:p>
          <a:p>
            <a:pPr lvl="1"/>
            <a:r>
              <a:rPr lang="en-US" sz="2800" dirty="0" smtClean="0"/>
              <a:t>Making this picture yield sufficient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requires boosting the </a:t>
            </a:r>
            <a:r>
              <a:rPr lang="en-US" sz="2800" dirty="0" err="1" smtClean="0"/>
              <a:t>pQCD</a:t>
            </a:r>
            <a:r>
              <a:rPr lang="en-US" sz="2800" dirty="0" smtClean="0"/>
              <a:t> </a:t>
            </a:r>
            <a:r>
              <a:rPr lang="en-US" sz="2800" dirty="0" err="1" smtClean="0"/>
              <a:t>parton-parton</a:t>
            </a:r>
            <a:r>
              <a:rPr lang="en-US" sz="2800" dirty="0" smtClean="0"/>
              <a:t> cross sections by a factor of ~50!</a:t>
            </a:r>
          </a:p>
          <a:p>
            <a:pPr lvl="1"/>
            <a:endParaRPr lang="en-US" sz="2800" dirty="0" smtClean="0"/>
          </a:p>
          <a:p>
            <a:r>
              <a:rPr lang="en-US" sz="2800" dirty="0" smtClean="0"/>
              <a:t>Mechanism not known yet. Perhaps start out with correlated </a:t>
            </a:r>
            <a:r>
              <a:rPr lang="en-US" sz="2800" dirty="0" err="1" smtClean="0"/>
              <a:t>gluonic</a:t>
            </a:r>
            <a:r>
              <a:rPr lang="en-US" sz="2800" dirty="0" smtClean="0"/>
              <a:t> matter at small 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v2vsKET"/>
          <p:cNvPicPr>
            <a:picLocks noChangeAspect="1" noChangeArrowheads="1"/>
          </p:cNvPicPr>
          <p:nvPr/>
        </p:nvPicPr>
        <p:blipFill>
          <a:blip r:embed="rId3"/>
          <a:srcRect r="52486" b="2161"/>
          <a:stretch>
            <a:fillRect/>
          </a:stretch>
        </p:blipFill>
        <p:spPr bwMode="auto">
          <a:xfrm>
            <a:off x="1103482" y="825500"/>
            <a:ext cx="5029200" cy="4100862"/>
          </a:xfrm>
          <a:prstGeom prst="rect">
            <a:avLst/>
          </a:prstGeom>
          <a:noFill/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DC050-EEE7-154B-BC6F-AF0A715E280E}" type="slidenum">
              <a:rPr lang="en-US"/>
              <a:pPr/>
              <a:t>66</a:t>
            </a:fld>
            <a:endParaRPr lang="en-US"/>
          </a:p>
        </p:txBody>
      </p:sp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133350"/>
            <a:ext cx="8458200" cy="457200"/>
          </a:xfrm>
        </p:spPr>
        <p:txBody>
          <a:bodyPr/>
          <a:lstStyle/>
          <a:p>
            <a:r>
              <a:rPr lang="en-US"/>
              <a:t>Elliptic flow scales with number of quarks</a:t>
            </a:r>
          </a:p>
        </p:txBody>
      </p:sp>
      <p:pic>
        <p:nvPicPr>
          <p:cNvPr id="957445" name="Picture 5" descr="v2KE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5363" y="811389"/>
            <a:ext cx="6003925" cy="4113213"/>
          </a:xfrm>
          <a:prstGeom prst="rect">
            <a:avLst/>
          </a:prstGeom>
          <a:noFill/>
        </p:spPr>
      </p:pic>
      <p:sp>
        <p:nvSpPr>
          <p:cNvPr id="957446" name="Text Box 6"/>
          <p:cNvSpPr txBox="1">
            <a:spLocks noChangeArrowheads="1"/>
          </p:cNvSpPr>
          <p:nvPr/>
        </p:nvSpPr>
        <p:spPr bwMode="auto">
          <a:xfrm>
            <a:off x="2241550" y="4467225"/>
            <a:ext cx="17224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>
                <a:solidFill>
                  <a:srgbClr val="4D4D4D"/>
                </a:solidFill>
                <a:latin typeface="Arial" pitchFamily="-110" charset="0"/>
              </a:rPr>
              <a:t>transverse KE</a:t>
            </a:r>
          </a:p>
        </p:txBody>
      </p:sp>
      <p:sp>
        <p:nvSpPr>
          <p:cNvPr id="957447" name="Text Box 7"/>
          <p:cNvSpPr txBox="1">
            <a:spLocks noChangeArrowheads="1"/>
          </p:cNvSpPr>
          <p:nvPr/>
        </p:nvSpPr>
        <p:spPr bwMode="auto">
          <a:xfrm>
            <a:off x="377825" y="4903788"/>
            <a:ext cx="85883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/>
              <a:t>implication: valence quarks, not hadrons, are relevant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chemeClr val="tx1"/>
                </a:solidFill>
              </a:rPr>
              <a:t>pressure builds early, dressed quarks are born of flowing field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95744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0525" y="1333500"/>
            <a:ext cx="3365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57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57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" y="-22687"/>
            <a:ext cx="9144000" cy="6880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740" y="2998057"/>
            <a:ext cx="1874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i="1" dirty="0" smtClean="0">
                <a:solidFill>
                  <a:schemeClr val="tx1"/>
                </a:solidFill>
              </a:rPr>
              <a:t>Eccentricity:</a:t>
            </a:r>
            <a:endParaRPr lang="en-US" sz="2400" b="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4D082-7336-3F48-9005-0E87DAC803AA}" type="slidenum">
              <a:rPr lang="en-US"/>
              <a:pPr/>
              <a:t>68</a:t>
            </a:fld>
            <a:endParaRPr lang="en-US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transport in QGP</a:t>
            </a:r>
            <a:endParaRPr lang="en-US" sz="2800"/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75" y="990600"/>
            <a:ext cx="8689975" cy="1791260"/>
          </a:xfrm>
        </p:spPr>
        <p:txBody>
          <a:bodyPr/>
          <a:lstStyle/>
          <a:p>
            <a:pPr>
              <a:buFont typeface="Monotype Sorts" pitchFamily="-110" charset="2"/>
              <a:buNone/>
            </a:pPr>
            <a:r>
              <a:rPr lang="en-US" u="sng" dirty="0"/>
              <a:t>weak coupling limit</a:t>
            </a:r>
            <a:r>
              <a:rPr lang="en-US" dirty="0"/>
              <a:t>               </a:t>
            </a:r>
            <a:r>
              <a:rPr lang="en-US" dirty="0" smtClean="0"/>
              <a:t> 		 </a:t>
            </a:r>
            <a:r>
              <a:rPr lang="en-US" u="sng" dirty="0" smtClean="0"/>
              <a:t>∞ </a:t>
            </a:r>
            <a:r>
              <a:rPr lang="en-US" u="sng" dirty="0"/>
              <a:t>strong coupling limit</a:t>
            </a:r>
            <a:endParaRPr lang="en-US" i="1" dirty="0">
              <a:solidFill>
                <a:schemeClr val="tx1"/>
              </a:solidFill>
            </a:endParaRPr>
          </a:p>
          <a:p>
            <a:pPr>
              <a:buFont typeface="Monotype Sorts" pitchFamily="-110" charset="2"/>
              <a:buNone/>
            </a:pPr>
            <a:r>
              <a:rPr lang="en-US" i="1" dirty="0" err="1">
                <a:solidFill>
                  <a:schemeClr val="tx1"/>
                </a:solidFill>
              </a:rPr>
              <a:t>perturbative</a:t>
            </a:r>
            <a:r>
              <a:rPr lang="en-US" i="1" dirty="0">
                <a:solidFill>
                  <a:schemeClr val="tx1"/>
                </a:solidFill>
              </a:rPr>
              <a:t> QCD 			not</a:t>
            </a:r>
            <a:r>
              <a:rPr lang="en-US" i="1" dirty="0" smtClean="0">
                <a:solidFill>
                  <a:schemeClr val="tx1"/>
                </a:solidFill>
              </a:rPr>
              <a:t> easy</a:t>
            </a:r>
            <a:r>
              <a:rPr lang="en-US" i="1" dirty="0">
                <a:solidFill>
                  <a:schemeClr val="tx1"/>
                </a:solidFill>
              </a:rPr>
              <a:t>!</a:t>
            </a:r>
            <a:r>
              <a:rPr lang="en-US" i="1" dirty="0" smtClean="0">
                <a:solidFill>
                  <a:schemeClr val="tx1"/>
                </a:solidFill>
              </a:rPr>
              <a:t> Try a </a:t>
            </a:r>
            <a:r>
              <a:rPr lang="en-US" i="1" dirty="0">
                <a:solidFill>
                  <a:schemeClr val="tx1"/>
                </a:solidFill>
              </a:rPr>
              <a:t>pure field…</a:t>
            </a:r>
          </a:p>
          <a:p>
            <a:pPr>
              <a:buFont typeface="Monotype Sorts" pitchFamily="-110" charset="2"/>
              <a:buNone/>
            </a:pPr>
            <a:r>
              <a:rPr lang="en-US" i="1" dirty="0">
                <a:solidFill>
                  <a:schemeClr val="tx1"/>
                </a:solidFill>
              </a:rPr>
              <a:t>kinetic theory, cascades             </a:t>
            </a:r>
            <a:r>
              <a:rPr lang="en-US" i="1" dirty="0" smtClean="0">
                <a:solidFill>
                  <a:schemeClr val="tx1"/>
                </a:solidFill>
              </a:rPr>
              <a:t> 	gravity </a:t>
            </a:r>
            <a:r>
              <a:rPr lang="en-US" i="1" dirty="0" err="1">
                <a:solidFill>
                  <a:schemeClr val="tx1"/>
                </a:solidFill>
                <a:sym typeface="Symbol" pitchFamily="-110" charset="2"/>
              </a:rPr>
              <a:t></a:t>
            </a:r>
            <a:r>
              <a:rPr lang="en-US" i="1" dirty="0">
                <a:solidFill>
                  <a:schemeClr val="tx1"/>
                </a:solidFill>
                <a:sym typeface="Symbol" pitchFamily="-110" charset="2"/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supersym</a:t>
            </a:r>
            <a:r>
              <a:rPr lang="en-US" i="1" dirty="0">
                <a:solidFill>
                  <a:schemeClr val="tx1"/>
                </a:solidFill>
              </a:rPr>
              <a:t> 4-d </a:t>
            </a:r>
          </a:p>
          <a:p>
            <a:pPr>
              <a:buFont typeface="Monotype Sorts" pitchFamily="-110" charset="2"/>
              <a:buNone/>
            </a:pPr>
            <a:r>
              <a:rPr lang="en-US" i="1" dirty="0">
                <a:solidFill>
                  <a:schemeClr val="tx1"/>
                </a:solidFill>
              </a:rPr>
              <a:t> interaction of particles		</a:t>
            </a:r>
            <a:r>
              <a:rPr lang="en-US" i="1" dirty="0" smtClean="0">
                <a:solidFill>
                  <a:schemeClr val="tx1"/>
                </a:solidFill>
              </a:rPr>
              <a:t>        (</a:t>
            </a:r>
            <a:r>
              <a:rPr lang="en-US" i="1" dirty="0" err="1" smtClean="0">
                <a:solidFill>
                  <a:schemeClr val="tx1"/>
                </a:solidFill>
              </a:rPr>
              <a:t>AdS</a:t>
            </a:r>
            <a:r>
              <a:rPr lang="en-US" i="1" dirty="0">
                <a:solidFill>
                  <a:schemeClr val="tx1"/>
                </a:solidFill>
              </a:rPr>
              <a:t>/</a:t>
            </a:r>
            <a:r>
              <a:rPr lang="en-US" i="1" dirty="0" smtClean="0">
                <a:solidFill>
                  <a:schemeClr val="tx1"/>
                </a:solidFill>
              </a:rPr>
              <a:t>CFT)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013764" name="Picture 4" descr="Au-Au_1"/>
          <p:cNvPicPr>
            <a:picLocks noChangeAspect="1" noChangeArrowheads="1"/>
          </p:cNvPicPr>
          <p:nvPr/>
        </p:nvPicPr>
        <p:blipFill>
          <a:blip r:embed="rId3"/>
          <a:srcRect l="17221" r="18681"/>
          <a:stretch>
            <a:fillRect/>
          </a:stretch>
        </p:blipFill>
        <p:spPr bwMode="auto">
          <a:xfrm>
            <a:off x="342900" y="3376613"/>
            <a:ext cx="3017838" cy="2674937"/>
          </a:xfrm>
          <a:prstGeom prst="rect">
            <a:avLst/>
          </a:prstGeom>
          <a:noFill/>
        </p:spPr>
      </p:pic>
      <p:pic>
        <p:nvPicPr>
          <p:cNvPr id="1013773" name="Picture 13"/>
          <p:cNvPicPr>
            <a:picLocks noChangeAspect="1" noChangeArrowheads="1"/>
          </p:cNvPicPr>
          <p:nvPr/>
        </p:nvPicPr>
        <p:blipFill>
          <a:blip r:embed="rId4"/>
          <a:srcRect l="33125" t="55017" r="40637" b="7872"/>
          <a:stretch>
            <a:fillRect/>
          </a:stretch>
        </p:blipFill>
        <p:spPr bwMode="auto">
          <a:xfrm>
            <a:off x="6005513" y="3346450"/>
            <a:ext cx="2855912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774" name="Text Box 14"/>
          <p:cNvSpPr txBox="1">
            <a:spLocks noChangeArrowheads="1"/>
          </p:cNvSpPr>
          <p:nvPr/>
        </p:nvSpPr>
        <p:spPr bwMode="auto">
          <a:xfrm>
            <a:off x="1108075" y="5707063"/>
            <a:ext cx="2857500" cy="5191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Monotype Sorts" pitchFamily="-110" charset="2"/>
              <a:buNone/>
            </a:pPr>
            <a:r>
              <a:rPr lang="en-US" dirty="0">
                <a:solidFill>
                  <a:srgbClr val="CCFFFF"/>
                </a:solidFill>
              </a:rPr>
              <a:t>2</a:t>
            </a:r>
            <a:r>
              <a:rPr lang="en-US" dirty="0">
                <a:solidFill>
                  <a:srgbClr val="CCFFFF"/>
                </a:solidFill>
                <a:sym typeface="Symbol" pitchFamily="-110" charset="2"/>
              </a:rPr>
              <a:t></a:t>
            </a:r>
            <a:r>
              <a:rPr lang="en-US" dirty="0">
                <a:solidFill>
                  <a:srgbClr val="CCFFFF"/>
                </a:solidFill>
              </a:rPr>
              <a:t>3,3</a:t>
            </a:r>
            <a:r>
              <a:rPr lang="en-US" dirty="0">
                <a:solidFill>
                  <a:srgbClr val="CCFFFF"/>
                </a:solidFill>
                <a:sym typeface="Symbol" pitchFamily="-110" charset="2"/>
              </a:rPr>
              <a:t></a:t>
            </a:r>
            <a:r>
              <a:rPr lang="en-US" dirty="0">
                <a:solidFill>
                  <a:srgbClr val="CCFFFF"/>
                </a:solidFill>
              </a:rPr>
              <a:t>2,n</a:t>
            </a:r>
            <a:r>
              <a:rPr lang="en-US" dirty="0">
                <a:solidFill>
                  <a:srgbClr val="CCFFFF"/>
                </a:solidFill>
                <a:sym typeface="Symbol" pitchFamily="-110" charset="2"/>
              </a:rPr>
              <a:t></a:t>
            </a:r>
            <a:r>
              <a:rPr lang="en-US" dirty="0">
                <a:solidFill>
                  <a:srgbClr val="CCFFFF"/>
                </a:solidFill>
              </a:rPr>
              <a:t>2…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430-31E0-D84E-BC93-4245E73D9CD1}" type="slidenum">
              <a:rPr lang="en-US"/>
              <a:pPr/>
              <a:t>69</a:t>
            </a:fld>
            <a:endParaRPr lang="en-US"/>
          </a:p>
        </p:txBody>
      </p:sp>
      <p:sp>
        <p:nvSpPr>
          <p:cNvPr id="110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minimum </a:t>
            </a:r>
            <a:r>
              <a:rPr lang="en-US">
                <a:latin typeface="Symbol" pitchFamily="-110" charset="2"/>
              </a:rPr>
              <a:t>h</a:t>
            </a:r>
            <a:r>
              <a:rPr lang="en-US"/>
              <a:t> at phase boundary?</a:t>
            </a:r>
          </a:p>
        </p:txBody>
      </p:sp>
      <p:pic>
        <p:nvPicPr>
          <p:cNvPr id="1101827" name="Picture 3"/>
          <p:cNvPicPr>
            <a:picLocks noChangeAspect="1" noChangeArrowheads="1"/>
          </p:cNvPicPr>
          <p:nvPr/>
        </p:nvPicPr>
        <p:blipFill>
          <a:blip r:embed="rId3"/>
          <a:srcRect l="6483"/>
          <a:stretch>
            <a:fillRect/>
          </a:stretch>
        </p:blipFill>
        <p:spPr bwMode="auto">
          <a:xfrm>
            <a:off x="119063" y="952500"/>
            <a:ext cx="4762500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1828" name="Text Box 4"/>
          <p:cNvSpPr txBox="1">
            <a:spLocks noChangeArrowheads="1"/>
          </p:cNvSpPr>
          <p:nvPr/>
        </p:nvSpPr>
        <p:spPr bwMode="auto">
          <a:xfrm>
            <a:off x="509588" y="4789488"/>
            <a:ext cx="3605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i="1">
                <a:solidFill>
                  <a:schemeClr val="tx1"/>
                </a:solidFill>
                <a:latin typeface="Arial" pitchFamily="-110" charset="0"/>
              </a:rPr>
              <a:t>Csernai, Kapusta &amp; McLerran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0" i="1">
                <a:solidFill>
                  <a:schemeClr val="tx1"/>
                </a:solidFill>
                <a:latin typeface="Arial" pitchFamily="-110" charset="0"/>
              </a:rPr>
              <a:t>PRL97, 152303 (2006)</a:t>
            </a:r>
          </a:p>
        </p:txBody>
      </p:sp>
      <p:sp>
        <p:nvSpPr>
          <p:cNvPr id="1101829" name="Text Box 5"/>
          <p:cNvSpPr txBox="1">
            <a:spLocks noChangeArrowheads="1"/>
          </p:cNvSpPr>
          <p:nvPr/>
        </p:nvSpPr>
        <p:spPr bwMode="auto">
          <a:xfrm>
            <a:off x="2597150" y="3651250"/>
            <a:ext cx="2287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i="1"/>
              <a:t>quark gluon plasma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2425" y="1117600"/>
            <a:ext cx="8788400" cy="5430838"/>
            <a:chOff x="222" y="724"/>
            <a:chExt cx="5536" cy="3421"/>
          </a:xfrm>
        </p:grpSpPr>
        <p:sp>
          <p:nvSpPr>
            <p:cNvPr id="1101831" name="Text Box 7"/>
            <p:cNvSpPr txBox="1">
              <a:spLocks noChangeArrowheads="1"/>
            </p:cNvSpPr>
            <p:nvPr/>
          </p:nvSpPr>
          <p:spPr bwMode="auto">
            <a:xfrm>
              <a:off x="3735" y="1046"/>
              <a:ext cx="202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0" i="1">
                  <a:solidFill>
                    <a:schemeClr val="tx1"/>
                  </a:solidFill>
                  <a:latin typeface="Arial" pitchFamily="-110" charset="0"/>
                </a:rPr>
                <a:t>B. Liu and J. Goree,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b="0" i="1">
                  <a:solidFill>
                    <a:schemeClr val="tx1"/>
                  </a:solidFill>
                  <a:latin typeface="Arial" pitchFamily="-110" charset="0"/>
                </a:rPr>
                <a:t>cond-mat/0502009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22" y="724"/>
              <a:ext cx="5536" cy="3421"/>
              <a:chOff x="222" y="724"/>
              <a:chExt cx="5536" cy="3421"/>
            </a:xfrm>
          </p:grpSpPr>
          <p:sp>
            <p:nvSpPr>
              <p:cNvPr id="1101833" name="Text Box 9"/>
              <p:cNvSpPr txBox="1">
                <a:spLocks noChangeArrowheads="1"/>
              </p:cNvSpPr>
              <p:nvPr/>
            </p:nvSpPr>
            <p:spPr bwMode="auto">
              <a:xfrm>
                <a:off x="222" y="3627"/>
                <a:ext cx="5394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400">
                    <a:solidFill>
                      <a:srgbClr val="C802C3"/>
                    </a:solidFill>
                  </a:rPr>
                  <a:t>minimum observed in other strongly coupled systems –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sz="2400">
                    <a:solidFill>
                      <a:srgbClr val="C802C3"/>
                    </a:solidFill>
                  </a:rPr>
                  <a:t>kinetic part of </a:t>
                </a:r>
                <a:r>
                  <a:rPr lang="en-US" sz="2400">
                    <a:solidFill>
                      <a:srgbClr val="C802C3"/>
                    </a:solidFill>
                    <a:latin typeface="Symbol" pitchFamily="-110" charset="2"/>
                  </a:rPr>
                  <a:t>h</a:t>
                </a:r>
                <a:r>
                  <a:rPr lang="en-US" sz="2400">
                    <a:solidFill>
                      <a:srgbClr val="C802C3"/>
                    </a:solidFill>
                  </a:rPr>
                  <a:t> decreases with </a:t>
                </a:r>
                <a:r>
                  <a:rPr lang="en-US" sz="2400">
                    <a:solidFill>
                      <a:srgbClr val="C802C3"/>
                    </a:solidFill>
                    <a:latin typeface="Symbol" pitchFamily="-110" charset="2"/>
                  </a:rPr>
                  <a:t>G</a:t>
                </a:r>
                <a:r>
                  <a:rPr lang="en-US" sz="2400">
                    <a:solidFill>
                      <a:srgbClr val="C802C3"/>
                    </a:solidFill>
                  </a:rPr>
                  <a:t> while potential part increases </a:t>
                </a:r>
              </a:p>
            </p:txBody>
          </p:sp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3075" y="724"/>
                <a:ext cx="2683" cy="2903"/>
                <a:chOff x="3075" y="724"/>
                <a:chExt cx="2683" cy="2903"/>
              </a:xfrm>
            </p:grpSpPr>
            <p:pic>
              <p:nvPicPr>
                <p:cNvPr id="1101835" name="Picture 1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t="8720" r="15099" b="12057"/>
                <a:stretch>
                  <a:fillRect/>
                </a:stretch>
              </p:blipFill>
              <p:spPr bwMode="auto">
                <a:xfrm>
                  <a:off x="3075" y="1291"/>
                  <a:ext cx="2683" cy="23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10183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229" y="724"/>
                  <a:ext cx="210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sz="2000" i="1"/>
                    <a:t>strongly coupled dusty plasma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all this stuff?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collider_detector_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200"/>
            <a:ext cx="9144000" cy="4649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" y="5780536"/>
            <a:ext cx="87895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+ </a:t>
            </a:r>
            <a:r>
              <a:rPr lang="en-US" sz="2400" dirty="0" err="1" smtClean="0">
                <a:solidFill>
                  <a:srgbClr val="000000"/>
                </a:solidFill>
                <a:latin typeface="+mn-lt"/>
              </a:rPr>
              <a:t>dE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/dx &amp; Time-of-flight: hadron ID + Cherenkov &amp; TRD: electron ID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High granularity to handle high multiplicity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1110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B6329-3610-834C-A368-519C8CD87EC9}" type="slidenum">
              <a:rPr lang="en-US"/>
              <a:pPr/>
              <a:t>70</a:t>
            </a:fld>
            <a:endParaRPr lang="en-US"/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463550"/>
            <a:ext cx="7937500" cy="568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jda0_20.png"/>
          <p:cNvPicPr>
            <a:picLocks noChangeAspect="1"/>
          </p:cNvPicPr>
          <p:nvPr/>
        </p:nvPicPr>
        <p:blipFill>
          <a:blip r:embed="rId3"/>
          <a:srcRect t="12130" r="8359"/>
          <a:stretch>
            <a:fillRect/>
          </a:stretch>
        </p:blipFill>
        <p:spPr>
          <a:xfrm>
            <a:off x="3759201" y="1201182"/>
            <a:ext cx="5384800" cy="3567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09550"/>
            <a:ext cx="8712200" cy="457200"/>
          </a:xfrm>
        </p:spPr>
        <p:txBody>
          <a:bodyPr/>
          <a:lstStyle/>
          <a:p>
            <a:r>
              <a:rPr lang="en-US" dirty="0" smtClean="0"/>
              <a:t>Dense </a:t>
            </a:r>
            <a:r>
              <a:rPr lang="en-US" dirty="0" err="1" smtClean="0"/>
              <a:t>gluonic</a:t>
            </a:r>
            <a:r>
              <a:rPr lang="en-US" dirty="0" smtClean="0"/>
              <a:t> matter (</a:t>
            </a:r>
            <a:r>
              <a:rPr lang="en-US" dirty="0" err="1" smtClean="0"/>
              <a:t>d+Au</a:t>
            </a:r>
            <a:r>
              <a:rPr lang="en-US" dirty="0" smtClean="0"/>
              <a:t>, forward </a:t>
            </a:r>
            <a:r>
              <a:rPr lang="en-US" dirty="0" err="1" smtClean="0"/>
              <a:t>y</a:t>
            </a:r>
            <a:r>
              <a:rPr lang="en-US" dirty="0" smtClean="0"/>
              <a:t>): </a:t>
            </a:r>
            <a:br>
              <a:rPr lang="en-US" dirty="0" smtClean="0"/>
            </a:br>
            <a:r>
              <a:rPr lang="en-US" dirty="0" smtClean="0"/>
              <a:t>large effects observed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5" name="Picture 2" descr="C:\Users\abhisek\Desktop\My PHENIX presentations\QM_2011_PHENIX\RdAu_mix.gif"/>
          <p:cNvPicPr>
            <a:picLocks noChangeAspect="1" noChangeArrowheads="1"/>
          </p:cNvPicPr>
          <p:nvPr/>
        </p:nvPicPr>
        <p:blipFill>
          <a:blip r:embed="rId4" cstate="print"/>
          <a:srcRect t="2778" r="9849"/>
          <a:stretch>
            <a:fillRect/>
          </a:stretch>
        </p:blipFill>
        <p:spPr bwMode="auto">
          <a:xfrm>
            <a:off x="63500" y="990600"/>
            <a:ext cx="3695700" cy="461143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700" y="5525833"/>
            <a:ext cx="455161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Shadowing/absorption stronger than linear </a:t>
            </a:r>
            <a:r>
              <a:rPr lang="en-US" sz="2000" b="0" dirty="0" err="1" smtClean="0">
                <a:solidFill>
                  <a:srgbClr val="000000"/>
                </a:solidFill>
                <a:latin typeface="+mn-lt"/>
              </a:rPr>
              <a:t>w</a:t>
            </a: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/nuclear thickness</a:t>
            </a:r>
            <a:endParaRPr lang="en-US" sz="2000" b="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15114" y="4769092"/>
            <a:ext cx="4135186" cy="1650758"/>
            <a:chOff x="4615114" y="4769092"/>
            <a:chExt cx="4135186" cy="1650758"/>
          </a:xfrm>
        </p:grpSpPr>
        <p:sp>
          <p:nvSpPr>
            <p:cNvPr id="11" name="TextBox 10"/>
            <p:cNvSpPr txBox="1"/>
            <p:nvPr/>
          </p:nvSpPr>
          <p:spPr>
            <a:xfrm>
              <a:off x="4615114" y="4769092"/>
              <a:ext cx="4044697" cy="9048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dirty="0" smtClean="0">
                  <a:latin typeface="+mn-lt"/>
                </a:rPr>
                <a:t>Di-</a:t>
              </a:r>
              <a:r>
                <a:rPr lang="en-US" sz="2400" b="0" dirty="0" err="1" smtClean="0">
                  <a:latin typeface="+mn-lt"/>
                </a:rPr>
                <a:t>hadron</a:t>
              </a:r>
              <a:r>
                <a:rPr lang="en-US" sz="2400" b="0" dirty="0" smtClean="0">
                  <a:latin typeface="+mn-lt"/>
                </a:rPr>
                <a:t> suppression at low </a:t>
              </a:r>
              <a:r>
                <a:rPr lang="en-US" sz="2400" b="0" dirty="0" err="1" smtClean="0">
                  <a:latin typeface="+mn-lt"/>
                </a:rPr>
                <a:t>x</a:t>
              </a:r>
              <a:endParaRPr lang="en-US" sz="2400" b="0" dirty="0" smtClean="0">
                <a:latin typeface="+mn-lt"/>
              </a:endParaRPr>
            </a:p>
            <a:p>
              <a:pPr>
                <a:buNone/>
              </a:pPr>
              <a:r>
                <a:rPr lang="en-US" sz="2400" b="0" dirty="0" smtClean="0">
                  <a:latin typeface="+mn-lt"/>
                </a:rPr>
                <a:t>      </a:t>
              </a: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pocket formula (for 2</a:t>
              </a:r>
              <a:r>
                <a:rPr lang="en-US" sz="2400" b="0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</a:rPr>
                <a:t></a:t>
              </a:r>
              <a:r>
                <a:rPr lang="en-US" sz="2400" b="0" dirty="0" smtClean="0">
                  <a:solidFill>
                    <a:srgbClr val="000000"/>
                  </a:solidFill>
                  <a:latin typeface="+mn-lt"/>
                </a:rPr>
                <a:t>2):</a:t>
              </a:r>
              <a:endParaRPr lang="en-US" sz="2400" b="0" dirty="0">
                <a:solidFill>
                  <a:srgbClr val="000000"/>
                </a:solidFill>
                <a:latin typeface="+mn-lt"/>
              </a:endParaRPr>
            </a:p>
          </p:txBody>
        </p:sp>
        <p:graphicFrame>
          <p:nvGraphicFramePr>
            <p:cNvPr id="214018" name="Object 5"/>
            <p:cNvGraphicFramePr>
              <a:graphicFrameLocks noChangeAspect="1"/>
            </p:cNvGraphicFramePr>
            <p:nvPr/>
          </p:nvGraphicFramePr>
          <p:xfrm>
            <a:off x="4711700" y="5621338"/>
            <a:ext cx="4038600" cy="798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362" name="Equation" r:id="rId5" imgW="2247840" imgH="444240" progId="Equation.3">
                    <p:embed/>
                  </p:oleObj>
                </mc:Choice>
                <mc:Fallback>
                  <p:oleObj name="Equation" r:id="rId5" imgW="2247840" imgH="44424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1700" y="5621338"/>
                          <a:ext cx="4038600" cy="7985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CC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4019" name="Object 18"/>
          <p:cNvGraphicFramePr>
            <a:graphicFrameLocks noChangeAspect="1"/>
          </p:cNvGraphicFramePr>
          <p:nvPr/>
        </p:nvGraphicFramePr>
        <p:xfrm>
          <a:off x="5918200" y="3282950"/>
          <a:ext cx="2971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63" name="Equation" r:id="rId7" imgW="1447560" imgH="469800" progId="Equation.3">
                  <p:embed/>
                </p:oleObj>
              </mc:Choice>
              <mc:Fallback>
                <p:oleObj name="Equation" r:id="rId7" imgW="1447560" imgH="4698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3282950"/>
                        <a:ext cx="2971800" cy="838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5164321" y="6369050"/>
            <a:ext cx="3535179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trend as, e.g. in CGC …</a:t>
            </a:r>
            <a:endParaRPr lang="en-US" sz="20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2663" y="704850"/>
            <a:ext cx="178121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arXiv:1105.5112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500" y="666750"/>
            <a:ext cx="18066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arXiv:1010.1246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5164321" y="3530600"/>
            <a:ext cx="771270" cy="603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771899" y="1022350"/>
            <a:ext cx="5219687" cy="3086100"/>
            <a:chOff x="3771899" y="1022350"/>
            <a:chExt cx="5219687" cy="3086100"/>
          </a:xfrm>
        </p:grpSpPr>
        <p:grpSp>
          <p:nvGrpSpPr>
            <p:cNvPr id="7" name="Group 15"/>
            <p:cNvGrpSpPr/>
            <p:nvPr/>
          </p:nvGrpSpPr>
          <p:grpSpPr>
            <a:xfrm>
              <a:off x="4462714" y="1377950"/>
              <a:ext cx="4436556" cy="2667000"/>
              <a:chOff x="1865882" y="1181100"/>
              <a:chExt cx="5525518" cy="2667000"/>
            </a:xfrm>
          </p:grpSpPr>
          <p:sp>
            <p:nvSpPr>
              <p:cNvPr id="10" name="Rectangle 21"/>
              <p:cNvSpPr>
                <a:spLocks noChangeArrowheads="1"/>
              </p:cNvSpPr>
              <p:nvPr/>
            </p:nvSpPr>
            <p:spPr bwMode="auto">
              <a:xfrm>
                <a:off x="5315721" y="2971800"/>
                <a:ext cx="2075679" cy="8763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9"/>
              <a:srcRect l="11752" t="8436" r="20259" b="82601"/>
              <a:stretch>
                <a:fillRect/>
              </a:stretch>
            </p:blipFill>
            <p:spPr bwMode="auto">
              <a:xfrm>
                <a:off x="1865882" y="1181100"/>
                <a:ext cx="4944552" cy="323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3771899" y="1022350"/>
              <a:ext cx="5219687" cy="3086100"/>
              <a:chOff x="3771668" y="1225550"/>
              <a:chExt cx="5219932" cy="3086100"/>
            </a:xfrm>
          </p:grpSpPr>
          <p:grpSp>
            <p:nvGrpSpPr>
              <p:cNvPr id="25" name="Group 15"/>
              <p:cNvGrpSpPr>
                <a:grpSpLocks/>
              </p:cNvGrpSpPr>
              <p:nvPr/>
            </p:nvGrpSpPr>
            <p:grpSpPr bwMode="auto">
              <a:xfrm>
                <a:off x="3771668" y="1225550"/>
                <a:ext cx="5127603" cy="3086100"/>
                <a:chOff x="1005219" y="1028700"/>
                <a:chExt cx="6386181" cy="3086100"/>
              </a:xfrm>
            </p:grpSpPr>
            <p:pic>
              <p:nvPicPr>
                <p:cNvPr id="27" name="Picture 7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 l="7342" r="27490" b="93996"/>
                <a:stretch>
                  <a:fillRect/>
                </a:stretch>
              </p:blipFill>
              <p:spPr bwMode="auto">
                <a:xfrm>
                  <a:off x="1005219" y="1028700"/>
                  <a:ext cx="4966845" cy="2169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Rectangle 20"/>
                <p:cNvSpPr>
                  <a:spLocks noChangeArrowheads="1"/>
                </p:cNvSpPr>
                <p:nvPr/>
              </p:nvSpPr>
              <p:spPr bwMode="auto">
                <a:xfrm>
                  <a:off x="3200400" y="2895600"/>
                  <a:ext cx="1752600" cy="1219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Rectangle 21"/>
                <p:cNvSpPr>
                  <a:spLocks noChangeArrowheads="1"/>
                </p:cNvSpPr>
                <p:nvPr/>
              </p:nvSpPr>
              <p:spPr bwMode="auto">
                <a:xfrm>
                  <a:off x="5638800" y="2971800"/>
                  <a:ext cx="1752600" cy="1143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26" name="Object 18"/>
              <p:cNvGraphicFramePr>
                <a:graphicFrameLocks noChangeAspect="1"/>
              </p:cNvGraphicFramePr>
              <p:nvPr/>
            </p:nvGraphicFramePr>
            <p:xfrm>
              <a:off x="6019800" y="3473450"/>
              <a:ext cx="2971800" cy="838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364" name="Equation" r:id="rId10" imgW="1447560" imgH="469800" progId="Equation.3">
                      <p:embed/>
                    </p:oleObj>
                  </mc:Choice>
                  <mc:Fallback>
                    <p:oleObj name="Equation" r:id="rId10" imgW="1447560" imgH="469800" progId="Equation.3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19800" y="3473450"/>
                            <a:ext cx="2971800" cy="8382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" y="57150"/>
            <a:ext cx="6121400" cy="457200"/>
          </a:xfrm>
        </p:spPr>
        <p:txBody>
          <a:bodyPr/>
          <a:lstStyle/>
          <a:p>
            <a:r>
              <a:rPr lang="en-US" dirty="0" smtClean="0"/>
              <a:t>More jet probes = more insight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92" y="565229"/>
            <a:ext cx="9031408" cy="6292771"/>
          </a:xfrm>
          <a:solidFill>
            <a:srgbClr val="C9F4F4"/>
          </a:solidFill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adrons</a:t>
            </a:r>
          </a:p>
          <a:p>
            <a:pPr lvl="1"/>
            <a:r>
              <a:rPr lang="en-US" dirty="0" smtClean="0"/>
              <a:t>Single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hadrons (leading jet fragments)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i-hadron correlations</a:t>
            </a:r>
          </a:p>
          <a:p>
            <a:r>
              <a:rPr lang="en-US" dirty="0"/>
              <a:t>R</a:t>
            </a:r>
            <a:r>
              <a:rPr lang="en-US" dirty="0" smtClean="0"/>
              <a:t>econstructed jets </a:t>
            </a:r>
            <a:r>
              <a:rPr lang="en-US" dirty="0" smtClean="0">
                <a:solidFill>
                  <a:srgbClr val="880085"/>
                </a:solidFill>
              </a:rPr>
              <a:t>(</a:t>
            </a:r>
            <a:r>
              <a:rPr lang="en-US" i="1" dirty="0" smtClean="0">
                <a:solidFill>
                  <a:srgbClr val="880085"/>
                </a:solidFill>
              </a:rPr>
              <a:t>depend </a:t>
            </a:r>
            <a:r>
              <a:rPr lang="en-US" i="1" dirty="0">
                <a:solidFill>
                  <a:srgbClr val="880085"/>
                </a:solidFill>
              </a:rPr>
              <a:t>on </a:t>
            </a:r>
            <a:r>
              <a:rPr lang="en-US" i="1" dirty="0" err="1" smtClean="0">
                <a:solidFill>
                  <a:srgbClr val="880085"/>
                </a:solidFill>
              </a:rPr>
              <a:t>reco</a:t>
            </a:r>
            <a:r>
              <a:rPr lang="en-US" i="1" dirty="0" smtClean="0">
                <a:solidFill>
                  <a:srgbClr val="880085"/>
                </a:solidFill>
              </a:rPr>
              <a:t> algorithm, compare to theory)</a:t>
            </a:r>
            <a:endParaRPr lang="en-US" i="1" dirty="0" smtClean="0"/>
          </a:p>
          <a:p>
            <a:pPr lvl="1"/>
            <a:r>
              <a:rPr lang="en-US" dirty="0" smtClean="0"/>
              <a:t>Single jets</a:t>
            </a:r>
          </a:p>
          <a:p>
            <a:pPr lvl="1"/>
            <a:r>
              <a:rPr lang="en-US" dirty="0" smtClean="0"/>
              <a:t>&lt;di-jets&gt; or jet-h correlations</a:t>
            </a:r>
          </a:p>
          <a:p>
            <a:r>
              <a:rPr lang="en-US" dirty="0" smtClean="0"/>
              <a:t>Gamma-jet correlations   </a:t>
            </a:r>
            <a:r>
              <a:rPr lang="en-US" dirty="0" smtClean="0">
                <a:solidFill>
                  <a:srgbClr val="880085"/>
                </a:solidFill>
              </a:rPr>
              <a:t>(</a:t>
            </a:r>
            <a:r>
              <a:rPr lang="en-US" i="1" dirty="0" smtClean="0">
                <a:solidFill>
                  <a:srgbClr val="880085"/>
                </a:solidFill>
              </a:rPr>
              <a:t>photon </a:t>
            </a:r>
            <a:r>
              <a:rPr lang="en-US" i="1" dirty="0">
                <a:solidFill>
                  <a:srgbClr val="880085"/>
                </a:solidFill>
              </a:rPr>
              <a:t>tags jet </a:t>
            </a:r>
            <a:r>
              <a:rPr lang="en-US" i="1" dirty="0" smtClean="0">
                <a:solidFill>
                  <a:srgbClr val="880085"/>
                </a:solidFill>
              </a:rPr>
              <a:t>energy)</a:t>
            </a:r>
            <a:endParaRPr lang="en-US" i="1" dirty="0" smtClean="0"/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-h correlations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&lt;g</a:t>
            </a:r>
            <a:r>
              <a:rPr lang="en-US" dirty="0" smtClean="0"/>
              <a:t>-reconstructed jet&gt;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Construct the variables: R</a:t>
            </a:r>
            <a:r>
              <a:rPr lang="en-US" baseline="-25000" dirty="0" smtClean="0">
                <a:solidFill>
                  <a:schemeClr val="tx1"/>
                </a:solidFill>
              </a:rPr>
              <a:t>AA</a:t>
            </a:r>
            <a:r>
              <a:rPr lang="en-US" dirty="0" smtClean="0">
                <a:solidFill>
                  <a:schemeClr val="tx1"/>
                </a:solidFill>
              </a:rPr>
              <a:t>, I</a:t>
            </a:r>
            <a:r>
              <a:rPr lang="en-US" baseline="-25000" dirty="0" smtClean="0">
                <a:solidFill>
                  <a:schemeClr val="tx1"/>
                </a:solidFill>
              </a:rPr>
              <a:t>AA</a:t>
            </a:r>
            <a:r>
              <a:rPr lang="en-US" dirty="0" smtClean="0">
                <a:solidFill>
                  <a:schemeClr val="tx1"/>
                </a:solidFill>
              </a:rPr>
              <a:t>, A</a:t>
            </a:r>
            <a:r>
              <a:rPr lang="en-US" baseline="-25000" dirty="0" smtClean="0">
                <a:solidFill>
                  <a:schemeClr val="tx1"/>
                </a:solidFill>
              </a:rPr>
              <a:t>J</a:t>
            </a:r>
            <a:r>
              <a:rPr lang="en-US" dirty="0" smtClean="0">
                <a:solidFill>
                  <a:schemeClr val="tx1"/>
                </a:solidFill>
              </a:rPr>
              <a:t>, q-hat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Nuclear modification: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Jet asymmetry: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J</a:t>
            </a:r>
            <a:r>
              <a:rPr lang="en-US" dirty="0" smtClean="0">
                <a:solidFill>
                  <a:schemeClr val="tx1"/>
                </a:solidFill>
              </a:rPr>
              <a:t>et transport coefficient: </a:t>
            </a:r>
            <a:r>
              <a:rPr lang="en-US" dirty="0" smtClean="0">
                <a:solidFill>
                  <a:srgbClr val="000000"/>
                </a:solidFill>
              </a:rPr>
              <a:t>q</a:t>
            </a:r>
            <a:r>
              <a:rPr lang="en-US" dirty="0">
                <a:solidFill>
                  <a:srgbClr val="000000"/>
                </a:solidFill>
              </a:rPr>
              <a:t>=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2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/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l; </a:t>
            </a:r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=</a:t>
            </a:r>
            <a:r>
              <a:rPr lang="en-US" dirty="0" smtClean="0">
                <a:solidFill>
                  <a:schemeClr val="tx1"/>
                </a:solidFill>
                <a:cs typeface="Symbol" charset="2"/>
              </a:rPr>
              <a:t> &lt;</a:t>
            </a:r>
            <a:r>
              <a:rPr lang="en-US" dirty="0" err="1" smtClean="0">
                <a:solidFill>
                  <a:schemeClr val="tx1"/>
                </a:solidFill>
                <a:cs typeface="Symbol" charset="2"/>
              </a:rPr>
              <a:t>p</a:t>
            </a:r>
            <a:r>
              <a:rPr lang="en-US" baseline="-25000" dirty="0" err="1" smtClean="0">
                <a:solidFill>
                  <a:schemeClr val="tx1"/>
                </a:solidFill>
                <a:cs typeface="Symbol" charset="2"/>
              </a:rPr>
              <a:t>T</a:t>
            </a:r>
            <a:r>
              <a:rPr lang="en-US" dirty="0" smtClean="0">
                <a:solidFill>
                  <a:schemeClr val="tx1"/>
                </a:solidFill>
                <a:cs typeface="Symbol" charset="2"/>
              </a:rPr>
              <a:t> transfer&gt; </a:t>
            </a:r>
            <a:r>
              <a:rPr lang="en-US" dirty="0">
                <a:solidFill>
                  <a:schemeClr val="tx1"/>
                </a:solidFill>
                <a:cs typeface="Symbol" charset="2"/>
              </a:rPr>
              <a:t>in 1 </a:t>
            </a:r>
            <a:r>
              <a:rPr lang="en-US" dirty="0" smtClean="0">
                <a:solidFill>
                  <a:schemeClr val="tx1"/>
                </a:solidFill>
                <a:cs typeface="Symbol" charset="2"/>
              </a:rPr>
              <a:t>scattering</a:t>
            </a:r>
            <a:endParaRPr lang="en-US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4624004"/>
            <a:ext cx="2311400" cy="627446"/>
          </a:xfrm>
          <a:prstGeom prst="rect">
            <a:avLst/>
          </a:prstGeom>
        </p:spPr>
      </p:pic>
      <p:graphicFrame>
        <p:nvGraphicFramePr>
          <p:cNvPr id="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937701"/>
              </p:ext>
            </p:extLst>
          </p:nvPr>
        </p:nvGraphicFramePr>
        <p:xfrm>
          <a:off x="3657600" y="4647712"/>
          <a:ext cx="2514600" cy="59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86" name="Equation" r:id="rId4" imgW="1816497" imgH="457597" progId="Equation.3">
                  <p:embed/>
                </p:oleObj>
              </mc:Choice>
              <mc:Fallback>
                <p:oleObj name="Equation" r:id="rId4" imgW="1816497" imgH="4575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647712"/>
                        <a:ext cx="2514600" cy="59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 rot="5568575" flipH="1">
            <a:off x="3553813" y="5942339"/>
            <a:ext cx="28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&lt;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099" y="5289551"/>
            <a:ext cx="2895447" cy="7979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9900" y="44450"/>
            <a:ext cx="2311400" cy="1390650"/>
          </a:xfrm>
          <a:prstGeom prst="rect">
            <a:avLst/>
          </a:prstGeom>
        </p:spPr>
      </p:pic>
      <p:pic>
        <p:nvPicPr>
          <p:cNvPr id="11" name="Picture 10" descr="PhotonProductionQC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8279" y="2908300"/>
            <a:ext cx="1781421" cy="11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4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high multiplicities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3" y="675216"/>
            <a:ext cx="4437303" cy="29795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697111" y="1086556"/>
            <a:ext cx="451556" cy="4938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3223" y="1022501"/>
            <a:ext cx="45155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+mn-lt"/>
              </a:rPr>
              <a:t>1700 particles per unit </a:t>
            </a:r>
            <a:r>
              <a:rPr lang="en-US" sz="2000" dirty="0" smtClean="0">
                <a:latin typeface="Symbol" charset="2"/>
                <a:cs typeface="Symbol" charset="2"/>
              </a:rPr>
              <a:t>h</a:t>
            </a:r>
          </a:p>
          <a:p>
            <a:pPr marL="342900" indent="-342900">
              <a:buFont typeface="Symbol" charset="0"/>
              <a:buChar char=" "/>
            </a:pPr>
            <a:r>
              <a:rPr lang="en-US" sz="2000" dirty="0" smtClean="0">
                <a:latin typeface="+mn-lt"/>
                <a:cs typeface="Symbol" charset="2"/>
              </a:rPr>
              <a:t>Challenge for Si: # of space points</a:t>
            </a:r>
          </a:p>
          <a:p>
            <a:pPr marL="342900" indent="-342900">
              <a:buFont typeface="Symbol" charset="0"/>
              <a:buChar char=" "/>
            </a:pPr>
            <a:r>
              <a:rPr lang="en-US" sz="2000" dirty="0" smtClean="0">
                <a:latin typeface="+mn-lt"/>
                <a:cs typeface="Symbol" charset="2"/>
              </a:rPr>
              <a:t>Challenge for TPC: space charge</a:t>
            </a:r>
          </a:p>
          <a:p>
            <a:pPr marL="342900" indent="-342900">
              <a:buFont typeface="Symbol" charset="0"/>
              <a:buChar char=" "/>
            </a:pPr>
            <a:r>
              <a:rPr lang="en-US" sz="2000" dirty="0" smtClean="0">
                <a:latin typeface="+mn-lt"/>
                <a:cs typeface="Symbol" charset="2"/>
              </a:rPr>
              <a:t>Trick: reconstruct collision vertex &amp; 	use it in track 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112" y="4078110"/>
            <a:ext cx="87214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+mn-lt"/>
              </a:rPr>
              <a:t>For </a:t>
            </a:r>
            <a:r>
              <a:rPr lang="en-US" sz="2400" dirty="0" err="1" smtClean="0">
                <a:latin typeface="+mn-lt"/>
              </a:rPr>
              <a:t>p+p</a:t>
            </a:r>
            <a:r>
              <a:rPr lang="en-US" sz="2400" dirty="0" smtClean="0">
                <a:latin typeface="+mn-lt"/>
              </a:rPr>
              <a:t> collisions, value is about 4 particles per unit 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</a:p>
          <a:p>
            <a:pPr>
              <a:buNone/>
            </a:pPr>
            <a:r>
              <a:rPr lang="en-US" sz="2400" dirty="0" smtClean="0">
                <a:latin typeface="+mn-lt"/>
                <a:cs typeface="Symbol" charset="2"/>
              </a:rPr>
              <a:t>But, luminosity is much higher!</a:t>
            </a:r>
          </a:p>
          <a:p>
            <a:pPr>
              <a:buNone/>
            </a:pPr>
            <a:r>
              <a:rPr lang="en-US" sz="2400" dirty="0" smtClean="0">
                <a:latin typeface="+mn-lt"/>
                <a:cs typeface="Symbol" charset="2"/>
              </a:rPr>
              <a:t>Pileup in high luminosity </a:t>
            </a:r>
            <a:r>
              <a:rPr lang="en-US" sz="2400" dirty="0" err="1" smtClean="0">
                <a:latin typeface="+mn-lt"/>
                <a:cs typeface="Symbol" charset="2"/>
              </a:rPr>
              <a:t>p+p</a:t>
            </a:r>
            <a:r>
              <a:rPr lang="en-US" sz="2400" dirty="0" smtClean="0">
                <a:latin typeface="+mn-lt"/>
                <a:cs typeface="Symbol" charset="2"/>
              </a:rPr>
              <a:t> = 150 events/crossing (</a:t>
            </a:r>
            <a:r>
              <a:rPr lang="en-US" sz="2400" dirty="0" err="1" smtClean="0">
                <a:latin typeface="+mn-lt"/>
                <a:cs typeface="Symbol" charset="2"/>
              </a:rPr>
              <a:t>dN</a:t>
            </a:r>
            <a:r>
              <a:rPr lang="en-US" sz="2400" dirty="0" smtClean="0">
                <a:latin typeface="+mn-lt"/>
                <a:cs typeface="Symbol" charset="2"/>
              </a:rPr>
              <a:t>/d</a:t>
            </a:r>
            <a:r>
              <a:rPr lang="en-US" sz="2400" dirty="0" smtClean="0">
                <a:latin typeface="Symbol" charset="2"/>
                <a:cs typeface="Symbol" charset="2"/>
              </a:rPr>
              <a:t>h</a:t>
            </a:r>
            <a:r>
              <a:rPr lang="en-US" sz="2400" dirty="0" smtClean="0">
                <a:latin typeface="+mn-lt"/>
                <a:cs typeface="Symbol" charset="2"/>
              </a:rPr>
              <a:t> ~ 600)</a:t>
            </a:r>
          </a:p>
          <a:p>
            <a:pPr>
              <a:buNone/>
            </a:pPr>
            <a:r>
              <a:rPr lang="en-US" sz="2400" dirty="0">
                <a:latin typeface="+mn-lt"/>
                <a:cs typeface="Symbol" charset="2"/>
              </a:rPr>
              <a:t> </a:t>
            </a:r>
            <a:r>
              <a:rPr lang="en-US" sz="2400" dirty="0" smtClean="0">
                <a:latin typeface="+mn-lt"/>
                <a:cs typeface="Symbol" charset="2"/>
              </a:rPr>
              <a:t>  but these are from different vertices!!</a:t>
            </a:r>
          </a:p>
          <a:p>
            <a:pPr>
              <a:buNone/>
            </a:pPr>
            <a:r>
              <a:rPr lang="en-US" sz="2400" dirty="0" smtClean="0">
                <a:latin typeface="+mn-lt"/>
                <a:cs typeface="Symbol" charset="2"/>
              </a:rPr>
              <a:t>Pile-up rate in ATLAS in 2015?</a:t>
            </a:r>
          </a:p>
          <a:p>
            <a:pPr>
              <a:buNone/>
            </a:pPr>
            <a:r>
              <a:rPr lang="en-US" sz="2400" dirty="0">
                <a:latin typeface="+mn-lt"/>
                <a:cs typeface="Symbol" charset="2"/>
              </a:rPr>
              <a:t> </a:t>
            </a:r>
            <a:r>
              <a:rPr lang="en-US" sz="2400" dirty="0" smtClean="0">
                <a:latin typeface="+mn-lt"/>
                <a:cs typeface="Symbol" charset="2"/>
              </a:rPr>
              <a:t>  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  <a:cs typeface="Symbol" charset="2"/>
              </a:rPr>
              <a:t>ATLAS handles a similar tracking problem (it can do HI collisions!)</a:t>
            </a:r>
            <a:endParaRPr lang="en-US" sz="2400" dirty="0">
              <a:latin typeface="+mn-lt"/>
              <a:cs typeface="Symbol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741" y="3711221"/>
            <a:ext cx="3717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u="sng" dirty="0">
                <a:solidFill>
                  <a:srgbClr val="000000"/>
                </a:solidFill>
                <a:latin typeface="+mn-lt"/>
              </a:rPr>
              <a:t>Just how tough is this?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134556" y="1227667"/>
            <a:ext cx="381000" cy="7055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515556" y="2838383"/>
            <a:ext cx="45155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+mn-lt"/>
              </a:rPr>
              <a:t>Luminosity = frequency*n</a:t>
            </a:r>
            <a:r>
              <a:rPr lang="en-US" sz="2000" baseline="-25000" dirty="0" smtClean="0">
                <a:latin typeface="+mn-lt"/>
              </a:rPr>
              <a:t>1</a:t>
            </a:r>
            <a:r>
              <a:rPr lang="en-US" sz="2000" dirty="0" smtClean="0">
                <a:latin typeface="+mn-lt"/>
              </a:rPr>
              <a:t>*n</a:t>
            </a:r>
            <a:r>
              <a:rPr lang="en-US" sz="2000" baseline="-25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/(4</a:t>
            </a:r>
            <a:r>
              <a:rPr lang="en-US" sz="2000" dirty="0" smtClean="0">
                <a:latin typeface="Symbol" charset="2"/>
                <a:cs typeface="Symbol" charset="2"/>
              </a:rPr>
              <a:t>ps</a:t>
            </a:r>
            <a:r>
              <a:rPr lang="en-US" sz="2000" baseline="-25000" dirty="0" smtClean="0">
                <a:latin typeface="+mn-lt"/>
              </a:rPr>
              <a:t>x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smtClean="0">
                <a:latin typeface="+mn-lt"/>
              </a:rPr>
              <a:t>y</a:t>
            </a:r>
            <a:r>
              <a:rPr lang="en-US" sz="2000" dirty="0" smtClean="0">
                <a:latin typeface="+mn-lt"/>
              </a:rPr>
              <a:t>)</a:t>
            </a:r>
          </a:p>
          <a:p>
            <a:pPr>
              <a:buNone/>
            </a:pPr>
            <a:r>
              <a:rPr lang="en-US" sz="2000" dirty="0">
                <a:latin typeface="+mn-lt"/>
                <a:cs typeface="Symbol" charset="2"/>
              </a:rPr>
              <a:t> </a:t>
            </a:r>
            <a:r>
              <a:rPr lang="en-US" sz="2000" dirty="0" smtClean="0">
                <a:latin typeface="+mn-lt"/>
                <a:cs typeface="Symbol" charset="2"/>
              </a:rPr>
              <a:t>higher Z -&gt; lower n</a:t>
            </a:r>
          </a:p>
          <a:p>
            <a:pPr>
              <a:buNone/>
            </a:pPr>
            <a:r>
              <a:rPr lang="en-US" sz="2000" dirty="0">
                <a:latin typeface="+mn-lt"/>
                <a:cs typeface="Symbol" charset="2"/>
              </a:rPr>
              <a:t> </a:t>
            </a:r>
            <a:r>
              <a:rPr lang="en-US" sz="2000" dirty="0" smtClean="0">
                <a:latin typeface="+mn-lt"/>
                <a:cs typeface="Symbol" charset="2"/>
              </a:rPr>
              <a:t>@RHIC &lt;</a:t>
            </a:r>
            <a:r>
              <a:rPr lang="en-US" sz="2000" dirty="0" smtClean="0">
                <a:latin typeface="Lucida Calligraphy"/>
                <a:cs typeface="Lucida Calligraphy"/>
              </a:rPr>
              <a:t>L</a:t>
            </a:r>
            <a:r>
              <a:rPr lang="en-US" sz="2000" dirty="0" smtClean="0">
                <a:latin typeface="+mn-lt"/>
                <a:cs typeface="Symbol" charset="2"/>
              </a:rPr>
              <a:t>&gt; in </a:t>
            </a:r>
            <a:r>
              <a:rPr lang="en-US" sz="2000" dirty="0" err="1" smtClean="0">
                <a:latin typeface="+mn-lt"/>
                <a:cs typeface="Symbol" charset="2"/>
              </a:rPr>
              <a:t>Au+Au</a:t>
            </a:r>
            <a:r>
              <a:rPr lang="en-US" sz="2000" dirty="0" smtClean="0">
                <a:latin typeface="+mn-lt"/>
                <a:cs typeface="Symbol" charset="2"/>
              </a:rPr>
              <a:t> /</a:t>
            </a:r>
            <a:r>
              <a:rPr lang="en-US" sz="2000" dirty="0" err="1" smtClean="0">
                <a:latin typeface="+mn-lt"/>
                <a:cs typeface="Symbol" charset="2"/>
              </a:rPr>
              <a:t>pp</a:t>
            </a:r>
            <a:r>
              <a:rPr lang="en-US" sz="2000" dirty="0" smtClean="0">
                <a:latin typeface="+mn-lt"/>
                <a:cs typeface="Symbol" charset="2"/>
              </a:rPr>
              <a:t> ~ 1/600</a:t>
            </a:r>
            <a:endParaRPr lang="en-US" sz="2000" dirty="0" smtClean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91597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PID in ALICE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4089F-D4AF-1D46-A4E0-1FDFF4B6BA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 descr="ALICE_PI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r="7500"/>
          <a:stretch/>
        </p:blipFill>
        <p:spPr>
          <a:xfrm>
            <a:off x="127002" y="704789"/>
            <a:ext cx="8849492" cy="60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85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Blank Presentation">
  <a:themeElements>
    <a:clrScheme name="7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62610</TotalTime>
  <Words>3249</Words>
  <Application>Microsoft Macintosh PowerPoint</Application>
  <PresentationFormat>Letter Paper (8.5x11 in)</PresentationFormat>
  <Paragraphs>640</Paragraphs>
  <Slides>72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Default Design</vt:lpstr>
      <vt:lpstr>7_Blank Presentation</vt:lpstr>
      <vt:lpstr>Equation</vt:lpstr>
      <vt:lpstr>Hot QCD</vt:lpstr>
      <vt:lpstr>outline</vt:lpstr>
      <vt:lpstr>Hot, dense QCD matter</vt:lpstr>
      <vt:lpstr> heavy ion collision &amp; diagnostics</vt:lpstr>
      <vt:lpstr>study plasma with radiated   &amp; “probe” particles</vt:lpstr>
      <vt:lpstr>Some cool observables</vt:lpstr>
      <vt:lpstr>How to measure all this stuff?</vt:lpstr>
      <vt:lpstr>Handling high multiplicities</vt:lpstr>
      <vt:lpstr>PID in ALICE</vt:lpstr>
      <vt:lpstr>Measuring photons</vt:lpstr>
      <vt:lpstr>Geometry of heavy ion collisions</vt:lpstr>
      <vt:lpstr>Glauber model: calculate probabilities</vt:lpstr>
      <vt:lpstr>Probability of n interactions</vt:lpstr>
      <vt:lpstr>Collision centrality</vt:lpstr>
      <vt:lpstr>PowerPoint Presentation</vt:lpstr>
      <vt:lpstr>Does the matter exhibit collectivity?</vt:lpstr>
      <vt:lpstr> Collective motion &amp; elliptic flow (v2)</vt:lpstr>
      <vt:lpstr>Surprise: matter flows like a liquid</vt:lpstr>
      <vt:lpstr>Fluctuations matter!</vt:lpstr>
      <vt:lpstr>Hydro including event-by-event fluctuations</vt:lpstr>
      <vt:lpstr>Higher moments more sensitive to viscosity</vt:lpstr>
      <vt:lpstr>LHC data</vt:lpstr>
      <vt:lpstr>Shear viscosity depends on temperature</vt:lpstr>
      <vt:lpstr>Collective flow in small systems?</vt:lpstr>
      <vt:lpstr>Hot, dense gluonic matter is surprising  Are cold dense gluons wierd too?</vt:lpstr>
      <vt:lpstr>Surprise: viscosity/entropy is small</vt:lpstr>
      <vt:lpstr>pT dependence of v2</vt:lpstr>
      <vt:lpstr>Do fast quarks &amp; gluons escape the plasma?</vt:lpstr>
      <vt:lpstr>colored objects lose energy, photons don’t </vt:lpstr>
      <vt:lpstr>Energy loss even by very energetic q &amp; g</vt:lpstr>
      <vt:lpstr>Energy loss depends on medium density</vt:lpstr>
      <vt:lpstr>Fit RAA at different √s</vt:lpstr>
      <vt:lpstr>Interactions with plasma?</vt:lpstr>
      <vt:lpstr>Back to QCD…</vt:lpstr>
      <vt:lpstr>PowerPoint Presentation</vt:lpstr>
      <vt:lpstr>PowerPoint Presentation</vt:lpstr>
      <vt:lpstr>How this is calculated</vt:lpstr>
      <vt:lpstr>Jet asymmetry</vt:lpstr>
      <vt:lpstr>Where does the lost energy go?</vt:lpstr>
      <vt:lpstr>Jet Fragmentation function</vt:lpstr>
      <vt:lpstr>Modified in AA vs. p+p</vt:lpstr>
      <vt:lpstr>PHENIX: FFn via g-h correlation</vt:lpstr>
      <vt:lpstr>PowerPoint Presentation</vt:lpstr>
      <vt:lpstr>A jet is a partonic probe</vt:lpstr>
      <vt:lpstr>Change the probe! pA vs. eA</vt:lpstr>
      <vt:lpstr>Heavy quark probes of QGP</vt:lpstr>
      <vt:lpstr>Charm quarks also lose energy and flow!</vt:lpstr>
      <vt:lpstr>Upgrade ALICE for heavy quark probes in Run3</vt:lpstr>
      <vt:lpstr>Flow and suppression as for light quarks</vt:lpstr>
      <vt:lpstr>Is there a relevant screening length?</vt:lpstr>
      <vt:lpstr>Color screening in quark gluon plasma</vt:lpstr>
      <vt:lpstr>J/y vs. system size, √s</vt:lpstr>
      <vt:lpstr>Lose some and gain some</vt:lpstr>
      <vt:lpstr>Suppression pattern ingredients</vt:lpstr>
      <vt:lpstr>PowerPoint Presentation</vt:lpstr>
      <vt:lpstr>Shadowing, breakup &amp; Cronin effect</vt:lpstr>
      <vt:lpstr>but</vt:lpstr>
      <vt:lpstr>b-bar bound states at the LHC</vt:lpstr>
      <vt:lpstr>Probe nucleons &amp; nuclei with electrons</vt:lpstr>
      <vt:lpstr>EIC kinematic reach</vt:lpstr>
      <vt:lpstr>Electron-ion collider</vt:lpstr>
      <vt:lpstr>PowerPoint Presentation</vt:lpstr>
      <vt:lpstr>Questions</vt:lpstr>
      <vt:lpstr>Stochastic cooling keeps bunches tight</vt:lpstr>
      <vt:lpstr>Mechanism for fast thermalization?</vt:lpstr>
      <vt:lpstr>Elliptic flow scales with number of quarks</vt:lpstr>
      <vt:lpstr>PowerPoint Presentation</vt:lpstr>
      <vt:lpstr>Calculating transport in QGP</vt:lpstr>
      <vt:lpstr>minimum h at phase boundary?</vt:lpstr>
      <vt:lpstr>PowerPoint Presentation</vt:lpstr>
      <vt:lpstr>Dense gluonic matter (d+Au, forward y):  large effects observed</vt:lpstr>
      <vt:lpstr>More jet probes = more insight </vt:lpstr>
    </vt:vector>
  </TitlesOfParts>
  <Company>SUNY @ Stony 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2008</cp:revision>
  <cp:lastPrinted>2010-06-21T03:32:51Z</cp:lastPrinted>
  <dcterms:created xsi:type="dcterms:W3CDTF">2012-03-30T01:25:50Z</dcterms:created>
  <dcterms:modified xsi:type="dcterms:W3CDTF">2016-02-17T20:45:31Z</dcterms:modified>
</cp:coreProperties>
</file>