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70" r:id="rId8"/>
    <p:sldId id="273" r:id="rId9"/>
    <p:sldId id="277" r:id="rId10"/>
    <p:sldId id="274" r:id="rId11"/>
    <p:sldId id="275" r:id="rId12"/>
    <p:sldId id="263" r:id="rId13"/>
    <p:sldId id="264" r:id="rId14"/>
    <p:sldId id="262" r:id="rId15"/>
    <p:sldId id="265" r:id="rId16"/>
    <p:sldId id="280" r:id="rId17"/>
    <p:sldId id="281" r:id="rId18"/>
    <p:sldId id="279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93" d="100"/>
          <a:sy n="93" d="100"/>
        </p:scale>
        <p:origin x="247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9373-2759-45BA-885C-B1B7E8116D99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5431-0811-428D-9744-BFD51E63049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204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9373-2759-45BA-885C-B1B7E8116D99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5431-0811-428D-9744-BFD51E630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6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9373-2759-45BA-885C-B1B7E8116D99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5431-0811-428D-9744-BFD51E630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9373-2759-45BA-885C-B1B7E8116D99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5431-0811-428D-9744-BFD51E630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6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9373-2759-45BA-885C-B1B7E8116D99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5431-0811-428D-9744-BFD51E63049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91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9373-2759-45BA-885C-B1B7E8116D99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5431-0811-428D-9744-BFD51E630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5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9373-2759-45BA-885C-B1B7E8116D99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5431-0811-428D-9744-BFD51E630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6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9373-2759-45BA-885C-B1B7E8116D99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5431-0811-428D-9744-BFD51E630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9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9373-2759-45BA-885C-B1B7E8116D99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5431-0811-428D-9744-BFD51E630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5A9373-2759-45BA-885C-B1B7E8116D99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3F5431-0811-428D-9744-BFD51E630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87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9373-2759-45BA-885C-B1B7E8116D99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5431-0811-428D-9744-BFD51E630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8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35A9373-2759-45BA-885C-B1B7E8116D99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3F5431-0811-428D-9744-BFD51E63049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38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BD599-DB24-0631-2AD6-4951DE6424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Jets in Monte Carlo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19EECE-546B-6CA8-B83C-BEDCA6DE87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Tucker Hwang</a:t>
            </a:r>
          </a:p>
          <a:p>
            <a:r>
              <a:rPr lang="en-US" dirty="0"/>
              <a:t>290E Seminar</a:t>
            </a:r>
          </a:p>
        </p:txBody>
      </p:sp>
      <p:pic>
        <p:nvPicPr>
          <p:cNvPr id="5" name="Picture 4" descr="A sticker of a snake&#10;&#10;Description automatically generated">
            <a:extLst>
              <a:ext uri="{FF2B5EF4-FFF2-40B4-BE49-F238E27FC236}">
                <a16:creationId xmlns:a16="http://schemas.microsoft.com/office/drawing/2014/main" id="{C6C81E13-C039-88AC-37D5-73F29E204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2468">
            <a:off x="438995" y="971273"/>
            <a:ext cx="2170010" cy="2170010"/>
          </a:xfrm>
          <a:prstGeom prst="rect">
            <a:avLst/>
          </a:prstGeom>
        </p:spPr>
      </p:pic>
      <p:pic>
        <p:nvPicPr>
          <p:cNvPr id="7" name="Picture 6" descr="A person in a red shirt&#10;&#10;Description automatically generated">
            <a:extLst>
              <a:ext uri="{FF2B5EF4-FFF2-40B4-BE49-F238E27FC236}">
                <a16:creationId xmlns:a16="http://schemas.microsoft.com/office/drawing/2014/main" id="{2CB41D20-680C-E91A-D7BC-008B39A35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02" y="385598"/>
            <a:ext cx="2552700" cy="1790700"/>
          </a:xfrm>
          <a:prstGeom prst="rect">
            <a:avLst/>
          </a:prstGeom>
        </p:spPr>
      </p:pic>
      <p:pic>
        <p:nvPicPr>
          <p:cNvPr id="9" name="Picture 8" descr="A white owl with black spots&#10;&#10;Description automatically generated">
            <a:extLst>
              <a:ext uri="{FF2B5EF4-FFF2-40B4-BE49-F238E27FC236}">
                <a16:creationId xmlns:a16="http://schemas.microsoft.com/office/drawing/2014/main" id="{596A2B0E-1B83-D489-6A13-275B7FD87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998">
            <a:off x="9505058" y="4007188"/>
            <a:ext cx="1895413" cy="1943167"/>
          </a:xfrm>
          <a:prstGeom prst="rect">
            <a:avLst/>
          </a:prstGeom>
        </p:spPr>
      </p:pic>
      <p:pic>
        <p:nvPicPr>
          <p:cNvPr id="11" name="Picture 10" descr="A white airplane with red writing on it&#10;&#10;Description automatically generated">
            <a:extLst>
              <a:ext uri="{FF2B5EF4-FFF2-40B4-BE49-F238E27FC236}">
                <a16:creationId xmlns:a16="http://schemas.microsoft.com/office/drawing/2014/main" id="{D76C4F55-70ED-5C9E-8BA3-6DC6E95558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87">
            <a:off x="4238585" y="4763093"/>
            <a:ext cx="2164042" cy="1440071"/>
          </a:xfrm>
          <a:prstGeom prst="rect">
            <a:avLst/>
          </a:prstGeom>
        </p:spPr>
      </p:pic>
      <p:pic>
        <p:nvPicPr>
          <p:cNvPr id="13" name="Picture 12" descr="A person wearing goggles and a hood&#10;&#10;Description automatically generated">
            <a:extLst>
              <a:ext uri="{FF2B5EF4-FFF2-40B4-BE49-F238E27FC236}">
                <a16:creationId xmlns:a16="http://schemas.microsoft.com/office/drawing/2014/main" id="{5550C25F-877B-F714-2D80-49AB9E3639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2967">
            <a:off x="8889306" y="1028591"/>
            <a:ext cx="1944530" cy="204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01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F4018-E3D5-8F7B-9922-DE653AD28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Hadronization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421D87-D0B5-FF16-E308-C0DAF25B9F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Truncate</a:t>
                </a:r>
                <a:r>
                  <a:rPr lang="en-US" dirty="0"/>
                  <a:t> shower at some scale ~ 1 GeV</a:t>
                </a:r>
              </a:p>
              <a:p>
                <a:r>
                  <a:rPr lang="en-US" b="1" dirty="0"/>
                  <a:t>Independent fragmentation</a:t>
                </a:r>
                <a:r>
                  <a:rPr lang="en-US" dirty="0"/>
                  <a:t>: u:d:s = 43:43:14</a:t>
                </a:r>
              </a:p>
              <a:p>
                <a:pPr lvl="1"/>
                <a:r>
                  <a:rPr lang="en-US" dirty="0"/>
                  <a:t>Input from PEP, PETRA, LEP data fits</a:t>
                </a:r>
              </a:p>
              <a:p>
                <a:pPr lvl="1"/>
                <a:r>
                  <a:rPr lang="en-US" dirty="0"/>
                  <a:t>Iterate until all momentum is used up</a:t>
                </a:r>
              </a:p>
              <a:p>
                <a:pPr lvl="1"/>
                <a:r>
                  <a:rPr lang="en-US" dirty="0"/>
                  <a:t>Energy/flavor not exactly conserved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421D87-D0B5-FF16-E308-C0DAF25B9F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diagram of a jet engine&#10;&#10;Description automatically generated">
            <a:extLst>
              <a:ext uri="{FF2B5EF4-FFF2-40B4-BE49-F238E27FC236}">
                <a16:creationId xmlns:a16="http://schemas.microsoft.com/office/drawing/2014/main" id="{3C56FD64-E054-BE4E-5905-71F53EE5A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452" y="3005410"/>
            <a:ext cx="3779848" cy="297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57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338DA-011C-C6AF-5D0A-CF843CB9C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and cluster fragmentation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F98BAF-5E56-D9A5-D8B6-D593E3E0E4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String fragmentation</a:t>
                </a:r>
              </a:p>
              <a:p>
                <a:pPr lvl="1"/>
                <a:r>
                  <a:rPr lang="en-US" dirty="0"/>
                  <a:t>QCD “string” breaking: </a:t>
                </a:r>
                <a:r>
                  <a:rPr lang="en-US" dirty="0" err="1"/>
                  <a:t>qq</a:t>
                </a:r>
                <a:r>
                  <a:rPr lang="en-US" dirty="0"/>
                  <a:t> pair from tunneling, k=1 </a:t>
                </a:r>
                <a:r>
                  <a:rPr lang="en-US" dirty="0" err="1"/>
                  <a:t>Gev</a:t>
                </a:r>
                <a:r>
                  <a:rPr lang="en-US" dirty="0"/>
                  <a:t>/</a:t>
                </a:r>
                <a:r>
                  <a:rPr lang="en-US" dirty="0" err="1"/>
                  <a:t>fm</a:t>
                </a: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Good physical motivation, </a:t>
                </a:r>
                <a:r>
                  <a:rPr lang="en-US" b="1" dirty="0"/>
                  <a:t>very successful in comparison to data</a:t>
                </a:r>
              </a:p>
              <a:p>
                <a:pPr lvl="1"/>
                <a:r>
                  <a:rPr lang="en-US" b="1" dirty="0"/>
                  <a:t>Universal!</a:t>
                </a:r>
                <a:endParaRPr lang="en-US" dirty="0"/>
              </a:p>
              <a:p>
                <a:r>
                  <a:rPr lang="en-US" dirty="0"/>
                  <a:t>Cluster hadronization</a:t>
                </a:r>
              </a:p>
              <a:p>
                <a:pPr lvl="1"/>
                <a:r>
                  <a:rPr lang="en-US" dirty="0"/>
                  <a:t>Post-shower: color singlet pairs are </a:t>
                </a:r>
                <a:r>
                  <a:rPr lang="en-US" b="1" dirty="0"/>
                  <a:t>close in phase space</a:t>
                </a:r>
              </a:p>
              <a:p>
                <a:pPr lvl="1"/>
                <a:r>
                  <a:rPr lang="en-US" dirty="0"/>
                  <a:t>Combine closest-in-phase-space partners</a:t>
                </a:r>
              </a:p>
              <a:p>
                <a:pPr lvl="1"/>
                <a:r>
                  <a:rPr lang="en-US" dirty="0"/>
                  <a:t>NP gluon splitting g → </a:t>
                </a:r>
                <a:r>
                  <a:rPr lang="en-US" dirty="0" err="1"/>
                  <a:t>qq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F98BAF-5E56-D9A5-D8B6-D593E3E0E4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close-up of a number line&#10;&#10;Description automatically generated">
            <a:extLst>
              <a:ext uri="{FF2B5EF4-FFF2-40B4-BE49-F238E27FC236}">
                <a16:creationId xmlns:a16="http://schemas.microsoft.com/office/drawing/2014/main" id="{6B83A7A1-2452-1D29-8999-65CAEC226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02" y="3747803"/>
            <a:ext cx="4282709" cy="9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54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C2948-6C15-CD65-8DF1-8DDDF2431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Jets in QGP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6F2F7-0BE8-AC4E-3EDD-B5B0DA1C1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Modifications in showering process</a:t>
            </a:r>
          </a:p>
          <a:p>
            <a:pPr lvl="1"/>
            <a:r>
              <a:rPr lang="en-US" dirty="0"/>
              <a:t>Interactions with QGP: vacuum-like </a:t>
            </a:r>
            <a:r>
              <a:rPr lang="en-US" dirty="0" err="1"/>
              <a:t>splittings</a:t>
            </a:r>
            <a:r>
              <a:rPr lang="en-US" dirty="0"/>
              <a:t>, medium-induced gluon radiation</a:t>
            </a:r>
          </a:p>
          <a:p>
            <a:pPr lvl="1"/>
            <a:r>
              <a:rPr lang="en-US" dirty="0"/>
              <a:t>Medium response: constituents in medium correlated to jet</a:t>
            </a:r>
          </a:p>
          <a:p>
            <a:r>
              <a:rPr lang="en-US" dirty="0"/>
              <a:t>Shower (modification) is multi-scale and evolves in space and time: very complicated!</a:t>
            </a:r>
          </a:p>
          <a:p>
            <a:pPr lvl="1"/>
            <a:r>
              <a:rPr lang="en-US" dirty="0"/>
              <a:t>Analytical (P and NP) approaches</a:t>
            </a:r>
          </a:p>
          <a:p>
            <a:pPr lvl="1"/>
            <a:r>
              <a:rPr lang="en-US" dirty="0"/>
              <a:t>MC approaches – factorization!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03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D270A-1B8C-BD7F-63B3-E0B649329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your fighter: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890A4-F6E9-B47E-CA2F-501D6AFE43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Analytical approach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A53FC-7286-7A5A-8F40-8445D82D57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principles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r>
              <a:rPr lang="en-US" dirty="0"/>
              <a:t>Parton level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r>
              <a:rPr lang="en-US" dirty="0"/>
              <a:t>Clear interpretation of results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r>
              <a:rPr lang="en-US" dirty="0"/>
              <a:t>Observable-unique </a:t>
            </a:r>
            <a:r>
              <a:rPr lang="en-US" dirty="0">
                <a:sym typeface="Wingdings" panose="05000000000000000000" pitchFamily="2" charset="2"/>
              </a:rPr>
              <a:t></a:t>
            </a:r>
          </a:p>
          <a:p>
            <a:r>
              <a:rPr lang="en-US" dirty="0"/>
              <a:t>Theory-data comparison </a:t>
            </a:r>
            <a:r>
              <a:rPr lang="en-US" i="1" dirty="0"/>
              <a:t>might</a:t>
            </a:r>
            <a:r>
              <a:rPr lang="en-US" dirty="0"/>
              <a:t> be difficult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3A43F6-8809-2CCB-8C2B-85C7411A6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MC approach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E83B8F-2FA1-3372-468D-BCA1B1A0220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Factorization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r>
              <a:rPr lang="en-US" dirty="0"/>
              <a:t>Broader set of observables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r>
              <a:rPr lang="en-US" dirty="0"/>
              <a:t>Full jet shower + medium response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r>
              <a:rPr lang="en-US" dirty="0"/>
              <a:t>Theoretical model limitations </a:t>
            </a:r>
            <a:r>
              <a:rPr lang="en-US" dirty="0">
                <a:sym typeface="Wingdings" panose="05000000000000000000" pitchFamily="2" charset="2"/>
              </a:rPr>
              <a:t></a:t>
            </a:r>
            <a:endParaRPr lang="en-US" dirty="0"/>
          </a:p>
          <a:p>
            <a:r>
              <a:rPr lang="en-US" dirty="0"/>
              <a:t>More assumptions to go beyond analytic approach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2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D7F-F7B4-0F2F-10F8-C4E123E3A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Jets in QCD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59493-FA5F-3A08-D33B-11C0AADED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 modification</a:t>
            </a:r>
          </a:p>
          <a:p>
            <a:r>
              <a:rPr lang="en-US" dirty="0"/>
              <a:t>Key ingredient: a MC model </a:t>
            </a:r>
            <a:r>
              <a:rPr lang="en-US" b="1" dirty="0"/>
              <a:t>(e.g. jet quenching)</a:t>
            </a:r>
            <a:endParaRPr lang="en-US" dirty="0"/>
          </a:p>
          <a:p>
            <a:r>
              <a:rPr lang="en-US" dirty="0"/>
              <a:t>But how do I…</a:t>
            </a:r>
          </a:p>
          <a:p>
            <a:pPr lvl="1"/>
            <a:r>
              <a:rPr lang="en-US" dirty="0"/>
              <a:t>… model my shower?</a:t>
            </a:r>
          </a:p>
          <a:p>
            <a:pPr lvl="1"/>
            <a:r>
              <a:rPr lang="en-US" dirty="0"/>
              <a:t>… induce energy loss via medium?</a:t>
            </a:r>
          </a:p>
          <a:p>
            <a:pPr lvl="1"/>
            <a:r>
              <a:rPr lang="en-US" dirty="0"/>
              <a:t>… induce energy loss via collisions?</a:t>
            </a:r>
          </a:p>
          <a:p>
            <a:pPr lvl="1"/>
            <a:r>
              <a:rPr lang="en-US" dirty="0"/>
              <a:t>… recoil my medium?</a:t>
            </a:r>
          </a:p>
          <a:p>
            <a:pPr lvl="1"/>
            <a:r>
              <a:rPr lang="en-US" dirty="0"/>
              <a:t>… evolve my medium?</a:t>
            </a:r>
          </a:p>
          <a:p>
            <a:pPr lvl="1"/>
            <a:r>
              <a:rPr lang="en-US" dirty="0"/>
              <a:t>… </a:t>
            </a:r>
            <a:r>
              <a:rPr lang="en-US" dirty="0" err="1"/>
              <a:t>hadronize</a:t>
            </a:r>
            <a:r>
              <a:rPr lang="en-US" dirty="0"/>
              <a:t> the resulting shower?</a:t>
            </a:r>
          </a:p>
          <a:p>
            <a:pPr lvl="1"/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588493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BC09B-B232-AD3C-0ADF-594834363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D571C-C0D8-0A04-0C2F-340C0E4E3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Medium-induced</a:t>
            </a:r>
          </a:p>
          <a:p>
            <a:pPr lvl="1"/>
            <a:r>
              <a:rPr lang="en-US" dirty="0"/>
              <a:t>Single-gluon perturbatively calculable in </a:t>
            </a:r>
            <a:r>
              <a:rPr lang="en-US" dirty="0" err="1"/>
              <a:t>eikonal</a:t>
            </a:r>
            <a:r>
              <a:rPr lang="en-US" dirty="0"/>
              <a:t> approximation: BDMPS-ASW, AMY, Higher-Twist, GLV</a:t>
            </a:r>
          </a:p>
          <a:p>
            <a:pPr lvl="1"/>
            <a:r>
              <a:rPr lang="en-US" dirty="0"/>
              <a:t>Agree well, but extrapolations might not…</a:t>
            </a:r>
          </a:p>
          <a:p>
            <a:r>
              <a:rPr lang="en-US" dirty="0"/>
              <a:t>Model → full jet shower is hard </a:t>
            </a:r>
            <a:r>
              <a:rPr lang="en-US" dirty="0">
                <a:sym typeface="Wingdings" panose="05000000000000000000" pitchFamily="2" charset="2"/>
              </a:rPr>
              <a:t>  Two categories: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Dynamic/fully dynamic models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Afterburners</a:t>
            </a:r>
          </a:p>
        </p:txBody>
      </p:sp>
      <p:pic>
        <p:nvPicPr>
          <p:cNvPr id="4" name="Picture 3" descr="A close-up of a diagram&#10;&#10;Description automatically generated">
            <a:extLst>
              <a:ext uri="{FF2B5EF4-FFF2-40B4-BE49-F238E27FC236}">
                <a16:creationId xmlns:a16="http://schemas.microsoft.com/office/drawing/2014/main" id="{CB5C896A-CE4A-1655-E45F-3D9F1A67A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81" y="3873178"/>
            <a:ext cx="7116205" cy="225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9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BE64F-B7C3-81D4-B5B8-93AAC400B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Medium-induced energy loss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EDA2C-3C7E-DC17-E433-AAC00F5C16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Fully dynamic modeling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E768C5-9AD8-F4A4-6FE2-6860C88000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Incorporate gluon radiation into the shower itself as it progresses</a:t>
            </a:r>
          </a:p>
          <a:p>
            <a:r>
              <a:rPr lang="en-US" i="1"/>
              <a:t>Q-PYTHIA</a:t>
            </a:r>
            <a:r>
              <a:rPr lang="en-US"/>
              <a:t>, MATTER, JEWEL</a:t>
            </a:r>
          </a:p>
          <a:p>
            <a:r>
              <a:rPr lang="en-US"/>
              <a:t>Additional term in splitting probability</a:t>
            </a:r>
          </a:p>
          <a:p>
            <a:r>
              <a:rPr lang="en-US"/>
              <a:t>Some small correction to Sudakov form factor</a:t>
            </a:r>
          </a:p>
          <a:p>
            <a:pPr lvl="1"/>
            <a:r>
              <a:rPr lang="en-US"/>
              <a:t>P</a:t>
            </a:r>
            <a:r>
              <a:rPr lang="en-US" baseline="-25000"/>
              <a:t>emission</a:t>
            </a:r>
            <a:r>
              <a:rPr lang="en-US"/>
              <a:t> = P</a:t>
            </a:r>
            <a:r>
              <a:rPr lang="en-US" baseline="-25000"/>
              <a:t>vacuum</a:t>
            </a:r>
            <a:r>
              <a:rPr lang="en-US"/>
              <a:t> + P</a:t>
            </a:r>
            <a:r>
              <a:rPr lang="en-US" baseline="-25000"/>
              <a:t>QGP</a:t>
            </a:r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5E15C2-7D99-CD50-2EED-FFBE182FD4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Afterburners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EBC0C-ECE9-1738-3613-43D3C0DFF6E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End-of-the-line modification</a:t>
            </a:r>
          </a:p>
          <a:p>
            <a:r>
              <a:rPr lang="en-US"/>
              <a:t>MARTINI, PyQUEN, Co-LBT, Hybrid</a:t>
            </a:r>
          </a:p>
          <a:p>
            <a:r>
              <a:rPr lang="en-US"/>
              <a:t>MARTINI: AMY rate equations on truncated shower</a:t>
            </a:r>
          </a:p>
          <a:p>
            <a:r>
              <a:rPr lang="en-US"/>
              <a:t>PyQUEN: momentum rescaling over full medium length pre-hadronization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05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BE64F-B7C3-81D4-B5B8-93AAC400B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Medium-induced energy loss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EDA2C-3C7E-DC17-E433-AAC00F5C16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Fully dynamic modeling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E768C5-9AD8-F4A4-6FE2-6860C88000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Incorporate gluon radiation into the shower itself as it progresses</a:t>
            </a:r>
          </a:p>
          <a:p>
            <a:r>
              <a:rPr lang="en-US" i="1"/>
              <a:t>Q-PYTHIA</a:t>
            </a:r>
            <a:r>
              <a:rPr lang="en-US"/>
              <a:t>, MATTER, JEWEL</a:t>
            </a:r>
          </a:p>
          <a:p>
            <a:r>
              <a:rPr lang="en-US"/>
              <a:t>Additional term in splitting probability</a:t>
            </a:r>
          </a:p>
          <a:p>
            <a:r>
              <a:rPr lang="en-US"/>
              <a:t>Some small correction to Sudakov form factor</a:t>
            </a:r>
          </a:p>
          <a:p>
            <a:pPr lvl="1"/>
            <a:r>
              <a:rPr lang="en-US"/>
              <a:t>P</a:t>
            </a:r>
            <a:r>
              <a:rPr lang="en-US" baseline="-25000"/>
              <a:t>emission</a:t>
            </a:r>
            <a:r>
              <a:rPr lang="en-US"/>
              <a:t> = P</a:t>
            </a:r>
            <a:r>
              <a:rPr lang="en-US" baseline="-25000"/>
              <a:t>vacuum</a:t>
            </a:r>
            <a:r>
              <a:rPr lang="en-US"/>
              <a:t> + P</a:t>
            </a:r>
            <a:r>
              <a:rPr lang="en-US" baseline="-25000"/>
              <a:t>QGP</a:t>
            </a:r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5E15C2-7D99-CD50-2EED-FFBE182FD4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Afterburners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EBC0C-ECE9-1738-3613-43D3C0DFF6E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End-of-the-line modification</a:t>
            </a:r>
          </a:p>
          <a:p>
            <a:r>
              <a:rPr lang="en-US"/>
              <a:t>MARTINI, PyQUEN, Co-LBT, Hybrid</a:t>
            </a:r>
          </a:p>
          <a:p>
            <a:r>
              <a:rPr lang="en-US"/>
              <a:t>MARTINI: AMY rate equations on truncated shower</a:t>
            </a:r>
          </a:p>
          <a:p>
            <a:r>
              <a:rPr lang="en-US"/>
              <a:t>PyQUEN: momentum rescaling over full medium length pre-hadronization</a:t>
            </a:r>
          </a:p>
          <a:p>
            <a:endParaRPr lang="en-US" dirty="0"/>
          </a:p>
        </p:txBody>
      </p:sp>
      <p:pic>
        <p:nvPicPr>
          <p:cNvPr id="7" name="Picture 6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104F756A-021A-B631-41DC-66493866B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938" y="760042"/>
            <a:ext cx="5132846" cy="560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20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F8C3F-BF4F-B8AA-AE98-602A0CEED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I skipped?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DDA31-922A-F8B4-F758-5D7DFD51D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Lots and lots of theory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r>
              <a:rPr lang="en-US" dirty="0"/>
              <a:t>Parton distribution functions</a:t>
            </a:r>
          </a:p>
          <a:p>
            <a:r>
              <a:rPr lang="en-US" dirty="0"/>
              <a:t>QGP evolution, elastic energy loss</a:t>
            </a:r>
          </a:p>
          <a:p>
            <a:r>
              <a:rPr lang="en-US" dirty="0"/>
              <a:t>MC validation through data</a:t>
            </a:r>
          </a:p>
          <a:p>
            <a:r>
              <a:rPr lang="en-US" dirty="0"/>
              <a:t>Advances in computation, numerical methods</a:t>
            </a:r>
          </a:p>
          <a:p>
            <a:endParaRPr lang="en-US" dirty="0"/>
          </a:p>
        </p:txBody>
      </p:sp>
      <p:pic>
        <p:nvPicPr>
          <p:cNvPr id="5" name="Picture 4" descr="A cartoon character with hands on his head&#10;&#10;Description automatically generated">
            <a:extLst>
              <a:ext uri="{FF2B5EF4-FFF2-40B4-BE49-F238E27FC236}">
                <a16:creationId xmlns:a16="http://schemas.microsoft.com/office/drawing/2014/main" id="{2B83BE1B-2988-E72D-EF7F-830171FAC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17" y="4201040"/>
            <a:ext cx="2268921" cy="1633623"/>
          </a:xfrm>
          <a:prstGeom prst="rect">
            <a:avLst/>
          </a:prstGeom>
        </p:spPr>
      </p:pic>
      <p:pic>
        <p:nvPicPr>
          <p:cNvPr id="7" name="Picture 6" descr="A close up of a toy&#10;&#10;Description automatically generated">
            <a:extLst>
              <a:ext uri="{FF2B5EF4-FFF2-40B4-BE49-F238E27FC236}">
                <a16:creationId xmlns:a16="http://schemas.microsoft.com/office/drawing/2014/main" id="{F62E6540-E2AD-4A2C-051E-823380E4C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093" y="258243"/>
            <a:ext cx="3599794" cy="2999828"/>
          </a:xfrm>
          <a:prstGeom prst="rect">
            <a:avLst/>
          </a:prstGeom>
        </p:spPr>
      </p:pic>
      <p:pic>
        <p:nvPicPr>
          <p:cNvPr id="9" name="Picture 8" descr="A person in a coat&#10;&#10;Description automatically generated">
            <a:extLst>
              <a:ext uri="{FF2B5EF4-FFF2-40B4-BE49-F238E27FC236}">
                <a16:creationId xmlns:a16="http://schemas.microsoft.com/office/drawing/2014/main" id="{AF2E835E-D685-A202-A6F4-F751F5D4E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132" y="3464390"/>
            <a:ext cx="2808233" cy="280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57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08CEB-62AA-EB71-3DCB-90BE16D0C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8BE8F-BD06-06D8-A6FA-BB1C880C6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Factorization</a:t>
            </a:r>
          </a:p>
          <a:p>
            <a:r>
              <a:rPr lang="en-US" b="1" dirty="0"/>
              <a:t>Hard scattering/shower</a:t>
            </a:r>
          </a:p>
          <a:p>
            <a:pPr lvl="1"/>
            <a:r>
              <a:rPr lang="en-US" dirty="0"/>
              <a:t>ME, NLO fully automated</a:t>
            </a:r>
          </a:p>
          <a:p>
            <a:pPr lvl="1"/>
            <a:r>
              <a:rPr lang="en-US" dirty="0"/>
              <a:t>ME/NLO + PS standard(</a:t>
            </a:r>
            <a:r>
              <a:rPr lang="en-US" dirty="0" err="1"/>
              <a:t>ish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Current difficulties in overcounting</a:t>
            </a:r>
          </a:p>
          <a:p>
            <a:pPr lvl="1"/>
            <a:r>
              <a:rPr lang="en-US" dirty="0"/>
              <a:t>Improvements in computation</a:t>
            </a:r>
          </a:p>
          <a:p>
            <a:r>
              <a:rPr lang="en-US" b="1" dirty="0"/>
              <a:t>Hadronization</a:t>
            </a:r>
          </a:p>
          <a:p>
            <a:pPr lvl="1"/>
            <a:r>
              <a:rPr lang="en-US" dirty="0"/>
              <a:t>Cluster or string now standard</a:t>
            </a:r>
          </a:p>
          <a:p>
            <a:r>
              <a:rPr lang="en-US" b="1" dirty="0"/>
              <a:t>Jets in QCD matter</a:t>
            </a:r>
            <a:endParaRPr lang="en-US" dirty="0"/>
          </a:p>
          <a:p>
            <a:pPr lvl="1"/>
            <a:r>
              <a:rPr lang="en-US" dirty="0"/>
              <a:t>Dynamic/afterburner types</a:t>
            </a:r>
          </a:p>
          <a:p>
            <a:endParaRPr lang="en-US" dirty="0"/>
          </a:p>
        </p:txBody>
      </p:sp>
      <p:pic>
        <p:nvPicPr>
          <p:cNvPr id="4" name="Picture 3" descr="A collage of a child and a child with wings&#10;&#10;Description automatically generated">
            <a:extLst>
              <a:ext uri="{FF2B5EF4-FFF2-40B4-BE49-F238E27FC236}">
                <a16:creationId xmlns:a16="http://schemas.microsoft.com/office/drawing/2014/main" id="{8325757D-9563-8ECD-02BD-04F200322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228" y="2781467"/>
            <a:ext cx="3044714" cy="304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51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D7813-B653-0532-F615-589032B24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383C4-CD8C-3E43-E3C6-1B8C7C6EE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Monte Carlo</a:t>
            </a:r>
          </a:p>
          <a:p>
            <a:r>
              <a:rPr lang="en-US" dirty="0"/>
              <a:t>MC and jets</a:t>
            </a:r>
          </a:p>
          <a:p>
            <a:pPr lvl="1"/>
            <a:r>
              <a:rPr lang="en-US" dirty="0"/>
              <a:t>Jet showering</a:t>
            </a:r>
          </a:p>
          <a:p>
            <a:pPr lvl="1"/>
            <a:r>
              <a:rPr lang="en-US" dirty="0"/>
              <a:t>Jet hadronization</a:t>
            </a:r>
          </a:p>
          <a:p>
            <a:pPr lvl="1"/>
            <a:r>
              <a:rPr lang="en-US" dirty="0"/>
              <a:t>Jets and QGP: quenching</a:t>
            </a:r>
          </a:p>
        </p:txBody>
      </p:sp>
      <p:pic>
        <p:nvPicPr>
          <p:cNvPr id="4" name="Picture 3" descr="A collage of a person holding a sign&#10;&#10;Description automatically generated">
            <a:extLst>
              <a:ext uri="{FF2B5EF4-FFF2-40B4-BE49-F238E27FC236}">
                <a16:creationId xmlns:a16="http://schemas.microsoft.com/office/drawing/2014/main" id="{D0A64E6F-EDE7-2245-0AF6-295013DE7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5" y="2827353"/>
            <a:ext cx="4742135" cy="304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51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D24A8-5B2D-4B50-5186-D4A781465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event generators (MCEG)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668D5-37FA-38E3-894D-97F30648B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Theory-based prediction for </a:t>
            </a:r>
            <a:r>
              <a:rPr lang="en-US" b="1" dirty="0"/>
              <a:t>exclusive final state</a:t>
            </a:r>
            <a:r>
              <a:rPr lang="en-US" dirty="0"/>
              <a:t> in </a:t>
            </a:r>
            <a:r>
              <a:rPr lang="en-US" b="1" dirty="0"/>
              <a:t>different stages</a:t>
            </a:r>
            <a:endParaRPr lang="en-US" dirty="0"/>
          </a:p>
          <a:p>
            <a:r>
              <a:rPr lang="en-US" dirty="0"/>
              <a:t>Impossible exact solution: factorization in descending order of Q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Hard scattering</a:t>
            </a:r>
          </a:p>
          <a:p>
            <a:pPr lvl="1"/>
            <a:r>
              <a:rPr lang="en-US" dirty="0"/>
              <a:t>Parton shower</a:t>
            </a:r>
          </a:p>
          <a:p>
            <a:pPr lvl="1"/>
            <a:r>
              <a:rPr lang="en-US" dirty="0"/>
              <a:t>Hadronization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AB522E-D61C-AECA-17E1-CC0867EB7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564" y="2671598"/>
            <a:ext cx="3229960" cy="322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133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7113D-D547-E3E2-3300-839508F4B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scattering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D8CA-50CE-6824-CE79-68E9E0FAF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Tree-level matrix element generator</a:t>
            </a:r>
          </a:p>
          <a:p>
            <a:r>
              <a:rPr lang="en-US" dirty="0"/>
              <a:t>Automation based on</a:t>
            </a:r>
          </a:p>
          <a:p>
            <a:pPr lvl="1"/>
            <a:r>
              <a:rPr lang="en-US" dirty="0"/>
              <a:t>Diagrams: AMEGIC, </a:t>
            </a:r>
            <a:r>
              <a:rPr lang="en-US" dirty="0" err="1"/>
              <a:t>CompHEP</a:t>
            </a:r>
            <a:r>
              <a:rPr lang="en-US" dirty="0"/>
              <a:t>, </a:t>
            </a:r>
            <a:r>
              <a:rPr lang="en-US" dirty="0" err="1"/>
              <a:t>MadGraph</a:t>
            </a:r>
            <a:endParaRPr lang="en-US" dirty="0"/>
          </a:p>
          <a:p>
            <a:pPr lvl="1"/>
            <a:r>
              <a:rPr lang="en-US" dirty="0"/>
              <a:t>Recursion: Comix, HELAC, </a:t>
            </a:r>
            <a:r>
              <a:rPr lang="en-US" dirty="0" err="1"/>
              <a:t>O’Mega</a:t>
            </a:r>
            <a:endParaRPr lang="en-US" dirty="0"/>
          </a:p>
          <a:p>
            <a:pPr lvl="1"/>
            <a:r>
              <a:rPr lang="en-US" dirty="0"/>
              <a:t>Alpha algorithm: ALPGEN</a:t>
            </a:r>
          </a:p>
          <a:p>
            <a:r>
              <a:rPr lang="en-US" dirty="0"/>
              <a:t>Separated from </a:t>
            </a:r>
            <a:r>
              <a:rPr lang="en-US" dirty="0" err="1"/>
              <a:t>parton</a:t>
            </a:r>
            <a:r>
              <a:rPr lang="en-US" dirty="0"/>
              <a:t> showering MC via LHEF e.g. HERWIG++, PYTHIA</a:t>
            </a:r>
          </a:p>
        </p:txBody>
      </p:sp>
      <p:pic>
        <p:nvPicPr>
          <p:cNvPr id="4" name="Picture 3" descr="A sticker of a snake&#10;&#10;Description automatically generated">
            <a:extLst>
              <a:ext uri="{FF2B5EF4-FFF2-40B4-BE49-F238E27FC236}">
                <a16:creationId xmlns:a16="http://schemas.microsoft.com/office/drawing/2014/main" id="{A32BD3AC-C7F9-DA2A-9224-B7B8987E4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60" y="4294788"/>
            <a:ext cx="1751286" cy="1751286"/>
          </a:xfrm>
          <a:prstGeom prst="rect">
            <a:avLst/>
          </a:prstGeom>
        </p:spPr>
      </p:pic>
      <p:pic>
        <p:nvPicPr>
          <p:cNvPr id="5" name="Picture 4" descr="A white owl with black spots&#10;&#10;Description automatically generated">
            <a:extLst>
              <a:ext uri="{FF2B5EF4-FFF2-40B4-BE49-F238E27FC236}">
                <a16:creationId xmlns:a16="http://schemas.microsoft.com/office/drawing/2014/main" id="{491A6807-ED1C-D85F-A3A1-A4C163DA8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14" y="4362907"/>
            <a:ext cx="1574881" cy="161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6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188E0-4E64-8A19-6932-0DCECDEB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element generators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51BC5-5F89-8CA0-5E5B-51EB4B2A6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339" y="1845734"/>
            <a:ext cx="10058400" cy="4023360"/>
          </a:xfrm>
        </p:spPr>
        <p:txBody>
          <a:bodyPr/>
          <a:lstStyle/>
          <a:p>
            <a:r>
              <a:rPr lang="en-US" dirty="0"/>
              <a:t>State of the art: automated LO, “tree-level” ME</a:t>
            </a:r>
          </a:p>
          <a:p>
            <a:r>
              <a:rPr lang="en-US" dirty="0"/>
              <a:t>Bleeding edge: automated NLO?</a:t>
            </a:r>
          </a:p>
          <a:p>
            <a:pPr lvl="1"/>
            <a:r>
              <a:rPr lang="en-US" dirty="0" err="1"/>
              <a:t>BlackHat</a:t>
            </a:r>
            <a:r>
              <a:rPr lang="en-US" dirty="0"/>
              <a:t> + SHERPA: specialized one-loop correction + general LO </a:t>
            </a:r>
          </a:p>
          <a:p>
            <a:pPr lvl="1"/>
            <a:r>
              <a:rPr lang="en-US" dirty="0" err="1"/>
              <a:t>MadLoop</a:t>
            </a:r>
            <a:r>
              <a:rPr lang="en-US" dirty="0"/>
              <a:t>: fully automated NLO for pp → X + (0-2)j, limited by CPU</a:t>
            </a:r>
          </a:p>
          <a:p>
            <a:r>
              <a:rPr lang="en-US" dirty="0"/>
              <a:t>But number of Feynman diagrams scale as </a:t>
            </a:r>
            <a:r>
              <a:rPr lang="en-US" i="1" dirty="0"/>
              <a:t>n!</a:t>
            </a:r>
            <a:r>
              <a:rPr lang="en-US" dirty="0"/>
              <a:t>...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662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78509-A663-83B4-DC99-AE30B3FF5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Parton showering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DD73B-9D85-5692-6B75-0FAB07393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hard </a:t>
            </a:r>
            <a:r>
              <a:rPr lang="en-US" dirty="0" err="1"/>
              <a:t>parton</a:t>
            </a:r>
            <a:r>
              <a:rPr lang="en-US" dirty="0"/>
              <a:t> from initial scattering, determine </a:t>
            </a:r>
            <a:r>
              <a:rPr lang="en-US" b="1" dirty="0"/>
              <a:t>evolution</a:t>
            </a:r>
            <a:r>
              <a:rPr lang="en-US" dirty="0"/>
              <a:t> to energy scale </a:t>
            </a:r>
            <a:r>
              <a:rPr lang="el-GR" dirty="0"/>
              <a:t>Λ</a:t>
            </a:r>
            <a:r>
              <a:rPr lang="en-US" baseline="-25000" dirty="0"/>
              <a:t>QCD</a:t>
            </a:r>
            <a:endParaRPr lang="en-US" dirty="0"/>
          </a:p>
          <a:p>
            <a:r>
              <a:rPr lang="en-US" dirty="0"/>
              <a:t>Divergence at zero energy or opening angle: </a:t>
            </a:r>
            <a:r>
              <a:rPr lang="en-US" b="1" dirty="0"/>
              <a:t>soft</a:t>
            </a:r>
            <a:r>
              <a:rPr lang="en-US" dirty="0"/>
              <a:t> and </a:t>
            </a:r>
            <a:r>
              <a:rPr lang="en-US" b="1" dirty="0"/>
              <a:t>collinear</a:t>
            </a:r>
            <a:r>
              <a:rPr lang="en-US" dirty="0"/>
              <a:t> form dominant contributions</a:t>
            </a:r>
          </a:p>
          <a:p>
            <a:r>
              <a:rPr lang="en-US" b="1" dirty="0"/>
              <a:t>Strongly ordered emission</a:t>
            </a:r>
            <a:r>
              <a:rPr lang="en-US" dirty="0"/>
              <a:t>: larger angles for earlier emissions</a:t>
            </a:r>
          </a:p>
          <a:p>
            <a:r>
              <a:rPr lang="en-US" dirty="0" err="1"/>
              <a:t>Resummation</a:t>
            </a:r>
            <a:r>
              <a:rPr lang="en-US" dirty="0"/>
              <a:t> of LL contributions to all orders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A person in a red shirt&#10;&#10;Description automatically generated">
            <a:extLst>
              <a:ext uri="{FF2B5EF4-FFF2-40B4-BE49-F238E27FC236}">
                <a16:creationId xmlns:a16="http://schemas.microsoft.com/office/drawing/2014/main" id="{623704BE-A7D9-C83E-ABA3-9B2C79F3E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275" y="4144945"/>
            <a:ext cx="2552700" cy="1790700"/>
          </a:xfrm>
          <a:prstGeom prst="rect">
            <a:avLst/>
          </a:prstGeom>
        </p:spPr>
      </p:pic>
      <p:pic>
        <p:nvPicPr>
          <p:cNvPr id="9" name="Picture 8" descr="A person wearing goggles and a hood&#10;&#10;Description automatically generated">
            <a:extLst>
              <a:ext uri="{FF2B5EF4-FFF2-40B4-BE49-F238E27FC236}">
                <a16:creationId xmlns:a16="http://schemas.microsoft.com/office/drawing/2014/main" id="{BA9B12AC-D91A-F56A-085F-F961E842E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223" y="4169979"/>
            <a:ext cx="1577489" cy="1661003"/>
          </a:xfrm>
          <a:prstGeom prst="rect">
            <a:avLst/>
          </a:prstGeom>
        </p:spPr>
      </p:pic>
      <p:pic>
        <p:nvPicPr>
          <p:cNvPr id="11" name="Picture 10" descr="A white owl with black spots&#10;&#10;Description automatically generated">
            <a:extLst>
              <a:ext uri="{FF2B5EF4-FFF2-40B4-BE49-F238E27FC236}">
                <a16:creationId xmlns:a16="http://schemas.microsoft.com/office/drawing/2014/main" id="{F98305AF-9A83-0C1B-CA6C-34D61D039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192" y="4083304"/>
            <a:ext cx="1741903" cy="178579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658997D-A5E6-D52A-0E08-48147FD7B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45" y="4239085"/>
            <a:ext cx="1763111" cy="176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18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1A5B7-2B4D-D2C9-0906-DAFF140D6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51E69-29B4-7B8C-AB64-8BFE04D03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Matrix element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0554B-315E-1509-D6FF-07DD3C3726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Hard emissions</a:t>
            </a:r>
          </a:p>
          <a:p>
            <a:r>
              <a:rPr lang="en-US" dirty="0"/>
              <a:t>Higher multiplicity, higher complexity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5DBFEB-7385-8EF7-2A2C-708AF52036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Parton shower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A3D28C-D0CB-C7ED-CA5C-F9FC5400AB6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Soft and collinear emissions</a:t>
            </a:r>
          </a:p>
          <a:p>
            <a:r>
              <a:rPr lang="en-US" dirty="0"/>
              <a:t>Sudakov suppressed at low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  <a:p>
            <a:r>
              <a:rPr lang="en-US" dirty="0"/>
              <a:t>Valid for high multiplicity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17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6010C-F094-EB7F-73C0-B743B8ED8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 + 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8F362-16DB-338F-C37C-281F41641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POWHEG, MC@NLO, </a:t>
            </a:r>
            <a:r>
              <a:rPr lang="en-US" dirty="0" err="1"/>
              <a:t>KrKNLO</a:t>
            </a:r>
            <a:endParaRPr lang="en-US" dirty="0"/>
          </a:p>
          <a:p>
            <a:r>
              <a:rPr lang="en-US" dirty="0"/>
              <a:t>Main issue: how to avoid </a:t>
            </a:r>
            <a:r>
              <a:rPr lang="en-US" b="1" dirty="0"/>
              <a:t>overcounting?</a:t>
            </a:r>
            <a:endParaRPr lang="en-US" dirty="0"/>
          </a:p>
          <a:p>
            <a:pPr lvl="1"/>
            <a:r>
              <a:rPr lang="en-US" dirty="0"/>
              <a:t>e.g. first emission is in both NLO and PS</a:t>
            </a:r>
          </a:p>
          <a:p>
            <a:r>
              <a:rPr lang="en-US" dirty="0"/>
              <a:t>Defining ME/PS boundary, no-emission (Sudakov) weights:</a:t>
            </a:r>
          </a:p>
          <a:p>
            <a:pPr lvl="1"/>
            <a:r>
              <a:rPr lang="en-US" dirty="0"/>
              <a:t>Truncated shower (SHERPA, HERWIG++)</a:t>
            </a:r>
          </a:p>
          <a:p>
            <a:pPr lvl="1"/>
            <a:r>
              <a:rPr lang="en-US" dirty="0"/>
              <a:t>CKKW-L (ARIADNE)</a:t>
            </a:r>
          </a:p>
          <a:p>
            <a:pPr lvl="1"/>
            <a:r>
              <a:rPr lang="en-US" dirty="0"/>
              <a:t>MLM (ALPGEN)</a:t>
            </a:r>
          </a:p>
          <a:p>
            <a:pPr lvl="1"/>
            <a:r>
              <a:rPr lang="en-US" dirty="0"/>
              <a:t>CKKW (SHERPA)</a:t>
            </a:r>
          </a:p>
          <a:p>
            <a:pPr lvl="1"/>
            <a:r>
              <a:rPr lang="en-US" dirty="0"/>
              <a:t>Mixed (</a:t>
            </a:r>
            <a:r>
              <a:rPr lang="en-US" dirty="0" err="1"/>
              <a:t>MadGraph</a:t>
            </a:r>
            <a:r>
              <a:rPr lang="en-US" dirty="0"/>
              <a:t>, HELAC)</a:t>
            </a:r>
          </a:p>
        </p:txBody>
      </p:sp>
      <p:pic>
        <p:nvPicPr>
          <p:cNvPr id="7" name="Picture 6" descr="A diagram of a guitar&#10;&#10;Description automatically generated with medium confidence">
            <a:extLst>
              <a:ext uri="{FF2B5EF4-FFF2-40B4-BE49-F238E27FC236}">
                <a16:creationId xmlns:a16="http://schemas.microsoft.com/office/drawing/2014/main" id="{034C8DD8-680F-AE00-D5F7-7FE72744B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035" y="3480238"/>
            <a:ext cx="5157383" cy="276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0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6010C-F094-EB7F-73C0-B743B8ED8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 + 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8F362-16DB-338F-C37C-281F41641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POWHEG, MC@NLO, </a:t>
            </a:r>
            <a:r>
              <a:rPr lang="en-US" dirty="0" err="1"/>
              <a:t>KrKNLO</a:t>
            </a:r>
            <a:endParaRPr lang="en-US" dirty="0"/>
          </a:p>
          <a:p>
            <a:r>
              <a:rPr lang="en-US" dirty="0"/>
              <a:t>Main issue: how to avoid </a:t>
            </a:r>
            <a:r>
              <a:rPr lang="en-US" b="1" dirty="0"/>
              <a:t>overcounting?</a:t>
            </a:r>
            <a:endParaRPr lang="en-US" dirty="0"/>
          </a:p>
          <a:p>
            <a:pPr lvl="1"/>
            <a:r>
              <a:rPr lang="en-US" dirty="0"/>
              <a:t>e.g. first emission is in both NLO and PS</a:t>
            </a:r>
          </a:p>
          <a:p>
            <a:r>
              <a:rPr lang="en-US" dirty="0"/>
              <a:t>Defining ME/PS boundary, no-emission (Sudakov) weights:</a:t>
            </a:r>
          </a:p>
          <a:p>
            <a:pPr lvl="1"/>
            <a:r>
              <a:rPr lang="en-US" dirty="0"/>
              <a:t>Truncated shower (SHERPA, HERWIG++)</a:t>
            </a:r>
          </a:p>
          <a:p>
            <a:pPr lvl="1"/>
            <a:r>
              <a:rPr lang="en-US" dirty="0"/>
              <a:t>CKKW-L (ARIADNE)</a:t>
            </a:r>
          </a:p>
          <a:p>
            <a:pPr lvl="1"/>
            <a:r>
              <a:rPr lang="en-US" dirty="0"/>
              <a:t>MLM (ALPGEN)</a:t>
            </a:r>
          </a:p>
          <a:p>
            <a:pPr lvl="1"/>
            <a:r>
              <a:rPr lang="en-US" dirty="0"/>
              <a:t>CKKW (SHERPA)</a:t>
            </a:r>
          </a:p>
          <a:p>
            <a:pPr lvl="1"/>
            <a:r>
              <a:rPr lang="en-US" dirty="0"/>
              <a:t>Mixed (</a:t>
            </a:r>
            <a:r>
              <a:rPr lang="en-US" dirty="0" err="1"/>
              <a:t>MadGraph</a:t>
            </a:r>
            <a:r>
              <a:rPr lang="en-US" dirty="0"/>
              <a:t>, HELAC)</a:t>
            </a:r>
          </a:p>
        </p:txBody>
      </p:sp>
      <p:pic>
        <p:nvPicPr>
          <p:cNvPr id="5" name="Picture 4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2EBDB08A-40FF-450C-3F85-8103A7653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55" y="2506717"/>
            <a:ext cx="4930037" cy="401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5083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2748</TotalTime>
  <Words>890</Words>
  <Application>Microsoft Office PowerPoint</Application>
  <PresentationFormat>Widescreen</PresentationFormat>
  <Paragraphs>158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Retrospect</vt:lpstr>
      <vt:lpstr>Jets in Monte Carlo</vt:lpstr>
      <vt:lpstr>Overview</vt:lpstr>
      <vt:lpstr>Monte Carlo event generators (MCEG)</vt:lpstr>
      <vt:lpstr>Hard scattering</vt:lpstr>
      <vt:lpstr>Matrix element generators</vt:lpstr>
      <vt:lpstr>Parton showering</vt:lpstr>
      <vt:lpstr>Hmm…</vt:lpstr>
      <vt:lpstr>ME + PS</vt:lpstr>
      <vt:lpstr>ME + PS</vt:lpstr>
      <vt:lpstr>Hadronization</vt:lpstr>
      <vt:lpstr>String and cluster fragmentation</vt:lpstr>
      <vt:lpstr>Jets in QGP</vt:lpstr>
      <vt:lpstr>Choose your fighter:</vt:lpstr>
      <vt:lpstr>Jets in QCD matter</vt:lpstr>
      <vt:lpstr>Energy loss</vt:lpstr>
      <vt:lpstr>Medium-induced energy loss</vt:lpstr>
      <vt:lpstr>Medium-induced energy loss</vt:lpstr>
      <vt:lpstr>What have I skipped?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Jets in Monte Carlo</dc:title>
  <dc:creator>Tucker Hwang</dc:creator>
  <cp:lastModifiedBy>Tucker Hwang</cp:lastModifiedBy>
  <cp:revision>4</cp:revision>
  <dcterms:created xsi:type="dcterms:W3CDTF">2023-11-24T22:57:04Z</dcterms:created>
  <dcterms:modified xsi:type="dcterms:W3CDTF">2023-11-29T22:51:45Z</dcterms:modified>
</cp:coreProperties>
</file>