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1087" r:id="rId2"/>
    <p:sldId id="1088" r:id="rId3"/>
    <p:sldId id="1158" r:id="rId4"/>
    <p:sldId id="1192" r:id="rId5"/>
    <p:sldId id="1195" r:id="rId6"/>
    <p:sldId id="1196" r:id="rId7"/>
    <p:sldId id="1197" r:id="rId8"/>
    <p:sldId id="1159" r:id="rId9"/>
    <p:sldId id="1206" r:id="rId10"/>
    <p:sldId id="1203" r:id="rId11"/>
    <p:sldId id="1204" r:id="rId12"/>
    <p:sldId id="942" r:id="rId13"/>
    <p:sldId id="1161" r:id="rId14"/>
    <p:sldId id="959" r:id="rId15"/>
    <p:sldId id="1164" r:id="rId16"/>
    <p:sldId id="1155" r:id="rId17"/>
    <p:sldId id="1166" r:id="rId18"/>
    <p:sldId id="1153" r:id="rId19"/>
    <p:sldId id="1194" r:id="rId20"/>
    <p:sldId id="999" r:id="rId21"/>
    <p:sldId id="1003" r:id="rId22"/>
    <p:sldId id="1198" r:id="rId23"/>
    <p:sldId id="1199" r:id="rId24"/>
    <p:sldId id="1004" r:id="rId25"/>
    <p:sldId id="1005" r:id="rId26"/>
    <p:sldId id="969" r:id="rId27"/>
    <p:sldId id="1200" r:id="rId28"/>
    <p:sldId id="1165" r:id="rId29"/>
    <p:sldId id="989" r:id="rId30"/>
    <p:sldId id="1169" r:id="rId31"/>
    <p:sldId id="946" r:id="rId32"/>
    <p:sldId id="1170" r:id="rId33"/>
    <p:sldId id="1191" r:id="rId34"/>
    <p:sldId id="1176" r:id="rId35"/>
    <p:sldId id="1168" r:id="rId36"/>
    <p:sldId id="990" r:id="rId37"/>
    <p:sldId id="1201" r:id="rId38"/>
    <p:sldId id="1163" r:id="rId39"/>
    <p:sldId id="1151" r:id="rId40"/>
    <p:sldId id="1150" r:id="rId41"/>
    <p:sldId id="934" r:id="rId42"/>
    <p:sldId id="1156" r:id="rId43"/>
    <p:sldId id="909" r:id="rId44"/>
    <p:sldId id="1202" r:id="rId45"/>
    <p:sldId id="976" r:id="rId46"/>
    <p:sldId id="975" r:id="rId47"/>
    <p:sldId id="996" r:id="rId48"/>
    <p:sldId id="965" r:id="rId49"/>
    <p:sldId id="1002" r:id="rId50"/>
    <p:sldId id="1178" r:id="rId51"/>
    <p:sldId id="1179" r:id="rId52"/>
    <p:sldId id="1009" r:id="rId53"/>
    <p:sldId id="1017" r:id="rId54"/>
    <p:sldId id="1183" r:id="rId55"/>
    <p:sldId id="1181" r:id="rId56"/>
    <p:sldId id="1205" r:id="rId57"/>
    <p:sldId id="1167" r:id="rId58"/>
    <p:sldId id="1171" r:id="rId59"/>
    <p:sldId id="1173" r:id="rId60"/>
    <p:sldId id="997" r:id="rId61"/>
    <p:sldId id="1174" r:id="rId62"/>
    <p:sldId id="1175" r:id="rId63"/>
    <p:sldId id="1172" r:id="rId64"/>
    <p:sldId id="1001" r:id="rId65"/>
    <p:sldId id="1177" r:id="rId66"/>
    <p:sldId id="1010" r:id="rId67"/>
    <p:sldId id="1182" r:id="rId68"/>
    <p:sldId id="1189" r:id="rId69"/>
    <p:sldId id="707" r:id="rId70"/>
    <p:sldId id="1190" r:id="rId71"/>
    <p:sldId id="1012" r:id="rId72"/>
    <p:sldId id="865" r:id="rId73"/>
    <p:sldId id="892" r:id="rId74"/>
    <p:sldId id="937" r:id="rId75"/>
    <p:sldId id="876" r:id="rId76"/>
    <p:sldId id="935" r:id="rId77"/>
    <p:sldId id="948" r:id="rId78"/>
    <p:sldId id="925" r:id="rId79"/>
    <p:sldId id="926" r:id="rId80"/>
    <p:sldId id="1125" r:id="rId81"/>
    <p:sldId id="979" r:id="rId82"/>
    <p:sldId id="1018" r:id="rId83"/>
    <p:sldId id="1000" r:id="rId84"/>
    <p:sldId id="1180" r:id="rId85"/>
    <p:sldId id="900" r:id="rId86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0085"/>
    <a:srgbClr val="D6E6E5"/>
    <a:srgbClr val="CBF2F2"/>
    <a:srgbClr val="FFFF00"/>
    <a:srgbClr val="FF80CA"/>
    <a:srgbClr val="D5E6E6"/>
    <a:srgbClr val="339933"/>
    <a:srgbClr val="DBDEDE"/>
    <a:srgbClr val="C6F5F5"/>
    <a:srgbClr val="D9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9" autoAdjust="0"/>
    <p:restoredTop sz="50000" autoAdjust="0"/>
  </p:normalViewPr>
  <p:slideViewPr>
    <p:cSldViewPr snapToGrid="0" snapToObjects="1">
      <p:cViewPr varScale="1">
        <p:scale>
          <a:sx n="124" d="100"/>
          <a:sy n="124" d="100"/>
        </p:scale>
        <p:origin x="1208" y="168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9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4C5D1-F508-114A-9407-A45A6B429513}" type="slidenum">
              <a:rPr lang="en-US"/>
              <a:pPr/>
              <a:t>26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69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emf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emf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04" y="750880"/>
            <a:ext cx="7772400" cy="457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Fun with Jets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(in both pp and </a:t>
            </a:r>
            <a:r>
              <a:rPr lang="en-US" dirty="0" err="1">
                <a:solidFill>
                  <a:srgbClr val="FF0000"/>
                </a:solidFill>
              </a:rPr>
              <a:t>Pb+Pb</a:t>
            </a:r>
            <a:r>
              <a:rPr lang="en-US" dirty="0">
                <a:solidFill>
                  <a:srgbClr val="FF0000"/>
                </a:solidFill>
              </a:rPr>
              <a:t> collisions)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6591" y="5649919"/>
            <a:ext cx="5428089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chemeClr val="tx1"/>
                </a:solidFill>
              </a:rPr>
              <a:t>Barbara Jacak &amp; Marjorie Shapiro</a:t>
            </a:r>
          </a:p>
          <a:p>
            <a:pPr>
              <a:buNone/>
            </a:pPr>
            <a:r>
              <a:rPr lang="en-US" i="1" dirty="0">
                <a:solidFill>
                  <a:schemeClr val="tx1"/>
                </a:solidFill>
              </a:rPr>
              <a:t>August 30,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075C2-F85E-2B49-A7D9-B1CE69B8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4" y="2263266"/>
            <a:ext cx="4339119" cy="2331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35926-7C95-534E-B23B-D525DBA0C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290" y="1550435"/>
            <a:ext cx="3647326" cy="35718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0B76E-F897-1A40-8478-32D97535C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F24EE-31A1-9942-9DCE-5FF96090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12"/>
            <a:ext cx="9144000" cy="67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545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64ABA8-9A03-0D48-A671-A0FB3F7EB9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5E811-EF9F-B441-B925-90402E3D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"/>
            <a:ext cx="9144000" cy="68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015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algorithm of choice: “anti-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71" y="881863"/>
            <a:ext cx="7772400" cy="2492990"/>
          </a:xfrm>
        </p:spPr>
        <p:txBody>
          <a:bodyPr/>
          <a:lstStyle/>
          <a:p>
            <a:pPr marL="57150" indent="0">
              <a:buClr>
                <a:srgbClr val="FF0000"/>
              </a:buClr>
              <a:buSzPct val="80000"/>
            </a:pPr>
            <a:r>
              <a:rPr lang="en-US" dirty="0">
                <a:solidFill>
                  <a:srgbClr val="A300A0"/>
                </a:solidFill>
              </a:rPr>
              <a:t> Seed is hardest hadron or calorimeter tower</a:t>
            </a:r>
          </a:p>
          <a:p>
            <a:pPr marL="57150" indent="0">
              <a:buClr>
                <a:srgbClr val="FF0000"/>
              </a:buClr>
              <a:buSzPct val="80000"/>
            </a:pPr>
            <a:r>
              <a:rPr lang="en-US" dirty="0">
                <a:solidFill>
                  <a:srgbClr val="A300A0"/>
                </a:solidFill>
              </a:rPr>
              <a:t> Calculate distance to other particles:</a:t>
            </a:r>
          </a:p>
          <a:p>
            <a:pPr marL="800100" lvl="1" indent="-342900"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rgbClr val="A300A0"/>
              </a:solidFill>
            </a:endParaRPr>
          </a:p>
          <a:p>
            <a:pPr marL="457200" lvl="1" indent="0">
              <a:buClr>
                <a:srgbClr val="FF0000"/>
              </a:buClr>
              <a:buSzPct val="80000"/>
            </a:pPr>
            <a:endParaRPr lang="en-US" dirty="0">
              <a:solidFill>
                <a:srgbClr val="A300A0"/>
              </a:solidFill>
            </a:endParaRPr>
          </a:p>
          <a:p>
            <a:pPr marL="57150" indent="0">
              <a:buClr>
                <a:srgbClr val="FF0000"/>
              </a:buClr>
              <a:buSzPct val="80000"/>
              <a:buNone/>
            </a:pPr>
            <a:r>
              <a:rPr lang="en-US" dirty="0">
                <a:solidFill>
                  <a:srgbClr val="A300A0"/>
                </a:solidFill>
              </a:rPr>
              <a:t>Clusters softer particles with harder ones, until no more remain within distance of 2R</a:t>
            </a:r>
            <a:r>
              <a:rPr lang="en-US" dirty="0"/>
              <a:t>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71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5270EEC-9C17-3A42-BD62-95A76C25B2BA}"/>
              </a:ext>
            </a:extLst>
          </p:cNvPr>
          <p:cNvGrpSpPr/>
          <p:nvPr/>
        </p:nvGrpSpPr>
        <p:grpSpPr>
          <a:xfrm>
            <a:off x="978229" y="1607106"/>
            <a:ext cx="7671515" cy="1068387"/>
            <a:chOff x="779376" y="2873294"/>
            <a:chExt cx="7671515" cy="1068387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3635835"/>
                </p:ext>
              </p:extLst>
            </p:nvPr>
          </p:nvGraphicFramePr>
          <p:xfrm>
            <a:off x="779376" y="2873294"/>
            <a:ext cx="3178175" cy="1068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572" name="Equation" r:id="rId5" imgW="1244600" imgH="419100" progId="Equation.3">
                    <p:embed/>
                  </p:oleObj>
                </mc:Choice>
                <mc:Fallback>
                  <p:oleObj name="Equation" r:id="rId5" imgW="1244600" imgH="419100" progId="Equation.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79376" y="2873294"/>
                          <a:ext cx="3178175" cy="1068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1623333"/>
                </p:ext>
              </p:extLst>
            </p:nvPr>
          </p:nvGraphicFramePr>
          <p:xfrm>
            <a:off x="4623429" y="3122066"/>
            <a:ext cx="3827462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573" name="Equation" r:id="rId7" imgW="1498600" imgH="254000" progId="Equation.3">
                    <p:embed/>
                  </p:oleObj>
                </mc:Choice>
                <mc:Fallback>
                  <p:oleObj name="Equation" r:id="rId7" imgW="1498600" imgH="2540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623429" y="3122066"/>
                          <a:ext cx="3827462" cy="647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3863975" y="3237035"/>
              <a:ext cx="8262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A300A0"/>
                  </a:solidFill>
                  <a:latin typeface="+mn-lt"/>
                </a:rPr>
                <a:t>and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5" y="3604537"/>
            <a:ext cx="4452595" cy="2881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0410" y="3655016"/>
            <a:ext cx="4923590" cy="151426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i="1" dirty="0">
                <a:solidFill>
                  <a:schemeClr val="accent6"/>
                </a:solidFill>
                <a:latin typeface="+mn-lt"/>
              </a:rPr>
              <a:t>Typically, use R ~ 0.4 to allow statistical subtraction of the underlying event. But this misses some of the </a:t>
            </a:r>
            <a:r>
              <a:rPr lang="en-US" sz="2200" i="1" dirty="0" err="1">
                <a:solidFill>
                  <a:schemeClr val="accent6"/>
                </a:solidFill>
                <a:latin typeface="+mn-lt"/>
              </a:rPr>
              <a:t>parton’s</a:t>
            </a:r>
            <a:r>
              <a:rPr lang="en-US" sz="2200" i="1" dirty="0">
                <a:solidFill>
                  <a:schemeClr val="accent6"/>
                </a:solidFill>
                <a:latin typeface="+mn-lt"/>
              </a:rPr>
              <a:t> energy.</a:t>
            </a:r>
          </a:p>
          <a:p>
            <a:pPr>
              <a:buNone/>
            </a:pPr>
            <a:r>
              <a:rPr lang="en-US" sz="2200" i="1" dirty="0">
                <a:solidFill>
                  <a:schemeClr val="accent6"/>
                </a:solidFill>
                <a:latin typeface="+mn-lt"/>
              </a:rPr>
              <a:t>R = 1.0 is better. Feasible in </a:t>
            </a:r>
            <a:r>
              <a:rPr lang="en-US" sz="2200" i="1" dirty="0" err="1">
                <a:solidFill>
                  <a:schemeClr val="accent6"/>
                </a:solidFill>
                <a:latin typeface="+mn-lt"/>
              </a:rPr>
              <a:t>e+A</a:t>
            </a:r>
            <a:r>
              <a:rPr lang="en-US" sz="2200" i="1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9504" y="646502"/>
            <a:ext cx="171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arXiv:1802.1189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B1B6-18C2-2743-8C94-92470054348E}"/>
              </a:ext>
            </a:extLst>
          </p:cNvPr>
          <p:cNvSpPr/>
          <p:nvPr/>
        </p:nvSpPr>
        <p:spPr>
          <a:xfrm>
            <a:off x="4507771" y="5190309"/>
            <a:ext cx="46433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Theorists can do this at the </a:t>
            </a:r>
            <a:r>
              <a:rPr lang="en-US" sz="2200" dirty="0" err="1">
                <a:solidFill>
                  <a:srgbClr val="FF0000"/>
                </a:solidFill>
                <a:latin typeface="+mn-lt"/>
              </a:rPr>
              <a:t>parton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 level, so jets are calculable with perturbation theory</a:t>
            </a:r>
          </a:p>
        </p:txBody>
      </p:sp>
    </p:spTree>
    <p:extLst>
      <p:ext uri="{BB962C8B-B14F-4D97-AF65-F5344CB8AC3E}">
        <p14:creationId xmlns:p14="http://schemas.microsoft.com/office/powerpoint/2010/main" val="3982373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FA8A-9687-7049-B8F0-64F42FA3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5B48-AF13-3C43-9BD6-8C958EA3E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756CA-3867-0348-AD3B-BA2BC6A2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1" y="718731"/>
            <a:ext cx="5189375" cy="4889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FDB78-4216-F740-9F5B-184A1A596FE4}"/>
              </a:ext>
            </a:extLst>
          </p:cNvPr>
          <p:cNvSpPr txBox="1"/>
          <p:nvPr/>
        </p:nvSpPr>
        <p:spPr>
          <a:xfrm>
            <a:off x="5772291" y="759827"/>
            <a:ext cx="32466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dirty="0">
                <a:latin typeface="+mn-lt"/>
              </a:rPr>
              <a:t>Power law shape:</a:t>
            </a:r>
          </a:p>
          <a:p>
            <a:pPr>
              <a:buNone/>
            </a:pPr>
            <a:endParaRPr lang="en-US" sz="2200" dirty="0">
              <a:latin typeface="+mn-lt"/>
            </a:endParaRPr>
          </a:p>
          <a:p>
            <a:pPr>
              <a:buNone/>
            </a:pPr>
            <a:r>
              <a:rPr lang="en-US" sz="2200" i="1" dirty="0">
                <a:latin typeface="+mn-lt"/>
              </a:rPr>
              <a:t>Due to distribution of </a:t>
            </a:r>
            <a:r>
              <a:rPr lang="en-US" sz="2200" i="1" dirty="0" err="1">
                <a:latin typeface="+mn-lt"/>
              </a:rPr>
              <a:t>partons</a:t>
            </a:r>
            <a:r>
              <a:rPr lang="en-US" sz="2200" i="1" dirty="0">
                <a:latin typeface="+mn-lt"/>
              </a:rPr>
              <a:t> inside nucleons</a:t>
            </a:r>
          </a:p>
          <a:p>
            <a:pPr>
              <a:buNone/>
            </a:pPr>
            <a:r>
              <a:rPr lang="en-US" sz="2200" i="1" dirty="0">
                <a:latin typeface="+mn-lt"/>
              </a:rPr>
              <a:t>f</a:t>
            </a:r>
            <a:r>
              <a:rPr lang="en-US" sz="2200" i="1" baseline="-25000" dirty="0">
                <a:latin typeface="+mn-lt"/>
              </a:rPr>
              <a:t>a</a:t>
            </a:r>
            <a:r>
              <a:rPr lang="en-US" sz="2200" i="1" dirty="0">
                <a:latin typeface="+mn-lt"/>
              </a:rPr>
              <a:t> and f</a:t>
            </a:r>
            <a:r>
              <a:rPr lang="en-US" sz="2200" i="1" baseline="-25000" dirty="0">
                <a:latin typeface="+mn-lt"/>
              </a:rPr>
              <a:t>b</a:t>
            </a:r>
          </a:p>
          <a:p>
            <a:pPr>
              <a:buNone/>
            </a:pPr>
            <a:endParaRPr lang="en-US" sz="2200" i="1" dirty="0">
              <a:latin typeface="+mn-lt"/>
            </a:endParaRPr>
          </a:p>
          <a:p>
            <a:pPr>
              <a:buNone/>
            </a:pPr>
            <a:r>
              <a:rPr lang="en-US" sz="2200" i="1" dirty="0">
                <a:latin typeface="+mn-lt"/>
              </a:rPr>
              <a:t>+ combinatorics of finding </a:t>
            </a:r>
            <a:r>
              <a:rPr lang="en-US" sz="2200" i="1" dirty="0" err="1">
                <a:latin typeface="+mn-lt"/>
              </a:rPr>
              <a:t>partons</a:t>
            </a:r>
            <a:r>
              <a:rPr lang="en-US" sz="2200" i="1" dirty="0">
                <a:latin typeface="+mn-lt"/>
              </a:rPr>
              <a:t> of similar momentum fraction </a:t>
            </a:r>
            <a:r>
              <a:rPr lang="en-US" sz="2200" i="1" dirty="0" err="1">
                <a:latin typeface="+mn-lt"/>
              </a:rPr>
              <a:t>x</a:t>
            </a:r>
            <a:r>
              <a:rPr lang="en-US" sz="2200" i="1" baseline="-25000" dirty="0" err="1">
                <a:latin typeface="+mn-lt"/>
              </a:rPr>
              <a:t>a</a:t>
            </a:r>
            <a:r>
              <a:rPr lang="en-US" sz="2200" i="1" dirty="0" err="1">
                <a:latin typeface="+mn-lt"/>
              </a:rPr>
              <a:t>~x</a:t>
            </a:r>
            <a:r>
              <a:rPr lang="en-US" sz="2200" i="1" baseline="-25000" dirty="0" err="1">
                <a:latin typeface="+mn-lt"/>
              </a:rPr>
              <a:t>b</a:t>
            </a:r>
            <a:endParaRPr lang="en-US" sz="2200" i="1" baseline="-25000" dirty="0">
              <a:latin typeface="+mn-lt"/>
            </a:endParaRPr>
          </a:p>
          <a:p>
            <a:pPr>
              <a:buNone/>
            </a:pPr>
            <a:endParaRPr lang="en-US" sz="2200" i="1" baseline="-25000" dirty="0">
              <a:latin typeface="+mn-lt"/>
            </a:endParaRPr>
          </a:p>
          <a:p>
            <a:pPr>
              <a:buNone/>
            </a:pPr>
            <a:r>
              <a:rPr lang="en-US" sz="2200" i="1" dirty="0">
                <a:latin typeface="+mn-lt"/>
              </a:rPr>
              <a:t>We will come back to the fragmentation function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1B2A5-9061-CA48-9F55-D558947F5853}"/>
              </a:ext>
            </a:extLst>
          </p:cNvPr>
          <p:cNvSpPr txBox="1"/>
          <p:nvPr/>
        </p:nvSpPr>
        <p:spPr>
          <a:xfrm>
            <a:off x="582916" y="421273"/>
            <a:ext cx="2132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PRC101, 034911 (2020)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301D1-4BD1-2A4F-9C8D-FDA2FE833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7108"/>
            <a:ext cx="9144000" cy="10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62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the hood: </a:t>
            </a:r>
            <a:r>
              <a:rPr lang="en-US" dirty="0" err="1"/>
              <a:t>parton</a:t>
            </a:r>
            <a:r>
              <a:rPr lang="en-US" dirty="0"/>
              <a:t> shower evolution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EB2B-E4F9-C54F-B7D3-99D73223EB6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88" y="814916"/>
            <a:ext cx="7362561" cy="56409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271" y="6044684"/>
            <a:ext cx="191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Rey Cruz Torres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5004" y="5509168"/>
            <a:ext cx="203550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rgbClr val="000000"/>
                </a:solidFill>
                <a:latin typeface="+mn-lt"/>
              </a:rPr>
              <a:t>Calculable in </a:t>
            </a:r>
            <a:r>
              <a:rPr lang="en-US" sz="1600" b="0" i="1" dirty="0" err="1">
                <a:solidFill>
                  <a:srgbClr val="000000"/>
                </a:solidFill>
                <a:latin typeface="+mn-lt"/>
              </a:rPr>
              <a:t>pQCD</a:t>
            </a:r>
            <a:endParaRPr lang="en-US" sz="16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3945" y="5513457"/>
            <a:ext cx="236622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rgbClr val="FF0000"/>
                </a:solidFill>
                <a:latin typeface="+mn-lt"/>
              </a:rPr>
              <a:t>Not calculable in </a:t>
            </a:r>
            <a:r>
              <a:rPr lang="en-US" sz="1600" b="0" i="1" dirty="0" err="1">
                <a:solidFill>
                  <a:srgbClr val="FF0000"/>
                </a:solidFill>
                <a:latin typeface="+mn-lt"/>
              </a:rPr>
              <a:t>pQCD</a:t>
            </a:r>
            <a:endParaRPr lang="en-US" sz="1600" b="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38758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EF4509-A52D-4E4F-9727-548F2AE3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Perturbative QCD calculation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E53D5-8474-5E45-925B-B3C697282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AFC68-0EA3-5B42-8D73-E0D2EC0E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0550"/>
            <a:ext cx="9144000" cy="47055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F229E4-6386-5A43-B4CB-51A26E1FCC30}"/>
              </a:ext>
            </a:extLst>
          </p:cNvPr>
          <p:cNvSpPr/>
          <p:nvPr/>
        </p:nvSpPr>
        <p:spPr>
          <a:xfrm>
            <a:off x="295366" y="5337211"/>
            <a:ext cx="8643151" cy="83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Coupling constant runs with momentum transfer, becomes small</a:t>
            </a:r>
          </a:p>
          <a:p>
            <a:pPr>
              <a:buNone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Expand interaction cross section in powers of </a:t>
            </a:r>
            <a:r>
              <a:rPr lang="en-US" sz="220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2200" baseline="-25000" dirty="0">
                <a:solidFill>
                  <a:srgbClr val="FF0000"/>
                </a:solidFill>
                <a:latin typeface="+mn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326616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AD79-67EA-FB42-932C-14DEBBFC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nature makes a jet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B6683-7E18-7942-83C7-B3CE561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ED4CD-24F9-6549-93C3-0A4F369BA819}"/>
              </a:ext>
            </a:extLst>
          </p:cNvPr>
          <p:cNvSpPr txBox="1"/>
          <p:nvPr/>
        </p:nvSpPr>
        <p:spPr>
          <a:xfrm>
            <a:off x="5332035" y="2170759"/>
            <a:ext cx="3811965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i="1" dirty="0">
                <a:latin typeface="+mn-lt"/>
              </a:rPr>
              <a:t>High energy q, g fragment mostly outside the overlap region</a:t>
            </a:r>
          </a:p>
          <a:p>
            <a:pPr>
              <a:buNone/>
            </a:pPr>
            <a:endParaRPr lang="en-US" sz="2200" i="1" dirty="0">
              <a:latin typeface="+mn-lt"/>
            </a:endParaRPr>
          </a:p>
          <a:p>
            <a:pPr>
              <a:buNone/>
            </a:pPr>
            <a:r>
              <a:rPr lang="en-US" sz="2200" i="1" dirty="0">
                <a:latin typeface="+mn-lt"/>
              </a:rPr>
              <a:t>Parton collisions inside medium (e.g. QGP) radiate extra gluons. These produce secondary showers</a:t>
            </a:r>
          </a:p>
          <a:p>
            <a:pPr>
              <a:buNone/>
            </a:pPr>
            <a:r>
              <a:rPr lang="en-US" sz="2200" i="1" dirty="0">
                <a:latin typeface="+mn-lt"/>
              </a:rPr>
              <a:t> </a:t>
            </a:r>
          </a:p>
          <a:p>
            <a:pPr>
              <a:buNone/>
            </a:pPr>
            <a:r>
              <a:rPr lang="en-US" sz="2200" i="1" dirty="0">
                <a:latin typeface="+mn-lt"/>
              </a:rPr>
              <a:t>Lower energy jets start to fragment in medium – can rearrange particles or add stuff from medium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DF067-6E4A-6A49-A77B-F98D4368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9" y="2520984"/>
            <a:ext cx="5168900" cy="186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8A0F7-7463-CE43-AE2F-926D1A47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0" y="4552950"/>
            <a:ext cx="3721608" cy="1676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FBF10F-76B7-3B4C-81FA-EB8F98826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69" y="590550"/>
            <a:ext cx="8475662" cy="1572418"/>
          </a:xfrm>
        </p:spPr>
        <p:txBody>
          <a:bodyPr/>
          <a:lstStyle/>
          <a:p>
            <a:pPr marL="800076" lvl="1" indent="-342900">
              <a:buFont typeface="Wingdings" charset="2"/>
              <a:buChar char="u"/>
            </a:pPr>
            <a:r>
              <a:rPr lang="en-US" dirty="0" err="1">
                <a:solidFill>
                  <a:schemeClr val="tx1"/>
                </a:solidFill>
              </a:rPr>
              <a:t>q,g</a:t>
            </a:r>
            <a:r>
              <a:rPr lang="en-US" dirty="0">
                <a:solidFill>
                  <a:schemeClr val="tx1"/>
                </a:solidFill>
              </a:rPr>
              <a:t> undergo probabilistic cascade of g emissions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>
                <a:solidFill>
                  <a:schemeClr val="tx1"/>
                </a:solidFill>
              </a:rPr>
              <a:t>Total color charge &amp; flavor are conserved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>
                <a:solidFill>
                  <a:schemeClr val="tx1"/>
                </a:solidFill>
              </a:rPr>
              <a:t>Successive </a:t>
            </a:r>
            <a:r>
              <a:rPr lang="en-US" dirty="0" err="1">
                <a:solidFill>
                  <a:schemeClr val="tx1"/>
                </a:solidFill>
              </a:rPr>
              <a:t>branchings</a:t>
            </a:r>
            <a:r>
              <a:rPr lang="en-US" dirty="0">
                <a:solidFill>
                  <a:schemeClr val="tx1"/>
                </a:solidFill>
              </a:rPr>
              <a:t> are ordered in angle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>
                <a:solidFill>
                  <a:schemeClr val="tx1"/>
                </a:solidFill>
              </a:rPr>
              <a:t>Color coherence suppresses large angle soft radiation</a:t>
            </a:r>
          </a:p>
        </p:txBody>
      </p:sp>
    </p:spTree>
    <p:extLst>
      <p:ext uri="{BB962C8B-B14F-4D97-AF65-F5344CB8AC3E}">
        <p14:creationId xmlns:p14="http://schemas.microsoft.com/office/powerpoint/2010/main" val="109218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EE3E-DE51-E544-A316-BA4C0DD3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6640"/>
            <a:ext cx="7772400" cy="457200"/>
          </a:xfrm>
        </p:spPr>
        <p:txBody>
          <a:bodyPr/>
          <a:lstStyle/>
          <a:p>
            <a:r>
              <a:rPr lang="en-US" dirty="0"/>
              <a:t>3 problems in connecting data &amp; 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7D3D5-B063-0644-800B-815229B2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03" y="639961"/>
            <a:ext cx="7772400" cy="4782848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AutoNum type="arabicPeriod"/>
            </a:pPr>
            <a:r>
              <a:rPr lang="en-US" dirty="0"/>
              <a:t>Measure </a:t>
            </a:r>
            <a:r>
              <a:rPr lang="en-US" i="1" dirty="0"/>
              <a:t>hadrons</a:t>
            </a:r>
            <a:r>
              <a:rPr lang="en-US" dirty="0"/>
              <a:t> but QCD calculates </a:t>
            </a:r>
            <a:r>
              <a:rPr lang="en-US" i="1" dirty="0"/>
              <a:t>quarks and gluons</a:t>
            </a:r>
          </a:p>
          <a:p>
            <a:pPr marL="800100" lvl="2" indent="0"/>
            <a:r>
              <a:rPr lang="en-US" dirty="0">
                <a:solidFill>
                  <a:srgbClr val="FF0000"/>
                </a:solidFill>
              </a:rPr>
              <a:t>Hadronization is non-perturbative and so intractable</a:t>
            </a:r>
          </a:p>
          <a:p>
            <a:pPr marL="800100" lvl="2" indent="0"/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Singularities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Particles from underlying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6F7C5-9DF8-154B-819D-927171855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C9493-2407-164F-A49C-522BD02A0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68" y="2049685"/>
            <a:ext cx="4767208" cy="2720530"/>
          </a:xfrm>
          <a:prstGeom prst="rect">
            <a:avLst/>
          </a:prstGeom>
        </p:spPr>
      </p:pic>
      <p:pic>
        <p:nvPicPr>
          <p:cNvPr id="6" name="Picture 5" descr="CMSdijet.pdf">
            <a:extLst>
              <a:ext uri="{FF2B5EF4-FFF2-40B4-BE49-F238E27FC236}">
                <a16:creationId xmlns:a16="http://schemas.microsoft.com/office/drawing/2014/main" id="{E4B177B7-5F58-0E48-8C53-05101282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04" t="52608" r="19369" b="24708"/>
          <a:stretch/>
        </p:blipFill>
        <p:spPr>
          <a:xfrm>
            <a:off x="5350348" y="4961502"/>
            <a:ext cx="1253652" cy="8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1707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2925" y="3092485"/>
            <a:ext cx="42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287175"/>
            <a:ext cx="3437033" cy="1547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83" y="5445219"/>
            <a:ext cx="3831762" cy="1040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4" y="720318"/>
            <a:ext cx="57655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200" i="1" dirty="0">
                <a:solidFill>
                  <a:srgbClr val="FF0000"/>
                </a:solidFill>
              </a:rPr>
              <a:t>D(z) = 1/</a:t>
            </a:r>
            <a:r>
              <a:rPr lang="en-US" altLang="ja-JP" sz="3200" i="1" dirty="0" err="1">
                <a:solidFill>
                  <a:srgbClr val="FF0000"/>
                </a:solidFill>
              </a:rPr>
              <a:t>N</a:t>
            </a:r>
            <a:r>
              <a:rPr lang="en-US" altLang="ja-JP" sz="3200" i="1" baseline="-25000" dirty="0" err="1">
                <a:solidFill>
                  <a:srgbClr val="FF0000"/>
                </a:solidFill>
              </a:rPr>
              <a:t>jet</a:t>
            </a:r>
            <a:r>
              <a:rPr lang="en-US" altLang="ja-JP" sz="3200" i="1" dirty="0">
                <a:solidFill>
                  <a:srgbClr val="FF0000"/>
                </a:solidFill>
              </a:rPr>
              <a:t> </a:t>
            </a:r>
            <a:r>
              <a:rPr lang="en-US" altLang="ja-JP" sz="3200" i="1" dirty="0" err="1">
                <a:solidFill>
                  <a:srgbClr val="FF0000"/>
                </a:solidFill>
              </a:rPr>
              <a:t>dN</a:t>
            </a:r>
            <a:r>
              <a:rPr lang="en-US" altLang="ja-JP" sz="3200" i="1" dirty="0">
                <a:solidFill>
                  <a:srgbClr val="FF0000"/>
                </a:solidFill>
              </a:rPr>
              <a:t>(z)/</a:t>
            </a:r>
            <a:r>
              <a:rPr lang="en-US" altLang="ja-JP" sz="3200" i="1" dirty="0" err="1">
                <a:solidFill>
                  <a:srgbClr val="FF0000"/>
                </a:solidFill>
              </a:rPr>
              <a:t>dz</a:t>
            </a:r>
            <a:r>
              <a:rPr lang="en-US" altLang="ja-JP" sz="3200" i="1" dirty="0">
                <a:solidFill>
                  <a:srgbClr val="FF0000"/>
                </a:solidFill>
              </a:rPr>
              <a:t>; z = </a:t>
            </a:r>
            <a:r>
              <a:rPr lang="en-US" altLang="ja-JP" sz="3200" i="1" dirty="0" err="1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>
                <a:solidFill>
                  <a:srgbClr val="FF0000"/>
                </a:solidFill>
              </a:rPr>
              <a:t>had</a:t>
            </a:r>
            <a:r>
              <a:rPr lang="en-US" altLang="ja-JP" sz="3200" i="1" dirty="0">
                <a:solidFill>
                  <a:srgbClr val="FF0000"/>
                </a:solidFill>
              </a:rPr>
              <a:t>/</a:t>
            </a:r>
            <a:r>
              <a:rPr lang="en-US" altLang="ja-JP" sz="3200" i="1" dirty="0" err="1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>
                <a:solidFill>
                  <a:srgbClr val="FF0000"/>
                </a:solidFill>
              </a:rPr>
              <a:t>jet</a:t>
            </a:r>
            <a:endParaRPr lang="en-US" altLang="ja-JP" sz="3200" i="1" baseline="-250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Count jet fragments as fraction of the jet’s momentum</a:t>
            </a:r>
            <a:r>
              <a:rPr lang="en-US" altLang="ja-JP" sz="2800" dirty="0">
                <a:solidFill>
                  <a:schemeClr val="tx1"/>
                </a:solidFill>
              </a:rPr>
              <a:t>   </a:t>
            </a:r>
          </a:p>
          <a:p>
            <a:pPr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              </a:t>
            </a:r>
            <a:r>
              <a:rPr lang="en-US" altLang="ja-JP" sz="2800" dirty="0">
                <a:solidFill>
                  <a:schemeClr val="tx1"/>
                </a:solidFill>
              </a:rPr>
              <a:t> </a:t>
            </a:r>
            <a:r>
              <a:rPr lang="en-US" altLang="ja-JP" sz="2800" dirty="0" err="1">
                <a:solidFill>
                  <a:schemeClr val="tx1"/>
                </a:solidFill>
              </a:rPr>
              <a:t>z</a:t>
            </a:r>
            <a:r>
              <a:rPr lang="en-US" altLang="ja-JP" sz="2800" baseline="-25000" dirty="0" err="1">
                <a:solidFill>
                  <a:schemeClr val="tx1"/>
                </a:solidFill>
              </a:rPr>
              <a:t>T</a:t>
            </a:r>
            <a:r>
              <a:rPr lang="en-US" altLang="ja-JP" sz="2800" dirty="0">
                <a:solidFill>
                  <a:schemeClr val="tx1"/>
                </a:solidFill>
              </a:rPr>
              <a:t> = </a:t>
            </a:r>
            <a:r>
              <a:rPr lang="en-US" altLang="ja-JP" sz="2800" dirty="0" err="1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>
                <a:solidFill>
                  <a:schemeClr val="tx1"/>
                </a:solidFill>
              </a:rPr>
              <a:t>Ta</a:t>
            </a:r>
            <a:r>
              <a:rPr lang="en-US" altLang="ja-JP" sz="2800" dirty="0">
                <a:solidFill>
                  <a:schemeClr val="tx1"/>
                </a:solidFill>
              </a:rPr>
              <a:t>/</a:t>
            </a:r>
            <a:r>
              <a:rPr lang="en-US" altLang="ja-JP" sz="2800" dirty="0" err="1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>
                <a:solidFill>
                  <a:schemeClr val="tx1"/>
                </a:solidFill>
              </a:rPr>
              <a:t>T</a:t>
            </a:r>
            <a:r>
              <a:rPr lang="en-US" altLang="ja-JP" sz="2800" baseline="-25000" dirty="0" err="1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altLang="ja-JP" sz="2800" baseline="-25000" dirty="0">
                <a:solidFill>
                  <a:schemeClr val="tx1"/>
                </a:solidFill>
              </a:rPr>
              <a:t>  </a:t>
            </a:r>
            <a:r>
              <a:rPr lang="en-US" altLang="ja-JP" sz="2800" dirty="0">
                <a:solidFill>
                  <a:schemeClr val="tx1"/>
                </a:solidFill>
              </a:rPr>
              <a:t>~ z for </a:t>
            </a:r>
            <a:r>
              <a:rPr lang="en-US" altLang="ja-JP" sz="2800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800" dirty="0">
                <a:solidFill>
                  <a:schemeClr val="tx1"/>
                </a:solidFill>
              </a:rPr>
              <a:t> trigger</a:t>
            </a:r>
            <a:endParaRPr lang="en-US" altLang="ja-JP" sz="2800" baseline="-25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sz="2800" dirty="0">
                <a:solidFill>
                  <a:schemeClr val="tx1"/>
                </a:solidFill>
                <a:latin typeface="Symbol" charset="2"/>
                <a:cs typeface="Symbol" charset="2"/>
              </a:rPr>
              <a:t>               x</a:t>
            </a:r>
            <a:r>
              <a:rPr lang="en-US" altLang="ja-JP" sz="2800" dirty="0">
                <a:solidFill>
                  <a:schemeClr val="tx1"/>
                </a:solidFill>
              </a:rPr>
              <a:t> = ln(1/z</a:t>
            </a:r>
            <a:r>
              <a:rPr lang="en-US" altLang="ja-JP" sz="2800" baseline="-25000" dirty="0">
                <a:solidFill>
                  <a:schemeClr val="tx1"/>
                </a:solidFill>
              </a:rPr>
              <a:t>T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33609" y="744416"/>
            <a:ext cx="2800091" cy="2354464"/>
            <a:chOff x="1968" y="816"/>
            <a:chExt cx="3696" cy="3408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3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90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 bwMode="auto">
            <a:xfrm rot="-4182604">
              <a:off x="3381" y="3124"/>
              <a:ext cx="452" cy="49"/>
              <a:chOff x="804" y="3206"/>
              <a:chExt cx="2344" cy="314"/>
            </a:xfrm>
          </p:grpSpPr>
          <p:sp>
            <p:nvSpPr>
              <p:cNvPr id="83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Group 44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8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47"/>
            <p:cNvGrpSpPr>
              <a:grpSpLocks/>
            </p:cNvGrpSpPr>
            <p:nvPr/>
          </p:nvGrpSpPr>
          <p:grpSpPr bwMode="auto">
            <a:xfrm>
              <a:off x="3526" y="2628"/>
              <a:ext cx="382" cy="60"/>
              <a:chOff x="3264" y="2881"/>
              <a:chExt cx="326" cy="60"/>
            </a:xfrm>
          </p:grpSpPr>
          <p:sp>
            <p:nvSpPr>
              <p:cNvPr id="73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53"/>
            <p:cNvGrpSpPr>
              <a:grpSpLocks/>
            </p:cNvGrpSpPr>
            <p:nvPr/>
          </p:nvGrpSpPr>
          <p:grpSpPr bwMode="auto">
            <a:xfrm>
              <a:off x="3478" y="2820"/>
              <a:ext cx="382" cy="60"/>
              <a:chOff x="3264" y="2881"/>
              <a:chExt cx="326" cy="60"/>
            </a:xfrm>
          </p:grpSpPr>
          <p:sp>
            <p:nvSpPr>
              <p:cNvPr id="68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59"/>
            <p:cNvGrpSpPr>
              <a:grpSpLocks/>
            </p:cNvGrpSpPr>
            <p:nvPr/>
          </p:nvGrpSpPr>
          <p:grpSpPr bwMode="auto">
            <a:xfrm rot="5045631">
              <a:off x="3611" y="3309"/>
              <a:ext cx="382" cy="60"/>
              <a:chOff x="3264" y="2881"/>
              <a:chExt cx="326" cy="60"/>
            </a:xfrm>
          </p:grpSpPr>
          <p:sp>
            <p:nvSpPr>
              <p:cNvPr id="63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65"/>
            <p:cNvGrpSpPr>
              <a:grpSpLocks/>
            </p:cNvGrpSpPr>
            <p:nvPr/>
          </p:nvGrpSpPr>
          <p:grpSpPr bwMode="auto">
            <a:xfrm rot="7829463">
              <a:off x="3195" y="3272"/>
              <a:ext cx="382" cy="60"/>
              <a:chOff x="3264" y="2881"/>
              <a:chExt cx="326" cy="60"/>
            </a:xfrm>
          </p:grpSpPr>
          <p:sp>
            <p:nvSpPr>
              <p:cNvPr id="58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481358" y="4883900"/>
            <a:ext cx="539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Modification in nuclear collisions: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50513428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7A19D1-AFDF-F74A-AE73-CC9C32109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C454-D5D0-E445-A612-6F02BBA7F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" y="33683"/>
            <a:ext cx="9144000" cy="679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D710B-A7FE-A84C-B0C2-CF9EEE8B3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779" y="1693454"/>
            <a:ext cx="1304817" cy="11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01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83131"/>
            <a:ext cx="7772400" cy="4727448"/>
          </a:xfrm>
        </p:spPr>
        <p:txBody>
          <a:bodyPr/>
          <a:lstStyle/>
          <a:p>
            <a:r>
              <a:rPr lang="en-US" dirty="0"/>
              <a:t>What is a jet?</a:t>
            </a:r>
          </a:p>
          <a:p>
            <a:pPr lvl="1"/>
            <a:r>
              <a:rPr lang="en-US" dirty="0"/>
              <a:t>Some definitions and some history</a:t>
            </a:r>
          </a:p>
          <a:p>
            <a:r>
              <a:rPr lang="en-US" dirty="0"/>
              <a:t>Jet finding</a:t>
            </a:r>
          </a:p>
          <a:p>
            <a:pPr lvl="1"/>
            <a:r>
              <a:rPr lang="en-US" dirty="0"/>
              <a:t>Algorithms</a:t>
            </a:r>
          </a:p>
          <a:p>
            <a:pPr lvl="1"/>
            <a:r>
              <a:rPr lang="en-US" dirty="0"/>
              <a:t>Jet “fragmentation” process</a:t>
            </a:r>
          </a:p>
          <a:p>
            <a:r>
              <a:rPr lang="en-US" dirty="0"/>
              <a:t>Hadronization</a:t>
            </a:r>
          </a:p>
          <a:p>
            <a:r>
              <a:rPr lang="en-US" dirty="0"/>
              <a:t>Jet structure</a:t>
            </a:r>
          </a:p>
          <a:p>
            <a:r>
              <a:rPr lang="en-US" dirty="0"/>
              <a:t>Heavy quark jets</a:t>
            </a:r>
          </a:p>
          <a:p>
            <a:r>
              <a:rPr lang="en-US" dirty="0"/>
              <a:t>Energy loss in quark gluon plasma</a:t>
            </a:r>
          </a:p>
          <a:p>
            <a:r>
              <a:rPr lang="en-US" dirty="0"/>
              <a:t>Jet substructure observables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CDE8-8EBD-B04F-81CB-D9436C20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73" y="3123129"/>
            <a:ext cx="7772400" cy="457200"/>
          </a:xfrm>
        </p:spPr>
        <p:txBody>
          <a:bodyPr/>
          <a:lstStyle/>
          <a:p>
            <a:r>
              <a:rPr lang="en-US" dirty="0"/>
              <a:t>Big fly in the ointment: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C4AA2-D8EA-C64B-B16F-C209B959D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097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5678-BBD2-874F-872C-F9253674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 </a:t>
            </a:r>
            <a:r>
              <a:rPr lang="en-US" dirty="0" err="1"/>
              <a:t>partons</a:t>
            </a:r>
            <a:r>
              <a:rPr lang="en-US" dirty="0"/>
              <a:t> become hadrons?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91B5D-612A-CC45-8F26-8D2C504F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36" y="739938"/>
            <a:ext cx="7772400" cy="5336846"/>
          </a:xfrm>
        </p:spPr>
        <p:txBody>
          <a:bodyPr/>
          <a:lstStyle/>
          <a:p>
            <a:r>
              <a:rPr lang="en-US" dirty="0"/>
              <a:t>String breaking (e.g. Pythia)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String carries flavor correlations</a:t>
            </a:r>
          </a:p>
          <a:p>
            <a:pPr marL="0" indent="0">
              <a:buNone/>
            </a:pPr>
            <a:r>
              <a:rPr lang="en-US" i="1" dirty="0" err="1">
                <a:solidFill>
                  <a:srgbClr val="339933"/>
                </a:solidFill>
              </a:rPr>
              <a:t>Partons</a:t>
            </a:r>
            <a:r>
              <a:rPr lang="en-US" i="1" dirty="0">
                <a:solidFill>
                  <a:srgbClr val="339933"/>
                </a:solidFill>
              </a:rPr>
              <a:t> tunnel out of the string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Cluster hadronization (e.g. Herwig)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Cluster locally connected </a:t>
            </a:r>
            <a:r>
              <a:rPr lang="en-US" i="1" dirty="0" err="1">
                <a:solidFill>
                  <a:srgbClr val="339933"/>
                </a:solidFill>
              </a:rPr>
              <a:t>partons</a:t>
            </a:r>
            <a:endParaRPr lang="en-US" i="1" dirty="0">
              <a:solidFill>
                <a:srgbClr val="339933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After the shower is finished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Coalescence or Statistical Hadronization?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Connect </a:t>
            </a:r>
            <a:r>
              <a:rPr lang="en-US" i="1" dirty="0" err="1">
                <a:solidFill>
                  <a:srgbClr val="339933"/>
                </a:solidFill>
              </a:rPr>
              <a:t>partons</a:t>
            </a:r>
            <a:r>
              <a:rPr lang="en-US" i="1" dirty="0">
                <a:solidFill>
                  <a:srgbClr val="339933"/>
                </a:solidFill>
              </a:rPr>
              <a:t> which end up close by in phase space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0445-6403-C842-919E-0C481B14F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68F8C9-DD55-034C-AFCE-CE96A163A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146" y="779047"/>
            <a:ext cx="2433923" cy="140369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D72FA3-196D-5F4C-A4E8-BFCB4A5AA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670" y="2332126"/>
            <a:ext cx="2966725" cy="23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77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996E4C-E329-F24F-A1F8-67282DC9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breaking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7E62D-BD25-4A43-92AE-617823E17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45C3-3AFC-9E44-88CF-6C058F859E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9739"/>
            <a:ext cx="9144000" cy="61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05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38C1F-5EF6-7949-8319-1B2BAEABE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83CEE-FB8D-414F-AAAB-02954104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"/>
            <a:ext cx="9144000" cy="68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55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EB08-D1E9-ED48-8EBB-B461AADC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08619"/>
            <a:ext cx="7772400" cy="457200"/>
          </a:xfrm>
        </p:spPr>
        <p:txBody>
          <a:bodyPr/>
          <a:lstStyle/>
          <a:p>
            <a:r>
              <a:rPr lang="en-US" dirty="0"/>
              <a:t>Tune string parameters to reproduce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405C3-5610-DB43-A8EC-5178079F4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192" y="878503"/>
            <a:ext cx="3211233" cy="1643527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		                                 Pythia Monash </a:t>
            </a:r>
            <a:r>
              <a:rPr lang="en-US" u="sng" dirty="0"/>
              <a:t>tune</a:t>
            </a:r>
            <a:r>
              <a:rPr lang="en-US" dirty="0"/>
              <a:t> 	for LHC</a:t>
            </a: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203A2-7FE4-9240-8F1A-CFD0EFB63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5AFE7-B019-1747-811F-107D254A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27" y="598793"/>
            <a:ext cx="5261953" cy="186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68E28-462E-BC4D-A892-7D897F4741E5}"/>
              </a:ext>
            </a:extLst>
          </p:cNvPr>
          <p:cNvSpPr txBox="1"/>
          <p:nvPr/>
        </p:nvSpPr>
        <p:spPr>
          <a:xfrm>
            <a:off x="3921189" y="1796228"/>
            <a:ext cx="14734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Stefan Prestel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074AF-23E1-454B-86C5-AB3F91B24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80" y="2909279"/>
            <a:ext cx="3687464" cy="381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2DD5E5-F13B-9D4B-A282-FADCA6C6D5BB}"/>
              </a:ext>
            </a:extLst>
          </p:cNvPr>
          <p:cNvSpPr txBox="1"/>
          <p:nvPr/>
        </p:nvSpPr>
        <p:spPr>
          <a:xfrm>
            <a:off x="6392398" y="2547914"/>
            <a:ext cx="1781723" cy="3510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i="1" dirty="0" err="1">
                <a:solidFill>
                  <a:schemeClr val="tx1"/>
                </a:solidFill>
                <a:latin typeface="+mn-lt"/>
              </a:rPr>
              <a:t>arXiv</a:t>
            </a:r>
            <a:r>
              <a:rPr lang="en-US" sz="1600" b="0" i="1" dirty="0">
                <a:solidFill>
                  <a:schemeClr val="tx1"/>
                </a:solidFill>
                <a:latin typeface="+mn-lt"/>
              </a:rPr>
              <a:t>: 1404.5630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DE8FA-5B5C-E142-BAF7-ABE0C366FA1D}"/>
              </a:ext>
            </a:extLst>
          </p:cNvPr>
          <p:cNvSpPr txBox="1"/>
          <p:nvPr/>
        </p:nvSpPr>
        <p:spPr>
          <a:xfrm>
            <a:off x="-118185" y="2396356"/>
            <a:ext cx="5512854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From linear confinement:</a:t>
            </a:r>
          </a:p>
          <a:p>
            <a:pPr lvl="1">
              <a:buNone/>
            </a:pPr>
            <a:endParaRPr lang="en-US" sz="2400" dirty="0">
              <a:solidFill>
                <a:srgbClr val="7030A0"/>
              </a:solidFill>
              <a:latin typeface="+mn-lt"/>
            </a:endParaRPr>
          </a:p>
          <a:p>
            <a:pPr lvl="1"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@ end of shower, color-connected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partons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form string pieces w/ quark endpoints; gluons = transverse kinks</a:t>
            </a:r>
          </a:p>
          <a:p>
            <a:pPr lvl="1">
              <a:buNone/>
            </a:pPr>
            <a:endParaRPr lang="en-US" sz="2400" dirty="0">
              <a:solidFill>
                <a:srgbClr val="7030A0"/>
              </a:solidFill>
              <a:latin typeface="+mn-lt"/>
            </a:endParaRPr>
          </a:p>
          <a:p>
            <a:pPr lvl="1"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String junctions are asymmetric color tensor carrying baryon number</a:t>
            </a:r>
          </a:p>
          <a:p>
            <a:pPr lvl="1"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Strings break by tunneling; </a:t>
            </a:r>
          </a:p>
          <a:p>
            <a:pPr lvl="1"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“string tension” = energy</a:t>
            </a:r>
          </a:p>
        </p:txBody>
      </p:sp>
    </p:spTree>
    <p:extLst>
      <p:ext uri="{BB962C8B-B14F-4D97-AF65-F5344CB8AC3E}">
        <p14:creationId xmlns:p14="http://schemas.microsoft.com/office/powerpoint/2010/main" val="4265824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FD6E-738A-C645-A1BF-5CDAE981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hadronization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A1C2A-BC45-1343-A4FF-9E7D187B8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52" y="761999"/>
            <a:ext cx="8266364" cy="43424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Non-perturbative splitting follows </a:t>
            </a:r>
            <a:r>
              <a:rPr lang="en-US" dirty="0" err="1">
                <a:solidFill>
                  <a:schemeClr val="tx1"/>
                </a:solidFill>
              </a:rPr>
              <a:t>pQCD</a:t>
            </a:r>
            <a:r>
              <a:rPr lang="en-US" dirty="0">
                <a:solidFill>
                  <a:schemeClr val="tx1"/>
                </a:solidFill>
              </a:rPr>
              <a:t> shower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Cluster color-connected </a:t>
            </a:r>
            <a:r>
              <a:rPr lang="en-US" dirty="0" err="1"/>
              <a:t>partons</a:t>
            </a:r>
            <a:r>
              <a:rPr lang="en-US" dirty="0"/>
              <a:t> together</a:t>
            </a:r>
          </a:p>
          <a:p>
            <a:pPr marL="0" indent="0">
              <a:buNone/>
            </a:pPr>
            <a:r>
              <a:rPr lang="en-US" dirty="0"/>
              <a:t>      heavy clusters fission</a:t>
            </a:r>
          </a:p>
          <a:p>
            <a:pPr marL="0" indent="0">
              <a:buNone/>
            </a:pPr>
            <a:r>
              <a:rPr lang="en-US" dirty="0"/>
              <a:t>      randomly fill shower &amp; beam remnant mass distribution</a:t>
            </a:r>
          </a:p>
          <a:p>
            <a:pPr marL="0" indent="0">
              <a:buNone/>
            </a:pPr>
            <a:r>
              <a:rPr lang="en-US" i="1" dirty="0"/>
              <a:t>      Color-connections more local than in string breaking</a:t>
            </a:r>
          </a:p>
          <a:p>
            <a:pPr marL="0" indent="0">
              <a:buNone/>
            </a:pPr>
            <a:endParaRPr lang="en-US" dirty="0"/>
          </a:p>
          <a:p>
            <a:pPr marL="0" indent="0"/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Clusters decay into hadrons </a:t>
            </a:r>
          </a:p>
          <a:p>
            <a:pPr marL="400030" lvl="1" indent="0"/>
            <a:r>
              <a:rPr lang="en-US" dirty="0">
                <a:solidFill>
                  <a:schemeClr val="accent6"/>
                </a:solidFill>
              </a:rPr>
              <a:t>  ensure sufficient cluster mass for hadron masses</a:t>
            </a:r>
          </a:p>
          <a:p>
            <a:pPr marL="400030" lvl="1" indent="0"/>
            <a:r>
              <a:rPr lang="en-US" dirty="0">
                <a:solidFill>
                  <a:schemeClr val="accent6"/>
                </a:solidFill>
              </a:rPr>
              <a:t>  draw flavor k from vacuum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EFA4A-F135-6B4F-8B94-07C7538E02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612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DC050-EEE7-154B-BC6F-AF0A715E280E}" type="slidenum">
              <a:rPr lang="en-US"/>
              <a:pPr/>
              <a:t>26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33350"/>
            <a:ext cx="8458200" cy="457200"/>
          </a:xfrm>
        </p:spPr>
        <p:txBody>
          <a:bodyPr/>
          <a:lstStyle/>
          <a:p>
            <a:r>
              <a:rPr lang="en-US" dirty="0"/>
              <a:t>Coalescence in quark gluon plasma</a:t>
            </a:r>
          </a:p>
        </p:txBody>
      </p:sp>
      <p:pic>
        <p:nvPicPr>
          <p:cNvPr id="957445" name="Picture 5" descr="v2K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994" y="790575"/>
            <a:ext cx="6003925" cy="4113213"/>
          </a:xfrm>
          <a:prstGeom prst="rect">
            <a:avLst/>
          </a:prstGeom>
          <a:noFill/>
        </p:spPr>
      </p:pic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1981891" y="4444284"/>
            <a:ext cx="17224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4D4D4D"/>
                </a:solidFill>
                <a:latin typeface="Arial" pitchFamily="-110" charset="0"/>
              </a:rPr>
              <a:t>transverse KE</a:t>
            </a: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377825" y="4903788"/>
            <a:ext cx="8588375" cy="1938992"/>
          </a:xfrm>
          <a:prstGeom prst="rect">
            <a:avLst/>
          </a:prstGeom>
          <a:solidFill>
            <a:srgbClr val="D5E6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Pct val="90000"/>
              <a:buNone/>
            </a:pPr>
            <a:endParaRPr lang="en-US" sz="2400" i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dressed quarks are born of flowing field</a:t>
            </a: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 err="1">
                <a:solidFill>
                  <a:schemeClr val="tx1"/>
                </a:solidFill>
                <a:latin typeface="+mn-lt"/>
              </a:rPr>
              <a:t>hadronize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 by (simple) coalescence of co-moving quarks</a:t>
            </a: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quarks (miraculously?) dressed by gluons</a:t>
            </a:r>
          </a:p>
          <a:p>
            <a:pPr>
              <a:spcBef>
                <a:spcPct val="0"/>
              </a:spcBef>
              <a:buClrTx/>
              <a:buSzPct val="110000"/>
              <a:buNone/>
            </a:pP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57244" y="792163"/>
            <a:ext cx="24882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>
                <a:latin typeface="+mn-lt"/>
              </a:rPr>
              <a:t> valence quarks, not hadrons, are present when collective flow develops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2697789"/>
            <a:ext cx="2895600" cy="12557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Recombination from thermal distribution:</a:t>
            </a:r>
          </a:p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Fries, Mueller, </a:t>
            </a:r>
            <a:r>
              <a:rPr lang="en-US" sz="1400" i="1" dirty="0" err="1">
                <a:solidFill>
                  <a:schemeClr val="tx1"/>
                </a:solidFill>
                <a:latin typeface="+mn-lt"/>
              </a:rPr>
              <a:t>Nonaka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 &amp; Bass, PRC68, 044902 (2003) </a:t>
            </a:r>
          </a:p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Fries, J. Phys. G32, S151 (2006)</a:t>
            </a:r>
          </a:p>
        </p:txBody>
      </p:sp>
    </p:spTree>
    <p:extLst>
      <p:ext uri="{BB962C8B-B14F-4D97-AF65-F5344CB8AC3E}">
        <p14:creationId xmlns:p14="http://schemas.microsoft.com/office/powerpoint/2010/main" val="38703628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1083-0414-0A46-B486-BDF7ECC0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these disparate pictures?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37B78-6181-0F48-B1B0-B879531F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5154937"/>
          </a:xfrm>
        </p:spPr>
        <p:txBody>
          <a:bodyPr/>
          <a:lstStyle/>
          <a:p>
            <a:r>
              <a:rPr lang="en-US" dirty="0"/>
              <a:t>Each can describe the data</a:t>
            </a:r>
          </a:p>
          <a:p>
            <a:pPr lvl="1"/>
            <a:r>
              <a:rPr lang="en-US" dirty="0"/>
              <a:t>In different conditions</a:t>
            </a:r>
          </a:p>
          <a:p>
            <a:pPr lvl="1"/>
            <a:endParaRPr lang="en-US" dirty="0"/>
          </a:p>
          <a:p>
            <a:r>
              <a:rPr lang="en-US" dirty="0"/>
              <a:t>Non-perturbative nature of the problem means</a:t>
            </a:r>
          </a:p>
          <a:p>
            <a:pPr lvl="1"/>
            <a:r>
              <a:rPr lang="en-US" dirty="0"/>
              <a:t>No answer from first-principles</a:t>
            </a:r>
          </a:p>
          <a:p>
            <a:pPr lvl="1"/>
            <a:r>
              <a:rPr lang="en-US" dirty="0"/>
              <a:t>Dynamical process, so hard to reproduce in lattice QCD</a:t>
            </a:r>
          </a:p>
          <a:p>
            <a:pPr lvl="1"/>
            <a:r>
              <a:rPr lang="en-US" dirty="0"/>
              <a:t>Hadronization depends on underlying event, too</a:t>
            </a:r>
          </a:p>
          <a:p>
            <a:pPr lvl="1"/>
            <a:endParaRPr lang="en-US" dirty="0"/>
          </a:p>
          <a:p>
            <a:r>
              <a:rPr lang="en-US" dirty="0"/>
              <a:t>Experimentalists measure</a:t>
            </a:r>
          </a:p>
          <a:p>
            <a:pPr lvl="1"/>
            <a:r>
              <a:rPr lang="en-US" dirty="0"/>
              <a:t>Theorists describe by a “non-perturbative function”</a:t>
            </a:r>
          </a:p>
          <a:p>
            <a:pPr lvl="1"/>
            <a:r>
              <a:rPr lang="en-US" dirty="0"/>
              <a:t>i.e. fit something to the data…</a:t>
            </a:r>
          </a:p>
          <a:p>
            <a:pPr lvl="1"/>
            <a:r>
              <a:rPr lang="en-US" dirty="0"/>
              <a:t>But that makes it difficult to tease out the underlying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F7D9AE-9C19-1141-8273-BCCF48989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3677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2795-5D5E-714D-B7FE-388BC516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499813"/>
            <a:ext cx="7772400" cy="457200"/>
          </a:xfrm>
        </p:spPr>
        <p:txBody>
          <a:bodyPr/>
          <a:lstStyle/>
          <a:p>
            <a:r>
              <a:rPr lang="en-US" dirty="0"/>
              <a:t>Jet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A2A7A-46C2-484E-81BE-EEC918092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F1373-4284-3D45-90E7-C07C9ACEC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700" y="2743415"/>
            <a:ext cx="5168900" cy="186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233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FAF7-53D0-7F46-82BF-2C77C683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(calculable) </a:t>
            </a:r>
            <a:r>
              <a:rPr lang="en-US" dirty="0" err="1"/>
              <a:t>parton</a:t>
            </a:r>
            <a:r>
              <a:rPr lang="en-US" dirty="0"/>
              <a:t> </a:t>
            </a:r>
            <a:r>
              <a:rPr lang="en-US" dirty="0" err="1"/>
              <a:t>splittings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D0771-4B4A-8240-BB91-852CA310F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E0FCD-675D-D849-9F6A-D7BD297D5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4" y="625553"/>
            <a:ext cx="7957245" cy="368546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7C4296-B1EE-1B4B-AA29-B9FC33A4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39" y="4346017"/>
            <a:ext cx="7772400" cy="2345257"/>
          </a:xfrm>
        </p:spPr>
        <p:txBody>
          <a:bodyPr/>
          <a:lstStyle/>
          <a:p>
            <a:r>
              <a:rPr lang="en-US" dirty="0"/>
              <a:t>Find substructure observables that avoid singularities </a:t>
            </a:r>
          </a:p>
          <a:p>
            <a:pPr lvl="1"/>
            <a:r>
              <a:rPr lang="en-US" dirty="0"/>
              <a:t>e.g. jet axis, </a:t>
            </a:r>
            <a:r>
              <a:rPr lang="en-US" dirty="0" err="1"/>
              <a:t>z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𝛉</a:t>
            </a:r>
            <a:r>
              <a:rPr lang="en-US" baseline="-25000" dirty="0"/>
              <a:t>g</a:t>
            </a:r>
            <a:r>
              <a:rPr lang="en-US" dirty="0"/>
              <a:t>, jet mass, angularities, n-sub </a:t>
            </a:r>
            <a:r>
              <a:rPr lang="en-US" dirty="0" err="1"/>
              <a:t>jettiness</a:t>
            </a:r>
            <a:r>
              <a:rPr lang="en-US" dirty="0"/>
              <a:t>, energy-energy correlators, etc.</a:t>
            </a:r>
          </a:p>
          <a:p>
            <a:r>
              <a:rPr lang="en-US" dirty="0"/>
              <a:t>Groom away softest particles to remove underlying event and minimize hadronization effects, using combination of momentum &amp; angle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5277F-124A-3F46-8DAD-71759304BEA2}"/>
              </a:ext>
            </a:extLst>
          </p:cNvPr>
          <p:cNvSpPr/>
          <p:nvPr/>
        </p:nvSpPr>
        <p:spPr>
          <a:xfrm>
            <a:off x="7172750" y="720723"/>
            <a:ext cx="1239589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i="1" dirty="0">
                <a:solidFill>
                  <a:srgbClr val="000000"/>
                </a:solidFill>
                <a:latin typeface="+mn-lt"/>
              </a:rPr>
              <a:t>Lund </a:t>
            </a:r>
            <a:r>
              <a:rPr lang="it-IT" sz="1800" i="1" dirty="0" err="1">
                <a:solidFill>
                  <a:srgbClr val="000000"/>
                </a:solidFill>
                <a:latin typeface="+mn-lt"/>
              </a:rPr>
              <a:t>Plane</a:t>
            </a:r>
            <a:endParaRPr lang="en-US" sz="180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84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7EC8D-82C1-E740-B3FE-4EE63573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What, actually, IS a jet??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02847-F4A5-A14D-AC9B-70610196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98" y="678071"/>
            <a:ext cx="7772400" cy="4287007"/>
          </a:xfrm>
        </p:spPr>
        <p:txBody>
          <a:bodyPr/>
          <a:lstStyle/>
          <a:p>
            <a:r>
              <a:rPr lang="en-US" dirty="0"/>
              <a:t>No such object! (despite the cartoons)</a:t>
            </a:r>
          </a:p>
          <a:p>
            <a:r>
              <a:rPr lang="en-US" dirty="0">
                <a:solidFill>
                  <a:schemeClr val="accent2"/>
                </a:solidFill>
              </a:rPr>
              <a:t>We define a “jet”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         by choosing algorithm and size scale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E2474-A0EC-4F49-A0B1-FA9FFCC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12F7D7-629F-7249-8D28-1403EBBF033D}"/>
              </a:ext>
            </a:extLst>
          </p:cNvPr>
          <p:cNvSpPr txBox="1">
            <a:spLocks/>
          </p:cNvSpPr>
          <p:nvPr/>
        </p:nvSpPr>
        <p:spPr bwMode="auto">
          <a:xfrm>
            <a:off x="426471" y="4783305"/>
            <a:ext cx="8155488" cy="1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1" u="sng" kern="0" dirty="0">
                <a:solidFill>
                  <a:schemeClr val="accent2"/>
                </a:solidFill>
              </a:rPr>
              <a:t>Which hadrons belong to the same jet?</a:t>
            </a:r>
          </a:p>
          <a:p>
            <a:pPr lvl="1">
              <a:buClrTx/>
              <a:buNone/>
            </a:pPr>
            <a:r>
              <a:rPr lang="en-US" kern="0" dirty="0">
                <a:solidFill>
                  <a:schemeClr val="tx1"/>
                </a:solidFill>
              </a:rPr>
              <a:t>In </a:t>
            </a:r>
            <a:r>
              <a:rPr lang="en-US" kern="0" dirty="0" err="1">
                <a:solidFill>
                  <a:schemeClr val="tx1"/>
                </a:solidFill>
              </a:rPr>
              <a:t>Pb+Pb</a:t>
            </a:r>
            <a:r>
              <a:rPr lang="en-US" kern="0" dirty="0">
                <a:solidFill>
                  <a:schemeClr val="tx1"/>
                </a:solidFill>
              </a:rPr>
              <a:t>: many particles from other than the hard </a:t>
            </a:r>
            <a:r>
              <a:rPr lang="en-US" kern="0" dirty="0" err="1">
                <a:solidFill>
                  <a:schemeClr val="tx1"/>
                </a:solidFill>
              </a:rPr>
              <a:t>parton</a:t>
            </a:r>
            <a:endParaRPr lang="en-US" kern="0" dirty="0">
              <a:solidFill>
                <a:schemeClr val="tx1"/>
              </a:solidFill>
            </a:endParaRPr>
          </a:p>
          <a:p>
            <a:pPr lvl="1">
              <a:buClrTx/>
              <a:buNone/>
            </a:pPr>
            <a:r>
              <a:rPr lang="en-US" kern="0" dirty="0">
                <a:solidFill>
                  <a:schemeClr val="tx1"/>
                </a:solidFill>
              </a:rPr>
              <a:t>In </a:t>
            </a:r>
            <a:r>
              <a:rPr lang="en-US" kern="0" dirty="0" err="1">
                <a:solidFill>
                  <a:schemeClr val="tx1"/>
                </a:solidFill>
              </a:rPr>
              <a:t>p+p</a:t>
            </a:r>
            <a:r>
              <a:rPr lang="en-US" kern="0" dirty="0">
                <a:solidFill>
                  <a:schemeClr val="tx1"/>
                </a:solidFill>
              </a:rPr>
              <a:t> the underlying event is smaller, but not zero</a:t>
            </a:r>
          </a:p>
          <a:p>
            <a:pPr>
              <a:buClr>
                <a:srgbClr val="FF0000"/>
              </a:buClr>
            </a:pPr>
            <a:r>
              <a:rPr lang="en-US" kern="0" dirty="0">
                <a:solidFill>
                  <a:schemeClr val="accent2"/>
                </a:solidFill>
              </a:rPr>
              <a:t>Reconstruct jets from all hadrons, or charged ones only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505BE0-E397-944D-87F8-E3F7C235F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02" y="2180428"/>
            <a:ext cx="7031227" cy="25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411AC3-1ADF-9840-BD8D-C773D1BD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Lund Plane in pp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3AA7E-1DB1-7B40-B837-FCAB7613F1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50611-99FA-4F4F-A198-21FB9306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9315"/>
            <a:ext cx="9144000" cy="47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3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Grooming jets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2730500"/>
            <a:ext cx="7772400" cy="3456011"/>
          </a:xfrm>
        </p:spPr>
        <p:txBody>
          <a:bodyPr/>
          <a:lstStyle/>
          <a:p>
            <a:r>
              <a:rPr lang="en-US" dirty="0"/>
              <a:t>Collect particles into </a:t>
            </a:r>
            <a:r>
              <a:rPr lang="en-US" dirty="0" err="1"/>
              <a:t>subjets</a:t>
            </a:r>
            <a:endParaRPr lang="en-US" dirty="0"/>
          </a:p>
          <a:p>
            <a:r>
              <a:rPr lang="en-US" dirty="0"/>
              <a:t>Use “soft drop” algorithm to remove soft </a:t>
            </a:r>
            <a:r>
              <a:rPr lang="en-US" dirty="0" err="1"/>
              <a:t>subjets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Removes soft radiation &amp; non </a:t>
            </a:r>
            <a:r>
              <a:rPr lang="en-US" dirty="0" err="1"/>
              <a:t>perturbative</a:t>
            </a:r>
            <a:r>
              <a:rPr lang="en-US" dirty="0"/>
              <a:t> effects</a:t>
            </a:r>
          </a:p>
          <a:p>
            <a:pPr lvl="1"/>
            <a:r>
              <a:rPr lang="en-US" dirty="0"/>
              <a:t>Allow access to </a:t>
            </a:r>
            <a:r>
              <a:rPr lang="en-US" dirty="0" err="1"/>
              <a:t>perturbative</a:t>
            </a:r>
            <a:r>
              <a:rPr lang="en-US" dirty="0"/>
              <a:t> </a:t>
            </a:r>
            <a:r>
              <a:rPr lang="en-US" dirty="0" err="1"/>
              <a:t>splittings</a:t>
            </a:r>
            <a:endParaRPr lang="en-US" dirty="0"/>
          </a:p>
          <a:p>
            <a:pPr lvl="1"/>
            <a:r>
              <a:rPr lang="en-US" dirty="0"/>
              <a:t>Also grooms away remaining underlying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16-Figure5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1792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3670300"/>
            <a:ext cx="232410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708400"/>
            <a:ext cx="1219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4279900"/>
            <a:ext cx="2476500" cy="55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900" y="3797300"/>
            <a:ext cx="2565400" cy="33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63872" y="3708400"/>
            <a:ext cx="2701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  <a:cs typeface="Symbol" charset="2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4200" y="4257645"/>
            <a:ext cx="389891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rgbClr val="000000"/>
                </a:solidFill>
                <a:latin typeface="+mn-lt"/>
              </a:rPr>
              <a:t> typically, </a:t>
            </a:r>
            <a:r>
              <a:rPr lang="en-US" sz="2000" b="0" dirty="0" err="1">
                <a:solidFill>
                  <a:srgbClr val="000000"/>
                </a:solidFill>
                <a:latin typeface="+mn-lt"/>
              </a:rPr>
              <a:t>z</a:t>
            </a:r>
            <a:r>
              <a:rPr lang="en-US" sz="2000" b="0" baseline="-25000" dirty="0" err="1">
                <a:solidFill>
                  <a:srgbClr val="000000"/>
                </a:solidFill>
                <a:latin typeface="+mn-lt"/>
              </a:rPr>
              <a:t>cut</a:t>
            </a:r>
            <a:r>
              <a:rPr lang="en-US" sz="2000" b="0" dirty="0">
                <a:solidFill>
                  <a:srgbClr val="000000"/>
                </a:solidFill>
                <a:latin typeface="+mn-lt"/>
              </a:rPr>
              <a:t> ~ 0.1-0.2 , </a:t>
            </a:r>
            <a:r>
              <a:rPr lang="en-US" sz="2000" b="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0" dirty="0">
                <a:solidFill>
                  <a:srgbClr val="000000"/>
                </a:solidFill>
                <a:latin typeface="+mn-lt"/>
              </a:rPr>
              <a:t>=0 or 1</a:t>
            </a:r>
          </a:p>
        </p:txBody>
      </p:sp>
    </p:spTree>
    <p:extLst>
      <p:ext uri="{BB962C8B-B14F-4D97-AF65-F5344CB8AC3E}">
        <p14:creationId xmlns:p14="http://schemas.microsoft.com/office/powerpoint/2010/main" val="6701572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85C7-2AC2-E546-9419-64504181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Grooming effect on Lund Plane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33DA-3C8D-8A4A-9353-0C73D8E75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1C2D7-5475-344B-8E9B-7AE270852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043" y="1143907"/>
            <a:ext cx="3515672" cy="3438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E720A-00C2-CD40-A315-0C9C7A056312}"/>
              </a:ext>
            </a:extLst>
          </p:cNvPr>
          <p:cNvSpPr txBox="1"/>
          <p:nvPr/>
        </p:nvSpPr>
        <p:spPr>
          <a:xfrm>
            <a:off x="685800" y="1143907"/>
            <a:ext cx="3477796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Cutting away low z and low </a:t>
            </a:r>
            <a:r>
              <a:rPr lang="en-US" sz="2200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R particles makes holes in the Lund Plane</a:t>
            </a:r>
          </a:p>
          <a:p>
            <a:pPr>
              <a:buNone/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200" i="1" dirty="0">
                <a:solidFill>
                  <a:schemeClr val="tx1"/>
                </a:solidFill>
                <a:latin typeface="+mn-lt"/>
              </a:rPr>
              <a:t>Allows looking at jet 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splittings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in IR safe region and comparing to 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pQCD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calculations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6AD32-61A4-744D-BAEF-9426493C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080095"/>
            <a:ext cx="2971800" cy="28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286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A969-4D42-344D-B38B-3813DEA4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16" y="2682840"/>
            <a:ext cx="7772400" cy="457200"/>
          </a:xfrm>
        </p:spPr>
        <p:txBody>
          <a:bodyPr/>
          <a:lstStyle/>
          <a:p>
            <a:r>
              <a:rPr lang="en-US" dirty="0"/>
              <a:t>Heavy quark initiated jets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0EF55-A5B7-A545-A1B2-CFB975A67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452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292F5-B37A-8246-8EA5-54B8F605E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2C469-794D-EA47-B701-0EC42FC5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1"/>
            <a:ext cx="9144000" cy="5567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CF8DE-6C78-8F4D-9D35-9EB0F450148B}"/>
              </a:ext>
            </a:extLst>
          </p:cNvPr>
          <p:cNvSpPr txBox="1"/>
          <p:nvPr/>
        </p:nvSpPr>
        <p:spPr>
          <a:xfrm>
            <a:off x="7448921" y="590550"/>
            <a:ext cx="169507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Preeti</a:t>
            </a: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Dhankher</a:t>
            </a:r>
            <a:endParaRPr lang="en-US" sz="1800" b="0" i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C2689-8C75-C642-AD79-8BF317FC5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501" y="3131218"/>
            <a:ext cx="4635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41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49453-4C46-9145-9002-D6392105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D jets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C6D049-6FB2-9F44-8919-AE759CE2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465" y="918681"/>
            <a:ext cx="3616504" cy="4081117"/>
          </a:xfrm>
        </p:spPr>
        <p:txBody>
          <a:bodyPr/>
          <a:lstStyle/>
          <a:p>
            <a:r>
              <a:rPr lang="en-US" dirty="0"/>
              <a:t>Reconstruct D</a:t>
            </a:r>
            <a:r>
              <a:rPr lang="en-US" baseline="30000" dirty="0"/>
              <a:t>0</a:t>
            </a:r>
            <a:r>
              <a:rPr lang="en-US" dirty="0"/>
              <a:t> meson from K &amp; </a:t>
            </a:r>
            <a:r>
              <a:rPr lang="en-US" dirty="0">
                <a:latin typeface="Symbol" pitchFamily="2" charset="2"/>
              </a:rPr>
              <a:t>p</a:t>
            </a:r>
          </a:p>
          <a:p>
            <a:r>
              <a:rPr lang="en-US" dirty="0"/>
              <a:t>Find charged jet around the D</a:t>
            </a:r>
          </a:p>
          <a:p>
            <a:r>
              <a:rPr lang="en-US" dirty="0"/>
              <a:t>Calculate angularity</a:t>
            </a:r>
          </a:p>
          <a:p>
            <a:r>
              <a:rPr lang="en-US" dirty="0"/>
              <a:t>Correct for D efficiency &amp; background</a:t>
            </a:r>
          </a:p>
          <a:p>
            <a:r>
              <a:rPr lang="en-US" dirty="0"/>
              <a:t>Unfold for energy resolution and missing neutral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E335E-CA11-B344-AF14-B4A499502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4DBB8-A355-F247-80C4-E44289AC3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5" y="990600"/>
            <a:ext cx="5168400" cy="4369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DEA53-F38C-E94B-A298-2511343109E6}"/>
              </a:ext>
            </a:extLst>
          </p:cNvPr>
          <p:cNvSpPr txBox="1"/>
          <p:nvPr/>
        </p:nvSpPr>
        <p:spPr>
          <a:xfrm>
            <a:off x="226031" y="616021"/>
            <a:ext cx="169507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Preeti</a:t>
            </a: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Dhankher</a:t>
            </a:r>
            <a:endParaRPr lang="en-US" sz="1800" b="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006811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see the dead cone?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426" y="704339"/>
            <a:ext cx="5382082" cy="3333216"/>
          </a:xfrm>
        </p:spPr>
        <p:txBody>
          <a:bodyPr/>
          <a:lstStyle/>
          <a:p>
            <a:r>
              <a:rPr lang="en-US" dirty="0"/>
              <a:t>Soft gluon radiation spectrum </a:t>
            </a:r>
          </a:p>
          <a:p>
            <a:endParaRPr lang="en-US" dirty="0"/>
          </a:p>
          <a:p>
            <a:pPr lvl="1"/>
            <a:endParaRPr lang="en-US" i="1" dirty="0"/>
          </a:p>
          <a:p>
            <a:pPr marL="0" indent="0">
              <a:buNone/>
            </a:pPr>
            <a:r>
              <a:rPr lang="en-US" i="1" dirty="0"/>
              <a:t>Large M suppresses small angle radiation (phase space effect)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Known as “dead cone effect”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6" y="1127757"/>
            <a:ext cx="4635500" cy="889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97500" y="1648856"/>
            <a:ext cx="3694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ALICE D-tagged vs. inclusive jets in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p+p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83508" y="850228"/>
            <a:ext cx="3508693" cy="4985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0" i="1" dirty="0" err="1">
                <a:solidFill>
                  <a:srgbClr val="000000"/>
                </a:solidFill>
                <a:latin typeface="+mn-lt"/>
              </a:rPr>
              <a:t>Dokshitzer</a:t>
            </a:r>
            <a:r>
              <a:rPr lang="it-IT" sz="1200" b="0" i="1" dirty="0">
                <a:solidFill>
                  <a:srgbClr val="000000"/>
                </a:solidFill>
                <a:latin typeface="+mn-lt"/>
              </a:rPr>
              <a:t>, et al</a:t>
            </a:r>
            <a:r>
              <a:rPr lang="it-IT" sz="1200" b="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is-IS" sz="1200" b="0" i="1" dirty="0">
                <a:solidFill>
                  <a:schemeClr val="tx1"/>
                </a:solidFill>
                <a:latin typeface="+mn-lt"/>
              </a:rPr>
              <a:t>J.Phys.G17,1602 (1991)</a:t>
            </a:r>
          </a:p>
          <a:p>
            <a:pPr>
              <a:buNone/>
            </a:pPr>
            <a:r>
              <a:rPr lang="is-IS" sz="1200" b="0" i="1" dirty="0">
                <a:solidFill>
                  <a:schemeClr val="tx1"/>
                </a:solidFill>
                <a:latin typeface="+mn-lt"/>
              </a:rPr>
              <a:t>Dokshitzer &amp; Kharzeev, PL B519, 199 (2001) </a:t>
            </a:r>
            <a:endParaRPr lang="is-IS" sz="12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6" y="3158218"/>
            <a:ext cx="7768167" cy="36891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896" y="2479853"/>
            <a:ext cx="2006021" cy="6783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33964" y="4856086"/>
            <a:ext cx="466794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err="1">
                <a:solidFill>
                  <a:srgbClr val="000000"/>
                </a:solidFill>
              </a:rPr>
              <a:t>g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-185966" y="4983409"/>
            <a:ext cx="1766755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  <a:cs typeface="Symbol" charset="2"/>
              </a:rPr>
              <a:t>HF/ inclusive</a:t>
            </a:r>
            <a:endParaRPr lang="en-US" sz="2000" baseline="-25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2" y="5574749"/>
            <a:ext cx="531283" cy="6651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00759" y="6547316"/>
            <a:ext cx="1937742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0" i="1" dirty="0">
                <a:solidFill>
                  <a:srgbClr val="0000FF"/>
                </a:solidFill>
                <a:latin typeface="+mn-lt"/>
              </a:rPr>
              <a:t>a</a:t>
            </a:r>
            <a:r>
              <a:rPr lang="is-IS" sz="1400" b="0" i="1" dirty="0">
                <a:solidFill>
                  <a:srgbClr val="0000FF"/>
                </a:solidFill>
                <a:latin typeface="+mn-lt"/>
              </a:rPr>
              <a:t>rXiv:2106.05713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75827-C9FB-204F-BB15-D3168DB20DBF}"/>
              </a:ext>
            </a:extLst>
          </p:cNvPr>
          <p:cNvSpPr txBox="1"/>
          <p:nvPr/>
        </p:nvSpPr>
        <p:spPr>
          <a:xfrm>
            <a:off x="299741" y="6285706"/>
            <a:ext cx="924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6"/>
                </a:solidFill>
                <a:highlight>
                  <a:srgbClr val="FFFF00"/>
                </a:highlight>
                <a:latin typeface="+mn-lt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534459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2" grpId="0" animBg="1"/>
      <p:bldP spid="3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7D0D-27B5-6740-9DBA-57E41A17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28EA5-74F1-B842-879B-62EF8942D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1295419"/>
          </a:xfrm>
        </p:spPr>
        <p:txBody>
          <a:bodyPr/>
          <a:lstStyle/>
          <a:p>
            <a:r>
              <a:rPr lang="en-US" dirty="0"/>
              <a:t>Important for Higgs studies</a:t>
            </a:r>
          </a:p>
          <a:p>
            <a:r>
              <a:rPr lang="en-US" dirty="0"/>
              <a:t>Under study at Berkeley</a:t>
            </a:r>
          </a:p>
          <a:p>
            <a:pPr lvl="1"/>
            <a:r>
              <a:rPr lang="en-US" dirty="0"/>
              <a:t>We will hear more during the student 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4F7A-1479-B340-8DED-11C42FE65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5528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2795-5D5E-714D-B7FE-388BC516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65" y="2742986"/>
            <a:ext cx="7772400" cy="457200"/>
          </a:xfrm>
        </p:spPr>
        <p:txBody>
          <a:bodyPr/>
          <a:lstStyle/>
          <a:p>
            <a:r>
              <a:rPr lang="en-US" dirty="0"/>
              <a:t>Jet energy and shape modification </a:t>
            </a:r>
            <a:br>
              <a:rPr lang="en-US" dirty="0"/>
            </a:br>
            <a:r>
              <a:rPr lang="en-US" dirty="0"/>
              <a:t>in quark gluon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A2A7A-46C2-484E-81BE-EEC918092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1011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lost energy go?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787400"/>
            <a:ext cx="7772400" cy="548733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Several possibilities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extra gluons at small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angles (in/near jet cone)</a:t>
            </a:r>
          </a:p>
          <a:p>
            <a:pPr lvl="1"/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				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				radiated gluons thermalize in	 			medium (i.e. they’re gone!)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339933"/>
                </a:solidFill>
              </a:rPr>
              <a:t>remain correlated with leading</a:t>
            </a:r>
          </a:p>
          <a:p>
            <a:pPr lvl="1"/>
            <a:r>
              <a:rPr lang="en-US" dirty="0" err="1">
                <a:solidFill>
                  <a:srgbClr val="339933"/>
                </a:solidFill>
              </a:rPr>
              <a:t>parton</a:t>
            </a:r>
            <a:r>
              <a:rPr lang="en-US" dirty="0">
                <a:solidFill>
                  <a:srgbClr val="339933"/>
                </a:solidFill>
              </a:rPr>
              <a:t>, but broaden/change jet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123060" y="3000917"/>
            <a:ext cx="1947937" cy="1605248"/>
            <a:chOff x="1968" y="816"/>
            <a:chExt cx="3696" cy="340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0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7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0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5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0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5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0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5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7605" y="1397037"/>
            <a:ext cx="1295400" cy="160388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409119"/>
            <a:ext cx="1676400" cy="2315029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6908800" y="4695065"/>
            <a:ext cx="546100" cy="81673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986F60B-B047-7A4B-B020-2987BB50A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253" y="583264"/>
            <a:ext cx="1946720" cy="12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391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02F67-8B38-0148-B01B-DAF1F307D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F4E27-E541-CC4F-92E2-8D1E6D6F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9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27D07-7E12-FF49-8901-FADC4BFE36AA}"/>
              </a:ext>
            </a:extLst>
          </p:cNvPr>
          <p:cNvSpPr txBox="1"/>
          <p:nvPr/>
        </p:nvSpPr>
        <p:spPr>
          <a:xfrm>
            <a:off x="6822040" y="1674687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e+e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-➞ 2 jets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AE567-2E95-F748-AC06-404F92ABA2C0}"/>
              </a:ext>
            </a:extLst>
          </p:cNvPr>
          <p:cNvSpPr txBox="1"/>
          <p:nvPr/>
        </p:nvSpPr>
        <p:spPr>
          <a:xfrm>
            <a:off x="18071" y="0"/>
            <a:ext cx="9107858" cy="1040285"/>
          </a:xfrm>
          <a:prstGeom prst="rect">
            <a:avLst/>
          </a:prstGeom>
          <a:solidFill>
            <a:srgbClr val="880085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bit of history</a:t>
            </a:r>
          </a:p>
          <a:p>
            <a:pPr algn="ctr">
              <a:buNone/>
            </a:pPr>
            <a:endParaRPr lang="en-US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7330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B407-0FCF-C945-99AE-6ED33881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inside and around the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CC097-C28D-F54E-A50C-0D9373E9B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3342453"/>
          </a:xfrm>
        </p:spPr>
        <p:txBody>
          <a:bodyPr/>
          <a:lstStyle/>
          <a:p>
            <a:r>
              <a:rPr lang="en-US" dirty="0"/>
              <a:t>Precise measurement of energy loss by tagging with a photon or vector boson (which do not interact with the plasma)</a:t>
            </a:r>
          </a:p>
          <a:p>
            <a:endParaRPr lang="en-US" dirty="0"/>
          </a:p>
          <a:p>
            <a:r>
              <a:rPr lang="en-US" dirty="0"/>
              <a:t>Longitudinally: jet fragmentation function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Also transverse to the jet axis: jet substructure observables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4512F-9123-4640-A499-D509D4182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4943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72" y="4782538"/>
            <a:ext cx="8242300" cy="1608389"/>
          </a:xfrm>
          <a:solidFill>
            <a:srgbClr val="DBE2E2"/>
          </a:solidFill>
        </p:spPr>
        <p:txBody>
          <a:bodyPr/>
          <a:lstStyle/>
          <a:p>
            <a:r>
              <a:rPr lang="en-US" dirty="0"/>
              <a:t>Excess soft hadrons at large jet radius</a:t>
            </a:r>
          </a:p>
          <a:p>
            <a:r>
              <a:rPr lang="en-US" dirty="0">
                <a:solidFill>
                  <a:srgbClr val="A300A0"/>
                </a:solidFill>
              </a:rPr>
              <a:t>Narrowing of high </a:t>
            </a:r>
            <a:r>
              <a:rPr lang="en-US" dirty="0" err="1">
                <a:solidFill>
                  <a:srgbClr val="A300A0"/>
                </a:solidFill>
              </a:rPr>
              <a:t>p</a:t>
            </a:r>
            <a:r>
              <a:rPr lang="en-US" baseline="-25000" dirty="0" err="1">
                <a:solidFill>
                  <a:srgbClr val="A300A0"/>
                </a:solidFill>
              </a:rPr>
              <a:t>T</a:t>
            </a:r>
            <a:r>
              <a:rPr lang="en-US" dirty="0">
                <a:solidFill>
                  <a:srgbClr val="A300A0"/>
                </a:solidFill>
              </a:rPr>
              <a:t> particle distribution</a:t>
            </a:r>
          </a:p>
          <a:p>
            <a:r>
              <a:rPr lang="en-US" dirty="0">
                <a:solidFill>
                  <a:srgbClr val="0000FF"/>
                </a:solidFill>
              </a:rPr>
              <a:t>Energy loss (and medium response?) </a:t>
            </a:r>
          </a:p>
          <a:p>
            <a:pPr lvl="1"/>
            <a:endParaRPr lang="en-US" b="0" i="1" baseline="-250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756" y="660400"/>
            <a:ext cx="5930900" cy="4107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8961" y="717230"/>
            <a:ext cx="183805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>
                <a:solidFill>
                  <a:srgbClr val="000000"/>
                </a:solidFill>
                <a:latin typeface="+mn-lt"/>
              </a:rPr>
              <a:t>: 1908.05264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5548" y="1187130"/>
            <a:ext cx="1838059" cy="56630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>
                <a:solidFill>
                  <a:srgbClr val="000000"/>
                </a:solidFill>
                <a:latin typeface="+mn-lt"/>
              </a:rPr>
              <a:t>See</a:t>
            </a:r>
            <a:r>
              <a:rPr lang="it-IT" sz="14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400" b="0" i="1" dirty="0" err="1">
                <a:solidFill>
                  <a:srgbClr val="000000"/>
                </a:solidFill>
                <a:latin typeface="+mn-lt"/>
              </a:rPr>
              <a:t>also</a:t>
            </a:r>
            <a:r>
              <a:rPr lang="it-IT" sz="1400" b="0" i="1" dirty="0">
                <a:solidFill>
                  <a:srgbClr val="000000"/>
                </a:solidFill>
                <a:latin typeface="+mn-lt"/>
              </a:rPr>
              <a:t>: CMS</a:t>
            </a:r>
          </a:p>
          <a:p>
            <a:pPr>
              <a:buNone/>
            </a:pPr>
            <a:r>
              <a:rPr lang="it-IT" sz="1400" b="0" i="1" dirty="0" err="1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>
                <a:solidFill>
                  <a:srgbClr val="000000"/>
                </a:solidFill>
                <a:latin typeface="+mn-lt"/>
              </a:rPr>
              <a:t>: 1803.00042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9495"/>
            <a:ext cx="1697789" cy="12879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97789" y="3583679"/>
            <a:ext cx="292008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i="1" dirty="0" err="1">
                <a:solidFill>
                  <a:srgbClr val="000000"/>
                </a:solidFill>
                <a:latin typeface="+mn-lt"/>
              </a:rPr>
              <a:t>r</a:t>
            </a:r>
            <a:endParaRPr lang="en-US" sz="2000" i="1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697789" y="3542633"/>
            <a:ext cx="0" cy="4411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25131" y="1645317"/>
            <a:ext cx="1197810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i="1" dirty="0" err="1">
                <a:solidFill>
                  <a:srgbClr val="000000"/>
                </a:solidFill>
                <a:latin typeface="+mn-lt"/>
              </a:rPr>
              <a:t>Pb+Pb</a:t>
            </a:r>
            <a:r>
              <a:rPr lang="it-IT" sz="2000" i="1" dirty="0">
                <a:solidFill>
                  <a:srgbClr val="000000"/>
                </a:solidFill>
                <a:latin typeface="+mn-lt"/>
              </a:rPr>
              <a:t>/ </a:t>
            </a:r>
            <a:r>
              <a:rPr lang="it-IT" sz="2000" i="1" dirty="0" err="1">
                <a:solidFill>
                  <a:srgbClr val="000000"/>
                </a:solidFill>
                <a:latin typeface="+mn-lt"/>
              </a:rPr>
              <a:t>p+p</a:t>
            </a:r>
            <a:endParaRPr lang="it-IT" sz="20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7338" y="152400"/>
            <a:ext cx="8166100" cy="457200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vs. r of jet fragments</a:t>
            </a:r>
          </a:p>
        </p:txBody>
      </p:sp>
      <p:sp>
        <p:nvSpPr>
          <p:cNvPr id="10" name="Oval 9"/>
          <p:cNvSpPr/>
          <p:nvPr/>
        </p:nvSpPr>
        <p:spPr bwMode="auto">
          <a:xfrm rot="1889157">
            <a:off x="2432095" y="1877886"/>
            <a:ext cx="1364675" cy="10402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1133530">
            <a:off x="5053353" y="3069495"/>
            <a:ext cx="1800820" cy="1064950"/>
          </a:xfrm>
          <a:prstGeom prst="ellipse">
            <a:avLst/>
          </a:prstGeom>
          <a:noFill/>
          <a:ln w="28575" cap="flat" cmpd="sng" algn="ctr">
            <a:solidFill>
              <a:srgbClr val="A30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pic>
        <p:nvPicPr>
          <p:cNvPr id="13" name="Picture 12" descr="CMSdijet.pdf">
            <a:extLst>
              <a:ext uri="{FF2B5EF4-FFF2-40B4-BE49-F238E27FC236}">
                <a16:creationId xmlns:a16="http://schemas.microsoft.com/office/drawing/2014/main" id="{183FAA41-1833-1946-9B54-C7C53BB60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04" t="52608" r="19369" b="24708"/>
          <a:stretch/>
        </p:blipFill>
        <p:spPr>
          <a:xfrm>
            <a:off x="7446211" y="3429000"/>
            <a:ext cx="1253652" cy="8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1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BC82A8-7790-D743-88BD-FB83D223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69984"/>
            <a:ext cx="8940800" cy="353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6ED17-0624-4C4B-B95D-3DBEF114D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unbalanced in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, Z – tagged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2869-7517-3943-AFF5-C0BEEB4A1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03566"/>
            <a:ext cx="7772400" cy="5262979"/>
          </a:xfrm>
        </p:spPr>
        <p:txBody>
          <a:bodyPr/>
          <a:lstStyle/>
          <a:p>
            <a:r>
              <a:rPr lang="en-US" dirty="0"/>
              <a:t>With photon or Z, you know the initial </a:t>
            </a:r>
            <a:r>
              <a:rPr lang="en-US" dirty="0" err="1"/>
              <a:t>parton</a:t>
            </a:r>
            <a:r>
              <a:rPr lang="en-US" dirty="0"/>
              <a:t> energy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Plasma reduces the jet’s energy. Jet and boson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no longer 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959AC-37FC-BB4B-A765-7BBA553D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8943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88" y="134634"/>
            <a:ext cx="8006137" cy="457200"/>
          </a:xfrm>
        </p:spPr>
        <p:txBody>
          <a:bodyPr/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-jet data: jets get wider &amp; softer in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1500"/>
            <a:ext cx="4140200" cy="3746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6652" y="590550"/>
            <a:ext cx="2793148" cy="2626538"/>
            <a:chOff x="4369652" y="590550"/>
            <a:chExt cx="2793148" cy="26265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9652" y="590550"/>
              <a:ext cx="2793148" cy="262653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6070600" y="1358900"/>
              <a:ext cx="660400" cy="165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" name="Oval 9"/>
            <p:cNvSpPr/>
            <p:nvPr/>
          </p:nvSpPr>
          <p:spPr bwMode="auto">
            <a:xfrm>
              <a:off x="5753100" y="2971800"/>
              <a:ext cx="292100" cy="20718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 flipH="1">
            <a:off x="1803400" y="3229788"/>
            <a:ext cx="1333500" cy="812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4153" y="932190"/>
            <a:ext cx="178984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/</a:t>
            </a:r>
          </a:p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p+p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Jets are wider in</a:t>
            </a:r>
          </a:p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88" y="820747"/>
            <a:ext cx="3741830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p+p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Extra low momentum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particles; high momenta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suppressed</a:t>
            </a:r>
            <a:endParaRPr lang="en-US" sz="2400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18728" y="3456973"/>
            <a:ext cx="3964872" cy="2607277"/>
            <a:chOff x="4518728" y="3622073"/>
            <a:chExt cx="3964872" cy="26072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8729" y="3622073"/>
              <a:ext cx="3964871" cy="260727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 flipH="1">
              <a:off x="4518728" y="3622073"/>
              <a:ext cx="2428171" cy="8128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17129" y="5889637"/>
            <a:ext cx="4176568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Medium induced radiation!</a:t>
            </a:r>
            <a:endParaRPr lang="en-US" sz="2400" i="1" dirty="0"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981200" y="2562508"/>
            <a:ext cx="0" cy="52359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64926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A303-0272-B44E-8456-F8F81A0F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8599"/>
            <a:ext cx="7772400" cy="457200"/>
          </a:xfrm>
        </p:spPr>
        <p:txBody>
          <a:bodyPr/>
          <a:lstStyle/>
          <a:p>
            <a:r>
              <a:rPr lang="en-US" dirty="0"/>
              <a:t>Jet substructure observables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B938D-F2AF-304B-9309-DE62C367D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559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Early gluon splitting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1351" y="780110"/>
            <a:ext cx="5035849" cy="2280899"/>
            <a:chOff x="1136351" y="1160801"/>
            <a:chExt cx="6215869" cy="33398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351" y="1160801"/>
              <a:ext cx="6215869" cy="333987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 flipH="1">
              <a:off x="4432300" y="2273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flipH="1">
              <a:off x="4292600" y="3035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175000"/>
            <a:ext cx="6883400" cy="34417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14592"/>
              </p:ext>
            </p:extLst>
          </p:nvPr>
        </p:nvGraphicFramePr>
        <p:xfrm>
          <a:off x="6184693" y="1610534"/>
          <a:ext cx="2248107" cy="110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64" name="Equation" r:id="rId5" imgW="876300" imgH="431800" progId="Equation.3">
                  <p:embed/>
                </p:oleObj>
              </mc:Choice>
              <mc:Fallback>
                <p:oleObj name="Equation" r:id="rId5" imgW="876300" imgH="4318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4693" y="1610534"/>
                        <a:ext cx="2248107" cy="110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 rot="871241" flipH="1">
            <a:off x="5575300" y="5346700"/>
            <a:ext cx="1426982" cy="5749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666" y="3083276"/>
            <a:ext cx="1960852" cy="3120854"/>
          </a:xfrm>
          <a:prstGeom prst="rect">
            <a:avLst/>
          </a:prstGeom>
          <a:solidFill>
            <a:srgbClr val="D5E6E6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0" i="1" dirty="0">
                <a:solidFill>
                  <a:srgbClr val="FF0000"/>
                </a:solidFill>
                <a:latin typeface="+mn-lt"/>
              </a:rPr>
              <a:t>Useful to quantify energy, </a:t>
            </a:r>
            <a:r>
              <a:rPr lang="en-US" sz="2400" b="0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2400" b="0" i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="0" i="1" dirty="0">
                <a:solidFill>
                  <a:srgbClr val="FF0000"/>
                </a:solidFill>
                <a:latin typeface="+mn-lt"/>
              </a:rPr>
              <a:t> transport.</a:t>
            </a:r>
          </a:p>
          <a:p>
            <a:pPr>
              <a:buNone/>
            </a:pPr>
            <a:r>
              <a:rPr lang="en-US" sz="2400" b="0" i="1" dirty="0">
                <a:solidFill>
                  <a:srgbClr val="FF0000"/>
                </a:solidFill>
                <a:latin typeface="+mn-lt"/>
              </a:rPr>
              <a:t>See significant dependence on jet E, grooming.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3898" y="765074"/>
            <a:ext cx="3226619" cy="904863"/>
          </a:xfrm>
          <a:prstGeom prst="rect">
            <a:avLst/>
          </a:prstGeom>
          <a:solidFill>
            <a:srgbClr val="CEF9F9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err="1">
                <a:solidFill>
                  <a:schemeClr val="tx1"/>
                </a:solidFill>
                <a:latin typeface="+mn-lt"/>
              </a:rPr>
              <a:t>Recluster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 &amp; groom jet</a:t>
            </a:r>
          </a:p>
          <a:p>
            <a:pPr>
              <a:buNone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Use 2 leading clusters</a:t>
            </a:r>
          </a:p>
        </p:txBody>
      </p:sp>
    </p:spTree>
    <p:extLst>
      <p:ext uri="{BB962C8B-B14F-4D97-AF65-F5344CB8AC3E}">
        <p14:creationId xmlns:p14="http://schemas.microsoft.com/office/powerpoint/2010/main" val="3866321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3" y="114300"/>
            <a:ext cx="9144000" cy="65484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749" y="6021917"/>
            <a:ext cx="11535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63417" y="267787"/>
            <a:ext cx="19109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Rey Cruz Torres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39232" y="5444068"/>
            <a:ext cx="11535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BC4F74-A1CD-AE41-950C-09568EF1DA8E}"/>
              </a:ext>
            </a:extLst>
          </p:cNvPr>
          <p:cNvSpPr txBox="1"/>
          <p:nvPr/>
        </p:nvSpPr>
        <p:spPr>
          <a:xfrm>
            <a:off x="4918842" y="3313386"/>
            <a:ext cx="41515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How aligned is hardest fragment with the jet axis?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DA484C-14BD-2841-A564-520D07012578}"/>
              </a:ext>
            </a:extLst>
          </p:cNvPr>
          <p:cNvSpPr/>
          <p:nvPr/>
        </p:nvSpPr>
        <p:spPr bwMode="auto">
          <a:xfrm>
            <a:off x="6604000" y="505003"/>
            <a:ext cx="914400" cy="567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76C427-01BF-5E44-B821-B3AB1ACFE827}"/>
              </a:ext>
            </a:extLst>
          </p:cNvPr>
          <p:cNvSpPr/>
          <p:nvPr/>
        </p:nvSpPr>
        <p:spPr bwMode="auto">
          <a:xfrm>
            <a:off x="7416800" y="1072053"/>
            <a:ext cx="1234040" cy="567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90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82F44A-8CBC-3947-95F2-E0A0BB98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06619"/>
            <a:ext cx="7772400" cy="457200"/>
          </a:xfrm>
        </p:spPr>
        <p:txBody>
          <a:bodyPr/>
          <a:lstStyle/>
          <a:p>
            <a:r>
              <a:rPr lang="en-US" dirty="0"/>
              <a:t>Why measure this observable?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98308-0EFC-E346-B37A-B52102193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0EE1E-AA08-304F-B3E1-1B3660B0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5463"/>
            <a:ext cx="9144001" cy="315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DBF03-CC9C-F24A-947C-53659590035D}"/>
              </a:ext>
            </a:extLst>
          </p:cNvPr>
          <p:cNvSpPr txBox="1"/>
          <p:nvPr/>
        </p:nvSpPr>
        <p:spPr>
          <a:xfrm>
            <a:off x="404648" y="4233462"/>
            <a:ext cx="833470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Axis difference can be calculated perturbatively</a:t>
            </a:r>
          </a:p>
          <a:p>
            <a:pPr>
              <a:buNone/>
            </a:pPr>
            <a:r>
              <a:rPr lang="en-US" sz="2400" i="1" dirty="0">
                <a:latin typeface="+mn-lt"/>
              </a:rPr>
              <a:t>Especially if jets are groomed to remove the soft particles at large angles.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6B221-4C59-7146-AFED-0BB5A128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95" y="5368925"/>
            <a:ext cx="35687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8104"/>
            <a:ext cx="7772400" cy="457200"/>
          </a:xfrm>
        </p:spPr>
        <p:txBody>
          <a:bodyPr/>
          <a:lstStyle/>
          <a:p>
            <a:r>
              <a:rPr lang="en-US" dirty="0"/>
              <a:t>Combine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&amp; </a:t>
            </a:r>
            <a:r>
              <a:rPr lang="el-GR" dirty="0"/>
              <a:t>θ</a:t>
            </a:r>
            <a:r>
              <a:rPr lang="en-US" dirty="0"/>
              <a:t>: Angularity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84" y="630768"/>
            <a:ext cx="8667750" cy="2872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00" y="590550"/>
            <a:ext cx="3460750" cy="47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61" y="3503081"/>
            <a:ext cx="6371167" cy="33146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0534" y="4600872"/>
            <a:ext cx="2425664" cy="634020"/>
          </a:xfrm>
          <a:prstGeom prst="rect">
            <a:avLst/>
          </a:prstGeom>
          <a:solidFill>
            <a:srgbClr val="D5EEEE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rgbClr val="000000"/>
                </a:solidFill>
                <a:latin typeface="+mn-lt"/>
              </a:rPr>
              <a:t>(shape) Calculable in </a:t>
            </a:r>
            <a:r>
              <a:rPr lang="en-US" sz="1600" b="0" i="1" dirty="0" err="1">
                <a:solidFill>
                  <a:srgbClr val="000000"/>
                </a:solidFill>
                <a:latin typeface="+mn-lt"/>
              </a:rPr>
              <a:t>pQCD</a:t>
            </a:r>
            <a:endParaRPr lang="en-US" sz="1600" b="0" i="1" dirty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r>
              <a:rPr lang="en-US" sz="1600" b="0" i="1" dirty="0">
                <a:solidFill>
                  <a:srgbClr val="000000"/>
                </a:solidFill>
                <a:latin typeface="+mn-lt"/>
              </a:rPr>
              <a:t>               data, model agree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789085" y="5028169"/>
            <a:ext cx="1238251" cy="26349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3296" y="569384"/>
            <a:ext cx="281904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Ezra Lesser, </a:t>
            </a: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Preeti</a:t>
            </a: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Dhankher</a:t>
            </a:r>
            <a:endParaRPr lang="en-US" sz="18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2DFB8-ADA7-2742-BD78-F9CE62417B15}"/>
              </a:ext>
            </a:extLst>
          </p:cNvPr>
          <p:cNvSpPr txBox="1"/>
          <p:nvPr/>
        </p:nvSpPr>
        <p:spPr>
          <a:xfrm>
            <a:off x="6805105" y="5467088"/>
            <a:ext cx="2165617" cy="584775"/>
          </a:xfrm>
          <a:prstGeom prst="rect">
            <a:avLst/>
          </a:prstGeom>
          <a:solidFill>
            <a:srgbClr val="D5EEE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rgbClr val="000000"/>
                </a:solidFill>
                <a:latin typeface="+mn-lt"/>
              </a:rPr>
              <a:t>Let’s groom away the soft stuff</a:t>
            </a:r>
          </a:p>
        </p:txBody>
      </p:sp>
    </p:spTree>
    <p:extLst>
      <p:ext uri="{BB962C8B-B14F-4D97-AF65-F5344CB8AC3E}">
        <p14:creationId xmlns:p14="http://schemas.microsoft.com/office/powerpoint/2010/main" val="1517728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DED7-12AB-DE46-B994-E904313A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24790"/>
            <a:ext cx="8458200" cy="457200"/>
          </a:xfrm>
        </p:spPr>
        <p:txBody>
          <a:bodyPr/>
          <a:lstStyle/>
          <a:p>
            <a:r>
              <a:rPr lang="en-US" dirty="0"/>
              <a:t>Groomed jets well described by NLL QCD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FE990-BDD6-0347-9081-6C8A0066F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0122C-698B-E74C-BA15-0F7DE03C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19" y="1054331"/>
            <a:ext cx="9176319" cy="44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F6569-8416-A44C-B2B0-F5AE82A549B2}"/>
              </a:ext>
            </a:extLst>
          </p:cNvPr>
          <p:cNvSpPr txBox="1"/>
          <p:nvPr/>
        </p:nvSpPr>
        <p:spPr>
          <a:xfrm>
            <a:off x="7888272" y="990838"/>
            <a:ext cx="125572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Ezra Lesser</a:t>
            </a:r>
          </a:p>
        </p:txBody>
      </p:sp>
    </p:spTree>
    <p:extLst>
      <p:ext uri="{BB962C8B-B14F-4D97-AF65-F5344CB8AC3E}">
        <p14:creationId xmlns:p14="http://schemas.microsoft.com/office/powerpoint/2010/main" val="26573160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0DBF8-2755-3D41-ABEF-7F831932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of jets in </a:t>
            </a:r>
            <a:r>
              <a:rPr lang="en-US" dirty="0" err="1"/>
              <a:t>e+e</a:t>
            </a:r>
            <a:r>
              <a:rPr lang="en-US" dirty="0"/>
              <a:t>- collisions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C5EA5-578F-4145-85EC-2BFC038B7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513FA-A9CB-3B4E-949F-1F42D6D40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93" y="601036"/>
            <a:ext cx="882021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764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8169-24A7-5348-AE4A-F46AC8EB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angularity safe for </a:t>
            </a:r>
            <a:r>
              <a:rPr lang="en-US" dirty="0" err="1"/>
              <a:t>pQCD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D3681-3778-CB45-B426-969CE75598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20EBF-B48C-4E49-B92A-57B7D08CE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8" y="1130155"/>
            <a:ext cx="9106563" cy="331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A697A-573A-F847-A456-BFF73AF13467}"/>
              </a:ext>
            </a:extLst>
          </p:cNvPr>
          <p:cNvSpPr txBox="1"/>
          <p:nvPr/>
        </p:nvSpPr>
        <p:spPr>
          <a:xfrm>
            <a:off x="7830336" y="786294"/>
            <a:ext cx="12557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Ezra Lesser</a:t>
            </a:r>
          </a:p>
        </p:txBody>
      </p:sp>
    </p:spTree>
    <p:extLst>
      <p:ext uri="{BB962C8B-B14F-4D97-AF65-F5344CB8AC3E}">
        <p14:creationId xmlns:p14="http://schemas.microsoft.com/office/powerpoint/2010/main" val="182790667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7D2E-C69B-9347-A630-02DD631A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914"/>
            <a:ext cx="7772400" cy="457200"/>
          </a:xfrm>
        </p:spPr>
        <p:txBody>
          <a:bodyPr/>
          <a:lstStyle/>
          <a:p>
            <a:r>
              <a:rPr lang="en-US" dirty="0"/>
              <a:t>Explore with jet energy-energy correlators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8EBB71-0F6A-674A-B2C2-6EE736468F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4EBE3-A357-6249-9065-E14B358B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3173"/>
            <a:ext cx="9144000" cy="47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155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08F0-1993-1343-B8F5-04443EB9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correlator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12218-B8CA-9E43-BD86-EED5CF853D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653" y="3346668"/>
                <a:ext cx="7943147" cy="2359364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Experimentally, sum over all hadron pairs within the jet: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𝑬𝑬𝑪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32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𝒂𝒊𝒓𝒔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𝒋𝒆𝒕</m:t>
                                </m:r>
                              </m:sub>
                              <m:sup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𝐰𝐢𝐭𝐡</m:t>
                    </m:r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g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This is a weighted two-particle correlation; plot vs. R</a:t>
                </a:r>
                <a:r>
                  <a:rPr lang="en-US" baseline="-25000" dirty="0">
                    <a:solidFill>
                      <a:schemeClr val="accent2"/>
                    </a:solidFill>
                  </a:rPr>
                  <a:t>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12218-B8CA-9E43-BD86-EED5CF853D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653" y="3346668"/>
                <a:ext cx="7943147" cy="2359364"/>
              </a:xfrm>
              <a:blipFill>
                <a:blip r:embed="rId2"/>
                <a:stretch>
                  <a:fillRect l="-1438" t="-2139" b="-2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2587F-7C9F-3448-935B-84C4AE895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0EBC46-C534-DA4F-A36F-8F3A935CCF2D}"/>
              </a:ext>
            </a:extLst>
          </p:cNvPr>
          <p:cNvGrpSpPr/>
          <p:nvPr/>
        </p:nvGrpSpPr>
        <p:grpSpPr>
          <a:xfrm>
            <a:off x="1124655" y="582220"/>
            <a:ext cx="6746270" cy="2440861"/>
            <a:chOff x="1063203" y="828965"/>
            <a:chExt cx="6746270" cy="24408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5A7D6E-1BEE-C745-8387-893D68CC9CB2}"/>
                </a:ext>
              </a:extLst>
            </p:cNvPr>
            <p:cNvGrpSpPr/>
            <p:nvPr/>
          </p:nvGrpSpPr>
          <p:grpSpPr>
            <a:xfrm>
              <a:off x="1063203" y="828965"/>
              <a:ext cx="6746270" cy="2440861"/>
              <a:chOff x="955787" y="933625"/>
              <a:chExt cx="6746270" cy="24408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60E7F6C-2346-5842-8CA6-A9EE282F026D}"/>
                      </a:ext>
                    </a:extLst>
                  </p:cNvPr>
                  <p:cNvSpPr txBox="1"/>
                  <p:nvPr/>
                </p:nvSpPr>
                <p:spPr>
                  <a:xfrm>
                    <a:off x="955787" y="933625"/>
                    <a:ext cx="6746270" cy="24408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buNone/>
                    </a:pPr>
                    <a14:m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𝐩𝐨𝐢𝐧𝐭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𝑬𝑬𝑪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𝒕𝒓𝒂𝒄𝒌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𝒋𝒆𝒕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den>
                            </m:f>
                          </m:e>
                        </m:nary>
                      </m:oMath>
                    </a14:m>
                    <a:r>
                      <a:rPr lang="en-US" dirty="0"/>
                      <a:t> &lt;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</a:t>
                    </a:r>
                    <a:r>
                      <a:rPr lang="en-US" i="1" baseline="-25000" dirty="0"/>
                      <a:t>1</a:t>
                    </a:r>
                    <a:r>
                      <a:rPr lang="en-US" i="1" dirty="0"/>
                      <a:t>)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</a:t>
                    </a:r>
                    <a:r>
                      <a:rPr lang="en-US" i="1" baseline="-25000" dirty="0"/>
                      <a:t>2</a:t>
                    </a:r>
                    <a:r>
                      <a:rPr lang="en-US" i="1" dirty="0"/>
                      <a:t>)&gt;</a:t>
                    </a:r>
                  </a:p>
                  <a:p>
                    <a:pPr>
                      <a:buNone/>
                    </a:pPr>
                    <a:r>
                      <a:rPr lang="en-US" sz="2400" b="0" dirty="0">
                        <a:latin typeface="+mn-lt"/>
                      </a:rPr>
                      <a:t>Where</a:t>
                    </a:r>
                    <a:r>
                      <a:rPr lang="en-US" sz="2000" dirty="0">
                        <a:latin typeface="+mn-lt"/>
                      </a:rPr>
                      <a:t>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(n)</a:t>
                    </a:r>
                    <a:r>
                      <a:rPr lang="en-US" dirty="0"/>
                      <a:t> =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→ ∞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limLoc m:val="undOvr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𝒅𝒕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nary>
                          </m:e>
                        </m:func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  <a:p>
                    <a:pPr>
                      <a:buNone/>
                    </a:pPr>
                    <a:r>
                      <a:rPr lang="en-US" dirty="0"/>
                      <a:t> </a:t>
                    </a:r>
                    <a:r>
                      <a:rPr lang="en-US" dirty="0">
                        <a:latin typeface="+mn-lt"/>
                      </a:rPr>
                      <a:t>  </a:t>
                    </a:r>
                    <a:r>
                      <a:rPr lang="en-US" i="1" dirty="0" err="1">
                        <a:latin typeface="+mn-lt"/>
                      </a:rPr>
                      <a:t>T</a:t>
                    </a:r>
                    <a:r>
                      <a:rPr lang="en-US" baseline="-25000" dirty="0" err="1">
                        <a:latin typeface="Symbol" pitchFamily="2" charset="2"/>
                      </a:rPr>
                      <a:t>mn</a:t>
                    </a:r>
                    <a:r>
                      <a:rPr lang="en-US" dirty="0">
                        <a:latin typeface="Symbol" pitchFamily="2" charset="2"/>
                      </a:rPr>
                      <a:t> </a:t>
                    </a:r>
                    <a:r>
                      <a:rPr lang="en-US" sz="2400" dirty="0">
                        <a:latin typeface="+mn-lt"/>
                      </a:rPr>
                      <a:t>is the stress energy tensor</a:t>
                    </a:r>
                  </a:p>
                  <a:p>
                    <a:pPr>
                      <a:buNone/>
                    </a:pPr>
                    <a:r>
                      <a:rPr lang="en-US" sz="2400" dirty="0">
                        <a:latin typeface="+mn-lt"/>
                      </a:rPr>
                      <a:t>    </a:t>
                    </a:r>
                    <a:r>
                      <a:rPr lang="en-US" i="1" dirty="0">
                        <a:latin typeface="Symbol" pitchFamily="2" charset="2"/>
                      </a:rPr>
                      <a:t>e  </a:t>
                    </a:r>
                    <a:r>
                      <a:rPr lang="en-US" sz="2400" dirty="0">
                        <a:latin typeface="+mn-lt"/>
                      </a:rPr>
                      <a:t>is the asymptotic energy flow operator</a:t>
                    </a:r>
                    <a:endParaRPr lang="en-US" i="1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60E7F6C-2346-5842-8CA6-A9EE282F02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787" y="933625"/>
                    <a:ext cx="6746270" cy="244086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632" t="-33679" r="-2256" b="-9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FB639E6-C17B-B849-BFBE-AB73082C43A7}"/>
                  </a:ext>
                </a:extLst>
              </p:cNvPr>
              <p:cNvCxnSpPr/>
              <p:nvPr/>
            </p:nvCxnSpPr>
            <p:spPr bwMode="auto">
              <a:xfrm>
                <a:off x="6277240" y="1134041"/>
                <a:ext cx="19770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15B4305-85BB-9445-9F73-7CAEE6DFE3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72186" y="1126730"/>
                <a:ext cx="19770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691BEC8-0FB3-9442-96EB-10DA824B9505}"/>
                </a:ext>
              </a:extLst>
            </p:cNvPr>
            <p:cNvCxnSpPr/>
            <p:nvPr/>
          </p:nvCxnSpPr>
          <p:spPr bwMode="auto">
            <a:xfrm>
              <a:off x="2356024" y="1812327"/>
              <a:ext cx="1977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43DD45-9AED-9541-A4D6-8032D6CBE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2925" y="1818710"/>
              <a:ext cx="1977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341597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2A48-F5B9-D34F-89DE-05B85C1D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772400" cy="457200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Quark-gluon region calculable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0776-C256-3E40-8B54-25930F73B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4000" y="6229350"/>
            <a:ext cx="1828800" cy="5143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51F32C35-A59D-324F-B965-907F37F00120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D4633-F0DA-884F-B119-A2FFEE8A67E3}"/>
              </a:ext>
            </a:extLst>
          </p:cNvPr>
          <p:cNvSpPr txBox="1"/>
          <p:nvPr/>
        </p:nvSpPr>
        <p:spPr>
          <a:xfrm>
            <a:off x="4566751" y="588590"/>
            <a:ext cx="45772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Kyle Lee, Bianca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Mecaj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, Ian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; arXiv:2205.03414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B0A68-0A6D-7643-839F-8FF324C7F624}"/>
              </a:ext>
            </a:extLst>
          </p:cNvPr>
          <p:cNvSpPr txBox="1"/>
          <p:nvPr/>
        </p:nvSpPr>
        <p:spPr>
          <a:xfrm rot="16200000">
            <a:off x="3480187" y="2751406"/>
            <a:ext cx="1516844" cy="30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0" dirty="0">
                <a:solidFill>
                  <a:schemeClr val="tx1"/>
                </a:solidFill>
              </a:rPr>
              <a:t>d</a:t>
            </a:r>
            <a:r>
              <a:rPr lang="en-US" sz="2400" b="0" dirty="0">
                <a:solidFill>
                  <a:schemeClr val="tx1"/>
                </a:solidFill>
                <a:latin typeface="Symbol" pitchFamily="2" charset="2"/>
              </a:rPr>
              <a:t>s</a:t>
            </a:r>
            <a:r>
              <a:rPr lang="en-US" sz="2400" b="0" dirty="0">
                <a:solidFill>
                  <a:schemeClr val="tx1"/>
                </a:solidFill>
              </a:rPr>
              <a:t>/</a:t>
            </a:r>
            <a:r>
              <a:rPr lang="en-US" sz="2400" b="0" dirty="0" err="1">
                <a:solidFill>
                  <a:schemeClr val="tx1"/>
                </a:solidFill>
              </a:rPr>
              <a:t>dR</a:t>
            </a:r>
            <a:r>
              <a:rPr lang="en-US" sz="2400" b="0" baseline="-25000" dirty="0" err="1">
                <a:solidFill>
                  <a:schemeClr val="tx1"/>
                </a:solidFill>
              </a:rPr>
              <a:t>L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FE0BC7-0036-8B49-A90F-E6E4CA413DBC}"/>
              </a:ext>
            </a:extLst>
          </p:cNvPr>
          <p:cNvGrpSpPr/>
          <p:nvPr/>
        </p:nvGrpSpPr>
        <p:grpSpPr>
          <a:xfrm>
            <a:off x="490591" y="925183"/>
            <a:ext cx="5085708" cy="5596960"/>
            <a:chOff x="685800" y="949737"/>
            <a:chExt cx="5085708" cy="55969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16F7BB-2B2F-E346-BC47-333B043D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949737"/>
              <a:ext cx="5085708" cy="55969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D5A24B-64ED-064F-94C6-17325FBE3D0B}"/>
                </a:ext>
              </a:extLst>
            </p:cNvPr>
            <p:cNvSpPr/>
            <p:nvPr/>
          </p:nvSpPr>
          <p:spPr bwMode="auto">
            <a:xfrm>
              <a:off x="685800" y="949737"/>
              <a:ext cx="1163548" cy="22660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D3598-8895-1043-B18A-65DE0D60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755" y="1748380"/>
            <a:ext cx="3307648" cy="1442877"/>
          </a:xfrm>
          <a:prstGeom prst="rect">
            <a:avLst/>
          </a:prstGeom>
        </p:spPr>
      </p:pic>
      <p:sp>
        <p:nvSpPr>
          <p:cNvPr id="12" name="When the virtuality approaches 𝓞(ΛQCD), EEC undergo transition into confinement region">
            <a:extLst>
              <a:ext uri="{FF2B5EF4-FFF2-40B4-BE49-F238E27FC236}">
                <a16:creationId xmlns:a16="http://schemas.microsoft.com/office/drawing/2014/main" id="{112C6ED2-639B-C646-9366-43CC4AEB136F}"/>
              </a:ext>
            </a:extLst>
          </p:cNvPr>
          <p:cNvSpPr txBox="1"/>
          <p:nvPr/>
        </p:nvSpPr>
        <p:spPr>
          <a:xfrm>
            <a:off x="5832440" y="3610074"/>
            <a:ext cx="3033565" cy="1949252"/>
          </a:xfrm>
          <a:prstGeom prst="rect">
            <a:avLst/>
          </a:prstGeom>
          <a:solidFill>
            <a:srgbClr val="FFFFFF"/>
          </a:solidFill>
          <a:ln w="381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None/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/>
              <a:t>When the virtuality approaches 𝓞(Λ</a:t>
            </a:r>
            <a:r>
              <a:rPr sz="2400" baseline="-5999"/>
              <a:t>QCD</a:t>
            </a:r>
            <a:r>
              <a:rPr sz="2400"/>
              <a:t>), EEC undergo transition into confinement region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3BB57880-2021-3C40-A27C-2E8C6B0D7ECC}"/>
                  </a:ext>
                </a:extLst>
              </p:cNvPr>
              <p:cNvSpPr txBox="1"/>
              <p:nvPr/>
            </p:nvSpPr>
            <p:spPr>
              <a:xfrm>
                <a:off x="5961473" y="5844537"/>
                <a:ext cx="2851700" cy="584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1531">
                  <a:spcBef>
                    <a:spcPts val="0"/>
                  </a:spcBef>
                  <a:defRPr sz="40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QCD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</m:oMath>
                  </m:oMathPara>
                </a14:m>
                <a:endParaRPr sz="3600"/>
              </a:p>
            </p:txBody>
          </p:sp>
        </mc:Choice>
        <mc:Fallback xmlns=""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3BB57880-2021-3C40-A27C-2E8C6B0D7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473" y="5844537"/>
                <a:ext cx="2851700" cy="584201"/>
              </a:xfrm>
              <a:prstGeom prst="rect">
                <a:avLst/>
              </a:prstGeom>
              <a:blipFill>
                <a:blip r:embed="rId4"/>
                <a:stretch>
                  <a:fillRect l="-1770" b="-21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9704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81EC6-D57C-9843-8BA1-EC8CE147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824"/>
            <a:ext cx="9144000" cy="5055439"/>
          </a:xfrm>
          <a:prstGeom prst="rect">
            <a:avLst/>
          </a:prstGeom>
          <a:solidFill>
            <a:srgbClr val="D5E6E6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4C390-E73E-8D41-BD63-7056EC3E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5681"/>
            <a:ext cx="7772400" cy="457200"/>
          </a:xfrm>
        </p:spPr>
        <p:txBody>
          <a:bodyPr/>
          <a:lstStyle/>
          <a:p>
            <a:r>
              <a:rPr lang="en-US" dirty="0"/>
              <a:t>Separate </a:t>
            </a:r>
            <a:r>
              <a:rPr lang="en-US" dirty="0" err="1"/>
              <a:t>pQCD</a:t>
            </a:r>
            <a:r>
              <a:rPr lang="en-US" dirty="0"/>
              <a:t>, hadronization &amp; hadron gas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5AA12-CE49-5E40-8DAA-27C7F93DA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04379-DEE1-5749-82E8-C847175C3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2" y="5620078"/>
            <a:ext cx="8710646" cy="1243417"/>
          </a:xfrm>
          <a:solidFill>
            <a:srgbClr val="D5E6E6"/>
          </a:solidFill>
        </p:spPr>
        <p:txBody>
          <a:bodyPr/>
          <a:lstStyle/>
          <a:p>
            <a:r>
              <a:rPr lang="en-US" sz="2200" dirty="0"/>
              <a:t>Deviation between data and NLL: non-perturbative onset</a:t>
            </a:r>
          </a:p>
          <a:p>
            <a:r>
              <a:rPr lang="en-US" sz="2200" dirty="0"/>
              <a:t>Agreement between data and free hadron scaling: hadron gas phase</a:t>
            </a:r>
          </a:p>
          <a:p>
            <a:r>
              <a:rPr lang="en-US" sz="2200" dirty="0"/>
              <a:t>Transition region physics – stay tuned!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D5E7D-DE9E-8D41-B439-CB96A815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75" y="780886"/>
            <a:ext cx="2501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6999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BA8A3-4489-7040-A90C-5CFC19729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47" y="626725"/>
            <a:ext cx="8896706" cy="475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F51FA-5DC9-2641-8406-72D4FB7A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9330"/>
            <a:ext cx="7772400" cy="457200"/>
          </a:xfrm>
        </p:spPr>
        <p:txBody>
          <a:bodyPr/>
          <a:lstStyle/>
          <a:p>
            <a:r>
              <a:rPr lang="en-US" dirty="0"/>
              <a:t>Compare data to models Pythia &amp; Herwig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6239C-FDF5-1F47-ACD7-9F80A9C9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13" y="5439310"/>
            <a:ext cx="8473235" cy="1274195"/>
          </a:xfrm>
        </p:spPr>
        <p:txBody>
          <a:bodyPr/>
          <a:lstStyle/>
          <a:p>
            <a:r>
              <a:rPr lang="en-US" dirty="0"/>
              <a:t>Herwig (hadronization via clusters) agrees better with the data</a:t>
            </a:r>
          </a:p>
          <a:p>
            <a:r>
              <a:rPr lang="en-US" dirty="0"/>
              <a:t>But data are somewhat broader than Herwig. Longer time needed to form hadrons?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8A46A-A876-8A4F-B4AF-8B935304E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10F043-E9C4-634A-8187-24CEDD09968C}"/>
              </a:ext>
            </a:extLst>
          </p:cNvPr>
          <p:cNvSpPr/>
          <p:nvPr/>
        </p:nvSpPr>
        <p:spPr bwMode="auto">
          <a:xfrm>
            <a:off x="791110" y="1150706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FA2E17-C610-1F45-9BAD-259EEEC57D8C}"/>
              </a:ext>
            </a:extLst>
          </p:cNvPr>
          <p:cNvSpPr/>
          <p:nvPr/>
        </p:nvSpPr>
        <p:spPr bwMode="auto">
          <a:xfrm>
            <a:off x="3594243" y="1160980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7379D-973E-D04A-8BCA-C8D9F87D1B77}"/>
              </a:ext>
            </a:extLst>
          </p:cNvPr>
          <p:cNvSpPr/>
          <p:nvPr/>
        </p:nvSpPr>
        <p:spPr bwMode="auto">
          <a:xfrm>
            <a:off x="6307298" y="1166117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8736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ED0E-8C97-3542-9776-F8BDB909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06" y="3061485"/>
            <a:ext cx="7772400" cy="457200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46702-6D45-5B46-8BC2-BDCEC691E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4897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A969-4D42-344D-B38B-3813DEA4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16" y="2682840"/>
            <a:ext cx="7772400" cy="457200"/>
          </a:xfrm>
        </p:spPr>
        <p:txBody>
          <a:bodyPr/>
          <a:lstStyle/>
          <a:p>
            <a:r>
              <a:rPr lang="en-US" dirty="0"/>
              <a:t>Jet 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0EF55-A5B7-A545-A1B2-CFB975A67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3470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C088-E113-7E42-BCF2-F863FDFF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2802"/>
            <a:ext cx="7772400" cy="457200"/>
          </a:xfrm>
        </p:spPr>
        <p:txBody>
          <a:bodyPr/>
          <a:lstStyle/>
          <a:p>
            <a:r>
              <a:rPr lang="en-US" dirty="0"/>
              <a:t>Does grooming change the jet axis?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59812A-D7F6-CE43-B4DA-E0FE95471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C9D52-4CA9-5F48-8539-A56190A50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88" y="585627"/>
            <a:ext cx="4150519" cy="5167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93BDF-364F-254E-81F2-2BE74608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68" y="549455"/>
            <a:ext cx="4150519" cy="5296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2B046-693F-054E-BF20-1269A74263FA}"/>
              </a:ext>
            </a:extLst>
          </p:cNvPr>
          <p:cNvSpPr txBox="1"/>
          <p:nvPr/>
        </p:nvSpPr>
        <p:spPr>
          <a:xfrm>
            <a:off x="474589" y="5831256"/>
            <a:ext cx="819482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Not much! </a:t>
            </a:r>
          </a:p>
          <a:p>
            <a:pPr>
              <a:buNone/>
            </a:pPr>
            <a:r>
              <a:rPr lang="en-US" sz="2400" i="1" dirty="0">
                <a:latin typeface="+mn-lt"/>
              </a:rPr>
              <a:t>Results in pp are well reproduced by Pythia &amp; Herwig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CAA6A-DC9C-BF40-86E5-7FD64D3C7930}"/>
              </a:ext>
            </a:extLst>
          </p:cNvPr>
          <p:cNvSpPr txBox="1"/>
          <p:nvPr/>
        </p:nvSpPr>
        <p:spPr>
          <a:xfrm>
            <a:off x="5564687" y="570242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arXiv:2303.13347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70FA4-CE81-3844-8AB8-B39028B1811E}"/>
              </a:ext>
            </a:extLst>
          </p:cNvPr>
          <p:cNvSpPr txBox="1"/>
          <p:nvPr/>
        </p:nvSpPr>
        <p:spPr>
          <a:xfrm>
            <a:off x="2342627" y="5753529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arXiv:2211.08928</a:t>
            </a:r>
          </a:p>
        </p:txBody>
      </p:sp>
    </p:spTree>
    <p:extLst>
      <p:ext uri="{BB962C8B-B14F-4D97-AF65-F5344CB8AC3E}">
        <p14:creationId xmlns:p14="http://schemas.microsoft.com/office/powerpoint/2010/main" val="2522877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3A79-69B8-5046-8BB0-918A3369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Pb+Pb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0B786-AC9C-CA41-8550-38E5D1D43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B46EF-5B15-7942-AF49-819441B5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594"/>
            <a:ext cx="9144000" cy="4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924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83842C-B517-8C41-8884-313051E0B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DA70B-E2EC-0A41-A55F-11E4EE14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6"/>
            <a:ext cx="9144000" cy="66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9147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B4217D-B221-134A-A15C-B3327482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jet axis difference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022EB-6907-AE42-B0F2-585C3CF6A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D8F7B-DAEA-044B-8DAD-CB6820A7F4AD}"/>
              </a:ext>
            </a:extLst>
          </p:cNvPr>
          <p:cNvSpPr txBox="1"/>
          <p:nvPr/>
        </p:nvSpPr>
        <p:spPr>
          <a:xfrm>
            <a:off x="298167" y="5178175"/>
            <a:ext cx="4740165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latin typeface="+mn-lt"/>
              </a:rPr>
              <a:t>Jets narrow in </a:t>
            </a:r>
            <a:r>
              <a:rPr lang="en-US" sz="2000" b="0" dirty="0" err="1">
                <a:latin typeface="+mn-lt"/>
              </a:rPr>
              <a:t>PbPb</a:t>
            </a:r>
            <a:endParaRPr lang="en-US" sz="2000" b="0" dirty="0">
              <a:latin typeface="+mn-lt"/>
            </a:endParaRPr>
          </a:p>
          <a:p>
            <a:pPr>
              <a:buNone/>
            </a:pPr>
            <a:r>
              <a:rPr lang="en-US" sz="2000" b="0" dirty="0">
                <a:latin typeface="+mn-lt"/>
              </a:rPr>
              <a:t>Larger effect in softer jets</a:t>
            </a:r>
          </a:p>
          <a:p>
            <a:pPr>
              <a:buNone/>
            </a:pPr>
            <a:r>
              <a:rPr lang="en-US" sz="2000" b="0" dirty="0">
                <a:latin typeface="+mn-lt"/>
              </a:rPr>
              <a:t>Quark jets start out narrower. Are the gluon jets more modified?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DA7D7-676D-5640-B3AB-A171AB8B0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9" y="647272"/>
            <a:ext cx="9151258" cy="4530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2D39D-CC36-C24C-AA1A-66A951DE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15" y="5164239"/>
            <a:ext cx="2720369" cy="10548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9145F0-6D7D-6A43-8711-363220346AAF}"/>
              </a:ext>
            </a:extLst>
          </p:cNvPr>
          <p:cNvSpPr txBox="1"/>
          <p:nvPr/>
        </p:nvSpPr>
        <p:spPr>
          <a:xfrm>
            <a:off x="5022567" y="6210728"/>
            <a:ext cx="412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C: relative probability to emit a gluon</a:t>
            </a:r>
          </a:p>
        </p:txBody>
      </p:sp>
    </p:spTree>
    <p:extLst>
      <p:ext uri="{BB962C8B-B14F-4D97-AF65-F5344CB8AC3E}">
        <p14:creationId xmlns:p14="http://schemas.microsoft.com/office/powerpoint/2010/main" val="4054197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A5EC-7AB8-994C-A19F-DC222904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resolution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922286-B1EE-3F4D-906A-76E2CEE8F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941D2-5259-4E41-B9CC-6CCE96EF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077"/>
            <a:ext cx="9144000" cy="43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940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770E-16F5-F043-BF3B-CC252EFB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appear to be incoherent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B9687-92DF-4A40-8079-2E7C89500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3101-59E5-0F44-B335-163DBF77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438"/>
            <a:ext cx="9144000" cy="45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761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4BC7-F5D9-2748-9F8C-4725DDE8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3129"/>
            <a:ext cx="7772400" cy="457200"/>
          </a:xfrm>
        </p:spPr>
        <p:txBody>
          <a:bodyPr/>
          <a:lstStyle/>
          <a:p>
            <a:r>
              <a:rPr lang="en-US" dirty="0"/>
              <a:t>Look at the </a:t>
            </a:r>
            <a:r>
              <a:rPr lang="en-US" dirty="0" err="1"/>
              <a:t>parton</a:t>
            </a:r>
            <a:r>
              <a:rPr lang="en-US" dirty="0"/>
              <a:t> </a:t>
            </a:r>
            <a:r>
              <a:rPr lang="en-US" dirty="0" err="1"/>
              <a:t>splittings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D6BDC-33EA-3341-B8F4-B085B2300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7453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1549-E8E8-D34E-95C1-0D35E903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119"/>
            <a:ext cx="7772400" cy="457200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Pb+Pb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7FEE4-D087-A341-96AB-5F9BC2FC23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3A7F3-224F-D649-9F30-3233E461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8953637" cy="4183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EC689-F285-D145-97E5-94A59C84F809}"/>
              </a:ext>
            </a:extLst>
          </p:cNvPr>
          <p:cNvSpPr txBox="1"/>
          <p:nvPr/>
        </p:nvSpPr>
        <p:spPr>
          <a:xfrm>
            <a:off x="0" y="4800521"/>
            <a:ext cx="474016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latin typeface="+mn-lt"/>
              </a:rPr>
              <a:t>Recall:</a:t>
            </a:r>
          </a:p>
          <a:p>
            <a:pPr>
              <a:buNone/>
            </a:pPr>
            <a:r>
              <a:rPr lang="en-US" sz="2000" b="0" dirty="0">
                <a:latin typeface="+mn-lt"/>
              </a:rPr>
              <a:t>Jets narrow in </a:t>
            </a:r>
            <a:r>
              <a:rPr lang="en-US" sz="2000" b="0" dirty="0" err="1">
                <a:latin typeface="+mn-lt"/>
              </a:rPr>
              <a:t>PbPb</a:t>
            </a:r>
            <a:endParaRPr lang="en-US" sz="2000" b="0" dirty="0">
              <a:latin typeface="+mn-lt"/>
            </a:endParaRPr>
          </a:p>
          <a:p>
            <a:pPr>
              <a:buNone/>
            </a:pPr>
            <a:r>
              <a:rPr lang="en-US" sz="2000" b="0" dirty="0">
                <a:latin typeface="+mn-lt"/>
              </a:rPr>
              <a:t>Quark jets are narrower. Are the gluon jets more modified?</a:t>
            </a:r>
          </a:p>
          <a:p>
            <a:pPr>
              <a:buNone/>
            </a:pPr>
            <a:r>
              <a:rPr lang="en-US" sz="2000" b="0" dirty="0">
                <a:latin typeface="+mn-lt"/>
              </a:rPr>
              <a:t>Models depend on QGP evolution too!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92E98-B7FB-E744-B80E-CA9D9A4A7600}"/>
              </a:ext>
            </a:extLst>
          </p:cNvPr>
          <p:cNvSpPr txBox="1"/>
          <p:nvPr/>
        </p:nvSpPr>
        <p:spPr>
          <a:xfrm>
            <a:off x="4770257" y="4964430"/>
            <a:ext cx="41833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chemeClr val="accent6"/>
                </a:solidFill>
                <a:latin typeface="+mn-lt"/>
              </a:rPr>
              <a:t>Angularity in groomed </a:t>
            </a:r>
            <a:r>
              <a:rPr lang="en-US" sz="2000" b="0" dirty="0" err="1">
                <a:solidFill>
                  <a:schemeClr val="accent6"/>
                </a:solidFill>
                <a:latin typeface="+mn-lt"/>
              </a:rPr>
              <a:t>Pb+Pb</a:t>
            </a:r>
            <a:r>
              <a:rPr lang="en-US" sz="2000" b="0" dirty="0">
                <a:solidFill>
                  <a:schemeClr val="accent6"/>
                </a:solidFill>
                <a:latin typeface="+mn-lt"/>
              </a:rPr>
              <a:t> jets: large </a:t>
            </a:r>
            <a:r>
              <a:rPr lang="en-US" sz="2000" b="0" dirty="0">
                <a:solidFill>
                  <a:schemeClr val="accent6"/>
                </a:solidFill>
                <a:latin typeface="Symbol" pitchFamily="2" charset="2"/>
              </a:rPr>
              <a:t>l</a:t>
            </a:r>
            <a:r>
              <a:rPr lang="en-US" sz="2000" b="0" dirty="0">
                <a:solidFill>
                  <a:schemeClr val="accent6"/>
                </a:solidFill>
                <a:latin typeface="+mn-lt"/>
              </a:rPr>
              <a:t> depleted, small </a:t>
            </a:r>
            <a:r>
              <a:rPr lang="en-US" sz="2000" b="0" dirty="0">
                <a:solidFill>
                  <a:schemeClr val="accent6"/>
                </a:solidFill>
                <a:latin typeface="Symbol" pitchFamily="2" charset="2"/>
              </a:rPr>
              <a:t>l</a:t>
            </a:r>
            <a:r>
              <a:rPr lang="en-US" sz="2000" b="0" dirty="0">
                <a:solidFill>
                  <a:schemeClr val="accent6"/>
                </a:solidFill>
                <a:latin typeface="+mn-lt"/>
              </a:rPr>
              <a:t> enhanced.</a:t>
            </a:r>
          </a:p>
          <a:p>
            <a:pPr>
              <a:buNone/>
            </a:pPr>
            <a:r>
              <a:rPr lang="en-US" sz="2000" b="0" dirty="0">
                <a:solidFill>
                  <a:schemeClr val="accent6"/>
                </a:solidFill>
                <a:latin typeface="+mn-lt"/>
              </a:rPr>
              <a:t>Expect this if jets narrow in QGP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E0FB8-55DD-4E40-B477-DE73E49D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5" y="31184"/>
            <a:ext cx="2434465" cy="831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93C47-929E-7647-9635-D40B27A0D983}"/>
              </a:ext>
            </a:extLst>
          </p:cNvPr>
          <p:cNvSpPr txBox="1"/>
          <p:nvPr/>
        </p:nvSpPr>
        <p:spPr>
          <a:xfrm>
            <a:off x="7804936" y="453509"/>
            <a:ext cx="125572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Ezra Lesser</a:t>
            </a:r>
          </a:p>
        </p:txBody>
      </p:sp>
    </p:spTree>
    <p:extLst>
      <p:ext uri="{BB962C8B-B14F-4D97-AF65-F5344CB8AC3E}">
        <p14:creationId xmlns:p14="http://schemas.microsoft.com/office/powerpoint/2010/main" val="659220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FC5F-BAEB-2B4B-B063-9CCAA89B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0759"/>
            <a:ext cx="7772400" cy="457200"/>
          </a:xfrm>
        </p:spPr>
        <p:txBody>
          <a:bodyPr/>
          <a:lstStyle/>
          <a:p>
            <a:r>
              <a:rPr lang="en-US" dirty="0"/>
              <a:t>Compare D jet with light </a:t>
            </a:r>
            <a:r>
              <a:rPr lang="en-US" dirty="0" err="1"/>
              <a:t>parton</a:t>
            </a:r>
            <a:r>
              <a:rPr lang="en-US" dirty="0"/>
              <a:t>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3E87B-FCE9-454B-AF5A-5BF9A280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944" y="1133943"/>
            <a:ext cx="3689492" cy="4711739"/>
          </a:xfrm>
        </p:spPr>
        <p:txBody>
          <a:bodyPr/>
          <a:lstStyle/>
          <a:p>
            <a:r>
              <a:rPr lang="en-US" dirty="0"/>
              <a:t>D jets are narrower (smaller angularity)</a:t>
            </a:r>
          </a:p>
          <a:p>
            <a:r>
              <a:rPr lang="en-US" dirty="0"/>
              <a:t>Increasing </a:t>
            </a:r>
            <a:r>
              <a:rPr lang="en-US" dirty="0">
                <a:latin typeface="Symbol" pitchFamily="2" charset="2"/>
              </a:rPr>
              <a:t>a</a:t>
            </a:r>
            <a:r>
              <a:rPr lang="en-US" dirty="0"/>
              <a:t> (weight of angular term) decreases the difference</a:t>
            </a:r>
          </a:p>
          <a:p>
            <a:r>
              <a:rPr lang="en-US" dirty="0"/>
              <a:t>Comparison dominated by jet core</a:t>
            </a:r>
          </a:p>
          <a:p>
            <a:r>
              <a:rPr lang="en-US" dirty="0"/>
              <a:t>Observation is exactly what we would expect from dead cone:</a:t>
            </a:r>
          </a:p>
          <a:p>
            <a:pPr lvl="1"/>
            <a:r>
              <a:rPr lang="en-US" dirty="0"/>
              <a:t>Fewer &amp; harder jet fragments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A24F8-BF31-334E-9477-A7DCC73DB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891A-DB29-C943-8E5E-41371F09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44" y="590550"/>
            <a:ext cx="4991100" cy="6134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4E020-6670-8A4A-9315-80E365330FDC}"/>
              </a:ext>
            </a:extLst>
          </p:cNvPr>
          <p:cNvSpPr txBox="1"/>
          <p:nvPr/>
        </p:nvSpPr>
        <p:spPr>
          <a:xfrm>
            <a:off x="4190217" y="621268"/>
            <a:ext cx="169507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Preeti</a:t>
            </a: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latin typeface="+mn-lt"/>
              </a:rPr>
              <a:t>Dhankher</a:t>
            </a:r>
            <a:endParaRPr lang="en-US" sz="1800" b="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86273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4D4ED-0581-084F-9150-444B2EEADA3B}"/>
                  </a:ext>
                </a:extLst>
              </p:cNvPr>
              <p:cNvSpPr txBox="1"/>
              <p:nvPr/>
            </p:nvSpPr>
            <p:spPr>
              <a:xfrm>
                <a:off x="6212252" y="1213824"/>
                <a:ext cx="2775490" cy="2869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Exchanged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en-US" baseline="-25000" dirty="0" err="1">
                    <a:solidFill>
                      <a:schemeClr val="tx1"/>
                    </a:solidFill>
                    <a:latin typeface="+mn-lt"/>
                  </a:rPr>
                  <a:t>T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~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en-US" baseline="-25000" dirty="0" err="1">
                    <a:solidFill>
                      <a:schemeClr val="tx1"/>
                    </a:solidFill>
                    <a:latin typeface="+mn-lt"/>
                  </a:rPr>
                  <a:t>Tjet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x R</a:t>
                </a:r>
                <a:r>
                  <a:rPr lang="en-US" baseline="-25000" dirty="0">
                    <a:solidFill>
                      <a:schemeClr val="tx1"/>
                    </a:solidFill>
                    <a:latin typeface="+mn-lt"/>
                  </a:rPr>
                  <a:t>L  </a:t>
                </a:r>
              </a:p>
              <a:p>
                <a:pPr>
                  <a:buNone/>
                </a:pPr>
                <a:r>
                  <a:rPr lang="en-US" baseline="-25000" dirty="0">
                    <a:solidFill>
                      <a:schemeClr val="tx1"/>
                    </a:solidFill>
                    <a:latin typeface="+mn-lt"/>
                  </a:rPr>
                  <a:t>     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g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baseline="30000" dirty="0">
                  <a:solidFill>
                    <a:schemeClr val="tx1"/>
                  </a:solidFill>
                  <a:latin typeface="Symbol" pitchFamily="2" charset="2"/>
                </a:endParaRPr>
              </a:p>
              <a:p>
                <a:pPr>
                  <a:buNone/>
                </a:pPr>
                <a:endParaRPr lang="en-US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500 GeV jets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4D4ED-0581-084F-9150-444B2EEAD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252" y="1213824"/>
                <a:ext cx="2775490" cy="2869632"/>
              </a:xfrm>
              <a:prstGeom prst="rect">
                <a:avLst/>
              </a:prstGeom>
              <a:blipFill>
                <a:blip r:embed="rId2"/>
                <a:stretch>
                  <a:fillRect l="-4566" t="-2203" b="-4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BD9ED05-8789-1F42-9AFC-DD40BF7E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7" y="34795"/>
            <a:ext cx="7772400" cy="457200"/>
          </a:xfrm>
        </p:spPr>
        <p:txBody>
          <a:bodyPr/>
          <a:lstStyle/>
          <a:p>
            <a:r>
              <a:rPr lang="en-US" dirty="0"/>
              <a:t>Separates </a:t>
            </a:r>
            <a:r>
              <a:rPr lang="en-US" dirty="0" err="1"/>
              <a:t>pQCD</a:t>
            </a:r>
            <a:r>
              <a:rPr lang="en-US" dirty="0"/>
              <a:t> &amp; non-perturbative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E939-8E2D-234E-B75C-3CE9B1EDA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13" y="4563453"/>
            <a:ext cx="8576543" cy="2160587"/>
          </a:xfrm>
          <a:ln>
            <a:noFill/>
          </a:ln>
        </p:spPr>
        <p:txBody>
          <a:bodyPr/>
          <a:lstStyle/>
          <a:p>
            <a:r>
              <a:rPr lang="en-US" dirty="0"/>
              <a:t>At large R</a:t>
            </a:r>
            <a:r>
              <a:rPr lang="en-US" baseline="-25000" dirty="0"/>
              <a:t>L</a:t>
            </a:r>
            <a:r>
              <a:rPr lang="en-US" dirty="0"/>
              <a:t>: universal scaling w/ perturbative quark and gluon interactions</a:t>
            </a:r>
          </a:p>
          <a:p>
            <a:r>
              <a:rPr lang="en-US" dirty="0">
                <a:solidFill>
                  <a:srgbClr val="17AE3A"/>
                </a:solidFill>
              </a:rPr>
              <a:t>At small R</a:t>
            </a:r>
            <a:r>
              <a:rPr lang="en-US" baseline="-25000" dirty="0">
                <a:solidFill>
                  <a:srgbClr val="17AE3A"/>
                </a:solidFill>
              </a:rPr>
              <a:t>L</a:t>
            </a:r>
            <a:r>
              <a:rPr lang="en-US" dirty="0">
                <a:solidFill>
                  <a:srgbClr val="17AE3A"/>
                </a:solidFill>
              </a:rPr>
              <a:t>: for uniformly distributed hadrons </a:t>
            </a:r>
          </a:p>
          <a:p>
            <a:pPr marL="0" indent="0">
              <a:buNone/>
            </a:pPr>
            <a:r>
              <a:rPr lang="en-US" dirty="0">
                <a:solidFill>
                  <a:srgbClr val="17AE3A"/>
                </a:solidFill>
              </a:rPr>
              <a:t>	R</a:t>
            </a:r>
            <a:r>
              <a:rPr lang="en-US" baseline="-25000" dirty="0">
                <a:solidFill>
                  <a:srgbClr val="17AE3A"/>
                </a:solidFill>
              </a:rPr>
              <a:t>L </a:t>
            </a:r>
            <a:r>
              <a:rPr lang="en-US" dirty="0">
                <a:solidFill>
                  <a:srgbClr val="17AE3A"/>
                </a:solidFill>
              </a:rPr>
              <a:t>d</a:t>
            </a:r>
            <a:r>
              <a:rPr lang="en-US" dirty="0">
                <a:solidFill>
                  <a:srgbClr val="17AE3A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srgbClr val="17AE3A"/>
                </a:solidFill>
              </a:rPr>
              <a:t>/</a:t>
            </a:r>
            <a:r>
              <a:rPr lang="en-US" dirty="0" err="1">
                <a:solidFill>
                  <a:srgbClr val="17AE3A"/>
                </a:solidFill>
              </a:rPr>
              <a:t>dR</a:t>
            </a:r>
            <a:r>
              <a:rPr lang="en-US" baseline="-25000" dirty="0" err="1">
                <a:solidFill>
                  <a:srgbClr val="17AE3A"/>
                </a:solidFill>
              </a:rPr>
              <a:t>L</a:t>
            </a:r>
            <a:r>
              <a:rPr lang="en-US" dirty="0">
                <a:solidFill>
                  <a:srgbClr val="17AE3A"/>
                </a:solidFill>
              </a:rPr>
              <a:t> </a:t>
            </a:r>
            <a:r>
              <a:rPr lang="en-US" dirty="0">
                <a:solidFill>
                  <a:srgbClr val="17AE3A"/>
                </a:solidFill>
                <a:latin typeface="Symbol" pitchFamily="2" charset="2"/>
              </a:rPr>
              <a:t>~</a:t>
            </a:r>
            <a:r>
              <a:rPr lang="en-US" dirty="0">
                <a:solidFill>
                  <a:srgbClr val="17AE3A"/>
                </a:solidFill>
              </a:rPr>
              <a:t> R</a:t>
            </a:r>
            <a:r>
              <a:rPr lang="en-US" baseline="-25000" dirty="0">
                <a:solidFill>
                  <a:srgbClr val="17AE3A"/>
                </a:solidFill>
              </a:rPr>
              <a:t>L</a:t>
            </a:r>
            <a:r>
              <a:rPr lang="en-US" baseline="30000" dirty="0">
                <a:solidFill>
                  <a:srgbClr val="17AE3A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Transition region = correlator at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CFB3F-9CB5-9847-88B3-B090E22A11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8A984-0AAD-FA4E-A0C8-C9AEA273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7" y="628634"/>
            <a:ext cx="5614175" cy="39138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C418B7-5475-1A4A-BF9E-B41293137CAC}"/>
              </a:ext>
            </a:extLst>
          </p:cNvPr>
          <p:cNvCxnSpPr>
            <a:cxnSpLocks/>
          </p:cNvCxnSpPr>
          <p:nvPr/>
        </p:nvCxnSpPr>
        <p:spPr bwMode="auto">
          <a:xfrm>
            <a:off x="3767842" y="2232325"/>
            <a:ext cx="1408531" cy="697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34E9D1-0DD3-6F47-8E6E-D044E9BC7625}"/>
              </a:ext>
            </a:extLst>
          </p:cNvPr>
          <p:cNvSpPr txBox="1"/>
          <p:nvPr/>
        </p:nvSpPr>
        <p:spPr>
          <a:xfrm>
            <a:off x="4155313" y="731993"/>
            <a:ext cx="44576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Komiske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, Thaler, Zhu. arXiv:2201.07800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BD9039-728F-464B-A58D-9E72BCEA3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1713054" y="2496387"/>
            <a:ext cx="949124" cy="1080190"/>
          </a:xfrm>
          <a:prstGeom prst="line">
            <a:avLst/>
          </a:prstGeom>
          <a:noFill/>
          <a:ln w="28575" cap="flat" cmpd="sng" algn="ctr">
            <a:solidFill>
              <a:srgbClr val="17AE3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0730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71EE-EFB7-CA49-BC48-A53023F6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32ABD-EF2E-A041-B92C-DF173DC79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FEED8-E354-D14F-BA1E-0BA19990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094"/>
            <a:ext cx="9144000" cy="345023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13D65-6F0C-0749-AFE3-8D7FA975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82" y="4247508"/>
            <a:ext cx="8473235" cy="1717393"/>
          </a:xfrm>
        </p:spPr>
        <p:txBody>
          <a:bodyPr/>
          <a:lstStyle/>
          <a:p>
            <a:r>
              <a:rPr lang="en-US" dirty="0"/>
              <a:t>Recall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*R</a:t>
            </a:r>
            <a:r>
              <a:rPr lang="en-US" baseline="-25000" dirty="0"/>
              <a:t>L</a:t>
            </a:r>
            <a:r>
              <a:rPr lang="en-US" dirty="0"/>
              <a:t> is order of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baseline="-25000" dirty="0"/>
              <a:t>QCD</a:t>
            </a:r>
          </a:p>
          <a:p>
            <a:r>
              <a:rPr lang="en-US" dirty="0"/>
              <a:t>Common shape for all jet energies – transition region is universal </a:t>
            </a:r>
          </a:p>
          <a:p>
            <a:r>
              <a:rPr lang="en-US" dirty="0"/>
              <a:t>HWHM = 1.8 ± 0.2 GeV/c</a:t>
            </a:r>
          </a:p>
        </p:txBody>
      </p:sp>
    </p:spTree>
    <p:extLst>
      <p:ext uri="{BB962C8B-B14F-4D97-AF65-F5344CB8AC3E}">
        <p14:creationId xmlns:p14="http://schemas.microsoft.com/office/powerpoint/2010/main" val="98292708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4452-45A5-0B4E-8B91-303C6020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B32C4-1E6D-E34F-AAD7-4CF0966D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45A7A-25CB-FE4B-B2B0-EE5B12EE3A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0858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C3C9F-8643-EF40-9549-2F65BA385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3EA46-F428-6745-B37C-898C78624E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EFB01-AE73-3D44-B308-500E87AF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3"/>
            <a:ext cx="9144000" cy="68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099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CD98-D4DC-9F4E-B5CE-D1EE1094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41" y="2971800"/>
            <a:ext cx="7772400" cy="457200"/>
          </a:xfrm>
        </p:spPr>
        <p:txBody>
          <a:bodyPr/>
          <a:lstStyle/>
          <a:p>
            <a:r>
              <a:rPr lang="en-US" dirty="0"/>
              <a:t>Impact of the initial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CF93E-31B4-6944-BD4F-C274F9293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914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1048-384F-2646-94C7-B90D64FC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nucleons and nuclei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852D-F059-5246-A1F0-F22A7165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766125"/>
            <a:ext cx="8135257" cy="5447641"/>
          </a:xfrm>
        </p:spPr>
        <p:txBody>
          <a:bodyPr/>
          <a:lstStyle/>
          <a:p>
            <a:r>
              <a:rPr lang="en-US" dirty="0"/>
              <a:t>Discovery at RHIC:</a:t>
            </a:r>
          </a:p>
          <a:p>
            <a:pPr lvl="1"/>
            <a:r>
              <a:rPr lang="en-US" sz="2400" dirty="0"/>
              <a:t>Spin of the nucleon is spread out among the quarks and gluons! </a:t>
            </a:r>
          </a:p>
          <a:p>
            <a:pPr lvl="1"/>
            <a:r>
              <a:rPr lang="en-US" i="1" dirty="0">
                <a:solidFill>
                  <a:srgbClr val="7030A0"/>
                </a:solidFill>
              </a:rPr>
              <a:t>quarks &amp; gluons in polarized proton also polarized</a:t>
            </a:r>
            <a:endParaRPr lang="en-US" sz="2400" i="1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Implications: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Cold nuclear matter also strongly interacting when density of quarks and gluons is large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Initial state of colliding Pb nuclei already has many-body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BDE02-A86D-9B4C-BF33-3CA83BCCB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10" descr="Image result for quarks and gluons in a proton">
            <a:extLst>
              <a:ext uri="{FF2B5EF4-FFF2-40B4-BE49-F238E27FC236}">
                <a16:creationId xmlns:a16="http://schemas.microsoft.com/office/drawing/2014/main" id="{240DECC9-010D-A24D-B3FA-1B108B3B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75" y="3536110"/>
            <a:ext cx="1852649" cy="18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96894-265E-7942-B065-89741B93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8" y="3277559"/>
            <a:ext cx="2369751" cy="2369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0BF7B-EAA3-4C40-A715-B38EB498D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332" y="3576964"/>
            <a:ext cx="2432536" cy="17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115124" cy="457200"/>
          </a:xfrm>
        </p:spPr>
        <p:txBody>
          <a:bodyPr/>
          <a:lstStyle/>
          <a:p>
            <a:r>
              <a:rPr lang="en-US" dirty="0"/>
              <a:t>Probe cold, dense matter: Collide e +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72</a:t>
            </a:fld>
            <a:endParaRPr lang="en-US"/>
          </a:p>
        </p:txBody>
      </p:sp>
      <p:grpSp>
        <p:nvGrpSpPr>
          <p:cNvPr id="5" name="Group 105"/>
          <p:cNvGrpSpPr/>
          <p:nvPr/>
        </p:nvGrpSpPr>
        <p:grpSpPr>
          <a:xfrm>
            <a:off x="168960" y="1128927"/>
            <a:ext cx="3914439" cy="1483616"/>
            <a:chOff x="126999" y="0"/>
            <a:chExt cx="3914437" cy="1483614"/>
          </a:xfrm>
        </p:grpSpPr>
        <p:pic>
          <p:nvPicPr>
            <p:cNvPr id="6" name="pAeA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5035" y="0"/>
              <a:ext cx="3399868" cy="148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03"/>
            <p:cNvSpPr/>
            <p:nvPr/>
          </p:nvSpPr>
          <p:spPr>
            <a:xfrm>
              <a:off x="127000" y="63500"/>
              <a:ext cx="324456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</a:t>
              </a:r>
            </a:p>
          </p:txBody>
        </p:sp>
        <p:sp>
          <p:nvSpPr>
            <p:cNvPr id="8" name="Shape 104"/>
            <p:cNvSpPr/>
            <p:nvPr/>
          </p:nvSpPr>
          <p:spPr>
            <a:xfrm>
              <a:off x="3429000" y="571500"/>
              <a:ext cx="612438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grpSp>
        <p:nvGrpSpPr>
          <p:cNvPr id="9" name="Group 109"/>
          <p:cNvGrpSpPr/>
          <p:nvPr/>
        </p:nvGrpSpPr>
        <p:grpSpPr>
          <a:xfrm>
            <a:off x="4608278" y="1071297"/>
            <a:ext cx="4192644" cy="1510492"/>
            <a:chOff x="339433" y="356408"/>
            <a:chExt cx="4192642" cy="1510491"/>
          </a:xfrm>
        </p:grpSpPr>
        <p:pic>
          <p:nvPicPr>
            <p:cNvPr id="10" name="pAeA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9433" y="356408"/>
              <a:ext cx="3767762" cy="1510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108"/>
            <p:cNvSpPr/>
            <p:nvPr/>
          </p:nvSpPr>
          <p:spPr>
            <a:xfrm>
              <a:off x="3728398" y="918166"/>
              <a:ext cx="803679" cy="5040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sp>
        <p:nvSpPr>
          <p:cNvPr id="12" name="Shape 111"/>
          <p:cNvSpPr/>
          <p:nvPr/>
        </p:nvSpPr>
        <p:spPr>
          <a:xfrm>
            <a:off x="203200" y="749300"/>
            <a:ext cx="2519041" cy="48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b="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Hadron-Hadron</a:t>
            </a:r>
          </a:p>
        </p:txBody>
      </p:sp>
      <p:sp>
        <p:nvSpPr>
          <p:cNvPr id="13" name="Shape 111"/>
          <p:cNvSpPr/>
          <p:nvPr/>
        </p:nvSpPr>
        <p:spPr>
          <a:xfrm>
            <a:off x="6544596" y="649217"/>
            <a:ext cx="251904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lang="en-US" b="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Electron beam: deep inelastic scattering</a:t>
            </a:r>
            <a:endParaRPr b="0" kern="0" dirty="0">
              <a:solidFill>
                <a:sysClr val="windowText" lastClr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Shape 101"/>
          <p:cNvSpPr/>
          <p:nvPr/>
        </p:nvSpPr>
        <p:spPr>
          <a:xfrm>
            <a:off x="165100" y="2806700"/>
            <a:ext cx="4191000" cy="359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Probe is a gluon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Probe has structure</a:t>
            </a:r>
            <a:r>
              <a:rPr lang="en-US"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!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Dynamics of the probe mixed up with structure of the nucleus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RHIC &amp; LHC</a:t>
            </a:r>
            <a:endParaRPr sz="2400" b="0" kern="0" dirty="0">
              <a:solidFill>
                <a:srgbClr val="FF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01"/>
          <p:cNvSpPr/>
          <p:nvPr/>
        </p:nvSpPr>
        <p:spPr>
          <a:xfrm>
            <a:off x="4608278" y="2681817"/>
            <a:ext cx="4332522" cy="359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Point-like probe</a:t>
            </a:r>
            <a:endParaRPr sz="2400" b="0" kern="0" dirty="0">
              <a:solidFill>
                <a:srgbClr val="00009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No strong interaction before high momentum transfer process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Control probe kinematics by measuring scattered electron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lang="en-US" sz="2400" b="0" kern="0" dirty="0">
                <a:solidFill>
                  <a:srgbClr val="00009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Electron-Ion Collider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946" y="5599953"/>
            <a:ext cx="816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rgbClr val="A300A0"/>
                </a:solidFill>
                <a:latin typeface="+mn-lt"/>
              </a:rPr>
              <a:t>We’ll also find out: will there be hydrodynamic flow if we excite a hot spot with a point particle??!</a:t>
            </a:r>
          </a:p>
        </p:txBody>
      </p:sp>
    </p:spTree>
    <p:extLst>
      <p:ext uri="{BB962C8B-B14F-4D97-AF65-F5344CB8AC3E}">
        <p14:creationId xmlns:p14="http://schemas.microsoft.com/office/powerpoint/2010/main" val="708112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Electron-ion collider at Brookhaven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326" y="615950"/>
            <a:ext cx="5711754" cy="6037137"/>
            <a:chOff x="3305326" y="706563"/>
            <a:chExt cx="5711754" cy="6037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0944AE-1E30-4D4F-9D42-EAC0B75B9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326" y="706563"/>
              <a:ext cx="5625431" cy="60371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400880" y="4599113"/>
              <a:ext cx="2616200" cy="108808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4320" lvl="1" indent="0">
                <a:buNone/>
              </a:pPr>
              <a:r>
                <a:rPr lang="en-US" i="1" dirty="0">
                  <a:solidFill>
                    <a:srgbClr val="FF0000"/>
                  </a:solidFill>
                </a:rPr>
                <a:t>Add electrons to the ions at RHIC</a:t>
              </a:r>
              <a:endParaRPr lang="en-US" sz="2400" b="1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  <a:latin typeface="Arial"/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  <a:latin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5C51B2-EE67-43ED-8231-2E49B2D6FFE5}"/>
              </a:ext>
            </a:extLst>
          </p:cNvPr>
          <p:cNvGrpSpPr/>
          <p:nvPr/>
        </p:nvGrpSpPr>
        <p:grpSpPr>
          <a:xfrm>
            <a:off x="5842080" y="4547451"/>
            <a:ext cx="3428920" cy="1600438"/>
            <a:chOff x="5160155" y="1164926"/>
            <a:chExt cx="3641513" cy="157655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21B08D-1BD1-4AB7-8FCE-4726207D5B59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F74A3A-5190-46C5-994D-360D9AB3FF2D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ED5D81-61C7-4353-8275-0F117E2279D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F69C0C-306E-4B21-928C-306592AEACA6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DBE4790-39A1-4527-A6E2-C40C01033F9A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E6A942-AAD1-4E7C-922C-3F5A9C027B13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36A37D-D28B-4E22-8C3E-A9255A43009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35584B-67C1-4475-84EE-07799BB07C3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EF2CFC-AB26-48EA-84F2-FA195762F82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5E50C9-B0DA-4314-B643-0C0B3D9847A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72D190-9B0B-4970-A3F2-2908F4981EAE}"/>
                </a:ext>
              </a:extLst>
            </p:cNvPr>
            <p:cNvSpPr txBox="1"/>
            <p:nvPr/>
          </p:nvSpPr>
          <p:spPr>
            <a:xfrm>
              <a:off x="5185518" y="1164926"/>
              <a:ext cx="3616150" cy="157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Hadron Storage Ring</a:t>
              </a:r>
            </a:p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Electron Storage Ring</a:t>
              </a:r>
            </a:p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Electron Injector Synchrotron</a:t>
              </a:r>
            </a:p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Possible on-energy Hadron </a:t>
              </a:r>
            </a:p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injector ring</a:t>
              </a:r>
            </a:p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+mj-lt"/>
                </a:rPr>
                <a:t>          Hadron injector complex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0014" y="617870"/>
            <a:ext cx="3237748" cy="3662032"/>
            <a:chOff x="5820014" y="617870"/>
            <a:chExt cx="3237748" cy="3662032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820014" y="3700644"/>
              <a:ext cx="3237748" cy="5792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√s = 30 to 140 </a:t>
              </a:r>
              <a:r>
                <a:rPr lang="en-US" sz="2000" dirty="0" err="1"/>
                <a:t>GeV</a:t>
              </a:r>
              <a:endParaRPr lang="en-US" sz="2000" b="1" dirty="0">
                <a:solidFill>
                  <a:srgbClr val="0099B8"/>
                </a:solidFill>
              </a:endParaRPr>
            </a:p>
            <a:p>
              <a:pPr>
                <a:buClr>
                  <a:srgbClr val="93A299"/>
                </a:buClr>
              </a:pPr>
              <a:endParaRPr lang="en-US" sz="2000" b="1" dirty="0">
                <a:solidFill>
                  <a:srgbClr val="0099B8"/>
                </a:solidFill>
              </a:endParaRPr>
            </a:p>
            <a:p>
              <a:pPr>
                <a:buClr>
                  <a:srgbClr val="93A299"/>
                </a:buClr>
              </a:pPr>
              <a:endParaRPr lang="en-US" sz="2000" b="1" dirty="0">
                <a:solidFill>
                  <a:srgbClr val="0099B8"/>
                </a:solidFill>
              </a:endParaRPr>
            </a:p>
            <a:p>
              <a:pPr>
                <a:buClr>
                  <a:srgbClr val="93A299"/>
                </a:buClr>
              </a:pPr>
              <a:endParaRPr lang="en-US" sz="2000" b="1" dirty="0">
                <a:solidFill>
                  <a:srgbClr val="0099B8"/>
                </a:solidFill>
                <a:latin typeface="Arial"/>
              </a:endParaRPr>
            </a:p>
            <a:p>
              <a:pPr marL="0" indent="0">
                <a:buClr>
                  <a:srgbClr val="93A299"/>
                </a:buClr>
                <a:buFont typeface="Arial" pitchFamily="34" charset="0"/>
                <a:buNone/>
              </a:pPr>
              <a:endParaRPr lang="en-US" sz="2000" b="1" dirty="0">
                <a:solidFill>
                  <a:srgbClr val="0099B8"/>
                </a:solidFill>
                <a:latin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F5939B-5B5A-4F56-A1C3-4023BEBA7271}"/>
                </a:ext>
              </a:extLst>
            </p:cNvPr>
            <p:cNvGrpSpPr/>
            <p:nvPr/>
          </p:nvGrpSpPr>
          <p:grpSpPr>
            <a:xfrm>
              <a:off x="6060389" y="1437569"/>
              <a:ext cx="2756997" cy="1799841"/>
              <a:chOff x="5229580" y="648969"/>
              <a:chExt cx="2756997" cy="1799841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FF9901-ECB9-4CAF-8474-3AC8E8B13D08}"/>
                  </a:ext>
                </a:extLst>
              </p:cNvPr>
              <p:cNvCxnSpPr/>
              <p:nvPr/>
            </p:nvCxnSpPr>
            <p:spPr bwMode="auto">
              <a:xfrm>
                <a:off x="5625634" y="926438"/>
                <a:ext cx="927566" cy="39121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A73412F-F2AE-440E-8464-DD15C0EC9874}"/>
                  </a:ext>
                </a:extLst>
              </p:cNvPr>
              <p:cNvCxnSpPr/>
              <p:nvPr/>
            </p:nvCxnSpPr>
            <p:spPr bwMode="auto">
              <a:xfrm flipV="1">
                <a:off x="6553200" y="914400"/>
                <a:ext cx="914400" cy="41529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5D292D5-31BA-4A05-AA20-3A0E9288C0C5}"/>
                  </a:ext>
                </a:extLst>
              </p:cNvPr>
              <p:cNvGrpSpPr/>
              <p:nvPr/>
            </p:nvGrpSpPr>
            <p:grpSpPr>
              <a:xfrm rot="2251799">
                <a:off x="6419601" y="1366665"/>
                <a:ext cx="267198" cy="312847"/>
                <a:chOff x="7086600" y="1377944"/>
                <a:chExt cx="1828800" cy="1824665"/>
              </a:xfrm>
            </p:grpSpPr>
            <p:cxnSp>
              <p:nvCxnSpPr>
                <p:cNvPr id="45" name="Curved Connector 25">
                  <a:extLst>
                    <a:ext uri="{FF2B5EF4-FFF2-40B4-BE49-F238E27FC236}">
                      <a16:creationId xmlns:a16="http://schemas.microsoft.com/office/drawing/2014/main" id="{121E3086-4AE2-4766-8C94-7D8FBE3C6576}"/>
                    </a:ext>
                  </a:extLst>
                </p:cNvPr>
                <p:cNvCxnSpPr/>
                <p:nvPr/>
              </p:nvCxnSpPr>
              <p:spPr bwMode="auto">
                <a:xfrm>
                  <a:off x="7086600" y="1377944"/>
                  <a:ext cx="914400" cy="914400"/>
                </a:xfrm>
                <a:prstGeom prst="curvedConnector3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Curved Connector 28">
                  <a:extLst>
                    <a:ext uri="{FF2B5EF4-FFF2-40B4-BE49-F238E27FC236}">
                      <a16:creationId xmlns:a16="http://schemas.microsoft.com/office/drawing/2014/main" id="{0F186881-5199-46DD-8112-8706CEFC9D62}"/>
                    </a:ext>
                  </a:extLst>
                </p:cNvPr>
                <p:cNvCxnSpPr/>
                <p:nvPr/>
              </p:nvCxnSpPr>
              <p:spPr bwMode="auto">
                <a:xfrm>
                  <a:off x="8001000" y="2288209"/>
                  <a:ext cx="914400" cy="914400"/>
                </a:xfrm>
                <a:prstGeom prst="curvedConnector3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C27FD00-28CC-474A-8342-0EB2336F4532}"/>
                  </a:ext>
                </a:extLst>
              </p:cNvPr>
              <p:cNvCxnSpPr/>
              <p:nvPr/>
            </p:nvCxnSpPr>
            <p:spPr bwMode="auto">
              <a:xfrm>
                <a:off x="6547762" y="1720801"/>
                <a:ext cx="919838" cy="2083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F4FFD13-3C69-4875-B0C9-B16753CCAECE}"/>
                  </a:ext>
                </a:extLst>
              </p:cNvPr>
              <p:cNvCxnSpPr/>
              <p:nvPr/>
            </p:nvCxnSpPr>
            <p:spPr bwMode="auto">
              <a:xfrm flipV="1">
                <a:off x="6081018" y="1708870"/>
                <a:ext cx="477619" cy="28481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1D7C4E4-23F4-492C-91E5-A065D7192C17}"/>
                  </a:ext>
                </a:extLst>
              </p:cNvPr>
              <p:cNvSpPr/>
              <p:nvPr/>
            </p:nvSpPr>
            <p:spPr bwMode="auto">
              <a:xfrm>
                <a:off x="5832086" y="1804573"/>
                <a:ext cx="248932" cy="49337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8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D75FB4C-9080-489E-9DB6-279F4C98D562}"/>
                  </a:ext>
                </a:extLst>
              </p:cNvPr>
              <p:cNvCxnSpPr>
                <a:stCxn id="35" idx="6"/>
              </p:cNvCxnSpPr>
              <p:nvPr/>
            </p:nvCxnSpPr>
            <p:spPr bwMode="auto">
              <a:xfrm flipV="1">
                <a:off x="6081018" y="2047965"/>
                <a:ext cx="578347" cy="329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B82D8DC-510A-4699-BC56-C9119AA687D4}"/>
                  </a:ext>
                </a:extLst>
              </p:cNvPr>
              <p:cNvCxnSpPr/>
              <p:nvPr/>
            </p:nvCxnSpPr>
            <p:spPr bwMode="auto">
              <a:xfrm>
                <a:off x="6067340" y="2146114"/>
                <a:ext cx="592025" cy="11656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0D1CB8C-A410-46F3-8FAA-E1F397E29313}"/>
                  </a:ext>
                </a:extLst>
              </p:cNvPr>
              <p:cNvCxnSpPr>
                <a:endCxn id="35" idx="2"/>
              </p:cNvCxnSpPr>
              <p:nvPr/>
            </p:nvCxnSpPr>
            <p:spPr bwMode="auto">
              <a:xfrm>
                <a:off x="5625634" y="2047965"/>
                <a:ext cx="206452" cy="329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E9AFFE-2D0E-41C6-A6EE-A9D75AEC7324}"/>
                  </a:ext>
                </a:extLst>
              </p:cNvPr>
              <p:cNvSpPr txBox="1"/>
              <p:nvPr/>
            </p:nvSpPr>
            <p:spPr>
              <a:xfrm>
                <a:off x="5229580" y="1741635"/>
                <a:ext cx="716756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p/A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25266CB-81BB-4F9D-B6CB-3432DBAD27DF}"/>
                  </a:ext>
                </a:extLst>
              </p:cNvPr>
              <p:cNvSpPr txBox="1"/>
              <p:nvPr/>
            </p:nvSpPr>
            <p:spPr>
              <a:xfrm>
                <a:off x="5635186" y="677566"/>
                <a:ext cx="31115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80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FE71B74-1954-4332-AAEA-85A6A3705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872686" y="648969"/>
                    <a:ext cx="701079" cy="3785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C7EB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omic Sans MS" charset="0"/>
                        <a:cs typeface="Arial" panose="020B0604020202020204" pitchFamily="34" charset="0"/>
                      </a:rPr>
                      <a:t>e’</a:t>
                    </a:r>
                    <a:r>
                      <a:rPr kumimoji="0" 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omic Sans MS" charset="0"/>
                        <a:cs typeface="Arial" panose="020B060402020202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ν</m:t>
                        </m:r>
                      </m:oMath>
                    </a14:m>
                    <a:endParaRPr kumimoji="0" lang="en-US" sz="20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2686" y="648969"/>
                    <a:ext cx="701079" cy="3785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826" t="-6452" b="-241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5C37A7-F452-4436-9802-060A04AE3649}"/>
                  </a:ext>
                </a:extLst>
              </p:cNvPr>
              <p:cNvSpPr txBox="1"/>
              <p:nvPr/>
            </p:nvSpPr>
            <p:spPr>
              <a:xfrm>
                <a:off x="7205068" y="1729680"/>
                <a:ext cx="31115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q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959D3DD-79C9-4AE6-876E-E3AAD4934468}"/>
                      </a:ext>
                    </a:extLst>
                  </p:cNvPr>
                  <p:cNvSpPr txBox="1"/>
                  <p:nvPr/>
                </p:nvSpPr>
                <p:spPr>
                  <a:xfrm>
                    <a:off x="6531501" y="1266375"/>
                    <a:ext cx="1189235" cy="371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C7EB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γ</m:t>
                        </m:r>
                        <m: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C7EB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, </m:t>
                        </m:r>
                      </m:oMath>
                    </a14:m>
                    <a:r>
                      <a:rPr kumimoji="0" 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C7EB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omic Sans MS" charset="0"/>
                        <a:cs typeface="Arial" panose="020B0604020202020204" pitchFamily="34" charset="0"/>
                      </a:rPr>
                      <a:t>Z</a:t>
                    </a:r>
                    <a:r>
                      <a:rPr kumimoji="0" 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omic Sans MS" charset="0"/>
                        <a:cs typeface="Arial" panose="020B0604020202020204" pitchFamily="34" charset="0"/>
                      </a:rPr>
                      <a:t>,</a:t>
                    </a:r>
                    <a:r>
                      <a:rPr kumimoji="0" 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omic Sans MS" charset="0"/>
                        <a:cs typeface="Arial" panose="020B0604020202020204" pitchFamily="34" charset="0"/>
                      </a:rPr>
                      <a:t>W</a:t>
                    </a: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1501" y="1266375"/>
                    <a:ext cx="1189235" cy="3719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9836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25D7FA2-D8E4-4262-A4DC-BFF0820691FC}"/>
                  </a:ext>
                </a:extLst>
              </p:cNvPr>
              <p:cNvSpPr txBox="1"/>
              <p:nvPr/>
            </p:nvSpPr>
            <p:spPr>
              <a:xfrm>
                <a:off x="6629663" y="2098842"/>
                <a:ext cx="1356914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80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p remnant</a:t>
                </a:r>
              </a:p>
            </p:txBody>
          </p:sp>
        </p:grpSp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5940654" y="617870"/>
              <a:ext cx="3000146" cy="689546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4320" lvl="1" indent="0">
                <a:buNone/>
              </a:pPr>
              <a:r>
                <a:rPr lang="en-US" i="1" dirty="0">
                  <a:solidFill>
                    <a:srgbClr val="FF0000"/>
                  </a:solidFill>
                </a:rPr>
                <a:t>Scatter electrons from nuclei!</a:t>
              </a:r>
            </a:p>
            <a:p>
              <a:pPr marL="274320" lvl="1" indent="0">
                <a:buNone/>
              </a:pPr>
              <a:endParaRPr lang="en-US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  <a:latin typeface="Arial"/>
              </a:endParaRPr>
            </a:p>
            <a:p>
              <a:pPr marL="0" indent="0">
                <a:buClr>
                  <a:srgbClr val="93A299"/>
                </a:buClr>
                <a:buNone/>
              </a:pPr>
              <a:endParaRPr lang="en-US" b="1" i="1" dirty="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85857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19" y="133350"/>
            <a:ext cx="8296060" cy="457200"/>
          </a:xfrm>
        </p:spPr>
        <p:txBody>
          <a:bodyPr/>
          <a:lstStyle/>
          <a:p>
            <a:r>
              <a:rPr lang="en-US" dirty="0"/>
              <a:t>See quarks &amp; gluons with electron beam?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676" y="787258"/>
            <a:ext cx="5446729" cy="2086721"/>
          </a:xfrm>
        </p:spPr>
        <p:txBody>
          <a:bodyPr/>
          <a:lstStyle/>
          <a:p>
            <a:r>
              <a:rPr lang="en-US" dirty="0"/>
              <a:t>Deep inelastic scattering</a:t>
            </a:r>
          </a:p>
          <a:p>
            <a:pPr marL="0" indent="0">
              <a:buNone/>
            </a:pPr>
            <a:r>
              <a:rPr lang="en-US" dirty="0"/>
              <a:t>  scatter virtual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off the q charge</a:t>
            </a:r>
          </a:p>
          <a:p>
            <a:r>
              <a:rPr lang="en-US" dirty="0"/>
              <a:t>“See” gluons when quark distributions don’t scale with energy transfer from the electron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10698" y="787258"/>
            <a:ext cx="2265657" cy="19199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6419" y="3003530"/>
            <a:ext cx="5446729" cy="2409887"/>
            <a:chOff x="486419" y="3003530"/>
            <a:chExt cx="5446729" cy="2409887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486419" y="3003530"/>
              <a:ext cx="5446729" cy="240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  <a:spAutoFit/>
            </a:bodyPr>
            <a:lstStyle>
              <a:lvl1pPr marL="342882" indent="-34288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defRPr sz="2400" b="1">
                  <a:solidFill>
                    <a:schemeClr val="hlink"/>
                  </a:solidFill>
                  <a:latin typeface="+mn-lt"/>
                  <a:ea typeface="+mn-ea"/>
                  <a:cs typeface="+mn-cs"/>
                </a:defRPr>
              </a:lvl1pPr>
              <a:lvl2pPr marL="742912" indent="-285736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SzPct val="60000"/>
                <a:buFont typeface="Monotype Sorts" charset="2"/>
                <a:defRPr sz="2400" b="1">
                  <a:solidFill>
                    <a:schemeClr val="hlink"/>
                  </a:solidFill>
                  <a:latin typeface="+mn-lt"/>
                  <a:ea typeface="ＭＳ Ｐゴシック" charset="-128"/>
                </a:defRPr>
              </a:lvl2pPr>
              <a:lvl3pPr marL="1142942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3pPr>
              <a:lvl4pPr marL="1600118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4pPr>
              <a:lvl5pPr marL="2057295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5pPr>
              <a:lvl6pPr marL="2514471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6pPr>
              <a:lvl7pPr marL="2971648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7pPr>
              <a:lvl8pPr marL="3428825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8pPr>
              <a:lvl9pPr marL="3886001" indent="-228588" algn="l" rtl="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rgbClr val="00FF00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dirty="0">
                  <a:solidFill>
                    <a:srgbClr val="A300A0"/>
                  </a:solidFill>
                </a:rPr>
                <a:t>Seeing gluons more directly:</a:t>
              </a:r>
            </a:p>
            <a:p>
              <a:pPr marL="400030" lvl="1" indent="0">
                <a:buNone/>
              </a:pPr>
              <a:r>
                <a:rPr lang="en-US" dirty="0">
                  <a:solidFill>
                    <a:srgbClr val="A300A0"/>
                  </a:solidFill>
                </a:rPr>
                <a:t>in </a:t>
              </a:r>
              <a:r>
                <a:rPr lang="en-US" dirty="0" err="1">
                  <a:solidFill>
                    <a:srgbClr val="A300A0"/>
                  </a:solidFill>
                </a:rPr>
                <a:t>p+p</a:t>
              </a:r>
              <a:r>
                <a:rPr lang="en-US" dirty="0">
                  <a:solidFill>
                    <a:srgbClr val="A300A0"/>
                  </a:solidFill>
                </a:rPr>
                <a:t>: QCD Compton scattering</a:t>
              </a:r>
            </a:p>
            <a:p>
              <a:pPr marL="400030" lvl="1" indent="0">
                <a:buNone/>
              </a:pPr>
              <a:endParaRPr lang="en-US" dirty="0">
                <a:solidFill>
                  <a:srgbClr val="A300A0"/>
                </a:solidFill>
              </a:endParaRPr>
            </a:p>
            <a:p>
              <a:pPr marL="400030" lvl="1" indent="0">
                <a:buNone/>
              </a:pPr>
              <a:endParaRPr lang="en-US" dirty="0">
                <a:solidFill>
                  <a:srgbClr val="A300A0"/>
                </a:solidFill>
              </a:endParaRPr>
            </a:p>
            <a:p>
              <a:pPr marL="400030" lvl="1" indent="0">
                <a:buNone/>
              </a:pPr>
              <a:r>
                <a:rPr lang="en-US" dirty="0">
                  <a:solidFill>
                    <a:srgbClr val="A300A0"/>
                  </a:solidFill>
                </a:rPr>
                <a:t>in </a:t>
              </a:r>
              <a:r>
                <a:rPr lang="en-US" dirty="0" err="1">
                  <a:solidFill>
                    <a:srgbClr val="A300A0"/>
                  </a:solidFill>
                </a:rPr>
                <a:t>e+p</a:t>
              </a:r>
              <a:r>
                <a:rPr lang="en-US" dirty="0">
                  <a:solidFill>
                    <a:srgbClr val="A300A0"/>
                  </a:solidFill>
                </a:rPr>
                <a:t>: </a:t>
              </a:r>
              <a:r>
                <a:rPr lang="en-US" dirty="0">
                  <a:solidFill>
                    <a:srgbClr val="A300A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solidFill>
                    <a:srgbClr val="A300A0"/>
                  </a:solidFill>
                </a:rPr>
                <a:t> + g -&gt; cc</a:t>
              </a:r>
            </a:p>
            <a:p>
              <a:pPr marL="400030" lvl="1" indent="0">
                <a:buNone/>
              </a:pPr>
              <a:r>
                <a:rPr lang="en-US" dirty="0">
                  <a:solidFill>
                    <a:srgbClr val="A300A0"/>
                  </a:solidFill>
                </a:rPr>
                <a:t>photon-gluon fusion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3754" y="4370637"/>
              <a:ext cx="189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A300A0"/>
                  </a:solidFill>
                </a:rPr>
                <a:t>-</a:t>
              </a:r>
            </a:p>
          </p:txBody>
        </p:sp>
      </p:grpSp>
      <p:pic>
        <p:nvPicPr>
          <p:cNvPr id="15" name="Picture 14" descr="Feynman-diagrams-for-hard-subprocesses-a-Oa-0-s-DIS-b-Oa-1-s-Photon-Gluon_Q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781" y="4697538"/>
            <a:ext cx="1690859" cy="169085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236909" y="2873979"/>
            <a:ext cx="1071424" cy="1763606"/>
            <a:chOff x="6197542" y="2825175"/>
            <a:chExt cx="1324141" cy="2068682"/>
          </a:xfrm>
        </p:grpSpPr>
        <p:grpSp>
          <p:nvGrpSpPr>
            <p:cNvPr id="12" name="Group 11"/>
            <p:cNvGrpSpPr/>
            <p:nvPr/>
          </p:nvGrpSpPr>
          <p:grpSpPr>
            <a:xfrm>
              <a:off x="6197542" y="2825175"/>
              <a:ext cx="1324141" cy="2068682"/>
              <a:chOff x="414562" y="2860469"/>
              <a:chExt cx="1324141" cy="2068682"/>
            </a:xfrm>
          </p:grpSpPr>
          <p:pic>
            <p:nvPicPr>
              <p:cNvPr id="6" name="Picture 5" descr="qcd_compton.pdf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562" y="2860469"/>
                <a:ext cx="1324141" cy="2068682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14562" y="3167389"/>
                <a:ext cx="3273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000" b="0" dirty="0">
                    <a:solidFill>
                      <a:schemeClr val="tx1"/>
                    </a:solidFill>
                    <a:latin typeface="+mn-lt"/>
                  </a:rPr>
                  <a:t>q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2907" y="3995289"/>
                <a:ext cx="42187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000" b="0" dirty="0">
                    <a:solidFill>
                      <a:schemeClr val="tx1"/>
                    </a:solidFill>
                    <a:latin typeface="+mn-lt"/>
                  </a:rPr>
                  <a:t>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187642" y="3261960"/>
                <a:ext cx="2901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000" b="0" dirty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g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097081" y="4048248"/>
              <a:ext cx="3273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q</a:t>
              </a:r>
            </a:p>
          </p:txBody>
        </p:sp>
      </p:grpSp>
      <p:pic>
        <p:nvPicPr>
          <p:cNvPr id="18" name="Picture 17" descr="H1prelim-09-045.fig18a.eps">
            <a:extLst>
              <a:ext uri="{FF2B5EF4-FFF2-40B4-BE49-F238E27FC236}">
                <a16:creationId xmlns:a16="http://schemas.microsoft.com/office/drawing/2014/main" id="{24BA2E4F-E83E-7140-9255-24EA40F515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543" y="4002276"/>
            <a:ext cx="2749441" cy="276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557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88950"/>
            <a:ext cx="8191500" cy="457200"/>
          </a:xfrm>
        </p:spPr>
        <p:txBody>
          <a:bodyPr/>
          <a:lstStyle/>
          <a:p>
            <a:pPr lvl="2"/>
            <a:r>
              <a:rPr lang="en-US" dirty="0"/>
              <a:t>Deep in a nucleus: gluons are numerous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034" y="1004911"/>
            <a:ext cx="7393751" cy="4284245"/>
          </a:xfrm>
        </p:spPr>
        <p:txBody>
          <a:bodyPr/>
          <a:lstStyle/>
          <a:p>
            <a:pPr marL="0" lvl="2" indent="0">
              <a:spcBef>
                <a:spcPts val="900"/>
              </a:spcBef>
              <a:buSzTx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r>
              <a:rPr lang="en-US" i="1" dirty="0">
                <a:solidFill>
                  <a:srgbClr val="FF0000"/>
                </a:solidFill>
              </a:rPr>
              <a:t>At high density, what?</a:t>
            </a:r>
          </a:p>
          <a:p>
            <a:pPr marL="0" lvl="2" indent="0">
              <a:spcBef>
                <a:spcPts val="900"/>
              </a:spcBef>
              <a:buSzTx/>
            </a:pPr>
            <a:r>
              <a:rPr lang="en-US" i="1" dirty="0">
                <a:solidFill>
                  <a:srgbClr val="FF0000"/>
                </a:solidFill>
              </a:rPr>
              <a:t>     gluon # saturates? 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974008" y="1679790"/>
            <a:ext cx="4545673" cy="4212282"/>
            <a:chOff x="3974008" y="1500312"/>
            <a:chExt cx="4545673" cy="4212282"/>
          </a:xfrm>
        </p:grpSpPr>
        <p:grpSp>
          <p:nvGrpSpPr>
            <p:cNvPr id="13" name="Group 12"/>
            <p:cNvGrpSpPr/>
            <p:nvPr/>
          </p:nvGrpSpPr>
          <p:grpSpPr>
            <a:xfrm>
              <a:off x="4254880" y="1833026"/>
              <a:ext cx="4264801" cy="3354844"/>
              <a:chOff x="1366838" y="855663"/>
              <a:chExt cx="8323262" cy="6551612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3100" y="1870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23907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9035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 flipH="1">
                <a:off x="2628900" y="2947988"/>
                <a:ext cx="4672013" cy="1682750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18" name="Rectangle 17"/>
              <p:cNvSpPr>
                <a:spLocks/>
              </p:cNvSpPr>
              <p:nvPr/>
            </p:nvSpPr>
            <p:spPr bwMode="auto">
              <a:xfrm>
                <a:off x="1905000" y="1447800"/>
                <a:ext cx="741363" cy="5786438"/>
              </a:xfrm>
              <a:prstGeom prst="rect">
                <a:avLst/>
              </a:prstGeom>
              <a:solidFill>
                <a:srgbClr val="999999"/>
              </a:solidFill>
              <a:ln w="9525">
                <a:solidFill>
                  <a:srgbClr val="999999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200" y="59182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9055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8975" y="59007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4576763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4283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088" y="3913188"/>
                <a:ext cx="1223962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1901825" y="7232650"/>
                <a:ext cx="5826125" cy="158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 flipV="1">
                <a:off x="1901825" y="855663"/>
                <a:ext cx="1588" cy="6396037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63" y="6970713"/>
                <a:ext cx="1217612" cy="436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 rot="20400000">
                <a:off x="3290887" y="1652771"/>
                <a:ext cx="2087562" cy="458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i="1" kern="1200" dirty="0">
                    <a:solidFill>
                      <a:srgbClr val="800000"/>
                    </a:solidFill>
                    <a:latin typeface="Lucida Handwrit" charset="0"/>
                  </a:rPr>
                  <a:t>Saturation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 rot="16200000">
                <a:off x="7049861" y="5133180"/>
                <a:ext cx="1008062" cy="47148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>
                    <a:solidFill>
                      <a:schemeClr val="tx1"/>
                    </a:solidFill>
                    <a:latin typeface="Lucida Handwrit" charset="0"/>
                  </a:rPr>
                  <a:t>BFKL</a:t>
                </a: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7924436" y="5667865"/>
                <a:ext cx="1289049" cy="47148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>
                    <a:solidFill>
                      <a:schemeClr val="tx1"/>
                    </a:solidFill>
                    <a:latin typeface="Lucida Handwrit" charset="0"/>
                  </a:rPr>
                  <a:t>DGLAP</a:t>
                </a: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7398975" y="6483349"/>
                <a:ext cx="1371601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7372033" y="5334001"/>
                <a:ext cx="1587" cy="114617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33" name="Picture 3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38" y="2466975"/>
                <a:ext cx="355600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488" y="2481263"/>
                <a:ext cx="2233612" cy="720725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677356" y="5250929"/>
              <a:ext cx="3686209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>
                  <a:solidFill>
                    <a:schemeClr val="tx1"/>
                  </a:solidFill>
                </a:rPr>
                <a:t>Increasing probe energy </a:t>
              </a:r>
              <a:r>
                <a:rPr lang="en-US" sz="2400" b="0" i="1" dirty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2314398" y="3159922"/>
              <a:ext cx="3780886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>
                  <a:solidFill>
                    <a:schemeClr val="tx1"/>
                  </a:solidFill>
                </a:rPr>
                <a:t>Smaller gluon momentum</a:t>
              </a:r>
              <a:r>
                <a:rPr lang="en-US" sz="2400" b="0" i="1" dirty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5095" y="5542813"/>
            <a:ext cx="3770760" cy="798512"/>
            <a:chOff x="3220045" y="1210733"/>
            <a:chExt cx="3770760" cy="798512"/>
          </a:xfrm>
          <a:solidFill>
            <a:srgbClr val="CCFFCC"/>
          </a:solidFill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645" y="1210733"/>
              <a:ext cx="1695978" cy="76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045" y="1210733"/>
              <a:ext cx="1424565" cy="7985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591645" y="1413200"/>
              <a:ext cx="338554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49045" y="1433562"/>
              <a:ext cx="34176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84120" y="1212635"/>
            <a:ext cx="3086721" cy="2662847"/>
            <a:chOff x="3165527" y="3805226"/>
            <a:chExt cx="2940352" cy="2445577"/>
          </a:xfrm>
        </p:grpSpPr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165527" y="3805226"/>
              <a:ext cx="2387600" cy="2278063"/>
            </a:xfrm>
            <a:prstGeom prst="rect">
              <a:avLst/>
            </a:prstGeom>
            <a:noFill/>
          </p:spPr>
        </p:pic>
        <p:cxnSp>
          <p:nvCxnSpPr>
            <p:cNvPr id="45" name="Straight Arrow Connector 44"/>
            <p:cNvCxnSpPr/>
            <p:nvPr/>
          </p:nvCxnSpPr>
          <p:spPr bwMode="auto">
            <a:xfrm rot="16200000" flipH="1">
              <a:off x="4655002" y="5397373"/>
              <a:ext cx="316770" cy="90811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5267447" y="5826807"/>
              <a:ext cx="838432" cy="42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kern="1200" dirty="0"/>
                <a:t>1/Q</a:t>
              </a:r>
              <a:r>
                <a:rPr lang="en-US" sz="2400" b="1" kern="1200" baseline="-25000" dirty="0"/>
                <a:t>S</a:t>
              </a:r>
              <a:r>
                <a:rPr lang="en-US" sz="2400" b="1" kern="1200" baseline="30000" dirty="0"/>
                <a:t>2</a:t>
              </a:r>
            </a:p>
          </p:txBody>
        </p:sp>
        <p:sp>
          <p:nvSpPr>
            <p:cNvPr id="47" name="Donut 46"/>
            <p:cNvSpPr/>
            <p:nvPr/>
          </p:nvSpPr>
          <p:spPr bwMode="auto">
            <a:xfrm>
              <a:off x="4135037" y="5483840"/>
              <a:ext cx="372731" cy="367592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kern="1200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573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1" y="152401"/>
            <a:ext cx="7772400" cy="457200"/>
          </a:xfrm>
        </p:spPr>
        <p:txBody>
          <a:bodyPr/>
          <a:lstStyle/>
          <a:p>
            <a:r>
              <a:rPr lang="en-US" dirty="0"/>
              <a:t>Nuclear PDF’s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488950"/>
            <a:ext cx="7772400" cy="1502202"/>
          </a:xfrm>
        </p:spPr>
        <p:txBody>
          <a:bodyPr/>
          <a:lstStyle/>
          <a:p>
            <a:pPr lvl="2">
              <a:spcBef>
                <a:spcPts val="400"/>
              </a:spcBef>
            </a:pPr>
            <a:endParaRPr lang="en-US" sz="1900" dirty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200" dirty="0">
                <a:solidFill>
                  <a:schemeClr val="tx1"/>
                </a:solidFill>
              </a:rPr>
              <a:t>I</a:t>
            </a:r>
            <a:r>
              <a:rPr lang="en-US" sz="2300" dirty="0">
                <a:solidFill>
                  <a:schemeClr val="tx1"/>
                </a:solidFill>
              </a:rPr>
              <a:t>nside nucleus: densities modified</a:t>
            </a:r>
          </a:p>
          <a:p>
            <a:pPr lvl="1">
              <a:spcBef>
                <a:spcPts val="400"/>
              </a:spcBef>
            </a:pPr>
            <a:r>
              <a:rPr lang="en-US" sz="2000" dirty="0">
                <a:solidFill>
                  <a:schemeClr val="tx1"/>
                </a:solidFill>
              </a:rPr>
              <a:t>q, g from different nucleons interact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7" name="Picture 6" descr="Image result for nuclear shadowing">
            <a:extLst>
              <a:ext uri="{FF2B5EF4-FFF2-40B4-BE49-F238E27FC236}">
                <a16:creationId xmlns:a16="http://schemas.microsoft.com/office/drawing/2014/main" id="{18A874E0-692B-8446-9C12-56B8B0962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701" y="0"/>
            <a:ext cx="34163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ot3.pdf" descr="Plot3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1991152"/>
            <a:ext cx="6104230" cy="4866848"/>
          </a:xfrm>
          <a:prstGeom prst="rect">
            <a:avLst/>
          </a:prstGeom>
          <a:solidFill>
            <a:srgbClr val="FFFFFF"/>
          </a:solidFill>
          <a:ln w="12700"/>
        </p:spPr>
      </p:pic>
      <p:sp>
        <p:nvSpPr>
          <p:cNvPr id="9" name="arXiv:1708.01527"/>
          <p:cNvSpPr txBox="1"/>
          <p:nvPr/>
        </p:nvSpPr>
        <p:spPr>
          <a:xfrm>
            <a:off x="25400" y="1741224"/>
            <a:ext cx="1343316" cy="2872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dirty="0"/>
              <a:t>arXiv:1708.01527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73800" y="3282950"/>
            <a:ext cx="2814930" cy="121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2942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11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29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47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64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882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00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2200" i="1" dirty="0">
                <a:solidFill>
                  <a:srgbClr val="000000"/>
                </a:solidFill>
              </a:rPr>
              <a:t>Inclusive DIS off nuclear beams</a:t>
            </a:r>
            <a:endParaRPr lang="en-US" sz="2000" i="1" dirty="0">
              <a:solidFill>
                <a:srgbClr val="000000"/>
              </a:solidFill>
            </a:endParaRPr>
          </a:p>
          <a:p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432" y="4048903"/>
            <a:ext cx="2983469" cy="20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69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534" y="697280"/>
            <a:ext cx="4605866" cy="43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604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457200"/>
          </a:xfrm>
        </p:spPr>
        <p:txBody>
          <a:bodyPr/>
          <a:lstStyle/>
          <a:p>
            <a:r>
              <a:rPr lang="en-US" dirty="0"/>
              <a:t>Deep inelastic scattering off dense QCD matter at low-x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965223"/>
            <a:ext cx="3124200" cy="2308326"/>
          </a:xfrm>
          <a:prstGeom prst="rect">
            <a:avLst/>
          </a:prstGeom>
        </p:spPr>
      </p:pic>
      <p:pic>
        <p:nvPicPr>
          <p:cNvPr id="20" name="Picture 19" descr="eta_jet_vs_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49" y="3315718"/>
            <a:ext cx="3652092" cy="3413100"/>
          </a:xfrm>
          <a:prstGeom prst="rect">
            <a:avLst/>
          </a:prstGeom>
        </p:spPr>
      </p:pic>
      <p:pic>
        <p:nvPicPr>
          <p:cNvPr id="18" name="Picture 17" descr="eta_jet_vs_e_j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664" y="3298949"/>
            <a:ext cx="3669899" cy="34447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157249" y="5356233"/>
            <a:ext cx="1600200" cy="8763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865649" y="5292733"/>
            <a:ext cx="1600200" cy="876300"/>
          </a:xfrm>
          <a:prstGeom prst="ellipse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5055" y="3298950"/>
            <a:ext cx="1013517" cy="3163925"/>
            <a:chOff x="178806" y="1003417"/>
            <a:chExt cx="1013517" cy="3163925"/>
          </a:xfrm>
        </p:grpSpPr>
        <p:pic>
          <p:nvPicPr>
            <p:cNvPr id="6" name="Google Shape;113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200000">
              <a:off x="-896163" y="2078857"/>
              <a:ext cx="3163925" cy="1013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99598" y="3718495"/>
              <a:ext cx="42002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dirty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n-lt"/>
                </a:rPr>
                <a:t>100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68094" y="2929617"/>
            <a:ext cx="21593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Y. Song, M.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Arratia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55600" y="922614"/>
            <a:ext cx="2794000" cy="23677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0494" y="922614"/>
            <a:ext cx="1882333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Probe nucleon or nucleus at x=10</a:t>
            </a:r>
            <a:r>
              <a:rPr lang="en-US" sz="2000" b="0" i="1" baseline="30000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-2</a:t>
            </a:r>
            <a:r>
              <a:rPr lang="en-US" sz="2000" b="0" i="1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 with 5-15 </a:t>
            </a:r>
            <a:r>
              <a:rPr lang="en-US" sz="2000" b="0" i="1" dirty="0" err="1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GeV</a:t>
            </a:r>
            <a:r>
              <a:rPr lang="en-US" sz="2000" b="0" i="1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 jets  </a:t>
            </a:r>
            <a:endParaRPr lang="en-US" sz="20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94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tags original jet energy,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595" y="649813"/>
            <a:ext cx="5035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+mn-lt"/>
              </a:rPr>
              <a:t>e+p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DIS;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Pythia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8. Require W</a:t>
            </a: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&gt; 4 GeV</a:t>
            </a: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8422" y="4104382"/>
            <a:ext cx="2752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Youqi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 Song, M.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Arratia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66C1BCF-2B30-4BF1-856B-7A8F2A4E8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9" y="1079008"/>
            <a:ext cx="3778687" cy="315400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68F8968-3161-4BE5-9A4B-0AF5A9C5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786" y="1079008"/>
            <a:ext cx="3821426" cy="304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611" y="1363076"/>
            <a:ext cx="124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0000FF"/>
                </a:solidFill>
                <a:latin typeface="+mn-lt"/>
              </a:rPr>
              <a:t>electron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095" y="2944093"/>
            <a:ext cx="10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ED4654"/>
                </a:solidFill>
                <a:latin typeface="+mn-lt"/>
              </a:rPr>
              <a:t>struck </a:t>
            </a:r>
            <a:r>
              <a:rPr lang="en-US" sz="2000" i="1" dirty="0" err="1">
                <a:solidFill>
                  <a:srgbClr val="ED4654"/>
                </a:solidFill>
                <a:latin typeface="+mn-lt"/>
              </a:rPr>
              <a:t>parton</a:t>
            </a:r>
            <a:endParaRPr lang="en-US" sz="2000" i="1" dirty="0">
              <a:solidFill>
                <a:srgbClr val="ED4654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4900" y="3451924"/>
            <a:ext cx="224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ED4654"/>
                </a:solidFill>
                <a:latin typeface="+mn-lt"/>
              </a:rPr>
              <a:t>reconstructed jet</a:t>
            </a:r>
          </a:p>
        </p:txBody>
      </p:sp>
      <p:sp>
        <p:nvSpPr>
          <p:cNvPr id="15" name="Up Arrow 14"/>
          <p:cNvSpPr/>
          <p:nvPr/>
        </p:nvSpPr>
        <p:spPr bwMode="auto">
          <a:xfrm rot="2700000" flipH="1">
            <a:off x="2607056" y="1631409"/>
            <a:ext cx="119888" cy="978408"/>
          </a:xfrm>
          <a:prstGeom prst="upArrow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3158" y="1335588"/>
            <a:ext cx="165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008000"/>
                </a:solidFill>
                <a:latin typeface="+mn-lt"/>
              </a:rPr>
              <a:t>momentum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595" y="4273659"/>
            <a:ext cx="165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 electron direction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90850" y="4305518"/>
            <a:ext cx="165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proton/ion </a:t>
            </a:r>
            <a:r>
              <a:rPr lang="en-US" sz="2000" b="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direction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0698" y="5238491"/>
            <a:ext cx="8457705" cy="9048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Rest of the event is very clean (we can find these jets!)</a:t>
            </a:r>
          </a:p>
          <a:p>
            <a:pPr>
              <a:buNone/>
            </a:pPr>
            <a:r>
              <a:rPr lang="en-US" sz="2400" i="1" dirty="0">
                <a:solidFill>
                  <a:schemeClr val="tx1"/>
                </a:solidFill>
                <a:latin typeface="+mn-lt"/>
                <a:ea typeface="Wingdings"/>
                <a:cs typeface="Wingdings"/>
                <a:sym typeface="Wingdings"/>
              </a:rPr>
              <a:t>How much energy is lost to the cold, dense matter?</a:t>
            </a: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382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B0D0-0F31-4649-BC32-97C8E424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Quarks &amp; gluons in hadron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496DB-4A60-2644-8780-29C210C8F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51" y="621494"/>
            <a:ext cx="7772400" cy="5576911"/>
          </a:xfrm>
        </p:spPr>
        <p:txBody>
          <a:bodyPr/>
          <a:lstStyle/>
          <a:p>
            <a:r>
              <a:rPr lang="en-US" dirty="0"/>
              <a:t>Produced by hard scattering among incoming q, g</a:t>
            </a:r>
          </a:p>
          <a:p>
            <a:pPr lvl="1"/>
            <a:r>
              <a:rPr lang="en-US" dirty="0"/>
              <a:t>Scatter out of the beam direction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partons</a:t>
            </a:r>
            <a:r>
              <a:rPr lang="en-US" dirty="0"/>
              <a:t> produce a “shower” of secondary </a:t>
            </a:r>
            <a:r>
              <a:rPr lang="en-US" dirty="0" err="1"/>
              <a:t>partons</a:t>
            </a:r>
            <a:endParaRPr lang="en-US" dirty="0"/>
          </a:p>
          <a:p>
            <a:pPr lvl="1"/>
            <a:r>
              <a:rPr lang="en-US" dirty="0"/>
              <a:t>Radiate gluons (just as in bremsstrahlung)</a:t>
            </a:r>
          </a:p>
          <a:p>
            <a:pPr lvl="1"/>
            <a:r>
              <a:rPr lang="en-US" dirty="0"/>
              <a:t>Gluons can split into two </a:t>
            </a:r>
          </a:p>
          <a:p>
            <a:pPr lvl="1"/>
            <a:r>
              <a:rPr lang="en-US" dirty="0" err="1"/>
              <a:t>Partons</a:t>
            </a:r>
            <a:r>
              <a:rPr lang="en-US" dirty="0"/>
              <a:t> can collide with q, g in any medium they encounter (e.g. underlying event in pp, or QGP)</a:t>
            </a:r>
          </a:p>
          <a:p>
            <a:pPr lvl="1"/>
            <a:endParaRPr lang="en-US" dirty="0"/>
          </a:p>
          <a:p>
            <a:r>
              <a:rPr lang="en-US" dirty="0"/>
              <a:t>Shower particles also evolve, creating a cascade</a:t>
            </a:r>
          </a:p>
          <a:p>
            <a:pPr lvl="1"/>
            <a:r>
              <a:rPr lang="en-US" dirty="0"/>
              <a:t>Especially in the presence of large, dense medium</a:t>
            </a:r>
          </a:p>
          <a:p>
            <a:pPr lvl="1"/>
            <a:endParaRPr lang="en-US" dirty="0"/>
          </a:p>
          <a:p>
            <a:r>
              <a:rPr lang="en-US" dirty="0"/>
              <a:t>At the end, hadrons form from all of the produced </a:t>
            </a:r>
            <a:r>
              <a:rPr lang="en-US" dirty="0" err="1"/>
              <a:t>partons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2C10F-ADD8-8E49-82C1-3DA03E4F4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5ECC7AD5-D0AC-1644-AB9A-C6F73721068D}"/>
              </a:ext>
            </a:extLst>
          </p:cNvPr>
          <p:cNvGrpSpPr>
            <a:grpSpLocks/>
          </p:cNvGrpSpPr>
          <p:nvPr/>
        </p:nvGrpSpPr>
        <p:grpSpPr bwMode="auto">
          <a:xfrm>
            <a:off x="7036607" y="361950"/>
            <a:ext cx="1683726" cy="1648194"/>
            <a:chOff x="3488" y="810"/>
            <a:chExt cx="1256" cy="1310"/>
          </a:xfrm>
        </p:grpSpPr>
        <p:pic>
          <p:nvPicPr>
            <p:cNvPr id="6" name="Picture 11" descr="evolution4b">
              <a:extLst>
                <a:ext uri="{FF2B5EF4-FFF2-40B4-BE49-F238E27FC236}">
                  <a16:creationId xmlns:a16="http://schemas.microsoft.com/office/drawing/2014/main" id="{8D062488-2A02-0140-AB04-AE5304B21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0" r="44688" b="55490"/>
            <a:stretch>
              <a:fillRect/>
            </a:stretch>
          </p:blipFill>
          <p:spPr bwMode="auto">
            <a:xfrm>
              <a:off x="3752" y="929"/>
              <a:ext cx="992" cy="1033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E6DB298A-A80D-A549-B1C4-530387547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8" y="1497"/>
              <a:ext cx="640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8DB09C4F-A99B-B144-BED4-B38E7C5C0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6" y="1489"/>
              <a:ext cx="608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EAC1BF88-A3F0-C540-AC9F-5AFA1005E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6" y="810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80E36B74-F447-C94B-AE41-341FC1522C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1441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92D66-2031-7849-9521-1CAEBE42B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047" y="2264281"/>
            <a:ext cx="1773173" cy="156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B7641-7674-E240-A40E-EA10004FA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3500" y="4214752"/>
            <a:ext cx="1946720" cy="12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415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177834" cy="457200"/>
          </a:xfrm>
        </p:spPr>
        <p:txBody>
          <a:bodyPr/>
          <a:lstStyle/>
          <a:p>
            <a:r>
              <a:rPr lang="en-US" dirty="0"/>
              <a:t>Jet’s fate in cold, dense QCD matter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46429"/>
            <a:ext cx="7772400" cy="4902876"/>
          </a:xfrm>
        </p:spPr>
        <p:txBody>
          <a:bodyPr/>
          <a:lstStyle/>
          <a:p>
            <a:r>
              <a:rPr lang="en-US" dirty="0"/>
              <a:t>Energy &amp; angle balance</a:t>
            </a:r>
          </a:p>
          <a:p>
            <a:pPr marL="400030" lvl="1" indent="0"/>
            <a:r>
              <a:rPr lang="en-US" dirty="0"/>
              <a:t> via lepton-jet correlations</a:t>
            </a:r>
          </a:p>
          <a:p>
            <a:pPr marL="400030" lvl="1" indent="0"/>
            <a:r>
              <a:rPr lang="en-US" dirty="0"/>
              <a:t> compare energy loss to</a:t>
            </a:r>
          </a:p>
          <a:p>
            <a:pPr marL="400030" lvl="1" indent="0"/>
            <a:r>
              <a:rPr lang="en-US" dirty="0"/>
              <a:t>	hot, denser QCD matter</a:t>
            </a:r>
          </a:p>
          <a:p>
            <a:pPr marL="400030" lvl="1" indent="0"/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Jet broadening?</a:t>
            </a:r>
          </a:p>
          <a:p>
            <a:endParaRPr lang="en-US" dirty="0"/>
          </a:p>
          <a:p>
            <a:r>
              <a:rPr lang="en-US" dirty="0">
                <a:solidFill>
                  <a:srgbClr val="A300A0"/>
                </a:solidFill>
              </a:rPr>
              <a:t>Jet substructure</a:t>
            </a:r>
          </a:p>
          <a:p>
            <a:pPr lvl="1"/>
            <a:r>
              <a:rPr lang="en-US" dirty="0">
                <a:solidFill>
                  <a:srgbClr val="A300A0"/>
                </a:solidFill>
              </a:rPr>
              <a:t>Energy flow/shower development </a:t>
            </a:r>
          </a:p>
          <a:p>
            <a:pPr lvl="1"/>
            <a:r>
              <a:rPr lang="en-US" dirty="0">
                <a:solidFill>
                  <a:srgbClr val="A300A0"/>
                </a:solidFill>
              </a:rPr>
              <a:t>Quantum # correlation in jets</a:t>
            </a:r>
          </a:p>
          <a:p>
            <a:pPr lvl="1"/>
            <a:r>
              <a:rPr lang="en-US" dirty="0">
                <a:solidFill>
                  <a:srgbClr val="A300A0"/>
                </a:solidFill>
              </a:rPr>
              <a:t>Hadron formation in jets</a:t>
            </a:r>
          </a:p>
          <a:p>
            <a:pPr lvl="1"/>
            <a:r>
              <a:rPr lang="en-US" dirty="0">
                <a:solidFill>
                  <a:srgbClr val="A300A0"/>
                </a:solidFill>
              </a:rPr>
              <a:t>Jet angularities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" name="lepton_jet_theory.pdf" descr="lepton_jet_theory.pdf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980" y="959208"/>
            <a:ext cx="3661654" cy="305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102622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it out at EIC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114" y="1198204"/>
            <a:ext cx="3367686" cy="4059866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31891" y="758766"/>
            <a:ext cx="218242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>
                <a:latin typeface="+mn-lt"/>
              </a:rPr>
              <a:t>Hadron yields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85841" y="5343600"/>
            <a:ext cx="232847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>
                <a:latin typeface="+mn-lt"/>
              </a:rPr>
              <a:t>And correlations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DFE1C0-CEA2-B549-B996-8E298E294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90" y="730250"/>
            <a:ext cx="4178710" cy="54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15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6F15-CF06-574B-8CBC-F40882F3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hadronization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C3E9-DEC3-9C40-8FAF-6F501F1F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647" y="590550"/>
            <a:ext cx="8650705" cy="585390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Cluster hadronization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Based on idea of “pre-confinement”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@ end of shower, all gluons split into q-</a:t>
            </a:r>
            <a:r>
              <a:rPr lang="en-US" dirty="0" err="1">
                <a:solidFill>
                  <a:schemeClr val="tx1"/>
                </a:solidFill>
              </a:rPr>
              <a:t>qbar</a:t>
            </a:r>
            <a:r>
              <a:rPr lang="en-US" dirty="0">
                <a:solidFill>
                  <a:schemeClr val="tx1"/>
                </a:solidFill>
              </a:rPr>
              <a:t> pairs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Color-connected quark pairs form clusters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Large cluster fission into smaller clusters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Small clusters decay </a:t>
            </a:r>
            <a:r>
              <a:rPr lang="en-US" dirty="0" err="1">
                <a:solidFill>
                  <a:schemeClr val="tx1"/>
                </a:solidFill>
              </a:rPr>
              <a:t>isotropically</a:t>
            </a:r>
            <a:r>
              <a:rPr lang="en-US" dirty="0">
                <a:solidFill>
                  <a:schemeClr val="tx1"/>
                </a:solidFill>
              </a:rPr>
              <a:t> into 2 hadrons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String hadronization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Based on ideas of linear confinement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@ end of shower, color-connected </a:t>
            </a:r>
            <a:r>
              <a:rPr lang="en-US" dirty="0" err="1">
                <a:solidFill>
                  <a:srgbClr val="7030A0"/>
                </a:solidFill>
              </a:rPr>
              <a:t>partons</a:t>
            </a:r>
            <a:r>
              <a:rPr lang="en-US" dirty="0">
                <a:solidFill>
                  <a:srgbClr val="7030A0"/>
                </a:solidFill>
              </a:rPr>
              <a:t> form string pieces w/ quark endpoints; gluons transverse kinks.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String junctions are asymmetric color tensor carrying baryon number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Strings break by tunneling; “tension” = energy</a:t>
            </a:r>
          </a:p>
          <a:p>
            <a:r>
              <a:rPr lang="en-US" dirty="0">
                <a:solidFill>
                  <a:srgbClr val="FF0000"/>
                </a:solidFill>
              </a:rPr>
              <a:t>Small strings         clusters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Both Pythia and Herwig tuned to reproduce data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E40E6-1AEC-E84B-848D-FD51AFBCFF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82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6D5235-0388-0741-84E8-F2D0AA0A0B2D}"/>
              </a:ext>
            </a:extLst>
          </p:cNvPr>
          <p:cNvCxnSpPr>
            <a:cxnSpLocks/>
          </p:cNvCxnSpPr>
          <p:nvPr/>
        </p:nvCxnSpPr>
        <p:spPr bwMode="auto">
          <a:xfrm>
            <a:off x="2309657" y="5797971"/>
            <a:ext cx="57751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85223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F9F6-AC33-2041-894D-0496AD9E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message from LHC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708765-FCB7-2D48-8B97-05F18FB5B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E117B-C731-5148-A91E-579FDF6F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8275"/>
            <a:ext cx="7923707" cy="4729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7E0C1-1645-E043-96D0-5698EFBB6BF3}"/>
              </a:ext>
            </a:extLst>
          </p:cNvPr>
          <p:cNvSpPr txBox="1"/>
          <p:nvPr/>
        </p:nvSpPr>
        <p:spPr>
          <a:xfrm>
            <a:off x="685800" y="5808115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+mn-lt"/>
              </a:rPr>
              <a:t>Is coalescence in phase space the whole story?</a:t>
            </a:r>
          </a:p>
        </p:txBody>
      </p:sp>
    </p:spTree>
    <p:extLst>
      <p:ext uri="{BB962C8B-B14F-4D97-AF65-F5344CB8AC3E}">
        <p14:creationId xmlns:p14="http://schemas.microsoft.com/office/powerpoint/2010/main" val="37215769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80AF-74F1-304D-8082-50159056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C105-F1A8-9743-8407-948C36FE8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87" y="1888922"/>
            <a:ext cx="4117654" cy="2456057"/>
          </a:xfrm>
        </p:spPr>
        <p:txBody>
          <a:bodyPr/>
          <a:lstStyle/>
          <a:p>
            <a:r>
              <a:rPr lang="en-US" dirty="0"/>
              <a:t>Correct for detector and reconstruction effects</a:t>
            </a:r>
          </a:p>
          <a:p>
            <a:r>
              <a:rPr lang="en-US" dirty="0"/>
              <a:t>Peak shifts to lower R</a:t>
            </a:r>
            <a:r>
              <a:rPr lang="en-US" baseline="-25000" dirty="0"/>
              <a:t>L</a:t>
            </a:r>
            <a:r>
              <a:rPr lang="en-US" dirty="0"/>
              <a:t> for higher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jets</a:t>
            </a:r>
          </a:p>
          <a:p>
            <a:r>
              <a:rPr lang="en-US" dirty="0"/>
              <a:t>Width is related to the time required for hadrons to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264F3-7F2E-E64E-97B0-A7874311B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5" name="enc2_drl_data_corrected_allpt_trk10.pdf" descr="enc2_drl_data_corrected_allpt_trk10.pdf">
            <a:extLst>
              <a:ext uri="{FF2B5EF4-FFF2-40B4-BE49-F238E27FC236}">
                <a16:creationId xmlns:a16="http://schemas.microsoft.com/office/drawing/2014/main" id="{B0C1D5DF-3947-BF45-B552-0F254E4FC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872" y="805498"/>
            <a:ext cx="4645541" cy="43669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505066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89" y="363133"/>
            <a:ext cx="8328779" cy="457200"/>
          </a:xfrm>
        </p:spPr>
        <p:txBody>
          <a:bodyPr/>
          <a:lstStyle/>
          <a:p>
            <a:r>
              <a:rPr lang="en-US" dirty="0"/>
              <a:t>Connect observations to QCD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51" y="1056703"/>
            <a:ext cx="6215869" cy="3339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274" y="4539165"/>
            <a:ext cx="8328779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rgbClr val="A300A0"/>
                </a:solidFill>
                <a:latin typeface="+mn-lt"/>
              </a:rPr>
              <a:t>Can’t see a single quark or gluon in the detector</a:t>
            </a:r>
          </a:p>
          <a:p>
            <a:pPr>
              <a:buNone/>
            </a:pPr>
            <a:r>
              <a:rPr lang="en-US" sz="2400" i="1" dirty="0" err="1">
                <a:solidFill>
                  <a:srgbClr val="A300A0"/>
                </a:solidFill>
                <a:latin typeface="+mn-lt"/>
              </a:rPr>
              <a:t>Partons</a:t>
            </a:r>
            <a:r>
              <a:rPr lang="en-US" sz="2400" i="1" dirty="0">
                <a:solidFill>
                  <a:srgbClr val="A300A0"/>
                </a:solidFill>
                <a:latin typeface="+mn-lt"/>
              </a:rPr>
              <a:t> radiate gluons, which collect into final state hadrons</a:t>
            </a:r>
          </a:p>
          <a:p>
            <a:pPr>
              <a:buNone/>
            </a:pPr>
            <a:r>
              <a:rPr lang="en-US" sz="2400" i="1" dirty="0">
                <a:solidFill>
                  <a:srgbClr val="A300A0"/>
                </a:solidFill>
                <a:latin typeface="+mn-lt"/>
              </a:rPr>
              <a:t>  (which we call “fragmentation”)</a:t>
            </a:r>
          </a:p>
          <a:p>
            <a:pPr>
              <a:buNone/>
            </a:pPr>
            <a:r>
              <a:rPr lang="en-US" sz="2400" i="1" dirty="0">
                <a:solidFill>
                  <a:srgbClr val="A300A0"/>
                </a:solidFill>
                <a:latin typeface="+mn-lt"/>
              </a:rPr>
              <a:t>The hadrons are co-moving and boosted by quark’s momentum</a:t>
            </a:r>
          </a:p>
          <a:p>
            <a:pPr>
              <a:buNone/>
            </a:pPr>
            <a:r>
              <a:rPr lang="en-US" sz="2400" i="1" dirty="0">
                <a:solidFill>
                  <a:srgbClr val="A300A0"/>
                </a:solidFill>
                <a:latin typeface="+mn-lt"/>
              </a:rPr>
              <a:t>We detect them as jets of hadrons</a:t>
            </a:r>
          </a:p>
        </p:txBody>
      </p:sp>
      <p:pic>
        <p:nvPicPr>
          <p:cNvPr id="6" name="Picture 5" descr="CMSdije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7" t="31723" r="67619" b="24769"/>
          <a:stretch/>
        </p:blipFill>
        <p:spPr>
          <a:xfrm>
            <a:off x="8103349" y="1048209"/>
            <a:ext cx="863600" cy="1658179"/>
          </a:xfrm>
          <a:prstGeom prst="rect">
            <a:avLst/>
          </a:prstGeom>
        </p:spPr>
      </p:pic>
      <p:pic>
        <p:nvPicPr>
          <p:cNvPr id="8" name="Picture 7" descr="CMSdije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85" t="46351" r="20028" b="24769"/>
          <a:stretch/>
        </p:blipFill>
        <p:spPr>
          <a:xfrm>
            <a:off x="8051800" y="3104321"/>
            <a:ext cx="939800" cy="1100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00" y="911902"/>
            <a:ext cx="2065870" cy="13726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rgbClr val="000000"/>
                </a:solidFill>
                <a:latin typeface="+mj-lt"/>
              </a:rPr>
              <a:t>Y. </a:t>
            </a:r>
            <a:r>
              <a:rPr lang="en-US" sz="1600" b="0" i="1" dirty="0" err="1">
                <a:solidFill>
                  <a:srgbClr val="000000"/>
                </a:solidFill>
                <a:latin typeface="+mj-lt"/>
              </a:rPr>
              <a:t>Mehtar-Tani</a:t>
            </a:r>
            <a:r>
              <a:rPr lang="en-US" sz="1600" b="0" i="1" dirty="0">
                <a:solidFill>
                  <a:srgbClr val="000000"/>
                </a:solidFill>
                <a:latin typeface="+mj-lt"/>
              </a:rPr>
              <a:t>: 1602.01047</a:t>
            </a:r>
          </a:p>
          <a:p>
            <a:pPr>
              <a:buNone/>
            </a:pPr>
            <a:r>
              <a:rPr lang="en-US" sz="1600" b="0" i="1" dirty="0" err="1">
                <a:solidFill>
                  <a:srgbClr val="000000"/>
                </a:solidFill>
                <a:latin typeface="+mj-lt"/>
              </a:rPr>
              <a:t>Blaizot</a:t>
            </a:r>
            <a:r>
              <a:rPr lang="en-US" sz="1600" b="0" i="1" dirty="0">
                <a:solidFill>
                  <a:srgbClr val="000000"/>
                </a:solidFill>
                <a:latin typeface="+mj-lt"/>
              </a:rPr>
              <a:t>, et al, PRL114, 222002 (2015)</a:t>
            </a:r>
            <a:endParaRPr lang="en-US" sz="1600" b="0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534400" y="2706388"/>
            <a:ext cx="29634" cy="397933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25743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E879-1354-BA48-A83B-F3F677ED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2784082"/>
            <a:ext cx="7772400" cy="457200"/>
          </a:xfrm>
        </p:spPr>
        <p:txBody>
          <a:bodyPr/>
          <a:lstStyle/>
          <a:p>
            <a:r>
              <a:rPr lang="en-US" dirty="0"/>
              <a:t>Finding jets inside collision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2BDBF-E1B6-B346-81AD-6E0E0B9C1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0894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74504</TotalTime>
  <Words>2786</Words>
  <Application>Microsoft Macintosh PowerPoint</Application>
  <PresentationFormat>Letter Paper (8.5x11 in)</PresentationFormat>
  <Paragraphs>586</Paragraphs>
  <Slides>85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8" baseType="lpstr">
      <vt:lpstr>Arial</vt:lpstr>
      <vt:lpstr>Calibri</vt:lpstr>
      <vt:lpstr>Cambria Math</vt:lpstr>
      <vt:lpstr>Helvetica</vt:lpstr>
      <vt:lpstr>Helvetica Neue</vt:lpstr>
      <vt:lpstr>Lucida Handwrit</vt:lpstr>
      <vt:lpstr>Monotype Sorts</vt:lpstr>
      <vt:lpstr>Palatino</vt:lpstr>
      <vt:lpstr>Symbol</vt:lpstr>
      <vt:lpstr>Times New Roman</vt:lpstr>
      <vt:lpstr>Wingdings</vt:lpstr>
      <vt:lpstr>Default Design</vt:lpstr>
      <vt:lpstr>Equation</vt:lpstr>
      <vt:lpstr>Fun with Jets (in both pp and Pb+Pb collisions) </vt:lpstr>
      <vt:lpstr>outline</vt:lpstr>
      <vt:lpstr>What, actually, IS a jet??</vt:lpstr>
      <vt:lpstr>PowerPoint Presentation</vt:lpstr>
      <vt:lpstr>Discovery of jets in e+e- collisions</vt:lpstr>
      <vt:lpstr>PowerPoint Presentation</vt:lpstr>
      <vt:lpstr>PowerPoint Presentation</vt:lpstr>
      <vt:lpstr>Quarks &amp; gluons in hadron collisions</vt:lpstr>
      <vt:lpstr>Finding jets inside collision events</vt:lpstr>
      <vt:lpstr>PowerPoint Presentation</vt:lpstr>
      <vt:lpstr>PowerPoint Presentation</vt:lpstr>
      <vt:lpstr>Jet algorithm of choice: “anti-kT”</vt:lpstr>
      <vt:lpstr>Jet spectrum</vt:lpstr>
      <vt:lpstr>Under the hood: parton shower evolution</vt:lpstr>
      <vt:lpstr>Perturbative QCD calculation</vt:lpstr>
      <vt:lpstr>How nature makes a jet</vt:lpstr>
      <vt:lpstr>3 problems in connecting data &amp; QCD</vt:lpstr>
      <vt:lpstr>Jet Fragmentation function</vt:lpstr>
      <vt:lpstr>PowerPoint Presentation</vt:lpstr>
      <vt:lpstr>Big fly in the ointment: hadronization</vt:lpstr>
      <vt:lpstr>How do the partons become hadrons?</vt:lpstr>
      <vt:lpstr>String breaking</vt:lpstr>
      <vt:lpstr>PowerPoint Presentation</vt:lpstr>
      <vt:lpstr>Tune string parameters to reproduce data</vt:lpstr>
      <vt:lpstr>Cluster hadronization</vt:lpstr>
      <vt:lpstr>Coalescence in quark gluon plasma</vt:lpstr>
      <vt:lpstr>What to do with these disparate pictures?</vt:lpstr>
      <vt:lpstr>Jet structure</vt:lpstr>
      <vt:lpstr>Look at (calculable) parton splittings</vt:lpstr>
      <vt:lpstr>Lund Plane in pp data</vt:lpstr>
      <vt:lpstr>Grooming jets</vt:lpstr>
      <vt:lpstr>Grooming effect on Lund Plane</vt:lpstr>
      <vt:lpstr>Heavy quark initiated jets</vt:lpstr>
      <vt:lpstr>PowerPoint Presentation</vt:lpstr>
      <vt:lpstr>Reconstructing D jets</vt:lpstr>
      <vt:lpstr>Can we see the dead cone?</vt:lpstr>
      <vt:lpstr>B-jets</vt:lpstr>
      <vt:lpstr>Jet energy and shape modification  in quark gluon plasma</vt:lpstr>
      <vt:lpstr>Where does the lost energy go?</vt:lpstr>
      <vt:lpstr>Look inside and around the jet</vt:lpstr>
      <vt:lpstr>pT vs. r of jet fragments</vt:lpstr>
      <vt:lpstr>Energy unbalanced in g, Z – tagged jets</vt:lpstr>
      <vt:lpstr>g-jet data: jets get wider &amp; softer in plasma</vt:lpstr>
      <vt:lpstr>Jet substructure observables</vt:lpstr>
      <vt:lpstr>Early gluon splitting</vt:lpstr>
      <vt:lpstr>PowerPoint Presentation</vt:lpstr>
      <vt:lpstr>Why measure this observable?</vt:lpstr>
      <vt:lpstr>Combine pT &amp; θ: Angularity</vt:lpstr>
      <vt:lpstr>Groomed jets well described by NLL QCD</vt:lpstr>
      <vt:lpstr>Why is angularity safe for pQCD?</vt:lpstr>
      <vt:lpstr>Explore with jet energy-energy correlators</vt:lpstr>
      <vt:lpstr>Energy-energy correlator definition</vt:lpstr>
      <vt:lpstr>Quark-gluon region calculable</vt:lpstr>
      <vt:lpstr>Separate pQCD, hadronization &amp; hadron gas</vt:lpstr>
      <vt:lpstr>Compare data to models Pythia &amp; Herwig</vt:lpstr>
      <vt:lpstr>Backup</vt:lpstr>
      <vt:lpstr>Jet axis</vt:lpstr>
      <vt:lpstr>Does grooming change the jet axis?</vt:lpstr>
      <vt:lpstr>In Pb+Pb</vt:lpstr>
      <vt:lpstr>Evolution of jet axis difference</vt:lpstr>
      <vt:lpstr>Medium resolution length</vt:lpstr>
      <vt:lpstr>Interactions appear to be incoherent</vt:lpstr>
      <vt:lpstr>Look at the parton splittings</vt:lpstr>
      <vt:lpstr>In Pb+Pb</vt:lpstr>
      <vt:lpstr>Compare D jet with light parton jets</vt:lpstr>
      <vt:lpstr>Separates pQCD &amp; non-perturbative regions</vt:lpstr>
      <vt:lpstr>Check for scaling</vt:lpstr>
      <vt:lpstr>PowerPoint Presentation</vt:lpstr>
      <vt:lpstr>PowerPoint Presentation</vt:lpstr>
      <vt:lpstr>Impact of the initial state</vt:lpstr>
      <vt:lpstr>Inside nucleons and nuclei</vt:lpstr>
      <vt:lpstr>Probe cold, dense matter: Collide e + A</vt:lpstr>
      <vt:lpstr>Electron-ion collider at Brookhaven</vt:lpstr>
      <vt:lpstr>See quarks &amp; gluons with electron beam?</vt:lpstr>
      <vt:lpstr>Deep in a nucleus: gluons are numerous </vt:lpstr>
      <vt:lpstr>Nuclear PDF’s </vt:lpstr>
      <vt:lpstr>PowerPoint Presentation</vt:lpstr>
      <vt:lpstr>Deep inelastic scattering off dense QCD matter at low-x</vt:lpstr>
      <vt:lpstr>Electron tags original jet energy, angle</vt:lpstr>
      <vt:lpstr>Jet’s fate in cold, dense QCD matter </vt:lpstr>
      <vt:lpstr>Figure it out at EIC</vt:lpstr>
      <vt:lpstr>2 hadronization pictures</vt:lpstr>
      <vt:lpstr>Same message from LHC</vt:lpstr>
      <vt:lpstr>Results from ALICE</vt:lpstr>
      <vt:lpstr>Connect observations to QCD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Microsoft Office User</cp:lastModifiedBy>
  <cp:revision>2178</cp:revision>
  <cp:lastPrinted>2010-06-21T03:32:51Z</cp:lastPrinted>
  <dcterms:created xsi:type="dcterms:W3CDTF">2012-01-11T02:10:42Z</dcterms:created>
  <dcterms:modified xsi:type="dcterms:W3CDTF">2023-08-28T21:36:36Z</dcterms:modified>
</cp:coreProperties>
</file>