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3"/>
    <p:sldId id="266" r:id="rId4"/>
    <p:sldId id="257" r:id="rId5"/>
    <p:sldId id="262" r:id="rId6"/>
    <p:sldId id="259" r:id="rId7"/>
    <p:sldId id="260" r:id="rId9"/>
    <p:sldId id="263" r:id="rId10"/>
    <p:sldId id="268" r:id="rId11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6" userDrawn="1">
          <p15:clr>
            <a:srgbClr val="A4A3A4"/>
          </p15:clr>
        </p15:guide>
        <p15:guide id="2" pos="3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096"/>
        <p:guide pos="385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89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71.xml"/><Relationship Id="rId2" Type="http://schemas.openxmlformats.org/officeDocument/2006/relationships/image" Target="../media/image1.png"/><Relationship Id="rId1" Type="http://schemas.openxmlformats.org/officeDocument/2006/relationships/tags" Target="../tags/tag70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76.xml"/><Relationship Id="rId8" Type="http://schemas.openxmlformats.org/officeDocument/2006/relationships/image" Target="../media/image5.png"/><Relationship Id="rId7" Type="http://schemas.openxmlformats.org/officeDocument/2006/relationships/tags" Target="../tags/tag75.xml"/><Relationship Id="rId6" Type="http://schemas.openxmlformats.org/officeDocument/2006/relationships/image" Target="../media/image4.png"/><Relationship Id="rId5" Type="http://schemas.openxmlformats.org/officeDocument/2006/relationships/tags" Target="../tags/tag74.xml"/><Relationship Id="rId4" Type="http://schemas.openxmlformats.org/officeDocument/2006/relationships/image" Target="../media/image3.png"/><Relationship Id="rId3" Type="http://schemas.openxmlformats.org/officeDocument/2006/relationships/tags" Target="../tags/tag73.xml"/><Relationship Id="rId2" Type="http://schemas.openxmlformats.org/officeDocument/2006/relationships/image" Target="../media/image2.png"/><Relationship Id="rId13" Type="http://schemas.openxmlformats.org/officeDocument/2006/relationships/notesSlide" Target="../notesSlides/notesSlide2.xml"/><Relationship Id="rId12" Type="http://schemas.openxmlformats.org/officeDocument/2006/relationships/slideLayout" Target="../slideLayouts/slideLayout2.xml"/><Relationship Id="rId11" Type="http://schemas.openxmlformats.org/officeDocument/2006/relationships/tags" Target="../tags/tag77.xml"/><Relationship Id="rId10" Type="http://schemas.openxmlformats.org/officeDocument/2006/relationships/image" Target="../media/image6.png"/><Relationship Id="rId1" Type="http://schemas.openxmlformats.org/officeDocument/2006/relationships/tags" Target="../tags/tag72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82.xml"/><Relationship Id="rId8" Type="http://schemas.openxmlformats.org/officeDocument/2006/relationships/image" Target="../media/image7.png"/><Relationship Id="rId7" Type="http://schemas.openxmlformats.org/officeDocument/2006/relationships/tags" Target="../tags/tag81.xml"/><Relationship Id="rId6" Type="http://schemas.openxmlformats.org/officeDocument/2006/relationships/image" Target="../media/image5.png"/><Relationship Id="rId5" Type="http://schemas.openxmlformats.org/officeDocument/2006/relationships/tags" Target="../tags/tag80.xml"/><Relationship Id="rId4" Type="http://schemas.openxmlformats.org/officeDocument/2006/relationships/image" Target="../media/image3.png"/><Relationship Id="rId3" Type="http://schemas.openxmlformats.org/officeDocument/2006/relationships/tags" Target="../tags/tag79.xml"/><Relationship Id="rId2" Type="http://schemas.openxmlformats.org/officeDocument/2006/relationships/image" Target="../media/image2.png"/><Relationship Id="rId13" Type="http://schemas.openxmlformats.org/officeDocument/2006/relationships/notesSlide" Target="../notesSlides/notesSlide3.xml"/><Relationship Id="rId12" Type="http://schemas.openxmlformats.org/officeDocument/2006/relationships/slideLayout" Target="../slideLayouts/slideLayout2.xml"/><Relationship Id="rId11" Type="http://schemas.openxmlformats.org/officeDocument/2006/relationships/tags" Target="../tags/tag83.xml"/><Relationship Id="rId10" Type="http://schemas.openxmlformats.org/officeDocument/2006/relationships/image" Target="../media/image8.png"/><Relationship Id="rId1" Type="http://schemas.openxmlformats.org/officeDocument/2006/relationships/tags" Target="../tags/tag78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4.xml"/><Relationship Id="rId8" Type="http://schemas.openxmlformats.org/officeDocument/2006/relationships/slideLayout" Target="../slideLayouts/slideLayout2.xml"/><Relationship Id="rId7" Type="http://schemas.openxmlformats.org/officeDocument/2006/relationships/tags" Target="../tags/tag88.xml"/><Relationship Id="rId6" Type="http://schemas.openxmlformats.org/officeDocument/2006/relationships/tags" Target="../tags/tag87.xml"/><Relationship Id="rId5" Type="http://schemas.openxmlformats.org/officeDocument/2006/relationships/tags" Target="../tags/tag86.xml"/><Relationship Id="rId4" Type="http://schemas.openxmlformats.org/officeDocument/2006/relationships/image" Target="../media/image8.png"/><Relationship Id="rId3" Type="http://schemas.openxmlformats.org/officeDocument/2006/relationships/tags" Target="../tags/tag85.xml"/><Relationship Id="rId2" Type="http://schemas.openxmlformats.org/officeDocument/2006/relationships/image" Target="../media/image7.png"/><Relationship Id="rId1" Type="http://schemas.openxmlformats.org/officeDocument/2006/relationships/tags" Target="../tags/tag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80" y="1079500"/>
            <a:ext cx="9799320" cy="1322070"/>
          </a:xfrm>
        </p:spPr>
        <p:txBody>
          <a:bodyPr/>
          <a:p>
            <a:r>
              <a:rPr lang="en-US" altLang="zh-CN" sz="4400"/>
              <a:t>SoftReset Documentation</a:t>
            </a:r>
            <a:endParaRPr lang="en-US" altLang="zh-CN" sz="44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6035040" y="2602865"/>
            <a:ext cx="6099175" cy="695325"/>
          </a:xfrm>
        </p:spPr>
        <p:txBody>
          <a:bodyPr/>
          <a:p>
            <a:r>
              <a:rPr lang="en-US" altLang="zh-CN"/>
              <a:t>-- HongjiangCai</a:t>
            </a:r>
            <a:endParaRPr lang="en-US" altLang="zh-CN"/>
          </a:p>
        </p:txBody>
      </p:sp>
      <p:sp>
        <p:nvSpPr>
          <p:cNvPr id="4" name="副标题 2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3703320" y="3761105"/>
            <a:ext cx="3788410" cy="128016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 mar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zh-CN" sz="1600"/>
              <a:t>Instrumentation meeting</a:t>
            </a:r>
            <a:endParaRPr lang="en-US" altLang="zh-CN" sz="1600"/>
          </a:p>
          <a:p>
            <a:pPr>
              <a:lnSpc>
                <a:spcPct val="100000"/>
              </a:lnSpc>
            </a:pPr>
            <a:r>
              <a:rPr lang="en-US" altLang="zh-CN" sz="1600"/>
              <a:t>Aug 18, 2023</a:t>
            </a:r>
            <a:endParaRPr lang="en-US" altLang="zh-CN" sz="1600"/>
          </a:p>
        </p:txBody>
      </p:sp>
    </p:spTree>
    <p:custDataLst>
      <p:tags r:id="rId4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7105" y="320110"/>
            <a:ext cx="10969200" cy="705600"/>
          </a:xfrm>
        </p:spPr>
        <p:txBody>
          <a:bodyPr/>
          <a:p>
            <a:r>
              <a:rPr lang="en-US" altLang="zh-CN" sz="2800"/>
              <a:t>Agenda</a:t>
            </a:r>
            <a:endParaRPr lang="en-US" altLang="zh-CN" sz="28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400" y="1271960"/>
            <a:ext cx="10969200" cy="4759200"/>
          </a:xfrm>
        </p:spPr>
        <p:txBody>
          <a:bodyPr/>
          <a:p>
            <a:r>
              <a:rPr lang="en-US" altLang="zh-CN" sz="2400"/>
              <a:t>Why we need soft reset?</a:t>
            </a:r>
            <a:endParaRPr lang="en-US" altLang="zh-CN" sz="2400"/>
          </a:p>
          <a:p>
            <a:r>
              <a:rPr lang="en-US" altLang="zh-CN" sz="2400"/>
              <a:t>How is soft reset achieved?</a:t>
            </a:r>
            <a:endParaRPr lang="en-US" altLang="zh-CN" sz="2400"/>
          </a:p>
          <a:p>
            <a:r>
              <a:rPr lang="en-US" altLang="zh-CN" sz="2400"/>
              <a:t>How to use soft reset with executable?</a:t>
            </a:r>
            <a:endParaRPr lang="en-US" altLang="zh-CN" sz="2400"/>
          </a:p>
          <a:p>
            <a:r>
              <a:rPr lang="en-US" altLang="zh-CN" sz="2400"/>
              <a:t>How to use soft reset with inline code?</a:t>
            </a:r>
            <a:endParaRPr lang="en-US" altLang="zh-CN" sz="2400"/>
          </a:p>
          <a:p>
            <a:r>
              <a:rPr lang="en-US" altLang="zh-CN" sz="2400"/>
              <a:t>How to add soft reset to other modules in the future?</a:t>
            </a:r>
            <a:endParaRPr lang="en-US" altLang="zh-CN" sz="240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0110" y="320110"/>
            <a:ext cx="10969200" cy="705600"/>
          </a:xfrm>
        </p:spPr>
        <p:txBody>
          <a:bodyPr/>
          <a:p>
            <a:r>
              <a:rPr lang="en-US" altLang="zh-CN" sz="3200">
                <a:latin typeface="Calibri" panose="020F0502020204030204" charset="0"/>
                <a:cs typeface="Calibri" panose="020F0502020204030204" charset="0"/>
              </a:rPr>
              <a:t>Why soft reset</a:t>
            </a:r>
            <a:endParaRPr lang="en-US" altLang="zh-CN" sz="320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After running some YARR software side scan/app/test, the FW can stuck at some weird state. To perform another scan/app/test, we need to reset the FW but the only way was to reboot the host.</a:t>
            </a:r>
            <a:endParaRPr lang="en-US" altLang="zh-CN"/>
          </a:p>
          <a:p>
            <a:r>
              <a:rPr lang="en-US" altLang="zh-CN"/>
              <a:t>For busy logic in BRAM, some scan/app/test can cause the busy counter to be misaligned, we need to reset the counter before doing a scan.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0110" y="320110"/>
            <a:ext cx="10969200" cy="705600"/>
          </a:xfrm>
        </p:spPr>
        <p:txBody>
          <a:bodyPr/>
          <a:p>
            <a:r>
              <a:rPr lang="en-US" altLang="zh-CN" sz="3200">
                <a:latin typeface="Calibri" panose="020F0502020204030204" charset="0"/>
                <a:cs typeface="Calibri" panose="020F0502020204030204" charset="0"/>
              </a:rPr>
              <a:t>How is soft reset achieved on FW</a:t>
            </a:r>
            <a:endParaRPr lang="en-US" altLang="zh-CN" sz="320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05" y="1490345"/>
            <a:ext cx="10968990" cy="2523490"/>
          </a:xfrm>
        </p:spPr>
        <p:txBody>
          <a:bodyPr>
            <a:normAutofit/>
          </a:bodyPr>
          <a:p>
            <a:r>
              <a:rPr lang="en-US" altLang="zh-CN"/>
              <a:t>In control register module, when it receive a write to soft reset register, it set target’s soft reset signal high for 8 cycles.</a:t>
            </a:r>
            <a:endParaRPr lang="en-US" altLang="zh-CN"/>
          </a:p>
          <a:p>
            <a:r>
              <a:rPr lang="en-US" altLang="zh-CN"/>
              <a:t>These soft reset signal then goes into corresponding modules and reset internal signals just like rebooting host.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1600" y="197485"/>
            <a:ext cx="4531995" cy="722630"/>
          </a:xfrm>
        </p:spPr>
        <p:txBody>
          <a:bodyPr>
            <a:normAutofit fontScale="90000"/>
          </a:bodyPr>
          <a:p>
            <a:r>
              <a:rPr lang="en-US" altLang="zh-CN" sz="2800">
                <a:latin typeface="Calibri" panose="020F0502020204030204" charset="0"/>
                <a:cs typeface="Calibri" panose="020F0502020204030204" charset="0"/>
              </a:rPr>
              <a:t>How to do soft reset</a:t>
            </a:r>
            <a:br>
              <a:rPr lang="en-US" altLang="zh-CN" sz="2800">
                <a:latin typeface="Calibri" panose="020F0502020204030204" charset="0"/>
                <a:cs typeface="Calibri" panose="020F0502020204030204" charset="0"/>
              </a:rPr>
            </a:br>
            <a:r>
              <a:rPr lang="en-US" altLang="zh-CN" sz="2800">
                <a:latin typeface="Calibri" panose="020F0502020204030204" charset="0"/>
                <a:cs typeface="Calibri" panose="020F0502020204030204" charset="0"/>
              </a:rPr>
              <a:t>with executable</a:t>
            </a:r>
            <a:endParaRPr lang="en-US" altLang="zh-CN" sz="280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630" y="1236980"/>
            <a:ext cx="3228975" cy="4138930"/>
          </a:xfrm>
        </p:spPr>
        <p:txBody>
          <a:bodyPr>
            <a:normAutofit lnSpcReduction="10000"/>
          </a:bodyPr>
          <a:p>
            <a:r>
              <a:rPr lang="en-US" altLang="zh-CN"/>
              <a:t>After building YARR SW, there will be a executable under ./bin called specSoftReset</a:t>
            </a:r>
            <a:endParaRPr lang="en-US" altLang="zh-CN"/>
          </a:p>
          <a:p>
            <a:r>
              <a:rPr lang="en-US" altLang="zh-CN"/>
              <a:t>-h option will show the help</a:t>
            </a:r>
            <a:endParaRPr lang="en-US" altLang="zh-CN"/>
          </a:p>
          <a:p>
            <a:r>
              <a:rPr lang="en-US" altLang="zh-CN"/>
              <a:t>-r option is used to get the correct specCom Id</a:t>
            </a:r>
            <a:endParaRPr lang="en-US" altLang="zh-CN"/>
          </a:p>
          <a:p>
            <a:r>
              <a:rPr lang="en-US" altLang="zh-CN"/>
              <a:t>-o option let user choose which module to reset</a:t>
            </a:r>
            <a:endParaRPr lang="en-US" altLang="zh-CN"/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4333875" y="0"/>
            <a:ext cx="7858125" cy="641413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81305" y="6420485"/>
            <a:ext cx="118548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Example: ./bin/specSoftReset -r configs/controller/specCfg-rd53b-16x1.json -o 14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1600" y="197485"/>
            <a:ext cx="4531995" cy="722630"/>
          </a:xfrm>
        </p:spPr>
        <p:txBody>
          <a:bodyPr>
            <a:normAutofit fontScale="90000"/>
          </a:bodyPr>
          <a:p>
            <a:r>
              <a:rPr lang="en-US" altLang="zh-CN" sz="2800">
                <a:latin typeface="Calibri" panose="020F0502020204030204" charset="0"/>
                <a:cs typeface="Calibri" panose="020F0502020204030204" charset="0"/>
              </a:rPr>
              <a:t>How to do soft reset</a:t>
            </a:r>
            <a:br>
              <a:rPr lang="en-US" altLang="zh-CN" sz="2800">
                <a:latin typeface="Calibri" panose="020F0502020204030204" charset="0"/>
                <a:cs typeface="Calibri" panose="020F0502020204030204" charset="0"/>
              </a:rPr>
            </a:br>
            <a:r>
              <a:rPr lang="en-US" altLang="zh-CN" sz="2800">
                <a:latin typeface="Calibri" panose="020F0502020204030204" charset="0"/>
                <a:cs typeface="Calibri" panose="020F0502020204030204" charset="0"/>
              </a:rPr>
              <a:t>with in line code</a:t>
            </a:r>
            <a:endParaRPr lang="en-US" altLang="zh-CN" sz="280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630" y="1236980"/>
            <a:ext cx="3997960" cy="4138930"/>
          </a:xfrm>
        </p:spPr>
        <p:txBody>
          <a:bodyPr>
            <a:normAutofit fontScale="90000"/>
          </a:bodyPr>
          <a:p>
            <a:r>
              <a:rPr lang="en-US" altLang="zh-CN"/>
              <a:t>To add soft reset in your own software side application, you need to include “specCom.h” and find correct specNum</a:t>
            </a:r>
            <a:endParaRPr lang="en-US" altLang="zh-CN"/>
          </a:p>
          <a:p>
            <a:r>
              <a:rPr lang="en-US" altLang="zh-CN">
                <a:sym typeface="+mn-ea"/>
              </a:rPr>
              <a:t>Then, use writeSingle function in SpecCom you can write the data with SoftResetTarget into the SoftResetRegister on FW</a:t>
            </a:r>
            <a:endParaRPr lang="en-US" altLang="zh-CN"/>
          </a:p>
          <a:p>
            <a:r>
              <a:rPr lang="en-US" altLang="zh-CN"/>
              <a:t>For specNum, you can find it in controller config file with ScanHelper.h</a:t>
            </a:r>
            <a:endParaRPr lang="en-US" altLang="zh-CN"/>
          </a:p>
          <a:p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143500" y="197485"/>
            <a:ext cx="7048500" cy="8191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143500" y="1016635"/>
            <a:ext cx="7048500" cy="16573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5137150" y="2902585"/>
            <a:ext cx="7048500" cy="1905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140325" y="2673985"/>
            <a:ext cx="7048500" cy="254635"/>
          </a:xfrm>
          <a:prstGeom prst="rect">
            <a:avLst/>
          </a:prstGeom>
        </p:spPr>
      </p:pic>
      <p:cxnSp>
        <p:nvCxnSpPr>
          <p:cNvPr id="12" name="直接连接符 11"/>
          <p:cNvCxnSpPr/>
          <p:nvPr/>
        </p:nvCxnSpPr>
        <p:spPr>
          <a:xfrm>
            <a:off x="6623685" y="3144520"/>
            <a:ext cx="2655570" cy="0"/>
          </a:xfrm>
          <a:prstGeom prst="line">
            <a:avLst/>
          </a:prstGeom>
          <a:ln w="31750" cap="rnd">
            <a:solidFill>
              <a:schemeClr val="accent1"/>
            </a:solidFill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flipH="1">
            <a:off x="6728460" y="3144520"/>
            <a:ext cx="506730" cy="2978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5836920" y="3493770"/>
            <a:ext cx="19037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Soft Reset Register Addr</a:t>
            </a:r>
            <a:endParaRPr lang="en-US" altLang="zh-CN"/>
          </a:p>
        </p:txBody>
      </p:sp>
      <p:cxnSp>
        <p:nvCxnSpPr>
          <p:cNvPr id="15" name="直接连接符 14"/>
          <p:cNvCxnSpPr/>
          <p:nvPr/>
        </p:nvCxnSpPr>
        <p:spPr>
          <a:xfrm flipV="1">
            <a:off x="9401810" y="3135630"/>
            <a:ext cx="1170940" cy="8890"/>
          </a:xfrm>
          <a:prstGeom prst="line">
            <a:avLst/>
          </a:prstGeom>
          <a:ln w="31750" cap="rnd">
            <a:solidFill>
              <a:srgbClr val="FF0000"/>
            </a:solidFill>
            <a:round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>
            <a:off x="9864725" y="3144520"/>
            <a:ext cx="515620" cy="3105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9523095" y="3506470"/>
            <a:ext cx="21316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Soft Reset Target</a:t>
            </a:r>
            <a:endParaRPr lang="en-US" altLang="zh-CN"/>
          </a:p>
        </p:txBody>
      </p:sp>
      <p:pic>
        <p:nvPicPr>
          <p:cNvPr id="19" name="图片 18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0" y="5316220"/>
            <a:ext cx="9201150" cy="1543050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9262110" y="3813175"/>
            <a:ext cx="2785745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 b="1">
                <a:latin typeface="Calibri Light" panose="020F0302020204030204" charset="0"/>
                <a:cs typeface="Calibri Light" panose="020F0302020204030204" charset="0"/>
              </a:rPr>
              <a:t>Each bit in write data represents a reset signal for modules in FW.</a:t>
            </a:r>
            <a:endParaRPr lang="en-US" altLang="zh-CN" sz="1600" b="1">
              <a:latin typeface="Calibri Light" panose="020F0302020204030204" charset="0"/>
              <a:cs typeface="Calibri Light" panose="020F0302020204030204" charset="0"/>
            </a:endParaRPr>
          </a:p>
          <a:p>
            <a:endParaRPr lang="en-US" altLang="zh-CN" sz="1600" b="1">
              <a:latin typeface="Calibri Light" panose="020F0302020204030204" charset="0"/>
              <a:cs typeface="Calibri Light" panose="020F0302020204030204" charset="0"/>
            </a:endParaRPr>
          </a:p>
          <a:p>
            <a:r>
              <a:rPr lang="en-US" altLang="zh-CN" sz="1600" b="1">
                <a:latin typeface="Calibri Light" panose="020F0302020204030204" charset="0"/>
                <a:cs typeface="Calibri Light" panose="020F0302020204030204" charset="0"/>
              </a:rPr>
              <a:t>If you want to reset multiple modules, you can ‘OR’ the definitions to create your own target list.</a:t>
            </a:r>
            <a:endParaRPr lang="en-US" altLang="zh-CN" sz="1600" b="1">
              <a:latin typeface="Calibri Light" panose="020F0302020204030204" charset="0"/>
              <a:cs typeface="Calibri Light" panose="020F0302020204030204" charset="0"/>
            </a:endParaRPr>
          </a:p>
          <a:p>
            <a:r>
              <a:rPr lang="en-US" altLang="zh-CN" sz="1600" b="1">
                <a:latin typeface="Calibri Light" panose="020F0302020204030204" charset="0"/>
                <a:cs typeface="Calibri Light" panose="020F0302020204030204" charset="0"/>
              </a:rPr>
              <a:t>E.g. SOFTRST_TX_CORE | SOFTRST_RX_CORE</a:t>
            </a:r>
            <a:endParaRPr lang="en-US" altLang="zh-CN" sz="1600" b="1">
              <a:latin typeface="Calibri Light" panose="020F0302020204030204" charset="0"/>
              <a:cs typeface="Calibri Light" panose="020F0302020204030204" charset="0"/>
            </a:endParaRPr>
          </a:p>
          <a:p>
            <a:r>
              <a:rPr lang="en-US" altLang="zh-CN" sz="1600" b="1">
                <a:latin typeface="Calibri Light" panose="020F0302020204030204" charset="0"/>
                <a:cs typeface="Calibri Light" panose="020F0302020204030204" charset="0"/>
              </a:rPr>
              <a:t>will reset both wb_Tx_core and wb_Rx_core</a:t>
            </a:r>
            <a:endParaRPr lang="en-US" altLang="zh-CN" sz="1600" b="1">
              <a:latin typeface="Calibri Light" panose="020F0302020204030204" charset="0"/>
              <a:cs typeface="Calibri Light" panose="020F0302020204030204" charset="0"/>
            </a:endParaRPr>
          </a:p>
        </p:txBody>
      </p:sp>
    </p:spTree>
    <p:custDataLst>
      <p:tags r:id="rId1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1600" y="197485"/>
            <a:ext cx="4531995" cy="722630"/>
          </a:xfrm>
        </p:spPr>
        <p:txBody>
          <a:bodyPr>
            <a:normAutofit/>
          </a:bodyPr>
          <a:p>
            <a:r>
              <a:rPr lang="en-US" altLang="zh-CN" sz="2800">
                <a:latin typeface="Calibri" panose="020F0502020204030204" charset="0"/>
                <a:cs typeface="Calibri" panose="020F0502020204030204" charset="0"/>
              </a:rPr>
              <a:t>How add new soft reset</a:t>
            </a:r>
            <a:endParaRPr lang="en-US" altLang="zh-CN" sz="280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630" y="1236980"/>
            <a:ext cx="3997960" cy="1664970"/>
          </a:xfrm>
        </p:spPr>
        <p:txBody>
          <a:bodyPr>
            <a:normAutofit/>
          </a:bodyPr>
          <a:p>
            <a:r>
              <a:rPr lang="en-US" altLang="zh-CN"/>
              <a:t>Currently, we only used 10 bits in the soft reset register. User can add their own soft reset in the future.</a:t>
            </a:r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143500" y="608330"/>
            <a:ext cx="7048500" cy="8191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143500" y="1427480"/>
            <a:ext cx="7048500" cy="16573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5143500" y="3084830"/>
            <a:ext cx="7048500" cy="25463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01600" y="3162300"/>
            <a:ext cx="2724785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Example: </a:t>
            </a:r>
            <a:endParaRPr lang="en-US" altLang="zh-CN"/>
          </a:p>
          <a:p>
            <a:r>
              <a:rPr lang="en-US" altLang="zh-CN"/>
              <a:t>    new_module</a:t>
            </a:r>
            <a:endParaRPr lang="en-US" altLang="zh-CN"/>
          </a:p>
          <a:p>
            <a:r>
              <a:rPr lang="en-US" altLang="zh-CN"/>
              <a:t>    port map{</a:t>
            </a:r>
            <a:endParaRPr lang="en-US" altLang="zh-CN"/>
          </a:p>
          <a:p>
            <a:r>
              <a:rPr lang="en-US" altLang="zh-CN"/>
              <a:t>        ...</a:t>
            </a:r>
            <a:endParaRPr lang="en-US" altLang="zh-CN"/>
          </a:p>
          <a:p>
            <a:r>
              <a:rPr lang="en-US" altLang="zh-CN"/>
              <a:t>        rst_i =&gt; not rst_n_s,</a:t>
            </a:r>
            <a:endParaRPr lang="en-US" altLang="zh-CN"/>
          </a:p>
          <a:p>
            <a:r>
              <a:rPr lang="en-US" altLang="zh-CN"/>
              <a:t>        ...</a:t>
            </a:r>
            <a:endParaRPr lang="en-US" altLang="zh-CN"/>
          </a:p>
          <a:p>
            <a:r>
              <a:rPr lang="en-US" altLang="zh-CN"/>
              <a:t>    }</a:t>
            </a:r>
            <a:endParaRPr lang="en-US" altLang="zh-CN"/>
          </a:p>
        </p:txBody>
      </p:sp>
      <p:sp>
        <p:nvSpPr>
          <p:cNvPr id="7" name="文本框 6"/>
          <p:cNvSpPr txBox="1"/>
          <p:nvPr/>
        </p:nvSpPr>
        <p:spPr>
          <a:xfrm>
            <a:off x="170180" y="5036185"/>
            <a:ext cx="459549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new_module</a:t>
            </a:r>
            <a:endParaRPr lang="en-US" altLang="zh-CN"/>
          </a:p>
          <a:p>
            <a:r>
              <a:rPr lang="en-US" altLang="zh-CN"/>
              <a:t>port map{</a:t>
            </a:r>
            <a:endParaRPr lang="en-US" altLang="zh-CN"/>
          </a:p>
          <a:p>
            <a:r>
              <a:rPr lang="en-US" altLang="zh-CN"/>
              <a:t>    ...</a:t>
            </a:r>
            <a:endParaRPr lang="en-US" altLang="zh-CN"/>
          </a:p>
          <a:p>
            <a:r>
              <a:rPr lang="en-US" altLang="zh-CN"/>
              <a:t>    rst_i =&gt; (not rst_n_s) or soft_rst_reg(10),</a:t>
            </a:r>
            <a:endParaRPr lang="en-US" altLang="zh-CN"/>
          </a:p>
          <a:p>
            <a:r>
              <a:rPr lang="en-US" altLang="zh-CN"/>
              <a:t>    ...</a:t>
            </a:r>
            <a:endParaRPr lang="en-US" altLang="zh-CN"/>
          </a:p>
          <a:p>
            <a:r>
              <a:rPr lang="en-US" altLang="zh-CN"/>
              <a:t>}</a:t>
            </a:r>
            <a:endParaRPr lang="en-US" altLang="zh-CN"/>
          </a:p>
        </p:txBody>
      </p:sp>
      <p:sp>
        <p:nvSpPr>
          <p:cNvPr id="8" name="文本框 7"/>
          <p:cNvSpPr txBox="1"/>
          <p:nvPr/>
        </p:nvSpPr>
        <p:spPr>
          <a:xfrm>
            <a:off x="101600" y="2794000"/>
            <a:ext cx="37744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 i="1"/>
              <a:t>FW side</a:t>
            </a:r>
            <a:endParaRPr lang="en-US" altLang="zh-CN" b="1" i="1"/>
          </a:p>
        </p:txBody>
      </p:sp>
      <p:cxnSp>
        <p:nvCxnSpPr>
          <p:cNvPr id="9" name="直接箭头连接符 8"/>
          <p:cNvCxnSpPr/>
          <p:nvPr/>
        </p:nvCxnSpPr>
        <p:spPr>
          <a:xfrm>
            <a:off x="2291080" y="4638040"/>
            <a:ext cx="288290" cy="1231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5086350" y="156210"/>
            <a:ext cx="19043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 i="1"/>
              <a:t>SW side</a:t>
            </a:r>
            <a:endParaRPr lang="en-US" altLang="zh-CN" b="1" i="1"/>
          </a:p>
        </p:txBody>
      </p:sp>
      <p:pic>
        <p:nvPicPr>
          <p:cNvPr id="21" name="图片 20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143500" y="3773170"/>
            <a:ext cx="7048500" cy="30480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5143500" y="4077970"/>
            <a:ext cx="7048500" cy="209550"/>
          </a:xfrm>
          <a:prstGeom prst="rect">
            <a:avLst/>
          </a:prstGeom>
        </p:spPr>
      </p:pic>
      <p:sp>
        <p:nvSpPr>
          <p:cNvPr id="24" name="加号 23"/>
          <p:cNvSpPr/>
          <p:nvPr/>
        </p:nvSpPr>
        <p:spPr>
          <a:xfrm>
            <a:off x="8091805" y="3420110"/>
            <a:ext cx="332105" cy="323215"/>
          </a:xfrm>
          <a:prstGeom prst="mathPlus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1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1600" y="197485"/>
            <a:ext cx="4531995" cy="722630"/>
          </a:xfrm>
        </p:spPr>
        <p:txBody>
          <a:bodyPr>
            <a:normAutofit/>
          </a:bodyPr>
          <a:p>
            <a:r>
              <a:rPr lang="en-US" altLang="zh-CN" sz="2800">
                <a:latin typeface="Calibri" panose="020F0502020204030204" charset="0"/>
                <a:cs typeface="Calibri" panose="020F0502020204030204" charset="0"/>
              </a:rPr>
              <a:t>How add new soft reset</a:t>
            </a:r>
            <a:endParaRPr lang="en-US" altLang="zh-CN" sz="280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6231255" y="1720850"/>
            <a:ext cx="5704840" cy="485711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r="17342" b="-15208"/>
          <a:stretch>
            <a:fillRect/>
          </a:stretch>
        </p:blipFill>
        <p:spPr>
          <a:xfrm>
            <a:off x="201295" y="6010910"/>
            <a:ext cx="5826125" cy="35115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rcRect r="17342" b="-10606"/>
          <a:stretch>
            <a:fillRect/>
          </a:stretch>
        </p:blipFill>
        <p:spPr>
          <a:xfrm>
            <a:off x="201295" y="6305550"/>
            <a:ext cx="5826125" cy="231775"/>
          </a:xfrm>
          <a:prstGeom prst="rect">
            <a:avLst/>
          </a:prstGeom>
        </p:spPr>
      </p:pic>
      <p:sp>
        <p:nvSpPr>
          <p:cNvPr id="15" name="加号 14"/>
          <p:cNvSpPr/>
          <p:nvPr>
            <p:custDataLst>
              <p:tags r:id="rId5"/>
            </p:custDataLst>
          </p:nvPr>
        </p:nvSpPr>
        <p:spPr>
          <a:xfrm>
            <a:off x="2948305" y="5647690"/>
            <a:ext cx="332105" cy="323215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3089910" y="6015355"/>
            <a:ext cx="200914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00">
                <a:solidFill>
                  <a:schemeClr val="accent4"/>
                </a:solidFill>
                <a:sym typeface="+mn-ea"/>
              </a:rPr>
              <a:t>= soft_rst_reg(10)</a:t>
            </a:r>
            <a:endParaRPr lang="en-US" altLang="zh-CN" sz="1000">
              <a:solidFill>
                <a:schemeClr val="accent4"/>
              </a:solidFill>
              <a:sym typeface="+mn-ea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730365" y="4126865"/>
            <a:ext cx="1205230" cy="1651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圆角矩形 19"/>
          <p:cNvSpPr/>
          <p:nvPr/>
        </p:nvSpPr>
        <p:spPr>
          <a:xfrm>
            <a:off x="2688590" y="4506595"/>
            <a:ext cx="1075055" cy="1101090"/>
          </a:xfrm>
          <a:prstGeom prst="round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5" name="右箭头 24"/>
          <p:cNvSpPr/>
          <p:nvPr/>
        </p:nvSpPr>
        <p:spPr>
          <a:xfrm>
            <a:off x="3763645" y="4686300"/>
            <a:ext cx="2987675" cy="741680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2797810" y="4882515"/>
            <a:ext cx="8566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Host</a:t>
            </a:r>
            <a:endParaRPr lang="en-US" altLang="zh-CN"/>
          </a:p>
        </p:txBody>
      </p:sp>
      <p:sp>
        <p:nvSpPr>
          <p:cNvPr id="27" name="文本框 26"/>
          <p:cNvSpPr txBox="1"/>
          <p:nvPr/>
        </p:nvSpPr>
        <p:spPr>
          <a:xfrm>
            <a:off x="7192010" y="1720850"/>
            <a:ext cx="22015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app.vhd</a:t>
            </a:r>
            <a:endParaRPr lang="en-US" altLang="zh-CN"/>
          </a:p>
        </p:txBody>
      </p:sp>
      <p:sp>
        <p:nvSpPr>
          <p:cNvPr id="28" name="文本框 27"/>
          <p:cNvSpPr txBox="1"/>
          <p:nvPr/>
        </p:nvSpPr>
        <p:spPr>
          <a:xfrm>
            <a:off x="6751320" y="3811905"/>
            <a:ext cx="1126490" cy="37592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 sz="1400"/>
              <a:t>ctrl_reg.vhd</a:t>
            </a:r>
            <a:endParaRPr lang="en-US" altLang="zh-CN" sz="1400"/>
          </a:p>
        </p:txBody>
      </p:sp>
      <p:cxnSp>
        <p:nvCxnSpPr>
          <p:cNvPr id="32" name="肘形连接符 31"/>
          <p:cNvCxnSpPr>
            <a:stCxn id="17" idx="3"/>
          </p:cNvCxnSpPr>
          <p:nvPr/>
        </p:nvCxnSpPr>
        <p:spPr>
          <a:xfrm>
            <a:off x="7935595" y="4952365"/>
            <a:ext cx="1113155" cy="681990"/>
          </a:xfrm>
          <a:prstGeom prst="bentConnector3">
            <a:avLst>
              <a:gd name="adj1" fmla="val 50029"/>
            </a:avLst>
          </a:prstGeom>
          <a:ln w="31750"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3" name="文本框 32"/>
          <p:cNvSpPr txBox="1"/>
          <p:nvPr/>
        </p:nvSpPr>
        <p:spPr>
          <a:xfrm>
            <a:off x="9048750" y="5427980"/>
            <a:ext cx="13976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soft_rst_reg</a:t>
            </a:r>
            <a:endParaRPr lang="en-US" altLang="zh-CN"/>
          </a:p>
        </p:txBody>
      </p:sp>
      <p:cxnSp>
        <p:nvCxnSpPr>
          <p:cNvPr id="34" name="直接连接符 33"/>
          <p:cNvCxnSpPr/>
          <p:nvPr/>
        </p:nvCxnSpPr>
        <p:spPr>
          <a:xfrm flipV="1">
            <a:off x="8611870" y="5476875"/>
            <a:ext cx="192405" cy="2971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>
            <a:off x="8524240" y="5319395"/>
            <a:ext cx="36703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200"/>
              <a:t>32</a:t>
            </a:r>
            <a:endParaRPr lang="en-US" altLang="zh-CN" sz="1200"/>
          </a:p>
        </p:txBody>
      </p:sp>
      <p:sp>
        <p:nvSpPr>
          <p:cNvPr id="36" name="矩形 35"/>
          <p:cNvSpPr/>
          <p:nvPr/>
        </p:nvSpPr>
        <p:spPr>
          <a:xfrm>
            <a:off x="9354185" y="2077085"/>
            <a:ext cx="1651000" cy="1852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37" name="直接箭头连接符 36"/>
          <p:cNvCxnSpPr/>
          <p:nvPr/>
        </p:nvCxnSpPr>
        <p:spPr>
          <a:xfrm flipV="1">
            <a:off x="10001250" y="4900295"/>
            <a:ext cx="0" cy="527685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grpSp>
        <p:nvGrpSpPr>
          <p:cNvPr id="42" name="组合 41"/>
          <p:cNvGrpSpPr/>
          <p:nvPr/>
        </p:nvGrpSpPr>
        <p:grpSpPr>
          <a:xfrm>
            <a:off x="9441180" y="4508500"/>
            <a:ext cx="1489710" cy="1169670"/>
            <a:chOff x="2046" y="2710"/>
            <a:chExt cx="2346" cy="1842"/>
          </a:xfrm>
        </p:grpSpPr>
        <p:sp>
          <p:nvSpPr>
            <p:cNvPr id="39" name="弧形 38"/>
            <p:cNvSpPr/>
            <p:nvPr/>
          </p:nvSpPr>
          <p:spPr>
            <a:xfrm>
              <a:off x="2046" y="2710"/>
              <a:ext cx="1583" cy="1843"/>
            </a:xfrm>
            <a:prstGeom prst="arc">
              <a:avLst>
                <a:gd name="adj1" fmla="val 17627705"/>
                <a:gd name="adj2" fmla="val 20532399"/>
              </a:avLst>
            </a:prstGeom>
            <a:ln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40" name="弧形 39"/>
            <p:cNvSpPr/>
            <p:nvPr>
              <p:custDataLst>
                <p:tags r:id="rId6"/>
              </p:custDataLst>
            </p:nvPr>
          </p:nvSpPr>
          <p:spPr>
            <a:xfrm flipH="1">
              <a:off x="2784" y="2710"/>
              <a:ext cx="1608" cy="1843"/>
            </a:xfrm>
            <a:prstGeom prst="arc">
              <a:avLst>
                <a:gd name="adj1" fmla="val 17627705"/>
                <a:gd name="adj2" fmla="val 20532399"/>
              </a:avLst>
            </a:prstGeom>
            <a:ln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41" name="弧形 40"/>
            <p:cNvSpPr/>
            <p:nvPr/>
          </p:nvSpPr>
          <p:spPr>
            <a:xfrm rot="19020000">
              <a:off x="2493" y="3276"/>
              <a:ext cx="1232" cy="1002"/>
            </a:xfrm>
            <a:prstGeom prst="arc">
              <a:avLst>
                <a:gd name="adj1" fmla="val 16200000"/>
                <a:gd name="adj2" fmla="val 372210"/>
              </a:avLst>
            </a:prstGeom>
            <a:ln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43" name="文本框 42"/>
          <p:cNvSpPr txBox="1"/>
          <p:nvPr/>
        </p:nvSpPr>
        <p:spPr>
          <a:xfrm>
            <a:off x="10446385" y="5922645"/>
            <a:ext cx="11531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200"/>
              <a:t>new module’s rst</a:t>
            </a:r>
            <a:endParaRPr lang="en-US" altLang="zh-CN" sz="1200"/>
          </a:p>
        </p:txBody>
      </p:sp>
      <p:sp>
        <p:nvSpPr>
          <p:cNvPr id="44" name="文本框 43"/>
          <p:cNvSpPr txBox="1"/>
          <p:nvPr/>
        </p:nvSpPr>
        <p:spPr>
          <a:xfrm>
            <a:off x="8988425" y="5092700"/>
            <a:ext cx="1012825" cy="32131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900"/>
              <a:t>soft_rst_reg(10)</a:t>
            </a:r>
            <a:endParaRPr lang="en-US" altLang="zh-CN" sz="900"/>
          </a:p>
        </p:txBody>
      </p:sp>
      <p:cxnSp>
        <p:nvCxnSpPr>
          <p:cNvPr id="45" name="直接连接符 44"/>
          <p:cNvCxnSpPr/>
          <p:nvPr/>
        </p:nvCxnSpPr>
        <p:spPr>
          <a:xfrm flipV="1">
            <a:off x="9927590" y="5114925"/>
            <a:ext cx="147955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46" name="肘形连接符 45"/>
          <p:cNvCxnSpPr>
            <a:stCxn id="43" idx="0"/>
          </p:cNvCxnSpPr>
          <p:nvPr/>
        </p:nvCxnSpPr>
        <p:spPr>
          <a:xfrm rot="16200000" flipV="1">
            <a:off x="10143490" y="5043170"/>
            <a:ext cx="1045845" cy="712470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 flipV="1">
            <a:off x="10620375" y="5339080"/>
            <a:ext cx="114300" cy="1333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48" name="文本框 47"/>
          <p:cNvSpPr txBox="1"/>
          <p:nvPr/>
        </p:nvSpPr>
        <p:spPr>
          <a:xfrm>
            <a:off x="10001250" y="4624705"/>
            <a:ext cx="35687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200"/>
              <a:t>or</a:t>
            </a:r>
            <a:endParaRPr lang="en-US" altLang="zh-CN" sz="1200"/>
          </a:p>
        </p:txBody>
      </p:sp>
      <p:cxnSp>
        <p:nvCxnSpPr>
          <p:cNvPr id="49" name="直接箭头连接符 48"/>
          <p:cNvCxnSpPr>
            <a:stCxn id="40" idx="0"/>
            <a:endCxn id="36" idx="2"/>
          </p:cNvCxnSpPr>
          <p:nvPr/>
        </p:nvCxnSpPr>
        <p:spPr>
          <a:xfrm flipH="1" flipV="1">
            <a:off x="10179685" y="3929380"/>
            <a:ext cx="10160" cy="641985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50" name="文本框 49"/>
          <p:cNvSpPr txBox="1"/>
          <p:nvPr/>
        </p:nvSpPr>
        <p:spPr>
          <a:xfrm>
            <a:off x="9927590" y="3674110"/>
            <a:ext cx="53848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/>
              <a:t>rst_i</a:t>
            </a:r>
            <a:endParaRPr lang="en-US" altLang="zh-CN" sz="1000"/>
          </a:p>
        </p:txBody>
      </p:sp>
      <p:sp>
        <p:nvSpPr>
          <p:cNvPr id="51" name="文本框 50"/>
          <p:cNvSpPr txBox="1"/>
          <p:nvPr/>
        </p:nvSpPr>
        <p:spPr>
          <a:xfrm>
            <a:off x="9519920" y="1844040"/>
            <a:ext cx="121475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/>
              <a:t>new_module.vhd</a:t>
            </a:r>
            <a:endParaRPr lang="en-US" altLang="zh-CN" sz="1000"/>
          </a:p>
        </p:txBody>
      </p:sp>
      <p:sp>
        <p:nvSpPr>
          <p:cNvPr id="52" name="文本框 51"/>
          <p:cNvSpPr txBox="1"/>
          <p:nvPr/>
        </p:nvSpPr>
        <p:spPr>
          <a:xfrm>
            <a:off x="348615" y="920115"/>
            <a:ext cx="4638040" cy="28879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/>
              <a:t>What you need to add:</a:t>
            </a:r>
            <a:endParaRPr lang="en-US" altLang="zh-CN"/>
          </a:p>
          <a:p>
            <a:pPr marL="285750" indent="-285750">
              <a:buFont typeface="Wingdings" panose="05000000000000000000" charset="0"/>
              <a:buChar char="l"/>
            </a:pPr>
            <a:r>
              <a:rPr lang="en-US" altLang="zh-CN">
                <a:solidFill>
                  <a:schemeClr val="tx1"/>
                </a:solidFill>
              </a:rPr>
              <a:t>SW side</a:t>
            </a:r>
            <a:endParaRPr lang="en-US" altLang="zh-CN">
              <a:solidFill>
                <a:schemeClr val="tx1"/>
              </a:solidFill>
            </a:endParaRPr>
          </a:p>
          <a:p>
            <a:pPr marL="742950" lvl="1" indent="-285750">
              <a:buFont typeface="Wingdings" panose="05000000000000000000" charset="0"/>
              <a:buChar char="l"/>
            </a:pPr>
            <a:r>
              <a:rPr lang="en-US" altLang="zh-CN">
                <a:solidFill>
                  <a:schemeClr val="tx1"/>
                </a:solidFill>
              </a:rPr>
              <a:t>d</a:t>
            </a:r>
            <a:r>
              <a:rPr lang="en-US" altLang="zh-CN">
                <a:sym typeface="+mn-ea"/>
              </a:rPr>
              <a:t>efinition of bit in register representing the module.</a:t>
            </a:r>
            <a:endParaRPr lang="en-US" altLang="zh-CN">
              <a:sym typeface="+mn-ea"/>
            </a:endParaRPr>
          </a:p>
          <a:p>
            <a:pPr marL="285750" lvl="0" indent="-285750">
              <a:buFont typeface="Wingdings" panose="05000000000000000000" charset="0"/>
              <a:buChar char="l"/>
            </a:pPr>
            <a:r>
              <a:rPr lang="en-US" altLang="zh-CN">
                <a:solidFill>
                  <a:schemeClr val="tx1"/>
                </a:solidFill>
              </a:rPr>
              <a:t>FW side </a:t>
            </a:r>
            <a:endParaRPr lang="en-US" altLang="zh-CN">
              <a:solidFill>
                <a:schemeClr val="tx1"/>
              </a:solidFill>
            </a:endParaRPr>
          </a:p>
          <a:p>
            <a:pPr marL="742950" lvl="1" indent="-285750">
              <a:buFont typeface="Wingdings" panose="05000000000000000000" charset="0"/>
              <a:buChar char="l"/>
            </a:pPr>
            <a:r>
              <a:rPr lang="en-US" altLang="zh-CN">
                <a:solidFill>
                  <a:schemeClr val="tx1"/>
                </a:solidFill>
              </a:rPr>
              <a:t>logics marked </a:t>
            </a:r>
            <a:r>
              <a:rPr lang="en-US" altLang="zh-CN">
                <a:solidFill>
                  <a:srgbClr val="FF0000"/>
                </a:solidFill>
              </a:rPr>
              <a:t>red</a:t>
            </a:r>
            <a:r>
              <a:rPr lang="en-US" altLang="zh-CN">
                <a:solidFill>
                  <a:schemeClr val="tx1"/>
                </a:solidFill>
              </a:rPr>
              <a:t>.</a:t>
            </a:r>
            <a:endParaRPr lang="en-US" altLang="zh-CN">
              <a:solidFill>
                <a:schemeClr val="tx1"/>
              </a:solidFill>
            </a:endParaRPr>
          </a:p>
        </p:txBody>
      </p: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"/>
</p:tagLst>
</file>

<file path=ppt/tags/tag66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9.xml><?xml version="1.0" encoding="utf-8"?>
<p:tagLst xmlns:p="http://schemas.openxmlformats.org/presentationml/2006/main">
  <p:tag name="COMMONDATA" val="eyJoZGlkIjoiODcyYWY3ZTAyZmUxNTM5MGQ1M2Q5ZDQwZWIwNmVkZjgifQ==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2375</Words>
  <Application>WPS 演示</Application>
  <PresentationFormat>宽屏</PresentationFormat>
  <Paragraphs>104</Paragraphs>
  <Slides>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宋体</vt:lpstr>
      <vt:lpstr>Wingdings</vt:lpstr>
      <vt:lpstr>Wingdings</vt:lpstr>
      <vt:lpstr>Calibri</vt:lpstr>
      <vt:lpstr>Calibri Light</vt:lpstr>
      <vt:lpstr>微软雅黑</vt:lpstr>
      <vt:lpstr>Arial Unicode MS</vt:lpstr>
      <vt:lpstr>WPS</vt:lpstr>
      <vt:lpstr>SoftReset Documentation</vt:lpstr>
      <vt:lpstr>PowerPoint 演示文稿</vt:lpstr>
      <vt:lpstr>Why soft reset</vt:lpstr>
      <vt:lpstr>How is soft reset achieved on FW</vt:lpstr>
      <vt:lpstr>How to do soft reset with executable</vt:lpstr>
      <vt:lpstr>How to do soft reset with in line code</vt:lpstr>
      <vt:lpstr>How add new soft reset</vt:lpstr>
      <vt:lpstr>How add new soft reset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Hongjiang Cai</cp:lastModifiedBy>
  <cp:revision>161</cp:revision>
  <dcterms:created xsi:type="dcterms:W3CDTF">2019-06-19T02:08:00Z</dcterms:created>
  <dcterms:modified xsi:type="dcterms:W3CDTF">2023-08-18T21:53:31Z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2052-12.1.0.15120</vt:lpwstr>
  </property>
  <property fmtid="{D5CDD505-2E9C-101B-9397-08002B2CF9AE}" pid="3" name="ICV">
    <vt:lpwstr>2714BC2042754196817988410A36725A</vt:lpwstr>
  </property>
</Properties>
</file>