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64" r:id="rId2"/>
    <p:sldId id="268" r:id="rId3"/>
    <p:sldId id="271" r:id="rId4"/>
    <p:sldId id="272" r:id="rId5"/>
    <p:sldId id="274" r:id="rId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109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109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109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109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109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-109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-109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-109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-109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22B45"/>
    <a:srgbClr val="032B44"/>
    <a:srgbClr val="062A44"/>
    <a:srgbClr val="062E44"/>
    <a:srgbClr val="003366"/>
    <a:srgbClr val="336699"/>
    <a:srgbClr val="99CCFF"/>
    <a:srgbClr val="66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2" d="100"/>
          <a:sy n="112" d="100"/>
        </p:scale>
        <p:origin x="-158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000">
                <a:latin typeface="Arial" pitchFamily="-109" charset="0"/>
                <a:cs typeface="ＭＳ Ｐゴシック" pitchFamily="-109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000"/>
            </a:lvl1pPr>
          </a:lstStyle>
          <a:p>
            <a:fld id="{C52CEDBB-4D36-4479-B8CE-D38391FE8DD4}" type="datetime1">
              <a:rPr lang="en-US"/>
              <a:pPr/>
              <a:t>12/3/2015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800">
                <a:latin typeface="Arial" pitchFamily="-109" charset="0"/>
                <a:cs typeface="ＭＳ Ｐゴシック" pitchFamily="-109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800"/>
            </a:lvl1pPr>
          </a:lstStyle>
          <a:p>
            <a:fld id="{3F7BDD37-0788-43F0-858D-E48A8788DD2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67961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itchFamily="-109" charset="0"/>
                <a:cs typeface="ＭＳ Ｐゴシック" pitchFamily="-109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itchFamily="-109" charset="0"/>
                <a:cs typeface="ＭＳ Ｐゴシック" pitchFamily="-109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itchFamily="-109" charset="0"/>
                <a:cs typeface="ＭＳ Ｐゴシック" pitchFamily="-109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C7DE1216-C1CB-418E-A162-2276B321620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01148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4" descr="XBD200302-00063-02.jpg"/>
          <p:cNvPicPr>
            <a:picLocks noChangeAspect="1"/>
          </p:cNvPicPr>
          <p:nvPr userDrawn="1"/>
        </p:nvPicPr>
        <p:blipFill>
          <a:blip r:embed="rId2"/>
          <a:srcRect l="3206" t="26352" r="66402" b="1721"/>
          <a:stretch>
            <a:fillRect/>
          </a:stretch>
        </p:blipFill>
        <p:spPr bwMode="auto">
          <a:xfrm>
            <a:off x="0" y="1066800"/>
            <a:ext cx="91440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0" y="1066800"/>
            <a:ext cx="9144000" cy="5791200"/>
          </a:xfrm>
          <a:prstGeom prst="rect">
            <a:avLst/>
          </a:prstGeom>
          <a:solidFill>
            <a:srgbClr val="376092">
              <a:alpha val="90979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en-US" sz="1800">
              <a:latin typeface="Arial" pitchFamily="-109" charset="0"/>
            </a:endParaRPr>
          </a:p>
        </p:txBody>
      </p:sp>
      <p:sp>
        <p:nvSpPr>
          <p:cNvPr id="6" name="Rectangle 1031"/>
          <p:cNvSpPr>
            <a:spLocks noChangeArrowheads="1"/>
          </p:cNvSpPr>
          <p:nvPr userDrawn="1"/>
        </p:nvSpPr>
        <p:spPr bwMode="auto">
          <a:xfrm>
            <a:off x="0" y="0"/>
            <a:ext cx="9144000" cy="1066800"/>
          </a:xfrm>
          <a:prstGeom prst="rect">
            <a:avLst/>
          </a:prstGeom>
          <a:solidFill>
            <a:srgbClr val="0033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>
              <a:latin typeface="Arial" pitchFamily="-109" charset="0"/>
            </a:endParaRPr>
          </a:p>
        </p:txBody>
      </p:sp>
      <p:pic>
        <p:nvPicPr>
          <p:cNvPr id="7" name="Picture 7" descr="LBNL_Banner.psd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44450"/>
            <a:ext cx="9144000" cy="903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87928" y="2130425"/>
            <a:ext cx="7070271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599" y="3886200"/>
            <a:ext cx="7082971" cy="1752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2625" y="1573213"/>
            <a:ext cx="7781925" cy="4368800"/>
          </a:xfrm>
          <a:prstGeom prst="rect">
            <a:avLst/>
          </a:prstGeom>
        </p:spPr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900"/>
              </a:spcBef>
              <a:buFont typeface="Arial"/>
              <a:buChar char="•"/>
              <a:defRPr/>
            </a:lvl2pPr>
            <a:lvl3pPr marL="458788" indent="-177800">
              <a:spcBef>
                <a:spcPts val="500"/>
              </a:spcBef>
              <a:defRPr/>
            </a:lvl3pPr>
            <a:lvl4pPr marL="687388" indent="-177800">
              <a:spcBef>
                <a:spcPts val="400"/>
              </a:spcBef>
              <a:buSzPct val="50000"/>
              <a:buFont typeface="Arial"/>
              <a:buChar char="•"/>
              <a:defRPr/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Have fun!  Be Safe!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2CCF3A3-24A0-4A1A-9C28-1078360E79D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32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98613"/>
            <a:ext cx="4038600" cy="4525962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98613"/>
            <a:ext cx="4038600" cy="4525962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Have fun!  Be Safe!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959270B-6E11-4A22-8D9C-1B1B5A6ABF5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Have fun!  Be Safe!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2AF9739-DF6E-496D-B71C-0205DCD787B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Have fun!  Be Safe!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2025FAB-8397-4333-981D-12CDD27CA48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Have fun!  Be Safe!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935D03B-5314-4C51-B02E-56F7B7F550F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Have fun!  Be Safe!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762F208-C6F2-4F7D-9391-E393454CB46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82625" y="260350"/>
            <a:ext cx="77819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0" y="6043613"/>
            <a:ext cx="9144000" cy="1587"/>
          </a:xfrm>
          <a:prstGeom prst="line">
            <a:avLst/>
          </a:prstGeom>
          <a:ln w="6350" cap="flat" cmpd="sng" algn="ctr">
            <a:solidFill>
              <a:schemeClr val="tx2">
                <a:lumMod val="75000"/>
              </a:schemeClr>
            </a:solidFill>
            <a:prstDash val="dot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28" name="Picture 7" descr="LBNL_small_logo.psd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8347075" y="6242050"/>
            <a:ext cx="568325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2138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600">
                <a:solidFill>
                  <a:srgbClr val="898989"/>
                </a:solidFill>
              </a:defRPr>
            </a:lvl1pPr>
          </a:lstStyle>
          <a:p>
            <a:r>
              <a:rPr lang="en-US" smtClean="0"/>
              <a:t>Have fun!  Be Safe!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05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600">
                <a:solidFill>
                  <a:srgbClr val="898989"/>
                </a:solidFill>
              </a:defRPr>
            </a:lvl1pPr>
          </a:lstStyle>
          <a:p>
            <a:fld id="{FDFD4649-6241-42DE-A889-197168EE5817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699" r:id="rId2"/>
    <p:sldLayoutId id="2147483706" r:id="rId3"/>
    <p:sldLayoutId id="2147483700" r:id="rId4"/>
    <p:sldLayoutId id="2147483701" r:id="rId5"/>
    <p:sldLayoutId id="2147483702" r:id="rId6"/>
    <p:sldLayoutId id="2147483707" r:id="rId7"/>
    <p:sldLayoutId id="2147483703" r:id="rId8"/>
    <p:sldLayoutId id="2147483704" r:id="rId9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Arial" charset="0"/>
          <a:ea typeface="ＭＳ Ｐゴシック" charset="-128"/>
          <a:cs typeface="ＭＳ Ｐゴシック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Arial" charset="0"/>
          <a:ea typeface="ＭＳ Ｐゴシック" charset="-128"/>
          <a:cs typeface="ＭＳ Ｐゴシック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Arial" charset="0"/>
          <a:ea typeface="ＭＳ Ｐゴシック" charset="-128"/>
          <a:cs typeface="ＭＳ Ｐゴシック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2C5993"/>
          </a:solidFill>
          <a:latin typeface="Arial" charset="0"/>
          <a:ea typeface="ＭＳ Ｐゴシック" charset="-128"/>
          <a:cs typeface="ＭＳ Ｐゴシック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2C5993"/>
          </a:solidFill>
          <a:latin typeface="Arial" charset="0"/>
          <a:ea typeface="ＭＳ Ｐゴシック" charset="-128"/>
          <a:cs typeface="ＭＳ Ｐゴシック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2C5993"/>
          </a:solidFill>
          <a:latin typeface="Arial" charset="0"/>
          <a:ea typeface="ＭＳ Ｐゴシック" charset="-128"/>
          <a:cs typeface="ＭＳ Ｐゴシック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2C5993"/>
          </a:solidFill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eaLnBrk="1" fontAlgn="base" hangingPunct="1">
        <a:spcBef>
          <a:spcPts val="900"/>
        </a:spcBef>
        <a:spcAft>
          <a:spcPct val="0"/>
        </a:spcAft>
        <a:defRPr sz="2400">
          <a:solidFill>
            <a:srgbClr val="003366"/>
          </a:solidFill>
          <a:latin typeface="+mn-lt"/>
          <a:ea typeface="+mn-ea"/>
          <a:cs typeface="+mn-cs"/>
        </a:defRPr>
      </a:lvl1pPr>
      <a:lvl2pPr marL="288925" indent="-227013" algn="l" rtl="0" eaLnBrk="1" fontAlgn="base" hangingPunct="1">
        <a:spcBef>
          <a:spcPts val="500"/>
        </a:spcBef>
        <a:spcAft>
          <a:spcPct val="0"/>
        </a:spcAft>
        <a:buSzPct val="85000"/>
        <a:buChar char="–"/>
        <a:defRPr sz="2400">
          <a:solidFill>
            <a:srgbClr val="003366"/>
          </a:solidFill>
          <a:latin typeface="+mn-lt"/>
          <a:ea typeface="+mn-ea"/>
        </a:defRPr>
      </a:lvl2pPr>
      <a:lvl3pPr marL="573088" indent="-117475" algn="l" rtl="0" eaLnBrk="1" fontAlgn="base" hangingPunct="1">
        <a:spcBef>
          <a:spcPts val="400"/>
        </a:spcBef>
        <a:spcAft>
          <a:spcPct val="0"/>
        </a:spcAft>
        <a:buSzPct val="75000"/>
        <a:buFont typeface="Lucida Grande" pitchFamily="-109" charset="0"/>
        <a:buChar char="–"/>
        <a:defRPr sz="2400">
          <a:solidFill>
            <a:srgbClr val="003366"/>
          </a:solidFill>
          <a:latin typeface="+mn-lt"/>
          <a:ea typeface="+mn-ea"/>
        </a:defRPr>
      </a:lvl3pPr>
      <a:lvl4pPr marL="909638" indent="-227013" algn="l" rtl="0" eaLnBrk="1" fontAlgn="base" hangingPunct="1">
        <a:spcBef>
          <a:spcPct val="20000"/>
        </a:spcBef>
        <a:spcAft>
          <a:spcPct val="0"/>
        </a:spcAft>
        <a:buSzPct val="75000"/>
        <a:buFont typeface="Lucida Grande" pitchFamily="-109" charset="0"/>
        <a:buChar char="–"/>
        <a:defRPr sz="2400">
          <a:solidFill>
            <a:srgbClr val="003366"/>
          </a:solidFill>
          <a:latin typeface="+mn-lt"/>
          <a:ea typeface="+mn-ea"/>
        </a:defRPr>
      </a:lvl4pPr>
      <a:lvl5pPr marL="1146175" indent="-236538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rgbClr val="003366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2C5993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2C5993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2C5993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2C5993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ctrTitle"/>
          </p:nvPr>
        </p:nvSpPr>
        <p:spPr>
          <a:xfrm>
            <a:off x="558265" y="2168926"/>
            <a:ext cx="7890310" cy="1470025"/>
          </a:xfrm>
        </p:spPr>
        <p:txBody>
          <a:bodyPr/>
          <a:lstStyle/>
          <a:p>
            <a:r>
              <a:rPr lang="en-US" dirty="0" smtClean="0"/>
              <a:t>Visitor Safety at Lawrence Berkeley Lab</a:t>
            </a:r>
          </a:p>
        </p:txBody>
      </p:sp>
      <p:sp>
        <p:nvSpPr>
          <p:cNvPr id="15363" name="Subtitle 2"/>
          <p:cNvSpPr>
            <a:spLocks noGrp="1"/>
          </p:cNvSpPr>
          <p:nvPr>
            <p:ph type="subTitle" idx="1"/>
          </p:nvPr>
        </p:nvSpPr>
        <p:spPr bwMode="auto">
          <a:xfrm>
            <a:off x="1371600" y="3886200"/>
            <a:ext cx="7083425" cy="17526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 b="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663374" y="298851"/>
            <a:ext cx="7781925" cy="1143000"/>
          </a:xfrm>
        </p:spPr>
        <p:txBody>
          <a:bodyPr/>
          <a:lstStyle/>
          <a:p>
            <a:r>
              <a:rPr lang="en-US" dirty="0" smtClean="0"/>
              <a:t>Traffic at the Lab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Traffic Safety</a:t>
            </a:r>
          </a:p>
          <a:p>
            <a:pPr lvl="1"/>
            <a:r>
              <a:rPr lang="en-US" sz="2000" dirty="0" smtClean="0"/>
              <a:t>Speed limit is 15 mph </a:t>
            </a:r>
            <a:endParaRPr lang="en-US" sz="2000" dirty="0"/>
          </a:p>
          <a:p>
            <a:pPr lvl="1"/>
            <a:r>
              <a:rPr lang="en-US" sz="2000" dirty="0" smtClean="0"/>
              <a:t>Follow traffic and parking signs </a:t>
            </a:r>
          </a:p>
          <a:p>
            <a:pPr lvl="1"/>
            <a:r>
              <a:rPr lang="en-US" sz="2000" dirty="0" smtClean="0"/>
              <a:t>Obey all traffic control personnel and security officers</a:t>
            </a:r>
          </a:p>
          <a:p>
            <a:pPr lvl="1"/>
            <a:r>
              <a:rPr lang="en-US" sz="2000" dirty="0" smtClean="0"/>
              <a:t>Bicyclists must wear helmets and obey traffic rules and signs</a:t>
            </a:r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r>
              <a:rPr lang="en-US" dirty="0" smtClean="0"/>
              <a:t>Pedestrian Safety</a:t>
            </a:r>
          </a:p>
          <a:p>
            <a:pPr lvl="1"/>
            <a:r>
              <a:rPr lang="en-US" sz="2000" dirty="0" smtClean="0"/>
              <a:t>Stay on the sidewalk </a:t>
            </a:r>
          </a:p>
          <a:p>
            <a:pPr lvl="1"/>
            <a:r>
              <a:rPr lang="en-US" sz="2000" dirty="0" smtClean="0"/>
              <a:t>Cross at crosswalks</a:t>
            </a:r>
          </a:p>
          <a:p>
            <a:pPr lvl="1">
              <a:buNone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F73B87C-3A77-45D7-B999-9119A04A10AB}" type="slidenum">
              <a:rPr lang="en-US"/>
              <a:pPr/>
              <a:t>2</a:t>
            </a:fld>
            <a:endParaRPr lang="en-US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15544" y="4492146"/>
            <a:ext cx="1359568" cy="1359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Smoking Policy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2626" y="1573213"/>
            <a:ext cx="4236508" cy="436880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For those adults who choose to smoke, the Lab has provided ash cans in a few places throughout the site</a:t>
            </a:r>
          </a:p>
          <a:p>
            <a:pPr lvl="2">
              <a:buFont typeface="Arial" pitchFamily="34" charset="0"/>
              <a:buChar char="•"/>
            </a:pPr>
            <a:r>
              <a:rPr lang="en-US" sz="2000" dirty="0" smtClean="0"/>
              <a:t>Outside away from doors/windows</a:t>
            </a:r>
          </a:p>
          <a:p>
            <a:pPr lvl="2">
              <a:buFont typeface="Arial" pitchFamily="34" charset="0"/>
              <a:buChar char="•"/>
            </a:pPr>
            <a:r>
              <a:rPr lang="en-US" sz="2000" dirty="0" smtClean="0"/>
              <a:t>Away from dry brush</a:t>
            </a:r>
          </a:p>
          <a:p>
            <a:pPr lvl="2">
              <a:buFont typeface="Arial" pitchFamily="34" charset="0"/>
              <a:buChar char="•"/>
            </a:pPr>
            <a:r>
              <a:rPr lang="en-US" sz="2000" dirty="0" smtClean="0"/>
              <a:t>Use the ashcan </a:t>
            </a:r>
            <a:endParaRPr lang="en-US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2CCF3A3-24A0-4A1A-9C28-1078360E79DA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371600"/>
            <a:ext cx="3234531" cy="4312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Earthquake Response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97204" y="1106282"/>
            <a:ext cx="5840396" cy="2714947"/>
          </a:xfrm>
        </p:spPr>
        <p:txBody>
          <a:bodyPr/>
          <a:lstStyle/>
          <a:p>
            <a:r>
              <a:rPr lang="en-US" b="1" dirty="0" smtClean="0"/>
              <a:t>Drop </a:t>
            </a:r>
            <a:r>
              <a:rPr lang="en-US" dirty="0" smtClean="0"/>
              <a:t>down on the floor.</a:t>
            </a:r>
          </a:p>
          <a:p>
            <a:r>
              <a:rPr lang="en-US" b="1" dirty="0" smtClean="0"/>
              <a:t>Cover </a:t>
            </a:r>
            <a:r>
              <a:rPr lang="en-US" dirty="0" smtClean="0"/>
              <a:t>under a sturdy desk, table or other furniture. In an auditorium, cover your head with your arms and get between rows of chairs.</a:t>
            </a:r>
          </a:p>
          <a:p>
            <a:r>
              <a:rPr lang="en-US" b="1" dirty="0" smtClean="0"/>
              <a:t>Hold </a:t>
            </a:r>
            <a:r>
              <a:rPr lang="en-US" dirty="0" smtClean="0"/>
              <a:t>on and be prepared to move with the furniture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2CCF3A3-24A0-4A1A-9C28-1078360E79DA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5603" y="1106282"/>
            <a:ext cx="1424539" cy="743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3397" y="2165684"/>
            <a:ext cx="1436133" cy="741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13644" y="3196657"/>
            <a:ext cx="1348456" cy="703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6299" y="4760494"/>
            <a:ext cx="1378684" cy="1065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88156" y="4381456"/>
            <a:ext cx="1311218" cy="170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3604661" y="4372437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Evacuate </a:t>
            </a:r>
            <a:r>
              <a:rPr lang="en-US" dirty="0" smtClean="0">
                <a:solidFill>
                  <a:srgbClr val="002060"/>
                </a:solidFill>
              </a:rPr>
              <a:t>to the assembly area (usually in parking lot).</a:t>
            </a:r>
          </a:p>
          <a:p>
            <a:r>
              <a:rPr lang="en-US" b="1" dirty="0" smtClean="0">
                <a:solidFill>
                  <a:srgbClr val="002060"/>
                </a:solidFill>
              </a:rPr>
              <a:t>Follow Directions </a:t>
            </a:r>
            <a:r>
              <a:rPr lang="en-US" dirty="0" smtClean="0">
                <a:solidFill>
                  <a:srgbClr val="002060"/>
                </a:solidFill>
              </a:rPr>
              <a:t>from the building emergency team.</a:t>
            </a:r>
            <a:endParaRPr lang="en-US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Questions?</a:t>
            </a:r>
            <a:endParaRPr lang="en-US" dirty="0"/>
          </a:p>
        </p:txBody>
      </p:sp>
      <p:pic>
        <p:nvPicPr>
          <p:cNvPr id="5" name="Content Placeholder 4" descr="SpaceShuttleEndeavour_ALS_9-21-1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97737" y="1573213"/>
            <a:ext cx="7637762" cy="43688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2CCF3A3-24A0-4A1A-9C28-1078360E79DA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BNL_Template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LBNL_Template</Template>
  <TotalTime>197</TotalTime>
  <Words>154</Words>
  <Application>Microsoft Office PowerPoint</Application>
  <PresentationFormat>On-screen Show (4:3)</PresentationFormat>
  <Paragraphs>27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LBNL_Template</vt:lpstr>
      <vt:lpstr>Visitor Safety at Lawrence Berkeley Lab</vt:lpstr>
      <vt:lpstr>Traffic at the Lab</vt:lpstr>
      <vt:lpstr>Smoking Policy</vt:lpstr>
      <vt:lpstr>Earthquake Response</vt:lpstr>
      <vt:lpstr>Questions?</vt:lpstr>
    </vt:vector>
  </TitlesOfParts>
  <Company>Lawrence Berkeley Laboratory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MLWhite</dc:creator>
  <cp:lastModifiedBy>MLWhite</cp:lastModifiedBy>
  <cp:revision>26</cp:revision>
  <dcterms:created xsi:type="dcterms:W3CDTF">2013-07-05T20:20:41Z</dcterms:created>
  <dcterms:modified xsi:type="dcterms:W3CDTF">2015-12-04T00:27:51Z</dcterms:modified>
</cp:coreProperties>
</file>