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66" r:id="rId3"/>
    <p:sldId id="268" r:id="rId4"/>
    <p:sldId id="278" r:id="rId5"/>
    <p:sldId id="267" r:id="rId6"/>
    <p:sldId id="260" r:id="rId7"/>
    <p:sldId id="271" r:id="rId8"/>
    <p:sldId id="272" r:id="rId9"/>
    <p:sldId id="273" r:id="rId10"/>
    <p:sldId id="274" r:id="rId11"/>
    <p:sldId id="276" r:id="rId12"/>
    <p:sldId id="277" r:id="rId13"/>
    <p:sldId id="279" r:id="rId14"/>
    <p:sldId id="281" r:id="rId15"/>
    <p:sldId id="280" r:id="rId16"/>
    <p:sldId id="270" r:id="rId17"/>
    <p:sldId id="261" r:id="rId18"/>
    <p:sldId id="263" r:id="rId19"/>
    <p:sldId id="262" r:id="rId20"/>
    <p:sldId id="264" r:id="rId21"/>
    <p:sldId id="26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1258"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3D4A93-669B-4492-BBF0-61C80B03BADD}" type="datetimeFigureOut">
              <a:rPr lang="en-US" smtClean="0"/>
              <a:t>12/7/2015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20414A-B29E-4404-994C-8FECB6100A27}" type="slidenum">
              <a:rPr lang="en-US" smtClean="0"/>
              <a:t>‹#›</a:t>
            </a:fld>
            <a:endParaRPr lang="en-US"/>
          </a:p>
        </p:txBody>
      </p:sp>
    </p:spTree>
    <p:extLst>
      <p:ext uri="{BB962C8B-B14F-4D97-AF65-F5344CB8AC3E}">
        <p14:creationId xmlns:p14="http://schemas.microsoft.com/office/powerpoint/2010/main" val="4229886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0"/>
            <a:ext cx="9144000" cy="1927225"/>
          </a:xfrm>
        </p:spPr>
        <p:txBody>
          <a:bodyPr anchor="b">
            <a:noAutofit/>
          </a:bodyPr>
          <a:lstStyle>
            <a:lvl1pPr algn="ctr">
              <a:defRPr sz="5400"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0" y="3505200"/>
            <a:ext cx="9144000" cy="1752600"/>
          </a:xfrm>
        </p:spPr>
        <p:txBody>
          <a:bodyPr>
            <a:normAutofit/>
          </a:bodyPr>
          <a:lstStyle>
            <a:lvl1pPr marL="0" indent="0" algn="ctr">
              <a:buNone/>
              <a:defRPr sz="32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C80545-059B-46AC-A41B-A6B58FFFF8F5}" type="datetime1">
              <a:rPr lang="en-US" smtClean="0"/>
              <a:t>12/7/2015</a:t>
            </a:fld>
            <a:endParaRPr lang="en-US"/>
          </a:p>
        </p:txBody>
      </p:sp>
      <p:sp>
        <p:nvSpPr>
          <p:cNvPr id="5" name="Footer Placeholder 4"/>
          <p:cNvSpPr>
            <a:spLocks noGrp="1"/>
          </p:cNvSpPr>
          <p:nvPr>
            <p:ph type="ftr" sz="quarter" idx="11"/>
          </p:nvPr>
        </p:nvSpPr>
        <p:spPr/>
        <p:txBody>
          <a:bodyPr/>
          <a:lstStyle/>
          <a:p>
            <a:r>
              <a:rPr lang="en-US" smtClean="0"/>
              <a:t>FAQs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008DF0-F0C5-4296-B61A-A1078AFF98E6}" type="datetime1">
              <a:rPr lang="en-US" smtClean="0"/>
              <a:t>12/7/2015</a:t>
            </a:fld>
            <a:endParaRPr lang="en-US"/>
          </a:p>
        </p:txBody>
      </p:sp>
      <p:sp>
        <p:nvSpPr>
          <p:cNvPr id="5" name="Footer Placeholder 4"/>
          <p:cNvSpPr>
            <a:spLocks noGrp="1"/>
          </p:cNvSpPr>
          <p:nvPr>
            <p:ph type="ftr" sz="quarter" idx="11"/>
          </p:nvPr>
        </p:nvSpPr>
        <p:spPr/>
        <p:txBody>
          <a:bodyPr/>
          <a:lstStyle/>
          <a:p>
            <a:r>
              <a:rPr lang="en-US" smtClean="0"/>
              <a:t>FAQs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E8E4CB-F711-4946-A9D2-2898823E961D}" type="datetime1">
              <a:rPr lang="en-US" smtClean="0"/>
              <a:t>12/7/2015</a:t>
            </a:fld>
            <a:endParaRPr lang="en-US"/>
          </a:p>
        </p:txBody>
      </p:sp>
      <p:sp>
        <p:nvSpPr>
          <p:cNvPr id="5" name="Footer Placeholder 4"/>
          <p:cNvSpPr>
            <a:spLocks noGrp="1"/>
          </p:cNvSpPr>
          <p:nvPr>
            <p:ph type="ftr" sz="quarter" idx="11"/>
          </p:nvPr>
        </p:nvSpPr>
        <p:spPr/>
        <p:txBody>
          <a:bodyPr/>
          <a:lstStyle/>
          <a:p>
            <a:r>
              <a:rPr lang="en-US" smtClean="0"/>
              <a:t>FAQs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288925" indent="-288925">
              <a:buFont typeface="Wingdings" panose="05000000000000000000" pitchFamily="2" charset="2"/>
              <a:buChar char="q"/>
              <a:defRPr sz="2800">
                <a:latin typeface="+mn-lt"/>
              </a:defRPr>
            </a:lvl1pPr>
            <a:lvl2pPr marL="457200" indent="-182880">
              <a:buFont typeface="Wingdings" panose="05000000000000000000" pitchFamily="2" charset="2"/>
              <a:buChar char="§"/>
              <a:defRPr sz="2400"/>
            </a:lvl2pPr>
            <a:lvl3pPr>
              <a:defRPr sz="2000"/>
            </a:lvl3pPr>
            <a:lvl4pPr>
              <a:defRPr sz="18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18288"/>
            <a:ext cx="1447800" cy="329184"/>
          </a:xfrm>
        </p:spPr>
        <p:txBody>
          <a:bodyPr/>
          <a:lstStyle/>
          <a:p>
            <a:fld id="{9CA016C7-DE44-43FE-8715-E0CC0CAF503D}" type="datetime1">
              <a:rPr lang="en-US" smtClean="0"/>
              <a:t>12/7/2015</a:t>
            </a:fld>
            <a:endParaRPr lang="en-US"/>
          </a:p>
        </p:txBody>
      </p:sp>
      <p:sp>
        <p:nvSpPr>
          <p:cNvPr id="5" name="Footer Placeholder 4"/>
          <p:cNvSpPr>
            <a:spLocks noGrp="1"/>
          </p:cNvSpPr>
          <p:nvPr>
            <p:ph type="ftr" sz="quarter" idx="11"/>
          </p:nvPr>
        </p:nvSpPr>
        <p:spPr>
          <a:xfrm>
            <a:off x="457200" y="18288"/>
            <a:ext cx="8229600" cy="329184"/>
          </a:xfrm>
        </p:spPr>
        <p:txBody>
          <a:bodyPr/>
          <a:lstStyle/>
          <a:p>
            <a:r>
              <a:rPr lang="en-US" smtClean="0"/>
              <a:t>FAQs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6A0C2A-DECB-4843-9F4B-F67D53BB008D}" type="datetime1">
              <a:rPr lang="en-US" smtClean="0"/>
              <a:t>12/7/2015</a:t>
            </a:fld>
            <a:endParaRPr lang="en-US"/>
          </a:p>
        </p:txBody>
      </p:sp>
      <p:sp>
        <p:nvSpPr>
          <p:cNvPr id="5" name="Footer Placeholder 4"/>
          <p:cNvSpPr>
            <a:spLocks noGrp="1"/>
          </p:cNvSpPr>
          <p:nvPr>
            <p:ph type="ftr" sz="quarter" idx="11"/>
          </p:nvPr>
        </p:nvSpPr>
        <p:spPr/>
        <p:txBody>
          <a:bodyPr/>
          <a:lstStyle/>
          <a:p>
            <a:r>
              <a:rPr lang="en-US" smtClean="0"/>
              <a:t>FAQs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956C1-9533-47A7-94F1-E152BB177398}" type="datetime1">
              <a:rPr lang="en-US" smtClean="0"/>
              <a:t>12/7/2015</a:t>
            </a:fld>
            <a:endParaRPr lang="en-US"/>
          </a:p>
        </p:txBody>
      </p:sp>
      <p:sp>
        <p:nvSpPr>
          <p:cNvPr id="6" name="Footer Placeholder 5"/>
          <p:cNvSpPr>
            <a:spLocks noGrp="1"/>
          </p:cNvSpPr>
          <p:nvPr>
            <p:ph type="ftr" sz="quarter" idx="11"/>
          </p:nvPr>
        </p:nvSpPr>
        <p:spPr/>
        <p:txBody>
          <a:bodyPr/>
          <a:lstStyle/>
          <a:p>
            <a:r>
              <a:rPr lang="en-US" smtClean="0"/>
              <a:t>FAQs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220549-FBC4-4A94-9630-A63E9929447B}" type="datetime1">
              <a:rPr lang="en-US" smtClean="0"/>
              <a:t>12/7/2015</a:t>
            </a:fld>
            <a:endParaRPr lang="en-US"/>
          </a:p>
        </p:txBody>
      </p:sp>
      <p:sp>
        <p:nvSpPr>
          <p:cNvPr id="8" name="Footer Placeholder 7"/>
          <p:cNvSpPr>
            <a:spLocks noGrp="1"/>
          </p:cNvSpPr>
          <p:nvPr>
            <p:ph type="ftr" sz="quarter" idx="11"/>
          </p:nvPr>
        </p:nvSpPr>
        <p:spPr/>
        <p:txBody>
          <a:bodyPr/>
          <a:lstStyle/>
          <a:p>
            <a:r>
              <a:rPr lang="en-US" smtClean="0"/>
              <a:t>FAQs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E49C8C-EA37-43BF-ADD0-3CB35D3ECD87}" type="datetime1">
              <a:rPr lang="en-US" smtClean="0"/>
              <a:t>12/7/2015</a:t>
            </a:fld>
            <a:endParaRPr lang="en-US"/>
          </a:p>
        </p:txBody>
      </p:sp>
      <p:sp>
        <p:nvSpPr>
          <p:cNvPr id="4" name="Footer Placeholder 3"/>
          <p:cNvSpPr>
            <a:spLocks noGrp="1"/>
          </p:cNvSpPr>
          <p:nvPr>
            <p:ph type="ftr" sz="quarter" idx="11"/>
          </p:nvPr>
        </p:nvSpPr>
        <p:spPr/>
        <p:txBody>
          <a:bodyPr/>
          <a:lstStyle/>
          <a:p>
            <a:r>
              <a:rPr lang="en-US" smtClean="0"/>
              <a:t>FAQs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7DDF0-8310-488C-8C64-38A3E212C74F}" type="datetime1">
              <a:rPr lang="en-US" smtClean="0"/>
              <a:t>12/7/2015</a:t>
            </a:fld>
            <a:endParaRPr lang="en-US"/>
          </a:p>
        </p:txBody>
      </p:sp>
      <p:sp>
        <p:nvSpPr>
          <p:cNvPr id="3" name="Footer Placeholder 2"/>
          <p:cNvSpPr>
            <a:spLocks noGrp="1"/>
          </p:cNvSpPr>
          <p:nvPr>
            <p:ph type="ftr" sz="quarter" idx="11"/>
          </p:nvPr>
        </p:nvSpPr>
        <p:spPr/>
        <p:txBody>
          <a:bodyPr/>
          <a:lstStyle/>
          <a:p>
            <a:r>
              <a:rPr lang="en-US" smtClean="0"/>
              <a:t>FAQs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1DD09B-898F-4280-9A10-8D0AA21EF44A}" type="datetime1">
              <a:rPr lang="en-US" smtClean="0"/>
              <a:t>12/7/2015</a:t>
            </a:fld>
            <a:endParaRPr lang="en-US"/>
          </a:p>
        </p:txBody>
      </p:sp>
      <p:sp>
        <p:nvSpPr>
          <p:cNvPr id="6" name="Footer Placeholder 5"/>
          <p:cNvSpPr>
            <a:spLocks noGrp="1"/>
          </p:cNvSpPr>
          <p:nvPr>
            <p:ph type="ftr" sz="quarter" idx="11"/>
          </p:nvPr>
        </p:nvSpPr>
        <p:spPr/>
        <p:txBody>
          <a:bodyPr/>
          <a:lstStyle/>
          <a:p>
            <a:r>
              <a:rPr lang="en-US" smtClean="0"/>
              <a:t>FAQs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04C4DC-8E3B-4C72-B740-B6A49970F19D}" type="datetime1">
              <a:rPr lang="en-US" smtClean="0"/>
              <a:t>12/7/2015</a:t>
            </a:fld>
            <a:endParaRPr lang="en-US"/>
          </a:p>
        </p:txBody>
      </p:sp>
      <p:sp>
        <p:nvSpPr>
          <p:cNvPr id="6" name="Footer Placeholder 5"/>
          <p:cNvSpPr>
            <a:spLocks noGrp="1"/>
          </p:cNvSpPr>
          <p:nvPr>
            <p:ph type="ftr" sz="quarter" idx="11"/>
          </p:nvPr>
        </p:nvSpPr>
        <p:spPr/>
        <p:txBody>
          <a:bodyPr/>
          <a:lstStyle/>
          <a:p>
            <a:r>
              <a:rPr lang="en-US" smtClean="0"/>
              <a:t>FAQs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1447800" cy="329184"/>
          </a:xfrm>
          <a:prstGeom prst="rect">
            <a:avLst/>
          </a:prstGeom>
        </p:spPr>
        <p:txBody>
          <a:bodyPr vert="horz" lIns="91440" tIns="45720" rIns="91440" bIns="45720" rtlCol="0" anchor="ctr"/>
          <a:lstStyle>
            <a:lvl1pPr algn="l">
              <a:defRPr sz="1200">
                <a:solidFill>
                  <a:srgbClr val="FFFFFF"/>
                </a:solidFill>
              </a:defRPr>
            </a:lvl1pPr>
          </a:lstStyle>
          <a:p>
            <a:fld id="{49F88608-5302-4F2A-B303-22FF4B3EE345}" type="datetime1">
              <a:rPr lang="en-US" smtClean="0"/>
              <a:t>12/7/2015</a:t>
            </a:fld>
            <a:endParaRPr lang="en-US"/>
          </a:p>
        </p:txBody>
      </p:sp>
      <p:sp>
        <p:nvSpPr>
          <p:cNvPr id="5" name="Footer Placeholder 4"/>
          <p:cNvSpPr>
            <a:spLocks noGrp="1"/>
          </p:cNvSpPr>
          <p:nvPr>
            <p:ph type="ftr" sz="quarter" idx="3"/>
          </p:nvPr>
        </p:nvSpPr>
        <p:spPr>
          <a:xfrm>
            <a:off x="457200" y="18288"/>
            <a:ext cx="8229600" cy="329184"/>
          </a:xfrm>
          <a:prstGeom prst="rect">
            <a:avLst/>
          </a:prstGeom>
        </p:spPr>
        <p:txBody>
          <a:bodyPr vert="horz" lIns="91440" tIns="45720" rIns="91440" bIns="45720" rtlCol="0" anchor="ctr"/>
          <a:lstStyle>
            <a:lvl1pPr algn="ctr">
              <a:defRPr sz="1200">
                <a:solidFill>
                  <a:srgbClr val="FFFFFF"/>
                </a:solidFill>
              </a:defRPr>
            </a:lvl1pPr>
          </a:lstStyle>
          <a:p>
            <a:r>
              <a:rPr lang="en-US" smtClean="0"/>
              <a:t>FAQs</a:t>
            </a: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r">
              <a:defRPr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anose="05000000000000000000" pitchFamily="2" charset="2"/>
        <a:buChar char="q"/>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Wingdings" panose="05000000000000000000" pitchFamily="2" charset="2"/>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Frequently Asked Questions</a:t>
            </a:r>
            <a:endParaRPr lang="en-US" dirty="0"/>
          </a:p>
        </p:txBody>
      </p:sp>
      <p:sp>
        <p:nvSpPr>
          <p:cNvPr id="3" name="Subtitle 2"/>
          <p:cNvSpPr>
            <a:spLocks noGrp="1"/>
          </p:cNvSpPr>
          <p:nvPr>
            <p:ph type="subTitle" idx="1"/>
          </p:nvPr>
        </p:nvSpPr>
        <p:spPr/>
        <p:txBody>
          <a:bodyPr/>
          <a:lstStyle/>
          <a:p>
            <a:r>
              <a:rPr lang="en-US" dirty="0"/>
              <a:t>About </a:t>
            </a:r>
            <a:r>
              <a:rPr lang="en-US" dirty="0" err="1"/>
              <a:t>LArTPC</a:t>
            </a:r>
            <a:r>
              <a:rPr lang="en-US" dirty="0"/>
              <a:t> Reconstruction and Wire-Cell</a:t>
            </a:r>
          </a:p>
        </p:txBody>
      </p:sp>
      <p:sp>
        <p:nvSpPr>
          <p:cNvPr id="4" name="Date Placeholder 3"/>
          <p:cNvSpPr>
            <a:spLocks noGrp="1"/>
          </p:cNvSpPr>
          <p:nvPr>
            <p:ph type="dt" sz="half" idx="10"/>
          </p:nvPr>
        </p:nvSpPr>
        <p:spPr/>
        <p:txBody>
          <a:bodyPr/>
          <a:lstStyle/>
          <a:p>
            <a:fld id="{D1A7CDFA-4568-4D83-9AF2-C1707547882D}" type="datetime1">
              <a:rPr lang="en-US" smtClean="0"/>
              <a:t>12/7/2015</a:t>
            </a:fld>
            <a:endParaRPr lang="en-US"/>
          </a:p>
        </p:txBody>
      </p:sp>
      <p:sp>
        <p:nvSpPr>
          <p:cNvPr id="5" name="Footer Placeholder 4"/>
          <p:cNvSpPr>
            <a:spLocks noGrp="1"/>
          </p:cNvSpPr>
          <p:nvPr>
            <p:ph type="ftr" sz="quarter" idx="11"/>
          </p:nvPr>
        </p:nvSpPr>
        <p:spPr/>
        <p:txBody>
          <a:bodyPr/>
          <a:lstStyle/>
          <a:p>
            <a:r>
              <a:rPr lang="en-US" smtClean="0"/>
              <a:t>FAQs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234509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85800"/>
            <a:ext cx="8000030" cy="58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3CF067B2-9717-461A-BA36-ED6B56803995}" type="datetime1">
              <a:rPr lang="en-US" smtClean="0"/>
              <a:t>12/8/2015</a:t>
            </a:fld>
            <a:endParaRPr lang="en-US"/>
          </a:p>
        </p:txBody>
      </p:sp>
      <p:sp>
        <p:nvSpPr>
          <p:cNvPr id="3" name="Footer Placeholder 2"/>
          <p:cNvSpPr>
            <a:spLocks noGrp="1"/>
          </p:cNvSpPr>
          <p:nvPr>
            <p:ph type="ftr" sz="quarter" idx="11"/>
          </p:nvPr>
        </p:nvSpPr>
        <p:spPr/>
        <p:txBody>
          <a:bodyPr/>
          <a:lstStyle/>
          <a:p>
            <a:r>
              <a:rPr lang="en-US" smtClean="0"/>
              <a:t>FAQs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6" name="TextBox 5"/>
          <p:cNvSpPr txBox="1"/>
          <p:nvPr/>
        </p:nvSpPr>
        <p:spPr>
          <a:xfrm>
            <a:off x="8001000" y="533400"/>
            <a:ext cx="825867" cy="369332"/>
          </a:xfrm>
          <a:prstGeom prst="rect">
            <a:avLst/>
          </a:prstGeom>
          <a:noFill/>
        </p:spPr>
        <p:txBody>
          <a:bodyPr wrap="none" rtlCol="0">
            <a:spAutoFit/>
          </a:bodyPr>
          <a:lstStyle/>
          <a:p>
            <a:r>
              <a:rPr lang="en-US" b="1" dirty="0" err="1" smtClean="0"/>
              <a:t>NOvA</a:t>
            </a:r>
            <a:endParaRPr lang="en-US" b="1" dirty="0"/>
          </a:p>
        </p:txBody>
      </p:sp>
    </p:spTree>
    <p:extLst>
      <p:ext uri="{BB962C8B-B14F-4D97-AF65-F5344CB8AC3E}">
        <p14:creationId xmlns:p14="http://schemas.microsoft.com/office/powerpoint/2010/main" val="2476751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84841"/>
            <a:ext cx="8293489" cy="592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F2D236F7-479A-46B5-A667-81C2B1ED872E}" type="datetime1">
              <a:rPr lang="en-US" smtClean="0"/>
              <a:t>12/7/2015</a:t>
            </a:fld>
            <a:endParaRPr lang="en-US"/>
          </a:p>
        </p:txBody>
      </p:sp>
      <p:sp>
        <p:nvSpPr>
          <p:cNvPr id="3" name="Footer Placeholder 2"/>
          <p:cNvSpPr>
            <a:spLocks noGrp="1"/>
          </p:cNvSpPr>
          <p:nvPr>
            <p:ph type="ftr" sz="quarter" idx="11"/>
          </p:nvPr>
        </p:nvSpPr>
        <p:spPr/>
        <p:txBody>
          <a:bodyPr/>
          <a:lstStyle/>
          <a:p>
            <a:r>
              <a:rPr lang="en-US" smtClean="0"/>
              <a:t>FAQs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5" name="TextBox 4"/>
          <p:cNvSpPr txBox="1"/>
          <p:nvPr/>
        </p:nvSpPr>
        <p:spPr>
          <a:xfrm>
            <a:off x="7620000" y="609600"/>
            <a:ext cx="1223412" cy="369332"/>
          </a:xfrm>
          <a:prstGeom prst="rect">
            <a:avLst/>
          </a:prstGeom>
          <a:noFill/>
        </p:spPr>
        <p:txBody>
          <a:bodyPr wrap="none" rtlCol="0">
            <a:spAutoFit/>
          </a:bodyPr>
          <a:lstStyle/>
          <a:p>
            <a:r>
              <a:rPr lang="en-US" b="1" dirty="0" err="1" smtClean="0"/>
              <a:t>MINERvA</a:t>
            </a:r>
            <a:endParaRPr lang="en-US" b="1" dirty="0"/>
          </a:p>
        </p:txBody>
      </p:sp>
    </p:spTree>
    <p:extLst>
      <p:ext uri="{BB962C8B-B14F-4D97-AF65-F5344CB8AC3E}">
        <p14:creationId xmlns:p14="http://schemas.microsoft.com/office/powerpoint/2010/main" val="2348966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68338"/>
            <a:ext cx="7908460" cy="580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930737C0-4456-477A-9B4C-72756BC493BF}" type="datetime1">
              <a:rPr lang="en-US" smtClean="0"/>
              <a:t>12/8/2015</a:t>
            </a:fld>
            <a:endParaRPr lang="en-US"/>
          </a:p>
        </p:txBody>
      </p:sp>
      <p:sp>
        <p:nvSpPr>
          <p:cNvPr id="3" name="Footer Placeholder 2"/>
          <p:cNvSpPr>
            <a:spLocks noGrp="1"/>
          </p:cNvSpPr>
          <p:nvPr>
            <p:ph type="ftr" sz="quarter" idx="11"/>
          </p:nvPr>
        </p:nvSpPr>
        <p:spPr/>
        <p:txBody>
          <a:bodyPr/>
          <a:lstStyle/>
          <a:p>
            <a:r>
              <a:rPr lang="en-US" smtClean="0"/>
              <a:t>FAQs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6" name="TextBox 5"/>
          <p:cNvSpPr txBox="1"/>
          <p:nvPr/>
        </p:nvSpPr>
        <p:spPr>
          <a:xfrm>
            <a:off x="7620000" y="609600"/>
            <a:ext cx="1223412" cy="369332"/>
          </a:xfrm>
          <a:prstGeom prst="rect">
            <a:avLst/>
          </a:prstGeom>
          <a:noFill/>
        </p:spPr>
        <p:txBody>
          <a:bodyPr wrap="none" rtlCol="0">
            <a:spAutoFit/>
          </a:bodyPr>
          <a:lstStyle/>
          <a:p>
            <a:r>
              <a:rPr lang="en-US" b="1" dirty="0" err="1" smtClean="0"/>
              <a:t>MINERvA</a:t>
            </a:r>
            <a:endParaRPr lang="en-US" b="1" dirty="0"/>
          </a:p>
        </p:txBody>
      </p:sp>
    </p:spTree>
    <p:extLst>
      <p:ext uri="{BB962C8B-B14F-4D97-AF65-F5344CB8AC3E}">
        <p14:creationId xmlns:p14="http://schemas.microsoft.com/office/powerpoint/2010/main" val="4291012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08" y="1441938"/>
            <a:ext cx="9173308" cy="539262"/>
          </a:xfrm>
        </p:spPr>
        <p:txBody>
          <a:bodyPr>
            <a:normAutofit/>
          </a:bodyPr>
          <a:lstStyle/>
          <a:p>
            <a:pPr lvl="1">
              <a:buFont typeface="Wingdings" panose="05000000000000000000" pitchFamily="2" charset="2"/>
              <a:buChar char="Ø"/>
            </a:pPr>
            <a:r>
              <a:rPr lang="en-US" dirty="0" smtClean="0"/>
              <a:t>~40-60% efficiency probably OK</a:t>
            </a:r>
          </a:p>
        </p:txBody>
      </p:sp>
      <p:sp>
        <p:nvSpPr>
          <p:cNvPr id="4" name="Content Placeholder 2"/>
          <p:cNvSpPr txBox="1">
            <a:spLocks/>
          </p:cNvSpPr>
          <p:nvPr/>
        </p:nvSpPr>
        <p:spPr>
          <a:xfrm>
            <a:off x="-224328" y="2655332"/>
            <a:ext cx="9368327" cy="4507468"/>
          </a:xfrm>
          <a:prstGeom prst="rect">
            <a:avLst/>
          </a:prstGeom>
        </p:spPr>
        <p:txBody>
          <a:bodyPr vert="horz" lIns="91440" tIns="45720" rIns="91440" bIns="45720" rtlCol="0">
            <a:normAutofit/>
          </a:bodyPr>
          <a:lstStyle>
            <a:lvl1pPr marL="288925" indent="-288925" algn="l" defTabSz="914400" rtl="0" eaLnBrk="1" latinLnBrk="0" hangingPunct="1">
              <a:spcBef>
                <a:spcPct val="20000"/>
              </a:spcBef>
              <a:buClr>
                <a:schemeClr val="accent1"/>
              </a:buClr>
              <a:buSzPct val="85000"/>
              <a:buFont typeface="Wingdings" panose="05000000000000000000" pitchFamily="2" charset="2"/>
              <a:buChar char="q"/>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Wingdings" panose="05000000000000000000" pitchFamily="2" charset="2"/>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2">
              <a:buFont typeface="Wingdings" panose="05000000000000000000" pitchFamily="2" charset="2"/>
              <a:buChar char="q"/>
            </a:pPr>
            <a:r>
              <a:rPr lang="en-US" sz="2400" dirty="0"/>
              <a:t>The expected standard </a:t>
            </a:r>
            <a:r>
              <a:rPr lang="en-US" sz="2400" dirty="0" smtClean="0"/>
              <a:t>is much higher </a:t>
            </a:r>
          </a:p>
          <a:p>
            <a:pPr lvl="3">
              <a:buFont typeface="Wingdings" panose="05000000000000000000" pitchFamily="2" charset="2"/>
              <a:buChar char="§"/>
            </a:pPr>
            <a:r>
              <a:rPr lang="en-US" dirty="0" smtClean="0"/>
              <a:t>Superior resolution </a:t>
            </a:r>
            <a:r>
              <a:rPr lang="en-US" dirty="0"/>
              <a:t>of the </a:t>
            </a:r>
            <a:r>
              <a:rPr lang="en-US" dirty="0" smtClean="0"/>
              <a:t>detector</a:t>
            </a:r>
          </a:p>
          <a:p>
            <a:pPr lvl="3">
              <a:buFont typeface="Wingdings" panose="05000000000000000000" pitchFamily="2" charset="2"/>
              <a:buChar char="§"/>
            </a:pPr>
            <a:r>
              <a:rPr lang="en-US" dirty="0" smtClean="0"/>
              <a:t>Must </a:t>
            </a:r>
            <a:r>
              <a:rPr lang="en-US" dirty="0"/>
              <a:t>achieve &gt;80% </a:t>
            </a:r>
            <a:r>
              <a:rPr lang="en-US" dirty="0" smtClean="0"/>
              <a:t>efficiency with high purity to reach physics goals in time</a:t>
            </a:r>
          </a:p>
          <a:p>
            <a:pPr lvl="4">
              <a:buFont typeface="Wingdings" panose="05000000000000000000" pitchFamily="2" charset="2"/>
              <a:buChar char="§"/>
            </a:pPr>
            <a:r>
              <a:rPr lang="en-US" dirty="0" smtClean="0"/>
              <a:t>Critical criteria when making technical decisions between WC and </a:t>
            </a:r>
            <a:r>
              <a:rPr lang="en-US" dirty="0" err="1" smtClean="0"/>
              <a:t>LArTPC</a:t>
            </a:r>
            <a:endParaRPr lang="en-US" dirty="0" smtClean="0"/>
          </a:p>
          <a:p>
            <a:pPr lvl="2">
              <a:buFont typeface="Wingdings" panose="05000000000000000000" pitchFamily="2" charset="2"/>
              <a:buChar char="q"/>
            </a:pPr>
            <a:r>
              <a:rPr lang="en-US" sz="2400" dirty="0" smtClean="0"/>
              <a:t>Must do more than simple CCQE, CC-inclusive type analysis</a:t>
            </a:r>
            <a:endParaRPr lang="en-US" sz="2400" dirty="0"/>
          </a:p>
          <a:p>
            <a:pPr lvl="3">
              <a:buFont typeface="Wingdings" panose="05000000000000000000" pitchFamily="2" charset="2"/>
              <a:buChar char="q"/>
            </a:pPr>
            <a:r>
              <a:rPr lang="en-US" dirty="0" smtClean="0"/>
              <a:t>Basically want </a:t>
            </a:r>
            <a:r>
              <a:rPr lang="en-US" dirty="0"/>
              <a:t>to reconstruct what we see. </a:t>
            </a:r>
            <a:endParaRPr lang="en-US" dirty="0" smtClean="0"/>
          </a:p>
          <a:p>
            <a:pPr lvl="3">
              <a:buFont typeface="Wingdings" panose="05000000000000000000" pitchFamily="2" charset="2"/>
              <a:buChar char="q"/>
            </a:pPr>
            <a:r>
              <a:rPr lang="en-US" dirty="0" smtClean="0"/>
              <a:t>Intentionally </a:t>
            </a:r>
            <a:r>
              <a:rPr lang="en-US" dirty="0"/>
              <a:t>smearing the fine image to use the existing reconstruction tools is possible but would only be a fallback/ complementary option</a:t>
            </a:r>
            <a:r>
              <a:rPr lang="en-US" dirty="0" smtClean="0"/>
              <a:t>.</a:t>
            </a:r>
          </a:p>
          <a:p>
            <a:pPr lvl="4">
              <a:buFont typeface="Wingdings" panose="05000000000000000000" pitchFamily="2" charset="2"/>
              <a:buChar char="q"/>
            </a:pPr>
            <a:r>
              <a:rPr lang="en-US" dirty="0" smtClean="0"/>
              <a:t>Won’t meet the expected performance</a:t>
            </a:r>
            <a:endParaRPr lang="en-US" dirty="0"/>
          </a:p>
          <a:p>
            <a:pPr lvl="4">
              <a:buFont typeface="Wingdings" panose="05000000000000000000" pitchFamily="2" charset="2"/>
              <a:buChar char="q"/>
            </a:pPr>
            <a:r>
              <a:rPr lang="en-US" dirty="0"/>
              <a:t>Given the ambiguity of parallel tracks, the topology would still be different from </a:t>
            </a:r>
            <a:r>
              <a:rPr lang="en-US" dirty="0" err="1"/>
              <a:t>NOvA</a:t>
            </a:r>
            <a:r>
              <a:rPr lang="en-US" dirty="0"/>
              <a:t>/</a:t>
            </a:r>
            <a:r>
              <a:rPr lang="en-US" dirty="0" err="1"/>
              <a:t>MINERvA</a:t>
            </a:r>
            <a:r>
              <a:rPr lang="en-US" dirty="0"/>
              <a:t> even if we smear the image</a:t>
            </a:r>
            <a:r>
              <a:rPr lang="en-US" dirty="0" smtClean="0"/>
              <a:t>.</a:t>
            </a:r>
            <a:endParaRPr lang="en-US" dirty="0"/>
          </a:p>
        </p:txBody>
      </p:sp>
      <p:sp>
        <p:nvSpPr>
          <p:cNvPr id="2" name="TextBox 1"/>
          <p:cNvSpPr txBox="1"/>
          <p:nvPr/>
        </p:nvSpPr>
        <p:spPr>
          <a:xfrm>
            <a:off x="762000" y="1025060"/>
            <a:ext cx="2988767" cy="369332"/>
          </a:xfrm>
          <a:prstGeom prst="rect">
            <a:avLst/>
          </a:prstGeom>
          <a:noFill/>
        </p:spPr>
        <p:txBody>
          <a:bodyPr wrap="none" rtlCol="0">
            <a:spAutoFit/>
          </a:bodyPr>
          <a:lstStyle/>
          <a:p>
            <a:r>
              <a:rPr lang="en-US" b="1" dirty="0" err="1" smtClean="0"/>
              <a:t>NOvA</a:t>
            </a:r>
            <a:r>
              <a:rPr lang="en-US" b="1" dirty="0" smtClean="0"/>
              <a:t> / </a:t>
            </a:r>
            <a:r>
              <a:rPr lang="en-US" b="1" dirty="0" err="1" smtClean="0"/>
              <a:t>MINERvA</a:t>
            </a:r>
            <a:r>
              <a:rPr lang="en-US" b="1" dirty="0" smtClean="0"/>
              <a:t> / MINOS</a:t>
            </a:r>
            <a:endParaRPr lang="en-US" b="1" dirty="0"/>
          </a:p>
        </p:txBody>
      </p:sp>
      <p:sp>
        <p:nvSpPr>
          <p:cNvPr id="5" name="TextBox 4"/>
          <p:cNvSpPr txBox="1"/>
          <p:nvPr/>
        </p:nvSpPr>
        <p:spPr>
          <a:xfrm>
            <a:off x="914400" y="2209800"/>
            <a:ext cx="1043876" cy="369332"/>
          </a:xfrm>
          <a:prstGeom prst="rect">
            <a:avLst/>
          </a:prstGeom>
          <a:noFill/>
        </p:spPr>
        <p:txBody>
          <a:bodyPr wrap="none" rtlCol="0">
            <a:spAutoFit/>
          </a:bodyPr>
          <a:lstStyle/>
          <a:p>
            <a:r>
              <a:rPr lang="en-US" b="1" dirty="0" err="1" smtClean="0">
                <a:solidFill>
                  <a:schemeClr val="accent1"/>
                </a:solidFill>
              </a:rPr>
              <a:t>LArTPC</a:t>
            </a:r>
            <a:endParaRPr lang="en-US" b="1" dirty="0">
              <a:solidFill>
                <a:schemeClr val="accent1"/>
              </a:solidFill>
            </a:endParaRPr>
          </a:p>
        </p:txBody>
      </p:sp>
      <p:sp>
        <p:nvSpPr>
          <p:cNvPr id="6" name="Rectangle 5"/>
          <p:cNvSpPr/>
          <p:nvPr/>
        </p:nvSpPr>
        <p:spPr>
          <a:xfrm>
            <a:off x="2256383" y="470019"/>
            <a:ext cx="3962400" cy="461665"/>
          </a:xfrm>
          <a:prstGeom prst="rect">
            <a:avLst/>
          </a:prstGeom>
        </p:spPr>
        <p:txBody>
          <a:bodyPr wrap="square">
            <a:spAutoFit/>
          </a:bodyPr>
          <a:lstStyle/>
          <a:p>
            <a:pPr lvl="2" algn="ctr"/>
            <a:r>
              <a:rPr lang="en-US" sz="2400" b="1" dirty="0" smtClean="0"/>
              <a:t>Human Expectation</a:t>
            </a:r>
            <a:endParaRPr lang="en-US" sz="2400" b="1" dirty="0"/>
          </a:p>
        </p:txBody>
      </p:sp>
      <p:sp>
        <p:nvSpPr>
          <p:cNvPr id="7" name="Date Placeholder 6"/>
          <p:cNvSpPr>
            <a:spLocks noGrp="1"/>
          </p:cNvSpPr>
          <p:nvPr>
            <p:ph type="dt" sz="half" idx="10"/>
          </p:nvPr>
        </p:nvSpPr>
        <p:spPr/>
        <p:txBody>
          <a:bodyPr/>
          <a:lstStyle/>
          <a:p>
            <a:fld id="{A6B2B523-478F-47AB-9011-036CF768753F}" type="datetime1">
              <a:rPr lang="en-US" smtClean="0"/>
              <a:t>12/8/2015</a:t>
            </a:fld>
            <a:endParaRPr lang="en-US"/>
          </a:p>
        </p:txBody>
      </p:sp>
      <p:sp>
        <p:nvSpPr>
          <p:cNvPr id="8" name="Footer Placeholder 7"/>
          <p:cNvSpPr>
            <a:spLocks noGrp="1"/>
          </p:cNvSpPr>
          <p:nvPr>
            <p:ph type="ftr" sz="quarter" idx="11"/>
          </p:nvPr>
        </p:nvSpPr>
        <p:spPr/>
        <p:txBody>
          <a:bodyPr/>
          <a:lstStyle/>
          <a:p>
            <a:r>
              <a:rPr lang="en-US" smtClean="0"/>
              <a:t>FAQs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4145174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08" y="1441938"/>
            <a:ext cx="4753708" cy="2901462"/>
          </a:xfrm>
        </p:spPr>
        <p:txBody>
          <a:bodyPr>
            <a:normAutofit lnSpcReduction="10000"/>
          </a:bodyPr>
          <a:lstStyle/>
          <a:p>
            <a:pPr lvl="1">
              <a:buFont typeface="Wingdings" panose="05000000000000000000" pitchFamily="2" charset="2"/>
              <a:buChar char="Ø"/>
            </a:pPr>
            <a:r>
              <a:rPr lang="en-US" dirty="0"/>
              <a:t>beam is near perpendicular to the view planes. </a:t>
            </a:r>
            <a:endParaRPr lang="en-US" dirty="0" smtClean="0"/>
          </a:p>
          <a:p>
            <a:pPr lvl="2">
              <a:buFont typeface="Wingdings" panose="05000000000000000000" pitchFamily="2" charset="2"/>
              <a:buChar char="Ø"/>
            </a:pPr>
            <a:r>
              <a:rPr lang="en-US" dirty="0" smtClean="0"/>
              <a:t>The </a:t>
            </a:r>
            <a:r>
              <a:rPr lang="en-US" dirty="0"/>
              <a:t>resulting lepton tracks are therefore mostly perpendicular to the view planes too. </a:t>
            </a:r>
            <a:endParaRPr lang="en-US" dirty="0" smtClean="0"/>
          </a:p>
          <a:p>
            <a:pPr lvl="2">
              <a:buFont typeface="Wingdings" panose="05000000000000000000" pitchFamily="2" charset="2"/>
              <a:buChar char="Ø"/>
            </a:pPr>
            <a:r>
              <a:rPr lang="en-US" dirty="0" smtClean="0"/>
              <a:t>The </a:t>
            </a:r>
            <a:r>
              <a:rPr lang="en-US" dirty="0"/>
              <a:t>hit multiplicity on each view plane is low and can be reconstructed with little ambiguity even without pad readout</a:t>
            </a:r>
            <a:r>
              <a:rPr lang="en-US" dirty="0" smtClean="0"/>
              <a:t>.</a:t>
            </a:r>
          </a:p>
        </p:txBody>
      </p:sp>
      <p:sp>
        <p:nvSpPr>
          <p:cNvPr id="4" name="Content Placeholder 2"/>
          <p:cNvSpPr txBox="1">
            <a:spLocks/>
          </p:cNvSpPr>
          <p:nvPr/>
        </p:nvSpPr>
        <p:spPr>
          <a:xfrm>
            <a:off x="4876800" y="1447800"/>
            <a:ext cx="3962400" cy="5410200"/>
          </a:xfrm>
          <a:prstGeom prst="rect">
            <a:avLst/>
          </a:prstGeom>
        </p:spPr>
        <p:txBody>
          <a:bodyPr vert="horz" lIns="91440" tIns="45720" rIns="91440" bIns="45720" rtlCol="0">
            <a:normAutofit/>
          </a:bodyPr>
          <a:lstStyle>
            <a:lvl1pPr marL="288925" indent="-288925" algn="l" defTabSz="914400" rtl="0" eaLnBrk="1" latinLnBrk="0" hangingPunct="1">
              <a:spcBef>
                <a:spcPct val="20000"/>
              </a:spcBef>
              <a:buClr>
                <a:schemeClr val="accent1"/>
              </a:buClr>
              <a:buSzPct val="85000"/>
              <a:buFont typeface="Wingdings" panose="05000000000000000000" pitchFamily="2" charset="2"/>
              <a:buChar char="q"/>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Wingdings" panose="05000000000000000000" pitchFamily="2" charset="2"/>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1"/>
            <a:r>
              <a:rPr lang="en-US" dirty="0"/>
              <a:t>beam is near parallel to the view planes </a:t>
            </a:r>
          </a:p>
          <a:p>
            <a:pPr lvl="2"/>
            <a:r>
              <a:rPr lang="en-US" dirty="0"/>
              <a:t>Many tracks are therefore parallel to the view planes Both are our signals</a:t>
            </a:r>
          </a:p>
          <a:p>
            <a:pPr lvl="2"/>
            <a:r>
              <a:rPr lang="en-US" dirty="0"/>
              <a:t>leading to large degeneracies due to the wire readout. </a:t>
            </a:r>
          </a:p>
          <a:p>
            <a:pPr lvl="1"/>
            <a:endParaRPr lang="en-US" dirty="0" smtClean="0"/>
          </a:p>
          <a:p>
            <a:pPr lvl="2"/>
            <a:endParaRPr lang="en-US" dirty="0" smtClean="0"/>
          </a:p>
        </p:txBody>
      </p:sp>
      <p:sp>
        <p:nvSpPr>
          <p:cNvPr id="2" name="TextBox 1"/>
          <p:cNvSpPr txBox="1"/>
          <p:nvPr/>
        </p:nvSpPr>
        <p:spPr>
          <a:xfrm>
            <a:off x="984738" y="1025060"/>
            <a:ext cx="2988767" cy="369332"/>
          </a:xfrm>
          <a:prstGeom prst="rect">
            <a:avLst/>
          </a:prstGeom>
          <a:noFill/>
        </p:spPr>
        <p:txBody>
          <a:bodyPr wrap="none" rtlCol="0">
            <a:spAutoFit/>
          </a:bodyPr>
          <a:lstStyle/>
          <a:p>
            <a:r>
              <a:rPr lang="en-US" b="1" dirty="0" err="1" smtClean="0"/>
              <a:t>NOvA</a:t>
            </a:r>
            <a:r>
              <a:rPr lang="en-US" b="1" dirty="0" smtClean="0"/>
              <a:t> / </a:t>
            </a:r>
            <a:r>
              <a:rPr lang="en-US" b="1" dirty="0" err="1" smtClean="0"/>
              <a:t>MINERvA</a:t>
            </a:r>
            <a:r>
              <a:rPr lang="en-US" b="1" dirty="0" smtClean="0"/>
              <a:t> / MINOS</a:t>
            </a:r>
            <a:endParaRPr lang="en-US" b="1" dirty="0"/>
          </a:p>
        </p:txBody>
      </p:sp>
      <p:sp>
        <p:nvSpPr>
          <p:cNvPr id="5" name="TextBox 4"/>
          <p:cNvSpPr txBox="1"/>
          <p:nvPr/>
        </p:nvSpPr>
        <p:spPr>
          <a:xfrm>
            <a:off x="6028285" y="1007968"/>
            <a:ext cx="1659429" cy="369332"/>
          </a:xfrm>
          <a:prstGeom prst="rect">
            <a:avLst/>
          </a:prstGeom>
          <a:noFill/>
        </p:spPr>
        <p:txBody>
          <a:bodyPr wrap="none" rtlCol="0">
            <a:spAutoFit/>
          </a:bodyPr>
          <a:lstStyle/>
          <a:p>
            <a:r>
              <a:rPr lang="en-US" b="1" dirty="0" smtClean="0">
                <a:solidFill>
                  <a:schemeClr val="accent1"/>
                </a:solidFill>
              </a:rPr>
              <a:t>Most </a:t>
            </a:r>
            <a:r>
              <a:rPr lang="en-US" b="1" dirty="0" err="1" smtClean="0">
                <a:solidFill>
                  <a:schemeClr val="accent1"/>
                </a:solidFill>
              </a:rPr>
              <a:t>LArTPC</a:t>
            </a:r>
            <a:endParaRPr lang="en-US" b="1" dirty="0">
              <a:solidFill>
                <a:schemeClr val="accent1"/>
              </a:solidFill>
            </a:endParaRPr>
          </a:p>
        </p:txBody>
      </p:sp>
      <p:sp>
        <p:nvSpPr>
          <p:cNvPr id="6" name="Rectangle 5"/>
          <p:cNvSpPr/>
          <p:nvPr/>
        </p:nvSpPr>
        <p:spPr>
          <a:xfrm>
            <a:off x="2743200" y="470019"/>
            <a:ext cx="2904085" cy="461665"/>
          </a:xfrm>
          <a:prstGeom prst="rect">
            <a:avLst/>
          </a:prstGeom>
        </p:spPr>
        <p:txBody>
          <a:bodyPr wrap="square">
            <a:spAutoFit/>
          </a:bodyPr>
          <a:lstStyle/>
          <a:p>
            <a:pPr lvl="2" algn="ctr"/>
            <a:r>
              <a:rPr lang="en-US" sz="2400" b="1" dirty="0" smtClean="0"/>
              <a:t>Topology</a:t>
            </a:r>
            <a:endParaRPr lang="en-US" sz="2400" b="1" dirty="0"/>
          </a:p>
        </p:txBody>
      </p:sp>
      <p:sp>
        <p:nvSpPr>
          <p:cNvPr id="7" name="Date Placeholder 6"/>
          <p:cNvSpPr>
            <a:spLocks noGrp="1"/>
          </p:cNvSpPr>
          <p:nvPr>
            <p:ph type="dt" sz="half" idx="10"/>
          </p:nvPr>
        </p:nvSpPr>
        <p:spPr/>
        <p:txBody>
          <a:bodyPr/>
          <a:lstStyle/>
          <a:p>
            <a:fld id="{A6B2B523-478F-47AB-9011-036CF768753F}" type="datetime1">
              <a:rPr lang="en-US" smtClean="0"/>
              <a:t>12/8/2015</a:t>
            </a:fld>
            <a:endParaRPr lang="en-US"/>
          </a:p>
        </p:txBody>
      </p:sp>
      <p:sp>
        <p:nvSpPr>
          <p:cNvPr id="8" name="Footer Placeholder 7"/>
          <p:cNvSpPr>
            <a:spLocks noGrp="1"/>
          </p:cNvSpPr>
          <p:nvPr>
            <p:ph type="ftr" sz="quarter" idx="11"/>
          </p:nvPr>
        </p:nvSpPr>
        <p:spPr/>
        <p:txBody>
          <a:bodyPr/>
          <a:lstStyle/>
          <a:p>
            <a:r>
              <a:rPr lang="en-US" smtClean="0"/>
              <a:t>FAQs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14</a:t>
            </a:fld>
            <a:endParaRPr lang="en-US"/>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9101" y="4343400"/>
            <a:ext cx="3168561"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703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08" y="1441938"/>
            <a:ext cx="4677508" cy="5410200"/>
          </a:xfrm>
        </p:spPr>
        <p:txBody>
          <a:bodyPr>
            <a:normAutofit/>
          </a:bodyPr>
          <a:lstStyle/>
          <a:p>
            <a:pPr lvl="1">
              <a:buFont typeface="Wingdings" panose="05000000000000000000" pitchFamily="2" charset="2"/>
              <a:buChar char="Ø"/>
            </a:pPr>
            <a:r>
              <a:rPr lang="en-US" dirty="0" smtClean="0"/>
              <a:t>Scintillator </a:t>
            </a:r>
            <a:r>
              <a:rPr lang="en-US" dirty="0"/>
              <a:t>detectors, the timing scale is ~ns. </a:t>
            </a:r>
            <a:endParaRPr lang="en-US" dirty="0" smtClean="0"/>
          </a:p>
          <a:p>
            <a:pPr lvl="2">
              <a:buFont typeface="Wingdings" panose="05000000000000000000" pitchFamily="2" charset="2"/>
              <a:buChar char="Ø"/>
            </a:pPr>
            <a:r>
              <a:rPr lang="en-US" dirty="0" smtClean="0"/>
              <a:t>The </a:t>
            </a:r>
            <a:r>
              <a:rPr lang="en-US" dirty="0"/>
              <a:t>cosmic muon background rejection is therefore </a:t>
            </a:r>
            <a:r>
              <a:rPr lang="en-US" dirty="0" smtClean="0"/>
              <a:t>easier</a:t>
            </a:r>
          </a:p>
          <a:p>
            <a:pPr lvl="1">
              <a:buFont typeface="Wingdings" panose="05000000000000000000" pitchFamily="2" charset="2"/>
              <a:buChar char="Ø"/>
            </a:pPr>
            <a:r>
              <a:rPr lang="en-US" dirty="0" smtClean="0"/>
              <a:t>Scintillator signals directly tells the position of the tracks</a:t>
            </a:r>
            <a:endParaRPr lang="en-US" dirty="0"/>
          </a:p>
        </p:txBody>
      </p:sp>
      <p:sp>
        <p:nvSpPr>
          <p:cNvPr id="4" name="Content Placeholder 2"/>
          <p:cNvSpPr txBox="1">
            <a:spLocks/>
          </p:cNvSpPr>
          <p:nvPr/>
        </p:nvSpPr>
        <p:spPr>
          <a:xfrm>
            <a:off x="4876800" y="1447800"/>
            <a:ext cx="3962400" cy="5410200"/>
          </a:xfrm>
          <a:prstGeom prst="rect">
            <a:avLst/>
          </a:prstGeom>
        </p:spPr>
        <p:txBody>
          <a:bodyPr vert="horz" lIns="91440" tIns="45720" rIns="91440" bIns="45720" rtlCol="0">
            <a:normAutofit/>
          </a:bodyPr>
          <a:lstStyle>
            <a:lvl1pPr marL="288925" indent="-288925" algn="l" defTabSz="914400" rtl="0" eaLnBrk="1" latinLnBrk="0" hangingPunct="1">
              <a:spcBef>
                <a:spcPct val="20000"/>
              </a:spcBef>
              <a:buClr>
                <a:schemeClr val="accent1"/>
              </a:buClr>
              <a:buSzPct val="85000"/>
              <a:buFont typeface="Wingdings" panose="05000000000000000000" pitchFamily="2" charset="2"/>
              <a:buChar char="q"/>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Wingdings" panose="05000000000000000000" pitchFamily="2" charset="2"/>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1"/>
            <a:r>
              <a:rPr lang="en-US" dirty="0"/>
              <a:t>Electron drift time is slow ~</a:t>
            </a:r>
            <a:r>
              <a:rPr lang="en-US" dirty="0" err="1"/>
              <a:t>ms.</a:t>
            </a:r>
            <a:r>
              <a:rPr lang="en-US" dirty="0"/>
              <a:t> </a:t>
            </a:r>
          </a:p>
          <a:p>
            <a:pPr lvl="2"/>
            <a:r>
              <a:rPr lang="en-US" dirty="0"/>
              <a:t>Need to be coupled with high efficiency scintillator detectors to efficiently reject cosmic muon background. </a:t>
            </a:r>
          </a:p>
          <a:p>
            <a:pPr lvl="1"/>
            <a:r>
              <a:rPr lang="en-US" dirty="0"/>
              <a:t>Flash matching is </a:t>
            </a:r>
            <a:r>
              <a:rPr lang="en-US" dirty="0" smtClean="0"/>
              <a:t>needed to </a:t>
            </a:r>
            <a:r>
              <a:rPr lang="en-US" dirty="0"/>
              <a:t>reconstruct the position of tracks from optical </a:t>
            </a:r>
            <a:r>
              <a:rPr lang="en-US" dirty="0" smtClean="0"/>
              <a:t>detectors and match the TPC measurements </a:t>
            </a:r>
            <a:endParaRPr lang="en-US" dirty="0"/>
          </a:p>
          <a:p>
            <a:pPr lvl="2"/>
            <a:endParaRPr lang="en-US" dirty="0" smtClean="0"/>
          </a:p>
        </p:txBody>
      </p:sp>
      <p:sp>
        <p:nvSpPr>
          <p:cNvPr id="2" name="TextBox 1"/>
          <p:cNvSpPr txBox="1"/>
          <p:nvPr/>
        </p:nvSpPr>
        <p:spPr>
          <a:xfrm>
            <a:off x="984738" y="1025060"/>
            <a:ext cx="2988767" cy="369332"/>
          </a:xfrm>
          <a:prstGeom prst="rect">
            <a:avLst/>
          </a:prstGeom>
          <a:noFill/>
        </p:spPr>
        <p:txBody>
          <a:bodyPr wrap="none" rtlCol="0">
            <a:spAutoFit/>
          </a:bodyPr>
          <a:lstStyle/>
          <a:p>
            <a:r>
              <a:rPr lang="en-US" b="1" dirty="0" err="1" smtClean="0"/>
              <a:t>NOvA</a:t>
            </a:r>
            <a:r>
              <a:rPr lang="en-US" b="1" dirty="0" smtClean="0"/>
              <a:t> / </a:t>
            </a:r>
            <a:r>
              <a:rPr lang="en-US" b="1" dirty="0" err="1" smtClean="0"/>
              <a:t>MINERvA</a:t>
            </a:r>
            <a:r>
              <a:rPr lang="en-US" b="1" dirty="0" smtClean="0"/>
              <a:t> / MINOS</a:t>
            </a:r>
            <a:endParaRPr lang="en-US" b="1" dirty="0"/>
          </a:p>
        </p:txBody>
      </p:sp>
      <p:sp>
        <p:nvSpPr>
          <p:cNvPr id="5" name="TextBox 4"/>
          <p:cNvSpPr txBox="1"/>
          <p:nvPr/>
        </p:nvSpPr>
        <p:spPr>
          <a:xfrm>
            <a:off x="6629400" y="1007968"/>
            <a:ext cx="1043876" cy="369332"/>
          </a:xfrm>
          <a:prstGeom prst="rect">
            <a:avLst/>
          </a:prstGeom>
          <a:noFill/>
        </p:spPr>
        <p:txBody>
          <a:bodyPr wrap="none" rtlCol="0">
            <a:spAutoFit/>
          </a:bodyPr>
          <a:lstStyle/>
          <a:p>
            <a:r>
              <a:rPr lang="en-US" b="1" dirty="0" err="1" smtClean="0">
                <a:solidFill>
                  <a:schemeClr val="accent1"/>
                </a:solidFill>
              </a:rPr>
              <a:t>LArTPC</a:t>
            </a:r>
            <a:endParaRPr lang="en-US" b="1" dirty="0">
              <a:solidFill>
                <a:schemeClr val="accent1"/>
              </a:solidFill>
            </a:endParaRPr>
          </a:p>
        </p:txBody>
      </p:sp>
      <p:sp>
        <p:nvSpPr>
          <p:cNvPr id="6" name="Rectangle 5"/>
          <p:cNvSpPr/>
          <p:nvPr/>
        </p:nvSpPr>
        <p:spPr>
          <a:xfrm>
            <a:off x="2743200" y="470019"/>
            <a:ext cx="2904085" cy="461665"/>
          </a:xfrm>
          <a:prstGeom prst="rect">
            <a:avLst/>
          </a:prstGeom>
        </p:spPr>
        <p:txBody>
          <a:bodyPr wrap="square">
            <a:spAutoFit/>
          </a:bodyPr>
          <a:lstStyle/>
          <a:p>
            <a:pPr lvl="2" algn="ctr"/>
            <a:r>
              <a:rPr lang="en-US" sz="2400" b="1" dirty="0" smtClean="0"/>
              <a:t>Timing</a:t>
            </a:r>
            <a:endParaRPr lang="en-US" sz="2400" b="1" dirty="0"/>
          </a:p>
        </p:txBody>
      </p:sp>
      <p:sp>
        <p:nvSpPr>
          <p:cNvPr id="7" name="Date Placeholder 6"/>
          <p:cNvSpPr>
            <a:spLocks noGrp="1"/>
          </p:cNvSpPr>
          <p:nvPr>
            <p:ph type="dt" sz="half" idx="10"/>
          </p:nvPr>
        </p:nvSpPr>
        <p:spPr/>
        <p:txBody>
          <a:bodyPr/>
          <a:lstStyle/>
          <a:p>
            <a:fld id="{A6B2B523-478F-47AB-9011-036CF768753F}" type="datetime1">
              <a:rPr lang="en-US" smtClean="0"/>
              <a:t>12/8/2015</a:t>
            </a:fld>
            <a:endParaRPr lang="en-US"/>
          </a:p>
        </p:txBody>
      </p:sp>
      <p:sp>
        <p:nvSpPr>
          <p:cNvPr id="8" name="Footer Placeholder 7"/>
          <p:cNvSpPr>
            <a:spLocks noGrp="1"/>
          </p:cNvSpPr>
          <p:nvPr>
            <p:ph type="ftr" sz="quarter" idx="11"/>
          </p:nvPr>
        </p:nvSpPr>
        <p:spPr/>
        <p:txBody>
          <a:bodyPr/>
          <a:lstStyle/>
          <a:p>
            <a:r>
              <a:rPr lang="en-US" smtClean="0"/>
              <a:t>FAQs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869131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normAutofit/>
          </a:bodyPr>
          <a:lstStyle/>
          <a:p>
            <a:pPr marL="274320" lvl="1" indent="0">
              <a:buNone/>
            </a:pPr>
            <a:r>
              <a:rPr lang="en-US" dirty="0" smtClean="0"/>
              <a:t>(continue)</a:t>
            </a:r>
          </a:p>
          <a:p>
            <a:pPr marL="274320" lvl="1" indent="0">
              <a:buNone/>
            </a:pPr>
            <a:r>
              <a:rPr lang="en-US" b="1" dirty="0" smtClean="0"/>
              <a:t>   </a:t>
            </a:r>
            <a:r>
              <a:rPr lang="en-US" b="1" dirty="0" smtClean="0"/>
              <a:t>Hardware</a:t>
            </a:r>
            <a:endParaRPr lang="en-US" b="1" dirty="0" smtClean="0"/>
          </a:p>
          <a:p>
            <a:pPr lvl="2">
              <a:buFont typeface="Wingdings" panose="05000000000000000000" pitchFamily="2" charset="2"/>
              <a:buChar char="Ø"/>
            </a:pPr>
            <a:r>
              <a:rPr lang="en-US" dirty="0" smtClean="0"/>
              <a:t> So far the quality of the </a:t>
            </a:r>
            <a:r>
              <a:rPr lang="en-US" dirty="0" smtClean="0"/>
              <a:t>electronics </a:t>
            </a:r>
            <a:r>
              <a:rPr lang="en-US" dirty="0" smtClean="0"/>
              <a:t>in </a:t>
            </a:r>
            <a:r>
              <a:rPr lang="en-US" dirty="0" err="1" smtClean="0"/>
              <a:t>LArTPC</a:t>
            </a:r>
            <a:r>
              <a:rPr lang="en-US" dirty="0" smtClean="0"/>
              <a:t> </a:t>
            </a:r>
            <a:r>
              <a:rPr lang="en-US" dirty="0" smtClean="0"/>
              <a:t>has not reached the level of those in scintillator detectors (</a:t>
            </a:r>
            <a:r>
              <a:rPr lang="en-US" dirty="0" err="1" smtClean="0"/>
              <a:t>NOvA</a:t>
            </a:r>
            <a:r>
              <a:rPr lang="en-US" dirty="0" smtClean="0"/>
              <a:t>/</a:t>
            </a:r>
            <a:r>
              <a:rPr lang="en-US" dirty="0" err="1" smtClean="0"/>
              <a:t>MINERvA</a:t>
            </a:r>
            <a:r>
              <a:rPr lang="en-US" dirty="0" smtClean="0"/>
              <a:t>) which typically have &gt;99% good </a:t>
            </a:r>
            <a:r>
              <a:rPr lang="en-US" dirty="0" smtClean="0"/>
              <a:t>channels</a:t>
            </a:r>
            <a:r>
              <a:rPr lang="en-US" dirty="0" smtClean="0"/>
              <a:t>	</a:t>
            </a:r>
          </a:p>
          <a:p>
            <a:pPr marL="548640" lvl="2" indent="0">
              <a:buNone/>
            </a:pPr>
            <a:endParaRPr lang="en-US" sz="2400" b="1" dirty="0" smtClean="0"/>
          </a:p>
          <a:p>
            <a:pPr marL="548640" lvl="2" indent="0">
              <a:buNone/>
            </a:pPr>
            <a:r>
              <a:rPr lang="en-US" sz="2400" b="1" dirty="0" smtClean="0"/>
              <a:t>Maturity</a:t>
            </a:r>
            <a:endParaRPr lang="en-US" sz="2400" b="1" dirty="0" smtClean="0"/>
          </a:p>
          <a:p>
            <a:pPr lvl="2">
              <a:buFont typeface="Wingdings" panose="05000000000000000000" pitchFamily="2" charset="2"/>
              <a:buChar char="Ø"/>
            </a:pPr>
            <a:r>
              <a:rPr lang="en-US" dirty="0" err="1" smtClean="0"/>
              <a:t>LArTPC</a:t>
            </a:r>
            <a:r>
              <a:rPr lang="en-US" dirty="0" smtClean="0"/>
              <a:t> is still a young technology and so is the reconstruction. </a:t>
            </a:r>
          </a:p>
          <a:p>
            <a:pPr lvl="2">
              <a:buFont typeface="Wingdings" panose="05000000000000000000" pitchFamily="2" charset="2"/>
              <a:buChar char="Ø"/>
            </a:pPr>
            <a:endParaRPr lang="en-US" dirty="0"/>
          </a:p>
          <a:p>
            <a:pPr lvl="2">
              <a:buFont typeface="Wingdings" panose="05000000000000000000" pitchFamily="2" charset="2"/>
              <a:buChar char="Ø"/>
            </a:pPr>
            <a:endParaRPr lang="en-US" dirty="0"/>
          </a:p>
        </p:txBody>
      </p:sp>
      <p:sp>
        <p:nvSpPr>
          <p:cNvPr id="2" name="Date Placeholder 1"/>
          <p:cNvSpPr>
            <a:spLocks noGrp="1"/>
          </p:cNvSpPr>
          <p:nvPr>
            <p:ph type="dt" sz="half" idx="10"/>
          </p:nvPr>
        </p:nvSpPr>
        <p:spPr/>
        <p:txBody>
          <a:bodyPr/>
          <a:lstStyle/>
          <a:p>
            <a:fld id="{07E52C6E-8768-465E-A836-C8E585D61380}" type="datetime1">
              <a:rPr lang="en-US" smtClean="0"/>
              <a:t>12/7/2015</a:t>
            </a:fld>
            <a:endParaRPr lang="en-US"/>
          </a:p>
        </p:txBody>
      </p:sp>
      <p:sp>
        <p:nvSpPr>
          <p:cNvPr id="4" name="Footer Placeholder 3"/>
          <p:cNvSpPr>
            <a:spLocks noGrp="1"/>
          </p:cNvSpPr>
          <p:nvPr>
            <p:ph type="ftr" sz="quarter" idx="11"/>
          </p:nvPr>
        </p:nvSpPr>
        <p:spPr/>
        <p:txBody>
          <a:bodyPr/>
          <a:lstStyle/>
          <a:p>
            <a:r>
              <a:rPr lang="en-US" smtClean="0"/>
              <a:t>FAQs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14782645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normAutofit fontScale="92500"/>
          </a:bodyPr>
          <a:lstStyle/>
          <a:p>
            <a:r>
              <a:rPr lang="en-US" dirty="0" smtClean="0">
                <a:solidFill>
                  <a:schemeClr val="accent1"/>
                </a:solidFill>
              </a:rPr>
              <a:t>Have you explored existing </a:t>
            </a:r>
            <a:r>
              <a:rPr lang="en-US" dirty="0">
                <a:solidFill>
                  <a:schemeClr val="accent1"/>
                </a:solidFill>
              </a:rPr>
              <a:t>3D </a:t>
            </a:r>
            <a:r>
              <a:rPr lang="en-US" dirty="0" smtClean="0">
                <a:solidFill>
                  <a:schemeClr val="accent1"/>
                </a:solidFill>
              </a:rPr>
              <a:t>pattern-recognition </a:t>
            </a:r>
            <a:r>
              <a:rPr lang="en-US" dirty="0" smtClean="0">
                <a:solidFill>
                  <a:schemeClr val="accent1"/>
                </a:solidFill>
              </a:rPr>
              <a:t>techniques to </a:t>
            </a:r>
            <a:r>
              <a:rPr lang="en-US" dirty="0">
                <a:solidFill>
                  <a:schemeClr val="accent1"/>
                </a:solidFill>
              </a:rPr>
              <a:t>avoid </a:t>
            </a:r>
            <a:r>
              <a:rPr lang="en-US" dirty="0" smtClean="0">
                <a:solidFill>
                  <a:schemeClr val="accent1"/>
                </a:solidFill>
              </a:rPr>
              <a:t>re-inventing </a:t>
            </a:r>
            <a:r>
              <a:rPr lang="en-US" dirty="0">
                <a:solidFill>
                  <a:schemeClr val="accent1"/>
                </a:solidFill>
              </a:rPr>
              <a:t>the wheels? </a:t>
            </a:r>
            <a:endParaRPr lang="en-US" dirty="0" smtClean="0">
              <a:solidFill>
                <a:schemeClr val="accent1"/>
              </a:solidFill>
            </a:endParaRPr>
          </a:p>
          <a:p>
            <a:pPr lvl="1"/>
            <a:r>
              <a:rPr lang="en-US" dirty="0"/>
              <a:t>Within HEP, there is no 3D pattern recognition exactly matching our needs due to the difficulties in topologies and ambiguities mentioned above. The solution space is large with many “corner cases”. More methods can be invented by human scanners on the fly</a:t>
            </a:r>
            <a:r>
              <a:rPr lang="en-US" dirty="0" smtClean="0"/>
              <a:t>.</a:t>
            </a:r>
          </a:p>
          <a:p>
            <a:pPr lvl="2"/>
            <a:r>
              <a:rPr lang="en-US" dirty="0" smtClean="0"/>
              <a:t>“No wheels exist yet”</a:t>
            </a:r>
            <a:endParaRPr lang="en-US" dirty="0"/>
          </a:p>
          <a:p>
            <a:pPr lvl="1"/>
            <a:r>
              <a:rPr lang="en-US" dirty="0" smtClean="0"/>
              <a:t>We are actively seeking and re-use concepts and codes where we can (e.g. Hough </a:t>
            </a:r>
            <a:r>
              <a:rPr lang="en-US" dirty="0" smtClean="0"/>
              <a:t>transformation, </a:t>
            </a:r>
            <a:r>
              <a:rPr lang="en-US" dirty="0" smtClean="0"/>
              <a:t>etc.). However there surely are still many methods that we are not aware of yet. We are eager to discuss the applicable ideas with experts from all fields.</a:t>
            </a:r>
            <a:endParaRPr lang="en-US" dirty="0"/>
          </a:p>
          <a:p>
            <a:pPr lvl="1"/>
            <a:r>
              <a:rPr lang="en-US" dirty="0" smtClean="0"/>
              <a:t>We are eager to collaborate with existing efforts (e.g. </a:t>
            </a:r>
            <a:r>
              <a:rPr lang="en-US" dirty="0" err="1" smtClean="0"/>
              <a:t>LArSoft</a:t>
            </a:r>
            <a:r>
              <a:rPr lang="en-US" dirty="0"/>
              <a:t>, Pandora, etc</a:t>
            </a:r>
            <a:r>
              <a:rPr lang="en-US" dirty="0" smtClean="0"/>
              <a:t>.) to improve all areas of the reconstruction (clustering, fine tracking, PID, </a:t>
            </a:r>
            <a:r>
              <a:rPr lang="en-US" dirty="0" err="1" smtClean="0"/>
              <a:t>etc</a:t>
            </a:r>
            <a:r>
              <a:rPr lang="en-US" dirty="0" smtClean="0"/>
              <a:t>).</a:t>
            </a:r>
          </a:p>
        </p:txBody>
      </p:sp>
      <p:sp>
        <p:nvSpPr>
          <p:cNvPr id="2" name="Date Placeholder 1"/>
          <p:cNvSpPr>
            <a:spLocks noGrp="1"/>
          </p:cNvSpPr>
          <p:nvPr>
            <p:ph type="dt" sz="half" idx="10"/>
          </p:nvPr>
        </p:nvSpPr>
        <p:spPr/>
        <p:txBody>
          <a:bodyPr/>
          <a:lstStyle/>
          <a:p>
            <a:fld id="{E38B1BF5-506B-463E-B883-0D8EC14F50D9}" type="datetime1">
              <a:rPr lang="en-US" smtClean="0"/>
              <a:t>12/7/2015</a:t>
            </a:fld>
            <a:endParaRPr lang="en-US"/>
          </a:p>
        </p:txBody>
      </p:sp>
      <p:sp>
        <p:nvSpPr>
          <p:cNvPr id="4" name="Footer Placeholder 3"/>
          <p:cNvSpPr>
            <a:spLocks noGrp="1"/>
          </p:cNvSpPr>
          <p:nvPr>
            <p:ph type="ftr" sz="quarter" idx="11"/>
          </p:nvPr>
        </p:nvSpPr>
        <p:spPr/>
        <p:txBody>
          <a:bodyPr/>
          <a:lstStyle/>
          <a:p>
            <a:r>
              <a:rPr lang="en-US" smtClean="0"/>
              <a:t>FAQs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1935197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lstStyle/>
          <a:p>
            <a:r>
              <a:rPr lang="en-US" dirty="0">
                <a:solidFill>
                  <a:schemeClr val="accent1"/>
                </a:solidFill>
              </a:rPr>
              <a:t>I heard machine-learning/deep-learning can solve everything, why don't you go that direction</a:t>
            </a:r>
            <a:r>
              <a:rPr lang="en-US" dirty="0" smtClean="0">
                <a:solidFill>
                  <a:schemeClr val="accent1"/>
                </a:solidFill>
              </a:rPr>
              <a:t>?</a:t>
            </a:r>
          </a:p>
          <a:p>
            <a:pPr lvl="1"/>
            <a:r>
              <a:rPr lang="en-US" dirty="0"/>
              <a:t>We </a:t>
            </a:r>
            <a:r>
              <a:rPr lang="en-US" dirty="0" smtClean="0"/>
              <a:t>are indeed exploring these fields.</a:t>
            </a:r>
            <a:r>
              <a:rPr lang="en-US" dirty="0"/>
              <a:t> </a:t>
            </a:r>
            <a:r>
              <a:rPr lang="en-US" dirty="0" smtClean="0"/>
              <a:t>We </a:t>
            </a:r>
            <a:r>
              <a:rPr lang="en-US" dirty="0"/>
              <a:t>need more </a:t>
            </a:r>
            <a:r>
              <a:rPr lang="en-US" dirty="0" smtClean="0"/>
              <a:t>experts to help us.</a:t>
            </a:r>
          </a:p>
          <a:p>
            <a:pPr lvl="1"/>
            <a:r>
              <a:rPr lang="en-US" dirty="0" smtClean="0"/>
              <a:t>We as physicists </a:t>
            </a:r>
            <a:r>
              <a:rPr lang="en-US" dirty="0" smtClean="0"/>
              <a:t>would like to better understand the problems first typically caused by underlining physics and detector properties, in order to provide better features to the </a:t>
            </a:r>
            <a:r>
              <a:rPr lang="en-US" dirty="0" smtClean="0"/>
              <a:t>different machine learnings. </a:t>
            </a:r>
            <a:endParaRPr lang="en-US" dirty="0" smtClean="0"/>
          </a:p>
          <a:p>
            <a:pPr lvl="2"/>
            <a:r>
              <a:rPr lang="en-US" dirty="0" smtClean="0"/>
              <a:t>One of the ideas is to feed </a:t>
            </a:r>
            <a:r>
              <a:rPr lang="en-US" dirty="0"/>
              <a:t>database of </a:t>
            </a:r>
            <a:r>
              <a:rPr lang="en-US" dirty="0" smtClean="0"/>
              <a:t>hand-scan operation/commands/solutions </a:t>
            </a:r>
            <a:r>
              <a:rPr lang="en-US" dirty="0"/>
              <a:t>into </a:t>
            </a:r>
            <a:r>
              <a:rPr lang="en-US" dirty="0" smtClean="0"/>
              <a:t>the reinforcement learning. We would like to develop tools (e.g. Bee 2.0) to do that.</a:t>
            </a:r>
          </a:p>
          <a:p>
            <a:pPr lvl="2"/>
            <a:r>
              <a:rPr lang="en-US" dirty="0" smtClean="0"/>
              <a:t>Another idea is to feed raw waveforms to deep learning</a:t>
            </a:r>
          </a:p>
        </p:txBody>
      </p:sp>
      <p:sp>
        <p:nvSpPr>
          <p:cNvPr id="2" name="Date Placeholder 1"/>
          <p:cNvSpPr>
            <a:spLocks noGrp="1"/>
          </p:cNvSpPr>
          <p:nvPr>
            <p:ph type="dt" sz="half" idx="10"/>
          </p:nvPr>
        </p:nvSpPr>
        <p:spPr/>
        <p:txBody>
          <a:bodyPr/>
          <a:lstStyle/>
          <a:p>
            <a:fld id="{428F0841-E319-4EB5-8BA7-8BEFEF1A0370}" type="datetime1">
              <a:rPr lang="en-US" smtClean="0"/>
              <a:t>12/7/2015</a:t>
            </a:fld>
            <a:endParaRPr lang="en-US"/>
          </a:p>
        </p:txBody>
      </p:sp>
      <p:sp>
        <p:nvSpPr>
          <p:cNvPr id="4" name="Footer Placeholder 3"/>
          <p:cNvSpPr>
            <a:spLocks noGrp="1"/>
          </p:cNvSpPr>
          <p:nvPr>
            <p:ph type="ftr" sz="quarter" idx="11"/>
          </p:nvPr>
        </p:nvSpPr>
        <p:spPr/>
        <p:txBody>
          <a:bodyPr/>
          <a:lstStyle/>
          <a:p>
            <a:r>
              <a:rPr lang="en-US" smtClean="0"/>
              <a:t>FAQs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2189282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normAutofit fontScale="92500" lnSpcReduction="20000"/>
          </a:bodyPr>
          <a:lstStyle/>
          <a:p>
            <a:r>
              <a:rPr lang="en-US" dirty="0">
                <a:solidFill>
                  <a:schemeClr val="accent1"/>
                </a:solidFill>
              </a:rPr>
              <a:t>Why do you still advocate for hand-scan techniques in the modern era? </a:t>
            </a:r>
            <a:endParaRPr lang="en-US" dirty="0" smtClean="0">
              <a:solidFill>
                <a:schemeClr val="accent1"/>
              </a:solidFill>
            </a:endParaRPr>
          </a:p>
          <a:p>
            <a:pPr lvl="1"/>
            <a:r>
              <a:rPr lang="en-US" dirty="0" smtClean="0"/>
              <a:t>Convenient hand-scan tools are important to ensure the correctness of the reconstruction.</a:t>
            </a:r>
          </a:p>
          <a:p>
            <a:pPr lvl="2"/>
            <a:r>
              <a:rPr lang="en-US" dirty="0" smtClean="0"/>
              <a:t>A 3-D hand-scan tool is required to fully understand the topology of the events.</a:t>
            </a:r>
          </a:p>
          <a:p>
            <a:pPr lvl="1"/>
            <a:r>
              <a:rPr lang="en-US" dirty="0" smtClean="0"/>
              <a:t>There </a:t>
            </a:r>
            <a:r>
              <a:rPr lang="en-US" dirty="0" smtClean="0"/>
              <a:t>are many "corner </a:t>
            </a:r>
            <a:r>
              <a:rPr lang="en-US" dirty="0"/>
              <a:t>cases" where existing heuristics </a:t>
            </a:r>
            <a:r>
              <a:rPr lang="en-US" dirty="0" smtClean="0"/>
              <a:t>fail, but are likely to be identified by hand scan.</a:t>
            </a:r>
          </a:p>
          <a:p>
            <a:pPr lvl="2"/>
            <a:r>
              <a:rPr lang="en-US" dirty="0" smtClean="0"/>
              <a:t>Such scan results can be fed back to the reconstruction to improve the results.</a:t>
            </a:r>
          </a:p>
          <a:p>
            <a:pPr lvl="2"/>
            <a:r>
              <a:rPr lang="en-US" dirty="0"/>
              <a:t>Such scan results also </a:t>
            </a:r>
            <a:r>
              <a:rPr lang="en-US" dirty="0" smtClean="0"/>
              <a:t>be fed back to </a:t>
            </a:r>
            <a:r>
              <a:rPr lang="en-US" dirty="0" smtClean="0"/>
              <a:t>machine for reinforcement </a:t>
            </a:r>
            <a:r>
              <a:rPr lang="en-US" dirty="0" smtClean="0"/>
              <a:t>learning</a:t>
            </a:r>
            <a:r>
              <a:rPr lang="en-US" dirty="0" smtClean="0"/>
              <a:t>.</a:t>
            </a:r>
          </a:p>
          <a:p>
            <a:pPr lvl="1"/>
            <a:r>
              <a:rPr lang="en-US" dirty="0" smtClean="0"/>
              <a:t>We are considering “semi-automated” hand-scanning: </a:t>
            </a:r>
          </a:p>
          <a:p>
            <a:pPr lvl="2"/>
            <a:r>
              <a:rPr lang="en-US" dirty="0" smtClean="0"/>
              <a:t>Automated high-signal-efficiency high-background-rejection pre-selection</a:t>
            </a:r>
          </a:p>
          <a:p>
            <a:pPr lvl="2"/>
            <a:r>
              <a:rPr lang="en-US" dirty="0" smtClean="0"/>
              <a:t>Hand-scan to improve the automated reconstruction efficiency and bias, and feed back to automated reconstruction</a:t>
            </a:r>
          </a:p>
          <a:p>
            <a:pPr lvl="3"/>
            <a:r>
              <a:rPr lang="en-US" dirty="0"/>
              <a:t>We would like to develop tools (e.g. Bee 2.0) to do </a:t>
            </a:r>
            <a:r>
              <a:rPr lang="en-US" dirty="0" smtClean="0"/>
              <a:t>that</a:t>
            </a:r>
            <a:endParaRPr lang="en-US" dirty="0" smtClean="0"/>
          </a:p>
          <a:p>
            <a:pPr lvl="2"/>
            <a:r>
              <a:rPr lang="en-US" dirty="0" smtClean="0"/>
              <a:t>Depending on the automated results, hand scan may be required in the end.</a:t>
            </a:r>
          </a:p>
        </p:txBody>
      </p:sp>
      <p:sp>
        <p:nvSpPr>
          <p:cNvPr id="2" name="Date Placeholder 1"/>
          <p:cNvSpPr>
            <a:spLocks noGrp="1"/>
          </p:cNvSpPr>
          <p:nvPr>
            <p:ph type="dt" sz="half" idx="10"/>
          </p:nvPr>
        </p:nvSpPr>
        <p:spPr/>
        <p:txBody>
          <a:bodyPr/>
          <a:lstStyle/>
          <a:p>
            <a:fld id="{E64B929D-2A32-4C3A-95F1-2267DAE73B35}" type="datetime1">
              <a:rPr lang="en-US" smtClean="0"/>
              <a:t>12/8/2015</a:t>
            </a:fld>
            <a:endParaRPr lang="en-US"/>
          </a:p>
        </p:txBody>
      </p:sp>
      <p:sp>
        <p:nvSpPr>
          <p:cNvPr id="4" name="Footer Placeholder 3"/>
          <p:cNvSpPr>
            <a:spLocks noGrp="1"/>
          </p:cNvSpPr>
          <p:nvPr>
            <p:ph type="ftr" sz="quarter" idx="11"/>
          </p:nvPr>
        </p:nvSpPr>
        <p:spPr/>
        <p:txBody>
          <a:bodyPr/>
          <a:lstStyle/>
          <a:p>
            <a:r>
              <a:rPr lang="en-US" smtClean="0"/>
              <a:t>FAQs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3298781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1981200"/>
          </a:xfrm>
        </p:spPr>
        <p:txBody>
          <a:bodyPr>
            <a:normAutofit/>
          </a:bodyPr>
          <a:lstStyle/>
          <a:p>
            <a:r>
              <a:rPr lang="en-US" dirty="0" smtClean="0">
                <a:solidFill>
                  <a:schemeClr val="accent1"/>
                </a:solidFill>
              </a:rPr>
              <a:t>TPC reconstruction is not new. What's </a:t>
            </a:r>
            <a:r>
              <a:rPr lang="en-US" dirty="0">
                <a:solidFill>
                  <a:schemeClr val="accent1"/>
                </a:solidFill>
              </a:rPr>
              <a:t>the </a:t>
            </a:r>
            <a:r>
              <a:rPr lang="en-US" dirty="0" smtClean="0">
                <a:solidFill>
                  <a:schemeClr val="accent1"/>
                </a:solidFill>
              </a:rPr>
              <a:t>main differences </a:t>
            </a:r>
            <a:r>
              <a:rPr lang="en-US" dirty="0">
                <a:solidFill>
                  <a:schemeClr val="accent1"/>
                </a:solidFill>
              </a:rPr>
              <a:t>between gas TPC collider experiment and </a:t>
            </a:r>
            <a:r>
              <a:rPr lang="en-US" dirty="0" err="1">
                <a:solidFill>
                  <a:schemeClr val="accent1"/>
                </a:solidFill>
              </a:rPr>
              <a:t>LArTPC</a:t>
            </a:r>
            <a:r>
              <a:rPr lang="en-US" dirty="0">
                <a:solidFill>
                  <a:schemeClr val="accent1"/>
                </a:solidFill>
              </a:rPr>
              <a:t> neutrino </a:t>
            </a:r>
            <a:r>
              <a:rPr lang="en-US" dirty="0" smtClean="0">
                <a:solidFill>
                  <a:schemeClr val="accent1"/>
                </a:solidFill>
              </a:rPr>
              <a:t>experiment that </a:t>
            </a:r>
            <a:r>
              <a:rPr lang="en-US" dirty="0" smtClean="0">
                <a:solidFill>
                  <a:schemeClr val="accent1"/>
                </a:solidFill>
              </a:rPr>
              <a:t>cause extra difficulties? </a:t>
            </a:r>
            <a:endParaRPr lang="en-US" dirty="0" smtClean="0">
              <a:solidFill>
                <a:schemeClr val="accent1"/>
              </a:solidFill>
            </a:endParaRPr>
          </a:p>
        </p:txBody>
      </p:sp>
      <p:pic>
        <p:nvPicPr>
          <p:cNvPr id="1026" name="Picture 2" descr="star-event.jpg (962×9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514600"/>
            <a:ext cx="4345087" cy="40831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1677" y="3048000"/>
            <a:ext cx="3581400" cy="2308324"/>
          </a:xfrm>
          <a:prstGeom prst="rect">
            <a:avLst/>
          </a:prstGeom>
        </p:spPr>
        <p:txBody>
          <a:bodyPr wrap="square">
            <a:spAutoFit/>
          </a:bodyPr>
          <a:lstStyle/>
          <a:p>
            <a:pPr lvl="1"/>
            <a:r>
              <a:rPr lang="en-US" sz="2400" dirty="0"/>
              <a:t>Why can they reconstruct thousands of tracks while you are struggling with reconstructing a few?</a:t>
            </a:r>
          </a:p>
        </p:txBody>
      </p:sp>
      <p:sp>
        <p:nvSpPr>
          <p:cNvPr id="6" name="Date Placeholder 5"/>
          <p:cNvSpPr>
            <a:spLocks noGrp="1"/>
          </p:cNvSpPr>
          <p:nvPr>
            <p:ph type="dt" sz="half" idx="10"/>
          </p:nvPr>
        </p:nvSpPr>
        <p:spPr/>
        <p:txBody>
          <a:bodyPr/>
          <a:lstStyle/>
          <a:p>
            <a:fld id="{F700990D-68CA-4A8B-9ACF-57C189A4353B}" type="datetime1">
              <a:rPr lang="en-US" smtClean="0"/>
              <a:t>12/7/2015</a:t>
            </a:fld>
            <a:endParaRPr lang="en-US"/>
          </a:p>
        </p:txBody>
      </p:sp>
      <p:sp>
        <p:nvSpPr>
          <p:cNvPr id="7" name="Footer Placeholder 6"/>
          <p:cNvSpPr>
            <a:spLocks noGrp="1"/>
          </p:cNvSpPr>
          <p:nvPr>
            <p:ph type="ftr" sz="quarter" idx="11"/>
          </p:nvPr>
        </p:nvSpPr>
        <p:spPr/>
        <p:txBody>
          <a:bodyPr/>
          <a:lstStyle/>
          <a:p>
            <a:r>
              <a:rPr lang="en-US" smtClean="0"/>
              <a:t>FAQs</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935859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lstStyle/>
          <a:p>
            <a:r>
              <a:rPr lang="en-US" dirty="0">
                <a:solidFill>
                  <a:schemeClr val="accent1"/>
                </a:solidFill>
              </a:rPr>
              <a:t>W</a:t>
            </a:r>
            <a:r>
              <a:rPr lang="en-US" dirty="0" smtClean="0">
                <a:solidFill>
                  <a:schemeClr val="accent1"/>
                </a:solidFill>
              </a:rPr>
              <a:t>hat exactly are the CPU bottle-necks?</a:t>
            </a:r>
          </a:p>
          <a:p>
            <a:pPr lvl="1"/>
            <a:r>
              <a:rPr lang="en-US" dirty="0" smtClean="0"/>
              <a:t>Solving for “blobs” </a:t>
            </a:r>
            <a:r>
              <a:rPr lang="en-US" dirty="0"/>
              <a:t>which attempts to remove a trial </a:t>
            </a:r>
            <a:r>
              <a:rPr lang="en-US" dirty="0" smtClean="0"/>
              <a:t>blob </a:t>
            </a:r>
            <a:r>
              <a:rPr lang="en-US" dirty="0"/>
              <a:t>and </a:t>
            </a:r>
            <a:r>
              <a:rPr lang="en-US" dirty="0" smtClean="0"/>
              <a:t>re-compute </a:t>
            </a:r>
            <a:r>
              <a:rPr lang="en-US" dirty="0"/>
              <a:t>the </a:t>
            </a:r>
            <a:r>
              <a:rPr lang="en-US" dirty="0" smtClean="0"/>
              <a:t>chi^2.</a:t>
            </a:r>
            <a:r>
              <a:rPr lang="en-US" dirty="0"/>
              <a:t>  This has explosive combinatorics</a:t>
            </a:r>
            <a:r>
              <a:rPr lang="en-US" dirty="0" smtClean="0"/>
              <a:t>. </a:t>
            </a:r>
            <a:r>
              <a:rPr lang="en-US" dirty="0" smtClean="0"/>
              <a:t>Current MCMC can still be slow depending on topology.</a:t>
            </a:r>
          </a:p>
          <a:p>
            <a:pPr lvl="1"/>
            <a:r>
              <a:rPr lang="en-US" dirty="0" smtClean="0"/>
              <a:t>Large number of channels -&gt; N^2 number of cells</a:t>
            </a:r>
            <a:endParaRPr lang="en-US" dirty="0" smtClean="0"/>
          </a:p>
          <a:p>
            <a:r>
              <a:rPr lang="en-US" dirty="0" smtClean="0">
                <a:solidFill>
                  <a:schemeClr val="accent1"/>
                </a:solidFill>
              </a:rPr>
              <a:t>How to improve speed?</a:t>
            </a:r>
          </a:p>
          <a:p>
            <a:pPr lvl="1"/>
            <a:r>
              <a:rPr lang="en-US" dirty="0" smtClean="0"/>
              <a:t>Better algorithms</a:t>
            </a:r>
          </a:p>
          <a:p>
            <a:pPr lvl="1"/>
            <a:r>
              <a:rPr lang="en-US" dirty="0" smtClean="0"/>
              <a:t>Optimization</a:t>
            </a:r>
          </a:p>
          <a:p>
            <a:pPr lvl="1"/>
            <a:r>
              <a:rPr lang="en-US" dirty="0" smtClean="0"/>
              <a:t>Parallel</a:t>
            </a:r>
          </a:p>
          <a:p>
            <a:pPr lvl="1"/>
            <a:r>
              <a:rPr lang="en-US" dirty="0" smtClean="0"/>
              <a:t>GPU</a:t>
            </a:r>
            <a:endParaRPr lang="en-US" dirty="0" smtClean="0"/>
          </a:p>
        </p:txBody>
      </p:sp>
      <p:sp>
        <p:nvSpPr>
          <p:cNvPr id="2" name="Date Placeholder 1"/>
          <p:cNvSpPr>
            <a:spLocks noGrp="1"/>
          </p:cNvSpPr>
          <p:nvPr>
            <p:ph type="dt" sz="half" idx="10"/>
          </p:nvPr>
        </p:nvSpPr>
        <p:spPr/>
        <p:txBody>
          <a:bodyPr/>
          <a:lstStyle/>
          <a:p>
            <a:fld id="{7133E8C3-3DA0-4E1D-AD0F-DDE16C817A8A}" type="datetime1">
              <a:rPr lang="en-US" smtClean="0"/>
              <a:t>12/7/2015</a:t>
            </a:fld>
            <a:endParaRPr lang="en-US"/>
          </a:p>
        </p:txBody>
      </p:sp>
      <p:sp>
        <p:nvSpPr>
          <p:cNvPr id="4" name="Footer Placeholder 3"/>
          <p:cNvSpPr>
            <a:spLocks noGrp="1"/>
          </p:cNvSpPr>
          <p:nvPr>
            <p:ph type="ftr" sz="quarter" idx="11"/>
          </p:nvPr>
        </p:nvSpPr>
        <p:spPr/>
        <p:txBody>
          <a:bodyPr/>
          <a:lstStyle/>
          <a:p>
            <a:r>
              <a:rPr lang="en-US" smtClean="0"/>
              <a:t>FAQs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5863571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lstStyle/>
          <a:p>
            <a:r>
              <a:rPr lang="en-US" dirty="0" smtClean="0"/>
              <a:t>More </a:t>
            </a:r>
            <a:r>
              <a:rPr lang="en-US" dirty="0" smtClean="0"/>
              <a:t>Questions?</a:t>
            </a:r>
            <a:endParaRPr lang="en-US" dirty="0" smtClean="0"/>
          </a:p>
          <a:p>
            <a:endParaRPr lang="en-US" dirty="0"/>
          </a:p>
          <a:p>
            <a:endParaRPr lang="en-US" dirty="0" smtClean="0"/>
          </a:p>
          <a:p>
            <a:endParaRPr lang="en-US" dirty="0"/>
          </a:p>
          <a:p>
            <a:r>
              <a:rPr lang="en-US" dirty="0" smtClean="0"/>
              <a:t>We would like to put these FAQs on our website so everyone can look and learn</a:t>
            </a:r>
          </a:p>
        </p:txBody>
      </p:sp>
      <p:sp>
        <p:nvSpPr>
          <p:cNvPr id="2" name="Date Placeholder 1"/>
          <p:cNvSpPr>
            <a:spLocks noGrp="1"/>
          </p:cNvSpPr>
          <p:nvPr>
            <p:ph type="dt" sz="half" idx="10"/>
          </p:nvPr>
        </p:nvSpPr>
        <p:spPr/>
        <p:txBody>
          <a:bodyPr/>
          <a:lstStyle/>
          <a:p>
            <a:fld id="{9B75A005-2A31-4234-90B2-44D3690AB1BA}" type="datetime1">
              <a:rPr lang="en-US" smtClean="0"/>
              <a:t>12/7/2015</a:t>
            </a:fld>
            <a:endParaRPr lang="en-US"/>
          </a:p>
        </p:txBody>
      </p:sp>
      <p:sp>
        <p:nvSpPr>
          <p:cNvPr id="4" name="Footer Placeholder 3"/>
          <p:cNvSpPr>
            <a:spLocks noGrp="1"/>
          </p:cNvSpPr>
          <p:nvPr>
            <p:ph type="ftr" sz="quarter" idx="11"/>
          </p:nvPr>
        </p:nvSpPr>
        <p:spPr/>
        <p:txBody>
          <a:bodyPr/>
          <a:lstStyle/>
          <a:p>
            <a:r>
              <a:rPr lang="en-US" smtClean="0"/>
              <a:t>FAQs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3741555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normAutofit/>
          </a:bodyPr>
          <a:lstStyle/>
          <a:p>
            <a:pPr lvl="1"/>
            <a:r>
              <a:rPr lang="en-US" sz="2800" dirty="0"/>
              <a:t>There are two main differences that makes event reconstruction in </a:t>
            </a:r>
            <a:r>
              <a:rPr lang="en-US" sz="2800" dirty="0" err="1"/>
              <a:t>LArTPC</a:t>
            </a:r>
            <a:r>
              <a:rPr lang="en-US" sz="2800" dirty="0"/>
              <a:t> neutrino experiment more </a:t>
            </a:r>
            <a:r>
              <a:rPr lang="en-US" sz="2800" dirty="0" smtClean="0"/>
              <a:t>difficult</a:t>
            </a:r>
            <a:endParaRPr lang="en-US" sz="2800" b="1" dirty="0"/>
          </a:p>
          <a:p>
            <a:pPr lvl="2"/>
            <a:r>
              <a:rPr lang="en-US" sz="2400" b="1" dirty="0" smtClean="0"/>
              <a:t>1. </a:t>
            </a:r>
            <a:r>
              <a:rPr lang="en-US" sz="2800" b="1" dirty="0" smtClean="0"/>
              <a:t>Event topology</a:t>
            </a:r>
            <a:endParaRPr lang="en-US" sz="2800" b="1" dirty="0"/>
          </a:p>
          <a:p>
            <a:pPr lvl="2"/>
            <a:r>
              <a:rPr lang="en-US" sz="2800" b="1" dirty="0" smtClean="0"/>
              <a:t>2. Wire vs. Pixel readout</a:t>
            </a:r>
            <a:endParaRPr lang="en-US" sz="2800" b="1" dirty="0"/>
          </a:p>
        </p:txBody>
      </p:sp>
      <p:sp>
        <p:nvSpPr>
          <p:cNvPr id="2" name="Date Placeholder 1"/>
          <p:cNvSpPr>
            <a:spLocks noGrp="1"/>
          </p:cNvSpPr>
          <p:nvPr>
            <p:ph type="dt" sz="half" idx="10"/>
          </p:nvPr>
        </p:nvSpPr>
        <p:spPr/>
        <p:txBody>
          <a:bodyPr/>
          <a:lstStyle/>
          <a:p>
            <a:fld id="{23637382-75A8-428B-9D92-2A36E1B9294D}" type="datetime1">
              <a:rPr lang="en-US" smtClean="0"/>
              <a:t>12/7/2015</a:t>
            </a:fld>
            <a:endParaRPr lang="en-US"/>
          </a:p>
        </p:txBody>
      </p:sp>
      <p:sp>
        <p:nvSpPr>
          <p:cNvPr id="4" name="Footer Placeholder 3"/>
          <p:cNvSpPr>
            <a:spLocks noGrp="1"/>
          </p:cNvSpPr>
          <p:nvPr>
            <p:ph type="ftr" sz="quarter" idx="11"/>
          </p:nvPr>
        </p:nvSpPr>
        <p:spPr/>
        <p:txBody>
          <a:bodyPr/>
          <a:lstStyle/>
          <a:p>
            <a:r>
              <a:rPr lang="en-US" smtClean="0"/>
              <a:t>FAQs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744032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08" y="1441938"/>
            <a:ext cx="4525108" cy="5410200"/>
          </a:xfrm>
        </p:spPr>
        <p:txBody>
          <a:bodyPr>
            <a:normAutofit fontScale="92500" lnSpcReduction="10000"/>
          </a:bodyPr>
          <a:lstStyle/>
          <a:p>
            <a:pPr lvl="1"/>
            <a:r>
              <a:rPr lang="en-US" dirty="0" smtClean="0"/>
              <a:t>Interaction (mainly</a:t>
            </a:r>
            <a:r>
              <a:rPr lang="en-US" dirty="0" smtClean="0"/>
              <a:t>) </a:t>
            </a:r>
            <a:r>
              <a:rPr lang="en-US" dirty="0"/>
              <a:t>only happens at the </a:t>
            </a:r>
            <a:r>
              <a:rPr lang="en-US" dirty="0" smtClean="0"/>
              <a:t>colliding vertex </a:t>
            </a:r>
          </a:p>
          <a:p>
            <a:pPr lvl="1"/>
            <a:r>
              <a:rPr lang="en-US" dirty="0" smtClean="0"/>
              <a:t>Many auxiliary detectors (arranged typically in onion-shape)</a:t>
            </a:r>
          </a:p>
          <a:p>
            <a:pPr lvl="2"/>
            <a:r>
              <a:rPr lang="en-US" dirty="0"/>
              <a:t>v</a:t>
            </a:r>
            <a:r>
              <a:rPr lang="en-US" dirty="0" smtClean="0"/>
              <a:t>ertex detector, </a:t>
            </a:r>
            <a:r>
              <a:rPr lang="en-US" dirty="0"/>
              <a:t>m</a:t>
            </a:r>
            <a:r>
              <a:rPr lang="en-US" dirty="0" smtClean="0"/>
              <a:t>uon detector, TOF, EM/hadron calorimeter, etc. </a:t>
            </a:r>
            <a:endParaRPr lang="en-US" dirty="0" smtClean="0"/>
          </a:p>
          <a:p>
            <a:pPr lvl="1"/>
            <a:r>
              <a:rPr lang="en-US" dirty="0" smtClean="0"/>
              <a:t>Magnetic field to help determin</a:t>
            </a:r>
            <a:r>
              <a:rPr lang="en-US" dirty="0" smtClean="0"/>
              <a:t>e particle momentum and predict particle trajectory</a:t>
            </a:r>
            <a:endParaRPr lang="en-US" dirty="0" smtClean="0"/>
          </a:p>
          <a:p>
            <a:pPr lvl="1"/>
            <a:r>
              <a:rPr lang="en-US" dirty="0"/>
              <a:t>Association of tracks is relatively simple</a:t>
            </a:r>
            <a:r>
              <a:rPr lang="en-US" dirty="0" smtClean="0"/>
              <a:t>.</a:t>
            </a:r>
          </a:p>
          <a:p>
            <a:pPr lvl="1"/>
            <a:r>
              <a:rPr lang="en-US" dirty="0" smtClean="0"/>
              <a:t>Shower reconstruction is not as important</a:t>
            </a:r>
          </a:p>
          <a:p>
            <a:pPr lvl="1"/>
            <a:r>
              <a:rPr lang="en-US" dirty="0" smtClean="0"/>
              <a:t>Main challenge </a:t>
            </a:r>
            <a:r>
              <a:rPr lang="en-US" dirty="0"/>
              <a:t>is the high multiplicity of tracks. </a:t>
            </a:r>
          </a:p>
          <a:p>
            <a:pPr lvl="1"/>
            <a:endParaRPr lang="en-US" dirty="0" smtClean="0"/>
          </a:p>
        </p:txBody>
      </p:sp>
      <p:sp>
        <p:nvSpPr>
          <p:cNvPr id="4" name="Content Placeholder 2"/>
          <p:cNvSpPr txBox="1">
            <a:spLocks/>
          </p:cNvSpPr>
          <p:nvPr/>
        </p:nvSpPr>
        <p:spPr>
          <a:xfrm>
            <a:off x="4876800" y="1447800"/>
            <a:ext cx="4114800" cy="5410200"/>
          </a:xfrm>
          <a:prstGeom prst="rect">
            <a:avLst/>
          </a:prstGeom>
        </p:spPr>
        <p:txBody>
          <a:bodyPr vert="horz" lIns="91440" tIns="45720" rIns="91440" bIns="45720" rtlCol="0">
            <a:normAutofit fontScale="92500" lnSpcReduction="10000"/>
          </a:bodyPr>
          <a:lstStyle>
            <a:lvl1pPr marL="288925" indent="-288925" algn="l" defTabSz="914400" rtl="0" eaLnBrk="1" latinLnBrk="0" hangingPunct="1">
              <a:spcBef>
                <a:spcPct val="20000"/>
              </a:spcBef>
              <a:buClr>
                <a:schemeClr val="accent1"/>
              </a:buClr>
              <a:buSzPct val="85000"/>
              <a:buFont typeface="Wingdings" panose="05000000000000000000" pitchFamily="2" charset="2"/>
              <a:buChar char="q"/>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Wingdings" panose="05000000000000000000" pitchFamily="2" charset="2"/>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1"/>
            <a:r>
              <a:rPr lang="en-US" dirty="0" smtClean="0"/>
              <a:t>Neutrino </a:t>
            </a:r>
            <a:r>
              <a:rPr lang="en-US" dirty="0"/>
              <a:t>scattering can happen anywhere in the </a:t>
            </a:r>
            <a:r>
              <a:rPr lang="en-US" dirty="0" smtClean="0"/>
              <a:t>detector</a:t>
            </a:r>
          </a:p>
          <a:p>
            <a:pPr lvl="1"/>
            <a:r>
              <a:rPr lang="en-US" dirty="0" smtClean="0"/>
              <a:t>tracks </a:t>
            </a:r>
            <a:r>
              <a:rPr lang="en-US" dirty="0"/>
              <a:t>and </a:t>
            </a:r>
            <a:r>
              <a:rPr lang="en-US" b="1" dirty="0"/>
              <a:t>showers</a:t>
            </a:r>
            <a:r>
              <a:rPr lang="en-US" dirty="0"/>
              <a:t> coming out at all directions. </a:t>
            </a:r>
            <a:endParaRPr lang="en-US" dirty="0" smtClean="0"/>
          </a:p>
          <a:p>
            <a:pPr lvl="2"/>
            <a:r>
              <a:rPr lang="en-US" dirty="0" smtClean="0"/>
              <a:t>Both are our signals</a:t>
            </a:r>
            <a:endParaRPr lang="en-US" dirty="0"/>
          </a:p>
          <a:p>
            <a:pPr lvl="1"/>
            <a:r>
              <a:rPr lang="en-US" dirty="0"/>
              <a:t>S</a:t>
            </a:r>
            <a:r>
              <a:rPr lang="en-US" dirty="0" smtClean="0"/>
              <a:t>econdary </a:t>
            </a:r>
            <a:r>
              <a:rPr lang="en-US" dirty="0"/>
              <a:t>interactions </a:t>
            </a:r>
            <a:r>
              <a:rPr lang="en-US" dirty="0" smtClean="0"/>
              <a:t>are common due to high density</a:t>
            </a:r>
          </a:p>
          <a:p>
            <a:pPr lvl="1"/>
            <a:r>
              <a:rPr lang="en-US" dirty="0" smtClean="0"/>
              <a:t>Very few </a:t>
            </a:r>
            <a:r>
              <a:rPr lang="en-US" dirty="0"/>
              <a:t>auxiliary detectors </a:t>
            </a:r>
            <a:endParaRPr lang="en-US" dirty="0" smtClean="0"/>
          </a:p>
          <a:p>
            <a:pPr lvl="1"/>
            <a:r>
              <a:rPr lang="en-US" dirty="0" smtClean="0"/>
              <a:t>No magnetic field</a:t>
            </a:r>
          </a:p>
          <a:p>
            <a:pPr lvl="1"/>
            <a:r>
              <a:rPr lang="en-US" dirty="0" smtClean="0"/>
              <a:t>Correctly </a:t>
            </a:r>
            <a:r>
              <a:rPr lang="en-US" dirty="0"/>
              <a:t>reconstructing and associating the tracks and showers are the main challenges in </a:t>
            </a:r>
            <a:r>
              <a:rPr lang="en-US" dirty="0" err="1"/>
              <a:t>LArTPC</a:t>
            </a:r>
            <a:r>
              <a:rPr lang="en-US" dirty="0" smtClean="0"/>
              <a:t>.</a:t>
            </a:r>
            <a:endParaRPr lang="en-US" dirty="0"/>
          </a:p>
        </p:txBody>
      </p:sp>
      <p:sp>
        <p:nvSpPr>
          <p:cNvPr id="2" name="TextBox 1"/>
          <p:cNvSpPr txBox="1"/>
          <p:nvPr/>
        </p:nvSpPr>
        <p:spPr>
          <a:xfrm>
            <a:off x="984738" y="1025060"/>
            <a:ext cx="2146742" cy="369332"/>
          </a:xfrm>
          <a:prstGeom prst="rect">
            <a:avLst/>
          </a:prstGeom>
          <a:noFill/>
        </p:spPr>
        <p:txBody>
          <a:bodyPr wrap="none" rtlCol="0">
            <a:spAutoFit/>
          </a:bodyPr>
          <a:lstStyle/>
          <a:p>
            <a:r>
              <a:rPr lang="en-US" b="1" dirty="0"/>
              <a:t>Gas-TPC, Collider</a:t>
            </a:r>
            <a:endParaRPr lang="en-US" b="1" dirty="0"/>
          </a:p>
        </p:txBody>
      </p:sp>
      <p:sp>
        <p:nvSpPr>
          <p:cNvPr id="5" name="TextBox 4"/>
          <p:cNvSpPr txBox="1"/>
          <p:nvPr/>
        </p:nvSpPr>
        <p:spPr>
          <a:xfrm>
            <a:off x="5797453" y="1008186"/>
            <a:ext cx="2121093" cy="369332"/>
          </a:xfrm>
          <a:prstGeom prst="rect">
            <a:avLst/>
          </a:prstGeom>
          <a:noFill/>
        </p:spPr>
        <p:txBody>
          <a:bodyPr wrap="none" rtlCol="0">
            <a:spAutoFit/>
          </a:bodyPr>
          <a:lstStyle/>
          <a:p>
            <a:r>
              <a:rPr lang="en-US" b="1" dirty="0" err="1" smtClean="0">
                <a:solidFill>
                  <a:schemeClr val="accent1"/>
                </a:solidFill>
              </a:rPr>
              <a:t>LArTPC</a:t>
            </a:r>
            <a:r>
              <a:rPr lang="en-US" b="1" dirty="0">
                <a:solidFill>
                  <a:schemeClr val="accent1"/>
                </a:solidFill>
              </a:rPr>
              <a:t>, </a:t>
            </a:r>
            <a:r>
              <a:rPr lang="en-US" b="1" dirty="0" smtClean="0">
                <a:solidFill>
                  <a:schemeClr val="accent1"/>
                </a:solidFill>
              </a:rPr>
              <a:t>Neutrino</a:t>
            </a:r>
            <a:endParaRPr lang="en-US" b="1" dirty="0">
              <a:solidFill>
                <a:schemeClr val="accent1"/>
              </a:solidFill>
            </a:endParaRPr>
          </a:p>
        </p:txBody>
      </p:sp>
      <p:sp>
        <p:nvSpPr>
          <p:cNvPr id="6" name="Rectangle 5"/>
          <p:cNvSpPr/>
          <p:nvPr/>
        </p:nvSpPr>
        <p:spPr>
          <a:xfrm>
            <a:off x="2336827" y="457200"/>
            <a:ext cx="3390287" cy="461665"/>
          </a:xfrm>
          <a:prstGeom prst="rect">
            <a:avLst/>
          </a:prstGeom>
        </p:spPr>
        <p:txBody>
          <a:bodyPr wrap="none">
            <a:spAutoFit/>
          </a:bodyPr>
          <a:lstStyle/>
          <a:p>
            <a:pPr lvl="2"/>
            <a:r>
              <a:rPr lang="en-US" sz="2400" b="1" dirty="0"/>
              <a:t>Event Topology</a:t>
            </a:r>
            <a:endParaRPr lang="en-US" sz="2400" b="1" dirty="0"/>
          </a:p>
        </p:txBody>
      </p:sp>
      <p:sp>
        <p:nvSpPr>
          <p:cNvPr id="7" name="Date Placeholder 6"/>
          <p:cNvSpPr>
            <a:spLocks noGrp="1"/>
          </p:cNvSpPr>
          <p:nvPr>
            <p:ph type="dt" sz="half" idx="10"/>
          </p:nvPr>
        </p:nvSpPr>
        <p:spPr/>
        <p:txBody>
          <a:bodyPr/>
          <a:lstStyle/>
          <a:p>
            <a:fld id="{A6B2B523-478F-47AB-9011-036CF768753F}" type="datetime1">
              <a:rPr lang="en-US" smtClean="0"/>
              <a:t>12/8/2015</a:t>
            </a:fld>
            <a:endParaRPr lang="en-US"/>
          </a:p>
        </p:txBody>
      </p:sp>
      <p:sp>
        <p:nvSpPr>
          <p:cNvPr id="8" name="Footer Placeholder 7"/>
          <p:cNvSpPr>
            <a:spLocks noGrp="1"/>
          </p:cNvSpPr>
          <p:nvPr>
            <p:ph type="ftr" sz="quarter" idx="11"/>
          </p:nvPr>
        </p:nvSpPr>
        <p:spPr/>
        <p:txBody>
          <a:bodyPr/>
          <a:lstStyle/>
          <a:p>
            <a:r>
              <a:rPr lang="en-US" smtClean="0"/>
              <a:t>FAQs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991644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normAutofit/>
          </a:bodyPr>
          <a:lstStyle/>
          <a:p>
            <a:pPr marL="274320" lvl="1" indent="0">
              <a:buNone/>
            </a:pPr>
            <a:r>
              <a:rPr lang="en-US" dirty="0" smtClean="0"/>
              <a:t>(continue)</a:t>
            </a:r>
          </a:p>
          <a:p>
            <a:pPr marL="274320" lvl="1" indent="0">
              <a:buNone/>
            </a:pPr>
            <a:r>
              <a:rPr lang="en-US" dirty="0" smtClean="0"/>
              <a:t>    </a:t>
            </a:r>
            <a:r>
              <a:rPr lang="en-US" b="1" dirty="0" smtClean="0"/>
              <a:t>2. Wire </a:t>
            </a:r>
            <a:r>
              <a:rPr lang="en-US" b="1" dirty="0"/>
              <a:t>vs. P</a:t>
            </a:r>
            <a:r>
              <a:rPr lang="en-US" b="1" dirty="0" smtClean="0"/>
              <a:t>ixel:</a:t>
            </a:r>
            <a:endParaRPr lang="en-US" b="1" dirty="0"/>
          </a:p>
          <a:p>
            <a:pPr lvl="2">
              <a:buFont typeface="Wingdings" panose="05000000000000000000" pitchFamily="2" charset="2"/>
              <a:buChar char="Ø"/>
            </a:pPr>
            <a:r>
              <a:rPr lang="en-US" dirty="0" smtClean="0"/>
              <a:t>Collider TPC typically use pad readout, which provide </a:t>
            </a:r>
            <a:r>
              <a:rPr lang="en-US" dirty="0"/>
              <a:t>one </a:t>
            </a:r>
            <a:r>
              <a:rPr lang="en-US" dirty="0" smtClean="0"/>
              <a:t>2-D image </a:t>
            </a:r>
            <a:r>
              <a:rPr lang="en-US" dirty="0"/>
              <a:t>vs. time.</a:t>
            </a:r>
            <a:r>
              <a:rPr lang="en-US" dirty="0" smtClean="0"/>
              <a:t> A 3-D image can be directly obtained without ambiguity.</a:t>
            </a:r>
          </a:p>
          <a:p>
            <a:pPr lvl="2">
              <a:buFont typeface="Wingdings" panose="05000000000000000000" pitchFamily="2" charset="2"/>
              <a:buChar char="Ø"/>
            </a:pPr>
            <a:r>
              <a:rPr lang="en-US" dirty="0" smtClean="0"/>
              <a:t>In large </a:t>
            </a:r>
            <a:r>
              <a:rPr lang="en-US" dirty="0" err="1" smtClean="0"/>
              <a:t>LArTPC</a:t>
            </a:r>
            <a:r>
              <a:rPr lang="en-US" dirty="0" smtClean="0"/>
              <a:t>, driven by </a:t>
            </a:r>
            <a:r>
              <a:rPr lang="en-US" dirty="0" smtClean="0"/>
              <a:t>cost/power </a:t>
            </a:r>
            <a:r>
              <a:rPr lang="en-US" dirty="0" smtClean="0"/>
              <a:t>consideration, most experiments adopt wire readout, which provides only a few 1-D views vs. time. It is therefore a mathematically ill-posed reconstruction problem leading to degenerate solutions. </a:t>
            </a:r>
          </a:p>
          <a:p>
            <a:pPr lvl="3">
              <a:buFont typeface="Wingdings" panose="05000000000000000000" pitchFamily="2" charset="2"/>
              <a:buChar char="Ø"/>
            </a:pPr>
            <a:r>
              <a:rPr lang="en-US" dirty="0" smtClean="0"/>
              <a:t>The worst-case ambiguity is caused by parallel tracks:  ionizing electrons from those tracks will arrive at the wire planes around the same time, causing many wires being hit simultaneously.</a:t>
            </a:r>
          </a:p>
          <a:p>
            <a:pPr lvl="3">
              <a:buFont typeface="Wingdings" panose="05000000000000000000" pitchFamily="2" charset="2"/>
              <a:buChar char="Ø"/>
            </a:pPr>
            <a:r>
              <a:rPr lang="en-US" dirty="0"/>
              <a:t>The ambiguity is further </a:t>
            </a:r>
            <a:r>
              <a:rPr lang="en-US" dirty="0" smtClean="0"/>
              <a:t>amplified by </a:t>
            </a:r>
            <a:r>
              <a:rPr lang="en-US" dirty="0"/>
              <a:t>the wrapping wires </a:t>
            </a:r>
            <a:r>
              <a:rPr lang="en-US" dirty="0" smtClean="0"/>
              <a:t>(e.g. in DUNE), where a </a:t>
            </a:r>
            <a:r>
              <a:rPr lang="en-US" dirty="0"/>
              <a:t>single U or V wire views two </a:t>
            </a:r>
            <a:r>
              <a:rPr lang="en-US" dirty="0" smtClean="0"/>
              <a:t>opposite </a:t>
            </a:r>
            <a:r>
              <a:rPr lang="en-US" dirty="0"/>
              <a:t>drift </a:t>
            </a:r>
            <a:r>
              <a:rPr lang="en-US" dirty="0" smtClean="0"/>
              <a:t>volumes.</a:t>
            </a:r>
          </a:p>
          <a:p>
            <a:pPr lvl="3">
              <a:buFont typeface="Wingdings" panose="05000000000000000000" pitchFamily="2" charset="2"/>
              <a:buChar char="Ø"/>
            </a:pPr>
            <a:r>
              <a:rPr lang="en-US" dirty="0" smtClean="0"/>
              <a:t>N^2 vs m*N</a:t>
            </a:r>
          </a:p>
          <a:p>
            <a:pPr lvl="3">
              <a:buFont typeface="Wingdings" panose="05000000000000000000" pitchFamily="2" charset="2"/>
              <a:buChar char="Ø"/>
            </a:pPr>
            <a:r>
              <a:rPr lang="en-US" dirty="0" smtClean="0"/>
              <a:t>(Hardware TPC optimization underway)</a:t>
            </a:r>
            <a:endParaRPr lang="en-US" dirty="0"/>
          </a:p>
          <a:p>
            <a:pPr lvl="3">
              <a:buFont typeface="Wingdings" panose="05000000000000000000" pitchFamily="2" charset="2"/>
              <a:buChar char="Ø"/>
            </a:pPr>
            <a:endParaRPr lang="en-US" dirty="0"/>
          </a:p>
        </p:txBody>
      </p:sp>
      <p:sp>
        <p:nvSpPr>
          <p:cNvPr id="2" name="Date Placeholder 1"/>
          <p:cNvSpPr>
            <a:spLocks noGrp="1"/>
          </p:cNvSpPr>
          <p:nvPr>
            <p:ph type="dt" sz="half" idx="10"/>
          </p:nvPr>
        </p:nvSpPr>
        <p:spPr/>
        <p:txBody>
          <a:bodyPr/>
          <a:lstStyle/>
          <a:p>
            <a:fld id="{404A3B06-7E5C-4D51-8DED-D4B8EFC490E2}" type="datetime1">
              <a:rPr lang="en-US" smtClean="0"/>
              <a:t>12/7/2015</a:t>
            </a:fld>
            <a:endParaRPr lang="en-US"/>
          </a:p>
        </p:txBody>
      </p:sp>
      <p:sp>
        <p:nvSpPr>
          <p:cNvPr id="4" name="Footer Placeholder 3"/>
          <p:cNvSpPr>
            <a:spLocks noGrp="1"/>
          </p:cNvSpPr>
          <p:nvPr>
            <p:ph type="ftr" sz="quarter" idx="11"/>
          </p:nvPr>
        </p:nvSpPr>
        <p:spPr/>
        <p:txBody>
          <a:bodyPr/>
          <a:lstStyle/>
          <a:p>
            <a:r>
              <a:rPr lang="en-US" smtClean="0"/>
              <a:t>FAQs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4012560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lstStyle/>
          <a:p>
            <a:r>
              <a:rPr lang="en-US" dirty="0">
                <a:solidFill>
                  <a:schemeClr val="accent1"/>
                </a:solidFill>
              </a:rPr>
              <a:t>What's the </a:t>
            </a:r>
            <a:r>
              <a:rPr lang="en-US" dirty="0" smtClean="0">
                <a:solidFill>
                  <a:schemeClr val="accent1"/>
                </a:solidFill>
              </a:rPr>
              <a:t>main differences </a:t>
            </a:r>
            <a:r>
              <a:rPr lang="en-US" dirty="0">
                <a:solidFill>
                  <a:schemeClr val="accent1"/>
                </a:solidFill>
              </a:rPr>
              <a:t>between </a:t>
            </a:r>
            <a:r>
              <a:rPr lang="en-US" dirty="0" err="1" smtClean="0">
                <a:solidFill>
                  <a:schemeClr val="accent1"/>
                </a:solidFill>
              </a:rPr>
              <a:t>NOvA</a:t>
            </a:r>
            <a:r>
              <a:rPr lang="en-US" dirty="0" smtClean="0">
                <a:solidFill>
                  <a:schemeClr val="accent1"/>
                </a:solidFill>
              </a:rPr>
              <a:t>/</a:t>
            </a:r>
            <a:r>
              <a:rPr lang="en-US" dirty="0" err="1" smtClean="0">
                <a:solidFill>
                  <a:schemeClr val="accent1"/>
                </a:solidFill>
              </a:rPr>
              <a:t>MINERvA</a:t>
            </a:r>
            <a:r>
              <a:rPr lang="en-US" dirty="0">
                <a:solidFill>
                  <a:schemeClr val="accent1"/>
                </a:solidFill>
              </a:rPr>
              <a:t> </a:t>
            </a:r>
            <a:r>
              <a:rPr lang="en-US" dirty="0" smtClean="0">
                <a:solidFill>
                  <a:schemeClr val="accent1"/>
                </a:solidFill>
              </a:rPr>
              <a:t>type </a:t>
            </a:r>
            <a:r>
              <a:rPr lang="en-US" dirty="0">
                <a:solidFill>
                  <a:schemeClr val="accent1"/>
                </a:solidFill>
              </a:rPr>
              <a:t>detector and </a:t>
            </a:r>
            <a:r>
              <a:rPr lang="en-US" dirty="0" err="1">
                <a:solidFill>
                  <a:schemeClr val="accent1"/>
                </a:solidFill>
              </a:rPr>
              <a:t>LArTPC</a:t>
            </a:r>
            <a:r>
              <a:rPr lang="en-US" dirty="0">
                <a:solidFill>
                  <a:schemeClr val="accent1"/>
                </a:solidFill>
              </a:rPr>
              <a:t>? </a:t>
            </a:r>
            <a:endParaRPr lang="en-US" dirty="0" smtClean="0">
              <a:solidFill>
                <a:schemeClr val="accent1"/>
              </a:solidFill>
            </a:endParaRPr>
          </a:p>
          <a:p>
            <a:endParaRPr lang="en-US" dirty="0">
              <a:solidFill>
                <a:schemeClr val="accent1"/>
              </a:solidFill>
            </a:endParaRPr>
          </a:p>
          <a:p>
            <a:r>
              <a:rPr lang="en-US" dirty="0" smtClean="0">
                <a:solidFill>
                  <a:schemeClr val="accent1"/>
                </a:solidFill>
              </a:rPr>
              <a:t>Why </a:t>
            </a:r>
            <a:r>
              <a:rPr lang="en-US" dirty="0">
                <a:solidFill>
                  <a:schemeClr val="accent1"/>
                </a:solidFill>
              </a:rPr>
              <a:t>are you </a:t>
            </a:r>
            <a:r>
              <a:rPr lang="en-US" dirty="0" smtClean="0">
                <a:solidFill>
                  <a:schemeClr val="accent1"/>
                </a:solidFill>
              </a:rPr>
              <a:t>still struggling </a:t>
            </a:r>
            <a:r>
              <a:rPr lang="en-US" dirty="0">
                <a:solidFill>
                  <a:schemeClr val="accent1"/>
                </a:solidFill>
              </a:rPr>
              <a:t>with </a:t>
            </a:r>
            <a:r>
              <a:rPr lang="en-US" dirty="0" smtClean="0">
                <a:solidFill>
                  <a:schemeClr val="accent1"/>
                </a:solidFill>
              </a:rPr>
              <a:t>automated </a:t>
            </a:r>
            <a:r>
              <a:rPr lang="en-US" dirty="0" err="1">
                <a:solidFill>
                  <a:schemeClr val="accent1"/>
                </a:solidFill>
              </a:rPr>
              <a:t>LArTPC</a:t>
            </a:r>
            <a:r>
              <a:rPr lang="en-US" dirty="0">
                <a:solidFill>
                  <a:schemeClr val="accent1"/>
                </a:solidFill>
              </a:rPr>
              <a:t> reconstruction while </a:t>
            </a:r>
            <a:r>
              <a:rPr lang="en-US" dirty="0" smtClean="0">
                <a:solidFill>
                  <a:schemeClr val="accent1"/>
                </a:solidFill>
              </a:rPr>
              <a:t>they </a:t>
            </a:r>
            <a:r>
              <a:rPr lang="en-US" dirty="0" smtClean="0">
                <a:solidFill>
                  <a:schemeClr val="accent1"/>
                </a:solidFill>
              </a:rPr>
              <a:t>have already done full automated full-chain analysis </a:t>
            </a:r>
            <a:r>
              <a:rPr lang="en-US" dirty="0" smtClean="0">
                <a:solidFill>
                  <a:schemeClr val="accent1"/>
                </a:solidFill>
              </a:rPr>
              <a:t>with </a:t>
            </a:r>
            <a:r>
              <a:rPr lang="en-US" dirty="0">
                <a:solidFill>
                  <a:schemeClr val="accent1"/>
                </a:solidFill>
              </a:rPr>
              <a:t>a much worse resolution detector?</a:t>
            </a:r>
          </a:p>
          <a:p>
            <a:pPr marL="0" indent="0">
              <a:buNone/>
            </a:pPr>
            <a:endParaRPr lang="en-US" dirty="0" smtClean="0">
              <a:solidFill>
                <a:schemeClr val="accent1"/>
              </a:solidFill>
            </a:endParaRPr>
          </a:p>
        </p:txBody>
      </p:sp>
      <p:sp>
        <p:nvSpPr>
          <p:cNvPr id="2" name="Date Placeholder 1"/>
          <p:cNvSpPr>
            <a:spLocks noGrp="1"/>
          </p:cNvSpPr>
          <p:nvPr>
            <p:ph type="dt" sz="half" idx="10"/>
          </p:nvPr>
        </p:nvSpPr>
        <p:spPr/>
        <p:txBody>
          <a:bodyPr/>
          <a:lstStyle/>
          <a:p>
            <a:fld id="{566571AC-2AA5-4CEB-97DC-6654F9C6BEF5}" type="datetime1">
              <a:rPr lang="en-US" smtClean="0"/>
              <a:t>12/7/2015</a:t>
            </a:fld>
            <a:endParaRPr lang="en-US"/>
          </a:p>
        </p:txBody>
      </p:sp>
      <p:sp>
        <p:nvSpPr>
          <p:cNvPr id="4" name="Footer Placeholder 3"/>
          <p:cNvSpPr>
            <a:spLocks noGrp="1"/>
          </p:cNvSpPr>
          <p:nvPr>
            <p:ph type="ftr" sz="quarter" idx="11"/>
          </p:nvPr>
        </p:nvSpPr>
        <p:spPr/>
        <p:txBody>
          <a:bodyPr/>
          <a:lstStyle/>
          <a:p>
            <a:r>
              <a:rPr lang="en-US" smtClean="0"/>
              <a:t>FAQs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576025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063" y="609600"/>
            <a:ext cx="8332771" cy="604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C14C06A7-7643-41F8-9C7F-37947020A82B}" type="datetime1">
              <a:rPr lang="en-US" smtClean="0"/>
              <a:t>12/7/2015</a:t>
            </a:fld>
            <a:endParaRPr lang="en-US"/>
          </a:p>
        </p:txBody>
      </p:sp>
      <p:sp>
        <p:nvSpPr>
          <p:cNvPr id="3" name="Footer Placeholder 2"/>
          <p:cNvSpPr>
            <a:spLocks noGrp="1"/>
          </p:cNvSpPr>
          <p:nvPr>
            <p:ph type="ftr" sz="quarter" idx="11"/>
          </p:nvPr>
        </p:nvSpPr>
        <p:spPr/>
        <p:txBody>
          <a:bodyPr/>
          <a:lstStyle/>
          <a:p>
            <a:r>
              <a:rPr lang="en-US" smtClean="0"/>
              <a:t>FAQs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5" name="TextBox 4"/>
          <p:cNvSpPr txBox="1"/>
          <p:nvPr/>
        </p:nvSpPr>
        <p:spPr>
          <a:xfrm>
            <a:off x="8001000" y="533400"/>
            <a:ext cx="825867" cy="369332"/>
          </a:xfrm>
          <a:prstGeom prst="rect">
            <a:avLst/>
          </a:prstGeom>
          <a:noFill/>
        </p:spPr>
        <p:txBody>
          <a:bodyPr wrap="none" rtlCol="0">
            <a:spAutoFit/>
          </a:bodyPr>
          <a:lstStyle/>
          <a:p>
            <a:r>
              <a:rPr lang="en-US" b="1" dirty="0" err="1" smtClean="0"/>
              <a:t>NOvA</a:t>
            </a:r>
            <a:endParaRPr lang="en-US" b="1" dirty="0"/>
          </a:p>
        </p:txBody>
      </p:sp>
    </p:spTree>
    <p:extLst>
      <p:ext uri="{BB962C8B-B14F-4D97-AF65-F5344CB8AC3E}">
        <p14:creationId xmlns:p14="http://schemas.microsoft.com/office/powerpoint/2010/main" val="3210563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82429"/>
            <a:ext cx="7870125" cy="575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55177806-EF71-48BE-AB9D-7F10E3CEECFC}" type="datetime1">
              <a:rPr lang="en-US" smtClean="0"/>
              <a:t>12/8/2015</a:t>
            </a:fld>
            <a:endParaRPr lang="en-US"/>
          </a:p>
        </p:txBody>
      </p:sp>
      <p:sp>
        <p:nvSpPr>
          <p:cNvPr id="3" name="Footer Placeholder 2"/>
          <p:cNvSpPr>
            <a:spLocks noGrp="1"/>
          </p:cNvSpPr>
          <p:nvPr>
            <p:ph type="ftr" sz="quarter" idx="11"/>
          </p:nvPr>
        </p:nvSpPr>
        <p:spPr/>
        <p:txBody>
          <a:bodyPr/>
          <a:lstStyle/>
          <a:p>
            <a:r>
              <a:rPr lang="en-US" smtClean="0"/>
              <a:t>FAQs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
        <p:nvSpPr>
          <p:cNvPr id="6" name="TextBox 5"/>
          <p:cNvSpPr txBox="1"/>
          <p:nvPr/>
        </p:nvSpPr>
        <p:spPr>
          <a:xfrm>
            <a:off x="8001000" y="533400"/>
            <a:ext cx="825867" cy="369332"/>
          </a:xfrm>
          <a:prstGeom prst="rect">
            <a:avLst/>
          </a:prstGeom>
          <a:noFill/>
        </p:spPr>
        <p:txBody>
          <a:bodyPr wrap="none" rtlCol="0">
            <a:spAutoFit/>
          </a:bodyPr>
          <a:lstStyle/>
          <a:p>
            <a:r>
              <a:rPr lang="en-US" b="1" dirty="0" err="1" smtClean="0"/>
              <a:t>NOvA</a:t>
            </a:r>
            <a:endParaRPr lang="en-US" b="1" dirty="0"/>
          </a:p>
        </p:txBody>
      </p:sp>
    </p:spTree>
    <p:extLst>
      <p:ext uri="{BB962C8B-B14F-4D97-AF65-F5344CB8AC3E}">
        <p14:creationId xmlns:p14="http://schemas.microsoft.com/office/powerpoint/2010/main" val="57615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12800"/>
            <a:ext cx="7790422" cy="566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EF09B06A-0291-4658-BF99-5F9E1B89F179}" type="datetime1">
              <a:rPr lang="en-US" smtClean="0"/>
              <a:t>12/8/2015</a:t>
            </a:fld>
            <a:endParaRPr lang="en-US"/>
          </a:p>
        </p:txBody>
      </p:sp>
      <p:sp>
        <p:nvSpPr>
          <p:cNvPr id="3" name="Footer Placeholder 2"/>
          <p:cNvSpPr>
            <a:spLocks noGrp="1"/>
          </p:cNvSpPr>
          <p:nvPr>
            <p:ph type="ftr" sz="quarter" idx="11"/>
          </p:nvPr>
        </p:nvSpPr>
        <p:spPr/>
        <p:txBody>
          <a:bodyPr/>
          <a:lstStyle/>
          <a:p>
            <a:r>
              <a:rPr lang="en-US" smtClean="0"/>
              <a:t>FAQs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6" name="TextBox 5"/>
          <p:cNvSpPr txBox="1"/>
          <p:nvPr/>
        </p:nvSpPr>
        <p:spPr>
          <a:xfrm>
            <a:off x="8001000" y="533400"/>
            <a:ext cx="825867" cy="369332"/>
          </a:xfrm>
          <a:prstGeom prst="rect">
            <a:avLst/>
          </a:prstGeom>
          <a:noFill/>
        </p:spPr>
        <p:txBody>
          <a:bodyPr wrap="none" rtlCol="0">
            <a:spAutoFit/>
          </a:bodyPr>
          <a:lstStyle/>
          <a:p>
            <a:r>
              <a:rPr lang="en-US" b="1" dirty="0" err="1" smtClean="0"/>
              <a:t>NOvA</a:t>
            </a:r>
            <a:endParaRPr lang="en-US" b="1" dirty="0"/>
          </a:p>
        </p:txBody>
      </p:sp>
    </p:spTree>
    <p:extLst>
      <p:ext uri="{BB962C8B-B14F-4D97-AF65-F5344CB8AC3E}">
        <p14:creationId xmlns:p14="http://schemas.microsoft.com/office/powerpoint/2010/main" val="5414929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o_regular">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chao_regular</Template>
  <TotalTime>2115</TotalTime>
  <Words>987</Words>
  <Application>Microsoft Office PowerPoint</Application>
  <PresentationFormat>On-screen Show (4:3)</PresentationFormat>
  <Paragraphs>175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chao_regular</vt:lpstr>
      <vt:lpstr>Frequently Asked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Frequently Asked Questions About LArTPC Reconstruction and Wire-Cell</dc:title>
  <dc:creator>Zhang, Chao</dc:creator>
  <cp:lastModifiedBy>Chao Zhang</cp:lastModifiedBy>
  <cp:revision>133</cp:revision>
  <dcterms:created xsi:type="dcterms:W3CDTF">2006-08-16T00:00:00Z</dcterms:created>
  <dcterms:modified xsi:type="dcterms:W3CDTF">2015-12-08T18:12:33Z</dcterms:modified>
</cp:coreProperties>
</file>