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handoutMasterIdLst>
    <p:handoutMasterId r:id="rId14"/>
  </p:handoutMasterIdLst>
  <p:sldIdLst>
    <p:sldId id="256" r:id="rId2"/>
    <p:sldId id="257" r:id="rId3"/>
    <p:sldId id="258" r:id="rId4"/>
    <p:sldId id="259" r:id="rId5"/>
    <p:sldId id="260" r:id="rId6"/>
    <p:sldId id="261" r:id="rId7"/>
    <p:sldId id="262" r:id="rId8"/>
    <p:sldId id="263" r:id="rId9"/>
    <p:sldId id="264" r:id="rId10"/>
    <p:sldId id="266" r:id="rId11"/>
    <p:sldId id="265"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477" autoAdjust="0"/>
  </p:normalViewPr>
  <p:slideViewPr>
    <p:cSldViewPr snapToGrid="0" snapToObjects="1">
      <p:cViewPr varScale="1">
        <p:scale>
          <a:sx n="93" d="100"/>
          <a:sy n="93" d="100"/>
        </p:scale>
        <p:origin x="-31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3843D0B-48C4-444B-8517-780531C32D4F}" type="datetimeFigureOut">
              <a:rPr lang="en-US" smtClean="0"/>
              <a:t>11/16/15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9C0BE5B-1BF5-6243-B145-9099527BFAC2}" type="slidenum">
              <a:rPr lang="en-US" smtClean="0"/>
              <a:t>‹#›</a:t>
            </a:fld>
            <a:endParaRPr lang="en-US"/>
          </a:p>
        </p:txBody>
      </p:sp>
    </p:spTree>
    <p:extLst>
      <p:ext uri="{BB962C8B-B14F-4D97-AF65-F5344CB8AC3E}">
        <p14:creationId xmlns:p14="http://schemas.microsoft.com/office/powerpoint/2010/main" val="44571651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51083D-34E6-1645-9B21-B147998B1738}" type="datetimeFigureOut">
              <a:rPr lang="en-US" smtClean="0"/>
              <a:t>11/16/15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C6FE53-7220-3241-8C3A-225C6F8530CC}" type="slidenum">
              <a:rPr lang="en-US" smtClean="0"/>
              <a:t>‹#›</a:t>
            </a:fld>
            <a:endParaRPr lang="en-US"/>
          </a:p>
        </p:txBody>
      </p:sp>
    </p:spTree>
    <p:extLst>
      <p:ext uri="{BB962C8B-B14F-4D97-AF65-F5344CB8AC3E}">
        <p14:creationId xmlns:p14="http://schemas.microsoft.com/office/powerpoint/2010/main" val="305839093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C3D13E7-CCBA-1D4E-9A19-9FBC47C94036}" type="datetime1">
              <a:rPr lang="en-US" smtClean="0"/>
              <a:t>11/16/15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4CBE0-054F-2342-B8E4-958B6C4A2245}" type="slidenum">
              <a:rPr lang="en-US" smtClean="0"/>
              <a:t>‹#›</a:t>
            </a:fld>
            <a:endParaRPr lang="en-US"/>
          </a:p>
        </p:txBody>
      </p:sp>
    </p:spTree>
    <p:extLst>
      <p:ext uri="{BB962C8B-B14F-4D97-AF65-F5344CB8AC3E}">
        <p14:creationId xmlns:p14="http://schemas.microsoft.com/office/powerpoint/2010/main" val="8727173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A41C30-0AB4-CB4F-A920-1B7BB99E3D4B}" type="datetime1">
              <a:rPr lang="en-US" smtClean="0"/>
              <a:t>11/16/15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4CBE0-054F-2342-B8E4-958B6C4A2245}" type="slidenum">
              <a:rPr lang="en-US" smtClean="0"/>
              <a:t>‹#›</a:t>
            </a:fld>
            <a:endParaRPr lang="en-US"/>
          </a:p>
        </p:txBody>
      </p:sp>
    </p:spTree>
    <p:extLst>
      <p:ext uri="{BB962C8B-B14F-4D97-AF65-F5344CB8AC3E}">
        <p14:creationId xmlns:p14="http://schemas.microsoft.com/office/powerpoint/2010/main" val="2048513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2A0C42-9C5C-964C-ABD5-B02B645BA65C}" type="datetime1">
              <a:rPr lang="en-US" smtClean="0"/>
              <a:t>11/16/15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4CBE0-054F-2342-B8E4-958B6C4A2245}" type="slidenum">
              <a:rPr lang="en-US" smtClean="0"/>
              <a:t>‹#›</a:t>
            </a:fld>
            <a:endParaRPr lang="en-US"/>
          </a:p>
        </p:txBody>
      </p:sp>
    </p:spTree>
    <p:extLst>
      <p:ext uri="{BB962C8B-B14F-4D97-AF65-F5344CB8AC3E}">
        <p14:creationId xmlns:p14="http://schemas.microsoft.com/office/powerpoint/2010/main" val="37365918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220CB4-A06A-AC4D-8B16-2D1DF5758445}" type="datetime1">
              <a:rPr lang="en-US" smtClean="0"/>
              <a:t>11/16/15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4CBE0-054F-2342-B8E4-958B6C4A2245}" type="slidenum">
              <a:rPr lang="en-US" smtClean="0"/>
              <a:t>‹#›</a:t>
            </a:fld>
            <a:endParaRPr lang="en-US"/>
          </a:p>
        </p:txBody>
      </p:sp>
    </p:spTree>
    <p:extLst>
      <p:ext uri="{BB962C8B-B14F-4D97-AF65-F5344CB8AC3E}">
        <p14:creationId xmlns:p14="http://schemas.microsoft.com/office/powerpoint/2010/main" val="854093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1E65AA-95F9-E444-B9C1-3DB8D67676FD}" type="datetime1">
              <a:rPr lang="en-US" smtClean="0"/>
              <a:t>11/16/15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4CBE0-054F-2342-B8E4-958B6C4A2245}" type="slidenum">
              <a:rPr lang="en-US" smtClean="0"/>
              <a:t>‹#›</a:t>
            </a:fld>
            <a:endParaRPr lang="en-US"/>
          </a:p>
        </p:txBody>
      </p:sp>
    </p:spTree>
    <p:extLst>
      <p:ext uri="{BB962C8B-B14F-4D97-AF65-F5344CB8AC3E}">
        <p14:creationId xmlns:p14="http://schemas.microsoft.com/office/powerpoint/2010/main" val="12084753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BFC5142-D6B5-FF41-B93A-4FA397243D01}" type="datetime1">
              <a:rPr lang="en-US" smtClean="0"/>
              <a:t>11/16/15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4CBE0-054F-2342-B8E4-958B6C4A2245}" type="slidenum">
              <a:rPr lang="en-US" smtClean="0"/>
              <a:t>‹#›</a:t>
            </a:fld>
            <a:endParaRPr lang="en-US"/>
          </a:p>
        </p:txBody>
      </p:sp>
    </p:spTree>
    <p:extLst>
      <p:ext uri="{BB962C8B-B14F-4D97-AF65-F5344CB8AC3E}">
        <p14:creationId xmlns:p14="http://schemas.microsoft.com/office/powerpoint/2010/main" val="3331945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CA9A884-51C6-3F4E-BB54-D652F1DE3339}" type="datetime1">
              <a:rPr lang="en-US" smtClean="0"/>
              <a:t>11/16/15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4CBE0-054F-2342-B8E4-958B6C4A2245}" type="slidenum">
              <a:rPr lang="en-US" smtClean="0"/>
              <a:t>‹#›</a:t>
            </a:fld>
            <a:endParaRPr lang="en-US"/>
          </a:p>
        </p:txBody>
      </p:sp>
    </p:spTree>
    <p:extLst>
      <p:ext uri="{BB962C8B-B14F-4D97-AF65-F5344CB8AC3E}">
        <p14:creationId xmlns:p14="http://schemas.microsoft.com/office/powerpoint/2010/main" val="3834709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5FCF2E4-63C7-5B4C-84F8-DA7C23E1BF85}" type="datetime1">
              <a:rPr lang="en-US" smtClean="0"/>
              <a:t>11/16/15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4CBE0-054F-2342-B8E4-958B6C4A2245}" type="slidenum">
              <a:rPr lang="en-US" smtClean="0"/>
              <a:t>‹#›</a:t>
            </a:fld>
            <a:endParaRPr lang="en-US"/>
          </a:p>
        </p:txBody>
      </p:sp>
    </p:spTree>
    <p:extLst>
      <p:ext uri="{BB962C8B-B14F-4D97-AF65-F5344CB8AC3E}">
        <p14:creationId xmlns:p14="http://schemas.microsoft.com/office/powerpoint/2010/main" val="1532447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3D26F4-36A7-0845-8D18-0844B58157B6}" type="datetime1">
              <a:rPr lang="en-US" smtClean="0"/>
              <a:t>11/16/15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4CBE0-054F-2342-B8E4-958B6C4A2245}" type="slidenum">
              <a:rPr lang="en-US" smtClean="0"/>
              <a:t>‹#›</a:t>
            </a:fld>
            <a:endParaRPr lang="en-US"/>
          </a:p>
        </p:txBody>
      </p:sp>
    </p:spTree>
    <p:extLst>
      <p:ext uri="{BB962C8B-B14F-4D97-AF65-F5344CB8AC3E}">
        <p14:creationId xmlns:p14="http://schemas.microsoft.com/office/powerpoint/2010/main" val="29415695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A84FFE-27D9-314B-AE86-47C79C59B297}" type="datetime1">
              <a:rPr lang="en-US" smtClean="0"/>
              <a:t>11/16/15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4CBE0-054F-2342-B8E4-958B6C4A2245}" type="slidenum">
              <a:rPr lang="en-US" smtClean="0"/>
              <a:t>‹#›</a:t>
            </a:fld>
            <a:endParaRPr lang="en-US"/>
          </a:p>
        </p:txBody>
      </p:sp>
    </p:spTree>
    <p:extLst>
      <p:ext uri="{BB962C8B-B14F-4D97-AF65-F5344CB8AC3E}">
        <p14:creationId xmlns:p14="http://schemas.microsoft.com/office/powerpoint/2010/main" val="121031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B6E70E-4DA4-624B-A856-D7B36392E606}" type="datetime1">
              <a:rPr lang="en-US" smtClean="0"/>
              <a:t>11/16/15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4CBE0-054F-2342-B8E4-958B6C4A2245}" type="slidenum">
              <a:rPr lang="en-US" smtClean="0"/>
              <a:t>‹#›</a:t>
            </a:fld>
            <a:endParaRPr lang="en-US"/>
          </a:p>
        </p:txBody>
      </p:sp>
    </p:spTree>
    <p:extLst>
      <p:ext uri="{BB962C8B-B14F-4D97-AF65-F5344CB8AC3E}">
        <p14:creationId xmlns:p14="http://schemas.microsoft.com/office/powerpoint/2010/main" val="140041482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B0A933-6FB5-074B-BC7B-AA317A0D851A}" type="datetime1">
              <a:rPr lang="en-US" smtClean="0"/>
              <a:t>11/16/15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4CBE0-054F-2342-B8E4-958B6C4A2245}" type="slidenum">
              <a:rPr lang="en-US" smtClean="0"/>
              <a:t>‹#›</a:t>
            </a:fld>
            <a:endParaRPr lang="en-US"/>
          </a:p>
        </p:txBody>
      </p:sp>
    </p:spTree>
    <p:extLst>
      <p:ext uri="{BB962C8B-B14F-4D97-AF65-F5344CB8AC3E}">
        <p14:creationId xmlns:p14="http://schemas.microsoft.com/office/powerpoint/2010/main" val="42524766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Time to resolve Design Issues </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A874CBE0-054F-2342-B8E4-958B6C4A2245}" type="slidenum">
              <a:rPr lang="en-US" smtClean="0"/>
              <a:t>1</a:t>
            </a:fld>
            <a:endParaRPr lang="en-US"/>
          </a:p>
        </p:txBody>
      </p:sp>
    </p:spTree>
    <p:extLst>
      <p:ext uri="{BB962C8B-B14F-4D97-AF65-F5344CB8AC3E}">
        <p14:creationId xmlns:p14="http://schemas.microsoft.com/office/powerpoint/2010/main" val="30722368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ProtoDUNE</a:t>
            </a:r>
            <a:r>
              <a:rPr lang="en-US" dirty="0" smtClean="0"/>
              <a:t> Data</a:t>
            </a:r>
            <a:endParaRPr lang="en-US" dirty="0"/>
          </a:p>
        </p:txBody>
      </p:sp>
      <p:sp>
        <p:nvSpPr>
          <p:cNvPr id="3" name="Content Placeholder 2"/>
          <p:cNvSpPr>
            <a:spLocks noGrp="1"/>
          </p:cNvSpPr>
          <p:nvPr>
            <p:ph idx="1"/>
          </p:nvPr>
        </p:nvSpPr>
        <p:spPr/>
        <p:txBody>
          <a:bodyPr/>
          <a:lstStyle/>
          <a:p>
            <a:r>
              <a:rPr lang="en-US" dirty="0" smtClean="0"/>
              <a:t>If data is needed to verify the detector performance then this group should be sure it will be collected in </a:t>
            </a:r>
            <a:r>
              <a:rPr lang="en-US" dirty="0" err="1" smtClean="0"/>
              <a:t>ProtoDUNE</a:t>
            </a:r>
            <a:r>
              <a:rPr lang="en-US" dirty="0" smtClean="0"/>
              <a:t>.</a:t>
            </a:r>
          </a:p>
          <a:p>
            <a:endParaRPr lang="en-US" dirty="0" smtClean="0"/>
          </a:p>
          <a:p>
            <a:r>
              <a:rPr lang="en-US" dirty="0" smtClean="0"/>
              <a:t>Beam delivery to the cryostat must be resolved soon.</a:t>
            </a:r>
          </a:p>
          <a:p>
            <a:endParaRPr lang="en-US" dirty="0"/>
          </a:p>
          <a:p>
            <a:r>
              <a:rPr lang="en-US" dirty="0" smtClean="0"/>
              <a:t>Are other inputs needed?</a:t>
            </a:r>
            <a:endParaRPr lang="en-US" dirty="0"/>
          </a:p>
        </p:txBody>
      </p:sp>
      <p:sp>
        <p:nvSpPr>
          <p:cNvPr id="4" name="Slide Number Placeholder 3"/>
          <p:cNvSpPr>
            <a:spLocks noGrp="1"/>
          </p:cNvSpPr>
          <p:nvPr>
            <p:ph type="sldNum" sz="quarter" idx="12"/>
          </p:nvPr>
        </p:nvSpPr>
        <p:spPr/>
        <p:txBody>
          <a:bodyPr/>
          <a:lstStyle/>
          <a:p>
            <a:fld id="{A874CBE0-054F-2342-B8E4-958B6C4A2245}" type="slidenum">
              <a:rPr lang="en-US" smtClean="0"/>
              <a:t>10</a:t>
            </a:fld>
            <a:endParaRPr lang="en-US"/>
          </a:p>
        </p:txBody>
      </p:sp>
    </p:spTree>
    <p:extLst>
      <p:ext uri="{BB962C8B-B14F-4D97-AF65-F5344CB8AC3E}">
        <p14:creationId xmlns:p14="http://schemas.microsoft.com/office/powerpoint/2010/main" val="14445846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A874CBE0-054F-2342-B8E4-958B6C4A2245}" type="slidenum">
              <a:rPr lang="en-US" smtClean="0"/>
              <a:t>11</a:t>
            </a:fld>
            <a:endParaRPr lang="en-US"/>
          </a:p>
        </p:txBody>
      </p:sp>
    </p:spTree>
    <p:extLst>
      <p:ext uri="{BB962C8B-B14F-4D97-AF65-F5344CB8AC3E}">
        <p14:creationId xmlns:p14="http://schemas.microsoft.com/office/powerpoint/2010/main" val="144683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Disclamer</a:t>
            </a:r>
            <a:endParaRPr lang="en-US" dirty="0"/>
          </a:p>
        </p:txBody>
      </p:sp>
      <p:sp>
        <p:nvSpPr>
          <p:cNvPr id="3" name="Content Placeholder 2"/>
          <p:cNvSpPr>
            <a:spLocks noGrp="1"/>
          </p:cNvSpPr>
          <p:nvPr>
            <p:ph idx="1"/>
          </p:nvPr>
        </p:nvSpPr>
        <p:spPr/>
        <p:txBody>
          <a:bodyPr/>
          <a:lstStyle/>
          <a:p>
            <a:r>
              <a:rPr lang="en-US" dirty="0" smtClean="0"/>
              <a:t>Due to the engineering meeting last week I have not had time to coordinate this material with Tim or the L3 Managers.</a:t>
            </a:r>
          </a:p>
          <a:p>
            <a:pPr lvl="1"/>
            <a:r>
              <a:rPr lang="en-US" dirty="0" smtClean="0"/>
              <a:t>Use this as a general guide but not as concrete numbers. We are revising the schedule now and will hopefully have better dated in January</a:t>
            </a:r>
            <a:endParaRPr lang="en-US" dirty="0"/>
          </a:p>
        </p:txBody>
      </p:sp>
      <p:sp>
        <p:nvSpPr>
          <p:cNvPr id="4" name="Slide Number Placeholder 3"/>
          <p:cNvSpPr>
            <a:spLocks noGrp="1"/>
          </p:cNvSpPr>
          <p:nvPr>
            <p:ph type="sldNum" sz="quarter" idx="12"/>
          </p:nvPr>
        </p:nvSpPr>
        <p:spPr/>
        <p:txBody>
          <a:bodyPr/>
          <a:lstStyle/>
          <a:p>
            <a:fld id="{A874CBE0-054F-2342-B8E4-958B6C4A2245}" type="slidenum">
              <a:rPr lang="en-US" smtClean="0"/>
              <a:t>2</a:t>
            </a:fld>
            <a:endParaRPr lang="en-US"/>
          </a:p>
        </p:txBody>
      </p:sp>
    </p:spTree>
    <p:extLst>
      <p:ext uri="{BB962C8B-B14F-4D97-AF65-F5344CB8AC3E}">
        <p14:creationId xmlns:p14="http://schemas.microsoft.com/office/powerpoint/2010/main" val="4880231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9539"/>
          </a:xfrm>
        </p:spPr>
        <p:txBody>
          <a:bodyPr/>
          <a:lstStyle/>
          <a:p>
            <a:r>
              <a:rPr lang="en-US" dirty="0" smtClean="0"/>
              <a:t>Hard Deadlines</a:t>
            </a:r>
            <a:endParaRPr lang="en-US" dirty="0"/>
          </a:p>
        </p:txBody>
      </p:sp>
      <p:sp>
        <p:nvSpPr>
          <p:cNvPr id="3" name="Content Placeholder 2"/>
          <p:cNvSpPr>
            <a:spLocks noGrp="1"/>
          </p:cNvSpPr>
          <p:nvPr>
            <p:ph idx="1"/>
          </p:nvPr>
        </p:nvSpPr>
        <p:spPr>
          <a:xfrm>
            <a:off x="457200" y="898315"/>
            <a:ext cx="8229600" cy="5535630"/>
          </a:xfrm>
        </p:spPr>
        <p:txBody>
          <a:bodyPr>
            <a:normAutofit fontScale="85000" lnSpcReduction="20000"/>
          </a:bodyPr>
          <a:lstStyle/>
          <a:p>
            <a:r>
              <a:rPr lang="en-US" dirty="0" smtClean="0"/>
              <a:t>The DOE CD2/3c review is October 2019.</a:t>
            </a:r>
          </a:p>
          <a:p>
            <a:pPr lvl="1"/>
            <a:r>
              <a:rPr lang="en-US" dirty="0" smtClean="0"/>
              <a:t>We must be under EVMS (US) 6 months prior to this. And the Review cycle will start in April of 2019.</a:t>
            </a:r>
          </a:p>
          <a:p>
            <a:pPr lvl="1"/>
            <a:r>
              <a:rPr lang="en-US" dirty="0" smtClean="0">
                <a:solidFill>
                  <a:srgbClr val="FF0000"/>
                </a:solidFill>
              </a:rPr>
              <a:t>Realistically no significant changes will be possible to the first detector module after November of 2018</a:t>
            </a:r>
            <a:r>
              <a:rPr lang="en-US" dirty="0" smtClean="0"/>
              <a:t>. </a:t>
            </a:r>
          </a:p>
          <a:p>
            <a:pPr lvl="1"/>
            <a:r>
              <a:rPr lang="en-US" dirty="0" smtClean="0"/>
              <a:t>One must foresee that due to the prototype activities some changes are necessary and one must leave time for this. </a:t>
            </a:r>
          </a:p>
          <a:p>
            <a:pPr lvl="1"/>
            <a:r>
              <a:rPr lang="en-US" dirty="0" smtClean="0"/>
              <a:t>Both detector 1 and 2 will be fixed at CD2/3c.</a:t>
            </a:r>
            <a:endParaRPr lang="en-US" dirty="0"/>
          </a:p>
          <a:p>
            <a:r>
              <a:rPr lang="en-US" dirty="0" smtClean="0"/>
              <a:t>However any major change to the configuration after the start of production of the </a:t>
            </a:r>
            <a:r>
              <a:rPr lang="en-US" dirty="0" err="1" smtClean="0"/>
              <a:t>ProtoDUNE</a:t>
            </a:r>
            <a:r>
              <a:rPr lang="en-US" dirty="0" smtClean="0"/>
              <a:t> detector would either add to the experiment’s risk by installing non-fully tested elements or require a second run of </a:t>
            </a:r>
            <a:r>
              <a:rPr lang="en-US" dirty="0" err="1" smtClean="0"/>
              <a:t>ProtoDUNE</a:t>
            </a:r>
            <a:r>
              <a:rPr lang="en-US" dirty="0" smtClean="0"/>
              <a:t>.</a:t>
            </a:r>
          </a:p>
          <a:p>
            <a:pPr lvl="1"/>
            <a:r>
              <a:rPr lang="en-US" dirty="0" smtClean="0"/>
              <a:t>The project intends to plan a second </a:t>
            </a:r>
            <a:r>
              <a:rPr lang="en-US" dirty="0" err="1" smtClean="0"/>
              <a:t>protoDUNE</a:t>
            </a:r>
            <a:r>
              <a:rPr lang="en-US" dirty="0" smtClean="0"/>
              <a:t> run just in case the collaboration decides to proceed with this..</a:t>
            </a:r>
            <a:endParaRPr lang="en-US" dirty="0"/>
          </a:p>
        </p:txBody>
      </p:sp>
      <p:sp>
        <p:nvSpPr>
          <p:cNvPr id="4" name="Slide Number Placeholder 3"/>
          <p:cNvSpPr>
            <a:spLocks noGrp="1"/>
          </p:cNvSpPr>
          <p:nvPr>
            <p:ph type="sldNum" sz="quarter" idx="12"/>
          </p:nvPr>
        </p:nvSpPr>
        <p:spPr/>
        <p:txBody>
          <a:bodyPr/>
          <a:lstStyle/>
          <a:p>
            <a:fld id="{A874CBE0-054F-2342-B8E4-958B6C4A2245}" type="slidenum">
              <a:rPr lang="en-US" smtClean="0"/>
              <a:t>3</a:t>
            </a:fld>
            <a:endParaRPr lang="en-US"/>
          </a:p>
        </p:txBody>
      </p:sp>
    </p:spTree>
    <p:extLst>
      <p:ext uri="{BB962C8B-B14F-4D97-AF65-F5344CB8AC3E}">
        <p14:creationId xmlns:p14="http://schemas.microsoft.com/office/powerpoint/2010/main" val="9629618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44766"/>
          </a:xfrm>
        </p:spPr>
        <p:txBody>
          <a:bodyPr>
            <a:normAutofit fontScale="90000"/>
          </a:bodyPr>
          <a:lstStyle/>
          <a:p>
            <a:r>
              <a:rPr lang="en-US" dirty="0" smtClean="0"/>
              <a:t>Responsibility</a:t>
            </a:r>
            <a:endParaRPr lang="en-US" dirty="0"/>
          </a:p>
        </p:txBody>
      </p:sp>
      <p:sp>
        <p:nvSpPr>
          <p:cNvPr id="3" name="Content Placeholder 2"/>
          <p:cNvSpPr>
            <a:spLocks noGrp="1"/>
          </p:cNvSpPr>
          <p:nvPr>
            <p:ph idx="1"/>
          </p:nvPr>
        </p:nvSpPr>
        <p:spPr>
          <a:xfrm>
            <a:off x="457200" y="1019404"/>
            <a:ext cx="8229600" cy="5106759"/>
          </a:xfrm>
        </p:spPr>
        <p:txBody>
          <a:bodyPr>
            <a:normAutofit fontScale="92500" lnSpcReduction="10000"/>
          </a:bodyPr>
          <a:lstStyle/>
          <a:p>
            <a:r>
              <a:rPr lang="en-US" dirty="0" smtClean="0"/>
              <a:t>If the working groups show that some aspect of the detector design negatively impacts science then DUNE as a whole will need to work to make changes to improve the design.</a:t>
            </a:r>
          </a:p>
          <a:p>
            <a:pPr lvl="1"/>
            <a:r>
              <a:rPr lang="en-US" dirty="0" smtClean="0"/>
              <a:t>Changes can increase detector cost, require re-design (with cost), and  will produce delays. There must be sufficient funding at CD2/3c to construct the detectors. There will always be a cost benefit analysis. </a:t>
            </a:r>
          </a:p>
          <a:p>
            <a:r>
              <a:rPr lang="en-US" dirty="0" smtClean="0"/>
              <a:t>The sooner any changes are known the easier they will be to implement.</a:t>
            </a:r>
          </a:p>
          <a:p>
            <a:r>
              <a:rPr lang="en-US" dirty="0" smtClean="0"/>
              <a:t>We want to remain open to improving the detector.</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A874CBE0-054F-2342-B8E4-958B6C4A2245}" type="slidenum">
              <a:rPr lang="en-US" smtClean="0"/>
              <a:t>4</a:t>
            </a:fld>
            <a:endParaRPr lang="en-US"/>
          </a:p>
        </p:txBody>
      </p:sp>
    </p:spTree>
    <p:extLst>
      <p:ext uri="{BB962C8B-B14F-4D97-AF65-F5344CB8AC3E}">
        <p14:creationId xmlns:p14="http://schemas.microsoft.com/office/powerpoint/2010/main" val="33762920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635" y="274638"/>
            <a:ext cx="8705389" cy="1143000"/>
          </a:xfrm>
        </p:spPr>
        <p:txBody>
          <a:bodyPr>
            <a:normAutofit fontScale="90000"/>
          </a:bodyPr>
          <a:lstStyle/>
          <a:p>
            <a:r>
              <a:rPr lang="en-US" dirty="0" smtClean="0"/>
              <a:t>Some general short term considerations</a:t>
            </a:r>
            <a:endParaRPr lang="en-US" dirty="0"/>
          </a:p>
        </p:txBody>
      </p:sp>
      <p:sp>
        <p:nvSpPr>
          <p:cNvPr id="3" name="Content Placeholder 2"/>
          <p:cNvSpPr>
            <a:spLocks noGrp="1"/>
          </p:cNvSpPr>
          <p:nvPr>
            <p:ph idx="1"/>
          </p:nvPr>
        </p:nvSpPr>
        <p:spPr/>
        <p:txBody>
          <a:bodyPr>
            <a:normAutofit fontScale="92500"/>
          </a:bodyPr>
          <a:lstStyle/>
          <a:p>
            <a:r>
              <a:rPr lang="en-US" dirty="0" smtClean="0"/>
              <a:t>APA Frame</a:t>
            </a:r>
          </a:p>
          <a:p>
            <a:r>
              <a:rPr lang="en-US" dirty="0" smtClean="0"/>
              <a:t>The frame design is well advanced now. </a:t>
            </a:r>
          </a:p>
          <a:p>
            <a:pPr lvl="1"/>
            <a:r>
              <a:rPr lang="en-US" dirty="0" smtClean="0"/>
              <a:t>Dimensional changes require re-design</a:t>
            </a:r>
          </a:p>
          <a:p>
            <a:pPr lvl="2"/>
            <a:r>
              <a:rPr lang="en-US" dirty="0" smtClean="0"/>
              <a:t>Changing wire pitch would require evaluating the impact of the higher stresses before understanding how much time and effort is needed to affect the change.</a:t>
            </a:r>
          </a:p>
          <a:p>
            <a:r>
              <a:rPr lang="en-US" dirty="0" smtClean="0"/>
              <a:t>This would probably cause a 6 month delay in </a:t>
            </a:r>
            <a:r>
              <a:rPr lang="en-US" dirty="0" err="1" smtClean="0"/>
              <a:t>ProtoDUNE</a:t>
            </a:r>
            <a:r>
              <a:rPr lang="en-US" dirty="0" smtClean="0"/>
              <a:t> now and cost probably 500k.</a:t>
            </a:r>
          </a:p>
          <a:p>
            <a:pPr lvl="1"/>
            <a:r>
              <a:rPr lang="en-US" dirty="0" smtClean="0"/>
              <a:t>Need input from L3 managers to refine the impacts.</a:t>
            </a:r>
          </a:p>
        </p:txBody>
      </p:sp>
      <p:sp>
        <p:nvSpPr>
          <p:cNvPr id="4" name="Slide Number Placeholder 3"/>
          <p:cNvSpPr>
            <a:spLocks noGrp="1"/>
          </p:cNvSpPr>
          <p:nvPr>
            <p:ph type="sldNum" sz="quarter" idx="12"/>
          </p:nvPr>
        </p:nvSpPr>
        <p:spPr/>
        <p:txBody>
          <a:bodyPr/>
          <a:lstStyle/>
          <a:p>
            <a:fld id="{A874CBE0-054F-2342-B8E4-958B6C4A2245}" type="slidenum">
              <a:rPr lang="en-US" smtClean="0"/>
              <a:t>5</a:t>
            </a:fld>
            <a:endParaRPr lang="en-US"/>
          </a:p>
        </p:txBody>
      </p:sp>
    </p:spTree>
    <p:extLst>
      <p:ext uri="{BB962C8B-B14F-4D97-AF65-F5344CB8AC3E}">
        <p14:creationId xmlns:p14="http://schemas.microsoft.com/office/powerpoint/2010/main" val="34796324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5835"/>
            <a:ext cx="8229600" cy="5502206"/>
          </a:xfrm>
        </p:spPr>
        <p:txBody>
          <a:bodyPr>
            <a:normAutofit fontScale="85000" lnSpcReduction="10000"/>
          </a:bodyPr>
          <a:lstStyle/>
          <a:p>
            <a:r>
              <a:rPr lang="en-US" dirty="0" smtClean="0"/>
              <a:t>APA continued</a:t>
            </a:r>
          </a:p>
          <a:p>
            <a:r>
              <a:rPr lang="en-US" dirty="0" smtClean="0"/>
              <a:t>Changing wire pitch and angle</a:t>
            </a:r>
          </a:p>
          <a:p>
            <a:pPr lvl="1"/>
            <a:r>
              <a:rPr lang="en-US" dirty="0" smtClean="0"/>
              <a:t>The wire guides, winding pattern, and design of the front end electronics changes if the pitch and angle change.</a:t>
            </a:r>
          </a:p>
          <a:p>
            <a:pPr lvl="1"/>
            <a:r>
              <a:rPr lang="en-US" dirty="0" smtClean="0"/>
              <a:t>Design of the FEMB will start in January. It is planned to be doing first winding tests of a dummy frame in Spring. </a:t>
            </a:r>
          </a:p>
          <a:p>
            <a:pPr lvl="1"/>
            <a:r>
              <a:rPr lang="en-US" dirty="0" smtClean="0"/>
              <a:t>Changes in pitch and angle will have increasing impact on cost and schedule after Christmas (assume the frame does not need strengthened)</a:t>
            </a:r>
          </a:p>
          <a:p>
            <a:pPr lvl="1"/>
            <a:r>
              <a:rPr lang="en-US" dirty="0" smtClean="0"/>
              <a:t>I need input from the managers but simulation, redesign, re-tooling would probably cause a few months delay now and six months after spring. Cost impacts after Spring would be on the 1-2 million dollar level. Schedule delay will be 6 months plus elapsed time.</a:t>
            </a:r>
          </a:p>
          <a:p>
            <a:pPr lvl="1"/>
            <a:endParaRPr lang="en-US" dirty="0" smtClean="0"/>
          </a:p>
          <a:p>
            <a:pPr lvl="1"/>
            <a:endParaRPr lang="en-US" dirty="0"/>
          </a:p>
        </p:txBody>
      </p:sp>
      <p:sp>
        <p:nvSpPr>
          <p:cNvPr id="4" name="Title 1"/>
          <p:cNvSpPr>
            <a:spLocks noGrp="1"/>
          </p:cNvSpPr>
          <p:nvPr>
            <p:ph type="title"/>
          </p:nvPr>
        </p:nvSpPr>
        <p:spPr>
          <a:xfrm>
            <a:off x="457200" y="274638"/>
            <a:ext cx="8229600" cy="744766"/>
          </a:xfrm>
        </p:spPr>
        <p:txBody>
          <a:bodyPr>
            <a:normAutofit/>
          </a:bodyPr>
          <a:lstStyle/>
          <a:p>
            <a:r>
              <a:rPr lang="en-US" sz="3600" dirty="0" smtClean="0"/>
              <a:t>Some general short term considerations</a:t>
            </a:r>
            <a:endParaRPr lang="en-US" sz="3600" dirty="0"/>
          </a:p>
        </p:txBody>
      </p:sp>
      <p:sp>
        <p:nvSpPr>
          <p:cNvPr id="5" name="Slide Number Placeholder 4"/>
          <p:cNvSpPr>
            <a:spLocks noGrp="1"/>
          </p:cNvSpPr>
          <p:nvPr>
            <p:ph type="sldNum" sz="quarter" idx="12"/>
          </p:nvPr>
        </p:nvSpPr>
        <p:spPr/>
        <p:txBody>
          <a:bodyPr/>
          <a:lstStyle/>
          <a:p>
            <a:fld id="{A874CBE0-054F-2342-B8E4-958B6C4A2245}" type="slidenum">
              <a:rPr lang="en-US" smtClean="0"/>
              <a:t>6</a:t>
            </a:fld>
            <a:endParaRPr lang="en-US"/>
          </a:p>
        </p:txBody>
      </p:sp>
    </p:spTree>
    <p:extLst>
      <p:ext uri="{BB962C8B-B14F-4D97-AF65-F5344CB8AC3E}">
        <p14:creationId xmlns:p14="http://schemas.microsoft.com/office/powerpoint/2010/main" val="5540136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Photon Detector</a:t>
            </a:r>
            <a:endParaRPr lang="en-US" dirty="0"/>
          </a:p>
        </p:txBody>
      </p:sp>
      <p:sp>
        <p:nvSpPr>
          <p:cNvPr id="3" name="Content Placeholder 2"/>
          <p:cNvSpPr>
            <a:spLocks noGrp="1"/>
          </p:cNvSpPr>
          <p:nvPr>
            <p:ph idx="1"/>
          </p:nvPr>
        </p:nvSpPr>
        <p:spPr>
          <a:xfrm>
            <a:off x="457200" y="1182412"/>
            <a:ext cx="8229600" cy="4967437"/>
          </a:xfrm>
        </p:spPr>
        <p:txBody>
          <a:bodyPr>
            <a:normAutofit fontScale="77500" lnSpcReduction="20000"/>
          </a:bodyPr>
          <a:lstStyle/>
          <a:p>
            <a:r>
              <a:rPr lang="en-US" dirty="0" smtClean="0"/>
              <a:t>The interface to the APA needs to be defined at Christmas to keep on track. </a:t>
            </a:r>
          </a:p>
          <a:p>
            <a:pPr lvl="1"/>
            <a:r>
              <a:rPr lang="en-US" dirty="0" smtClean="0"/>
              <a:t>Changes after this could have the same impact as changes to the frame.</a:t>
            </a:r>
          </a:p>
          <a:p>
            <a:pPr lvl="1"/>
            <a:r>
              <a:rPr lang="en-US" dirty="0" smtClean="0"/>
              <a:t>The photon coverage would be highest priority.</a:t>
            </a:r>
          </a:p>
          <a:p>
            <a:r>
              <a:rPr lang="en-US" dirty="0" smtClean="0"/>
              <a:t>Due to cost limitations work on the photon backend readout is not progressing this year.</a:t>
            </a:r>
          </a:p>
          <a:p>
            <a:r>
              <a:rPr lang="en-US" dirty="0" smtClean="0"/>
              <a:t>Changes to the requirements for the backend readout should be known by late Spring so work can be planned for Fall. One year solid work minimum should be foreseen to make and test the backend readout for the photon system.</a:t>
            </a:r>
          </a:p>
          <a:p>
            <a:r>
              <a:rPr lang="en-US" dirty="0" smtClean="0"/>
              <a:t>With the parallel development of SBND on could consider changing technology after </a:t>
            </a:r>
            <a:r>
              <a:rPr lang="en-US" dirty="0" err="1" smtClean="0"/>
              <a:t>ProtoDUNE</a:t>
            </a:r>
            <a:r>
              <a:rPr lang="en-US" dirty="0" smtClean="0"/>
              <a:t> for the detector number 1. However a risk analysis of this should be performed to understand possible implications.</a:t>
            </a:r>
            <a:endParaRPr lang="en-US" dirty="0"/>
          </a:p>
        </p:txBody>
      </p:sp>
      <p:sp>
        <p:nvSpPr>
          <p:cNvPr id="4" name="Slide Number Placeholder 3"/>
          <p:cNvSpPr>
            <a:spLocks noGrp="1"/>
          </p:cNvSpPr>
          <p:nvPr>
            <p:ph type="sldNum" sz="quarter" idx="12"/>
          </p:nvPr>
        </p:nvSpPr>
        <p:spPr/>
        <p:txBody>
          <a:bodyPr/>
          <a:lstStyle/>
          <a:p>
            <a:fld id="{A874CBE0-054F-2342-B8E4-958B6C4A2245}" type="slidenum">
              <a:rPr lang="en-US" smtClean="0"/>
              <a:t>7</a:t>
            </a:fld>
            <a:endParaRPr lang="en-US"/>
          </a:p>
        </p:txBody>
      </p:sp>
    </p:spTree>
    <p:extLst>
      <p:ext uri="{BB962C8B-B14F-4D97-AF65-F5344CB8AC3E}">
        <p14:creationId xmlns:p14="http://schemas.microsoft.com/office/powerpoint/2010/main" val="33637844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DAQ</a:t>
            </a:r>
            <a:endParaRPr lang="en-US" dirty="0"/>
          </a:p>
        </p:txBody>
      </p:sp>
      <p:sp>
        <p:nvSpPr>
          <p:cNvPr id="3" name="Content Placeholder 2"/>
          <p:cNvSpPr>
            <a:spLocks noGrp="1"/>
          </p:cNvSpPr>
          <p:nvPr>
            <p:ph idx="1"/>
          </p:nvPr>
        </p:nvSpPr>
        <p:spPr/>
        <p:txBody>
          <a:bodyPr>
            <a:normAutofit lnSpcReduction="10000"/>
          </a:bodyPr>
          <a:lstStyle/>
          <a:p>
            <a:r>
              <a:rPr lang="en-US" dirty="0" smtClean="0"/>
              <a:t>The DAQ software including event builder, run control, slow control will require roughly one year if substantial changes from the 35t are to be made.</a:t>
            </a:r>
          </a:p>
          <a:p>
            <a:r>
              <a:rPr lang="en-US" dirty="0" smtClean="0"/>
              <a:t>Hardware changes to backend readout (TPC and Photon)</a:t>
            </a:r>
            <a:r>
              <a:rPr lang="en-US" dirty="0"/>
              <a:t> </a:t>
            </a:r>
            <a:r>
              <a:rPr lang="en-US" dirty="0" smtClean="0"/>
              <a:t>and timing would need longer to implement and test.</a:t>
            </a:r>
          </a:p>
          <a:p>
            <a:pPr lvl="1"/>
            <a:r>
              <a:rPr lang="en-US" dirty="0" smtClean="0"/>
              <a:t>We have not worked through when this needs to begin.</a:t>
            </a:r>
            <a:endParaRPr lang="en-US" dirty="0"/>
          </a:p>
        </p:txBody>
      </p:sp>
      <p:sp>
        <p:nvSpPr>
          <p:cNvPr id="4" name="Slide Number Placeholder 3"/>
          <p:cNvSpPr>
            <a:spLocks noGrp="1"/>
          </p:cNvSpPr>
          <p:nvPr>
            <p:ph type="sldNum" sz="quarter" idx="12"/>
          </p:nvPr>
        </p:nvSpPr>
        <p:spPr/>
        <p:txBody>
          <a:bodyPr/>
          <a:lstStyle/>
          <a:p>
            <a:fld id="{A874CBE0-054F-2342-B8E4-958B6C4A2245}" type="slidenum">
              <a:rPr lang="en-US" smtClean="0"/>
              <a:t>8</a:t>
            </a:fld>
            <a:endParaRPr lang="en-US"/>
          </a:p>
        </p:txBody>
      </p:sp>
    </p:spTree>
    <p:extLst>
      <p:ext uri="{BB962C8B-B14F-4D97-AF65-F5344CB8AC3E}">
        <p14:creationId xmlns:p14="http://schemas.microsoft.com/office/powerpoint/2010/main" val="4339997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Computing</a:t>
            </a:r>
            <a:endParaRPr lang="en-US" dirty="0"/>
          </a:p>
        </p:txBody>
      </p:sp>
      <p:sp>
        <p:nvSpPr>
          <p:cNvPr id="3" name="Content Placeholder 2"/>
          <p:cNvSpPr>
            <a:spLocks noGrp="1"/>
          </p:cNvSpPr>
          <p:nvPr>
            <p:ph idx="1"/>
          </p:nvPr>
        </p:nvSpPr>
        <p:spPr/>
        <p:txBody>
          <a:bodyPr/>
          <a:lstStyle/>
          <a:p>
            <a:r>
              <a:rPr lang="en-US" dirty="0" smtClean="0"/>
              <a:t>Computing at CERN can become critical path and should not be forgotten. </a:t>
            </a:r>
          </a:p>
          <a:p>
            <a:pPr lvl="1"/>
            <a:r>
              <a:rPr lang="en-US" dirty="0" smtClean="0"/>
              <a:t>We need to be sure the data needed to select/design  the optimum detector is collected.</a:t>
            </a:r>
            <a:endParaRPr lang="en-US" dirty="0"/>
          </a:p>
        </p:txBody>
      </p:sp>
      <p:sp>
        <p:nvSpPr>
          <p:cNvPr id="4" name="Slide Number Placeholder 3"/>
          <p:cNvSpPr>
            <a:spLocks noGrp="1"/>
          </p:cNvSpPr>
          <p:nvPr>
            <p:ph type="sldNum" sz="quarter" idx="12"/>
          </p:nvPr>
        </p:nvSpPr>
        <p:spPr/>
        <p:txBody>
          <a:bodyPr/>
          <a:lstStyle/>
          <a:p>
            <a:fld id="{A874CBE0-054F-2342-B8E4-958B6C4A2245}" type="slidenum">
              <a:rPr lang="en-US" smtClean="0"/>
              <a:t>9</a:t>
            </a:fld>
            <a:endParaRPr lang="en-US"/>
          </a:p>
        </p:txBody>
      </p:sp>
    </p:spTree>
    <p:extLst>
      <p:ext uri="{BB962C8B-B14F-4D97-AF65-F5344CB8AC3E}">
        <p14:creationId xmlns:p14="http://schemas.microsoft.com/office/powerpoint/2010/main" val="3778931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537</TotalTime>
  <Words>786</Words>
  <Application>Microsoft Macintosh PowerPoint</Application>
  <PresentationFormat>On-screen Show (4:3)</PresentationFormat>
  <Paragraphs>63</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Time to resolve Design Issues </vt:lpstr>
      <vt:lpstr>Disclamer</vt:lpstr>
      <vt:lpstr>Hard Deadlines</vt:lpstr>
      <vt:lpstr>Responsibility</vt:lpstr>
      <vt:lpstr>Some general short term considerations</vt:lpstr>
      <vt:lpstr>Some general short term considerations</vt:lpstr>
      <vt:lpstr>Photon Detector</vt:lpstr>
      <vt:lpstr>DAQ</vt:lpstr>
      <vt:lpstr>Computing</vt:lpstr>
      <vt:lpstr>ProtoDUNE Data</vt:lpstr>
      <vt:lpstr>Comments?</vt:lpstr>
    </vt:vector>
  </TitlesOfParts>
  <Company>JLAB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Time to resolve Design Issues </dc:title>
  <dc:creator>Jim Stewart</dc:creator>
  <cp:lastModifiedBy>Jim Stewart</cp:lastModifiedBy>
  <cp:revision>18</cp:revision>
  <dcterms:created xsi:type="dcterms:W3CDTF">2015-11-16T10:48:45Z</dcterms:created>
  <dcterms:modified xsi:type="dcterms:W3CDTF">2015-11-16T19:45:55Z</dcterms:modified>
</cp:coreProperties>
</file>