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0" r:id="rId3"/>
    <p:sldId id="286" r:id="rId4"/>
    <p:sldId id="261" r:id="rId5"/>
    <p:sldId id="262" r:id="rId6"/>
    <p:sldId id="285" r:id="rId7"/>
    <p:sldId id="283" r:id="rId8"/>
    <p:sldId id="284" r:id="rId9"/>
    <p:sldId id="287" r:id="rId10"/>
    <p:sldId id="263" r:id="rId11"/>
    <p:sldId id="281" r:id="rId12"/>
    <p:sldId id="282" r:id="rId13"/>
    <p:sldId id="280" r:id="rId14"/>
    <p:sldId id="264" r:id="rId15"/>
    <p:sldId id="265" r:id="rId16"/>
    <p:sldId id="288" r:id="rId17"/>
    <p:sldId id="267" r:id="rId18"/>
    <p:sldId id="268" r:id="rId19"/>
    <p:sldId id="289" r:id="rId20"/>
    <p:sldId id="269" r:id="rId21"/>
    <p:sldId id="290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2CE7-8182-4E0D-929D-0CF6BC58EBD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2143A-245B-4E0B-AE43-C6E34FC9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Explain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 What is filter like in the frequency domain?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2.Why filter is necessary (e.g. plot results w and </a:t>
            </a:r>
            <a:r>
              <a:rPr lang="en-US" dirty="0" err="1" smtClean="0">
                <a:solidFill>
                  <a:srgbClr val="FF0000"/>
                </a:solidFill>
              </a:rPr>
              <a:t>w.o</a:t>
            </a:r>
            <a:r>
              <a:rPr lang="en-US" dirty="0" smtClean="0">
                <a:solidFill>
                  <a:srgbClr val="FF0000"/>
                </a:solidFill>
              </a:rPr>
              <a:t>. filter 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3. Why we need a zero at zero frequency?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A35A-B30B-4262-B95E-51C52BCFF4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70695-95EE-4E53-8182-E42734D2BF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D4F0-7CBB-4103-B215-9A1D5A8A53E0}" type="datetime1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6EDA-956A-4EDF-8842-CEA63960D48A}" type="datetime1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30DB-CBA6-4620-B153-963F3CD01E80}" type="datetime1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18F2-A3B6-4000-BF5A-8A39069CFFC7}" type="datetime1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CECE-BB1C-4274-A128-C75030004562}" type="datetime1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E703-8ED8-45A7-B397-57A672AE9039}" type="datetime1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AF02-0E1E-43A3-844A-3E68A37101D3}" type="datetime1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E5BA-2DFE-4068-B173-BBF10FAFCA36}" type="datetime1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D77C-80E0-4C24-A485-FF394DCAF3EA}" type="datetime1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089-B9A9-4EE8-88DA-E21D4FA13278}" type="datetime1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594-43E9-4983-AD7D-EF503222441A}" type="datetime1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F2B8-8668-4775-84C6-411A19DA0A1C}" type="datetime1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hy.bnl.gov/wire-cell/bee/set/7515fe16-d163-4df8-ad87-09f7c809dc7e/event/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y.bnl.gov/wire-cell/bee/set/6/event/8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Thoughts on TPC Optimization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1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2747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Gap between Wire </a:t>
            </a:r>
            <a:r>
              <a:rPr lang="en-US" dirty="0" smtClean="0"/>
              <a:t>Plane, Bias Voltage,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G</a:t>
            </a:r>
            <a:r>
              <a:rPr lang="en-US" dirty="0" smtClean="0"/>
              <a:t>rid </a:t>
            </a:r>
            <a:r>
              <a:rPr lang="en-US" dirty="0"/>
              <a:t>P</a:t>
            </a:r>
            <a:r>
              <a:rPr lang="en-US" dirty="0" smtClean="0"/>
              <a:t>lane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raw signal (digits) consists of both signal and (electronic) noise</a:t>
            </a:r>
          </a:p>
          <a:p>
            <a:pPr lvl="1"/>
            <a:r>
              <a:rPr lang="en-US" dirty="0" smtClean="0"/>
              <a:t>An ideal deconvolution will recover signal completely </a:t>
            </a:r>
            <a:r>
              <a:rPr lang="en-US" dirty="0" smtClean="0">
                <a:sym typeface="Wingdings" panose="05000000000000000000" pitchFamily="2" charset="2"/>
              </a:rPr>
              <a:t> number of electrons reached</a:t>
            </a:r>
          </a:p>
          <a:p>
            <a:pPr lvl="1"/>
            <a:r>
              <a:rPr lang="en-US" dirty="0" smtClean="0"/>
              <a:t>The deconvolution on the electronic noise will thus determine the signal to noise ratio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Change in the gap distance and bias voltage will change </a:t>
            </a:r>
            <a:r>
              <a:rPr lang="en-US" dirty="0" smtClean="0">
                <a:sym typeface="Wingdings" panose="05000000000000000000" pitchFamily="2" charset="2"/>
              </a:rPr>
              <a:t> response function R  signal to noise ratio</a:t>
            </a:r>
          </a:p>
          <a:p>
            <a:pPr lvl="1"/>
            <a:r>
              <a:rPr lang="en-US" u="sng" dirty="0" smtClean="0">
                <a:sym typeface="Wingdings" panose="05000000000000000000" pitchFamily="2" charset="2"/>
              </a:rPr>
              <a:t>To be worked out</a:t>
            </a:r>
            <a:endParaRPr lang="en-US" u="sng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84272"/>
              </p:ext>
            </p:extLst>
          </p:nvPr>
        </p:nvGraphicFramePr>
        <p:xfrm>
          <a:off x="2271713" y="3938588"/>
          <a:ext cx="391636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320480" imgH="419040" progId="Equation.DSMT4">
                  <p:embed/>
                </p:oleObj>
              </mc:Choice>
              <mc:Fallback>
                <p:oleObj name="Equation" r:id="rId3" imgW="1320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3938588"/>
                        <a:ext cx="3916362" cy="12430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5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MicroBooNE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545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MicroBooNE</a:t>
            </a:r>
            <a:r>
              <a:rPr lang="en-US" dirty="0" smtClean="0"/>
              <a:t>, the second induction plane has the worst signal to noise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42271"/>
            <a:ext cx="61912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2750" y="3352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Jyoti</a:t>
            </a:r>
            <a:r>
              <a:rPr lang="en-US" sz="2400" dirty="0" smtClean="0"/>
              <a:t> Joshi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32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35563"/>
          </a:xfrm>
        </p:spPr>
        <p:txBody>
          <a:bodyPr/>
          <a:lstStyle/>
          <a:p>
            <a:r>
              <a:rPr lang="en-US" dirty="0" smtClean="0"/>
              <a:t>Preliminary results for 1D deconvolution </a:t>
            </a:r>
          </a:p>
          <a:p>
            <a:endParaRPr lang="en-US" dirty="0" smtClean="0"/>
          </a:p>
          <a:p>
            <a:r>
              <a:rPr lang="en-US" dirty="0" smtClean="0"/>
              <a:t>What’s the impact of dynamic induced charge?</a:t>
            </a:r>
          </a:p>
          <a:p>
            <a:pPr lvl="1"/>
            <a:r>
              <a:rPr lang="en-US" dirty="0" smtClean="0"/>
              <a:t>Data validation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TPC Angle(I)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639762"/>
          </a:xfrm>
        </p:spPr>
        <p:txBody>
          <a:bodyPr/>
          <a:lstStyle/>
          <a:p>
            <a:r>
              <a:rPr lang="en-US" dirty="0" err="1" smtClean="0"/>
              <a:t>LArTPC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344988" cy="5181600"/>
          </a:xfrm>
        </p:spPr>
        <p:txBody>
          <a:bodyPr/>
          <a:lstStyle/>
          <a:p>
            <a:r>
              <a:rPr lang="en-US" dirty="0" smtClean="0"/>
              <a:t>High density (Z ~ 18)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Event are more compact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Parallel wire readout w.r.t. the beam direction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More ambiguities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Slow detector response (~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Challenges in rejecting </a:t>
            </a:r>
            <a:r>
              <a:rPr lang="en-US" dirty="0" err="1" smtClean="0">
                <a:sym typeface="Wingdings" panose="05000000000000000000" pitchFamily="2" charset="2"/>
              </a:rPr>
              <a:t>cosmics</a:t>
            </a:r>
            <a:r>
              <a:rPr lang="en-US" dirty="0" smtClean="0">
                <a:sym typeface="Wingdings" panose="05000000000000000000" pitchFamily="2" charset="2"/>
              </a:rPr>
              <a:t> for detector on surface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Ultra-high resolution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 layer ~ 3.5% X</a:t>
            </a:r>
            <a:r>
              <a:rPr lang="en-US" baseline="-25000" dirty="0" smtClean="0">
                <a:sym typeface="Wingdings" panose="05000000000000000000" pitchFamily="2" charset="2"/>
              </a:rPr>
              <a:t>0 </a:t>
            </a:r>
            <a:r>
              <a:rPr lang="en-US" dirty="0" smtClean="0">
                <a:sym typeface="Wingdings" panose="05000000000000000000" pitchFamily="2" charset="2"/>
              </a:rPr>
              <a:t>(14 cm R.L.)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Higher physics requirement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~ 80% efficiency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685800"/>
            <a:ext cx="4041775" cy="639762"/>
          </a:xfrm>
        </p:spPr>
        <p:txBody>
          <a:bodyPr/>
          <a:lstStyle/>
          <a:p>
            <a:r>
              <a:rPr lang="en-US" dirty="0" smtClean="0"/>
              <a:t>Liquid Scintillator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1225" y="1447800"/>
            <a:ext cx="4422775" cy="5181600"/>
          </a:xfrm>
        </p:spPr>
        <p:txBody>
          <a:bodyPr/>
          <a:lstStyle/>
          <a:p>
            <a:r>
              <a:rPr lang="en-US" dirty="0" smtClean="0"/>
              <a:t>Low density (Z ~ 6)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Perpendicular wire readout w.r.t. the beam direction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Fast detector response (~10 ns)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High resolution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 layer ~ 0.15 X</a:t>
            </a:r>
            <a:r>
              <a:rPr lang="en-US" baseline="-25000" dirty="0" smtClean="0">
                <a:sym typeface="Wingdings" panose="05000000000000000000" pitchFamily="2" charset="2"/>
              </a:rPr>
              <a:t>0</a:t>
            </a:r>
            <a:r>
              <a:rPr lang="en-US" dirty="0" smtClean="0">
                <a:sym typeface="Wingdings" panose="05000000000000000000" pitchFamily="2" charset="2"/>
              </a:rPr>
              <a:t> (44 cm)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~35% efficiency in NO</a:t>
            </a:r>
            <a:r>
              <a:rPr lang="el-GR" dirty="0" smtClean="0">
                <a:sym typeface="Wingdings" panose="05000000000000000000" pitchFamily="2" charset="2"/>
              </a:rPr>
              <a:t>ν</a:t>
            </a:r>
            <a:r>
              <a:rPr lang="en-US" dirty="0" smtClean="0">
                <a:sym typeface="Wingdings" panose="05000000000000000000" pitchFamily="2" charset="2"/>
              </a:rPr>
              <a:t>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TPC </a:t>
            </a:r>
            <a:r>
              <a:rPr lang="en-US" dirty="0" smtClean="0"/>
              <a:t>Angle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6096000"/>
          </a:xfrm>
        </p:spPr>
        <p:txBody>
          <a:bodyPr>
            <a:normAutofit/>
          </a:bodyPr>
          <a:lstStyle/>
          <a:p>
            <a:r>
              <a:rPr lang="en-US" sz="2400" dirty="0"/>
              <a:t>In a neutrino event, because of incident neutrino energy, the entire event is more boosted toward forward region</a:t>
            </a:r>
          </a:p>
          <a:p>
            <a:r>
              <a:rPr lang="en-US" sz="2400" dirty="0"/>
              <a:t>Due to nucleon response, the lepton tends to going more forward in the center-of-mass frame</a:t>
            </a:r>
          </a:p>
          <a:p>
            <a:r>
              <a:rPr lang="en-US" sz="2400" dirty="0"/>
              <a:t>TPC with wire readout has more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trouble </a:t>
            </a:r>
            <a:r>
              <a:rPr lang="en-US" sz="2400" dirty="0"/>
              <a:t>to reconstruct “tracks”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which </a:t>
            </a:r>
            <a:r>
              <a:rPr lang="en-US" sz="2400" dirty="0"/>
              <a:t>are parallel to the wire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plane  </a:t>
            </a:r>
            <a:r>
              <a:rPr lang="en-US" sz="2400" dirty="0" smtClean="0">
                <a:sym typeface="Wingdings" panose="05000000000000000000" pitchFamily="2" charset="2"/>
              </a:rPr>
              <a:t> charges arrive at various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wire-plane at same time 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ambiguity to figure out the proper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correlation</a:t>
            </a:r>
          </a:p>
          <a:p>
            <a:r>
              <a:rPr lang="en-US" sz="2400" dirty="0"/>
              <a:t>http://www.phy.bnl.gov/wire-cell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r>
              <a:rPr lang="en-US" sz="2400" dirty="0" smtClean="0"/>
              <a:t>bee/set/4/event/2</a:t>
            </a:r>
            <a:r>
              <a:rPr lang="en-US" sz="2400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94" y="2819400"/>
            <a:ext cx="4144106" cy="29779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19800" y="41148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http://www.phy.bnl.gov/wire-cell/bee/set/7515fe16-d163-4df8-ad87-09f7c809dc7e/event/0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Same events (rotate 0-19 </a:t>
            </a:r>
            <a:br>
              <a:rPr lang="en-US" dirty="0" smtClean="0"/>
            </a:br>
            <a:r>
              <a:rPr lang="en-US" dirty="0" smtClean="0"/>
              <a:t>degrees)</a:t>
            </a:r>
          </a:p>
          <a:p>
            <a:pPr lvl="1"/>
            <a:r>
              <a:rPr lang="en-US" dirty="0" smtClean="0"/>
              <a:t>Event 0 </a:t>
            </a:r>
            <a:r>
              <a:rPr lang="en-US" dirty="0" smtClean="0">
                <a:sym typeface="Wingdings" panose="05000000000000000000" pitchFamily="2" charset="2"/>
              </a:rPr>
              <a:t> 0 degrees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Event 10  10 degrees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Event 19  19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09" y="2438400"/>
            <a:ext cx="3600836" cy="43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60002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9755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degrees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9478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52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can click the web-site to look at events in 3D and rotate to get a better understanding.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38" y="1480352"/>
            <a:ext cx="2296662" cy="4974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31" y="1489969"/>
            <a:ext cx="2937000" cy="502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9241" y="9478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 (truth)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4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5747"/>
            <a:ext cx="398389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5081" y="381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degrees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8749" y="381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degrees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50332"/>
            <a:ext cx="3960108" cy="4439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410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http://www.phy.bnl.gov/wire-cell/bee/set/6/event/8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MC truth:  one electron, one neutral pion, and one </a:t>
            </a:r>
            <a:r>
              <a:rPr lang="en-US" dirty="0" err="1" smtClean="0"/>
              <a:t>positve</a:t>
            </a:r>
            <a:r>
              <a:rPr lang="en-US" dirty="0" smtClean="0"/>
              <a:t> 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First Look at the TPC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403860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Generated by GENIE</a:t>
            </a:r>
          </a:p>
          <a:p>
            <a:r>
              <a:rPr lang="en-US" sz="2400" dirty="0" smtClean="0"/>
              <a:t>Look at the electron angle for two configurations: default vs. 10 degrees rotation</a:t>
            </a:r>
          </a:p>
          <a:p>
            <a:r>
              <a:rPr lang="en-US" sz="2400" dirty="0" smtClean="0"/>
              <a:t>Integrated over all the energy, oscillation added</a:t>
            </a:r>
          </a:p>
          <a:p>
            <a:r>
              <a:rPr lang="en-US" sz="2400" b="1" dirty="0" smtClean="0"/>
              <a:t>~ 20 % effect at the 0 degrees with rotating 10</a:t>
            </a:r>
            <a:r>
              <a:rPr lang="en-US" sz="2400" b="1" baseline="30000" dirty="0" smtClean="0"/>
              <a:t>o</a:t>
            </a:r>
          </a:p>
          <a:p>
            <a:r>
              <a:rPr lang="en-US" sz="2400" dirty="0" smtClean="0"/>
              <a:t>Effect is expected to be strongly energy-dependent</a:t>
            </a:r>
          </a:p>
          <a:p>
            <a:pPr lvl="1"/>
            <a:r>
              <a:rPr lang="en-US" sz="2000" dirty="0" smtClean="0"/>
              <a:t>Right plot shows the expected distribution at </a:t>
            </a:r>
            <a:r>
              <a:rPr lang="en-US" sz="2000" dirty="0" err="1" smtClean="0"/>
              <a:t>Argoneut</a:t>
            </a:r>
            <a:r>
              <a:rPr lang="en-US" sz="2000" dirty="0" smtClean="0"/>
              <a:t> (5-6 GeV) energy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549173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25" y="4496254"/>
            <a:ext cx="4933950" cy="230581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684760" y="5676523"/>
            <a:ext cx="1192040" cy="133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6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How to evaluate which angle is good </a:t>
            </a:r>
            <a:r>
              <a:rPr lang="en-US" dirty="0" err="1" smtClean="0"/>
              <a:t>enoug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Is perpendicular wire-readout completely hopeless?</a:t>
            </a:r>
          </a:p>
          <a:p>
            <a:endParaRPr lang="en-US" dirty="0"/>
          </a:p>
          <a:p>
            <a:r>
              <a:rPr lang="en-US" dirty="0" smtClean="0"/>
              <a:t>Can we add in intended distortion in electric field?</a:t>
            </a:r>
            <a:endParaRPr lang="en-US" dirty="0"/>
          </a:p>
          <a:p>
            <a:pPr lvl="1"/>
            <a:r>
              <a:rPr lang="en-US" dirty="0" smtClean="0"/>
              <a:t>How to calibrate its effect?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4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2204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Detector Parameters</a:t>
            </a:r>
          </a:p>
          <a:p>
            <a:pPr lvl="1"/>
            <a:r>
              <a:rPr lang="en-US" dirty="0" smtClean="0"/>
              <a:t>TPC angle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Wire pitch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Wire angle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Wire pattern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Wire plane gap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reconstruction</a:t>
            </a:r>
          </a:p>
          <a:p>
            <a:pPr lvl="1"/>
            <a:r>
              <a:rPr lang="en-US" dirty="0" smtClean="0"/>
              <a:t>Charge resolution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Position resolution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Image reconstruction quality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 level physics </a:t>
            </a:r>
            <a:endParaRPr lang="en-US" dirty="0"/>
          </a:p>
          <a:p>
            <a:pPr lvl="1"/>
            <a:r>
              <a:rPr lang="en-US" dirty="0" smtClean="0"/>
              <a:t>Particle identification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88" y="25190"/>
            <a:ext cx="8229600" cy="1143000"/>
          </a:xfrm>
        </p:spPr>
        <p:txBody>
          <a:bodyPr/>
          <a:lstStyle/>
          <a:p>
            <a:r>
              <a:rPr lang="en-US" dirty="0" smtClean="0"/>
              <a:t>Wire Pitch’s impact on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810000"/>
            <a:ext cx="5181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For a electron drift at different locations within a wire pitch</a:t>
            </a:r>
          </a:p>
          <a:p>
            <a:pPr lvl="1"/>
            <a:r>
              <a:rPr lang="en-US" sz="2000" dirty="0" smtClean="0"/>
              <a:t>Field response has a strong dependence on the location of electron</a:t>
            </a:r>
          </a:p>
          <a:p>
            <a:r>
              <a:rPr lang="en-US" sz="2400" dirty="0" smtClean="0"/>
              <a:t>Deconvolution was performed with average field response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u="sng" dirty="0" smtClean="0">
                <a:sym typeface="Wingdings" panose="05000000000000000000" pitchFamily="2" charset="2"/>
              </a:rPr>
              <a:t>Large wire pitch  smaller (electronic) noise to signal ratio  smaller resolution</a:t>
            </a:r>
          </a:p>
          <a:p>
            <a:r>
              <a:rPr lang="en-US" sz="2400" u="sng" dirty="0" smtClean="0"/>
              <a:t>Large wire pitch </a:t>
            </a:r>
            <a:r>
              <a:rPr lang="en-US" sz="2400" u="sng" dirty="0" smtClean="0">
                <a:sym typeface="Wingdings" panose="05000000000000000000" pitchFamily="2" charset="2"/>
              </a:rPr>
              <a:t> larger spread at response function  larger resolution</a:t>
            </a:r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2559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3109063" cy="27590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76400" y="44958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4495800"/>
            <a:ext cx="0" cy="9144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2600" y="4495800"/>
            <a:ext cx="0" cy="914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4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expected charge resolution and its dependence on the wire pitch?</a:t>
            </a:r>
          </a:p>
          <a:p>
            <a:endParaRPr lang="en-US" dirty="0"/>
          </a:p>
          <a:p>
            <a:r>
              <a:rPr lang="en-US" dirty="0" smtClean="0"/>
              <a:t>How important is dynamic induced charge effect? </a:t>
            </a:r>
          </a:p>
          <a:p>
            <a:endParaRPr lang="en-US" dirty="0"/>
          </a:p>
          <a:p>
            <a:r>
              <a:rPr lang="en-US" dirty="0" smtClean="0"/>
              <a:t>How to calibrate the 2D response function?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4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About Wrapping (</a:t>
            </a:r>
            <a:r>
              <a:rPr lang="en-US" dirty="0"/>
              <a:t>W</a:t>
            </a:r>
            <a:r>
              <a:rPr lang="en-US" dirty="0" smtClean="0"/>
              <a:t>ire Angle)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Wire angle would impact the wire wrapping scheme</a:t>
            </a:r>
          </a:p>
          <a:p>
            <a:r>
              <a:rPr lang="en-US" sz="2800" dirty="0" smtClean="0"/>
              <a:t>What’s the problem of wire wrapping?</a:t>
            </a:r>
          </a:p>
          <a:p>
            <a:pPr lvl="1"/>
            <a:r>
              <a:rPr lang="en-US" sz="2400" dirty="0" smtClean="0"/>
              <a:t>The wrapping of wire would lead to more crossings of wires </a:t>
            </a:r>
            <a:r>
              <a:rPr lang="en-US" sz="2400" dirty="0" smtClean="0">
                <a:sym typeface="Wingdings" panose="05000000000000000000" pitchFamily="2" charset="2"/>
              </a:rPr>
              <a:t> the wires originally won’t cross can cross with wrapping  the crossing of wires will introduce ambiguities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3505200"/>
            <a:ext cx="5582373" cy="3256386"/>
            <a:chOff x="56427" y="2158087"/>
            <a:chExt cx="5582373" cy="3256386"/>
          </a:xfrm>
        </p:grpSpPr>
        <p:grpSp>
          <p:nvGrpSpPr>
            <p:cNvPr id="6" name="Group 5"/>
            <p:cNvGrpSpPr/>
            <p:nvPr/>
          </p:nvGrpSpPr>
          <p:grpSpPr>
            <a:xfrm>
              <a:off x="56427" y="2158087"/>
              <a:ext cx="4972773" cy="3256386"/>
              <a:chOff x="222002" y="3601614"/>
              <a:chExt cx="4972773" cy="32563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419600"/>
                <a:ext cx="2819400" cy="2438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295400" y="3962400"/>
                <a:ext cx="2209800" cy="259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286000" y="4419600"/>
                <a:ext cx="19812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3600" y="3886200"/>
                <a:ext cx="28956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2286000" y="51816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581400" y="5050921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71800" y="5791200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857500" y="4495800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3352800" y="4876800"/>
                <a:ext cx="16764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252601" y="56388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94931" y="6272613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81598" y="3886200"/>
                <a:ext cx="112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True Hits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86200" y="4882634"/>
                <a:ext cx="112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Fake Hits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85800" y="407086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u1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00200" y="370153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u2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80375" y="397094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v2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63596" y="360161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v3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2002" y="4855696"/>
                <a:ext cx="1378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fixed time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724400" y="3048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v1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08928" y="4243864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83198" y="4627986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48985" y="5188982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11598" y="4769841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35498" y="5319620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48396" y="5807716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3124200"/>
            <a:ext cx="388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amount of ambiguities strongly depends on the event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a simple track, it is not a problem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multiple tracks, more difficult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showers, much more difficult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shower + track + crossing APA </a:t>
            </a:r>
            <a:r>
              <a:rPr lang="en-US" dirty="0" smtClean="0">
                <a:sym typeface="Wingdings" panose="05000000000000000000" pitchFamily="2" charset="2"/>
              </a:rPr>
              <a:t> extremely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Wire-cell imaging step is an ideal tool to study this (use both charge and time to do reconstruction)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6330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0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 Pitch/Angle on </a:t>
            </a:r>
            <a:br>
              <a:rPr lang="en-US" dirty="0" smtClean="0"/>
            </a:br>
            <a:r>
              <a:rPr lang="en-US" dirty="0" smtClean="0"/>
              <a:t>Position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Along the drift direction, the digitization length is 0.5 us * 1.6 mm/us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0.8 mm  </a:t>
            </a:r>
            <a:r>
              <a:rPr lang="en-US" sz="2800" dirty="0" smtClean="0">
                <a:sym typeface="Wingdings" panose="05000000000000000000" pitchFamily="2" charset="2"/>
              </a:rPr>
              <a:t>@ 500 V/cm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Average diffusion </a:t>
            </a:r>
            <a:r>
              <a:rPr lang="el-GR" sz="2400" dirty="0" smtClean="0">
                <a:sym typeface="Wingdings" panose="05000000000000000000" pitchFamily="2" charset="2"/>
              </a:rPr>
              <a:t>σ</a:t>
            </a:r>
            <a:r>
              <a:rPr lang="en-US" sz="2400" dirty="0">
                <a:sym typeface="Wingdings" panose="05000000000000000000" pitchFamily="2" charset="2"/>
              </a:rPr>
              <a:t>=</a:t>
            </a:r>
            <a:r>
              <a:rPr lang="en-US" sz="2400" dirty="0" smtClean="0">
                <a:sym typeface="Wingdings" panose="05000000000000000000" pitchFamily="2" charset="2"/>
              </a:rPr>
              <a:t>0.9 mm for 2.5 m drift distance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Signal shaping time 2 us  2 us / 2.45 * 1.6 ~ </a:t>
            </a:r>
            <a:r>
              <a:rPr lang="el-GR" sz="2400" dirty="0" smtClean="0">
                <a:sym typeface="Wingdings" panose="05000000000000000000" pitchFamily="2" charset="2"/>
              </a:rPr>
              <a:t>σ</a:t>
            </a:r>
            <a:r>
              <a:rPr lang="en-US" sz="2400" dirty="0" smtClean="0">
                <a:sym typeface="Wingdings" panose="05000000000000000000" pitchFamily="2" charset="2"/>
              </a:rPr>
              <a:t>=1.3 mm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For wire plane, the digitization length is related to the wire pitch (3 ~ 5 mm)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For a continuous track, not a problem to calculate </a:t>
            </a:r>
            <a:r>
              <a:rPr lang="en-US" sz="2000" dirty="0" err="1" smtClean="0">
                <a:sym typeface="Wingdings" panose="05000000000000000000" pitchFamily="2" charset="2"/>
              </a:rPr>
              <a:t>dE</a:t>
            </a:r>
            <a:r>
              <a:rPr lang="en-US" sz="2000" dirty="0" smtClean="0">
                <a:sym typeface="Wingdings" panose="05000000000000000000" pitchFamily="2" charset="2"/>
              </a:rPr>
              <a:t>/dx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For the end points of track, the resolution in “dx” is about “0.3 * L”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Perpendicular to vertical wire:  L = wire pitch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Parallel to vertical wire:  L ~ (wire pitch)/sin(theta)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Consequences in short tracks (PID, angle, energy through range …)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Gap identification (i.e. for e/gamma separation) 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Likely need “2 * L”  to identify a gap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924800" y="4800600"/>
            <a:ext cx="762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91400" y="4800600"/>
            <a:ext cx="10668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1400" y="4800600"/>
            <a:ext cx="1219200" cy="173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800" y="502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More about Gap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</p:spPr>
        <p:txBody>
          <a:bodyPr/>
          <a:lstStyle/>
          <a:p>
            <a:r>
              <a:rPr lang="en-US" sz="2400" dirty="0" smtClean="0"/>
              <a:t>Radiation length ~ 14 cm </a:t>
            </a:r>
            <a:r>
              <a:rPr lang="en-US" sz="2400" dirty="0" smtClean="0">
                <a:sym typeface="Wingdings" panose="05000000000000000000" pitchFamily="2" charset="2"/>
              </a:rPr>
              <a:t> for high-energy photon, the mean free path 9/7 * 14 ~ 18 cm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Assumption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long the drift direction: 4 us for two-peak separation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Perpendicular to drift direction  2 * L</a:t>
            </a:r>
          </a:p>
          <a:p>
            <a:endParaRPr lang="en-US" sz="280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610683"/>
            <a:ext cx="6013881" cy="3881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10683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3 mm</a:t>
            </a:r>
            <a:r>
              <a:rPr lang="en-US" b="1" dirty="0" smtClean="0">
                <a:sym typeface="Wingdings" panose="05000000000000000000" pitchFamily="2" charset="2"/>
              </a:rPr>
              <a:t> 5 mm, gap identification efficiency is reduced by about 2.x%  ~ (1-exp(-4/180))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~60% more background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36  45 degrees, the impact of gap identification efficiency is one order smaller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Also varied pitch for different planes (Maxim)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34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8229600" cy="898864"/>
          </a:xfrm>
        </p:spPr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For bigger wire pitch, the gap identification efficiency will be reduced without a doubt</a:t>
            </a:r>
          </a:p>
          <a:p>
            <a:pPr lvl="1"/>
            <a:r>
              <a:rPr lang="en-US" sz="2400" dirty="0" smtClean="0"/>
              <a:t>3 mm </a:t>
            </a:r>
            <a:r>
              <a:rPr lang="en-US" sz="2400" dirty="0" smtClean="0">
                <a:sym typeface="Wingdings" panose="05000000000000000000" pitchFamily="2" charset="2"/>
              </a:rPr>
              <a:t> 5 mm wire pitch leads to about 2.2 % reduction in efficiency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But this number corresponds to ~60% more background</a:t>
            </a:r>
          </a:p>
          <a:p>
            <a:r>
              <a:rPr lang="en-US" sz="2800" dirty="0" smtClean="0"/>
              <a:t>There are three weapons to differentiate electron from gamma:</a:t>
            </a:r>
          </a:p>
          <a:p>
            <a:pPr lvl="1"/>
            <a:r>
              <a:rPr lang="en-US" sz="2400" dirty="0" smtClean="0"/>
              <a:t>Gap identification </a:t>
            </a:r>
          </a:p>
          <a:p>
            <a:pPr lvl="1"/>
            <a:r>
              <a:rPr lang="en-US" sz="2400" dirty="0" err="1" smtClean="0"/>
              <a:t>dE</a:t>
            </a:r>
            <a:r>
              <a:rPr lang="en-US" sz="2400" dirty="0" smtClean="0"/>
              <a:t>/dx  </a:t>
            </a:r>
            <a:r>
              <a:rPr lang="en-US" sz="2400" dirty="0" smtClean="0"/>
              <a:t>(initial track is about 3 cm long, what’s the impact of wire pitch?)</a:t>
            </a:r>
          </a:p>
          <a:p>
            <a:pPr lvl="1"/>
            <a:r>
              <a:rPr lang="en-US" sz="2400" dirty="0" smtClean="0"/>
              <a:t>Shower </a:t>
            </a:r>
            <a:r>
              <a:rPr lang="en-US" sz="2400" dirty="0" smtClean="0"/>
              <a:t>topology (i.e. gamma is always from neutral pion decay, thus multiple gammas)</a:t>
            </a:r>
          </a:p>
          <a:p>
            <a:r>
              <a:rPr lang="en-US" b="1" dirty="0" smtClean="0"/>
              <a:t>The real question is “which wire pitch is good enough to reject background?”</a:t>
            </a:r>
          </a:p>
          <a:p>
            <a:r>
              <a:rPr lang="en-US" dirty="0" smtClean="0"/>
              <a:t>Also engineering considerations</a:t>
            </a:r>
          </a:p>
          <a:p>
            <a:pPr lvl="1"/>
            <a:r>
              <a:rPr lang="en-US" dirty="0" smtClean="0"/>
              <a:t>Will small wire pitch leads to more chance of wire touching and high noise?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41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two would explain the shape of </a:t>
            </a:r>
            <a:r>
              <a:rPr lang="en-US" dirty="0" err="1" smtClean="0"/>
              <a:t>dE</a:t>
            </a:r>
            <a:r>
              <a:rPr lang="en-US" dirty="0" smtClean="0"/>
              <a:t>/dx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4" name="Picture 2" descr="https://inspirehep.net/record/1245483/files/LArIAT_Egammas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477000" cy="43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3200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Compton Scattering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24200" y="3846731"/>
            <a:ext cx="533400" cy="1715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6172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calculated 5 cm mean free path based on </a:t>
            </a:r>
            <a:r>
              <a:rPr lang="en-US" dirty="0" err="1" smtClean="0"/>
              <a:t>moller</a:t>
            </a:r>
            <a:r>
              <a:rPr lang="en-US" dirty="0" smtClean="0"/>
              <a:t> scattering cross section, </a:t>
            </a:r>
            <a:r>
              <a:rPr lang="en-US" dirty="0" smtClean="0"/>
              <a:t>cross checked </a:t>
            </a:r>
            <a:r>
              <a:rPr lang="en-US" dirty="0" smtClean="0"/>
              <a:t>with 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06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e/gamma separation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200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Compton ~ Z</a:t>
            </a:r>
          </a:p>
          <a:p>
            <a:r>
              <a:rPr lang="en-US" dirty="0" smtClean="0"/>
              <a:t>Pair production ~ Z^2</a:t>
            </a:r>
          </a:p>
          <a:p>
            <a:endParaRPr lang="en-US" dirty="0" smtClean="0"/>
          </a:p>
          <a:p>
            <a:r>
              <a:rPr lang="en-US" dirty="0" smtClean="0"/>
              <a:t>Compton scattering could lead to confusion of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824538" cy="510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52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reconstruction point of view, the priority (from high to low) is</a:t>
            </a:r>
          </a:p>
          <a:p>
            <a:pPr lvl="1"/>
            <a:r>
              <a:rPr lang="en-US" dirty="0" smtClean="0"/>
              <a:t>TPC angle (5-10 degrees from the beam direction)</a:t>
            </a:r>
          </a:p>
          <a:p>
            <a:pPr lvl="2"/>
            <a:r>
              <a:rPr lang="en-US" dirty="0" smtClean="0"/>
              <a:t>Within this range, larger angle is better</a:t>
            </a:r>
          </a:p>
          <a:p>
            <a:pPr lvl="2"/>
            <a:r>
              <a:rPr lang="en-US" dirty="0" smtClean="0"/>
              <a:t>When will be enough (i.e. increment is modest)?</a:t>
            </a:r>
          </a:p>
          <a:p>
            <a:pPr lvl="1"/>
            <a:r>
              <a:rPr lang="en-US" dirty="0" smtClean="0"/>
              <a:t>Wire Pitch (gap identification, </a:t>
            </a:r>
            <a:r>
              <a:rPr lang="en-US" dirty="0" err="1" smtClean="0"/>
              <a:t>dE</a:t>
            </a:r>
            <a:r>
              <a:rPr lang="en-US" dirty="0" smtClean="0"/>
              <a:t>/dx)</a:t>
            </a:r>
          </a:p>
          <a:p>
            <a:pPr lvl="2"/>
            <a:r>
              <a:rPr lang="en-US" dirty="0" smtClean="0"/>
              <a:t>3 mm is better</a:t>
            </a:r>
          </a:p>
          <a:p>
            <a:pPr lvl="2"/>
            <a:r>
              <a:rPr lang="en-US" dirty="0" smtClean="0"/>
              <a:t>Will 5 mm be enough?</a:t>
            </a:r>
          </a:p>
          <a:p>
            <a:pPr lvl="1"/>
            <a:r>
              <a:rPr lang="en-US" dirty="0" smtClean="0"/>
              <a:t>Wire Angle (reduce ambiguity, position resolution)</a:t>
            </a:r>
          </a:p>
          <a:p>
            <a:pPr lvl="2"/>
            <a:r>
              <a:rPr lang="en-US" dirty="0" smtClean="0"/>
              <a:t>To be studied</a:t>
            </a:r>
          </a:p>
          <a:p>
            <a:pPr lvl="1"/>
            <a:r>
              <a:rPr lang="en-US" dirty="0" smtClean="0"/>
              <a:t>Wire gap and bias voltage (charge resolution)</a:t>
            </a:r>
          </a:p>
          <a:p>
            <a:pPr lvl="2"/>
            <a:r>
              <a:rPr lang="en-US" dirty="0" smtClean="0"/>
              <a:t>To be studied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Gain and Shaping Time Optimization for Cold Electronics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>
          <a:xfrm>
            <a:off x="152400" y="-65349"/>
            <a:ext cx="7414539" cy="6237549"/>
            <a:chOff x="37781" y="17477"/>
            <a:chExt cx="7414539" cy="6237549"/>
          </a:xfrm>
        </p:grpSpPr>
        <p:pic>
          <p:nvPicPr>
            <p:cNvPr id="6" name="Picture 2" descr="C:\Documents and Settings\flanni\Desktop\TPC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283968" y="5427677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4377072" y="5482855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91" y="-152400"/>
            <a:ext cx="8229600" cy="1143000"/>
          </a:xfrm>
        </p:spPr>
        <p:txBody>
          <a:bodyPr/>
          <a:lstStyle/>
          <a:p>
            <a:r>
              <a:rPr lang="en-US" dirty="0" smtClean="0"/>
              <a:t>Overview of Signal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1430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ionized electrons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5200" y="17893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311" y="23622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on Wire Plane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190500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Response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15200" y="30085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35814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to be digitized by ADC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72400" y="2971800"/>
            <a:ext cx="1253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Electronics </a:t>
            </a:r>
            <a:br>
              <a:rPr lang="en-US" dirty="0" smtClean="0"/>
            </a:br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16680" y="42277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4600" y="4763869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High-level tracking …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67600" y="4278868"/>
            <a:ext cx="169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(Deconvolution)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5737" y="1281499"/>
            <a:ext cx="286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Radeka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937" y="5791200"/>
            <a:ext cx="8653463" cy="646331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TPC signal consists of </a:t>
            </a:r>
            <a:r>
              <a:rPr lang="en-US" b="1" dirty="0" smtClean="0">
                <a:solidFill>
                  <a:srgbClr val="0070C0"/>
                </a:solidFill>
              </a:rPr>
              <a:t>time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charge</a:t>
            </a:r>
            <a:r>
              <a:rPr lang="en-US" dirty="0" smtClean="0"/>
              <a:t> information from </a:t>
            </a:r>
            <a:r>
              <a:rPr lang="en-US" dirty="0"/>
              <a:t>i</a:t>
            </a:r>
            <a:r>
              <a:rPr lang="en-US" dirty="0" smtClean="0"/>
              <a:t>nduction and collection 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Same amount charge </a:t>
            </a:r>
            <a:r>
              <a:rPr lang="en-US" dirty="0" smtClean="0"/>
              <a:t>was seen by all the wire planes</a:t>
            </a:r>
          </a:p>
        </p:txBody>
      </p:sp>
    </p:spTree>
    <p:extLst>
      <p:ext uri="{BB962C8B-B14F-4D97-AF65-F5344CB8AC3E}">
        <p14:creationId xmlns:p14="http://schemas.microsoft.com/office/powerpoint/2010/main" val="19708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4953000" cy="822664"/>
          </a:xfrm>
        </p:spPr>
        <p:txBody>
          <a:bodyPr/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5392"/>
              </p:ext>
            </p:extLst>
          </p:nvPr>
        </p:nvGraphicFramePr>
        <p:xfrm>
          <a:off x="266700" y="129986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9865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68914133"/>
              </p:ext>
            </p:extLst>
          </p:nvPr>
        </p:nvGraphicFramePr>
        <p:xfrm>
          <a:off x="481807" y="3130391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7" y="3130391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84360" y="2215991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4622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91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1" y="368669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97672" y="3686696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8601819"/>
              </p:ext>
            </p:extLst>
          </p:nvPr>
        </p:nvGraphicFramePr>
        <p:xfrm>
          <a:off x="1566863" y="5953385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953385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55172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</a:t>
            </a:r>
            <a:br>
              <a:rPr lang="en-US" sz="2400" dirty="0" smtClean="0"/>
            </a:br>
            <a:r>
              <a:rPr lang="en-US" sz="2400" dirty="0" smtClean="0"/>
              <a:t>domain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4557" y="565570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</a:t>
            </a:r>
            <a:br>
              <a:rPr lang="en-US" dirty="0" smtClean="0"/>
            </a:br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1847837"/>
              </p:ext>
            </p:extLst>
          </p:nvPr>
        </p:nvGraphicFramePr>
        <p:xfrm>
          <a:off x="514351" y="4319808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319808"/>
                        <a:ext cx="302895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1981199" y="5337518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8" y="457200"/>
            <a:ext cx="4149562" cy="2981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99500" y="3811212"/>
            <a:ext cx="2560901" cy="23936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39000" y="6096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Domain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5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Content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34418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Deconvoluted</a:t>
            </a:r>
            <a:r>
              <a:rPr lang="en-US" dirty="0" smtClean="0"/>
              <a:t> Signals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4501540"/>
            <a:ext cx="2560900" cy="16312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goal of deconvolution is to help extract charge and time information from TPC signals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0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Bruce Baller developed during </a:t>
            </a:r>
            <a:r>
              <a:rPr lang="en-US" dirty="0" err="1" smtClean="0"/>
              <a:t>Argoneut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724400" cy="3203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Field and Electronics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4267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Cold electronics: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 shaping time (0.5, 1.0, 2.0, 3.0 us)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 gain (4.7, 7.8, 14, 25 mV/</a:t>
            </a:r>
            <a:r>
              <a:rPr lang="en-US" sz="2000" dirty="0" err="1" smtClean="0"/>
              <a:t>fC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66868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Leon, SLAC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76200" y="4267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Charge vs. Time averaged for a single electron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Difference between simulation and data (bigger signal in </a:t>
            </a:r>
            <a:r>
              <a:rPr lang="en-US" sz="2000" dirty="0" err="1" smtClean="0"/>
              <a:t>LongBo</a:t>
            </a:r>
            <a:r>
              <a:rPr lang="en-US" sz="2000" dirty="0" smtClean="0"/>
              <a:t> arXiv</a:t>
            </a:r>
            <a:r>
              <a:rPr lang="en-US" sz="2000" dirty="0" smtClean="0">
                <a:sym typeface="Wingdings" panose="05000000000000000000" pitchFamily="2" charset="2"/>
              </a:rPr>
              <a:t>:1504:00398)</a:t>
            </a:r>
            <a:endParaRPr lang="en-US" sz="2000" dirty="0" smtClean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6" y="1210221"/>
            <a:ext cx="4400551" cy="2984282"/>
          </a:xfr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53232"/>
              </p:ext>
            </p:extLst>
          </p:nvPr>
        </p:nvGraphicFramePr>
        <p:xfrm>
          <a:off x="94695" y="5791200"/>
          <a:ext cx="89958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5397480" imgH="228600" progId="Equation.DSMT4">
                  <p:embed/>
                </p:oleObj>
              </mc:Choice>
              <mc:Fallback>
                <p:oleObj name="Equation" r:id="rId5" imgW="539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695" y="5791200"/>
                        <a:ext cx="899583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1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 about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two components of noise</a:t>
            </a:r>
          </a:p>
          <a:p>
            <a:pPr lvl="1"/>
            <a:r>
              <a:rPr lang="en-US" dirty="0" smtClean="0"/>
              <a:t>Electronic noise (ENC)</a:t>
            </a:r>
          </a:p>
          <a:p>
            <a:pPr lvl="2"/>
            <a:r>
              <a:rPr lang="en-US" dirty="0" smtClean="0"/>
              <a:t>The signal to noise ratio does not depend on the gain</a:t>
            </a:r>
          </a:p>
          <a:p>
            <a:pPr lvl="2"/>
            <a:r>
              <a:rPr lang="en-US" dirty="0" smtClean="0"/>
              <a:t>Longer shaping time has smaller noise</a:t>
            </a:r>
          </a:p>
          <a:p>
            <a:pPr lvl="2"/>
            <a:r>
              <a:rPr lang="en-US" dirty="0" smtClean="0"/>
              <a:t>Longer shaping time has slightly worse two-peak separation</a:t>
            </a:r>
          </a:p>
          <a:p>
            <a:pPr lvl="1"/>
            <a:r>
              <a:rPr lang="en-US" dirty="0" smtClean="0"/>
              <a:t>Digitization noise due to 12-bit ADC</a:t>
            </a:r>
          </a:p>
          <a:p>
            <a:pPr lvl="2"/>
            <a:r>
              <a:rPr lang="en-US" dirty="0" smtClean="0"/>
              <a:t>At 3 </a:t>
            </a:r>
            <a:r>
              <a:rPr lang="en-US" dirty="0" err="1" smtClean="0"/>
              <a:t>ms</a:t>
            </a:r>
            <a:r>
              <a:rPr lang="en-US" dirty="0"/>
              <a:t> </a:t>
            </a:r>
            <a:r>
              <a:rPr lang="en-US" dirty="0" smtClean="0"/>
              <a:t>and 4.7 mV/</a:t>
            </a:r>
            <a:r>
              <a:rPr lang="en-US" dirty="0" err="1" smtClean="0"/>
              <a:t>fC</a:t>
            </a:r>
            <a:r>
              <a:rPr lang="en-US" dirty="0" smtClean="0"/>
              <a:t>, the electronic noise at collection plane is expected to be 0.58 ADC</a:t>
            </a:r>
          </a:p>
          <a:p>
            <a:pPr lvl="2"/>
            <a:r>
              <a:rPr lang="en-US" dirty="0"/>
              <a:t>1/</a:t>
            </a:r>
            <a:r>
              <a:rPr lang="en-US" dirty="0" err="1"/>
              <a:t>sqrt</a:t>
            </a:r>
            <a:r>
              <a:rPr lang="en-US" dirty="0"/>
              <a:t>(12.) ~ </a:t>
            </a:r>
            <a:r>
              <a:rPr lang="en-US" dirty="0" smtClean="0"/>
              <a:t>0.29 ADC</a:t>
            </a:r>
          </a:p>
          <a:p>
            <a:pPr lvl="2"/>
            <a:r>
              <a:rPr lang="en-US" dirty="0" smtClean="0"/>
              <a:t>11.7 ENOB </a:t>
            </a:r>
            <a:r>
              <a:rPr lang="en-US" dirty="0" smtClean="0">
                <a:sym typeface="Wingdings" panose="05000000000000000000" pitchFamily="2" charset="2"/>
              </a:rPr>
              <a:t> 1.23/</a:t>
            </a:r>
            <a:r>
              <a:rPr lang="en-US" dirty="0" err="1" smtClean="0">
                <a:sym typeface="Wingdings" panose="05000000000000000000" pitchFamily="2" charset="2"/>
              </a:rPr>
              <a:t>sqrt</a:t>
            </a:r>
            <a:r>
              <a:rPr lang="en-US" dirty="0" smtClean="0">
                <a:sym typeface="Wingdings" panose="05000000000000000000" pitchFamily="2" charset="2"/>
              </a:rPr>
              <a:t>(12.) ~ 0.36</a:t>
            </a:r>
            <a:endParaRPr lang="en-US" dirty="0" smtClean="0"/>
          </a:p>
          <a:p>
            <a:pPr lvl="2"/>
            <a:r>
              <a:rPr lang="en-US" dirty="0" smtClean="0"/>
              <a:t>12-bit ADC is enough so that </a:t>
            </a:r>
            <a:br>
              <a:rPr lang="en-US" dirty="0" smtClean="0"/>
            </a:br>
            <a:r>
              <a:rPr lang="en-US" b="1" u="sng" dirty="0" smtClean="0"/>
              <a:t>“digitization noise” &lt;&lt; “electronic noise”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about Gain and Shaping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The choice of gain will not affect the signal to noise ratio</a:t>
            </a:r>
          </a:p>
          <a:p>
            <a:pPr lvl="1"/>
            <a:r>
              <a:rPr lang="en-US" sz="2400" dirty="0" smtClean="0"/>
              <a:t>Higher gain could lead to more chances of overflow</a:t>
            </a:r>
          </a:p>
          <a:p>
            <a:pPr lvl="1"/>
            <a:r>
              <a:rPr lang="en-US" sz="2400" dirty="0" smtClean="0"/>
              <a:t>Also need to take into account the zero-suppression algorithm</a:t>
            </a:r>
          </a:p>
          <a:p>
            <a:r>
              <a:rPr lang="en-US" sz="2800" dirty="0" smtClean="0"/>
              <a:t>Longer shaping time would </a:t>
            </a:r>
          </a:p>
          <a:p>
            <a:pPr lvl="1"/>
            <a:r>
              <a:rPr lang="en-US" sz="2400" dirty="0" smtClean="0"/>
              <a:t>Increase the size of signal</a:t>
            </a:r>
          </a:p>
          <a:p>
            <a:pPr lvl="2"/>
            <a:r>
              <a:rPr lang="en-US" sz="2400" dirty="0" smtClean="0"/>
              <a:t> higher chance to overflow</a:t>
            </a:r>
          </a:p>
          <a:p>
            <a:pPr lvl="1"/>
            <a:r>
              <a:rPr lang="en-US" sz="2400" dirty="0" smtClean="0"/>
              <a:t>Reduce noise, thus increase signal/noise ratio</a:t>
            </a:r>
          </a:p>
          <a:p>
            <a:pPr lvl="1"/>
            <a:r>
              <a:rPr lang="en-US" sz="2400" dirty="0" smtClean="0"/>
              <a:t>Slightly worse two-peak separation (difference between 2.5 and 3 us)</a:t>
            </a:r>
          </a:p>
          <a:p>
            <a:pPr lvl="1"/>
            <a:r>
              <a:rPr lang="en-US" sz="2400" dirty="0" smtClean="0"/>
              <a:t>Also less digitization time (</a:t>
            </a:r>
            <a:r>
              <a:rPr lang="en-US" sz="2400" dirty="0" err="1" smtClean="0"/>
              <a:t>Nyquist</a:t>
            </a:r>
            <a:r>
              <a:rPr lang="en-US" sz="2400" dirty="0" smtClean="0"/>
              <a:t>: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shaping</a:t>
            </a:r>
            <a:r>
              <a:rPr lang="en-US" sz="2400" dirty="0" smtClean="0"/>
              <a:t> &gt;= 2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digitization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Less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Optimization of Field Response Functions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1519</Words>
  <Application>Microsoft Office PowerPoint</Application>
  <PresentationFormat>On-screen Show (4:3)</PresentationFormat>
  <Paragraphs>287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Thoughts on TPC Optimization</vt:lpstr>
      <vt:lpstr>Outline</vt:lpstr>
      <vt:lpstr>Gain and Shaping Time Optimization for Cold Electronics</vt:lpstr>
      <vt:lpstr>Overview of Signal Processing</vt:lpstr>
      <vt:lpstr>Deconvolution</vt:lpstr>
      <vt:lpstr>Field and Electronics Response</vt:lpstr>
      <vt:lpstr>Discussion about Noise</vt:lpstr>
      <vt:lpstr>Discussion about Gain and Shaping Time</vt:lpstr>
      <vt:lpstr>Optimization of Field Response Functions</vt:lpstr>
      <vt:lpstr>Gap between Wire Plane, Bias Voltage,  and Grid Plane </vt:lpstr>
      <vt:lpstr>MicroBooNE Case</vt:lpstr>
      <vt:lpstr>Some Questions</vt:lpstr>
      <vt:lpstr>TPC Angle(I)</vt:lpstr>
      <vt:lpstr>TPC Angle (II)</vt:lpstr>
      <vt:lpstr>Detector Angle</vt:lpstr>
      <vt:lpstr>PowerPoint Presentation</vt:lpstr>
      <vt:lpstr>PowerPoint Presentation</vt:lpstr>
      <vt:lpstr>First Look at the TPC Orientation</vt:lpstr>
      <vt:lpstr>Questions</vt:lpstr>
      <vt:lpstr>Wire Pitch’s impact on Charge</vt:lpstr>
      <vt:lpstr>Questions</vt:lpstr>
      <vt:lpstr>About Wrapping (Wire Angle)</vt:lpstr>
      <vt:lpstr>Wire Pitch/Angle on  Position Resolution</vt:lpstr>
      <vt:lpstr>More about Gap Identification</vt:lpstr>
      <vt:lpstr>Discussions</vt:lpstr>
      <vt:lpstr>These two would explain the shape of dE/dx plot</vt:lpstr>
      <vt:lpstr>e/gamma separation dE/dx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Wire-Cell Tomography Reconstruction</dc:title>
  <dc:creator>Qian, Xin</dc:creator>
  <cp:lastModifiedBy>Qian, Xin</cp:lastModifiedBy>
  <cp:revision>22</cp:revision>
  <dcterms:created xsi:type="dcterms:W3CDTF">2006-08-16T00:00:00Z</dcterms:created>
  <dcterms:modified xsi:type="dcterms:W3CDTF">2015-11-28T22:33:53Z</dcterms:modified>
</cp:coreProperties>
</file>