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7" r:id="rId4"/>
    <p:sldId id="258" r:id="rId5"/>
    <p:sldId id="292" r:id="rId6"/>
    <p:sldId id="259" r:id="rId7"/>
    <p:sldId id="281" r:id="rId8"/>
    <p:sldId id="280" r:id="rId9"/>
    <p:sldId id="266" r:id="rId10"/>
    <p:sldId id="282" r:id="rId11"/>
    <p:sldId id="279" r:id="rId12"/>
    <p:sldId id="283" r:id="rId13"/>
    <p:sldId id="274" r:id="rId14"/>
    <p:sldId id="284" r:id="rId15"/>
    <p:sldId id="278" r:id="rId16"/>
    <p:sldId id="267" r:id="rId17"/>
    <p:sldId id="285" r:id="rId18"/>
    <p:sldId id="286" r:id="rId19"/>
    <p:sldId id="287" r:id="rId20"/>
    <p:sldId id="288" r:id="rId21"/>
    <p:sldId id="290" r:id="rId22"/>
    <p:sldId id="289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3BD6C-49FE-4139-AD65-1C8F6B1E34ED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4706-1D5F-4F3B-8E52-16BFCB02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2F0-8CBB-4D9A-AD97-F8C43718FF55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E340-69DA-456F-B631-7DE872129B5E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4568-6ED1-47B0-9CE0-A21CF8C54C31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DAEC-8C6E-42EE-B9FB-A2FE1607339A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BB9B-0354-49C5-901B-A2C4266B614F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2B6C-A866-4AF8-9C45-A4BD9174A896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4FA6-B173-40FF-8B80-B8B862D88AB2}" type="datetime1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6EEB-CF8D-4087-A658-C254450D7D62}" type="datetime1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24F8-7CDC-4958-873F-6DEE6B2F821B}" type="datetime1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63E7-44AF-411C-85C3-EE9D40417330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8080-4149-4F5A-BE4E-FB0B27DE32BF}" type="datetime1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98C3-0651-4D09-AA8E-EC90E6287BCB}" type="datetime1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 from Real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2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Strategy Comparison (Xin’s View)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31838"/>
            <a:ext cx="4040188" cy="639762"/>
          </a:xfrm>
        </p:spPr>
        <p:txBody>
          <a:bodyPr/>
          <a:lstStyle/>
          <a:p>
            <a:r>
              <a:rPr lang="en-US" dirty="0" smtClean="0"/>
              <a:t>Traditional 2D Reconstruction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344988" cy="5333999"/>
          </a:xfrm>
        </p:spPr>
        <p:txBody>
          <a:bodyPr/>
          <a:lstStyle/>
          <a:p>
            <a:r>
              <a:rPr lang="en-US" dirty="0" smtClean="0"/>
              <a:t>Start with 2D (time + wire)</a:t>
            </a:r>
          </a:p>
          <a:p>
            <a:r>
              <a:rPr lang="en-US" dirty="0" smtClean="0"/>
              <a:t>2D pattern recognition</a:t>
            </a:r>
          </a:p>
          <a:p>
            <a:pPr lvl="1"/>
            <a:r>
              <a:rPr lang="en-US" b="1" u="sng" dirty="0" smtClean="0">
                <a:solidFill>
                  <a:srgbClr val="0070C0"/>
                </a:solidFill>
              </a:rPr>
              <a:t>Particle track information</a:t>
            </a:r>
          </a:p>
          <a:p>
            <a:r>
              <a:rPr lang="en-US" dirty="0" smtClean="0"/>
              <a:t>Matching 2D patterns into 3D objects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information (start/end of clusters)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charge information to remove ambiguities in matching</a:t>
            </a:r>
          </a:p>
          <a:p>
            <a:pPr lvl="1"/>
            <a:r>
              <a:rPr lang="en-US" dirty="0" smtClean="0"/>
              <a:t>3D track-like objects for both tracks and showers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MC truth are needed to evaluate efficiency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762000"/>
            <a:ext cx="4041775" cy="639762"/>
          </a:xfrm>
        </p:spPr>
        <p:txBody>
          <a:bodyPr/>
          <a:lstStyle/>
          <a:p>
            <a:r>
              <a:rPr lang="en-US" dirty="0" smtClean="0"/>
              <a:t>Wire-Cell 3D Tomography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1" y="1447800"/>
            <a:ext cx="4724400" cy="5334000"/>
          </a:xfrm>
        </p:spPr>
        <p:txBody>
          <a:bodyPr/>
          <a:lstStyle/>
          <a:p>
            <a:r>
              <a:rPr lang="en-US" dirty="0" smtClean="0"/>
              <a:t>Start with 2D (at fixed time)</a:t>
            </a:r>
          </a:p>
          <a:p>
            <a:r>
              <a:rPr lang="en-US" dirty="0" smtClean="0"/>
              <a:t>2D image reconstruction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Explicit Time + Charge information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 connectivity information can be used 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3D image reconstruction</a:t>
            </a:r>
          </a:p>
          <a:p>
            <a:pPr lvl="1"/>
            <a:r>
              <a:rPr lang="en-US" dirty="0" smtClean="0"/>
              <a:t>Straight forward </a:t>
            </a:r>
            <a:endParaRPr lang="en-US" dirty="0"/>
          </a:p>
          <a:p>
            <a:r>
              <a:rPr lang="en-US" dirty="0" smtClean="0"/>
              <a:t>3D Pattern recognition	</a:t>
            </a:r>
          </a:p>
          <a:p>
            <a:pPr lvl="1"/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Showers</a:t>
            </a:r>
          </a:p>
          <a:p>
            <a:endParaRPr lang="en-US" dirty="0" smtClean="0"/>
          </a:p>
          <a:p>
            <a:r>
              <a:rPr lang="en-US" dirty="0" smtClean="0"/>
              <a:t>Imaging vs. recognized pattern can be used to evaluate efficiency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Wire-Cell explicitly uses the match of time and charge information from all three planes</a:t>
            </a:r>
          </a:p>
          <a:p>
            <a:pPr lvl="1"/>
            <a:r>
              <a:rPr lang="en-US" dirty="0" smtClean="0"/>
              <a:t>Very high requirement to the </a:t>
            </a:r>
            <a:r>
              <a:rPr lang="en-US" dirty="0" err="1" smtClean="0"/>
              <a:t>deconvoluted</a:t>
            </a:r>
            <a:r>
              <a:rPr lang="en-US" dirty="0" smtClean="0"/>
              <a:t> signal from all three planes</a:t>
            </a:r>
          </a:p>
          <a:p>
            <a:pPr lvl="1"/>
            <a:r>
              <a:rPr lang="en-US" dirty="0" smtClean="0"/>
              <a:t>Performance are thus sensitive to the quality of the </a:t>
            </a:r>
            <a:r>
              <a:rPr lang="en-US" dirty="0" err="1" smtClean="0"/>
              <a:t>deconvoluted</a:t>
            </a:r>
            <a:r>
              <a:rPr lang="en-US" dirty="0" smtClean="0"/>
              <a:t> signal</a:t>
            </a:r>
          </a:p>
          <a:p>
            <a:endParaRPr lang="en-US" dirty="0"/>
          </a:p>
          <a:p>
            <a:r>
              <a:rPr lang="en-US" dirty="0" smtClean="0"/>
              <a:t>We can use this feature to calibrate the overall response function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8037"/>
            <a:ext cx="8839200" cy="5440363"/>
          </a:xfrm>
        </p:spPr>
        <p:txBody>
          <a:bodyPr/>
          <a:lstStyle/>
          <a:p>
            <a:r>
              <a:rPr lang="en-US" dirty="0" smtClean="0"/>
              <a:t>Wire:  wire +- pitch/2   </a:t>
            </a:r>
          </a:p>
          <a:p>
            <a:r>
              <a:rPr lang="en-US" dirty="0" smtClean="0"/>
              <a:t>Cell:   overlap of three wires (each in U, V, and W)</a:t>
            </a:r>
          </a:p>
          <a:p>
            <a:r>
              <a:rPr lang="en-US" dirty="0" smtClean="0"/>
              <a:t>Tiling:  form cells from 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248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Mike Mooney      </a:t>
            </a:r>
            <a:r>
              <a:rPr lang="en-US" sz="2800" dirty="0" err="1" smtClean="0"/>
              <a:t>CellMaker</a:t>
            </a:r>
            <a:endParaRPr lang="en-US" sz="2800" dirty="0"/>
          </a:p>
        </p:txBody>
      </p:sp>
      <p:pic>
        <p:nvPicPr>
          <p:cNvPr id="6146" name="Picture 2" descr="cellDiagram_MicroBo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3028"/>
            <a:ext cx="7239000" cy="35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125448"/>
              </p:ext>
            </p:extLst>
          </p:nvPr>
        </p:nvGraphicFramePr>
        <p:xfrm>
          <a:off x="6172200" y="2143125"/>
          <a:ext cx="2633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2143125"/>
                        <a:ext cx="2633663" cy="752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32004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W: measured charge in a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C: expected charge in a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G: a matrix containing geometry information connecting wire and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Cells are made from the fired wires at the same time slice</a:t>
            </a:r>
          </a:p>
          <a:p>
            <a:r>
              <a:rPr lang="en-US" dirty="0" smtClean="0"/>
              <a:t>If there are time offsets among signals from fired wires, the number of cells created should be reduced</a:t>
            </a:r>
          </a:p>
          <a:p>
            <a:r>
              <a:rPr lang="en-US" dirty="0" smtClean="0"/>
              <a:t>Therefore, we can use this metric (number of cells created) to calibrate the time offset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C: charge in each (merged) cell</a:t>
            </a:r>
          </a:p>
          <a:p>
            <a:r>
              <a:rPr lang="en-US" dirty="0" smtClean="0"/>
              <a:t>G: Geometry matrix connecting cells and wires</a:t>
            </a:r>
          </a:p>
          <a:p>
            <a:r>
              <a:rPr lang="en-US" dirty="0" smtClean="0"/>
              <a:t>W: charge in each single wire</a:t>
            </a:r>
          </a:p>
          <a:p>
            <a:r>
              <a:rPr lang="en-US" dirty="0" smtClean="0"/>
              <a:t>B: Geometry matrix connecting merged wires and single wires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BW</a:t>
            </a:r>
            <a:r>
              <a:rPr lang="en-US" dirty="0" smtClean="0"/>
              <a:t>: Covariance matrix describing uncertainty in wire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01855"/>
              </p:ext>
            </p:extLst>
          </p:nvPr>
        </p:nvGraphicFramePr>
        <p:xfrm>
          <a:off x="1295400" y="1066800"/>
          <a:ext cx="701675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3301920" imgH="1168200" progId="Equation.DSMT4">
                  <p:embed/>
                </p:oleObj>
              </mc:Choice>
              <mc:Fallback>
                <p:oleObj name="Equation" r:id="rId3" imgW="33019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7016750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0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/>
          <a:lstStyle/>
          <a:p>
            <a:r>
              <a:rPr lang="en-US" dirty="0" smtClean="0"/>
              <a:t>For each merged wire, after fit we have two values:</a:t>
            </a:r>
          </a:p>
          <a:p>
            <a:pPr lvl="1"/>
            <a:r>
              <a:rPr lang="en-US" dirty="0" smtClean="0"/>
              <a:t>Measured charge</a:t>
            </a:r>
          </a:p>
          <a:p>
            <a:pPr lvl="1"/>
            <a:r>
              <a:rPr lang="en-US" dirty="0" smtClean="0"/>
              <a:t>Expected charge from the sum of merged cells</a:t>
            </a:r>
          </a:p>
          <a:p>
            <a:r>
              <a:rPr lang="en-US" dirty="0" smtClean="0"/>
              <a:t>The expected charge is calculated based on the unique feature of TPC</a:t>
            </a:r>
          </a:p>
          <a:p>
            <a:pPr lvl="1"/>
            <a:r>
              <a:rPr lang="en-US" dirty="0" smtClean="0"/>
              <a:t>Same amount of charge is observed by every wire plane by point charge arriving at the APA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Space Charge effect for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LArTPCs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on surface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Field Response Calibration</a:t>
            </a:r>
          </a:p>
          <a:p>
            <a:endParaRPr lang="en-US" dirty="0"/>
          </a:p>
          <a:p>
            <a:r>
              <a:rPr lang="en-US" dirty="0" smtClean="0"/>
              <a:t>How to deal with noises and dead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10200"/>
            <a:ext cx="8229600" cy="1325563"/>
          </a:xfrm>
        </p:spPr>
        <p:txBody>
          <a:bodyPr/>
          <a:lstStyle/>
          <a:p>
            <a:r>
              <a:rPr lang="en-US" dirty="0" smtClean="0"/>
              <a:t>About 10% unusable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to Wire-Cell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r>
              <a:rPr lang="en-US" dirty="0" smtClean="0"/>
              <a:t>Naively, with 10% unusable channels, the volume efficiency with all three wire planes can be estimated as</a:t>
            </a:r>
          </a:p>
          <a:p>
            <a:pPr lvl="1"/>
            <a:r>
              <a:rPr lang="en-US" dirty="0" smtClean="0"/>
              <a:t>0.9 * 0.9 *0.9 ~ 73%</a:t>
            </a:r>
          </a:p>
          <a:p>
            <a:r>
              <a:rPr lang="en-US" dirty="0" smtClean="0"/>
              <a:t>One can increase the efficiency by requiring only two out of three planes</a:t>
            </a:r>
          </a:p>
          <a:p>
            <a:endParaRPr lang="en-US" dirty="0"/>
          </a:p>
          <a:p>
            <a:r>
              <a:rPr lang="en-US" dirty="0" smtClean="0"/>
              <a:t>However, there are a lot of ghosts produced in the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373117"/>
              </p:ext>
            </p:extLst>
          </p:nvPr>
        </p:nvGraphicFramePr>
        <p:xfrm>
          <a:off x="1447800" y="4724400"/>
          <a:ext cx="529389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1688760" imgH="241200" progId="Equation.DSMT4">
                  <p:embed/>
                </p:oleObj>
              </mc:Choice>
              <mc:Fallback>
                <p:oleObj name="Equation" r:id="rId3" imgW="1688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724400"/>
                        <a:ext cx="529389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24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planes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467600" cy="51627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AutoShape 2" descr="http://microboone-docdb.fnal.gov:8080/cgi-bin/RetrieveFile?docid=4719&amp;filename=run_1463_event_23_3plane_invert.png&amp;version=3"/>
          <p:cNvSpPr>
            <a:spLocks noChangeAspect="1" noChangeArrowheads="1"/>
          </p:cNvSpPr>
          <p:nvPr/>
        </p:nvSpPr>
        <p:spPr bwMode="auto">
          <a:xfrm>
            <a:off x="155575" y="-2879725"/>
            <a:ext cx="93345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Charge effect for </a:t>
            </a:r>
            <a:r>
              <a:rPr lang="en-US" dirty="0" err="1" smtClean="0"/>
              <a:t>LArTPCs</a:t>
            </a:r>
            <a:r>
              <a:rPr lang="en-US" dirty="0" smtClean="0"/>
              <a:t> on surface</a:t>
            </a:r>
          </a:p>
          <a:p>
            <a:endParaRPr lang="en-US" dirty="0"/>
          </a:p>
          <a:p>
            <a:r>
              <a:rPr lang="en-US" dirty="0" smtClean="0"/>
              <a:t>Field Response Calibration</a:t>
            </a:r>
          </a:p>
          <a:p>
            <a:endParaRPr lang="en-US" dirty="0"/>
          </a:p>
          <a:p>
            <a:r>
              <a:rPr lang="en-US" dirty="0" smtClean="0"/>
              <a:t>How to deal with noises and dead channels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1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66" y="0"/>
            <a:ext cx="8229600" cy="1143000"/>
          </a:xfrm>
        </p:spPr>
        <p:txBody>
          <a:bodyPr/>
          <a:lstStyle/>
          <a:p>
            <a:r>
              <a:rPr lang="en-US" dirty="0" smtClean="0"/>
              <a:t>Three planes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515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1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Strategy Comparison (Xin’s View)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731838"/>
            <a:ext cx="4040188" cy="639762"/>
          </a:xfrm>
        </p:spPr>
        <p:txBody>
          <a:bodyPr/>
          <a:lstStyle/>
          <a:p>
            <a:r>
              <a:rPr lang="en-US" dirty="0" smtClean="0"/>
              <a:t>Traditional 2D Reconstruction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344988" cy="5333999"/>
          </a:xfrm>
        </p:spPr>
        <p:txBody>
          <a:bodyPr/>
          <a:lstStyle/>
          <a:p>
            <a:r>
              <a:rPr lang="en-US" dirty="0" smtClean="0"/>
              <a:t>Start with 2D (time + wire)</a:t>
            </a:r>
          </a:p>
          <a:p>
            <a:r>
              <a:rPr lang="en-US" dirty="0" smtClean="0"/>
              <a:t>2D pattern recognition</a:t>
            </a:r>
          </a:p>
          <a:p>
            <a:pPr lvl="1"/>
            <a:r>
              <a:rPr lang="en-US" b="1" u="sng" dirty="0" smtClean="0">
                <a:solidFill>
                  <a:srgbClr val="0070C0"/>
                </a:solidFill>
              </a:rPr>
              <a:t>Particle track information</a:t>
            </a:r>
          </a:p>
          <a:p>
            <a:r>
              <a:rPr lang="en-US" dirty="0" smtClean="0"/>
              <a:t>Matching 2D patterns into 3D objects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information (start/end of clusters)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charge information to remove ambiguities in matching</a:t>
            </a:r>
          </a:p>
          <a:p>
            <a:pPr lvl="1"/>
            <a:r>
              <a:rPr lang="en-US" dirty="0" smtClean="0"/>
              <a:t>3D track-like objects for both tracks and showers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MC truth are needed to evaluate efficiency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762000"/>
            <a:ext cx="4041775" cy="639762"/>
          </a:xfrm>
        </p:spPr>
        <p:txBody>
          <a:bodyPr/>
          <a:lstStyle/>
          <a:p>
            <a:r>
              <a:rPr lang="en-US" dirty="0" smtClean="0"/>
              <a:t>Wire-Cell 3D Tomography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1" y="1447800"/>
            <a:ext cx="4724400" cy="5334000"/>
          </a:xfrm>
        </p:spPr>
        <p:txBody>
          <a:bodyPr/>
          <a:lstStyle/>
          <a:p>
            <a:r>
              <a:rPr lang="en-US" dirty="0" smtClean="0"/>
              <a:t>Start with 2D (at fixed time)</a:t>
            </a:r>
          </a:p>
          <a:p>
            <a:r>
              <a:rPr lang="en-US" dirty="0" smtClean="0"/>
              <a:t>2D image reconstruction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Explicit Time + Charge information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 connectivity information can be used 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3D image reconstruction</a:t>
            </a:r>
          </a:p>
          <a:p>
            <a:pPr lvl="1"/>
            <a:r>
              <a:rPr lang="en-US" dirty="0" smtClean="0"/>
              <a:t>Straight forward </a:t>
            </a:r>
            <a:endParaRPr lang="en-US" dirty="0"/>
          </a:p>
          <a:p>
            <a:r>
              <a:rPr lang="en-US" dirty="0" smtClean="0"/>
              <a:t>3D Pattern recognition	</a:t>
            </a:r>
          </a:p>
          <a:p>
            <a:pPr lvl="1"/>
            <a:r>
              <a:rPr lang="en-US" dirty="0" smtClean="0"/>
              <a:t>Tracks</a:t>
            </a:r>
          </a:p>
          <a:p>
            <a:pPr lvl="1"/>
            <a:r>
              <a:rPr lang="en-US" dirty="0" smtClean="0"/>
              <a:t>Showers</a:t>
            </a:r>
          </a:p>
          <a:p>
            <a:endParaRPr lang="en-US" dirty="0" smtClean="0"/>
          </a:p>
          <a:p>
            <a:r>
              <a:rPr lang="en-US" dirty="0" smtClean="0"/>
              <a:t>Imaging vs. recognized pattern can be used to evaluate efficiency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deal with unusable channels is a challenge to all reconstructions methods</a:t>
            </a:r>
          </a:p>
          <a:p>
            <a:endParaRPr lang="en-US" dirty="0"/>
          </a:p>
          <a:p>
            <a:r>
              <a:rPr lang="en-US" dirty="0" smtClean="0"/>
              <a:t>I believe that Wire-Cell suffers more</a:t>
            </a:r>
          </a:p>
          <a:p>
            <a:pPr lvl="1"/>
            <a:r>
              <a:rPr lang="en-US" dirty="0" smtClean="0"/>
              <a:t>Wire-Cell has high requirement on charge/time matching among three planes</a:t>
            </a:r>
          </a:p>
          <a:p>
            <a:pPr lvl="1"/>
            <a:r>
              <a:rPr lang="en-US" dirty="0" smtClean="0"/>
              <a:t>While two-plane tiling has high efficiency, it also introduces lots of ghosts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disambiguity</a:t>
            </a:r>
            <a:r>
              <a:rPr lang="en-US" dirty="0" smtClean="0"/>
              <a:t> algorithm was introduced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However</a:t>
            </a:r>
            <a:r>
              <a:rPr lang="en-US" dirty="0" smtClean="0"/>
              <a:t>, this </a:t>
            </a:r>
            <a:r>
              <a:rPr lang="en-US" dirty="0" err="1" smtClean="0"/>
              <a:t>disambiguity</a:t>
            </a:r>
            <a:r>
              <a:rPr lang="en-US" dirty="0" smtClean="0"/>
              <a:t> algorithm also kills good signal</a:t>
            </a:r>
          </a:p>
          <a:p>
            <a:pPr lvl="2"/>
            <a:r>
              <a:rPr lang="en-US" dirty="0" smtClean="0"/>
              <a:t>Probably need two-pass reconstruction (one to remove </a:t>
            </a:r>
            <a:r>
              <a:rPr lang="en-US" dirty="0" err="1" smtClean="0"/>
              <a:t>cosmics</a:t>
            </a:r>
            <a:r>
              <a:rPr lang="en-US" dirty="0" smtClean="0"/>
              <a:t>, one to deal with neutrinos)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50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Wire-Cell tomographic reconstruction fits well with the position correction due to distorted field</a:t>
            </a:r>
          </a:p>
          <a:p>
            <a:pPr lvl="1"/>
            <a:r>
              <a:rPr lang="en-US" dirty="0" smtClean="0"/>
              <a:t>Space charge by positive 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Wire-Cell has stringent requirement on the time/charge match among different planes</a:t>
            </a:r>
          </a:p>
          <a:p>
            <a:pPr lvl="1"/>
            <a:r>
              <a:rPr lang="en-US" dirty="0" smtClean="0"/>
              <a:t>This can be used to calibrate the overall response function</a:t>
            </a:r>
          </a:p>
          <a:p>
            <a:pPr lvl="1"/>
            <a:endParaRPr lang="en-US" dirty="0"/>
          </a:p>
          <a:p>
            <a:r>
              <a:rPr lang="en-US" dirty="0" smtClean="0"/>
              <a:t>Wire-Cell suffers more from the unusable channels</a:t>
            </a:r>
          </a:p>
          <a:p>
            <a:pPr lvl="1"/>
            <a:r>
              <a:rPr lang="en-US" dirty="0" smtClean="0"/>
              <a:t>Challenges to be resolved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Space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dirty="0" smtClean="0"/>
              <a:t>It is possible that the electric field in </a:t>
            </a:r>
            <a:r>
              <a:rPr lang="en-US" dirty="0" err="1" smtClean="0"/>
              <a:t>LArTPC</a:t>
            </a:r>
            <a:r>
              <a:rPr lang="en-US" dirty="0" smtClean="0"/>
              <a:t> is distorted</a:t>
            </a:r>
          </a:p>
          <a:p>
            <a:pPr lvl="1"/>
            <a:r>
              <a:rPr lang="en-US" dirty="0" smtClean="0"/>
              <a:t>One possible source is the ion space charge</a:t>
            </a:r>
          </a:p>
          <a:p>
            <a:pPr lvl="1"/>
            <a:r>
              <a:rPr lang="en-US" dirty="0" smtClean="0"/>
              <a:t>Ion’s velocity is about five orders of magnitude slower than the ionization electron</a:t>
            </a:r>
          </a:p>
          <a:p>
            <a:pPr lvl="1"/>
            <a:r>
              <a:rPr lang="en-US" dirty="0" smtClean="0"/>
              <a:t>Ions take several minutes to move from APA to CPA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LArTPCs</a:t>
            </a:r>
            <a:r>
              <a:rPr lang="en-US" dirty="0" smtClean="0"/>
              <a:t> on surface, cosmic muons leads to significant amount of space charge inside the TPC active volume</a:t>
            </a:r>
            <a:r>
              <a:rPr lang="en-US" dirty="0" smtClean="0">
                <a:sym typeface="Wingdings" panose="05000000000000000000" pitchFamily="2" charset="2"/>
              </a:rPr>
              <a:t> distort electric field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Magnitude:  (Drift distance)</a:t>
            </a:r>
            <a:r>
              <a:rPr lang="en-US" baseline="30000" dirty="0" smtClean="0">
                <a:sym typeface="Wingdings" panose="05000000000000000000" pitchFamily="2" charset="2"/>
              </a:rPr>
              <a:t>3   </a:t>
            </a:r>
            <a:r>
              <a:rPr lang="en-US" dirty="0" smtClean="0">
                <a:sym typeface="Wingdings" panose="05000000000000000000" pitchFamily="2" charset="2"/>
              </a:rPr>
              <a:t>and  (E-field)</a:t>
            </a:r>
            <a:r>
              <a:rPr lang="en-US" baseline="30000" dirty="0" smtClean="0">
                <a:sym typeface="Wingdings" panose="05000000000000000000" pitchFamily="2" charset="2"/>
              </a:rPr>
              <a:t>-1.7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4800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Simulation:</a:t>
            </a:r>
          </a:p>
          <a:p>
            <a:r>
              <a:rPr lang="en-US" dirty="0" smtClean="0"/>
              <a:t>M. Mooney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Space Charge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17072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2133600"/>
            <a:ext cx="3962400" cy="3505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286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effect of space </a:t>
            </a:r>
            <a:br>
              <a:rPr lang="en-US" dirty="0" smtClean="0"/>
            </a:br>
            <a:r>
              <a:rPr lang="en-US" dirty="0" smtClean="0"/>
              <a:t>charge with the laser 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4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Space Charge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r>
              <a:rPr lang="en-US" dirty="0" smtClean="0"/>
              <a:t>Space charge leads to a distortion of electric field</a:t>
            </a:r>
          </a:p>
          <a:p>
            <a:pPr lvl="1"/>
            <a:r>
              <a:rPr lang="en-US" dirty="0" smtClean="0"/>
              <a:t>According to Maxwell equation, electric field line can not cross each other</a:t>
            </a:r>
          </a:p>
          <a:p>
            <a:pPr lvl="1"/>
            <a:r>
              <a:rPr lang="en-US" dirty="0" smtClean="0"/>
              <a:t>Due to the high density of </a:t>
            </a:r>
            <a:r>
              <a:rPr lang="en-US" dirty="0" err="1" smtClean="0"/>
              <a:t>LAr</a:t>
            </a:r>
            <a:r>
              <a:rPr lang="en-US" dirty="0" smtClean="0"/>
              <a:t>, ionization electron basically drift along the electric field line</a:t>
            </a:r>
          </a:p>
          <a:p>
            <a:r>
              <a:rPr lang="en-US" dirty="0" smtClean="0"/>
              <a:t>With the distortion of the electric field line, the unique feature of </a:t>
            </a:r>
            <a:r>
              <a:rPr lang="en-US" dirty="0" err="1" smtClean="0"/>
              <a:t>LArTPC</a:t>
            </a:r>
            <a:r>
              <a:rPr lang="en-US" dirty="0" smtClean="0"/>
              <a:t> (the foundation of wire-cell) stays the same</a:t>
            </a:r>
          </a:p>
          <a:p>
            <a:pPr lvl="1"/>
            <a:r>
              <a:rPr lang="en-US" dirty="0" smtClean="0"/>
              <a:t>Same amount of charge are observed by all three planes for point charge arrived at anode plane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Space Charge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r>
              <a:rPr lang="en-US" dirty="0" smtClean="0"/>
              <a:t>With the standard position reconstruction (assuming no space charge effect), a distorted 3D image will be reconstructed </a:t>
            </a:r>
          </a:p>
          <a:p>
            <a:r>
              <a:rPr lang="en-US" dirty="0" smtClean="0"/>
              <a:t>The correction of space charge must be 3D point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r>
              <a:rPr lang="en-US" baseline="-25000" dirty="0" smtClean="0"/>
              <a:t>rec</a:t>
            </a:r>
            <a:r>
              <a:rPr lang="en-US" dirty="0" smtClean="0"/>
              <a:t> to 3D point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r>
              <a:rPr lang="en-US" baseline="-25000" dirty="0" err="1" smtClean="0"/>
              <a:t>corr</a:t>
            </a:r>
            <a:r>
              <a:rPr lang="en-US" dirty="0" smtClean="0"/>
              <a:t>, once the space charge effect is calibrated</a:t>
            </a:r>
            <a:endParaRPr lang="en-US" baseline="-25000" dirty="0" smtClean="0"/>
          </a:p>
          <a:p>
            <a:r>
              <a:rPr lang="en-US" dirty="0" smtClean="0"/>
              <a:t>Wire-Cell imaging step, producing </a:t>
            </a:r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</a:t>
            </a:r>
            <a:r>
              <a:rPr lang="en-US" baseline="-25000" dirty="0"/>
              <a:t>rec</a:t>
            </a:r>
            <a:r>
              <a:rPr lang="en-US" dirty="0" smtClean="0"/>
              <a:t> directly, fits well with space charge correction</a:t>
            </a:r>
          </a:p>
          <a:p>
            <a:pPr lvl="1"/>
            <a:r>
              <a:rPr lang="en-US" dirty="0" smtClean="0"/>
              <a:t>Can be done before the pattern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1143000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Space Charge Distortion in </a:t>
            </a:r>
            <a:r>
              <a:rPr lang="en-US" dirty="0" err="1" smtClean="0"/>
              <a:t>MicroBooNE</a:t>
            </a:r>
            <a:r>
              <a:rPr lang="en-US" dirty="0" smtClean="0"/>
              <a:t> qualitatively agrees with expectation</a:t>
            </a:r>
          </a:p>
          <a:p>
            <a:pPr lvl="1"/>
            <a:r>
              <a:rPr lang="en-US" dirty="0" smtClean="0"/>
              <a:t>Need quantitative evaluations</a:t>
            </a:r>
          </a:p>
          <a:p>
            <a:r>
              <a:rPr lang="en-US" dirty="0" smtClean="0"/>
              <a:t>The space charge leads to curved tracks, which effectively reduce the number of long cosmic muons travelling parallel to the wire planes</a:t>
            </a:r>
          </a:p>
          <a:p>
            <a:pPr lvl="1"/>
            <a:r>
              <a:rPr lang="en-US" dirty="0" smtClean="0"/>
              <a:t>For some MC events, Wire-Cell has memory issues due to this kind of long parallel tracks</a:t>
            </a:r>
          </a:p>
          <a:p>
            <a:pPr lvl="1"/>
            <a:r>
              <a:rPr lang="en-US" dirty="0" smtClean="0"/>
              <a:t>For real Data, memory is more relaxed (also due to dead channel)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3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Space Charge effect for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LArTPCs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on surface</a:t>
            </a:r>
          </a:p>
          <a:p>
            <a:endParaRPr lang="en-US" dirty="0"/>
          </a:p>
          <a:p>
            <a:r>
              <a:rPr lang="en-US" dirty="0" smtClean="0"/>
              <a:t>Field Response Calibration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to deal with dead channels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1026</Words>
  <Application>Microsoft Office PowerPoint</Application>
  <PresentationFormat>On-screen Show (4:3)</PresentationFormat>
  <Paragraphs>178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Lessons Learned from Real Data</vt:lpstr>
      <vt:lpstr>Outline</vt:lpstr>
      <vt:lpstr>Space Charge</vt:lpstr>
      <vt:lpstr>PowerPoint Presentation</vt:lpstr>
      <vt:lpstr>Impact of Space Charge</vt:lpstr>
      <vt:lpstr>Impact of Space Charge (I)</vt:lpstr>
      <vt:lpstr>Impact of Space Charge (II)</vt:lpstr>
      <vt:lpstr>Notes</vt:lpstr>
      <vt:lpstr>Outline</vt:lpstr>
      <vt:lpstr>Strategy Comparison (Xin’s View)</vt:lpstr>
      <vt:lpstr>Discussion</vt:lpstr>
      <vt:lpstr>Tiling</vt:lpstr>
      <vt:lpstr>Discussion</vt:lpstr>
      <vt:lpstr>Solving</vt:lpstr>
      <vt:lpstr>Discussion</vt:lpstr>
      <vt:lpstr>Outline</vt:lpstr>
      <vt:lpstr>PowerPoint Presentation</vt:lpstr>
      <vt:lpstr>Impact to Wire-Cell</vt:lpstr>
      <vt:lpstr>Two planes</vt:lpstr>
      <vt:lpstr>Three planes</vt:lpstr>
      <vt:lpstr>Strategy Comparison (Xin’s View)</vt:lpstr>
      <vt:lpstr>Discussion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Real Data</dc:title>
  <dc:creator>Qian, Xin</dc:creator>
  <cp:lastModifiedBy>Qian, Xin</cp:lastModifiedBy>
  <cp:revision>39</cp:revision>
  <dcterms:created xsi:type="dcterms:W3CDTF">2006-08-16T00:00:00Z</dcterms:created>
  <dcterms:modified xsi:type="dcterms:W3CDTF">2015-12-17T18:49:55Z</dcterms:modified>
</cp:coreProperties>
</file>