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3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1" r:id="rId11"/>
    <p:sldId id="265" r:id="rId12"/>
    <p:sldId id="266" r:id="rId13"/>
    <p:sldId id="269" r:id="rId14"/>
    <p:sldId id="271" r:id="rId15"/>
    <p:sldId id="267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1D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43" autoAdjust="0"/>
  </p:normalViewPr>
  <p:slideViewPr>
    <p:cSldViewPr>
      <p:cViewPr varScale="1">
        <p:scale>
          <a:sx n="63" d="100"/>
          <a:sy n="63" d="100"/>
        </p:scale>
        <p:origin x="-67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7EA33-9CF2-4A21-B444-79605FE6CF13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00614-39D0-4934-89D4-032CB082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8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0614-39D0-4934-89D4-032CB0828B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927225"/>
          </a:xfrm>
        </p:spPr>
        <p:txBody>
          <a:bodyPr anchor="b">
            <a:noAutofit/>
          </a:bodyPr>
          <a:lstStyle>
            <a:lvl1pPr algn="ctr"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8B25-D859-4DFD-B130-8EAA8A462C25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086-B982-4C81-9677-B8324B74F20A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3226-45EC-45FA-A475-28D853F06929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8925" indent="-288925">
              <a:buFont typeface="Wingdings" panose="05000000000000000000" pitchFamily="2" charset="2"/>
              <a:buChar char="q"/>
              <a:defRPr sz="2800">
                <a:latin typeface="+mn-lt"/>
              </a:defRPr>
            </a:lvl1pPr>
            <a:lvl2pPr marL="457200" indent="-182880">
              <a:buFont typeface="Wingdings" panose="05000000000000000000" pitchFamily="2" charset="2"/>
              <a:buChar char="§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447800" cy="329184"/>
          </a:xfrm>
        </p:spPr>
        <p:txBody>
          <a:bodyPr/>
          <a:lstStyle/>
          <a:p>
            <a:fld id="{FEA293EB-9703-4527-8AA4-EF387A8A17D8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8229600" cy="329184"/>
          </a:xfrm>
        </p:spPr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63DF-1EBD-495F-B1DF-CAB3FC7D0F7F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28C7-820D-4E7B-88FA-6C3EE0FD1BC0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B351-8C2E-46DF-905C-64EEDEF96C0A}" type="datetime1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87C9-5BBF-454C-98FE-E1CCB6030E59}" type="datetime1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613E-CAB5-4D17-820F-3D2934E81DF9}" type="datetime1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33C8-13EF-4192-B99C-4BCE6EA820CE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4622-720A-4C44-B1FF-1B24CBD80801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44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D9682B-9283-4410-B3F0-5EEB23DC4DDB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8288"/>
            <a:ext cx="8229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A3E00211-158F-4072-9949-C800A51529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.bnl.gov/~chao/wbls/demo/" TargetMode="External"/><Relationship Id="rId2" Type="http://schemas.openxmlformats.org/officeDocument/2006/relationships/hyperlink" Target="http://threejs.org/examp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niuse.com/#feat=webg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.bnl.gov/wire-cell/bee/" TargetMode="External"/><Relationship Id="rId2" Type="http://schemas.openxmlformats.org/officeDocument/2006/relationships/hyperlink" Target="http://bnlif.github.io/wire-cell-docs/viz/be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.bnl.gov/wire-cell/bee/set/6/event/2/" TargetMode="External"/><Relationship Id="rId7" Type="http://schemas.openxmlformats.org/officeDocument/2006/relationships/hyperlink" Target="http://www.phy.bnl.gov/wire-cell/bee/set/4/event/2/" TargetMode="External"/><Relationship Id="rId2" Type="http://schemas.openxmlformats.org/officeDocument/2006/relationships/hyperlink" Target="http://www.phy.bnl.gov/wire-cell/bee/set/7/event/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y.bnl.gov/wire-cell/bee/set/17/event/0/" TargetMode="External"/><Relationship Id="rId5" Type="http://schemas.openxmlformats.org/officeDocument/2006/relationships/hyperlink" Target="http://www.phy.bnl.gov/wire-cell/bee/set/8/event/11/" TargetMode="External"/><Relationship Id="rId4" Type="http://schemas.openxmlformats.org/officeDocument/2006/relationships/hyperlink" Target="http://www.phy.bnl.gov/wire-cell/bee/set/8/event/27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bnlif.github.io/wire-cell-docs/viz/up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github.com/WireCell/wire-cell-b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news/bumblebees-sense-electric-fields-in-flowers-1.12480" TargetMode="External"/><Relationship Id="rId2" Type="http://schemas.openxmlformats.org/officeDocument/2006/relationships/hyperlink" Target="https://en.wikipedia.org/wiki/Honeycom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nersc.gov/project/als/visit_client/visitclient.php?dataset=20130713_185717_Chilarchaea_quellon_F_9053427_IKI_-imgrec-20130714_192637.h5&amp;root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zhang\Desktop\wire-cell documents\be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1" r="34423" b="-4651"/>
          <a:stretch/>
        </p:blipFill>
        <p:spPr bwMode="auto">
          <a:xfrm>
            <a:off x="42384" y="392723"/>
            <a:ext cx="3843816" cy="65942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7569" y="386860"/>
            <a:ext cx="5105400" cy="2941271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Visualization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with Bee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7569" y="3505200"/>
            <a:ext cx="51054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Chao Zhang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BNL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061D-0F3E-498A-82DE-DF7AE879BE33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WebGL</a:t>
            </a:r>
            <a:r>
              <a:rPr lang="en-US" dirty="0" smtClean="0"/>
              <a:t> Demo: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WebGL</a:t>
            </a:r>
            <a:r>
              <a:rPr lang="en-US" dirty="0" smtClean="0"/>
              <a:t> implementation through Three.js 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examples at: </a:t>
            </a:r>
            <a:r>
              <a:rPr lang="en-US" dirty="0">
                <a:hlinkClick r:id="rId2"/>
              </a:rPr>
              <a:t>http://threejs.org/examples/</a:t>
            </a:r>
            <a:endParaRPr lang="en-US" dirty="0"/>
          </a:p>
          <a:p>
            <a:r>
              <a:rPr lang="en-US" dirty="0" smtClean="0"/>
              <a:t>A Water Cerenkov Detector showing the propagation of </a:t>
            </a:r>
            <a:r>
              <a:rPr lang="en-US" b="1" dirty="0" smtClean="0"/>
              <a:t>millions of photons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://www.phy.bnl.gov/~chao/wbls/demo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Notice how fast and smooth </a:t>
            </a:r>
            <a:r>
              <a:rPr lang="en-US" dirty="0" err="1" smtClean="0"/>
              <a:t>WebGL</a:t>
            </a:r>
            <a:r>
              <a:rPr lang="en-US" dirty="0" smtClean="0"/>
              <a:t> renders </a:t>
            </a:r>
            <a:r>
              <a:rPr lang="en-US" dirty="0" smtClean="0"/>
              <a:t>large amount of objects in </a:t>
            </a:r>
            <a:r>
              <a:rPr lang="en-US" dirty="0" smtClean="0"/>
              <a:t>a browser</a:t>
            </a:r>
          </a:p>
          <a:p>
            <a:r>
              <a:rPr lang="en-US" dirty="0" err="1" smtClean="0"/>
              <a:t>WebGL</a:t>
            </a:r>
            <a:r>
              <a:rPr lang="en-US" dirty="0" smtClean="0"/>
              <a:t> runs </a:t>
            </a:r>
            <a:r>
              <a:rPr lang="en-US" dirty="0"/>
              <a:t>everywhere with a modern browser (Chrome, </a:t>
            </a:r>
            <a:r>
              <a:rPr lang="en-US" dirty="0" smtClean="0"/>
              <a:t>Firefox, Safari</a:t>
            </a:r>
            <a:r>
              <a:rPr lang="en-US" dirty="0"/>
              <a:t>, IE11+, etc. </a:t>
            </a:r>
            <a:r>
              <a:rPr lang="en-US" dirty="0">
                <a:hlinkClick r:id="rId4"/>
              </a:rPr>
              <a:t>http://caniuse.com/#feat=webgl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048B-1831-4754-BD28-66C7FABFAA86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/>
              <a:t>Move around</a:t>
            </a:r>
          </a:p>
          <a:p>
            <a:pPr lvl="1"/>
            <a:r>
              <a:rPr lang="en-US" dirty="0" smtClean="0"/>
              <a:t>2-D projections</a:t>
            </a:r>
          </a:p>
          <a:p>
            <a:pPr lvl="1"/>
            <a:r>
              <a:rPr lang="en-US" dirty="0" smtClean="0"/>
              <a:t>Compare different algorithms</a:t>
            </a:r>
          </a:p>
          <a:p>
            <a:pPr lvl="1"/>
            <a:r>
              <a:rPr lang="en-US" dirty="0" smtClean="0"/>
              <a:t>Compare with MC truth</a:t>
            </a:r>
          </a:p>
          <a:p>
            <a:pPr lvl="1"/>
            <a:r>
              <a:rPr lang="en-US" dirty="0" smtClean="0"/>
              <a:t>“Sliced mode”</a:t>
            </a:r>
          </a:p>
          <a:p>
            <a:r>
              <a:rPr lang="en-US" dirty="0" smtClean="0"/>
              <a:t>Hotkeys</a:t>
            </a:r>
          </a:p>
          <a:p>
            <a:r>
              <a:rPr lang="en-US" dirty="0" smtClean="0"/>
              <a:t>Event sets</a:t>
            </a:r>
          </a:p>
          <a:p>
            <a:r>
              <a:rPr lang="en-US" dirty="0" smtClean="0"/>
              <a:t>Upload your own event sets</a:t>
            </a:r>
          </a:p>
          <a:p>
            <a:pPr marL="288925" lvl="1" indent="-288925">
              <a:buFont typeface="Wingdings" panose="05000000000000000000" pitchFamily="2" charset="2"/>
              <a:buChar char="q"/>
            </a:pPr>
            <a:r>
              <a:rPr lang="en-US" dirty="0" smtClean="0"/>
              <a:t>Doc: </a:t>
            </a:r>
            <a:r>
              <a:rPr lang="en-US" dirty="0">
                <a:hlinkClick r:id="rId2"/>
              </a:rPr>
              <a:t>http://bnlif.github.io/wire-cell-docs/viz/bee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762000"/>
            <a:ext cx="514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3"/>
              </a:rPr>
              <a:t>http://www.phy.bnl.gov/wire-cell/bee/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EA2-835C-4F6E-948F-AC5CE11E58F4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umu</a:t>
            </a:r>
            <a:r>
              <a:rPr lang="en-US" dirty="0" smtClean="0"/>
              <a:t>-cc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http://www.phy.bnl.gov/wire-cell/bee/set/7/event/0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ue</a:t>
            </a:r>
            <a:r>
              <a:rPr lang="en-US" dirty="0" smtClean="0"/>
              <a:t>-cc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www.phy.bnl.gov/wire-cell/bee/set/6/event/2/</a:t>
            </a:r>
            <a:endParaRPr lang="en-US" dirty="0" smtClean="0"/>
          </a:p>
          <a:p>
            <a:r>
              <a:rPr lang="en-US" dirty="0" err="1" smtClean="0"/>
              <a:t>numu-nc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http://www.phy.bnl.gov/wire-cell/bee/set/8/event/27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nc-pi0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http://www.phy.bnl.gov/wire-cell/bee/set/8/event/11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osmic+nu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http://www.phy.bnl.gov/wire-cell/bee/set/17/event/0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/>
              <a:t>Algorithms comparison: </a:t>
            </a:r>
            <a:r>
              <a:rPr lang="en-US" dirty="0">
                <a:hlinkClick r:id="rId7"/>
              </a:rPr>
              <a:t>http://www.phy.bnl.gov/wire-cell/bee/set/4/event/2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68C6-73BB-4B17-9F7A-36436933C0E3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Your Own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Documentation about user uploads can be found at </a:t>
            </a:r>
            <a:r>
              <a:rPr lang="en-US" sz="2000" dirty="0">
                <a:hlinkClick r:id="rId2"/>
              </a:rPr>
              <a:t>http://bnlif.github.io/wire-cell-docs/viz/uploads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000" dirty="0" smtClean="0">
                <a:latin typeface="+mj-lt"/>
                <a:cs typeface="Consolas" panose="020B0609020204030204" pitchFamily="49" charset="0"/>
              </a:rPr>
              <a:t>We already showed how to upload Wire-Cell files</a:t>
            </a:r>
          </a:p>
          <a:p>
            <a:r>
              <a:rPr lang="en-US" sz="2000" dirty="0" smtClean="0">
                <a:latin typeface="+mj-lt"/>
                <a:cs typeface="Consolas" panose="020B0609020204030204" pitchFamily="49" charset="0"/>
              </a:rPr>
              <a:t>For </a:t>
            </a:r>
            <a:r>
              <a:rPr lang="en-US" sz="2000" dirty="0" err="1" smtClean="0">
                <a:latin typeface="+mj-lt"/>
                <a:cs typeface="Consolas" panose="020B0609020204030204" pitchFamily="49" charset="0"/>
              </a:rPr>
              <a:t>LArSoft</a:t>
            </a:r>
            <a:r>
              <a:rPr lang="en-US" sz="2000" dirty="0" smtClean="0">
                <a:latin typeface="+mj-lt"/>
                <a:cs typeface="Consolas" panose="020B0609020204030204" pitchFamily="49" charset="0"/>
              </a:rPr>
              <a:t> files:</a:t>
            </a:r>
          </a:p>
          <a:p>
            <a:pPr lvl="1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lar -c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celltree_protodune.fcl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your_reco_file.root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Then drag and drop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bee/bee_upload.zip</a:t>
            </a:r>
            <a:r>
              <a:rPr lang="en-US" dirty="0" smtClean="0"/>
              <a:t> file to the </a:t>
            </a:r>
            <a:r>
              <a:rPr lang="en-US" dirty="0" err="1" smtClean="0"/>
              <a:t>dropzone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will </a:t>
            </a:r>
            <a:r>
              <a:rPr lang="en-US" dirty="0" smtClean="0"/>
              <a:t>show the “</a:t>
            </a:r>
            <a:r>
              <a:rPr lang="en-US" dirty="0" err="1" smtClean="0"/>
              <a:t>pmtrackdc</a:t>
            </a:r>
            <a:r>
              <a:rPr lang="en-US" dirty="0" smtClean="0"/>
              <a:t>“ Space Points by default</a:t>
            </a:r>
          </a:p>
          <a:p>
            <a:pPr lvl="1"/>
            <a:r>
              <a:rPr lang="en-US" dirty="0" smtClean="0"/>
              <a:t>To add more algorithm, see next slide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333750" y="3886200"/>
            <a:ext cx="3600450" cy="1394482"/>
            <a:chOff x="1752599" y="4038600"/>
            <a:chExt cx="5791201" cy="25527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4572000"/>
              <a:ext cx="1828800" cy="2019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6" descr="archieve, compressed, file format, zip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661" y="48768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752599" y="6010275"/>
              <a:ext cx="16285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ee_upload.zip</a:t>
              </a:r>
              <a:endParaRPr lang="en-US" dirty="0"/>
            </a:p>
          </p:txBody>
        </p:sp>
        <p:sp>
          <p:nvSpPr>
            <p:cNvPr id="7" name="Curved Down Arrow 6"/>
            <p:cNvSpPr/>
            <p:nvPr/>
          </p:nvSpPr>
          <p:spPr>
            <a:xfrm>
              <a:off x="2971800" y="4038600"/>
              <a:ext cx="3810000" cy="838200"/>
            </a:xfrm>
            <a:prstGeom prst="curvedDownArrow">
              <a:avLst>
                <a:gd name="adj1" fmla="val 25000"/>
                <a:gd name="adj2" fmla="val 54585"/>
                <a:gd name="adj3" fmla="val 261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EAD6-3CA3-47B4-95FD-0571F759C771}" type="datetime1">
              <a:rPr lang="en-US" smtClean="0"/>
              <a:t>12/6/2015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FBC0-EC20-402D-8C21-9999BCE01CAB}" type="slidenum">
              <a:rPr lang="en-US" smtClean="0"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657600" cy="990600"/>
          </a:xfrm>
        </p:spPr>
        <p:txBody>
          <a:bodyPr/>
          <a:lstStyle/>
          <a:p>
            <a:r>
              <a:rPr lang="en-US" dirty="0"/>
              <a:t>.</a:t>
            </a:r>
            <a:r>
              <a:rPr lang="en-US" dirty="0" err="1" smtClean="0"/>
              <a:t>f</a:t>
            </a:r>
            <a:r>
              <a:rPr lang="en-US" dirty="0" err="1" smtClean="0"/>
              <a:t>cl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5105400"/>
          </a:xfrm>
        </p:spPr>
        <p:txBody>
          <a:bodyPr>
            <a:normAutofit/>
          </a:bodyPr>
          <a:lstStyle/>
          <a:p>
            <a:r>
              <a:rPr lang="en-US" dirty="0"/>
              <a:t>To customize, copy the </a:t>
            </a:r>
            <a:r>
              <a:rPr lang="en-US" sz="18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$LARRECO_DIR</a:t>
            </a:r>
            <a:r>
              <a:rPr lang="en-US" sz="1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/job/</a:t>
            </a:r>
            <a:r>
              <a:rPr lang="en-US" sz="1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celltree_protodune.fcl</a:t>
            </a:r>
            <a:r>
              <a:rPr lang="en-US" dirty="0" smtClean="0"/>
              <a:t> file to your working directory </a:t>
            </a:r>
            <a:r>
              <a:rPr lang="en-US" dirty="0"/>
              <a:t>and </a:t>
            </a:r>
            <a:r>
              <a:rPr lang="en-US" dirty="0" smtClean="0"/>
              <a:t>modify the red lines as shown in </a:t>
            </a:r>
            <a:r>
              <a:rPr lang="en-US" dirty="0" smtClean="0"/>
              <a:t>the right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(for </a:t>
            </a:r>
            <a:r>
              <a:rPr lang="en-US" dirty="0" err="1" smtClean="0"/>
              <a:t>LArSoft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609600"/>
            <a:ext cx="502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physics: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analyzers: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WireCell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module_type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: "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CellTree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saveRaw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: false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saveCalib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: false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saveSimChannel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: false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saveMC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: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saveJSON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: true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RawDigitLabel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: "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daq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CalibLabel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: "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caldata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SpacePointLabels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["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trackkalmanhit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 "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pandoraCosmicKHit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 "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pandoraCosmic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 "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pandoraNu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 "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pandoraNuKHit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“, “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pmtrackdc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mcOption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: "all"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outFile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: "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celltree.root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analysis: [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WireCell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end_paths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[ analysis ]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9074-E6F5-4C9B-9767-B9A3E8654B0C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FBC0-EC20-402D-8C21-9999BCE01CAB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22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Implementation</a:t>
            </a:r>
            <a:endParaRPr lang="en-US" dirty="0"/>
          </a:p>
        </p:txBody>
      </p:sp>
      <p:pic>
        <p:nvPicPr>
          <p:cNvPr id="3074" name="Picture 2" descr="C:\Users\czhang\AppData\Local\Microsoft\Windows\Temporary Internet Files\Content.IE5\6XANP1FA\server-98466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514600" cy="184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zhang\AppData\Local\Microsoft\Windows\Temporary Internet Files\Content.IE5\6XANP1FA\2073251155_0451f316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2" y="1561577"/>
            <a:ext cx="2257317" cy="225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howopensource.com/wp-content/uploads/2011/06/django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2860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czhang\AppData\Local\Microsoft\Windows\Temporary Internet Files\Content.IE5\XBOEQ4UQ\browser_logos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814" y="1862321"/>
            <a:ext cx="1396793" cy="14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izenda.com/wp-content/uploads/2014/10/IzendaWebLogo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52" y="4721421"/>
            <a:ext cx="4086232" cy="154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p Arrow 7"/>
          <p:cNvSpPr/>
          <p:nvPr/>
        </p:nvSpPr>
        <p:spPr>
          <a:xfrm>
            <a:off x="5997498" y="3668288"/>
            <a:ext cx="1674669" cy="8257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1179534" y="3590794"/>
            <a:ext cx="723900" cy="825718"/>
          </a:xfrm>
          <a:prstGeom prst="upDownArrow">
            <a:avLst>
              <a:gd name="adj1" fmla="val 50000"/>
              <a:gd name="adj2" fmla="val 3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 rot="16200000">
            <a:off x="3576176" y="2202214"/>
            <a:ext cx="723900" cy="1323052"/>
          </a:xfrm>
          <a:prstGeom prst="upDownArrow">
            <a:avLst>
              <a:gd name="adj1" fmla="val 50000"/>
              <a:gd name="adj2" fmla="val 3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0FB3-D966-4978-B1B1-455710701A35}" type="datetime1">
              <a:rPr lang="en-US" smtClean="0"/>
              <a:t>12/6/2015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84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Implementation</a:t>
            </a:r>
            <a:endParaRPr lang="en-US" dirty="0"/>
          </a:p>
        </p:txBody>
      </p:sp>
      <p:pic>
        <p:nvPicPr>
          <p:cNvPr id="3074" name="Picture 2" descr="C:\Users\czhang\AppData\Local\Microsoft\Windows\Temporary Internet Files\Content.IE5\6XANP1FA\server-98466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514600" cy="184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zhang\AppData\Local\Microsoft\Windows\Temporary Internet Files\Content.IE5\6XANP1FA\2073251155_0451f316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2" y="1561577"/>
            <a:ext cx="2257317" cy="225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howopensource.com/wp-content/uploads/2011/06/django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2860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czhang\AppData\Local\Microsoft\Windows\Temporary Internet Files\Content.IE5\XBOEQ4UQ\browser_logos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814" y="1862321"/>
            <a:ext cx="1396793" cy="14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izenda.com/wp-content/uploads/2014/10/IzendaWebLogo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52" y="4721421"/>
            <a:ext cx="4086232" cy="154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p Arrow 7"/>
          <p:cNvSpPr/>
          <p:nvPr/>
        </p:nvSpPr>
        <p:spPr>
          <a:xfrm>
            <a:off x="5997498" y="3668288"/>
            <a:ext cx="1674669" cy="8257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1179534" y="3590794"/>
            <a:ext cx="723900" cy="825718"/>
          </a:xfrm>
          <a:prstGeom prst="upDownArrow">
            <a:avLst>
              <a:gd name="adj1" fmla="val 50000"/>
              <a:gd name="adj2" fmla="val 3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 rot="16200000">
            <a:off x="3576176" y="2202214"/>
            <a:ext cx="723900" cy="1323052"/>
          </a:xfrm>
          <a:prstGeom prst="upDownArrow">
            <a:avLst>
              <a:gd name="adj1" fmla="val 50000"/>
              <a:gd name="adj2" fmla="val 3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0FB3-D966-4978-B1B1-455710701A35}" type="datetime1">
              <a:rPr lang="en-US" smtClean="0"/>
              <a:t>12/6/2015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561577"/>
            <a:ext cx="4599652" cy="4857082"/>
          </a:xfrm>
          <a:prstGeom prst="rect">
            <a:avLst/>
          </a:prstGeom>
          <a:solidFill>
            <a:srgbClr val="C5D1D7">
              <a:alpha val="94902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83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Implementation</a:t>
            </a:r>
            <a:endParaRPr lang="en-US" dirty="0"/>
          </a:p>
        </p:txBody>
      </p:sp>
      <p:pic>
        <p:nvPicPr>
          <p:cNvPr id="3074" name="Picture 2" descr="C:\Users\czhang\AppData\Local\Microsoft\Windows\Temporary Internet Files\Content.IE5\6XANP1FA\server-98466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514600" cy="184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zhang\AppData\Local\Microsoft\Windows\Temporary Internet Files\Content.IE5\6XANP1FA\2073251155_0451f316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2" y="1561577"/>
            <a:ext cx="2257317" cy="225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www.howopensource.com/wp-content/uploads/2011/06/django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2860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czhang\AppData\Local\Microsoft\Windows\Temporary Internet Files\Content.IE5\XBOEQ4UQ\browser_logos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814" y="1862321"/>
            <a:ext cx="1396793" cy="14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izenda.com/wp-content/uploads/2014/10/IzendaWebLogo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52" y="4721421"/>
            <a:ext cx="4086232" cy="154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p Arrow 7"/>
          <p:cNvSpPr/>
          <p:nvPr/>
        </p:nvSpPr>
        <p:spPr>
          <a:xfrm>
            <a:off x="5997498" y="3668288"/>
            <a:ext cx="1674669" cy="8257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1179534" y="3590794"/>
            <a:ext cx="723900" cy="825718"/>
          </a:xfrm>
          <a:prstGeom prst="upDownArrow">
            <a:avLst>
              <a:gd name="adj1" fmla="val 50000"/>
              <a:gd name="adj2" fmla="val 3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 rot="16200000">
            <a:off x="3576176" y="2202214"/>
            <a:ext cx="723900" cy="1323052"/>
          </a:xfrm>
          <a:prstGeom prst="upDownArrow">
            <a:avLst>
              <a:gd name="adj1" fmla="val 50000"/>
              <a:gd name="adj2" fmla="val 3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0FB3-D966-4978-B1B1-455710701A35}" type="datetime1">
              <a:rPr lang="en-US" smtClean="0"/>
              <a:t>12/6/2015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Visualization with Bee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561577"/>
            <a:ext cx="4599652" cy="4857082"/>
          </a:xfrm>
          <a:prstGeom prst="rect">
            <a:avLst/>
          </a:prstGeom>
          <a:solidFill>
            <a:srgbClr val="C5D1D7">
              <a:alpha val="94902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52400" y="1584291"/>
            <a:ext cx="4675852" cy="5105400"/>
          </a:xfrm>
        </p:spPr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o-server implementation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ossible, implemented </a:t>
            </a:r>
            <a:r>
              <a:rPr lang="en-US" dirty="0"/>
              <a:t>in earlier </a:t>
            </a:r>
            <a:r>
              <a:rPr lang="en-US" dirty="0" smtClean="0"/>
              <a:t>versions </a:t>
            </a:r>
            <a:r>
              <a:rPr lang="en-US" dirty="0"/>
              <a:t>of </a:t>
            </a:r>
            <a:r>
              <a:rPr lang="en-US" dirty="0" smtClean="0"/>
              <a:t>Bee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imitations as the app grows</a:t>
            </a:r>
          </a:p>
          <a:p>
            <a:pPr lvl="1"/>
            <a:r>
              <a:rPr lang="en-US" dirty="0" smtClean="0"/>
              <a:t>But shows the “essential” part of the software is in-fact “front-end” programming</a:t>
            </a:r>
          </a:p>
          <a:p>
            <a:pPr lvl="2"/>
            <a:r>
              <a:rPr lang="en-US" dirty="0" smtClean="0"/>
              <a:t>Something unfamiliar for most physicists</a:t>
            </a:r>
          </a:p>
          <a:p>
            <a:pPr lvl="2"/>
            <a:r>
              <a:rPr lang="en-US" dirty="0" smtClean="0"/>
              <a:t>Everyone should learn JavaScript!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63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Code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295400"/>
            <a:ext cx="4038600" cy="4876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github.com/WireCell/wire-cell-bee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93EB-9703-4527-8AA4-EF387A8A17D8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19727"/>
            <a:ext cx="3276054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8743"/>
            <a:ext cx="3170237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419600" y="2743200"/>
            <a:ext cx="34290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42618" y="5751096"/>
            <a:ext cx="34290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1981200"/>
            <a:ext cx="38100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43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Env</a:t>
            </a:r>
            <a:r>
              <a:rPr lang="en-US" dirty="0" smtClean="0"/>
              <a:t>: </a:t>
            </a:r>
            <a:r>
              <a:rPr lang="en-US" dirty="0" err="1"/>
              <a:t>v</a:t>
            </a:r>
            <a:r>
              <a:rPr lang="en-US" dirty="0" err="1" smtClean="0"/>
              <a:t>irtualenv</a:t>
            </a:r>
            <a:r>
              <a:rPr lang="en-US" dirty="0" smtClean="0"/>
              <a:t> </a:t>
            </a:r>
            <a:r>
              <a:rPr lang="en-US" dirty="0" smtClean="0"/>
              <a:t>+ pip</a:t>
            </a:r>
          </a:p>
          <a:p>
            <a:r>
              <a:rPr lang="en-US" dirty="0" smtClean="0"/>
              <a:t>Django</a:t>
            </a:r>
          </a:p>
          <a:p>
            <a:pPr lvl="1"/>
            <a:r>
              <a:rPr lang="en-US" dirty="0" smtClean="0"/>
              <a:t>URL Routing</a:t>
            </a:r>
          </a:p>
          <a:p>
            <a:pPr lvl="1"/>
            <a:r>
              <a:rPr lang="en-US" dirty="0" smtClean="0"/>
              <a:t>Interact with database (SQLite)</a:t>
            </a:r>
          </a:p>
          <a:p>
            <a:pPr lvl="2"/>
            <a:r>
              <a:rPr lang="en-US" dirty="0" smtClean="0"/>
              <a:t>ORM models</a:t>
            </a:r>
          </a:p>
          <a:p>
            <a:pPr lvl="2"/>
            <a:r>
              <a:rPr lang="en-US" dirty="0" smtClean="0"/>
              <a:t>CRUD</a:t>
            </a:r>
          </a:p>
          <a:p>
            <a:pPr lvl="2"/>
            <a:r>
              <a:rPr lang="en-US" dirty="0" smtClean="0"/>
              <a:t>APIs (not RESTful yet)</a:t>
            </a:r>
          </a:p>
          <a:p>
            <a:pPr lvl="1"/>
            <a:r>
              <a:rPr lang="en-US" dirty="0" smtClean="0"/>
              <a:t>Simple templating</a:t>
            </a:r>
          </a:p>
          <a:p>
            <a:pPr lvl="2"/>
            <a:r>
              <a:rPr lang="en-US" dirty="0" smtClean="0"/>
              <a:t>Core UI moved to front-end for responsive behavior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93EB-9703-4527-8AA4-EF387A8A17D8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3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Name “Bee”?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Bees are known to make </a:t>
            </a:r>
            <a:r>
              <a:rPr lang="en-US" b="1" dirty="0" smtClean="0"/>
              <a:t>cells</a:t>
            </a:r>
            <a:endParaRPr lang="en-US" b="1" dirty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en.wikipedia.org/wiki/Honeycomb</a:t>
            </a:r>
            <a:endParaRPr lang="en-US" dirty="0"/>
          </a:p>
          <a:p>
            <a:r>
              <a:rPr lang="en-US" dirty="0"/>
              <a:t>Bees </a:t>
            </a:r>
            <a:r>
              <a:rPr lang="en-US" b="1" dirty="0"/>
              <a:t>sense electric fields</a:t>
            </a:r>
            <a:r>
              <a:rPr lang="en-US" dirty="0"/>
              <a:t> by building up electric </a:t>
            </a:r>
            <a:r>
              <a:rPr lang="en-US" dirty="0" smtClean="0"/>
              <a:t>charges </a:t>
            </a:r>
            <a:r>
              <a:rPr lang="en-US" dirty="0"/>
              <a:t>as they rapidly flap their wings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www.nature.com/news/bumblebees-sense-electric-fields-in-flowers-1.12480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nature.com/polopoly_fs/7.9100.1361465235!/image/Flower%20Potentials%20And%20Fields%20crop%20reduced.jpg_gen/derivatives/fullsize/Flower%20Potentials%20And%20Fields%20crop%20reduc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439917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05400" y="4862930"/>
            <a:ext cx="381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 flower's electric field (right, with associated electric potential on the left) helps bumblebees predict where to find the most nectar.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C165-ABDD-412A-BB5F-21702777EB51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2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Env</a:t>
            </a:r>
            <a:r>
              <a:rPr lang="en-US" dirty="0" smtClean="0"/>
              <a:t>: Chrome Developer Tools</a:t>
            </a:r>
          </a:p>
          <a:p>
            <a:r>
              <a:rPr lang="en-US" dirty="0" smtClean="0"/>
              <a:t>So far not using any JavaScript Frameworks</a:t>
            </a:r>
          </a:p>
          <a:p>
            <a:pPr lvl="1"/>
            <a:r>
              <a:rPr lang="en-US" dirty="0" smtClean="0"/>
              <a:t>Too many choices: Backbone, Angular, React, …</a:t>
            </a:r>
          </a:p>
          <a:p>
            <a:pPr lvl="1"/>
            <a:r>
              <a:rPr lang="en-US" dirty="0" smtClean="0"/>
              <a:t>Evolving too fast: often obsolete within a few years </a:t>
            </a:r>
          </a:p>
          <a:p>
            <a:r>
              <a:rPr lang="en-US" dirty="0" smtClean="0"/>
              <a:t>Plain JS +  Essential libraries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hree.js:  </a:t>
            </a:r>
            <a:r>
              <a:rPr lang="en-US" dirty="0" err="1" smtClean="0"/>
              <a:t>WebGL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JQuery: DOM operation, AJAX,  promise, …</a:t>
            </a:r>
          </a:p>
          <a:p>
            <a:pPr lvl="1"/>
            <a:r>
              <a:rPr lang="en-US" dirty="0" smtClean="0"/>
              <a:t>DAT.GUI: simple GUI</a:t>
            </a:r>
          </a:p>
          <a:p>
            <a:pPr lvl="1"/>
            <a:r>
              <a:rPr lang="en-US" dirty="0" err="1" smtClean="0"/>
              <a:t>Lockr</a:t>
            </a:r>
            <a:r>
              <a:rPr lang="en-US" dirty="0" smtClean="0"/>
              <a:t>: </a:t>
            </a:r>
            <a:r>
              <a:rPr lang="en-US" dirty="0" smtClean="0"/>
              <a:t>local </a:t>
            </a:r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Many other utilities: </a:t>
            </a:r>
            <a:r>
              <a:rPr lang="en-US" dirty="0" err="1" smtClean="0"/>
              <a:t>dropzone</a:t>
            </a:r>
            <a:r>
              <a:rPr lang="en-US" dirty="0" smtClean="0"/>
              <a:t>, </a:t>
            </a:r>
            <a:r>
              <a:rPr lang="en-US" dirty="0" err="1" smtClean="0"/>
              <a:t>jstree</a:t>
            </a:r>
            <a:r>
              <a:rPr lang="en-US" dirty="0" smtClean="0"/>
              <a:t>, mousetrap,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93EB-9703-4527-8AA4-EF387A8A17D8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21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 is a web application utilizing </a:t>
            </a:r>
            <a:r>
              <a:rPr lang="en-US" dirty="0" err="1" smtClean="0"/>
              <a:t>WebGL</a:t>
            </a:r>
            <a:r>
              <a:rPr lang="en-US" dirty="0" smtClean="0"/>
              <a:t> to implement 3D interactive visualization  </a:t>
            </a:r>
          </a:p>
          <a:p>
            <a:r>
              <a:rPr lang="en-US" dirty="0" smtClean="0"/>
              <a:t>Bee is still in its early stage, but has many of the core functionalities implemented and usable</a:t>
            </a:r>
          </a:p>
          <a:p>
            <a:r>
              <a:rPr lang="en-US" dirty="0" smtClean="0"/>
              <a:t>Bee still has many desired features to be implemented, but need help </a:t>
            </a:r>
          </a:p>
          <a:p>
            <a:pPr lvl="1"/>
            <a:r>
              <a:rPr lang="en-US" dirty="0" smtClean="0"/>
              <a:t>User feedbacks are essential</a:t>
            </a:r>
          </a:p>
          <a:p>
            <a:pPr lvl="1"/>
            <a:r>
              <a:rPr lang="en-US" dirty="0" smtClean="0"/>
              <a:t>Anyone interested is welcome to </a:t>
            </a:r>
            <a:r>
              <a:rPr lang="en-US" dirty="0" smtClean="0"/>
              <a:t>contribute. </a:t>
            </a:r>
            <a:endParaRPr lang="en-US" dirty="0" smtClean="0"/>
          </a:p>
          <a:p>
            <a:r>
              <a:rPr lang="en-US" dirty="0" smtClean="0"/>
              <a:t>Bee 2.0 (see Wed. talk)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93EB-9703-4527-8AA4-EF387A8A17D8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8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 an event display </a:t>
            </a:r>
            <a:r>
              <a:rPr lang="en-US" dirty="0" smtClean="0"/>
              <a:t>and why use </a:t>
            </a:r>
            <a:r>
              <a:rPr lang="en-US" dirty="0" err="1" smtClean="0"/>
              <a:t>WebGL</a:t>
            </a:r>
            <a:r>
              <a:rPr lang="en-US" dirty="0" smtClean="0"/>
              <a:t> (20’’)</a:t>
            </a:r>
          </a:p>
          <a:p>
            <a:r>
              <a:rPr lang="en-US" dirty="0" smtClean="0"/>
              <a:t>Demo of Bee (20’’)</a:t>
            </a:r>
          </a:p>
          <a:p>
            <a:r>
              <a:rPr lang="en-US" dirty="0" smtClean="0"/>
              <a:t>Software Implementation 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0</a:t>
            </a:r>
            <a:r>
              <a:rPr lang="en-US" dirty="0" smtClean="0"/>
              <a:t>’’)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4803-B931-46B4-AB3F-01CAA863D8A9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Existing </a:t>
            </a:r>
            <a:r>
              <a:rPr lang="en-US" dirty="0" err="1" smtClean="0"/>
              <a:t>LArTPC</a:t>
            </a:r>
            <a:r>
              <a:rPr lang="en-US" dirty="0" smtClean="0"/>
              <a:t> Event </a:t>
            </a:r>
            <a:r>
              <a:rPr lang="en-US" dirty="0" smtClean="0"/>
              <a:t>Displays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24433"/>
              </p:ext>
            </p:extLst>
          </p:nvPr>
        </p:nvGraphicFramePr>
        <p:xfrm>
          <a:off x="381000" y="1510463"/>
          <a:ext cx="8534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LArSoft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LArLite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VENu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</a:t>
                      </a:r>
                      <a:endParaRPr lang="en-US" sz="1600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developer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T.Usher</a:t>
                      </a:r>
                      <a:r>
                        <a:rPr lang="en-US" sz="1600" dirty="0" smtClean="0"/>
                        <a:t> </a:t>
                      </a:r>
                      <a:br>
                        <a:rPr lang="en-US" sz="1600" dirty="0" smtClean="0"/>
                      </a:br>
                      <a:r>
                        <a:rPr lang="en-US" sz="1600" i="1" dirty="0" smtClean="0"/>
                        <a:t>et. al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C.Adams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N.Tagg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A.McLean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dirty="0" smtClean="0"/>
                        <a:t>et. al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C.Zhang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C.Zhang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Experiment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uBooNE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uBooNE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uBooNE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DUNE-35t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 /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3D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 /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3D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2D</a:t>
                      </a:r>
                      <a:r>
                        <a:rPr lang="en-US" sz="1600" baseline="0" dirty="0" smtClean="0"/>
                        <a:t> / 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3D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2D</a:t>
                      </a:r>
                      <a:r>
                        <a:rPr lang="en-US" sz="1600" dirty="0" smtClean="0"/>
                        <a:t> / 3D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PyQT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Canvas / </a:t>
                      </a: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WebGL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Unity3D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/ EVE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WebGL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Focus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Online-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monitor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Platform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Linux/Mac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Linux/Mac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Linux/Mac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LArSoft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LArSoft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LArSoft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Derived.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Derived.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TTree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Derived.</a:t>
                      </a:r>
                    </a:p>
                    <a:p>
                      <a:r>
                        <a:rPr lang="en-US" sz="1600" dirty="0" smtClean="0"/>
                        <a:t>JSON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717689"/>
            <a:ext cx="6698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a complete list. There could be a lot more and perhaps even more in the future.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6E06-8477-4EC7-85C8-4E915FA090E7}" type="datetime1">
              <a:rPr lang="en-US" smtClean="0"/>
              <a:t>12/6/2015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Why Do </a:t>
            </a:r>
            <a:r>
              <a:rPr lang="en-US" dirty="0"/>
              <a:t>W</a:t>
            </a:r>
            <a:r>
              <a:rPr lang="en-US" dirty="0" smtClean="0"/>
              <a:t>e Even Need An </a:t>
            </a:r>
            <a:r>
              <a:rPr lang="en-US" dirty="0"/>
              <a:t>E</a:t>
            </a:r>
            <a:r>
              <a:rPr lang="en-US" dirty="0" smtClean="0"/>
              <a:t>vent </a:t>
            </a:r>
            <a:r>
              <a:rPr lang="en-US" dirty="0"/>
              <a:t>D</a:t>
            </a:r>
            <a:r>
              <a:rPr lang="en-US" dirty="0" smtClean="0"/>
              <a:t>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Many experiments work well without dedicated event displays. </a:t>
            </a:r>
            <a:r>
              <a:rPr lang="en-US" dirty="0" smtClean="0"/>
              <a:t>Many displays </a:t>
            </a:r>
            <a:r>
              <a:rPr lang="en-US" dirty="0" smtClean="0"/>
              <a:t>only exist for the purpose of online/offline monitoring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LArTPC</a:t>
            </a:r>
            <a:r>
              <a:rPr lang="en-US" dirty="0" smtClean="0"/>
              <a:t>, ability </a:t>
            </a:r>
            <a:r>
              <a:rPr lang="en-US" dirty="0"/>
              <a:t>to </a:t>
            </a:r>
            <a:r>
              <a:rPr lang="en-US" dirty="0" smtClean="0"/>
              <a:t>hand-scan an event </a:t>
            </a:r>
            <a:r>
              <a:rPr lang="en-US" dirty="0"/>
              <a:t>in 3-D is </a:t>
            </a:r>
            <a:r>
              <a:rPr lang="en-US" b="1" dirty="0" smtClean="0"/>
              <a:t>essential</a:t>
            </a:r>
            <a:r>
              <a:rPr lang="en-US" dirty="0" smtClean="0"/>
              <a:t> in order </a:t>
            </a:r>
            <a:r>
              <a:rPr lang="en-US" dirty="0" smtClean="0"/>
              <a:t>to </a:t>
            </a:r>
            <a:r>
              <a:rPr lang="en-US" dirty="0"/>
              <a:t>fully understand the topology of the </a:t>
            </a:r>
            <a:r>
              <a:rPr lang="en-US" dirty="0" smtClean="0"/>
              <a:t>events - </a:t>
            </a:r>
            <a:r>
              <a:rPr lang="en-US" dirty="0"/>
              <a:t>n</a:t>
            </a:r>
            <a:r>
              <a:rPr lang="en-US" dirty="0" smtClean="0"/>
              <a:t>ot just for public show-off</a:t>
            </a:r>
          </a:p>
          <a:p>
            <a:pPr marL="563245" lvl="2" indent="-288925">
              <a:buFont typeface="Wingdings" panose="05000000000000000000" pitchFamily="2" charset="2"/>
              <a:buChar char="q"/>
            </a:pPr>
            <a:r>
              <a:rPr lang="en-US" dirty="0"/>
              <a:t>Gain intuitions of the </a:t>
            </a:r>
            <a:r>
              <a:rPr lang="en-US" dirty="0" smtClean="0"/>
              <a:t>complexity of </a:t>
            </a:r>
            <a:r>
              <a:rPr lang="en-US" dirty="0" err="1" smtClean="0"/>
              <a:t>LArTPC</a:t>
            </a:r>
            <a:r>
              <a:rPr lang="en-US" dirty="0" smtClean="0"/>
              <a:t> </a:t>
            </a:r>
            <a:r>
              <a:rPr lang="en-US" dirty="0" smtClean="0"/>
              <a:t>event topologies</a:t>
            </a:r>
          </a:p>
          <a:p>
            <a:pPr marL="563245" lvl="2" indent="-288925">
              <a:buFont typeface="Wingdings" panose="05000000000000000000" pitchFamily="2" charset="2"/>
              <a:buChar char="q"/>
            </a:pPr>
            <a:r>
              <a:rPr lang="en-US" dirty="0" smtClean="0"/>
              <a:t>Ensure </a:t>
            </a:r>
            <a:r>
              <a:rPr lang="en-US" dirty="0"/>
              <a:t>the correctness of the reconstruction</a:t>
            </a:r>
            <a:r>
              <a:rPr lang="en-US" dirty="0" smtClean="0"/>
              <a:t>.</a:t>
            </a:r>
          </a:p>
          <a:p>
            <a:pPr marL="563245" lvl="2" indent="-288925">
              <a:buFont typeface="Wingdings" panose="05000000000000000000" pitchFamily="2" charset="2"/>
              <a:buChar char="q"/>
            </a:pPr>
            <a:r>
              <a:rPr lang="en-US" dirty="0" smtClean="0"/>
              <a:t>Help to develop new reconstruction techniques</a:t>
            </a:r>
          </a:p>
          <a:p>
            <a:pPr marL="837565" lvl="3" indent="-288925">
              <a:buFont typeface="Wingdings" panose="05000000000000000000" pitchFamily="2" charset="2"/>
              <a:buChar char="q"/>
            </a:pPr>
            <a:r>
              <a:rPr lang="en-US" dirty="0"/>
              <a:t>Evaluate </a:t>
            </a:r>
            <a:r>
              <a:rPr lang="en-US" dirty="0" smtClean="0"/>
              <a:t>and compare </a:t>
            </a:r>
            <a:r>
              <a:rPr lang="en-US" dirty="0" smtClean="0"/>
              <a:t>different reconstruction </a:t>
            </a:r>
            <a:r>
              <a:rPr lang="en-US" dirty="0" smtClean="0"/>
              <a:t>performances	</a:t>
            </a:r>
          </a:p>
          <a:p>
            <a:pPr marL="837565" lvl="3" indent="-288925">
              <a:buFont typeface="Wingdings" panose="05000000000000000000" pitchFamily="2" charset="2"/>
              <a:buChar char="q"/>
            </a:pPr>
            <a:r>
              <a:rPr lang="en-US" dirty="0" smtClean="0"/>
              <a:t>Learn the “corner cases” where reconstruction fails</a:t>
            </a:r>
          </a:p>
          <a:p>
            <a:pPr marL="837565" lvl="3" indent="-288925">
              <a:buFont typeface="Wingdings" panose="05000000000000000000" pitchFamily="2" charset="2"/>
              <a:buChar char="q"/>
            </a:pPr>
            <a:r>
              <a:rPr lang="en-US" dirty="0" smtClean="0"/>
              <a:t>Gain inspirations, teach machines, …</a:t>
            </a:r>
          </a:p>
          <a:p>
            <a:pPr marL="563245" lvl="2" indent="-288925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3BF7-F031-4AE4-BE7D-2EDCE04ED950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ideal hand-scan tool?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install even for non-experts</a:t>
            </a:r>
          </a:p>
          <a:p>
            <a:pPr lvl="1"/>
            <a:r>
              <a:rPr lang="en-US" dirty="0" smtClean="0"/>
              <a:t>cross-platform</a:t>
            </a:r>
          </a:p>
          <a:p>
            <a:r>
              <a:rPr lang="en-US" dirty="0" smtClean="0"/>
              <a:t>User-friendly </a:t>
            </a:r>
            <a:r>
              <a:rPr lang="en-US" dirty="0"/>
              <a:t>even for </a:t>
            </a:r>
            <a:r>
              <a:rPr lang="en-US" dirty="0" smtClean="0"/>
              <a:t>non-experts</a:t>
            </a:r>
          </a:p>
          <a:p>
            <a:pPr lvl="1"/>
            <a:r>
              <a:rPr lang="en-US" dirty="0" smtClean="0"/>
              <a:t>Consistent, predictable, elegant UI</a:t>
            </a:r>
          </a:p>
          <a:p>
            <a:r>
              <a:rPr lang="en-US" dirty="0" smtClean="0"/>
              <a:t>Fast, responsive, interactive 3D</a:t>
            </a:r>
          </a:p>
          <a:p>
            <a:r>
              <a:rPr lang="en-US" dirty="0" smtClean="0"/>
              <a:t>Rich functionality for experts and non-experts</a:t>
            </a:r>
          </a:p>
          <a:p>
            <a:r>
              <a:rPr lang="en-US" dirty="0"/>
              <a:t>“Event database” for easy access to data</a:t>
            </a:r>
          </a:p>
          <a:p>
            <a:pPr lvl="1"/>
            <a:r>
              <a:rPr lang="en-US" dirty="0"/>
              <a:t>Tools to interact with the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Supportive Services:</a:t>
            </a:r>
          </a:p>
          <a:p>
            <a:pPr lvl="1"/>
            <a:r>
              <a:rPr lang="en-US" dirty="0" smtClean="0"/>
              <a:t>Documentation, maintenance, feedback,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BAC3-4938-4042-9140-815803189EB5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1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ideal hand-scan tool?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install even for non-experts</a:t>
            </a:r>
          </a:p>
          <a:p>
            <a:pPr lvl="1"/>
            <a:r>
              <a:rPr lang="en-US" dirty="0" smtClean="0"/>
              <a:t>cross-platform</a:t>
            </a:r>
          </a:p>
          <a:p>
            <a:r>
              <a:rPr lang="en-US" dirty="0" smtClean="0"/>
              <a:t>User-friendly </a:t>
            </a:r>
            <a:r>
              <a:rPr lang="en-US" dirty="0"/>
              <a:t>even for </a:t>
            </a:r>
            <a:r>
              <a:rPr lang="en-US" dirty="0" smtClean="0"/>
              <a:t>non-experts</a:t>
            </a:r>
          </a:p>
          <a:p>
            <a:pPr lvl="1"/>
            <a:r>
              <a:rPr lang="en-US" dirty="0" smtClean="0"/>
              <a:t>Consistent and elegant UI</a:t>
            </a:r>
          </a:p>
          <a:p>
            <a:r>
              <a:rPr lang="en-US" dirty="0" smtClean="0"/>
              <a:t>Fast and Responsive</a:t>
            </a:r>
          </a:p>
          <a:p>
            <a:r>
              <a:rPr lang="en-US" dirty="0" smtClean="0"/>
              <a:t>Rich functionality for experts and non-experts</a:t>
            </a:r>
          </a:p>
          <a:p>
            <a:r>
              <a:rPr lang="en-US" dirty="0"/>
              <a:t>“Event database” for easy access to data</a:t>
            </a:r>
          </a:p>
          <a:p>
            <a:pPr lvl="1"/>
            <a:r>
              <a:rPr lang="en-US" dirty="0"/>
              <a:t>Tools to interact with the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Supportive Services:</a:t>
            </a:r>
          </a:p>
          <a:p>
            <a:pPr lvl="1"/>
            <a:r>
              <a:rPr lang="en-US" dirty="0" smtClean="0"/>
              <a:t>Documentation, maintenance, feedback,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743200"/>
            <a:ext cx="915924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Does such a thing exist? </a:t>
            </a:r>
          </a:p>
          <a:p>
            <a:pPr algn="ctr"/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 that too much to ask for?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F50E-9A36-4B5B-8062-007B899BF11D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 + </a:t>
            </a:r>
            <a:r>
              <a:rPr lang="en-US" dirty="0" err="1" smtClean="0"/>
              <a:t>WebGL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Easy to install: </a:t>
            </a:r>
            <a:r>
              <a:rPr lang="en-US" dirty="0" smtClean="0">
                <a:solidFill>
                  <a:srgbClr val="00B050"/>
                </a:solidFill>
              </a:rPr>
              <a:t>only need a modern web browser; works even on mobile platforms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User-friendly: </a:t>
            </a:r>
            <a:r>
              <a:rPr lang="en-US" dirty="0" smtClean="0">
                <a:solidFill>
                  <a:srgbClr val="00B050"/>
                </a:solidFill>
              </a:rPr>
              <a:t>many beautiful web UI frameworks working consistently on all platforms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</a:t>
            </a:r>
            <a:r>
              <a:rPr lang="en-US" dirty="0" smtClean="0"/>
              <a:t>nteractive 3-D: </a:t>
            </a:r>
            <a:r>
              <a:rPr lang="en-US" dirty="0" err="1" smtClean="0">
                <a:solidFill>
                  <a:srgbClr val="00B050"/>
                </a:solidFill>
              </a:rPr>
              <a:t>WebGL</a:t>
            </a:r>
            <a:r>
              <a:rPr lang="en-US" dirty="0" smtClean="0">
                <a:solidFill>
                  <a:srgbClr val="00B050"/>
                </a:solidFill>
              </a:rPr>
              <a:t> / JavaScript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Fast and Responsive: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 smtClean="0">
                <a:solidFill>
                  <a:srgbClr val="00B050"/>
                </a:solidFill>
              </a:rPr>
              <a:t>synchronous JavaScript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Interact with “event </a:t>
            </a:r>
            <a:r>
              <a:rPr lang="en-US" dirty="0"/>
              <a:t>database</a:t>
            </a:r>
            <a:r>
              <a:rPr lang="en-US" dirty="0" smtClean="0"/>
              <a:t>”: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dirty="0" smtClean="0">
                <a:solidFill>
                  <a:srgbClr val="00B050"/>
                </a:solidFill>
              </a:rPr>
              <a:t>any popular MVC web </a:t>
            </a:r>
            <a:r>
              <a:rPr lang="en-US" dirty="0" smtClean="0">
                <a:solidFill>
                  <a:srgbClr val="00B050"/>
                </a:solidFill>
              </a:rPr>
              <a:t>frameworks for agile development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Supportive Services: </a:t>
            </a:r>
            <a:r>
              <a:rPr lang="en-US" dirty="0" smtClean="0">
                <a:solidFill>
                  <a:srgbClr val="00B050"/>
                </a:solidFill>
              </a:rPr>
              <a:t>need man-power and experts! Gentle learning curve </a:t>
            </a:r>
            <a:r>
              <a:rPr lang="en-US" dirty="0" smtClean="0">
                <a:solidFill>
                  <a:srgbClr val="00B050"/>
                </a:solidFill>
              </a:rPr>
              <a:t>but broad area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2ED4-9778-4317-8F47-186C44652636}" type="datetime1">
              <a:rPr lang="en-US" smtClean="0"/>
              <a:t>12/6/2015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8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Inspiration Coming from LBNL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659" y="1447800"/>
            <a:ext cx="82296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March, Craig showed me a spider </a:t>
            </a:r>
            <a:r>
              <a:rPr lang="en-US" dirty="0" smtClean="0"/>
              <a:t>demo using data from </a:t>
            </a:r>
            <a:r>
              <a:rPr lang="en-US" dirty="0" smtClean="0"/>
              <a:t>ALS </a:t>
            </a:r>
            <a:r>
              <a:rPr lang="en-US" dirty="0" smtClean="0"/>
              <a:t>X-ray micro-tomography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48" y="2286000"/>
            <a:ext cx="6964029" cy="368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937" y="6172200"/>
            <a:ext cx="8198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http://portal.nersc.gov/project/als/visit_client/visitclient.php?dataset=20130713_185717_Chilarchaea_quellon_F_9053427_IKI_-imgrec-20130714_192637.h5&amp;root=1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B9B64-41AE-4119-BB1D-B9BA4B4369DD}" type="datetime1">
              <a:rPr lang="en-US" smtClean="0"/>
              <a:t>12/6/2015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0211-158F-4072-9949-C800A5152901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Visualization with Bee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o_regula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chao_regular</Template>
  <TotalTime>5175</TotalTime>
  <Words>1145</Words>
  <Application>Microsoft Office PowerPoint</Application>
  <PresentationFormat>On-screen Show (4:3)</PresentationFormat>
  <Paragraphs>279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chao_regular</vt:lpstr>
      <vt:lpstr>Visualization with Bee</vt:lpstr>
      <vt:lpstr>Why the Name “Bee”?</vt:lpstr>
      <vt:lpstr>Outline</vt:lpstr>
      <vt:lpstr>Existing LArTPC Event Displays</vt:lpstr>
      <vt:lpstr>Why Do We Even Need An Event Display</vt:lpstr>
      <vt:lpstr>What’s an ideal hand-scan tool?</vt:lpstr>
      <vt:lpstr>What’s an ideal hand-scan tool?</vt:lpstr>
      <vt:lpstr>Web Application + WebGL</vt:lpstr>
      <vt:lpstr>An Inspiration Coming from LBNL</vt:lpstr>
      <vt:lpstr>WebGL Demo:</vt:lpstr>
      <vt:lpstr>Bee Demo</vt:lpstr>
      <vt:lpstr>Some example events</vt:lpstr>
      <vt:lpstr>Upload Your Own Files</vt:lpstr>
      <vt:lpstr>.fcl File</vt:lpstr>
      <vt:lpstr>Software Implementation</vt:lpstr>
      <vt:lpstr>Software Implementation</vt:lpstr>
      <vt:lpstr>Software Implementation</vt:lpstr>
      <vt:lpstr>Bee Code Base</vt:lpstr>
      <vt:lpstr>Server Side</vt:lpstr>
      <vt:lpstr>Client Side</vt:lpstr>
      <vt:lpstr>Summary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Visualization with Bee</dc:title>
  <dc:creator>Chao Zhang</dc:creator>
  <cp:lastModifiedBy>Chao Zhang</cp:lastModifiedBy>
  <cp:revision>140</cp:revision>
  <dcterms:created xsi:type="dcterms:W3CDTF">2015-12-03T19:17:36Z</dcterms:created>
  <dcterms:modified xsi:type="dcterms:W3CDTF">2015-12-07T15:40:53Z</dcterms:modified>
</cp:coreProperties>
</file>