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71" r:id="rId9"/>
    <p:sldId id="269" r:id="rId10"/>
    <p:sldId id="272" r:id="rId11"/>
    <p:sldId id="263" r:id="rId12"/>
    <p:sldId id="264" r:id="rId13"/>
    <p:sldId id="268" r:id="rId14"/>
    <p:sldId id="273" r:id="rId15"/>
    <p:sldId id="275" r:id="rId16"/>
    <p:sldId id="276"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FC93D5-6A29-44DD-9DCD-FB6A0A20DB13}" type="datetimeFigureOut">
              <a:rPr lang="en-US" smtClean="0"/>
              <a:pPr/>
              <a:t>12/1/2015</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8BD5EF-BF9F-4857-BB8E-00667A247F36}"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fld id="{868BD5EF-BF9F-4857-BB8E-00667A247F3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32CB8C25-338E-4B3D-B694-60E176C0AFE6}" type="datetime1">
              <a:rPr lang="en-US" smtClean="0"/>
              <a:pPr/>
              <a:t>12/1/2015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5901139B-BD85-4D9D-943E-06F50973E5A9}" type="datetime1">
              <a:rPr lang="en-US" smtClean="0"/>
              <a:pPr/>
              <a:t>12/1/2015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0250D994-4CE7-4002-8B25-79E22214B8CE}" type="datetime1">
              <a:rPr lang="en-US" smtClean="0"/>
              <a:pPr/>
              <a:t>12/1/2015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9BAFF5A-9991-4B32-BF6A-9944043C8568}" type="datetime1">
              <a:rPr lang="en-US" smtClean="0"/>
              <a:pPr/>
              <a:t>12/1/2015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3512BC9-B124-44B1-B4FB-EA400008D865}" type="datetime1">
              <a:rPr lang="en-US" smtClean="0"/>
              <a:pPr/>
              <a:t>12/1/2015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DC39968E-24FA-482C-9E24-E3B9F6DA7F32}" type="datetime1">
              <a:rPr lang="en-US" smtClean="0"/>
              <a:pPr/>
              <a:t>12/1/2015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A0DDC78E-C43E-44E5-B314-20E2DE8A4AE6}" type="datetime1">
              <a:rPr lang="en-US" smtClean="0"/>
              <a:pPr/>
              <a:t>12/1/2015</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C499498E-181F-4E4C-9CC9-BED95881B6EE}" type="datetime1">
              <a:rPr lang="en-US" smtClean="0"/>
              <a:pPr/>
              <a:t>12/1/2015</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8E8A9A1-BAAA-4C69-BA75-1596F5765615}" type="datetime1">
              <a:rPr lang="en-US" smtClean="0"/>
              <a:pPr/>
              <a:t>12/1/2015</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CA7614-23CF-4F90-83BF-531CB1A7AB0A}" type="datetime1">
              <a:rPr lang="en-US" smtClean="0"/>
              <a:pPr/>
              <a:t>12/1/2015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55F280B-B538-4783-92E8-996A5D92F81A}" type="datetime1">
              <a:rPr lang="en-US" smtClean="0"/>
              <a:pPr/>
              <a:t>12/1/2015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3972718E-3A88-45A3-8EAE-9FDA20D6384C}" type="slidenum">
              <a:rPr lang="en-US" smtClean="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13E48-F846-40AE-894F-E6EFCF651020}" type="datetime1">
              <a:rPr lang="en-US" smtClean="0"/>
              <a:pPr/>
              <a:t>12/1/2015</a:t>
            </a:fld>
            <a:endParaRPr lang="en-US"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2718E-3A88-45A3-8EAE-9FDA20D6384C}"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SuperWIMPs</a:t>
            </a:r>
            <a:endParaRPr lang="en-US" dirty="0"/>
          </a:p>
        </p:txBody>
      </p:sp>
      <p:sp>
        <p:nvSpPr>
          <p:cNvPr id="3" name="Espace réservé du numéro de diapositive 2"/>
          <p:cNvSpPr>
            <a:spLocks noGrp="1"/>
          </p:cNvSpPr>
          <p:nvPr>
            <p:ph type="sldNum" sz="quarter" idx="12"/>
          </p:nvPr>
        </p:nvSpPr>
        <p:spPr/>
        <p:txBody>
          <a:bodyPr/>
          <a:lstStyle/>
          <a:p>
            <a:fld id="{3972718E-3A88-45A3-8EAE-9FDA20D6384C}" type="slidenum">
              <a:rPr lang="en-US" smtClean="0"/>
              <a:pPr/>
              <a:t>1</a:t>
            </a:fld>
            <a:endParaRPr lang="en-US" dirty="0"/>
          </a:p>
        </p:txBody>
      </p:sp>
      <p:sp>
        <p:nvSpPr>
          <p:cNvPr id="4" name="ZoneTexte 3"/>
          <p:cNvSpPr txBox="1"/>
          <p:nvPr/>
        </p:nvSpPr>
        <p:spPr>
          <a:xfrm>
            <a:off x="2987824" y="3861048"/>
            <a:ext cx="3240360" cy="584775"/>
          </a:xfrm>
          <a:prstGeom prst="rect">
            <a:avLst/>
          </a:prstGeom>
          <a:noFill/>
        </p:spPr>
        <p:txBody>
          <a:bodyPr wrap="square" rtlCol="0">
            <a:spAutoFit/>
          </a:bodyPr>
          <a:lstStyle/>
          <a:p>
            <a:pPr algn="ctr"/>
            <a:r>
              <a:rPr lang="en-US" sz="3200" dirty="0" smtClean="0"/>
              <a:t>Nicolas Ferland</a:t>
            </a:r>
            <a:endParaRPr lang="en-US" sz="3200" dirty="0"/>
          </a:p>
        </p:txBody>
      </p:sp>
      <p:sp>
        <p:nvSpPr>
          <p:cNvPr id="5" name="ZoneTexte 4"/>
          <p:cNvSpPr txBox="1"/>
          <p:nvPr/>
        </p:nvSpPr>
        <p:spPr>
          <a:xfrm>
            <a:off x="2483768" y="5373216"/>
            <a:ext cx="4392488" cy="584775"/>
          </a:xfrm>
          <a:prstGeom prst="rect">
            <a:avLst/>
          </a:prstGeom>
          <a:noFill/>
        </p:spPr>
        <p:txBody>
          <a:bodyPr wrap="square" rtlCol="0">
            <a:spAutoFit/>
          </a:bodyPr>
          <a:lstStyle/>
          <a:p>
            <a:pPr algn="ctr"/>
            <a:r>
              <a:rPr lang="en-US" sz="3200" dirty="0" smtClean="0"/>
              <a:t>December 2</a:t>
            </a:r>
            <a:r>
              <a:rPr lang="en-US" sz="3200" baseline="30000" dirty="0" smtClean="0"/>
              <a:t>nd</a:t>
            </a:r>
            <a:r>
              <a:rPr lang="en-US" sz="3200" dirty="0" smtClean="0"/>
              <a:t> 2015</a:t>
            </a:r>
            <a:endParaRPr lang="en-US" sz="3200" dirty="0"/>
          </a:p>
        </p:txBody>
      </p:sp>
      <p:sp>
        <p:nvSpPr>
          <p:cNvPr id="6" name="ZoneTexte 5"/>
          <p:cNvSpPr txBox="1"/>
          <p:nvPr/>
        </p:nvSpPr>
        <p:spPr>
          <a:xfrm>
            <a:off x="1691680" y="980728"/>
            <a:ext cx="5904656" cy="584775"/>
          </a:xfrm>
          <a:prstGeom prst="rect">
            <a:avLst/>
          </a:prstGeom>
          <a:noFill/>
        </p:spPr>
        <p:txBody>
          <a:bodyPr wrap="square" rtlCol="0">
            <a:spAutoFit/>
          </a:bodyPr>
          <a:lstStyle/>
          <a:p>
            <a:pPr algn="ctr"/>
            <a:r>
              <a:rPr lang="en-US" sz="3200" dirty="0" smtClean="0"/>
              <a:t>290E Seminar</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Why thermal relic is interesting</a:t>
            </a:r>
            <a:endParaRPr lang="en-US" dirty="0"/>
          </a:p>
        </p:txBody>
      </p:sp>
      <p:sp>
        <p:nvSpPr>
          <p:cNvPr id="3" name="Espace réservé du contenu 2"/>
          <p:cNvSpPr>
            <a:spLocks noGrp="1"/>
          </p:cNvSpPr>
          <p:nvPr>
            <p:ph idx="1"/>
          </p:nvPr>
        </p:nvSpPr>
        <p:spPr/>
        <p:txBody>
          <a:bodyPr>
            <a:normAutofit fontScale="92500"/>
          </a:bodyPr>
          <a:lstStyle/>
          <a:p>
            <a:r>
              <a:rPr lang="en-US" dirty="0" smtClean="0"/>
              <a:t>In a thermal relic model, both Dark Matter and baryon density are the photon density multiply by a small constant which could be similar.</a:t>
            </a:r>
          </a:p>
          <a:p>
            <a:r>
              <a:rPr lang="en-US" dirty="0" smtClean="0"/>
              <a:t>In other explanation must find another way to relates the Dark Matter density to the Baryonic density.</a:t>
            </a:r>
          </a:p>
          <a:p>
            <a:r>
              <a:rPr lang="en-US" dirty="0" smtClean="0"/>
              <a:t>The freeze-out boundary pass through the electroweak mass scale at the weak coupling constant. </a:t>
            </a:r>
          </a:p>
          <a:p>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10</a:t>
            </a:fld>
            <a:endParaRPr lang="en-US" dirty="0"/>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27784" y="5661248"/>
            <a:ext cx="3422498" cy="576064"/>
          </a:xfrm>
          <a:prstGeom prst="rect">
            <a:avLst/>
          </a:prstGeom>
          <a:noFill/>
        </p:spPr>
      </p:pic>
      <p:sp>
        <p:nvSpPr>
          <p:cNvPr id="9219" name="Rectangle 3"/>
          <p:cNvSpPr>
            <a:spLocks noChangeArrowheads="1"/>
          </p:cNvSpPr>
          <p:nvPr/>
        </p:nvSpPr>
        <p:spPr bwMode="auto">
          <a:xfrm>
            <a:off x="0" y="619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Is it experimentally testable in collider</a:t>
            </a:r>
            <a:endParaRPr lang="en-US" dirty="0"/>
          </a:p>
        </p:txBody>
      </p:sp>
      <p:sp>
        <p:nvSpPr>
          <p:cNvPr id="3" name="Espace réservé du contenu 2"/>
          <p:cNvSpPr>
            <a:spLocks noGrp="1"/>
          </p:cNvSpPr>
          <p:nvPr>
            <p:ph idx="1"/>
          </p:nvPr>
        </p:nvSpPr>
        <p:spPr/>
        <p:txBody>
          <a:bodyPr/>
          <a:lstStyle/>
          <a:p>
            <a:r>
              <a:rPr lang="en-US" dirty="0" smtClean="0"/>
              <a:t>The WIMPs can be produced in collider. In fact, to observe a particle which seems stable and whose cross section and mass would have made it having the good relic density but which is not directly detected would be a very good indication of the SuperWIMPs.</a:t>
            </a:r>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Can we observe it by astronomic effect?</a:t>
            </a:r>
            <a:endParaRPr lang="en-US" dirty="0"/>
          </a:p>
        </p:txBody>
      </p:sp>
      <p:sp>
        <p:nvSpPr>
          <p:cNvPr id="3" name="Espace réservé du contenu 2"/>
          <p:cNvSpPr>
            <a:spLocks noGrp="1"/>
          </p:cNvSpPr>
          <p:nvPr>
            <p:ph idx="1"/>
          </p:nvPr>
        </p:nvSpPr>
        <p:spPr/>
        <p:txBody>
          <a:bodyPr/>
          <a:lstStyle/>
          <a:p>
            <a:r>
              <a:rPr lang="en-US" dirty="0" smtClean="0"/>
              <a:t>The decay of WIMPs to SuperWIMPs produce Standard Model particles. Constrains from the Cosmic Microwave background and the Nucleosynthesis forbid any kind of hadronic by-product and put limit on electromagnetic by-product.</a:t>
            </a:r>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Nucleosynthesis</a:t>
            </a:r>
            <a:endParaRPr lang="en-US" dirty="0"/>
          </a:p>
        </p:txBody>
      </p:sp>
      <p:sp>
        <p:nvSpPr>
          <p:cNvPr id="3" name="Espace réservé du contenu 2"/>
          <p:cNvSpPr>
            <a:spLocks noGrp="1"/>
          </p:cNvSpPr>
          <p:nvPr>
            <p:ph idx="1"/>
          </p:nvPr>
        </p:nvSpPr>
        <p:spPr/>
        <p:txBody>
          <a:bodyPr>
            <a:normAutofit/>
          </a:bodyPr>
          <a:lstStyle/>
          <a:p>
            <a:r>
              <a:rPr lang="en-US" sz="2400" dirty="0" smtClean="0"/>
              <a:t>The same ratio baryon-to-photon is computed with CMB and deuterium. Other elements have consistent results but not the lithium 7.</a:t>
            </a:r>
          </a:p>
          <a:p>
            <a:r>
              <a:rPr lang="en-US" sz="2400" dirty="0" smtClean="0"/>
              <a:t>The lack of lithium 7 could be explained by decay of WIMPs in electromagnetic particles.</a:t>
            </a:r>
            <a:endParaRPr lang="en-US" sz="2400" dirty="0"/>
          </a:p>
        </p:txBody>
      </p:sp>
      <p:pic>
        <p:nvPicPr>
          <p:cNvPr id="2050" name="Picture 2" descr="C:\Users\Propriétaire\Desktop\Dark Matter talk\Lithium7.JPG"/>
          <p:cNvPicPr>
            <a:picLocks noChangeAspect="1" noChangeArrowheads="1"/>
          </p:cNvPicPr>
          <p:nvPr/>
        </p:nvPicPr>
        <p:blipFill>
          <a:blip r:embed="rId2" cstate="print"/>
          <a:srcRect/>
          <a:stretch>
            <a:fillRect/>
          </a:stretch>
        </p:blipFill>
        <p:spPr bwMode="auto">
          <a:xfrm>
            <a:off x="2699792" y="3648075"/>
            <a:ext cx="4238625" cy="3209925"/>
          </a:xfrm>
          <a:prstGeom prst="rect">
            <a:avLst/>
          </a:prstGeom>
          <a:noFill/>
        </p:spPr>
      </p:pic>
      <p:sp>
        <p:nvSpPr>
          <p:cNvPr id="5" name="Espace réservé du numéro de diapositive 4"/>
          <p:cNvSpPr>
            <a:spLocks noGrp="1"/>
          </p:cNvSpPr>
          <p:nvPr>
            <p:ph type="sldNum" sz="quarter" idx="12"/>
          </p:nvPr>
        </p:nvSpPr>
        <p:spPr/>
        <p:txBody>
          <a:bodyPr/>
          <a:lstStyle/>
          <a:p>
            <a:fld id="{3972718E-3A88-45A3-8EAE-9FDA20D6384C}"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412776"/>
            <a:ext cx="8229600" cy="3993307"/>
          </a:xfrm>
        </p:spPr>
        <p:txBody>
          <a:bodyPr>
            <a:noAutofit/>
          </a:bodyPr>
          <a:lstStyle/>
          <a:p>
            <a:r>
              <a:rPr lang="en-US" sz="3000" dirty="0" smtClean="0"/>
              <a:t>CMB seems to be an exact Planck distribution. Decay of WIMPs into SuperWIMPs would change this distribution by increasing the energy of the photons more than their number. In equilibrium, the photon chemical potential µ is 0. The decay of WIMPs would increase it.</a:t>
            </a:r>
          </a:p>
          <a:p>
            <a:r>
              <a:rPr lang="en-US" sz="3000" dirty="0" smtClean="0"/>
              <a:t>The constrain is: µ &lt; 9</a:t>
            </a:r>
            <a:r>
              <a:rPr lang="en-US" sz="3000" baseline="30000" dirty="0" smtClean="0"/>
              <a:t>.</a:t>
            </a:r>
            <a:r>
              <a:rPr lang="en-US" sz="3000" dirty="0" smtClean="0"/>
              <a:t>10</a:t>
            </a:r>
            <a:r>
              <a:rPr lang="en-US" sz="3000" baseline="30000" dirty="0" smtClean="0"/>
              <a:t>-5</a:t>
            </a:r>
          </a:p>
          <a:p>
            <a:r>
              <a:rPr lang="en-US" sz="3000" dirty="0" smtClean="0"/>
              <a:t>It constrains the WIMPs lifetime (&lt; 10</a:t>
            </a:r>
            <a:r>
              <a:rPr lang="en-US" sz="3000" baseline="30000" dirty="0" smtClean="0"/>
              <a:t>7</a:t>
            </a:r>
            <a:r>
              <a:rPr lang="en-US" sz="3000" dirty="0" smtClean="0"/>
              <a:t> s) and the amount of released electromagnetic energy.</a:t>
            </a:r>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14</a:t>
            </a:fld>
            <a:endParaRPr lang="en-US" dirty="0"/>
          </a:p>
        </p:txBody>
      </p:sp>
      <p:sp>
        <p:nvSpPr>
          <p:cNvPr id="5" name="Rectangle 4"/>
          <p:cNvSpPr/>
          <p:nvPr/>
        </p:nvSpPr>
        <p:spPr>
          <a:xfrm>
            <a:off x="3923928" y="620688"/>
            <a:ext cx="1278373" cy="769441"/>
          </a:xfrm>
          <a:prstGeom prst="rect">
            <a:avLst/>
          </a:prstGeom>
        </p:spPr>
        <p:txBody>
          <a:bodyPr wrap="square">
            <a:spAutoFit/>
          </a:bodyPr>
          <a:lstStyle/>
          <a:p>
            <a:r>
              <a:rPr lang="en-US" sz="4400" dirty="0" smtClean="0"/>
              <a:t>CMB</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Conclusion</a:t>
            </a:r>
            <a:endParaRPr lang="en-US" dirty="0"/>
          </a:p>
        </p:txBody>
      </p:sp>
      <p:sp>
        <p:nvSpPr>
          <p:cNvPr id="3" name="Espace réservé du contenu 2"/>
          <p:cNvSpPr>
            <a:spLocks noGrp="1"/>
          </p:cNvSpPr>
          <p:nvPr>
            <p:ph idx="1"/>
          </p:nvPr>
        </p:nvSpPr>
        <p:spPr/>
        <p:txBody>
          <a:bodyPr>
            <a:normAutofit lnSpcReduction="10000"/>
          </a:bodyPr>
          <a:lstStyle/>
          <a:p>
            <a:r>
              <a:rPr lang="en-US" dirty="0" smtClean="0"/>
              <a:t>SuperWIMPs cannot be directly detected but their model has observational consequences for collider experiments, </a:t>
            </a:r>
            <a:r>
              <a:rPr lang="en-US" dirty="0" err="1" smtClean="0"/>
              <a:t>nucleosynthesis</a:t>
            </a:r>
            <a:r>
              <a:rPr lang="en-US" dirty="0" smtClean="0"/>
              <a:t> and  CMB analysis.</a:t>
            </a:r>
          </a:p>
          <a:p>
            <a:r>
              <a:rPr lang="en-US" dirty="0" smtClean="0"/>
              <a:t>SuperWIMPs</a:t>
            </a:r>
            <a:r>
              <a:rPr lang="en-US" dirty="0"/>
              <a:t> </a:t>
            </a:r>
            <a:r>
              <a:rPr lang="en-US" dirty="0" smtClean="0"/>
              <a:t>can be naturally produced with a density similar to baryonic matter.</a:t>
            </a:r>
          </a:p>
          <a:p>
            <a:r>
              <a:rPr lang="en-US" dirty="0" smtClean="0"/>
              <a:t>As WIMP Dark Matter is mostly excluded by direct detection, it’s time to search for other things.</a:t>
            </a:r>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References</a:t>
            </a:r>
            <a:endParaRPr lang="en-US" dirty="0"/>
          </a:p>
        </p:txBody>
      </p:sp>
      <p:sp>
        <p:nvSpPr>
          <p:cNvPr id="3" name="Espace réservé du contenu 2"/>
          <p:cNvSpPr>
            <a:spLocks noGrp="1"/>
          </p:cNvSpPr>
          <p:nvPr>
            <p:ph idx="1"/>
          </p:nvPr>
        </p:nvSpPr>
        <p:spPr/>
        <p:txBody>
          <a:bodyPr>
            <a:normAutofit/>
          </a:bodyPr>
          <a:lstStyle/>
          <a:p>
            <a:r>
              <a:rPr lang="en-US" sz="2200" dirty="0" smtClean="0"/>
              <a:t>Jonathan L. </a:t>
            </a:r>
            <a:r>
              <a:rPr lang="en-US" sz="2200" dirty="0" err="1" smtClean="0"/>
              <a:t>Feng</a:t>
            </a:r>
            <a:r>
              <a:rPr lang="en-US" sz="2200" dirty="0" smtClean="0"/>
              <a:t>, </a:t>
            </a:r>
            <a:r>
              <a:rPr lang="en-US" sz="2200" dirty="0" err="1" smtClean="0"/>
              <a:t>Arvind</a:t>
            </a:r>
            <a:r>
              <a:rPr lang="en-US" sz="2200" dirty="0" smtClean="0"/>
              <a:t> </a:t>
            </a:r>
            <a:r>
              <a:rPr lang="en-US" sz="2200" dirty="0" err="1" smtClean="0"/>
              <a:t>Rajaraman</a:t>
            </a:r>
            <a:r>
              <a:rPr lang="en-US" sz="2200" dirty="0" smtClean="0"/>
              <a:t>, and </a:t>
            </a:r>
            <a:r>
              <a:rPr lang="en-US" sz="2200" dirty="0" err="1" smtClean="0"/>
              <a:t>Fumihiro</a:t>
            </a:r>
            <a:r>
              <a:rPr lang="en-US" sz="2200" dirty="0" smtClean="0"/>
              <a:t> </a:t>
            </a:r>
            <a:r>
              <a:rPr lang="en-US" sz="2200" dirty="0" err="1" smtClean="0"/>
              <a:t>Takayama</a:t>
            </a:r>
            <a:r>
              <a:rPr lang="en-US" sz="2200" dirty="0" smtClean="0"/>
              <a:t>. </a:t>
            </a:r>
            <a:r>
              <a:rPr lang="en-US" sz="2200" dirty="0" err="1" smtClean="0"/>
              <a:t>SuperWIMP</a:t>
            </a:r>
            <a:r>
              <a:rPr lang="en-US" sz="2200" dirty="0" smtClean="0"/>
              <a:t> Dark Matter Signals from the Early Universe. </a:t>
            </a:r>
            <a:r>
              <a:rPr lang="en-US" sz="2200" dirty="0" err="1" smtClean="0"/>
              <a:t>arXiv:hep</a:t>
            </a:r>
            <a:r>
              <a:rPr lang="en-US" sz="2200" dirty="0" smtClean="0"/>
              <a:t>-ph/0306024v2 11 Aug 2003</a:t>
            </a:r>
          </a:p>
          <a:p>
            <a:r>
              <a:rPr lang="en-US" sz="2200" dirty="0" smtClean="0"/>
              <a:t>P. S. </a:t>
            </a:r>
            <a:r>
              <a:rPr lang="en-US" sz="2200" dirty="0" err="1" smtClean="0"/>
              <a:t>Bhupal</a:t>
            </a:r>
            <a:r>
              <a:rPr lang="en-US" sz="2200" dirty="0" smtClean="0"/>
              <a:t> Dev, </a:t>
            </a:r>
            <a:r>
              <a:rPr lang="en-US" sz="2200" dirty="0" err="1" smtClean="0"/>
              <a:t>Anupam</a:t>
            </a:r>
            <a:r>
              <a:rPr lang="en-US" sz="2200" dirty="0" smtClean="0"/>
              <a:t> </a:t>
            </a:r>
            <a:r>
              <a:rPr lang="en-US" sz="2200" dirty="0" err="1" smtClean="0"/>
              <a:t>Mazumdar</a:t>
            </a:r>
            <a:r>
              <a:rPr lang="en-US" sz="2200" dirty="0" smtClean="0"/>
              <a:t>, and </a:t>
            </a:r>
            <a:r>
              <a:rPr lang="en-US" sz="2200" dirty="0" err="1" smtClean="0"/>
              <a:t>Saleh</a:t>
            </a:r>
            <a:r>
              <a:rPr lang="en-US" sz="2200" dirty="0" smtClean="0"/>
              <a:t> </a:t>
            </a:r>
            <a:r>
              <a:rPr lang="en-US" sz="2200" dirty="0" err="1" smtClean="0"/>
              <a:t>Qutubb</a:t>
            </a:r>
            <a:r>
              <a:rPr lang="en-US" sz="2200" dirty="0" smtClean="0"/>
              <a:t>. Constraining Non-thermal and Thermal properties of Dark Matter. arXiv:1311.5297v2 [</a:t>
            </a:r>
            <a:r>
              <a:rPr lang="en-US" sz="2200" dirty="0" err="1" smtClean="0"/>
              <a:t>hep</a:t>
            </a:r>
            <a:r>
              <a:rPr lang="en-US" sz="2200" dirty="0" smtClean="0"/>
              <a:t>-ph] 9 May 2014</a:t>
            </a:r>
          </a:p>
          <a:p>
            <a:r>
              <a:rPr lang="nn-NO" sz="2200" dirty="0" smtClean="0"/>
              <a:t>JONATHAN L. FENG, ARVIND RAJARAMAN, BRYAN T. SMITH, </a:t>
            </a:r>
            <a:r>
              <a:rPr lang="en-US" sz="2200" dirty="0" smtClean="0"/>
              <a:t>SHUFANG SU, FUMIHIRO TAKAYAMA. </a:t>
            </a:r>
            <a:r>
              <a:rPr lang="en-US" sz="2200" dirty="0" err="1" smtClean="0"/>
              <a:t>SuperWIMP</a:t>
            </a:r>
            <a:r>
              <a:rPr lang="en-US" sz="2200" dirty="0" smtClean="0"/>
              <a:t> Cosmology and Collider Physics. </a:t>
            </a:r>
            <a:r>
              <a:rPr lang="en-US" sz="2200" dirty="0" err="1" smtClean="0"/>
              <a:t>arXiv:hep</a:t>
            </a:r>
            <a:r>
              <a:rPr lang="en-US" sz="2200" dirty="0" smtClean="0"/>
              <a:t>-ph/0410178v1 12 Oct 2004</a:t>
            </a:r>
            <a:endParaRPr lang="en-US" sz="2200"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16</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What are the characteristics of Dark Matter</a:t>
            </a:r>
            <a:endParaRPr lang="en-US" dirty="0"/>
          </a:p>
        </p:txBody>
      </p:sp>
      <p:sp>
        <p:nvSpPr>
          <p:cNvPr id="3" name="Espace réservé du contenu 2"/>
          <p:cNvSpPr>
            <a:spLocks noGrp="1"/>
          </p:cNvSpPr>
          <p:nvPr>
            <p:ph idx="1"/>
          </p:nvPr>
        </p:nvSpPr>
        <p:spPr/>
        <p:txBody>
          <a:bodyPr/>
          <a:lstStyle/>
          <a:p>
            <a:r>
              <a:rPr lang="en-US" dirty="0" smtClean="0"/>
              <a:t>It has not been detected otherwise than gravitationally.</a:t>
            </a:r>
          </a:p>
          <a:p>
            <a:r>
              <a:rPr lang="en-US" dirty="0" smtClean="0"/>
              <a:t>Its density stopped evolving in the early universe in an amount slightly higher than the baryonic asymmetry</a:t>
            </a:r>
            <a:r>
              <a:rPr lang="en-US" dirty="0" smtClean="0"/>
              <a:t>. That </a:t>
            </a:r>
            <a:r>
              <a:rPr lang="en-US" dirty="0" smtClean="0"/>
              <a:t>is, </a:t>
            </a:r>
            <a:r>
              <a:rPr lang="en-US" dirty="0" smtClean="0"/>
              <a:t>it </a:t>
            </a:r>
            <a:r>
              <a:rPr lang="en-US" dirty="0" smtClean="0"/>
              <a:t>has not decay in large amount since then.</a:t>
            </a:r>
          </a:p>
          <a:p>
            <a:endParaRPr lang="en-US" dirty="0" smtClean="0"/>
          </a:p>
          <a:p>
            <a:pPr>
              <a:buNone/>
            </a:pPr>
            <a:endParaRPr lang="en-US" dirty="0"/>
          </a:p>
          <a:p>
            <a:pPr>
              <a:buNone/>
            </a:pPr>
            <a:endParaRPr lang="en-US" dirty="0" smtClean="0"/>
          </a:p>
          <a:p>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What are we searching when we say we are searching for Dark Matter</a:t>
            </a:r>
            <a:endParaRPr lang="en-US" dirty="0"/>
          </a:p>
        </p:txBody>
      </p:sp>
      <p:sp>
        <p:nvSpPr>
          <p:cNvPr id="3" name="Espace réservé du contenu 2"/>
          <p:cNvSpPr>
            <a:spLocks noGrp="1"/>
          </p:cNvSpPr>
          <p:nvPr>
            <p:ph idx="1"/>
          </p:nvPr>
        </p:nvSpPr>
        <p:spPr/>
        <p:txBody>
          <a:bodyPr>
            <a:normAutofit fontScale="77500" lnSpcReduction="20000"/>
          </a:bodyPr>
          <a:lstStyle/>
          <a:p>
            <a:r>
              <a:rPr lang="en-US" sz="3700" dirty="0" smtClean="0"/>
              <a:t>We are trying to observe its interaction with nuclei or photons to understand which particles is Dark Matter.</a:t>
            </a:r>
          </a:p>
          <a:p>
            <a:r>
              <a:rPr lang="en-US" sz="3700" dirty="0" smtClean="0"/>
              <a:t>We are trying to produce a particle in collider experiment which seems to have the stability, the mass and the cross section needed to be Dark Matter.</a:t>
            </a:r>
          </a:p>
          <a:p>
            <a:r>
              <a:rPr lang="en-US" sz="3700" dirty="0" smtClean="0"/>
              <a:t>We are trying to observe other astronomic effect which impose more constrains on Dark matter like its decay product, tiny </a:t>
            </a:r>
            <a:r>
              <a:rPr lang="en-US" sz="3700" dirty="0" err="1" smtClean="0"/>
              <a:t>lensing</a:t>
            </a:r>
            <a:r>
              <a:rPr lang="en-US" sz="3700" dirty="0" smtClean="0"/>
              <a:t> effect, Supernovae cooling, or destruction of white dwarf.</a:t>
            </a:r>
          </a:p>
          <a:p>
            <a:endParaRPr lang="en-US" dirty="0" smtClean="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Are we sure that Dark Matter can be directly detected?</a:t>
            </a:r>
            <a:endParaRPr lang="en-US" dirty="0"/>
          </a:p>
        </p:txBody>
      </p:sp>
      <p:sp>
        <p:nvSpPr>
          <p:cNvPr id="3" name="Espace réservé du contenu 2"/>
          <p:cNvSpPr>
            <a:spLocks noGrp="1"/>
          </p:cNvSpPr>
          <p:nvPr>
            <p:ph idx="1"/>
          </p:nvPr>
        </p:nvSpPr>
        <p:spPr/>
        <p:txBody>
          <a:bodyPr/>
          <a:lstStyle/>
          <a:p>
            <a:r>
              <a:rPr lang="en-US" dirty="0" smtClean="0"/>
              <a:t>No !</a:t>
            </a:r>
          </a:p>
          <a:p>
            <a:pPr lvl="1"/>
            <a:r>
              <a:rPr lang="en-US" dirty="0" smtClean="0"/>
              <a:t>There is no guarantee that Dark Matter interacts otherwise than gravitationally or that these interactions are strong enough to be distinguished of neutrinos.</a:t>
            </a:r>
          </a:p>
          <a:p>
            <a:pPr lvl="1"/>
            <a:r>
              <a:rPr lang="en-US" dirty="0" smtClean="0"/>
              <a:t>We don’t know if the Dark Matter particles are big enough so that an individual particle can be gravitationally detected.</a:t>
            </a:r>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Can theorists </a:t>
            </a:r>
            <a:r>
              <a:rPr lang="en-US" dirty="0" smtClean="0"/>
              <a:t>invent Dark Matter which are not directly detectable?</a:t>
            </a:r>
            <a:endParaRPr lang="en-US" dirty="0"/>
          </a:p>
        </p:txBody>
      </p:sp>
      <p:sp>
        <p:nvSpPr>
          <p:cNvPr id="3" name="Espace réservé du contenu 2"/>
          <p:cNvSpPr>
            <a:spLocks noGrp="1"/>
          </p:cNvSpPr>
          <p:nvPr>
            <p:ph idx="1"/>
          </p:nvPr>
        </p:nvSpPr>
        <p:spPr/>
        <p:txBody>
          <a:bodyPr/>
          <a:lstStyle/>
          <a:p>
            <a:r>
              <a:rPr lang="en-US" dirty="0" smtClean="0"/>
              <a:t>Yes</a:t>
            </a:r>
          </a:p>
          <a:p>
            <a:pPr lvl="1"/>
            <a:r>
              <a:rPr lang="en-US" dirty="0" smtClean="0"/>
              <a:t>The gravitino predict by supergravity is likely to be the lightest superpartner, so to be Dark Matter and it interacts only gravitationally.</a:t>
            </a:r>
          </a:p>
          <a:p>
            <a:pPr lvl="1"/>
            <a:r>
              <a:rPr lang="en-US" dirty="0" smtClean="0"/>
              <a:t>The </a:t>
            </a:r>
            <a:r>
              <a:rPr lang="en-US" dirty="0" err="1" smtClean="0"/>
              <a:t>Kaluza</a:t>
            </a:r>
            <a:r>
              <a:rPr lang="en-US" dirty="0" smtClean="0"/>
              <a:t>-Klein graviton, which exist if there is an extra-dimension which forms a loop.</a:t>
            </a:r>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How those particles could have been produced?</a:t>
            </a:r>
            <a:endParaRPr lang="en-US" dirty="0"/>
          </a:p>
        </p:txBody>
      </p:sp>
      <p:sp>
        <p:nvSpPr>
          <p:cNvPr id="3" name="Espace réservé du contenu 2"/>
          <p:cNvSpPr>
            <a:spLocks noGrp="1"/>
          </p:cNvSpPr>
          <p:nvPr>
            <p:ph idx="1"/>
          </p:nvPr>
        </p:nvSpPr>
        <p:spPr/>
        <p:txBody>
          <a:bodyPr>
            <a:normAutofit fontScale="92500" lnSpcReduction="10000"/>
          </a:bodyPr>
          <a:lstStyle/>
          <a:p>
            <a:r>
              <a:rPr lang="en-US" dirty="0" smtClean="0"/>
              <a:t>Those particles could have been produced thermically by quantum gravity, but it is generally believed that all particles produced by quantum gravity have been diluted by inflation and that the post-inflation temperature was way bellow the Planck scale.</a:t>
            </a:r>
          </a:p>
          <a:p>
            <a:r>
              <a:rPr lang="en-US" dirty="0" smtClean="0"/>
              <a:t>Those particles can be produced by the decay of a particle which can decay only by them:</a:t>
            </a:r>
          </a:p>
          <a:p>
            <a:pPr lvl="1"/>
            <a:r>
              <a:rPr lang="en-US" dirty="0" smtClean="0"/>
              <a:t>Next lightest supersymmetric partner (NLSP)</a:t>
            </a:r>
          </a:p>
          <a:p>
            <a:pPr lvl="1"/>
            <a:r>
              <a:rPr lang="en-US" dirty="0" smtClean="0"/>
              <a:t>Next lightest KK particle (NLK)</a:t>
            </a:r>
          </a:p>
          <a:p>
            <a:pPr lvl="1"/>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r>
              <a:rPr lang="en-US" dirty="0" smtClean="0"/>
              <a:t>In this scenario, the NLSP and the NLK are WIMPs but they have all decayed long ago.</a:t>
            </a:r>
          </a:p>
          <a:p>
            <a:r>
              <a:rPr lang="en-US" dirty="0" smtClean="0"/>
              <a:t>Dark Matter is their decay, it’s a SuperWIMP.</a:t>
            </a:r>
          </a:p>
          <a:p>
            <a:r>
              <a:rPr lang="en-US" dirty="0" smtClean="0"/>
              <a:t>The WIMPs can be thermically produced. Then it decays over a long time, the decay being suppressed by the Planck scale but they all ends to be SuperWIMPs so the thermal relic density is preserved.</a:t>
            </a:r>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How Dark Matter can have been produced</a:t>
            </a:r>
            <a:endParaRPr lang="en-US" dirty="0"/>
          </a:p>
        </p:txBody>
      </p:sp>
      <p:sp>
        <p:nvSpPr>
          <p:cNvPr id="3" name="Espace réservé du contenu 2"/>
          <p:cNvSpPr>
            <a:spLocks noGrp="1"/>
          </p:cNvSpPr>
          <p:nvPr>
            <p:ph idx="1"/>
          </p:nvPr>
        </p:nvSpPr>
        <p:spPr/>
        <p:txBody>
          <a:bodyPr>
            <a:normAutofit fontScale="70000" lnSpcReduction="20000"/>
          </a:bodyPr>
          <a:lstStyle/>
          <a:p>
            <a:r>
              <a:rPr lang="en-US" dirty="0" smtClean="0"/>
              <a:t>Freeze out: Dark Matter was in equilibrium with the Standard Model particles until the temperature be bellow its mass. Then </a:t>
            </a:r>
            <a:r>
              <a:rPr lang="en-US" dirty="0" smtClean="0"/>
              <a:t>Dark </a:t>
            </a:r>
            <a:r>
              <a:rPr lang="en-US" dirty="0" smtClean="0"/>
              <a:t>Matter becomes Standard Model particles </a:t>
            </a:r>
            <a:r>
              <a:rPr lang="en-US" dirty="0" smtClean="0"/>
              <a:t>exponentially </a:t>
            </a:r>
            <a:r>
              <a:rPr lang="en-US" dirty="0" smtClean="0"/>
              <a:t>until </a:t>
            </a:r>
            <a:r>
              <a:rPr lang="en-US" dirty="0" smtClean="0"/>
              <a:t>it’s suppressed </a:t>
            </a:r>
            <a:r>
              <a:rPr lang="en-US" dirty="0" smtClean="0"/>
              <a:t>by the universe expansion. Final concentration is inversely proportional to the cross section.</a:t>
            </a:r>
          </a:p>
          <a:p>
            <a:r>
              <a:rPr lang="en-US" dirty="0" smtClean="0"/>
              <a:t>Non-thermic: Dark Matter has been produced by </a:t>
            </a:r>
            <a:r>
              <a:rPr lang="en-US" dirty="0" err="1" smtClean="0"/>
              <a:t>inflaton</a:t>
            </a:r>
            <a:r>
              <a:rPr lang="en-US" dirty="0" smtClean="0"/>
              <a:t> decay or other phenomena without relationship to the Standard Model temperature. The cross section with Standard Model particles must be negligible.</a:t>
            </a:r>
          </a:p>
          <a:p>
            <a:r>
              <a:rPr lang="en-US" dirty="0" smtClean="0"/>
              <a:t>Freeze in: Dark Matter has been produced thermically but has always been under the equilibrium density. Its decay with itself has always been negligible. Final concentration is directly proportional to the cross section. It also depends on the time to produced it which depends on the </a:t>
            </a:r>
            <a:r>
              <a:rPr lang="en-US" dirty="0" smtClean="0"/>
              <a:t>mass and the maximal temperature after inflation.</a:t>
            </a:r>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403648" y="0"/>
            <a:ext cx="6084167" cy="4389697"/>
          </a:xfrm>
          <a:prstGeom prst="rect">
            <a:avLst/>
          </a:prstGeom>
          <a:noFill/>
          <a:ln w="9525">
            <a:noFill/>
            <a:miter lim="800000"/>
            <a:headEnd/>
            <a:tailEnd/>
          </a:ln>
        </p:spPr>
      </p:pic>
      <p:sp>
        <p:nvSpPr>
          <p:cNvPr id="5" name="Rectangle 4"/>
          <p:cNvSpPr/>
          <p:nvPr/>
        </p:nvSpPr>
        <p:spPr>
          <a:xfrm>
            <a:off x="179512" y="4581128"/>
            <a:ext cx="8712968" cy="2308324"/>
          </a:xfrm>
          <a:prstGeom prst="rect">
            <a:avLst/>
          </a:prstGeom>
        </p:spPr>
        <p:txBody>
          <a:bodyPr wrap="square">
            <a:spAutoFit/>
          </a:bodyPr>
          <a:lstStyle/>
          <a:p>
            <a:r>
              <a:rPr lang="en-US" dirty="0" smtClean="0"/>
              <a:t>The top of the overclosure region is the freeze-out which produced exactly the good amount of Dark Matter : &lt;</a:t>
            </a:r>
            <a:r>
              <a:rPr lang="el-GR" dirty="0" smtClean="0"/>
              <a:t>σ</a:t>
            </a:r>
            <a:r>
              <a:rPr lang="en-US" dirty="0" smtClean="0"/>
              <a:t> v&gt; = 2</a:t>
            </a:r>
            <a:r>
              <a:rPr lang="en-US" baseline="30000" dirty="0" smtClean="0"/>
              <a:t>.</a:t>
            </a:r>
            <a:r>
              <a:rPr lang="en-US" dirty="0" smtClean="0"/>
              <a:t>10</a:t>
            </a:r>
            <a:r>
              <a:rPr lang="en-US" baseline="30000" dirty="0" smtClean="0"/>
              <a:t>-26 </a:t>
            </a:r>
            <a:r>
              <a:rPr lang="en-US" dirty="0" smtClean="0"/>
              <a:t>cm³ s</a:t>
            </a:r>
            <a:r>
              <a:rPr lang="en-US" baseline="30000" dirty="0" smtClean="0"/>
              <a:t>-1</a:t>
            </a:r>
            <a:r>
              <a:rPr lang="en-US" dirty="0" smtClean="0"/>
              <a:t>  There is also a logarithmic dependence on the mass.</a:t>
            </a:r>
            <a:endParaRPr lang="en-US" baseline="30000" dirty="0" smtClean="0"/>
          </a:p>
          <a:p>
            <a:r>
              <a:rPr lang="en-US" dirty="0" smtClean="0"/>
              <a:t>The left side of overclosure region is the freeze-in which produced exactly the good amount of Dark Matter</a:t>
            </a:r>
          </a:p>
          <a:p>
            <a:r>
              <a:rPr lang="en-US" dirty="0" smtClean="0"/>
              <a:t>All colored region are excluded for thermal production.</a:t>
            </a:r>
          </a:p>
          <a:p>
            <a:r>
              <a:rPr lang="en-US" dirty="0" smtClean="0"/>
              <a:t>T</a:t>
            </a:r>
            <a:r>
              <a:rPr lang="en-US" baseline="-25000" dirty="0" smtClean="0"/>
              <a:t>R</a:t>
            </a:r>
            <a:r>
              <a:rPr lang="en-US" dirty="0" smtClean="0"/>
              <a:t> is the maximum temperature after inflation, B</a:t>
            </a:r>
            <a:r>
              <a:rPr lang="en-US" baseline="-25000" dirty="0" smtClean="0"/>
              <a:t>X</a:t>
            </a:r>
            <a:r>
              <a:rPr lang="en-US" dirty="0" smtClean="0"/>
              <a:t> is the branching ratio of inflation decay to Dark Matter.  Freeze-out is independent of these parameters.</a:t>
            </a:r>
            <a:endParaRPr lang="en-US" dirty="0"/>
          </a:p>
        </p:txBody>
      </p:sp>
      <p:sp>
        <p:nvSpPr>
          <p:cNvPr id="4" name="Espace réservé du numéro de diapositive 3"/>
          <p:cNvSpPr>
            <a:spLocks noGrp="1"/>
          </p:cNvSpPr>
          <p:nvPr>
            <p:ph type="sldNum" sz="quarter" idx="12"/>
          </p:nvPr>
        </p:nvSpPr>
        <p:spPr/>
        <p:txBody>
          <a:bodyPr/>
          <a:lstStyle/>
          <a:p>
            <a:fld id="{3972718E-3A88-45A3-8EAE-9FDA20D6384C}"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1919</TotalTime>
  <Words>1069</Words>
  <Application>Microsoft Office PowerPoint</Application>
  <PresentationFormat>Affichage à l'écran (4:3)</PresentationFormat>
  <Paragraphs>77</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SuperWIMPs</vt:lpstr>
      <vt:lpstr>What are the characteristics of Dark Matter</vt:lpstr>
      <vt:lpstr>What are we searching when we say we are searching for Dark Matter</vt:lpstr>
      <vt:lpstr>Are we sure that Dark Matter can be directly detected?</vt:lpstr>
      <vt:lpstr>Can theorists invent Dark Matter which are not directly detectable?</vt:lpstr>
      <vt:lpstr>How those particles could have been produced?</vt:lpstr>
      <vt:lpstr>Diapositive 7</vt:lpstr>
      <vt:lpstr>How Dark Matter can have been produced</vt:lpstr>
      <vt:lpstr>Diapositive 9</vt:lpstr>
      <vt:lpstr>Why thermal relic is interesting</vt:lpstr>
      <vt:lpstr>Is it experimentally testable in collider</vt:lpstr>
      <vt:lpstr>Can we observe it by astronomic effect?</vt:lpstr>
      <vt:lpstr>Nucleosynthesis</vt:lpstr>
      <vt:lpstr>Diapositive 14</vt:lpstr>
      <vt:lpstr>Conclusion</vt:lpstr>
      <vt:lpstr>References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SuperWIMPs</dc:title>
  <dc:creator>Propriétaire</dc:creator>
  <cp:lastModifiedBy>Propriétaire</cp:lastModifiedBy>
  <cp:revision>52</cp:revision>
  <dcterms:created xsi:type="dcterms:W3CDTF">2015-10-09T03:11:33Z</dcterms:created>
  <dcterms:modified xsi:type="dcterms:W3CDTF">2015-12-02T00:43:27Z</dcterms:modified>
</cp:coreProperties>
</file>