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58" r:id="rId6"/>
    <p:sldId id="1862" r:id="rId7"/>
    <p:sldId id="1863" r:id="rId8"/>
    <p:sldId id="1864" r:id="rId9"/>
    <p:sldId id="263" r:id="rId10"/>
    <p:sldId id="264" r:id="rId11"/>
    <p:sldId id="265" r:id="rId12"/>
    <p:sldId id="1866" r:id="rId13"/>
    <p:sldId id="1865" r:id="rId14"/>
    <p:sldId id="271" r:id="rId15"/>
  </p:sldIdLst>
  <p:sldSz cx="9144000" cy="5143500" type="screen16x9"/>
  <p:notesSz cx="6858000" cy="9144000"/>
  <p:embeddedFontLst>
    <p:embeddedFont>
      <p:font typeface="Avenir" panose="02000503020000020003" pitchFamily="2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ibre Franklin" pitchFamily="2" charset="77"/>
      <p:regular r:id="rId23"/>
      <p:bold r:id="rId24"/>
      <p:italic r:id="rId25"/>
      <p:boldItalic r:id="rId26"/>
    </p:embeddedFont>
    <p:embeddedFont>
      <p:font typeface="Libre Franklin Thin" pitchFamily="2" charset="77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hQMmWZSAEhzGgLBG+5nW0H1rw6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07"/>
    <p:restoredTop sz="85468"/>
  </p:normalViewPr>
  <p:slideViewPr>
    <p:cSldViewPr snapToGrid="0">
      <p:cViewPr varScale="1">
        <p:scale>
          <a:sx n="124" d="100"/>
          <a:sy n="124" d="100"/>
        </p:scale>
        <p:origin x="176" y="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7" name="Google Shape;3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2575044d78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g12575044d78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2575044d78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1" name="Google Shape;511;g12575044d78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25977548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g125977548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053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25977548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g125977548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805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2" name="Google Shape;6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 err="1"/>
              <a:t>Multi-purpose</a:t>
            </a:r>
            <a:r>
              <a:rPr lang="fr-FR" dirty="0"/>
              <a:t>: HEP (8%), Adv Scientific </a:t>
            </a:r>
            <a:r>
              <a:rPr lang="fr-FR" dirty="0" err="1"/>
              <a:t>Computing</a:t>
            </a:r>
            <a:r>
              <a:rPr lang="fr-FR" dirty="0"/>
              <a:t> (25%), Basic Energy Sciences (25%),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Env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(18%), Energy </a:t>
            </a:r>
            <a:r>
              <a:rPr lang="fr-FR" dirty="0" err="1"/>
              <a:t>Efficiency</a:t>
            </a:r>
            <a:r>
              <a:rPr lang="fr-FR" dirty="0"/>
              <a:t> &amp; </a:t>
            </a:r>
            <a:r>
              <a:rPr lang="fr-FR" dirty="0" err="1"/>
              <a:t>renewable</a:t>
            </a:r>
            <a:r>
              <a:rPr lang="fr-FR" dirty="0"/>
              <a:t> En. (15%)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BES: Basic Energy Sciences (</a:t>
            </a:r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err="1"/>
              <a:t>foundry</a:t>
            </a:r>
            <a:r>
              <a:rPr lang="fr-FR" dirty="0"/>
              <a:t>), FES: </a:t>
            </a:r>
            <a:endParaRPr dirty="0"/>
          </a:p>
        </p:txBody>
      </p:sp>
      <p:sp>
        <p:nvSpPr>
          <p:cNvPr id="343" name="Google Shape;3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25f1b393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74" name="Google Shape;374;g125f1b393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5" name="Google Shape;4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58" name="Google Shape;3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9d6201c32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5" name="Google Shape;535;g19d6201c32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2452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9d6201c32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5" name="Google Shape;535;g19d6201c32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385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9d6201c32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5" name="Google Shape;535;g19d6201c32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8959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2575044d7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g12575044d7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 Slide 1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12"/>
          <p:cNvGrpSpPr/>
          <p:nvPr/>
        </p:nvGrpSpPr>
        <p:grpSpPr>
          <a:xfrm>
            <a:off x="-158720" y="-106972"/>
            <a:ext cx="9447493" cy="5353495"/>
            <a:chOff x="-158720" y="-142630"/>
            <a:chExt cx="9447492" cy="7137993"/>
          </a:xfrm>
        </p:grpSpPr>
        <p:grpSp>
          <p:nvGrpSpPr>
            <p:cNvPr id="48" name="Google Shape;48;p12"/>
            <p:cNvGrpSpPr/>
            <p:nvPr/>
          </p:nvGrpSpPr>
          <p:grpSpPr>
            <a:xfrm>
              <a:off x="685800" y="6873248"/>
              <a:ext cx="7772400" cy="122115"/>
              <a:chOff x="685800" y="6873248"/>
              <a:chExt cx="7772400" cy="122115"/>
            </a:xfrm>
          </p:grpSpPr>
          <p:cxnSp>
            <p:nvCxnSpPr>
              <p:cNvPr id="49" name="Google Shape;49;p12"/>
              <p:cNvCxnSpPr/>
              <p:nvPr/>
            </p:nvCxnSpPr>
            <p:spPr>
              <a:xfrm>
                <a:off x="685800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" name="Google Shape;50;p12"/>
              <p:cNvCxnSpPr/>
              <p:nvPr/>
            </p:nvCxnSpPr>
            <p:spPr>
              <a:xfrm>
                <a:off x="8458200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1" name="Google Shape;51;p12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52" name="Google Shape;52;p1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" name="Google Shape;53;p12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4" name="Google Shape;54;p12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55" name="Google Shape;55;p1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" name="Google Shape;56;p12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7" name="Google Shape;57;p12"/>
            <p:cNvGrpSpPr/>
            <p:nvPr/>
          </p:nvGrpSpPr>
          <p:grpSpPr>
            <a:xfrm>
              <a:off x="685800" y="-142630"/>
              <a:ext cx="7772400" cy="122115"/>
              <a:chOff x="685800" y="6873248"/>
              <a:chExt cx="7772400" cy="122115"/>
            </a:xfrm>
          </p:grpSpPr>
          <p:cxnSp>
            <p:nvCxnSpPr>
              <p:cNvPr id="58" name="Google Shape;58;p12"/>
              <p:cNvCxnSpPr/>
              <p:nvPr/>
            </p:nvCxnSpPr>
            <p:spPr>
              <a:xfrm>
                <a:off x="685800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9" name="Google Shape;59;p12"/>
              <p:cNvCxnSpPr/>
              <p:nvPr/>
            </p:nvCxnSpPr>
            <p:spPr>
              <a:xfrm>
                <a:off x="8458200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0" name="Google Shape;60;p12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1" name="Google Shape;61;p1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" name="Google Shape;62;p12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" name="Google Shape;63;p12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4" name="Google Shape;64;p1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5" name="Google Shape;65;p12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66" name="Google Shape;66;p12"/>
            <p:cNvGrpSpPr/>
            <p:nvPr/>
          </p:nvGrpSpPr>
          <p:grpSpPr>
            <a:xfrm>
              <a:off x="-158720" y="633274"/>
              <a:ext cx="122113" cy="5599983"/>
              <a:chOff x="-158720" y="633274"/>
              <a:chExt cx="122113" cy="5599983"/>
            </a:xfrm>
          </p:grpSpPr>
          <p:cxnSp>
            <p:nvCxnSpPr>
              <p:cNvPr id="67" name="Google Shape;67;p12"/>
              <p:cNvCxnSpPr/>
              <p:nvPr/>
            </p:nvCxnSpPr>
            <p:spPr>
              <a:xfrm rot="10800000">
                <a:off x="-158720" y="5715004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8" name="Google Shape;68;p12"/>
              <p:cNvCxnSpPr/>
              <p:nvPr/>
            </p:nvCxnSpPr>
            <p:spPr>
              <a:xfrm>
                <a:off x="-97662" y="1991200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9" name="Google Shape;69;p12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0" name="Google Shape;70;p12"/>
              <p:cNvCxnSpPr/>
              <p:nvPr/>
            </p:nvCxnSpPr>
            <p:spPr>
              <a:xfrm>
                <a:off x="-97662" y="63327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1" name="Google Shape;71;p12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2" name="Google Shape;72;p12"/>
              <p:cNvCxnSpPr/>
              <p:nvPr/>
            </p:nvCxnSpPr>
            <p:spPr>
              <a:xfrm rot="10800000">
                <a:off x="-158720" y="4783673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" name="Google Shape;73;p12"/>
              <p:cNvCxnSpPr/>
              <p:nvPr/>
            </p:nvCxnSpPr>
            <p:spPr>
              <a:xfrm rot="10800000">
                <a:off x="-158720" y="3886201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" name="Google Shape;74;p12"/>
              <p:cNvCxnSpPr/>
              <p:nvPr/>
            </p:nvCxnSpPr>
            <p:spPr>
              <a:xfrm rot="10800000">
                <a:off x="-158720" y="2971801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5" name="Google Shape;75;p12"/>
            <p:cNvGrpSpPr/>
            <p:nvPr/>
          </p:nvGrpSpPr>
          <p:grpSpPr>
            <a:xfrm>
              <a:off x="9166659" y="633274"/>
              <a:ext cx="122113" cy="5599983"/>
              <a:chOff x="-158720" y="633274"/>
              <a:chExt cx="122113" cy="5599983"/>
            </a:xfrm>
          </p:grpSpPr>
          <p:cxnSp>
            <p:nvCxnSpPr>
              <p:cNvPr id="76" name="Google Shape;76;p12"/>
              <p:cNvCxnSpPr/>
              <p:nvPr/>
            </p:nvCxnSpPr>
            <p:spPr>
              <a:xfrm rot="10800000">
                <a:off x="-158720" y="5715004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" name="Google Shape;77;p12"/>
              <p:cNvCxnSpPr/>
              <p:nvPr/>
            </p:nvCxnSpPr>
            <p:spPr>
              <a:xfrm>
                <a:off x="-97662" y="1991200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8" name="Google Shape;78;p12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9" name="Google Shape;79;p12"/>
              <p:cNvCxnSpPr/>
              <p:nvPr/>
            </p:nvCxnSpPr>
            <p:spPr>
              <a:xfrm>
                <a:off x="-97662" y="63327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0" name="Google Shape;80;p12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" name="Google Shape;81;p12"/>
              <p:cNvCxnSpPr/>
              <p:nvPr/>
            </p:nvCxnSpPr>
            <p:spPr>
              <a:xfrm rot="10800000">
                <a:off x="-158720" y="4783673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" name="Google Shape;82;p12"/>
              <p:cNvCxnSpPr/>
              <p:nvPr/>
            </p:nvCxnSpPr>
            <p:spPr>
              <a:xfrm rot="10800000">
                <a:off x="-158720" y="3886201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3" name="Google Shape;83;p12"/>
              <p:cNvCxnSpPr/>
              <p:nvPr/>
            </p:nvCxnSpPr>
            <p:spPr>
              <a:xfrm rot="10800000">
                <a:off x="-158720" y="2971801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677863" y="520748"/>
            <a:ext cx="7773987" cy="1567347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685006" y="2088095"/>
            <a:ext cx="7773987" cy="72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lvl="0" indent="-31750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​"/>
              <a:defRPr sz="18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​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Arial"/>
              <a:buChar char="​"/>
              <a:defRPr sz="1200"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Arial"/>
              <a:buChar char="​"/>
              <a:defRPr sz="1100"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SzPts val="1100"/>
              <a:buFont typeface="Arial"/>
              <a:buChar char="​"/>
              <a:defRPr sz="1100"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pic>
        <p:nvPicPr>
          <p:cNvPr id="86" name="Google Shape;86;p12" descr="LBL_Masterbrand_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800" y="4436701"/>
            <a:ext cx="3159598" cy="38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 descr="RGB_Color-Seal_White-Mark_SC_Horizontal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2350" y="4478575"/>
            <a:ext cx="2349500" cy="30114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 txBox="1"/>
          <p:nvPr/>
        </p:nvSpPr>
        <p:spPr>
          <a:xfrm>
            <a:off x="672307" y="245938"/>
            <a:ext cx="7773987" cy="62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-114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4AA17"/>
              </a:buClr>
              <a:buSzPts val="1800"/>
              <a:buFont typeface="Arial"/>
              <a:buChar char="​"/>
            </a:pPr>
            <a:r>
              <a:rPr lang="en-US" sz="1800" b="0" i="0" u="none" strike="noStrike" cap="none">
                <a:solidFill>
                  <a:srgbClr val="E4AA17"/>
                </a:solidFill>
                <a:latin typeface="Arial"/>
                <a:ea typeface="Arial"/>
                <a:cs typeface="Arial"/>
                <a:sym typeface="Arial"/>
              </a:rPr>
              <a:t>ENERGY SCIENCES AREA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" name="Google Shape;89;p12"/>
          <p:cNvGrpSpPr/>
          <p:nvPr/>
        </p:nvGrpSpPr>
        <p:grpSpPr>
          <a:xfrm>
            <a:off x="-158720" y="-106972"/>
            <a:ext cx="9447493" cy="5353495"/>
            <a:chOff x="-158720" y="-142630"/>
            <a:chExt cx="9447492" cy="7137993"/>
          </a:xfrm>
        </p:grpSpPr>
        <p:grpSp>
          <p:nvGrpSpPr>
            <p:cNvPr id="90" name="Google Shape;90;p12"/>
            <p:cNvGrpSpPr/>
            <p:nvPr/>
          </p:nvGrpSpPr>
          <p:grpSpPr>
            <a:xfrm>
              <a:off x="685800" y="6873248"/>
              <a:ext cx="7772400" cy="122115"/>
              <a:chOff x="685800" y="6873248"/>
              <a:chExt cx="7772400" cy="122115"/>
            </a:xfrm>
          </p:grpSpPr>
          <p:cxnSp>
            <p:nvCxnSpPr>
              <p:cNvPr id="91" name="Google Shape;91;p12"/>
              <p:cNvCxnSpPr/>
              <p:nvPr/>
            </p:nvCxnSpPr>
            <p:spPr>
              <a:xfrm>
                <a:off x="685800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2" name="Google Shape;92;p12"/>
              <p:cNvCxnSpPr/>
              <p:nvPr/>
            </p:nvCxnSpPr>
            <p:spPr>
              <a:xfrm>
                <a:off x="8458200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3" name="Google Shape;93;p12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94" name="Google Shape;94;p1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5" name="Google Shape;95;p12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6" name="Google Shape;96;p12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97" name="Google Shape;97;p1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8" name="Google Shape;98;p12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99" name="Google Shape;99;p12"/>
            <p:cNvGrpSpPr/>
            <p:nvPr/>
          </p:nvGrpSpPr>
          <p:grpSpPr>
            <a:xfrm>
              <a:off x="685800" y="-142630"/>
              <a:ext cx="7772400" cy="122115"/>
              <a:chOff x="685800" y="6873248"/>
              <a:chExt cx="7772400" cy="122115"/>
            </a:xfrm>
          </p:grpSpPr>
          <p:cxnSp>
            <p:nvCxnSpPr>
              <p:cNvPr id="100" name="Google Shape;100;p12"/>
              <p:cNvCxnSpPr/>
              <p:nvPr/>
            </p:nvCxnSpPr>
            <p:spPr>
              <a:xfrm>
                <a:off x="685800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1" name="Google Shape;101;p12"/>
              <p:cNvCxnSpPr/>
              <p:nvPr/>
            </p:nvCxnSpPr>
            <p:spPr>
              <a:xfrm>
                <a:off x="8458200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02" name="Google Shape;102;p12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103" name="Google Shape;103;p1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" name="Google Shape;104;p12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" name="Google Shape;105;p12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106" name="Google Shape;106;p1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" name="Google Shape;107;p12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08" name="Google Shape;108;p12"/>
            <p:cNvGrpSpPr/>
            <p:nvPr/>
          </p:nvGrpSpPr>
          <p:grpSpPr>
            <a:xfrm>
              <a:off x="-158720" y="633274"/>
              <a:ext cx="122113" cy="5599983"/>
              <a:chOff x="-158720" y="633274"/>
              <a:chExt cx="122113" cy="5599983"/>
            </a:xfrm>
          </p:grpSpPr>
          <p:cxnSp>
            <p:nvCxnSpPr>
              <p:cNvPr id="109" name="Google Shape;109;p12"/>
              <p:cNvCxnSpPr/>
              <p:nvPr/>
            </p:nvCxnSpPr>
            <p:spPr>
              <a:xfrm rot="10800000">
                <a:off x="-158720" y="5715004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0" name="Google Shape;110;p12"/>
              <p:cNvCxnSpPr/>
              <p:nvPr/>
            </p:nvCxnSpPr>
            <p:spPr>
              <a:xfrm>
                <a:off x="-97662" y="1991200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1" name="Google Shape;111;p12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2" name="Google Shape;112;p12"/>
              <p:cNvCxnSpPr/>
              <p:nvPr/>
            </p:nvCxnSpPr>
            <p:spPr>
              <a:xfrm>
                <a:off x="-97662" y="63327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3" name="Google Shape;113;p12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4" name="Google Shape;114;p12"/>
              <p:cNvCxnSpPr/>
              <p:nvPr/>
            </p:nvCxnSpPr>
            <p:spPr>
              <a:xfrm rot="10800000">
                <a:off x="-158720" y="4783673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5" name="Google Shape;115;p12"/>
              <p:cNvCxnSpPr/>
              <p:nvPr/>
            </p:nvCxnSpPr>
            <p:spPr>
              <a:xfrm rot="10800000">
                <a:off x="-158720" y="3886201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6" name="Google Shape;116;p12"/>
              <p:cNvCxnSpPr/>
              <p:nvPr/>
            </p:nvCxnSpPr>
            <p:spPr>
              <a:xfrm rot="10800000">
                <a:off x="-158720" y="2971801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17" name="Google Shape;117;p12"/>
            <p:cNvGrpSpPr/>
            <p:nvPr/>
          </p:nvGrpSpPr>
          <p:grpSpPr>
            <a:xfrm>
              <a:off x="9166659" y="633274"/>
              <a:ext cx="122113" cy="5599983"/>
              <a:chOff x="-158720" y="633274"/>
              <a:chExt cx="122113" cy="5599983"/>
            </a:xfrm>
          </p:grpSpPr>
          <p:cxnSp>
            <p:nvCxnSpPr>
              <p:cNvPr id="118" name="Google Shape;118;p12"/>
              <p:cNvCxnSpPr/>
              <p:nvPr/>
            </p:nvCxnSpPr>
            <p:spPr>
              <a:xfrm rot="10800000">
                <a:off x="-158720" y="5715004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9" name="Google Shape;119;p12"/>
              <p:cNvCxnSpPr/>
              <p:nvPr/>
            </p:nvCxnSpPr>
            <p:spPr>
              <a:xfrm>
                <a:off x="-97662" y="1991200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0" name="Google Shape;120;p12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1" name="Google Shape;121;p12"/>
              <p:cNvCxnSpPr/>
              <p:nvPr/>
            </p:nvCxnSpPr>
            <p:spPr>
              <a:xfrm>
                <a:off x="-97662" y="63327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2" name="Google Shape;122;p12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3" name="Google Shape;123;p12"/>
              <p:cNvCxnSpPr/>
              <p:nvPr/>
            </p:nvCxnSpPr>
            <p:spPr>
              <a:xfrm rot="10800000">
                <a:off x="-158720" y="4783673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4" name="Google Shape;124;p12"/>
              <p:cNvCxnSpPr/>
              <p:nvPr/>
            </p:nvCxnSpPr>
            <p:spPr>
              <a:xfrm rot="10800000">
                <a:off x="-158720" y="3886201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5" name="Google Shape;125;p12"/>
              <p:cNvCxnSpPr/>
              <p:nvPr/>
            </p:nvCxnSpPr>
            <p:spPr>
              <a:xfrm rot="10800000">
                <a:off x="-158720" y="2971801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26" name="Google Shape;126;p12"/>
          <p:cNvSpPr/>
          <p:nvPr/>
        </p:nvSpPr>
        <p:spPr>
          <a:xfrm>
            <a:off x="-12709" y="-106971"/>
            <a:ext cx="9240422" cy="5261907"/>
          </a:xfrm>
          <a:prstGeom prst="rect">
            <a:avLst/>
          </a:prstGeom>
          <a:gradFill>
            <a:gsLst>
              <a:gs pos="0">
                <a:srgbClr val="2B768A"/>
              </a:gs>
              <a:gs pos="48000">
                <a:srgbClr val="4FAEC7"/>
              </a:gs>
              <a:gs pos="100000">
                <a:srgbClr val="92CCDC"/>
              </a:gs>
            </a:gsLst>
            <a:lin ang="16200000" scaled="0"/>
          </a:gradFill>
          <a:ln>
            <a:noFill/>
          </a:ln>
        </p:spPr>
        <p:txBody>
          <a:bodyPr spcFirstLastPara="1" wrap="square" lIns="171450" tIns="171450" rIns="171450" bIns="171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7" name="Google Shape;127;p12" descr="LBL_Masterbrand_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800" y="4528141"/>
            <a:ext cx="3159598" cy="38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2" descr="RGB_Color-Seal_White-Mark_SC_Horizontal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2350" y="4570015"/>
            <a:ext cx="2349500" cy="301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"/>
          <p:cNvSpPr txBox="1"/>
          <p:nvPr/>
        </p:nvSpPr>
        <p:spPr>
          <a:xfrm>
            <a:off x="672307" y="245938"/>
            <a:ext cx="7773987" cy="62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-114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​"/>
            </a:pPr>
            <a:r>
              <a:rPr lang="en-US" sz="18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PHYSICAL SCIENCES AREA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2" descr="Screen Shot 2017-05-24 at 10.20.15 AM.png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7"/>
          <a:stretch/>
        </p:blipFill>
        <p:spPr>
          <a:xfrm>
            <a:off x="-12705" y="879874"/>
            <a:ext cx="9240420" cy="323520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1176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OE template" type="tx">
  <p:cSld name="TITLE_AND_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/>
          <p:nvPr/>
        </p:nvSpPr>
        <p:spPr>
          <a:xfrm>
            <a:off x="0" y="1"/>
            <a:ext cx="9144000" cy="641700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9434"/>
            <a:ext cx="9144000" cy="632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00050" y="1046084"/>
            <a:ext cx="8308200" cy="3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/>
            </a:lvl1pPr>
            <a:lvl2pPr marL="914400" lvl="1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▪"/>
              <a:defRPr/>
            </a:lvl2pPr>
            <a:lvl3pPr marL="1371600" lvl="2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o"/>
              <a:defRPr/>
            </a:lvl3pPr>
            <a:lvl4pPr marL="1828800" lvl="3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o"/>
              <a:defRPr/>
            </a:lvl4pPr>
            <a:lvl5pPr marL="2286000" lvl="4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o"/>
              <a:defRPr/>
            </a:lvl5pPr>
            <a:lvl6pPr marL="2743200" lvl="5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ldNum" idx="12"/>
          </p:nvPr>
        </p:nvSpPr>
        <p:spPr>
          <a:xfrm>
            <a:off x="8524124" y="4776914"/>
            <a:ext cx="184200" cy="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/Image">
  <p:cSld name="Title Slide w/Imag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ctrTitle"/>
          </p:nvPr>
        </p:nvSpPr>
        <p:spPr>
          <a:xfrm>
            <a:off x="458657" y="1338679"/>
            <a:ext cx="8226600" cy="607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Arial"/>
              <a:buNone/>
              <a:defRPr sz="41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ubTitle" idx="1"/>
          </p:nvPr>
        </p:nvSpPr>
        <p:spPr>
          <a:xfrm>
            <a:off x="458663" y="2071858"/>
            <a:ext cx="8226600" cy="5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rgbClr val="888C8F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>
                <a:solidFill>
                  <a:srgbClr val="888C8F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>
                <a:solidFill>
                  <a:srgbClr val="888C8F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>
                <a:solidFill>
                  <a:srgbClr val="888C8F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100"/>
              <a:buNone/>
              <a:defRPr>
                <a:solidFill>
                  <a:srgbClr val="888C8F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100"/>
              <a:buNone/>
              <a:defRPr>
                <a:solidFill>
                  <a:srgbClr val="888C8F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100"/>
              <a:buNone/>
              <a:defRPr>
                <a:solidFill>
                  <a:srgbClr val="888C8F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C8F"/>
              </a:buClr>
              <a:buSzPts val="1100"/>
              <a:buNone/>
              <a:defRPr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grpSp>
        <p:nvGrpSpPr>
          <p:cNvPr id="172" name="Google Shape;172;p23"/>
          <p:cNvGrpSpPr/>
          <p:nvPr/>
        </p:nvGrpSpPr>
        <p:grpSpPr>
          <a:xfrm>
            <a:off x="-151324" y="-105891"/>
            <a:ext cx="9439944" cy="5352412"/>
            <a:chOff x="-151322" y="-141189"/>
            <a:chExt cx="9439944" cy="7136550"/>
          </a:xfrm>
        </p:grpSpPr>
        <p:grpSp>
          <p:nvGrpSpPr>
            <p:cNvPr id="173" name="Google Shape;173;p23"/>
            <p:cNvGrpSpPr/>
            <p:nvPr/>
          </p:nvGrpSpPr>
          <p:grpSpPr>
            <a:xfrm>
              <a:off x="457731" y="6873224"/>
              <a:ext cx="8226688" cy="122137"/>
              <a:chOff x="457731" y="6582508"/>
              <a:chExt cx="8226688" cy="486600"/>
            </a:xfrm>
          </p:grpSpPr>
          <p:cxnSp>
            <p:nvCxnSpPr>
              <p:cNvPr id="174" name="Google Shape;174;p23"/>
              <p:cNvCxnSpPr/>
              <p:nvPr/>
            </p:nvCxnSpPr>
            <p:spPr>
              <a:xfrm>
                <a:off x="457731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5" name="Google Shape;175;p23"/>
              <p:cNvCxnSpPr/>
              <p:nvPr/>
            </p:nvCxnSpPr>
            <p:spPr>
              <a:xfrm>
                <a:off x="8684419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76" name="Google Shape;176;p23"/>
              <p:cNvGrpSpPr/>
              <p:nvPr/>
            </p:nvGrpSpPr>
            <p:grpSpPr>
              <a:xfrm>
                <a:off x="798615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77" name="Google Shape;177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8" name="Google Shape;178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9" name="Google Shape;179;p23"/>
              <p:cNvGrpSpPr/>
              <p:nvPr/>
            </p:nvGrpSpPr>
            <p:grpSpPr>
              <a:xfrm>
                <a:off x="7287901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80" name="Google Shape;180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1" name="Google Shape;181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2" name="Google Shape;182;p23"/>
              <p:cNvGrpSpPr/>
              <p:nvPr/>
            </p:nvGrpSpPr>
            <p:grpSpPr>
              <a:xfrm>
                <a:off x="6589644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83" name="Google Shape;183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4" name="Google Shape;184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5" name="Google Shape;185;p23"/>
              <p:cNvGrpSpPr/>
              <p:nvPr/>
            </p:nvGrpSpPr>
            <p:grpSpPr>
              <a:xfrm>
                <a:off x="5891387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86" name="Google Shape;186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7" name="Google Shape;187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8" name="Google Shape;188;p23"/>
              <p:cNvGrpSpPr/>
              <p:nvPr/>
            </p:nvGrpSpPr>
            <p:grpSpPr>
              <a:xfrm>
                <a:off x="5193130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89" name="Google Shape;189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0" name="Google Shape;190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1" name="Google Shape;191;p23"/>
              <p:cNvGrpSpPr/>
              <p:nvPr/>
            </p:nvGrpSpPr>
            <p:grpSpPr>
              <a:xfrm>
                <a:off x="4494873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92" name="Google Shape;192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3" name="Google Shape;193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4" name="Google Shape;194;p23"/>
              <p:cNvGrpSpPr/>
              <p:nvPr/>
            </p:nvGrpSpPr>
            <p:grpSpPr>
              <a:xfrm>
                <a:off x="3796616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95" name="Google Shape;195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6" name="Google Shape;196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7" name="Google Shape;197;p23"/>
              <p:cNvGrpSpPr/>
              <p:nvPr/>
            </p:nvGrpSpPr>
            <p:grpSpPr>
              <a:xfrm>
                <a:off x="3098359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98" name="Google Shape;198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9" name="Google Shape;199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00" name="Google Shape;200;p23"/>
              <p:cNvGrpSpPr/>
              <p:nvPr/>
            </p:nvGrpSpPr>
            <p:grpSpPr>
              <a:xfrm>
                <a:off x="2400102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01" name="Google Shape;201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2" name="Google Shape;202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03" name="Google Shape;203;p23"/>
              <p:cNvGrpSpPr/>
              <p:nvPr/>
            </p:nvGrpSpPr>
            <p:grpSpPr>
              <a:xfrm>
                <a:off x="1701845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04" name="Google Shape;204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5" name="Google Shape;205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06" name="Google Shape;206;p23"/>
              <p:cNvGrpSpPr/>
              <p:nvPr/>
            </p:nvGrpSpPr>
            <p:grpSpPr>
              <a:xfrm>
                <a:off x="100358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07" name="Google Shape;207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8" name="Google Shape;208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09" name="Google Shape;209;p23"/>
            <p:cNvGrpSpPr/>
            <p:nvPr/>
          </p:nvGrpSpPr>
          <p:grpSpPr>
            <a:xfrm>
              <a:off x="-151322" y="392956"/>
              <a:ext cx="122137" cy="6067305"/>
              <a:chOff x="-238872" y="392956"/>
              <a:chExt cx="122137" cy="6067305"/>
            </a:xfrm>
          </p:grpSpPr>
          <p:cxnSp>
            <p:nvCxnSpPr>
              <p:cNvPr id="210" name="Google Shape;210;p23"/>
              <p:cNvCxnSpPr/>
              <p:nvPr/>
            </p:nvCxnSpPr>
            <p:spPr>
              <a:xfrm>
                <a:off x="-177809" y="392956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11" name="Google Shape;211;p23"/>
              <p:cNvGrpSpPr/>
              <p:nvPr/>
            </p:nvGrpSpPr>
            <p:grpSpPr>
              <a:xfrm rot="5400000">
                <a:off x="-254004" y="594069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12" name="Google Shape;212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3" name="Google Shape;213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14" name="Google Shape;214;p23"/>
              <p:cNvGrpSpPr/>
              <p:nvPr/>
            </p:nvGrpSpPr>
            <p:grpSpPr>
              <a:xfrm rot="5400000">
                <a:off x="-254004" y="546705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15" name="Google Shape;215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6" name="Google Shape;216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17" name="Google Shape;217;p23"/>
              <p:cNvGrpSpPr/>
              <p:nvPr/>
            </p:nvGrpSpPr>
            <p:grpSpPr>
              <a:xfrm rot="5400000">
                <a:off x="-254004" y="499341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18" name="Google Shape;218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9" name="Google Shape;219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0" name="Google Shape;220;p23"/>
              <p:cNvGrpSpPr/>
              <p:nvPr/>
            </p:nvGrpSpPr>
            <p:grpSpPr>
              <a:xfrm rot="5400000">
                <a:off x="-254004" y="451977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21" name="Google Shape;221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2" name="Google Shape;222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3" name="Google Shape;223;p23"/>
              <p:cNvGrpSpPr/>
              <p:nvPr/>
            </p:nvGrpSpPr>
            <p:grpSpPr>
              <a:xfrm rot="5400000">
                <a:off x="-254004" y="404613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24" name="Google Shape;224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5" name="Google Shape;225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6" name="Google Shape;226;p23"/>
              <p:cNvGrpSpPr/>
              <p:nvPr/>
            </p:nvGrpSpPr>
            <p:grpSpPr>
              <a:xfrm rot="5400000">
                <a:off x="-254004" y="357248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27" name="Google Shape;227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8" name="Google Shape;228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9" name="Google Shape;229;p23"/>
              <p:cNvGrpSpPr/>
              <p:nvPr/>
            </p:nvGrpSpPr>
            <p:grpSpPr>
              <a:xfrm rot="5400000">
                <a:off x="-254004" y="309884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30" name="Google Shape;230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1" name="Google Shape;231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32" name="Google Shape;232;p23"/>
              <p:cNvGrpSpPr/>
              <p:nvPr/>
            </p:nvGrpSpPr>
            <p:grpSpPr>
              <a:xfrm rot="5400000">
                <a:off x="-254004" y="262520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33" name="Google Shape;233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4" name="Google Shape;234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35" name="Google Shape;235;p23"/>
              <p:cNvGrpSpPr/>
              <p:nvPr/>
            </p:nvGrpSpPr>
            <p:grpSpPr>
              <a:xfrm rot="5400000">
                <a:off x="-254004" y="215156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36" name="Google Shape;236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7" name="Google Shape;237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38" name="Google Shape;238;p23"/>
              <p:cNvGrpSpPr/>
              <p:nvPr/>
            </p:nvGrpSpPr>
            <p:grpSpPr>
              <a:xfrm rot="5400000">
                <a:off x="-254004" y="167792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39" name="Google Shape;239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0" name="Google Shape;240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41" name="Google Shape;241;p23"/>
              <p:cNvGrpSpPr/>
              <p:nvPr/>
            </p:nvGrpSpPr>
            <p:grpSpPr>
              <a:xfrm rot="5400000">
                <a:off x="-254004" y="997329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42" name="Google Shape;242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3" name="Google Shape;243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44" name="Google Shape;244;p23"/>
              <p:cNvCxnSpPr/>
              <p:nvPr/>
            </p:nvCxnSpPr>
            <p:spPr>
              <a:xfrm>
                <a:off x="-177809" y="6338161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45" name="Google Shape;245;p23"/>
            <p:cNvGrpSpPr/>
            <p:nvPr/>
          </p:nvGrpSpPr>
          <p:grpSpPr>
            <a:xfrm>
              <a:off x="9166485" y="392956"/>
              <a:ext cx="122137" cy="6067305"/>
              <a:chOff x="-238872" y="392956"/>
              <a:chExt cx="122137" cy="6067305"/>
            </a:xfrm>
          </p:grpSpPr>
          <p:cxnSp>
            <p:nvCxnSpPr>
              <p:cNvPr id="246" name="Google Shape;246;p23"/>
              <p:cNvCxnSpPr/>
              <p:nvPr/>
            </p:nvCxnSpPr>
            <p:spPr>
              <a:xfrm>
                <a:off x="-177809" y="392956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47" name="Google Shape;247;p23"/>
              <p:cNvGrpSpPr/>
              <p:nvPr/>
            </p:nvGrpSpPr>
            <p:grpSpPr>
              <a:xfrm rot="5400000">
                <a:off x="-254004" y="594069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48" name="Google Shape;248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23"/>
              <p:cNvGrpSpPr/>
              <p:nvPr/>
            </p:nvGrpSpPr>
            <p:grpSpPr>
              <a:xfrm rot="5400000">
                <a:off x="-254004" y="546705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51" name="Google Shape;251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3" name="Google Shape;253;p23"/>
              <p:cNvGrpSpPr/>
              <p:nvPr/>
            </p:nvGrpSpPr>
            <p:grpSpPr>
              <a:xfrm rot="5400000">
                <a:off x="-254004" y="499341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54" name="Google Shape;254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5" name="Google Shape;255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6" name="Google Shape;256;p23"/>
              <p:cNvGrpSpPr/>
              <p:nvPr/>
            </p:nvGrpSpPr>
            <p:grpSpPr>
              <a:xfrm rot="5400000">
                <a:off x="-254004" y="451977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57" name="Google Shape;257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8" name="Google Shape;258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9" name="Google Shape;259;p23"/>
              <p:cNvGrpSpPr/>
              <p:nvPr/>
            </p:nvGrpSpPr>
            <p:grpSpPr>
              <a:xfrm rot="5400000">
                <a:off x="-254004" y="404613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60" name="Google Shape;260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1" name="Google Shape;261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2" name="Google Shape;262;p23"/>
              <p:cNvGrpSpPr/>
              <p:nvPr/>
            </p:nvGrpSpPr>
            <p:grpSpPr>
              <a:xfrm rot="5400000">
                <a:off x="-254004" y="357248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63" name="Google Shape;263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4" name="Google Shape;264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5" name="Google Shape;265;p23"/>
              <p:cNvGrpSpPr/>
              <p:nvPr/>
            </p:nvGrpSpPr>
            <p:grpSpPr>
              <a:xfrm rot="5400000">
                <a:off x="-254004" y="309884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66" name="Google Shape;266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7" name="Google Shape;267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8" name="Google Shape;268;p23"/>
              <p:cNvGrpSpPr/>
              <p:nvPr/>
            </p:nvGrpSpPr>
            <p:grpSpPr>
              <a:xfrm rot="5400000">
                <a:off x="-254004" y="262520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69" name="Google Shape;269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0" name="Google Shape;270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71" name="Google Shape;271;p23"/>
              <p:cNvGrpSpPr/>
              <p:nvPr/>
            </p:nvGrpSpPr>
            <p:grpSpPr>
              <a:xfrm rot="5400000">
                <a:off x="-254004" y="215156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72" name="Google Shape;272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3" name="Google Shape;273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74" name="Google Shape;274;p23"/>
              <p:cNvGrpSpPr/>
              <p:nvPr/>
            </p:nvGrpSpPr>
            <p:grpSpPr>
              <a:xfrm rot="5400000">
                <a:off x="-254004" y="167792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75" name="Google Shape;275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6" name="Google Shape;276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77" name="Google Shape;277;p23"/>
              <p:cNvGrpSpPr/>
              <p:nvPr/>
            </p:nvGrpSpPr>
            <p:grpSpPr>
              <a:xfrm rot="5400000">
                <a:off x="-254004" y="997329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278" name="Google Shape;278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9" name="Google Shape;279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80" name="Google Shape;280;p23"/>
              <p:cNvCxnSpPr/>
              <p:nvPr/>
            </p:nvCxnSpPr>
            <p:spPr>
              <a:xfrm>
                <a:off x="-177809" y="6338161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81" name="Google Shape;281;p23"/>
            <p:cNvGrpSpPr/>
            <p:nvPr/>
          </p:nvGrpSpPr>
          <p:grpSpPr>
            <a:xfrm>
              <a:off x="457731" y="-141189"/>
              <a:ext cx="8226688" cy="122137"/>
              <a:chOff x="457731" y="6582508"/>
              <a:chExt cx="8226688" cy="486600"/>
            </a:xfrm>
          </p:grpSpPr>
          <p:cxnSp>
            <p:nvCxnSpPr>
              <p:cNvPr id="282" name="Google Shape;282;p23"/>
              <p:cNvCxnSpPr/>
              <p:nvPr/>
            </p:nvCxnSpPr>
            <p:spPr>
              <a:xfrm>
                <a:off x="457731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3" name="Google Shape;283;p23"/>
              <p:cNvCxnSpPr/>
              <p:nvPr/>
            </p:nvCxnSpPr>
            <p:spPr>
              <a:xfrm>
                <a:off x="8684419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84" name="Google Shape;284;p23"/>
              <p:cNvGrpSpPr/>
              <p:nvPr/>
            </p:nvGrpSpPr>
            <p:grpSpPr>
              <a:xfrm>
                <a:off x="798615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85" name="Google Shape;285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6" name="Google Shape;286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7" name="Google Shape;287;p23"/>
              <p:cNvGrpSpPr/>
              <p:nvPr/>
            </p:nvGrpSpPr>
            <p:grpSpPr>
              <a:xfrm>
                <a:off x="7287901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88" name="Google Shape;288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9" name="Google Shape;289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0" name="Google Shape;290;p23"/>
              <p:cNvGrpSpPr/>
              <p:nvPr/>
            </p:nvGrpSpPr>
            <p:grpSpPr>
              <a:xfrm>
                <a:off x="6589644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91" name="Google Shape;291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2" name="Google Shape;292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3" name="Google Shape;293;p23"/>
              <p:cNvGrpSpPr/>
              <p:nvPr/>
            </p:nvGrpSpPr>
            <p:grpSpPr>
              <a:xfrm>
                <a:off x="5891387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94" name="Google Shape;294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5" name="Google Shape;295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6" name="Google Shape;296;p23"/>
              <p:cNvGrpSpPr/>
              <p:nvPr/>
            </p:nvGrpSpPr>
            <p:grpSpPr>
              <a:xfrm>
                <a:off x="5193130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97" name="Google Shape;297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8" name="Google Shape;298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9" name="Google Shape;299;p23"/>
              <p:cNvGrpSpPr/>
              <p:nvPr/>
            </p:nvGrpSpPr>
            <p:grpSpPr>
              <a:xfrm>
                <a:off x="4494873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300" name="Google Shape;300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1" name="Google Shape;301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2" name="Google Shape;302;p23"/>
              <p:cNvGrpSpPr/>
              <p:nvPr/>
            </p:nvGrpSpPr>
            <p:grpSpPr>
              <a:xfrm>
                <a:off x="3796616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303" name="Google Shape;303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4" name="Google Shape;304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5" name="Google Shape;305;p23"/>
              <p:cNvGrpSpPr/>
              <p:nvPr/>
            </p:nvGrpSpPr>
            <p:grpSpPr>
              <a:xfrm>
                <a:off x="3098359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306" name="Google Shape;306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7" name="Google Shape;307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8" name="Google Shape;308;p23"/>
              <p:cNvGrpSpPr/>
              <p:nvPr/>
            </p:nvGrpSpPr>
            <p:grpSpPr>
              <a:xfrm>
                <a:off x="2400102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309" name="Google Shape;309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10" name="Google Shape;310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11" name="Google Shape;311;p23"/>
              <p:cNvGrpSpPr/>
              <p:nvPr/>
            </p:nvGrpSpPr>
            <p:grpSpPr>
              <a:xfrm>
                <a:off x="1701845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312" name="Google Shape;312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13" name="Google Shape;313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14" name="Google Shape;314;p23"/>
              <p:cNvGrpSpPr/>
              <p:nvPr/>
            </p:nvGrpSpPr>
            <p:grpSpPr>
              <a:xfrm>
                <a:off x="100358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315" name="Google Shape;315;p23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16" name="Google Shape;316;p23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317" name="Google Shape;317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1176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665704" y="166743"/>
            <a:ext cx="7812600" cy="510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100" b="0" i="0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4"/>
          <p:cNvSpPr txBox="1">
            <a:spLocks noGrp="1"/>
          </p:cNvSpPr>
          <p:nvPr>
            <p:ph type="body" idx="1"/>
          </p:nvPr>
        </p:nvSpPr>
        <p:spPr>
          <a:xfrm>
            <a:off x="416007" y="1556497"/>
            <a:ext cx="3684900" cy="19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5"/>
          <p:cNvSpPr txBox="1">
            <a:spLocks noGrp="1"/>
          </p:cNvSpPr>
          <p:nvPr>
            <p:ph type="body" idx="1"/>
          </p:nvPr>
        </p:nvSpPr>
        <p:spPr>
          <a:xfrm>
            <a:off x="459486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body" idx="2"/>
          </p:nvPr>
        </p:nvSpPr>
        <p:spPr>
          <a:xfrm>
            <a:off x="459486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lvl="0" indent="-2984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 sz="1400"/>
            </a:lvl1pPr>
            <a:lvl2pPr marL="914400" lvl="1" indent="-2984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o"/>
              <a:defRPr sz="1400"/>
            </a:lvl2pPr>
            <a:lvl3pPr marL="1371600" lvl="2" indent="-279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800"/>
              <a:buChar char="•"/>
              <a:defRPr sz="1400"/>
            </a:lvl3pPr>
            <a:lvl4pPr marL="1828800" lvl="3" indent="-279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800"/>
              <a:buChar char="–"/>
              <a:defRPr sz="1400"/>
            </a:lvl4pPr>
            <a:lvl5pPr marL="2286000" lvl="4" indent="-2984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»"/>
              <a:defRPr sz="1400"/>
            </a:lvl5pPr>
            <a:lvl6pPr marL="2743200" lvl="5" indent="-2857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3200400" lvl="6" indent="-2857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3657600" lvl="7" indent="-2857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4114800" lvl="8" indent="-2857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9pPr>
          </a:lstStyle>
          <a:p>
            <a:endParaRPr/>
          </a:p>
        </p:txBody>
      </p:sp>
      <p:sp>
        <p:nvSpPr>
          <p:cNvPr id="328" name="Google Shape;328;p2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lvl="0" indent="-2984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 sz="1400"/>
            </a:lvl1pPr>
            <a:lvl2pPr marL="914400" lvl="1" indent="-2984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o"/>
              <a:defRPr sz="1400"/>
            </a:lvl2pPr>
            <a:lvl3pPr marL="1371600" lvl="2" indent="-279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800"/>
              <a:buChar char="•"/>
              <a:defRPr sz="1400"/>
            </a:lvl3pPr>
            <a:lvl4pPr marL="1828800" lvl="3" indent="-2794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800"/>
              <a:buChar char="–"/>
              <a:defRPr sz="1400"/>
            </a:lvl4pPr>
            <a:lvl5pPr marL="2286000" lvl="4" indent="-2984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»"/>
              <a:defRPr sz="1400"/>
            </a:lvl5pPr>
            <a:lvl6pPr marL="2743200" lvl="5" indent="-2857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3200400" lvl="6" indent="-2857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3657600" lvl="7" indent="-2857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4114800" lvl="8" indent="-2857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329" name="Google Shape;329;p25"/>
          <p:cNvSpPr txBox="1">
            <a:spLocks noGrp="1"/>
          </p:cNvSpPr>
          <p:nvPr>
            <p:ph type="title"/>
          </p:nvPr>
        </p:nvSpPr>
        <p:spPr>
          <a:xfrm>
            <a:off x="459486" y="342900"/>
            <a:ext cx="8229600" cy="41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5"/>
          <p:cNvSpPr txBox="1">
            <a:spLocks noGrp="1"/>
          </p:cNvSpPr>
          <p:nvPr>
            <p:ph type="sldNum" idx="12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1" name="Google Shape;331;p25"/>
          <p:cNvSpPr txBox="1">
            <a:spLocks noGrp="1"/>
          </p:cNvSpPr>
          <p:nvPr>
            <p:ph type="subTitle" idx="5"/>
          </p:nvPr>
        </p:nvSpPr>
        <p:spPr>
          <a:xfrm>
            <a:off x="459488" y="85725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body" idx="1"/>
          </p:nvPr>
        </p:nvSpPr>
        <p:spPr>
          <a:xfrm>
            <a:off x="457200" y="10445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500"/>
            </a:lvl1pPr>
            <a:lvl2pPr marL="914400" lvl="1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o"/>
              <a:defRPr sz="1500"/>
            </a:lvl2pPr>
            <a:lvl3pPr marL="1371600" lvl="2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•"/>
              <a:defRPr sz="1500"/>
            </a:lvl3pPr>
            <a:lvl4pPr marL="1828800" lvl="3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–"/>
              <a:defRPr sz="1500"/>
            </a:lvl4pPr>
            <a:lvl5pPr marL="2286000" lvl="4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»"/>
              <a:defRPr sz="1500"/>
            </a:lvl5pPr>
            <a:lvl6pPr marL="2743200" lvl="5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00"/>
            </a:lvl6pPr>
            <a:lvl7pPr marL="3200400" lvl="6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00"/>
            </a:lvl7pPr>
            <a:lvl8pPr marL="3657600" lvl="7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00"/>
            </a:lvl8pPr>
            <a:lvl9pPr marL="4114800" lvl="8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00"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body" idx="2"/>
          </p:nvPr>
        </p:nvSpPr>
        <p:spPr>
          <a:xfrm>
            <a:off x="4648200" y="10445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500"/>
            </a:lvl1pPr>
            <a:lvl2pPr marL="914400" lvl="1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o"/>
              <a:defRPr sz="1500"/>
            </a:lvl2pPr>
            <a:lvl3pPr marL="1371600" lvl="2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•"/>
              <a:defRPr sz="1500"/>
            </a:lvl3pPr>
            <a:lvl4pPr marL="1828800" lvl="3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–"/>
              <a:defRPr sz="1500"/>
            </a:lvl4pPr>
            <a:lvl5pPr marL="2286000" lvl="4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»"/>
              <a:defRPr sz="1500"/>
            </a:lvl5pPr>
            <a:lvl6pPr marL="2743200" lvl="5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00"/>
            </a:lvl6pPr>
            <a:lvl7pPr marL="3200400" lvl="6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00"/>
            </a:lvl7pPr>
            <a:lvl8pPr marL="3657600" lvl="7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00"/>
            </a:lvl8pPr>
            <a:lvl9pPr marL="4114800" lvl="8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00"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ldNum" idx="12"/>
          </p:nvPr>
        </p:nvSpPr>
        <p:spPr>
          <a:xfrm>
            <a:off x="8170864" y="4780359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457200" y="1045976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/>
            </a:lvl1pPr>
            <a:lvl2pPr marL="914400" lvl="1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o"/>
              <a:defRPr/>
            </a:lvl2pPr>
            <a:lvl3pPr marL="1371600" lvl="2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•"/>
              <a:defRPr/>
            </a:lvl3pPr>
            <a:lvl4pPr marL="1828800" lvl="3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–"/>
              <a:defRPr/>
            </a:lvl4pPr>
            <a:lvl5pPr marL="2286000" lvl="4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SzPts val="1100"/>
              <a:buChar char="»"/>
              <a:defRPr/>
            </a:lvl5pPr>
            <a:lvl6pPr marL="2743200" lvl="5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3200400" lvl="6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3657600" lvl="7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4114800" lvl="8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ldNum" idx="12"/>
          </p:nvPr>
        </p:nvSpPr>
        <p:spPr>
          <a:xfrm>
            <a:off x="8170864" y="4800601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200"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sldNum" idx="12"/>
          </p:nvPr>
        </p:nvSpPr>
        <p:spPr>
          <a:xfrm>
            <a:off x="8170864" y="4780359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sldNum" idx="12"/>
          </p:nvPr>
        </p:nvSpPr>
        <p:spPr>
          <a:xfrm>
            <a:off x="8170864" y="4780359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sldNum" idx="12"/>
          </p:nvPr>
        </p:nvSpPr>
        <p:spPr>
          <a:xfrm>
            <a:off x="8170864" y="4767263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type="blank">
  <p:cSld name="BLANK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1176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3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ldNum" idx="12"/>
          </p:nvPr>
        </p:nvSpPr>
        <p:spPr>
          <a:xfrm>
            <a:off x="8170864" y="4780359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OE template">
  <p:cSld name="1_DOE templat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/>
          <p:nvPr/>
        </p:nvSpPr>
        <p:spPr>
          <a:xfrm>
            <a:off x="0" y="1"/>
            <a:ext cx="9144000" cy="641700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7647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0" y="9434"/>
            <a:ext cx="9144000" cy="632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sldNum" idx="12"/>
          </p:nvPr>
        </p:nvSpPr>
        <p:spPr>
          <a:xfrm>
            <a:off x="8229600" y="4800600"/>
            <a:ext cx="5166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/>
          <p:nvPr/>
        </p:nvSpPr>
        <p:spPr>
          <a:xfrm>
            <a:off x="0" y="4679157"/>
            <a:ext cx="9144000" cy="46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13C5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13C5A"/>
              </a:buClr>
              <a:buSzPts val="1100"/>
              <a:buFont typeface="Courier New"/>
              <a:buChar char="o"/>
              <a:defRPr sz="11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13C5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13C5A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13C5A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313C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13C5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13C5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13C5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13C5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13C5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13C5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13C5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13C5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sldNum" idx="12"/>
          </p:nvPr>
        </p:nvSpPr>
        <p:spPr>
          <a:xfrm>
            <a:off x="8170864" y="4780359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" name="Google Shape;10;p11"/>
          <p:cNvGrpSpPr/>
          <p:nvPr/>
        </p:nvGrpSpPr>
        <p:grpSpPr>
          <a:xfrm>
            <a:off x="-158613" y="-107157"/>
            <a:ext cx="9447353" cy="5354118"/>
            <a:chOff x="-158579" y="-142630"/>
            <a:chExt cx="9447353" cy="7137872"/>
          </a:xfrm>
        </p:grpSpPr>
        <p:grpSp>
          <p:nvGrpSpPr>
            <p:cNvPr id="11" name="Google Shape;11;p11"/>
            <p:cNvGrpSpPr/>
            <p:nvPr/>
          </p:nvGrpSpPr>
          <p:grpSpPr>
            <a:xfrm>
              <a:off x="468362" y="6873142"/>
              <a:ext cx="8217144" cy="122100"/>
              <a:chOff x="468362" y="6873142"/>
              <a:chExt cx="8217144" cy="122100"/>
            </a:xfrm>
          </p:grpSpPr>
          <p:cxnSp>
            <p:nvCxnSpPr>
              <p:cNvPr id="12" name="Google Shape;12;p11"/>
              <p:cNvCxnSpPr/>
              <p:nvPr/>
            </p:nvCxnSpPr>
            <p:spPr>
              <a:xfrm>
                <a:off x="468362" y="6873142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" name="Google Shape;13;p11"/>
              <p:cNvCxnSpPr/>
              <p:nvPr/>
            </p:nvCxnSpPr>
            <p:spPr>
              <a:xfrm>
                <a:off x="8685506" y="6873142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4" name="Google Shape;14;p11"/>
              <p:cNvGrpSpPr/>
              <p:nvPr/>
            </p:nvGrpSpPr>
            <p:grpSpPr>
              <a:xfrm>
                <a:off x="5715205" y="6873142"/>
                <a:ext cx="457214" cy="122100"/>
                <a:chOff x="5715205" y="6873142"/>
                <a:chExt cx="457214" cy="122100"/>
              </a:xfrm>
            </p:grpSpPr>
            <p:cxnSp>
              <p:nvCxnSpPr>
                <p:cNvPr id="15" name="Google Shape;15;p11"/>
                <p:cNvCxnSpPr/>
                <p:nvPr/>
              </p:nvCxnSpPr>
              <p:spPr>
                <a:xfrm>
                  <a:off x="6172419" y="6873142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" name="Google Shape;16;p11"/>
                <p:cNvCxnSpPr/>
                <p:nvPr/>
              </p:nvCxnSpPr>
              <p:spPr>
                <a:xfrm>
                  <a:off x="5715205" y="6873142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" name="Google Shape;17;p11"/>
              <p:cNvGrpSpPr/>
              <p:nvPr/>
            </p:nvGrpSpPr>
            <p:grpSpPr>
              <a:xfrm>
                <a:off x="2971923" y="6873142"/>
                <a:ext cx="457214" cy="122100"/>
                <a:chOff x="5715123" y="6873142"/>
                <a:chExt cx="457214" cy="122100"/>
              </a:xfrm>
            </p:grpSpPr>
            <p:cxnSp>
              <p:nvCxnSpPr>
                <p:cNvPr id="18" name="Google Shape;18;p11"/>
                <p:cNvCxnSpPr/>
                <p:nvPr/>
              </p:nvCxnSpPr>
              <p:spPr>
                <a:xfrm>
                  <a:off x="6172337" y="6873142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" name="Google Shape;19;p11"/>
                <p:cNvCxnSpPr/>
                <p:nvPr/>
              </p:nvCxnSpPr>
              <p:spPr>
                <a:xfrm>
                  <a:off x="5715123" y="6873142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0" name="Google Shape;20;p11"/>
            <p:cNvGrpSpPr/>
            <p:nvPr/>
          </p:nvGrpSpPr>
          <p:grpSpPr>
            <a:xfrm>
              <a:off x="468362" y="-142630"/>
              <a:ext cx="8217144" cy="122100"/>
              <a:chOff x="468362" y="6873248"/>
              <a:chExt cx="8217144" cy="122100"/>
            </a:xfrm>
          </p:grpSpPr>
          <p:cxnSp>
            <p:nvCxnSpPr>
              <p:cNvPr id="21" name="Google Shape;21;p11"/>
              <p:cNvCxnSpPr/>
              <p:nvPr/>
            </p:nvCxnSpPr>
            <p:spPr>
              <a:xfrm>
                <a:off x="468362" y="6873248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" name="Google Shape;22;p11"/>
              <p:cNvCxnSpPr/>
              <p:nvPr/>
            </p:nvCxnSpPr>
            <p:spPr>
              <a:xfrm>
                <a:off x="8685506" y="6873248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3" name="Google Shape;23;p11"/>
              <p:cNvGrpSpPr/>
              <p:nvPr/>
            </p:nvGrpSpPr>
            <p:grpSpPr>
              <a:xfrm>
                <a:off x="5715205" y="6873248"/>
                <a:ext cx="457214" cy="122100"/>
                <a:chOff x="5715205" y="6873248"/>
                <a:chExt cx="457214" cy="122100"/>
              </a:xfrm>
            </p:grpSpPr>
            <p:cxnSp>
              <p:nvCxnSpPr>
                <p:cNvPr id="24" name="Google Shape;24;p11"/>
                <p:cNvCxnSpPr/>
                <p:nvPr/>
              </p:nvCxnSpPr>
              <p:spPr>
                <a:xfrm>
                  <a:off x="6172419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" name="Google Shape;25;p11"/>
                <p:cNvCxnSpPr/>
                <p:nvPr/>
              </p:nvCxnSpPr>
              <p:spPr>
                <a:xfrm>
                  <a:off x="5715205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" name="Google Shape;26;p11"/>
              <p:cNvGrpSpPr/>
              <p:nvPr/>
            </p:nvGrpSpPr>
            <p:grpSpPr>
              <a:xfrm>
                <a:off x="2971923" y="6873248"/>
                <a:ext cx="457214" cy="122100"/>
                <a:chOff x="5715123" y="6873248"/>
                <a:chExt cx="457214" cy="122100"/>
              </a:xfrm>
            </p:grpSpPr>
            <p:cxnSp>
              <p:nvCxnSpPr>
                <p:cNvPr id="27" name="Google Shape;27;p11"/>
                <p:cNvCxnSpPr/>
                <p:nvPr/>
              </p:nvCxnSpPr>
              <p:spPr>
                <a:xfrm>
                  <a:off x="6172337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" name="Google Shape;28;p11"/>
                <p:cNvCxnSpPr/>
                <p:nvPr/>
              </p:nvCxnSpPr>
              <p:spPr>
                <a:xfrm>
                  <a:off x="5715123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9" name="Google Shape;29;p11"/>
            <p:cNvGrpSpPr/>
            <p:nvPr/>
          </p:nvGrpSpPr>
          <p:grpSpPr>
            <a:xfrm>
              <a:off x="-158579" y="1082017"/>
              <a:ext cx="122100" cy="5150597"/>
              <a:chOff x="-158579" y="1082017"/>
              <a:chExt cx="122100" cy="5150597"/>
            </a:xfrm>
          </p:grpSpPr>
          <p:cxnSp>
            <p:nvCxnSpPr>
              <p:cNvPr id="30" name="Google Shape;30;p11"/>
              <p:cNvCxnSpPr/>
              <p:nvPr/>
            </p:nvCxnSpPr>
            <p:spPr>
              <a:xfrm>
                <a:off x="-97529" y="1082017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" name="Google Shape;31;p11"/>
              <p:cNvCxnSpPr/>
              <p:nvPr/>
            </p:nvCxnSpPr>
            <p:spPr>
              <a:xfrm>
                <a:off x="-97529" y="1539153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11"/>
              <p:cNvCxnSpPr/>
              <p:nvPr/>
            </p:nvCxnSpPr>
            <p:spPr>
              <a:xfrm>
                <a:off x="-97529" y="6110514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" name="Google Shape;33;p11"/>
              <p:cNvCxnSpPr/>
              <p:nvPr/>
            </p:nvCxnSpPr>
            <p:spPr>
              <a:xfrm rot="10800000">
                <a:off x="-158579" y="4074771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" name="Google Shape;34;p11"/>
              <p:cNvCxnSpPr/>
              <p:nvPr/>
            </p:nvCxnSpPr>
            <p:spPr>
              <a:xfrm rot="10800000">
                <a:off x="-158579" y="3679538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11"/>
              <p:cNvCxnSpPr/>
              <p:nvPr/>
            </p:nvCxnSpPr>
            <p:spPr>
              <a:xfrm rot="10800000">
                <a:off x="-158579" y="5773159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6" name="Google Shape;36;p11"/>
            <p:cNvGrpSpPr/>
            <p:nvPr/>
          </p:nvGrpSpPr>
          <p:grpSpPr>
            <a:xfrm>
              <a:off x="9166674" y="1082017"/>
              <a:ext cx="122100" cy="5150598"/>
              <a:chOff x="-158705" y="1082017"/>
              <a:chExt cx="122100" cy="5150598"/>
            </a:xfrm>
          </p:grpSpPr>
          <p:cxnSp>
            <p:nvCxnSpPr>
              <p:cNvPr id="37" name="Google Shape;37;p11"/>
              <p:cNvCxnSpPr/>
              <p:nvPr/>
            </p:nvCxnSpPr>
            <p:spPr>
              <a:xfrm>
                <a:off x="-97655" y="1082017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11"/>
              <p:cNvCxnSpPr/>
              <p:nvPr/>
            </p:nvCxnSpPr>
            <p:spPr>
              <a:xfrm>
                <a:off x="-97655" y="1539153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9" name="Google Shape;39;p11"/>
              <p:cNvCxnSpPr/>
              <p:nvPr/>
            </p:nvCxnSpPr>
            <p:spPr>
              <a:xfrm>
                <a:off x="-97655" y="6110515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11"/>
              <p:cNvCxnSpPr/>
              <p:nvPr/>
            </p:nvCxnSpPr>
            <p:spPr>
              <a:xfrm rot="10800000">
                <a:off x="-158705" y="4074771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11"/>
              <p:cNvCxnSpPr/>
              <p:nvPr/>
            </p:nvCxnSpPr>
            <p:spPr>
              <a:xfrm rot="10800000">
                <a:off x="-158705" y="3679538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11"/>
              <p:cNvCxnSpPr/>
              <p:nvPr/>
            </p:nvCxnSpPr>
            <p:spPr>
              <a:xfrm rot="10800000">
                <a:off x="-158705" y="5773159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43" name="Google Shape;43;p11"/>
          <p:cNvSpPr txBox="1"/>
          <p:nvPr/>
        </p:nvSpPr>
        <p:spPr>
          <a:xfrm>
            <a:off x="5578572" y="4752532"/>
            <a:ext cx="2539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Physical Sciences Area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895381" y="4758465"/>
            <a:ext cx="1992060" cy="33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57198" y="4667014"/>
            <a:ext cx="1841864" cy="50209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crp.lbl.gov/awardee-abstracts/xbd201807-00394-005/" TargetMode="External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hyperlink" Target="https://diversity.lbl.gov/wp-content/uploads/sites/18/2020/11/brooke-russell.png" TargetMode="External"/><Relationship Id="rId21" Type="http://schemas.openxmlformats.org/officeDocument/2006/relationships/image" Target="../media/image22.png"/><Relationship Id="rId7" Type="http://schemas.openxmlformats.org/officeDocument/2006/relationships/image" Target="../media/image11.jpg"/><Relationship Id="rId12" Type="http://schemas.openxmlformats.org/officeDocument/2006/relationships/hyperlink" Target="https://newscenter.lbl.gov/wp-content/uploads/sites/2/2016/05/JvanTilborg_149x180y.png" TargetMode="Externa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om/imgres?imgurl=http://newscenter.lbl.gov/wp-content/uploads/sites/2/2018/06/DanDwyer-800px.jpg&amp;imgrefurl=http://newscenter.lbl.gov/2018/06/21/6-berkeley-lab-researchers-receive-doe-early-career-research-awards/&amp;docid=Ojv1r22mWpH5oM&amp;tbnid=2oIY6DHQ7lQc7M:&amp;vet=10ahUKEwiItNCPtpXdAhUIwFQKHaQ_Bm8QMwg0KAEwAQ..i&amp;w=800&amp;h=450&amp;client=firefox-b-1-ab&amp;bih=476&amp;biw=999&amp;q=dan%20dwyer%20lbnl&amp;ved=0ahUKEwiItNCPtpXdAhUIwFQKHaQ_Bm8QMwg0KAEwAQ&amp;iact=mrc&amp;uact=8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0.png"/><Relationship Id="rId15" Type="http://schemas.openxmlformats.org/officeDocument/2006/relationships/image" Target="../media/image16.jpg"/><Relationship Id="rId10" Type="http://schemas.openxmlformats.org/officeDocument/2006/relationships/image" Target="../media/image13.jpeg"/><Relationship Id="rId19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hyperlink" Target="https://newscenter.lbl.gov/wp-content/uploads/sites/2/2017/08/Qiang-Du_800px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"/>
          <p:cNvSpPr txBox="1">
            <a:spLocks noGrp="1"/>
          </p:cNvSpPr>
          <p:nvPr>
            <p:ph type="title"/>
          </p:nvPr>
        </p:nvSpPr>
        <p:spPr>
          <a:xfrm>
            <a:off x="25" y="680525"/>
            <a:ext cx="9144000" cy="1606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FE599">
                <a:alpha val="40780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600" dirty="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rPr>
              <a:t>     Berkeley Lab HEP Program</a:t>
            </a:r>
            <a:br>
              <a:rPr lang="en-US" sz="2600" dirty="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600" dirty="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rPr>
              <a:t>     P5 town-hall</a:t>
            </a:r>
            <a:br>
              <a:rPr lang="en-US" sz="2600" dirty="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600" dirty="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rPr>
              <a:t>     </a:t>
            </a:r>
            <a:r>
              <a:rPr lang="en-US" sz="2200" dirty="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rPr>
              <a:t>February 23, 2023</a:t>
            </a:r>
            <a:endParaRPr sz="2200" dirty="0">
              <a:solidFill>
                <a:srgbClr val="274E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2575044d78_1_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LZ: Dark Matter Experiment</a:t>
            </a:r>
            <a:endParaRPr dirty="0"/>
          </a:p>
        </p:txBody>
      </p:sp>
      <p:sp>
        <p:nvSpPr>
          <p:cNvPr id="496" name="Google Shape;496;g12575044d78_1_21"/>
          <p:cNvSpPr txBox="1">
            <a:spLocks noGrp="1"/>
          </p:cNvSpPr>
          <p:nvPr>
            <p:ph type="body" idx="1"/>
          </p:nvPr>
        </p:nvSpPr>
        <p:spPr>
          <a:xfrm>
            <a:off x="231569" y="1200151"/>
            <a:ext cx="8701644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i="1"/>
          </a:p>
        </p:txBody>
      </p:sp>
      <p:pic>
        <p:nvPicPr>
          <p:cNvPr id="497" name="Google Shape;497;g12575044d78_1_21" descr="https://newscenter.lbl.gov/wp-content/uploads/sites/2/2019/07/190226-LZ-Surface-Lab-top-PMT-arra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49" y="2905132"/>
            <a:ext cx="2054418" cy="144076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12575044d78_1_21"/>
          <p:cNvSpPr txBox="1"/>
          <p:nvPr/>
        </p:nvSpPr>
        <p:spPr>
          <a:xfrm>
            <a:off x="834622" y="3963590"/>
            <a:ext cx="2038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PMT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Arrays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g12575044d78_1_21" descr="https://lh5.googleusercontent.com/nBC43jZGk7awovdwoygZpkSOQpTbADYQHl2MlUKm_beE3HYDz93OW1Rlgm3HjcoA4vyG2z5odbkBLfmXc4pFmUdrHYTYVOLfd-gqZSte_wLdJBH9fWYzpdTF4esanbyoMbMd9LL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688" y="2945115"/>
            <a:ext cx="1623740" cy="140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12575044d78_1_21" descr="https://lh4.googleusercontent.com/Icporyrmf7Q0FIBFzQoiRiPY1yWLZAH50b6swkTF5TU27tlrn_JxumiD-dOabz52QVcZSAbLXzqbnwDQ-37BlzxEkF_8Lc8bWGlQ40E20ad6VcVa2h51wvxzWbYuJy2OVLQUyIY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2319" y="2954119"/>
            <a:ext cx="1300191" cy="139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12575044d78_1_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9117" y="2871808"/>
            <a:ext cx="1073248" cy="158822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12575044d78_1_21"/>
          <p:cNvSpPr txBox="1"/>
          <p:nvPr/>
        </p:nvSpPr>
        <p:spPr>
          <a:xfrm>
            <a:off x="2182198" y="3963578"/>
            <a:ext cx="1706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Inner and outer cryostats complete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12575044d78_1_21"/>
          <p:cNvSpPr txBox="1"/>
          <p:nvPr/>
        </p:nvSpPr>
        <p:spPr>
          <a:xfrm>
            <a:off x="4180507" y="3943349"/>
            <a:ext cx="1191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 on low background assay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g12575044d78_1_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31724" y="728325"/>
            <a:ext cx="2640725" cy="1999409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g12575044d78_1_21"/>
          <p:cNvSpPr txBox="1"/>
          <p:nvPr/>
        </p:nvSpPr>
        <p:spPr>
          <a:xfrm>
            <a:off x="46316" y="861190"/>
            <a:ext cx="6745182" cy="192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LZ: 10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tonnes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liquid xenon viewed by sensitive light and charge sensors to detect minute energy deposits from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Dark Matter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Located 1 mile underground at the Sanford Underground Research Facility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Led by LBNL,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250 collaborators from 37 institutions; delivered on time and budget despite pandemic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First data run yielded world-leading constraints on WIMPS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Year-long Science Run 2 in progress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07" name="Google Shape;507;g12575044d78_1_21"/>
          <p:cNvSpPr txBox="1">
            <a:spLocks noGrp="1"/>
          </p:cNvSpPr>
          <p:nvPr>
            <p:ph type="sldNum" idx="12"/>
          </p:nvPr>
        </p:nvSpPr>
        <p:spPr>
          <a:xfrm>
            <a:off x="8170864" y="4800601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CFD78-F50A-3F81-735B-C277A14076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64" r="3454" b="3492"/>
          <a:stretch/>
        </p:blipFill>
        <p:spPr>
          <a:xfrm>
            <a:off x="5321675" y="2791093"/>
            <a:ext cx="2640725" cy="1853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5221DB-4B4C-4570-9205-CEC4C8AA9723}"/>
              </a:ext>
            </a:extLst>
          </p:cNvPr>
          <p:cNvSpPr txBox="1"/>
          <p:nvPr/>
        </p:nvSpPr>
        <p:spPr>
          <a:xfrm>
            <a:off x="5819056" y="4415175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938F1-7AA6-384B-6E46-7ABB5623356C}"/>
              </a:ext>
            </a:extLst>
          </p:cNvPr>
          <p:cNvSpPr txBox="1"/>
          <p:nvPr/>
        </p:nvSpPr>
        <p:spPr>
          <a:xfrm rot="16200000">
            <a:off x="4749776" y="3512030"/>
            <a:ext cx="12795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Cross-section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2575044d78_1_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CMB-S4 experiment</a:t>
            </a:r>
            <a:endParaRPr/>
          </a:p>
        </p:txBody>
      </p:sp>
      <p:grpSp>
        <p:nvGrpSpPr>
          <p:cNvPr id="514" name="Google Shape;514;g12575044d78_1_36"/>
          <p:cNvGrpSpPr/>
          <p:nvPr/>
        </p:nvGrpSpPr>
        <p:grpSpPr>
          <a:xfrm>
            <a:off x="5123993" y="2777353"/>
            <a:ext cx="1204712" cy="1826837"/>
            <a:chOff x="5414250" y="842389"/>
            <a:chExt cx="1510600" cy="2290688"/>
          </a:xfrm>
        </p:grpSpPr>
        <p:pic>
          <p:nvPicPr>
            <p:cNvPr id="515" name="Google Shape;515;g12575044d78_1_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14250" y="842389"/>
              <a:ext cx="1510600" cy="2290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g12575044d78_1_36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51675" y="2710122"/>
              <a:ext cx="54864" cy="1645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7" name="Google Shape;517;g12575044d78_1_36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8253" y="1140780"/>
            <a:ext cx="2592643" cy="109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12575044d78_1_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87" y="3185851"/>
            <a:ext cx="1489555" cy="138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12575044d78_1_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3142" y="3185849"/>
            <a:ext cx="1489556" cy="1382977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12575044d78_1_36"/>
          <p:cNvSpPr txBox="1"/>
          <p:nvPr/>
        </p:nvSpPr>
        <p:spPr>
          <a:xfrm>
            <a:off x="31525" y="4350275"/>
            <a:ext cx="1440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Detector wafer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g12575044d78_1_36"/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857" y="3162701"/>
            <a:ext cx="2730158" cy="152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12575044d78_1_36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857" y="2571750"/>
            <a:ext cx="2730157" cy="120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12575044d78_1_36"/>
          <p:cNvPicPr preferRelativeResize="0"/>
          <p:nvPr/>
        </p:nvPicPr>
        <p:blipFill rotWithShape="1"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9455" y="2997933"/>
            <a:ext cx="1811714" cy="151293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g12575044d78_1_36"/>
          <p:cNvSpPr/>
          <p:nvPr/>
        </p:nvSpPr>
        <p:spPr>
          <a:xfrm>
            <a:off x="1565261" y="4221350"/>
            <a:ext cx="939026" cy="278795"/>
          </a:xfrm>
          <a:prstGeom prst="rect">
            <a:avLst/>
          </a:prstGeom>
          <a:solidFill>
            <a:schemeClr val="dk1">
              <a:alpha val="3137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12575044d78_1_36"/>
          <p:cNvSpPr txBox="1"/>
          <p:nvPr/>
        </p:nvSpPr>
        <p:spPr>
          <a:xfrm>
            <a:off x="1484032" y="4188700"/>
            <a:ext cx="1558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Detector pixel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polarizations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12575044d78_1_36"/>
          <p:cNvSpPr txBox="1"/>
          <p:nvPr/>
        </p:nvSpPr>
        <p:spPr>
          <a:xfrm>
            <a:off x="4929950" y="4201800"/>
            <a:ext cx="1440000" cy="415500"/>
          </a:xfrm>
          <a:prstGeom prst="rect">
            <a:avLst/>
          </a:prstGeom>
          <a:solidFill>
            <a:schemeClr val="lt1">
              <a:alpha val="43137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 Pole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Telescope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g12575044d78_1_36"/>
          <p:cNvSpPr txBox="1"/>
          <p:nvPr/>
        </p:nvSpPr>
        <p:spPr>
          <a:xfrm>
            <a:off x="3084825" y="4229000"/>
            <a:ext cx="1558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Telescope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12575044d78_1_36"/>
          <p:cNvSpPr txBox="1"/>
          <p:nvPr/>
        </p:nvSpPr>
        <p:spPr>
          <a:xfrm>
            <a:off x="6944988" y="1291900"/>
            <a:ext cx="1659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 Pole Small Telescope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2575044d78_1_36"/>
          <p:cNvSpPr txBox="1"/>
          <p:nvPr/>
        </p:nvSpPr>
        <p:spPr>
          <a:xfrm>
            <a:off x="8141776" y="2571750"/>
            <a:ext cx="872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Chile site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12575044d78_1_36"/>
          <p:cNvSpPr txBox="1"/>
          <p:nvPr/>
        </p:nvSpPr>
        <p:spPr>
          <a:xfrm>
            <a:off x="7715576" y="3763725"/>
            <a:ext cx="1298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 Pole  site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12575044d78_1_36"/>
          <p:cNvSpPr txBox="1">
            <a:spLocks noGrp="1"/>
          </p:cNvSpPr>
          <p:nvPr>
            <p:ph type="sldNum" idx="12"/>
          </p:nvPr>
        </p:nvSpPr>
        <p:spPr>
          <a:xfrm>
            <a:off x="8170864" y="4800601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532" name="Google Shape;532;g12575044d78_1_36"/>
          <p:cNvSpPr txBox="1"/>
          <p:nvPr/>
        </p:nvSpPr>
        <p:spPr>
          <a:xfrm>
            <a:off x="46316" y="703965"/>
            <a:ext cx="6450300" cy="217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CMB-S4 will measure the relic radiation from the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early Universe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characterize the content and evolution of the Universe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Array of </a:t>
            </a:r>
            <a:r>
              <a:rPr lang="en-US" dirty="0">
                <a:solidFill>
                  <a:schemeClr val="dk1"/>
                </a:solidFill>
              </a:rPr>
              <a:t>small &amp; large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telescopes with </a:t>
            </a:r>
            <a:r>
              <a:rPr lang="en-US" dirty="0">
                <a:solidFill>
                  <a:schemeClr val="dk1"/>
                </a:solidFill>
              </a:rPr>
              <a:t>~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500,000 superconducting microwave detectors, deployed in Chile and the South Pole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LBNL is lead lab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CMB-S4, with &gt;400 collaborators from &gt;100 institutions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Recommended by the HEPAP 2014 P5 report, very strong endorsement from Astro2020 and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snowmass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2022 - </a:t>
            </a:r>
            <a:r>
              <a:rPr lang="en-US" dirty="0">
                <a:solidFill>
                  <a:schemeClr val="dk1"/>
                </a:solidFill>
              </a:rPr>
              <a:t>Planned as a joint DOE/NSF project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dk1"/>
              </a:buClr>
              <a:buSzPts val="1400"/>
              <a:buChar char="•"/>
            </a:pPr>
            <a:r>
              <a:rPr lang="en-US" dirty="0">
                <a:solidFill>
                  <a:schemeClr val="dk1"/>
                </a:solidFill>
              </a:rPr>
              <a:t>Growing interest from foreign partners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259775483e_1_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AI/ML and QIS Initiatives</a:t>
            </a:r>
            <a:endParaRPr dirty="0"/>
          </a:p>
        </p:txBody>
      </p:sp>
      <p:sp>
        <p:nvSpPr>
          <p:cNvPr id="435" name="Google Shape;435;g1259775483e_1_0"/>
          <p:cNvSpPr txBox="1">
            <a:spLocks noGrp="1"/>
          </p:cNvSpPr>
          <p:nvPr>
            <p:ph type="body" idx="1"/>
          </p:nvPr>
        </p:nvSpPr>
        <p:spPr>
          <a:xfrm>
            <a:off x="108399" y="683374"/>
            <a:ext cx="8874733" cy="139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dirty="0">
                <a:solidFill>
                  <a:schemeClr val="dk1"/>
                </a:solidFill>
              </a:rPr>
              <a:t>Cross-cutting Physical Sciences AI/ML group </a:t>
            </a:r>
          </a:p>
          <a:p>
            <a:pPr lvl="1"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dk1"/>
                </a:solidFill>
              </a:rPr>
              <a:t>HEP-specific but project-independent team of experts to complement project-specific experts</a:t>
            </a:r>
          </a:p>
          <a:p>
            <a:pPr lvl="1">
              <a:buClr>
                <a:schemeClr val="dk1"/>
              </a:buClr>
              <a:buFont typeface="Courier New" panose="02070309020205020404" pitchFamily="49" charset="0"/>
              <a:buChar char="o"/>
            </a:pP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dirty="0">
                <a:solidFill>
                  <a:schemeClr val="dk1"/>
                </a:solidFill>
              </a:rPr>
              <a:t>QIS initiative integrates Physics and ATAP expertise, connections to Quantum System Accelerator center</a:t>
            </a:r>
            <a:endParaRPr dirty="0">
              <a:solidFill>
                <a:schemeClr val="dk1"/>
              </a:solidFill>
            </a:endParaRPr>
          </a:p>
          <a:p>
            <a:pPr marL="914400" lvl="1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o"/>
            </a:pPr>
            <a:r>
              <a:rPr lang="en-US" sz="1200" dirty="0">
                <a:solidFill>
                  <a:schemeClr val="dk1"/>
                </a:solidFill>
              </a:rPr>
              <a:t>Quantum sensor development, quantum computing, networking, qubits and controls</a:t>
            </a:r>
          </a:p>
          <a:p>
            <a:pPr marL="914400" lvl="1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o"/>
            </a:pPr>
            <a:r>
              <a:rPr lang="en-US" sz="1200" dirty="0">
                <a:solidFill>
                  <a:schemeClr val="dk1"/>
                </a:solidFill>
              </a:rPr>
              <a:t>Leverages related programs with ASCR and FES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380316-B35C-03AD-6399-CC6F566E0915}"/>
              </a:ext>
            </a:extLst>
          </p:cNvPr>
          <p:cNvGrpSpPr/>
          <p:nvPr/>
        </p:nvGrpSpPr>
        <p:grpSpPr>
          <a:xfrm>
            <a:off x="-40278" y="2149871"/>
            <a:ext cx="2821636" cy="2540666"/>
            <a:chOff x="-190576" y="2179957"/>
            <a:chExt cx="2821636" cy="254066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EE033E1-5951-6C92-8BF5-F3A49840A127}"/>
                </a:ext>
              </a:extLst>
            </p:cNvPr>
            <p:cNvGrpSpPr/>
            <p:nvPr/>
          </p:nvGrpSpPr>
          <p:grpSpPr>
            <a:xfrm>
              <a:off x="263491" y="2179957"/>
              <a:ext cx="1689000" cy="1881225"/>
              <a:chOff x="108400" y="2179957"/>
              <a:chExt cx="1689000" cy="1881225"/>
            </a:xfrm>
          </p:grpSpPr>
          <p:pic>
            <p:nvPicPr>
              <p:cNvPr id="436" name="Google Shape;436;g1259775483e_1_0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5600" y="2635708"/>
                <a:ext cx="629095" cy="5274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7" name="Google Shape;437;g1259775483e_1_0"/>
              <p:cNvPicPr preferRelativeResize="0"/>
              <p:nvPr/>
            </p:nvPicPr>
            <p:blipFill rotWithShape="1">
              <a:blip r:embed="rId4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0696" y="3225510"/>
                <a:ext cx="818902" cy="64356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8" name="Google Shape;438;g1259775483e_1_0"/>
              <p:cNvSpPr/>
              <p:nvPr/>
            </p:nvSpPr>
            <p:spPr>
              <a:xfrm>
                <a:off x="248246" y="2501182"/>
                <a:ext cx="1258500" cy="15600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g1259775483e_1_0"/>
              <p:cNvSpPr txBox="1"/>
              <p:nvPr/>
            </p:nvSpPr>
            <p:spPr>
              <a:xfrm>
                <a:off x="108400" y="2179957"/>
                <a:ext cx="1689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QuantISED Quest</a:t>
                </a:r>
                <a:endParaRPr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5" name="Google Shape;455;g1259775483e_1_0"/>
            <p:cNvSpPr txBox="1"/>
            <p:nvPr/>
          </p:nvSpPr>
          <p:spPr>
            <a:xfrm>
              <a:off x="-190576" y="4074333"/>
              <a:ext cx="2821636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Low-mass Dark Matter;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Detect single phonon </a:t>
              </a:r>
              <a:r>
                <a:rPr lang="en-US" sz="1200" dirty="0"/>
                <a:t>a</a:t>
              </a:r>
              <a:r>
                <a:rPr lang="en-US"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 0 dark count;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dirty="0"/>
                <a:t>Solving QCD on quantum computers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C438A9B-D914-3A1B-36B8-901D2E030F51}"/>
              </a:ext>
            </a:extLst>
          </p:cNvPr>
          <p:cNvGrpSpPr/>
          <p:nvPr/>
        </p:nvGrpSpPr>
        <p:grpSpPr>
          <a:xfrm>
            <a:off x="3926341" y="2149871"/>
            <a:ext cx="2246100" cy="2272045"/>
            <a:chOff x="3307171" y="2263990"/>
            <a:chExt cx="2246100" cy="2272045"/>
          </a:xfrm>
        </p:grpSpPr>
        <p:grpSp>
          <p:nvGrpSpPr>
            <p:cNvPr id="445" name="Google Shape;445;g1259775483e_1_0"/>
            <p:cNvGrpSpPr/>
            <p:nvPr/>
          </p:nvGrpSpPr>
          <p:grpSpPr>
            <a:xfrm>
              <a:off x="3691382" y="2263990"/>
              <a:ext cx="1477678" cy="1655576"/>
              <a:chOff x="7280134" y="2236164"/>
              <a:chExt cx="1477678" cy="1655576"/>
            </a:xfrm>
          </p:grpSpPr>
          <p:sp>
            <p:nvSpPr>
              <p:cNvPr id="446" name="Google Shape;446;g1259775483e_1_0"/>
              <p:cNvSpPr txBox="1"/>
              <p:nvPr/>
            </p:nvSpPr>
            <p:spPr>
              <a:xfrm>
                <a:off x="7290892" y="2236164"/>
                <a:ext cx="1466920" cy="6155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Skipper CCD </a:t>
                </a:r>
                <a:r>
                  <a:rPr lang="en-US" sz="1400" b="1" i="0" u="none" strike="noStrike" cap="none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QuantiSED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47" name="Google Shape;447;g1259775483e_1_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452111" y="2994797"/>
                <a:ext cx="1133653" cy="28524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8" name="Google Shape;448;g1259775483e_1_0"/>
              <p:cNvSpPr/>
              <p:nvPr/>
            </p:nvSpPr>
            <p:spPr>
              <a:xfrm>
                <a:off x="7280134" y="2767241"/>
                <a:ext cx="1474705" cy="1124499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49" name="Google Shape;449;g1259775483e_1_0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04388" y="3308415"/>
                <a:ext cx="629095" cy="5274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56" name="Google Shape;456;g1259775483e_1_0"/>
            <p:cNvSpPr txBox="1"/>
            <p:nvPr/>
          </p:nvSpPr>
          <p:spPr>
            <a:xfrm>
              <a:off x="3307171" y="4074335"/>
              <a:ext cx="224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Single photo-electron 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read-out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5F6148-34B9-4D65-C4F8-A4FD243E7644}"/>
              </a:ext>
            </a:extLst>
          </p:cNvPr>
          <p:cNvGrpSpPr/>
          <p:nvPr/>
        </p:nvGrpSpPr>
        <p:grpSpPr>
          <a:xfrm>
            <a:off x="5946698" y="2149871"/>
            <a:ext cx="1268400" cy="2272013"/>
            <a:chOff x="5662998" y="2264001"/>
            <a:chExt cx="1268400" cy="2272013"/>
          </a:xfrm>
        </p:grpSpPr>
        <p:grpSp>
          <p:nvGrpSpPr>
            <p:cNvPr id="440" name="Google Shape;440;g1259775483e_1_0"/>
            <p:cNvGrpSpPr/>
            <p:nvPr/>
          </p:nvGrpSpPr>
          <p:grpSpPr>
            <a:xfrm>
              <a:off x="5767243" y="2264001"/>
              <a:ext cx="1059910" cy="1677067"/>
              <a:chOff x="2350264" y="2753424"/>
              <a:chExt cx="1059910" cy="1677067"/>
            </a:xfrm>
          </p:grpSpPr>
          <p:pic>
            <p:nvPicPr>
              <p:cNvPr id="441" name="Google Shape;441;g1259775483e_1_0"/>
              <p:cNvPicPr preferRelativeResize="0"/>
              <p:nvPr/>
            </p:nvPicPr>
            <p:blipFill rotWithShape="1">
              <a:blip r:embed="rId6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07915" y="3903031"/>
                <a:ext cx="504078" cy="5274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2" name="Google Shape;442;g1259775483e_1_0"/>
              <p:cNvSpPr/>
              <p:nvPr/>
            </p:nvSpPr>
            <p:spPr>
              <a:xfrm>
                <a:off x="2350264" y="3272062"/>
                <a:ext cx="1059910" cy="1152663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43" name="Google Shape;443;g1259775483e_1_0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78249" y="3399082"/>
                <a:ext cx="629095" cy="5274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4" name="Google Shape;444;g1259775483e_1_0"/>
              <p:cNvSpPr txBox="1"/>
              <p:nvPr/>
            </p:nvSpPr>
            <p:spPr>
              <a:xfrm>
                <a:off x="2532611" y="2753424"/>
                <a:ext cx="731156" cy="6155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QIS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Alpha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7" name="Google Shape;457;g1259775483e_1_0"/>
            <p:cNvSpPr txBox="1"/>
            <p:nvPr/>
          </p:nvSpPr>
          <p:spPr>
            <a:xfrm>
              <a:off x="5662998" y="4074314"/>
              <a:ext cx="1268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Best-measured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constant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B2FA35-7F0B-D26A-3648-B211493D4B82}"/>
              </a:ext>
            </a:extLst>
          </p:cNvPr>
          <p:cNvGrpSpPr/>
          <p:nvPr/>
        </p:nvGrpSpPr>
        <p:grpSpPr>
          <a:xfrm>
            <a:off x="2600868" y="2149871"/>
            <a:ext cx="1441200" cy="2034500"/>
            <a:chOff x="2066240" y="2501525"/>
            <a:chExt cx="1441200" cy="2034500"/>
          </a:xfrm>
        </p:grpSpPr>
        <p:grpSp>
          <p:nvGrpSpPr>
            <p:cNvPr id="450" name="Google Shape;450;g1259775483e_1_0"/>
            <p:cNvGrpSpPr/>
            <p:nvPr/>
          </p:nvGrpSpPr>
          <p:grpSpPr>
            <a:xfrm>
              <a:off x="2121559" y="2501525"/>
              <a:ext cx="1330562" cy="1727575"/>
              <a:chOff x="6154112" y="2253852"/>
              <a:chExt cx="1330562" cy="1727575"/>
            </a:xfrm>
          </p:grpSpPr>
          <p:pic>
            <p:nvPicPr>
              <p:cNvPr id="451" name="Google Shape;451;g1259775483e_1_0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376252" y="3400990"/>
                <a:ext cx="908148" cy="531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2" name="Google Shape;452;g1259775483e_1_0"/>
              <p:cNvSpPr/>
              <p:nvPr/>
            </p:nvSpPr>
            <p:spPr>
              <a:xfrm>
                <a:off x="6154112" y="2828764"/>
                <a:ext cx="1330562" cy="1152663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53" name="Google Shape;453;g1259775483e_1_0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25381" y="2916563"/>
                <a:ext cx="629095" cy="5274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4" name="Google Shape;454;g1259775483e_1_0"/>
              <p:cNvSpPr txBox="1"/>
              <p:nvPr/>
            </p:nvSpPr>
            <p:spPr>
              <a:xfrm>
                <a:off x="6191574" y="2253852"/>
                <a:ext cx="12684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Quantum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fields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8" name="Google Shape;458;g1259775483e_1_0"/>
            <p:cNvSpPr txBox="1"/>
            <p:nvPr/>
          </p:nvSpPr>
          <p:spPr>
            <a:xfrm>
              <a:off x="2066240" y="4259125"/>
              <a:ext cx="1441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Table-top gravity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1" name="Google Shape;461;g1259775483e_1_0"/>
          <p:cNvSpPr txBox="1">
            <a:spLocks noGrp="1"/>
          </p:cNvSpPr>
          <p:nvPr>
            <p:ph type="sldNum" idx="12"/>
          </p:nvPr>
        </p:nvSpPr>
        <p:spPr>
          <a:xfrm>
            <a:off x="8170864" y="4800601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269A3C-7196-70A3-4318-5497A830B40C}"/>
              </a:ext>
            </a:extLst>
          </p:cNvPr>
          <p:cNvGrpSpPr/>
          <p:nvPr/>
        </p:nvGrpSpPr>
        <p:grpSpPr>
          <a:xfrm>
            <a:off x="7017203" y="2389679"/>
            <a:ext cx="2341500" cy="1338824"/>
            <a:chOff x="6905255" y="2041507"/>
            <a:chExt cx="2341500" cy="1338824"/>
          </a:xfrm>
        </p:grpSpPr>
        <p:pic>
          <p:nvPicPr>
            <p:cNvPr id="459" name="Google Shape;459;g1259775483e_1_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312480" y="2706049"/>
              <a:ext cx="1527050" cy="674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0" name="Google Shape;460;g1259775483e_1_0"/>
            <p:cNvSpPr txBox="1"/>
            <p:nvPr/>
          </p:nvSpPr>
          <p:spPr>
            <a:xfrm>
              <a:off x="6905255" y="2441707"/>
              <a:ext cx="2341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Advanced Qubit controls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2" name="Google Shape;462;g1259775483e_1_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163918" y="2041507"/>
              <a:ext cx="1824174" cy="4002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08775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259775483e_1_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1176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LBNL: a long tradition of innovation</a:t>
            </a:r>
            <a:endParaRPr dirty="0"/>
          </a:p>
        </p:txBody>
      </p:sp>
      <p:sp>
        <p:nvSpPr>
          <p:cNvPr id="452" name="Google Shape;452;g1259775483e_1_0"/>
          <p:cNvSpPr txBox="1">
            <a:spLocks noGrp="1"/>
          </p:cNvSpPr>
          <p:nvPr>
            <p:ph type="sldNum" idx="12"/>
          </p:nvPr>
        </p:nvSpPr>
        <p:spPr>
          <a:xfrm>
            <a:off x="8170864" y="4800601"/>
            <a:ext cx="516000" cy="273900"/>
          </a:xfrm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4" name="Google Shape;97;p16">
            <a:extLst>
              <a:ext uri="{FF2B5EF4-FFF2-40B4-BE49-F238E27FC236}">
                <a16:creationId xmlns:a16="http://schemas.microsoft.com/office/drawing/2014/main" id="{B92D15CF-E390-2233-7CCB-1B09E27491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4319" y="3440172"/>
            <a:ext cx="1655610" cy="1138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8;p16">
            <a:extLst>
              <a:ext uri="{FF2B5EF4-FFF2-40B4-BE49-F238E27FC236}">
                <a16:creationId xmlns:a16="http://schemas.microsoft.com/office/drawing/2014/main" id="{25873DE4-4FB7-8023-1F85-253663B39A57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448" y="3538811"/>
            <a:ext cx="1576256" cy="94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9;p16">
            <a:extLst>
              <a:ext uri="{FF2B5EF4-FFF2-40B4-BE49-F238E27FC236}">
                <a16:creationId xmlns:a16="http://schemas.microsoft.com/office/drawing/2014/main" id="{F59185B8-4D25-FA0E-76E5-CC071F54D15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4248374" y="1521267"/>
            <a:ext cx="1893155" cy="1138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0;p16">
            <a:extLst>
              <a:ext uri="{FF2B5EF4-FFF2-40B4-BE49-F238E27FC236}">
                <a16:creationId xmlns:a16="http://schemas.microsoft.com/office/drawing/2014/main" id="{1D462A76-93D6-2375-4109-319C332B54F8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73" y="1758274"/>
            <a:ext cx="1818175" cy="113841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101;p16">
            <a:extLst>
              <a:ext uri="{FF2B5EF4-FFF2-40B4-BE49-F238E27FC236}">
                <a16:creationId xmlns:a16="http://schemas.microsoft.com/office/drawing/2014/main" id="{A7976BEF-7DFF-18EC-6481-B7BE10CCA9C2}"/>
              </a:ext>
            </a:extLst>
          </p:cNvPr>
          <p:cNvSpPr txBox="1"/>
          <p:nvPr/>
        </p:nvSpPr>
        <p:spPr>
          <a:xfrm>
            <a:off x="388798" y="1010212"/>
            <a:ext cx="2334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rgbClr val="EF8600"/>
                </a:solidFill>
                <a:latin typeface="Arial"/>
                <a:ea typeface="Arial"/>
                <a:cs typeface="Arial"/>
                <a:sym typeface="Arial"/>
              </a:rPr>
              <a:t>Cosmic Frontier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 CCDs, skipper CCDs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CMB polarization detectors</a:t>
            </a:r>
            <a:endParaRPr dirty="0"/>
          </a:p>
        </p:txBody>
      </p:sp>
      <p:sp>
        <p:nvSpPr>
          <p:cNvPr id="9" name="Google Shape;102;p16">
            <a:extLst>
              <a:ext uri="{FF2B5EF4-FFF2-40B4-BE49-F238E27FC236}">
                <a16:creationId xmlns:a16="http://schemas.microsoft.com/office/drawing/2014/main" id="{4877D0D6-51AB-6357-01E2-B65CFE1D3FA7}"/>
              </a:ext>
            </a:extLst>
          </p:cNvPr>
          <p:cNvSpPr txBox="1"/>
          <p:nvPr/>
        </p:nvSpPr>
        <p:spPr>
          <a:xfrm>
            <a:off x="388798" y="3420059"/>
            <a:ext cx="29001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EF8600"/>
                </a:solidFill>
                <a:latin typeface="Arial"/>
                <a:ea typeface="Arial"/>
                <a:cs typeface="Arial"/>
                <a:sym typeface="Arial"/>
              </a:rPr>
              <a:t>Energy Frontier</a:t>
            </a:r>
            <a:endParaRPr lang="en-US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HL-LHC ATLAS &amp; AUP upgrade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Magnets and accelerators</a:t>
            </a:r>
            <a:endParaRPr lang="en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RD53 pixel readout chip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R&amp;D on 28 nm for next generation</a:t>
            </a:r>
            <a:endParaRPr dirty="0"/>
          </a:p>
        </p:txBody>
      </p:sp>
      <p:sp>
        <p:nvSpPr>
          <p:cNvPr id="10" name="Google Shape;103;p16">
            <a:extLst>
              <a:ext uri="{FF2B5EF4-FFF2-40B4-BE49-F238E27FC236}">
                <a16:creationId xmlns:a16="http://schemas.microsoft.com/office/drawing/2014/main" id="{5326C711-DB1F-F122-0D0A-2F5139DB0012}"/>
              </a:ext>
            </a:extLst>
          </p:cNvPr>
          <p:cNvSpPr txBox="1"/>
          <p:nvPr/>
        </p:nvSpPr>
        <p:spPr>
          <a:xfrm>
            <a:off x="5306757" y="3642505"/>
            <a:ext cx="15873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rgbClr val="EF8600"/>
                </a:solidFill>
                <a:latin typeface="Arial"/>
                <a:ea typeface="Arial"/>
                <a:cs typeface="Arial"/>
                <a:sym typeface="Arial"/>
              </a:rPr>
              <a:t>QIS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Quantum sensing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Qubit control</a:t>
            </a:r>
            <a:endParaRPr dirty="0"/>
          </a:p>
        </p:txBody>
      </p:sp>
      <p:sp>
        <p:nvSpPr>
          <p:cNvPr id="11" name="Google Shape;104;p16">
            <a:extLst>
              <a:ext uri="{FF2B5EF4-FFF2-40B4-BE49-F238E27FC236}">
                <a16:creationId xmlns:a16="http://schemas.microsoft.com/office/drawing/2014/main" id="{9A379887-76D8-DA1B-555E-ACCCBDF8A461}"/>
              </a:ext>
            </a:extLst>
          </p:cNvPr>
          <p:cNvSpPr txBox="1"/>
          <p:nvPr/>
        </p:nvSpPr>
        <p:spPr>
          <a:xfrm>
            <a:off x="6176939" y="1107871"/>
            <a:ext cx="268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rgbClr val="EF8600"/>
                </a:solidFill>
                <a:latin typeface="Arial"/>
                <a:ea typeface="Arial"/>
                <a:cs typeface="Arial"/>
                <a:sym typeface="Arial"/>
              </a:rPr>
              <a:t>Intensity Frontier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Pixellated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readout for DUNE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Hydra I/O to bypass chip failure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Beam physics for high intensity</a:t>
            </a:r>
            <a:endParaRPr dirty="0"/>
          </a:p>
        </p:txBody>
      </p:sp>
      <p:sp>
        <p:nvSpPr>
          <p:cNvPr id="14" name="Google Shape;107;p16">
            <a:extLst>
              <a:ext uri="{FF2B5EF4-FFF2-40B4-BE49-F238E27FC236}">
                <a16:creationId xmlns:a16="http://schemas.microsoft.com/office/drawing/2014/main" id="{098E7B95-D9DB-0E04-EC37-5D5043D97166}"/>
              </a:ext>
            </a:extLst>
          </p:cNvPr>
          <p:cNvSpPr/>
          <p:nvPr/>
        </p:nvSpPr>
        <p:spPr>
          <a:xfrm>
            <a:off x="388797" y="973122"/>
            <a:ext cx="5559515" cy="2234700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9;p16">
            <a:extLst>
              <a:ext uri="{FF2B5EF4-FFF2-40B4-BE49-F238E27FC236}">
                <a16:creationId xmlns:a16="http://schemas.microsoft.com/office/drawing/2014/main" id="{93402896-B81F-A16F-0D6F-4DBD0F528747}"/>
              </a:ext>
            </a:extLst>
          </p:cNvPr>
          <p:cNvSpPr/>
          <p:nvPr/>
        </p:nvSpPr>
        <p:spPr>
          <a:xfrm>
            <a:off x="388797" y="3421317"/>
            <a:ext cx="4536000" cy="1192200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10;p16">
            <a:extLst>
              <a:ext uri="{FF2B5EF4-FFF2-40B4-BE49-F238E27FC236}">
                <a16:creationId xmlns:a16="http://schemas.microsoft.com/office/drawing/2014/main" id="{7CCD1664-D729-321C-6821-DF93FB27F862}"/>
              </a:ext>
            </a:extLst>
          </p:cNvPr>
          <p:cNvSpPr/>
          <p:nvPr/>
        </p:nvSpPr>
        <p:spPr>
          <a:xfrm>
            <a:off x="5206944" y="3421317"/>
            <a:ext cx="3625500" cy="1192200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08;p16">
            <a:extLst>
              <a:ext uri="{FF2B5EF4-FFF2-40B4-BE49-F238E27FC236}">
                <a16:creationId xmlns:a16="http://schemas.microsoft.com/office/drawing/2014/main" id="{AE362ED8-0E96-463F-E1AB-3CDE23E009FE}"/>
              </a:ext>
            </a:extLst>
          </p:cNvPr>
          <p:cNvSpPr/>
          <p:nvPr/>
        </p:nvSpPr>
        <p:spPr>
          <a:xfrm>
            <a:off x="6094040" y="973122"/>
            <a:ext cx="2738271" cy="2234700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05;p16" descr="R&amp;D 100 Awards Honor Seven Berkeley Lab Innovations ...">
            <a:extLst>
              <a:ext uri="{FF2B5EF4-FFF2-40B4-BE49-F238E27FC236}">
                <a16:creationId xmlns:a16="http://schemas.microsoft.com/office/drawing/2014/main" id="{60C8BC81-366F-2707-5751-EAF6B49FEFA9}"/>
              </a:ext>
            </a:extLst>
          </p:cNvPr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3690" y="2100409"/>
            <a:ext cx="1408497" cy="105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93;gfa02ffad04_7_315">
            <a:extLst>
              <a:ext uri="{FF2B5EF4-FFF2-40B4-BE49-F238E27FC236}">
                <a16:creationId xmlns:a16="http://schemas.microsoft.com/office/drawing/2014/main" id="{28A0DA54-721F-A666-4273-D4C991D0C6BE}"/>
              </a:ext>
            </a:extLst>
          </p:cNvPr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9374" y="1244644"/>
            <a:ext cx="1526519" cy="16196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1;p16">
            <a:extLst>
              <a:ext uri="{FF2B5EF4-FFF2-40B4-BE49-F238E27FC236}">
                <a16:creationId xmlns:a16="http://schemas.microsoft.com/office/drawing/2014/main" id="{9E0CAFE3-3FC8-6DD9-B749-DA970307C33E}"/>
              </a:ext>
            </a:extLst>
          </p:cNvPr>
          <p:cNvSpPr txBox="1"/>
          <p:nvPr/>
        </p:nvSpPr>
        <p:spPr>
          <a:xfrm>
            <a:off x="388798" y="2937176"/>
            <a:ext cx="29001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Technology transfer to industry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59714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625" name="Google Shape;625;p32"/>
          <p:cNvSpPr txBox="1">
            <a:spLocks noGrp="1"/>
          </p:cNvSpPr>
          <p:nvPr>
            <p:ph type="body" idx="1"/>
          </p:nvPr>
        </p:nvSpPr>
        <p:spPr>
          <a:xfrm>
            <a:off x="145204" y="948621"/>
            <a:ext cx="8853591" cy="363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600" dirty="0">
                <a:solidFill>
                  <a:srgbClr val="C00000"/>
                </a:solidFill>
              </a:rPr>
              <a:t>LBNL HEP leads a broad program of discovery science to address the most compelling questions in fundamental physics </a:t>
            </a:r>
            <a:endParaRPr lang="en-US" i="1" dirty="0">
              <a:solidFill>
                <a:srgbClr val="0070C0"/>
              </a:solidFill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o"/>
            </a:pPr>
            <a:r>
              <a:rPr lang="en-US" sz="1400" dirty="0">
                <a:solidFill>
                  <a:schemeClr val="dk1"/>
                </a:solidFill>
              </a:rPr>
              <a:t>Across the Energy, Intensity, Theory and Cosmic frontiers; significant AI/ML and QIS efforts</a:t>
            </a:r>
          </a:p>
          <a:p>
            <a:pPr marL="91440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o"/>
            </a:pPr>
            <a:r>
              <a:rPr lang="en-US" sz="1400" dirty="0">
                <a:solidFill>
                  <a:schemeClr val="dk1"/>
                </a:solidFill>
              </a:rPr>
              <a:t>Strengths in advanced accelerators, superconducting magnets, detectors, electronics, computing</a:t>
            </a:r>
          </a:p>
          <a:p>
            <a:pPr marL="91440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o"/>
            </a:pPr>
            <a:r>
              <a:rPr lang="en-US" sz="1400" dirty="0">
                <a:solidFill>
                  <a:schemeClr val="tx1"/>
                </a:solidFill>
              </a:rPr>
              <a:t>HEP benefits from the scientifically rich environment and resources at LBNL</a:t>
            </a:r>
            <a:endParaRPr sz="1400" dirty="0">
              <a:solidFill>
                <a:schemeClr val="tx1"/>
              </a:solidFill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o"/>
            </a:pPr>
            <a:r>
              <a:rPr lang="en-US" sz="1400" dirty="0">
                <a:solidFill>
                  <a:schemeClr val="dk1"/>
                </a:solidFill>
              </a:rPr>
              <a:t>Outstanding staff, training the next generation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600" dirty="0">
                <a:solidFill>
                  <a:srgbClr val="C00000"/>
                </a:solidFill>
              </a:rPr>
              <a:t>We are advancing the next generation of experiments</a:t>
            </a:r>
            <a:endParaRPr sz="1600" dirty="0">
              <a:solidFill>
                <a:srgbClr val="C00000"/>
              </a:solidFill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o"/>
            </a:pPr>
            <a:r>
              <a:rPr lang="en-US" sz="1400" dirty="0">
                <a:solidFill>
                  <a:schemeClr val="dk1"/>
                </a:solidFill>
              </a:rPr>
              <a:t>All our projects benefit from our matrixed engineering division and our historical stewardship in HEP-wide instrumentation &amp; theory</a:t>
            </a:r>
          </a:p>
          <a:p>
            <a:pPr marL="91440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o"/>
            </a:pPr>
            <a:r>
              <a:rPr lang="en-US" sz="1400" dirty="0">
                <a:solidFill>
                  <a:schemeClr val="dk1"/>
                </a:solidFill>
              </a:rPr>
              <a:t>Strong contributions to ATLAS and DUNE, with unique and enabling contributions </a:t>
            </a:r>
            <a:endParaRPr sz="1400" dirty="0"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o"/>
            </a:pPr>
            <a:r>
              <a:rPr lang="en-US" sz="1400" dirty="0">
                <a:solidFill>
                  <a:schemeClr val="dk1"/>
                </a:solidFill>
              </a:rPr>
              <a:t>Leading DESI and LZ:  P5 experiments in Dark Energy and Dark Matter, both taking data</a:t>
            </a:r>
            <a:endParaRPr sz="1400" dirty="0">
              <a:solidFill>
                <a:schemeClr val="dk1"/>
              </a:solidFill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o"/>
            </a:pPr>
            <a:r>
              <a:rPr lang="en-US" sz="1400" dirty="0">
                <a:solidFill>
                  <a:schemeClr val="dk1"/>
                </a:solidFill>
              </a:rPr>
              <a:t>Leading CMB-S4:  CD-0, working with NSF and DOE to define the path to CD-1</a:t>
            </a:r>
            <a:endParaRPr sz="1400" dirty="0">
              <a:solidFill>
                <a:schemeClr val="dk1"/>
              </a:solidFill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o"/>
            </a:pPr>
            <a:r>
              <a:rPr lang="en-US" sz="1400" dirty="0">
                <a:solidFill>
                  <a:schemeClr val="dk1"/>
                </a:solidFill>
              </a:rPr>
              <a:t>Extending the reach of colliders via superconducting magnets, </a:t>
            </a:r>
            <a:r>
              <a:rPr lang="en-US" sz="1400" dirty="0" err="1">
                <a:solidFill>
                  <a:schemeClr val="dk1"/>
                </a:solidFill>
              </a:rPr>
              <a:t>exascale</a:t>
            </a:r>
            <a:r>
              <a:rPr lang="en-US" sz="1400" dirty="0">
                <a:solidFill>
                  <a:schemeClr val="dk1"/>
                </a:solidFill>
              </a:rPr>
              <a:t> simulation and controls</a:t>
            </a:r>
            <a:endParaRPr sz="1400" dirty="0">
              <a:solidFill>
                <a:schemeClr val="dk1"/>
              </a:solidFill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o"/>
            </a:pPr>
            <a:r>
              <a:rPr lang="en-US" sz="1400" dirty="0">
                <a:solidFill>
                  <a:schemeClr val="dk1"/>
                </a:solidFill>
              </a:rPr>
              <a:t>BELLA: leading in plasma accelerators towards future collider, </a:t>
            </a:r>
            <a:r>
              <a:rPr lang="en-US" sz="1400" dirty="0" err="1">
                <a:solidFill>
                  <a:schemeClr val="dk1"/>
                </a:solidFill>
              </a:rPr>
              <a:t>kBELLA</a:t>
            </a:r>
            <a:r>
              <a:rPr lang="en-US" sz="1400" dirty="0">
                <a:solidFill>
                  <a:schemeClr val="dk1"/>
                </a:solidFill>
              </a:rPr>
              <a:t> shovel ready</a:t>
            </a: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626" name="Google Shape;626;p32"/>
          <p:cNvSpPr txBox="1">
            <a:spLocks noGrp="1"/>
          </p:cNvSpPr>
          <p:nvPr>
            <p:ph type="sldNum" idx="12"/>
          </p:nvPr>
        </p:nvSpPr>
        <p:spPr>
          <a:xfrm>
            <a:off x="8170864" y="4800601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Berkeley Lab HEP Program Snapshot</a:t>
            </a:r>
            <a:endParaRPr/>
          </a:p>
        </p:txBody>
      </p:sp>
      <p:sp>
        <p:nvSpPr>
          <p:cNvPr id="346" name="Google Shape;346;p4"/>
          <p:cNvSpPr txBox="1">
            <a:spLocks noGrp="1"/>
          </p:cNvSpPr>
          <p:nvPr>
            <p:ph type="body" idx="1"/>
          </p:nvPr>
        </p:nvSpPr>
        <p:spPr>
          <a:xfrm>
            <a:off x="0" y="739808"/>
            <a:ext cx="5130140" cy="3674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438150" lvl="0" indent="-285750" algn="l" rtl="0">
              <a:lnSpc>
                <a:spcPct val="100000"/>
              </a:lnSpc>
              <a:spcBef>
                <a:spcPts val="300"/>
              </a:spcBef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LBNL is a large (&gt;$1B) multi-purpose DOE lab</a:t>
            </a:r>
          </a:p>
          <a:p>
            <a:pPr marL="438150" lvl="0" indent="-285750" algn="l" rtl="0">
              <a:lnSpc>
                <a:spcPct val="100000"/>
              </a:lnSpc>
              <a:spcBef>
                <a:spcPts val="300"/>
              </a:spcBef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300"/>
              </a:spcBef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HEP at LBNL at the core of two divisions: Physics and Accelerator Technology and Applied Physics, ~250 employees in all</a:t>
            </a:r>
          </a:p>
          <a:p>
            <a:pPr marL="895350" lvl="1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Award winning staff – 9 Nobel prizes in physics</a:t>
            </a:r>
          </a:p>
          <a:p>
            <a:pPr marL="895350" lvl="1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dk1"/>
              </a:solidFill>
            </a:endParaRPr>
          </a:p>
          <a:p>
            <a:pPr marL="43815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</a:rPr>
              <a:t>Fully matrixed Engineering division</a:t>
            </a:r>
          </a:p>
          <a:p>
            <a:pPr marL="914400" marR="0" lvl="1" indent="-285750" algn="l" rtl="0">
              <a:lnSpc>
                <a:spcPct val="100000"/>
              </a:lnSpc>
              <a:spcBef>
                <a:spcPts val="300"/>
              </a:spcBef>
              <a:buClr>
                <a:schemeClr val="dk1"/>
              </a:buClr>
              <a:buSzPts val="900"/>
              <a:buFont typeface="Arial" panose="020B0604020202020204" pitchFamily="34" charset="0"/>
              <a:buChar char="•"/>
            </a:pP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300"/>
              </a:spcBef>
              <a:buClr>
                <a:schemeClr val="dk1"/>
              </a:buClr>
              <a:buSzPts val="1200"/>
              <a:buFont typeface="Arial"/>
              <a:buChar char="•"/>
            </a:pPr>
            <a:r>
              <a:rPr lang="fr-FR" sz="1600" dirty="0">
                <a:solidFill>
                  <a:schemeClr val="dk1"/>
                </a:solidFill>
              </a:rPr>
              <a:t>Strong connections </a:t>
            </a:r>
            <a:r>
              <a:rPr lang="fr-FR" sz="1600" dirty="0" err="1">
                <a:solidFill>
                  <a:schemeClr val="dk1"/>
                </a:solidFill>
              </a:rPr>
              <a:t>with</a:t>
            </a:r>
            <a:endParaRPr lang="fr-FR" sz="1600" dirty="0">
              <a:solidFill>
                <a:schemeClr val="dk1"/>
              </a:solidFill>
            </a:endParaRPr>
          </a:p>
          <a:p>
            <a:pPr lvl="1" indent="-30480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dk1"/>
                </a:solidFill>
              </a:rPr>
              <a:t>NERSC, </a:t>
            </a:r>
            <a:r>
              <a:rPr lang="fr-FR" sz="1200" dirty="0" err="1">
                <a:solidFill>
                  <a:schemeClr val="dk1"/>
                </a:solidFill>
              </a:rPr>
              <a:t>ESNet</a:t>
            </a:r>
            <a:r>
              <a:rPr lang="fr-FR" sz="1200" dirty="0">
                <a:solidFill>
                  <a:schemeClr val="dk1"/>
                </a:solidFill>
              </a:rPr>
              <a:t>, </a:t>
            </a:r>
            <a:r>
              <a:rPr lang="fr-FR" sz="1200" dirty="0" err="1">
                <a:solidFill>
                  <a:schemeClr val="tx1"/>
                </a:solidFill>
              </a:rPr>
              <a:t>Computing</a:t>
            </a:r>
            <a:r>
              <a:rPr lang="fr-FR" sz="1200" dirty="0">
                <a:solidFill>
                  <a:schemeClr val="tx1"/>
                </a:solidFill>
              </a:rPr>
              <a:t> Sciences Area</a:t>
            </a:r>
          </a:p>
          <a:p>
            <a:pPr lvl="1" indent="-30480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</a:rPr>
              <a:t>Materials Science, </a:t>
            </a:r>
            <a:r>
              <a:rPr lang="fr-FR" sz="1200" dirty="0" err="1">
                <a:solidFill>
                  <a:schemeClr val="tx1"/>
                </a:solidFill>
              </a:rPr>
              <a:t>Molecular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Foundry</a:t>
            </a:r>
            <a:endParaRPr lang="fr-FR" sz="1200" dirty="0">
              <a:solidFill>
                <a:schemeClr val="tx1"/>
              </a:solidFill>
            </a:endParaRPr>
          </a:p>
          <a:p>
            <a:pPr lvl="1" indent="-30480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dk1"/>
                </a:solidFill>
              </a:rPr>
              <a:t>Nearby</a:t>
            </a:r>
            <a:r>
              <a:rPr lang="fr-FR" sz="1200" dirty="0">
                <a:solidFill>
                  <a:schemeClr val="dk1"/>
                </a:solidFill>
              </a:rPr>
              <a:t> UC Berkeley</a:t>
            </a:r>
            <a:r>
              <a:rPr lang="en-US" sz="1200" dirty="0">
                <a:solidFill>
                  <a:schemeClr val="dk1"/>
                </a:solidFill>
              </a:rPr>
              <a:t>, many joint faculty and students</a:t>
            </a:r>
            <a:endParaRPr lang="fr-FR" sz="1200" dirty="0">
              <a:solidFill>
                <a:schemeClr val="dk1"/>
              </a:solidFill>
            </a:endParaRPr>
          </a:p>
          <a:p>
            <a:pPr lvl="1" indent="-304800">
              <a:buClr>
                <a:schemeClr val="dk1"/>
              </a:buClr>
              <a:buSzPts val="1200"/>
              <a:buFont typeface="Arial"/>
              <a:buChar char="•"/>
            </a:pPr>
            <a:endParaRPr lang="en-US" sz="1300"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300"/>
              </a:spcBef>
              <a:buSzPts val="1100"/>
              <a:buFont typeface="Arial"/>
              <a:buNone/>
            </a:pPr>
            <a:endParaRPr sz="1600" dirty="0"/>
          </a:p>
        </p:txBody>
      </p:sp>
      <p:pic>
        <p:nvPicPr>
          <p:cNvPr id="347" name="Google Shape;347;p4" descr="Cameron Geddes, ATAP Division Dir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7449" y="770904"/>
            <a:ext cx="969000" cy="969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9" name="Google Shape;349;p4"/>
          <p:cNvSpPr txBox="1"/>
          <p:nvPr/>
        </p:nvSpPr>
        <p:spPr>
          <a:xfrm>
            <a:off x="6859400" y="1754115"/>
            <a:ext cx="228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Physics Division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Nathalie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Palanque</a:t>
            </a:r>
            <a:r>
              <a:rPr lang="en-US" sz="1200" dirty="0" err="1">
                <a:solidFill>
                  <a:schemeClr val="dk1"/>
                </a:solidFill>
              </a:rPr>
              <a:t>-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Delabrouille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"/>
          <p:cNvSpPr txBox="1"/>
          <p:nvPr/>
        </p:nvSpPr>
        <p:spPr>
          <a:xfrm>
            <a:off x="4906497" y="1754115"/>
            <a:ext cx="211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Accelerator Division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Cameron Geddes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"/>
          <p:cNvSpPr txBox="1">
            <a:spLocks noGrp="1"/>
          </p:cNvSpPr>
          <p:nvPr>
            <p:ph type="sldNum" idx="12"/>
          </p:nvPr>
        </p:nvSpPr>
        <p:spPr>
          <a:xfrm>
            <a:off x="8170864" y="4780359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352" name="Google Shape;352;p4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42" t="2494" r="11485" b="14550"/>
          <a:stretch/>
        </p:blipFill>
        <p:spPr>
          <a:xfrm>
            <a:off x="4953225" y="2472267"/>
            <a:ext cx="3024667" cy="183215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"/>
          <p:cNvSpPr txBox="1"/>
          <p:nvPr/>
        </p:nvSpPr>
        <p:spPr>
          <a:xfrm>
            <a:off x="5000045" y="2854176"/>
            <a:ext cx="875360" cy="60013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/>
              <a:t>Projects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/>
              <a:t>LHC, ATLAS, </a:t>
            </a: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/>
              <a:t>CMB-S4</a:t>
            </a:r>
            <a:endParaRPr sz="900" dirty="0"/>
          </a:p>
        </p:txBody>
      </p:sp>
      <p:sp>
        <p:nvSpPr>
          <p:cNvPr id="354" name="Google Shape;354;p4"/>
          <p:cNvSpPr txBox="1"/>
          <p:nvPr/>
        </p:nvSpPr>
        <p:spPr>
          <a:xfrm>
            <a:off x="4794776" y="3796790"/>
            <a:ext cx="1127449" cy="60013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/>
              <a:t>Operations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/>
              <a:t>ATLAS, DESI, LZ</a:t>
            </a: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/>
              <a:t>BELLA Center</a:t>
            </a:r>
            <a:endParaRPr sz="900" dirty="0"/>
          </a:p>
        </p:txBody>
      </p:sp>
      <p:sp>
        <p:nvSpPr>
          <p:cNvPr id="355" name="Google Shape;355;p4"/>
          <p:cNvSpPr txBox="1"/>
          <p:nvPr/>
        </p:nvSpPr>
        <p:spPr>
          <a:xfrm>
            <a:off x="7259385" y="2965793"/>
            <a:ext cx="1645920" cy="14311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/>
              <a:t>Research</a:t>
            </a:r>
            <a:endParaRPr sz="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/>
              <a:t>Cosmic </a:t>
            </a:r>
            <a:r>
              <a:rPr lang="en-US" sz="900" i="1" dirty="0">
                <a:solidFill>
                  <a:schemeClr val="accent6"/>
                </a:solidFill>
              </a:rPr>
              <a:t>(Dark Energy,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accent6"/>
                </a:solidFill>
              </a:rPr>
              <a:t>Dark Matter, CMB),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/>
              <a:t>Energy </a:t>
            </a:r>
            <a:r>
              <a:rPr lang="en-US" sz="900" i="1" dirty="0">
                <a:solidFill>
                  <a:schemeClr val="accent6"/>
                </a:solidFill>
              </a:rPr>
              <a:t>(ATLAS),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/>
              <a:t>Intensity </a:t>
            </a:r>
            <a:r>
              <a:rPr lang="en-US" sz="900" i="1" dirty="0">
                <a:solidFill>
                  <a:schemeClr val="accent6"/>
                </a:solidFill>
              </a:rPr>
              <a:t>(DUNE, Mu2e), </a:t>
            </a:r>
            <a:r>
              <a:rPr lang="en-US" sz="900" dirty="0"/>
              <a:t>Theory </a:t>
            </a:r>
            <a:r>
              <a:rPr lang="en-US" sz="900" i="1" dirty="0">
                <a:solidFill>
                  <a:schemeClr val="accent6"/>
                </a:solidFill>
              </a:rPr>
              <a:t>(+AI/ML, QIS, PDG),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tx1"/>
                </a:solidFill>
              </a:rPr>
              <a:t>Instrumentation</a:t>
            </a:r>
            <a:r>
              <a:rPr lang="en-US" sz="900" i="1" dirty="0">
                <a:solidFill>
                  <a:schemeClr val="accent6"/>
                </a:solidFill>
              </a:rPr>
              <a:t> (R&amp;D,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accent6"/>
                </a:solidFill>
              </a:rPr>
              <a:t>microelectronics)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>
                <a:solidFill>
                  <a:schemeClr val="tx1"/>
                </a:solidFill>
              </a:rPr>
              <a:t>Accelerator</a:t>
            </a:r>
            <a:endParaRPr sz="9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1C49A-BD27-1DCA-784E-BAFA92EE76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3116" y="755332"/>
            <a:ext cx="969000" cy="984550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345C62-2A26-2544-C586-006F1D0D2A50}"/>
              </a:ext>
            </a:extLst>
          </p:cNvPr>
          <p:cNvSpPr/>
          <p:nvPr/>
        </p:nvSpPr>
        <p:spPr>
          <a:xfrm>
            <a:off x="4714240" y="2465493"/>
            <a:ext cx="4287520" cy="199239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C70EFA9E-2604-A431-F7ED-5F1F70EDC804}"/>
              </a:ext>
            </a:extLst>
          </p:cNvPr>
          <p:cNvSpPr/>
          <p:nvPr/>
        </p:nvSpPr>
        <p:spPr>
          <a:xfrm rot="10800000" flipH="1">
            <a:off x="1134787" y="4093242"/>
            <a:ext cx="388457" cy="30389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9504B-9502-F85C-EFFE-A47D5598ECF6}"/>
              </a:ext>
            </a:extLst>
          </p:cNvPr>
          <p:cNvSpPr txBox="1"/>
          <p:nvPr/>
        </p:nvSpPr>
        <p:spPr>
          <a:xfrm>
            <a:off x="1558869" y="4076040"/>
            <a:ext cx="261642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UCB/LBL theory group: </a:t>
            </a:r>
            <a:r>
              <a:rPr lang="en-US" sz="1100" dirty="0">
                <a:solidFill>
                  <a:schemeClr val="tx1"/>
                </a:solidFill>
              </a:rPr>
              <a:t>world-leading</a:t>
            </a:r>
          </a:p>
          <a:p>
            <a:r>
              <a:rPr lang="en-US" sz="1100" dirty="0">
                <a:solidFill>
                  <a:schemeClr val="tx1"/>
                </a:solidFill>
              </a:rPr>
              <a:t>center for theoretical work on </a:t>
            </a:r>
          </a:p>
          <a:p>
            <a:r>
              <a:rPr lang="en-US" sz="1100" dirty="0">
                <a:solidFill>
                  <a:schemeClr val="tx1"/>
                </a:solidFill>
              </a:rPr>
              <a:t>elementary particle phenomenology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25f1b393cf_0_6"/>
          <p:cNvSpPr/>
          <p:nvPr/>
        </p:nvSpPr>
        <p:spPr>
          <a:xfrm>
            <a:off x="5303700" y="685800"/>
            <a:ext cx="3846300" cy="396945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125f1b393cf_0_6">
            <a:hlinkClick r:id="rId3"/>
          </p:cNvPr>
          <p:cNvSpPr/>
          <p:nvPr/>
        </p:nvSpPr>
        <p:spPr>
          <a:xfrm>
            <a:off x="-58950" y="1657349"/>
            <a:ext cx="9261900" cy="605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125f1b393cf_0_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1176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Outstanding Young Scientists – Our Most Important Asset</a:t>
            </a:r>
            <a:endParaRPr/>
          </a:p>
        </p:txBody>
      </p:sp>
      <p:sp>
        <p:nvSpPr>
          <p:cNvPr id="379" name="Google Shape;379;g125f1b393cf_0_6"/>
          <p:cNvSpPr txBox="1">
            <a:spLocks noGrp="1"/>
          </p:cNvSpPr>
          <p:nvPr>
            <p:ph type="body" idx="1"/>
          </p:nvPr>
        </p:nvSpPr>
        <p:spPr>
          <a:xfrm>
            <a:off x="174050" y="1627050"/>
            <a:ext cx="5197800" cy="273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45720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14 recent DOE HEP + BES Accelerator             Early Career Awards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lang="fr-FR" sz="1600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45720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3 of past 9 recipients of the APS </a:t>
            </a:r>
            <a:r>
              <a:rPr lang="en-US" sz="1600" dirty="0" err="1">
                <a:solidFill>
                  <a:schemeClr val="dk1"/>
                </a:solidFill>
              </a:rPr>
              <a:t>Primakoff</a:t>
            </a:r>
            <a:r>
              <a:rPr lang="en-US" sz="1600" dirty="0">
                <a:solidFill>
                  <a:schemeClr val="dk1"/>
                </a:solidFill>
              </a:rPr>
              <a:t> Award for early career physicists</a:t>
            </a: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</a:pPr>
            <a:endParaRPr sz="1600" dirty="0"/>
          </a:p>
        </p:txBody>
      </p:sp>
      <p:pic>
        <p:nvPicPr>
          <p:cNvPr id="380" name="Google Shape;380;g125f1b393cf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1106" y="1859280"/>
            <a:ext cx="867000" cy="867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1" name="Google Shape;381;g125f1b393cf_0_6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150" y="2733374"/>
            <a:ext cx="826800" cy="946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2" name="Google Shape;382;g125f1b393cf_0_6" descr="Image result for dan dwyer lbnl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52279" y="1877101"/>
            <a:ext cx="806700" cy="846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3" name="Google Shape;383;g125f1b393cf_0_6" descr="http://ecrp.lbl.gov/wp-content/uploads/sites/6/2018/10/XBD201807-00394-005-e1539282358980.png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68839" y="2791813"/>
            <a:ext cx="731700" cy="862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4" name="Google Shape;384;g125f1b393cf_0_6"/>
          <p:cNvPicPr preferRelativeResize="0"/>
          <p:nvPr/>
        </p:nvPicPr>
        <p:blipFill rotWithShape="1"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0186" y="2795581"/>
            <a:ext cx="864900" cy="804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5" name="Google Shape;385;g125f1b393cf_0_6"/>
          <p:cNvPicPr preferRelativeResize="0"/>
          <p:nvPr/>
        </p:nvPicPr>
        <p:blipFill rotWithShape="1">
          <a:blip r:embed="rId11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4650" y="939765"/>
            <a:ext cx="806700" cy="85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8" name="Google Shape;388;g125f1b393cf_0_6" descr="JvanTilborg_149x180y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08350" y="3733975"/>
            <a:ext cx="841800" cy="847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9" name="Google Shape;389;g125f1b393cf_0_6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12550" y="2818385"/>
            <a:ext cx="806700" cy="87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0" name="Google Shape;390;g125f1b393cf_0_6" descr="Recipient Pictur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350874" y="938130"/>
            <a:ext cx="841800" cy="855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1" name="Google Shape;391;g125f1b393cf_0_6"/>
          <p:cNvPicPr preferRelativeResize="0"/>
          <p:nvPr/>
        </p:nvPicPr>
        <p:blipFill rotWithShape="1">
          <a:blip r:embed="rId1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9616" y="1827410"/>
            <a:ext cx="932650" cy="94627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125f1b393cf_0_6"/>
          <p:cNvSpPr txBox="1">
            <a:spLocks noGrp="1"/>
          </p:cNvSpPr>
          <p:nvPr>
            <p:ph type="sldNum" idx="12"/>
          </p:nvPr>
        </p:nvSpPr>
        <p:spPr>
          <a:xfrm>
            <a:off x="8170864" y="4800601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394" name="Google Shape;394;g125f1b393cf_0_6"/>
          <p:cNvPicPr preferRelativeResize="0"/>
          <p:nvPr/>
        </p:nvPicPr>
        <p:blipFill rotWithShape="1">
          <a:blip r:embed="rId1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7850" y="3669775"/>
            <a:ext cx="968700" cy="892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5" name="Google Shape;395;g125f1b393cf_0_6"/>
          <p:cNvPicPr preferRelativeResize="0"/>
          <p:nvPr/>
        </p:nvPicPr>
        <p:blipFill rotWithShape="1">
          <a:blip r:embed="rId1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1138" y="3719875"/>
            <a:ext cx="806700" cy="862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6" name="Google Shape;396;g125f1b393cf_0_6"/>
          <p:cNvPicPr preferRelativeResize="0"/>
          <p:nvPr/>
        </p:nvPicPr>
        <p:blipFill rotWithShape="1">
          <a:blip r:embed="rId2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5550" y="930254"/>
            <a:ext cx="867000" cy="87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125f1b393cf_0_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51887" y="888954"/>
            <a:ext cx="867000" cy="895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7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900" y="3193273"/>
            <a:ext cx="2749104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7"/>
          <p:cNvSpPr txBox="1"/>
          <p:nvPr/>
        </p:nvSpPr>
        <p:spPr>
          <a:xfrm>
            <a:off x="6403031" y="4378370"/>
            <a:ext cx="322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Teaching for a diverse next generation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FFFFFF"/>
                </a:solidFill>
              </a:rPr>
              <a:t>IDEA: Inclusion, Diversity, Equity and Accountability</a:t>
            </a:r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body" idx="1"/>
          </p:nvPr>
        </p:nvSpPr>
        <p:spPr>
          <a:xfrm>
            <a:off x="457200" y="738731"/>
            <a:ext cx="8229600" cy="354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-US" dirty="0" err="1">
                <a:solidFill>
                  <a:srgbClr val="C00000"/>
                </a:solidFill>
              </a:rPr>
              <a:t>IDEA@Berkeley</a:t>
            </a:r>
            <a:r>
              <a:rPr lang="en-US" dirty="0">
                <a:solidFill>
                  <a:srgbClr val="C00000"/>
                </a:solidFill>
              </a:rPr>
              <a:t> Lab: </a:t>
            </a:r>
            <a:r>
              <a:rPr lang="en-US" dirty="0">
                <a:solidFill>
                  <a:schemeClr val="dk1"/>
                </a:solidFill>
              </a:rPr>
              <a:t>Fostering a diverse workforce – diverse in experiences, perspectives, and backgrounds – and a culture of inclusion are key to attracting and engaging the brightest minds and advancing our record of scientific excellence and groundbreaking innovations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Char char="●"/>
            </a:pPr>
            <a:r>
              <a:rPr lang="fr-FR" dirty="0">
                <a:solidFill>
                  <a:srgbClr val="C00000"/>
                </a:solidFill>
              </a:rPr>
              <a:t>Physical Sciences Area Mentoring Program</a:t>
            </a:r>
            <a:endParaRPr dirty="0">
              <a:solidFill>
                <a:srgbClr val="C00000"/>
              </a:solidFill>
            </a:endParaRP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-US" sz="1300" dirty="0">
                <a:solidFill>
                  <a:schemeClr val="dk1"/>
                </a:solidFill>
              </a:rPr>
              <a:t>Launched in 2021, expanded in 2022 to include admin, technical staff</a:t>
            </a: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-US" sz="1300" dirty="0">
                <a:solidFill>
                  <a:schemeClr val="dk1"/>
                </a:solidFill>
              </a:rPr>
              <a:t>50 to 70 Mentor/Mentee pairings every year </a:t>
            </a:r>
            <a:endParaRPr sz="1300" dirty="0">
              <a:solidFill>
                <a:schemeClr val="dk1"/>
              </a:solidFill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dirty="0">
                <a:solidFill>
                  <a:srgbClr val="C00000"/>
                </a:solidFill>
              </a:rPr>
              <a:t>Division activities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dirty="0" err="1">
                <a:solidFill>
                  <a:schemeClr val="dk1"/>
                </a:solidFill>
              </a:rPr>
              <a:t>Quarknet</a:t>
            </a:r>
            <a:r>
              <a:rPr lang="en-US" dirty="0">
                <a:solidFill>
                  <a:schemeClr val="dk1"/>
                </a:solidFill>
              </a:rPr>
              <a:t>, US Particle Accelerator School, SAGE, Snowmass white paper, IDEA events &amp; seminars, APS divisional IDEA groups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411" name="Google Shape;41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193275"/>
            <a:ext cx="3429000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7"/>
          <p:cNvSpPr txBox="1"/>
          <p:nvPr/>
        </p:nvSpPr>
        <p:spPr>
          <a:xfrm>
            <a:off x="6391686" y="4367025"/>
            <a:ext cx="322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Teaching for a diverse next generation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2575" y="3204215"/>
            <a:ext cx="2926087" cy="143138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7"/>
          <p:cNvSpPr txBox="1">
            <a:spLocks noGrp="1"/>
          </p:cNvSpPr>
          <p:nvPr>
            <p:ph type="sldNum" idx="12"/>
          </p:nvPr>
        </p:nvSpPr>
        <p:spPr>
          <a:xfrm>
            <a:off x="8170864" y="4800601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Serving the community: the Particle Data Group</a:t>
            </a:r>
            <a:endParaRPr dirty="0"/>
          </a:p>
        </p:txBody>
      </p:sp>
      <p:sp>
        <p:nvSpPr>
          <p:cNvPr id="363" name="Google Shape;363;p5"/>
          <p:cNvSpPr txBox="1">
            <a:spLocks noGrp="1"/>
          </p:cNvSpPr>
          <p:nvPr>
            <p:ph type="sldNum" idx="12"/>
          </p:nvPr>
        </p:nvSpPr>
        <p:spPr>
          <a:xfrm>
            <a:off x="8170864" y="4780359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816EB5F-9EF7-4829-CC4C-9DE60486D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118" y="828816"/>
            <a:ext cx="7024664" cy="3611660"/>
          </a:xfrm>
        </p:spPr>
        <p:txBody>
          <a:bodyPr/>
          <a:lstStyle/>
          <a:p>
            <a:pPr>
              <a:spcBef>
                <a:spcPts val="100"/>
              </a:spcBef>
            </a:pPr>
            <a:r>
              <a:rPr lang="en-US" sz="1400" dirty="0">
                <a:solidFill>
                  <a:srgbClr val="FF0000"/>
                </a:solidFill>
              </a:rPr>
              <a:t>PDG is a science legend</a:t>
            </a:r>
            <a:r>
              <a:rPr lang="en-US" sz="1400" dirty="0">
                <a:solidFill>
                  <a:srgbClr val="303C5A"/>
                </a:solidFill>
              </a:rPr>
              <a:t>, recognized by SC as an authoritative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rgbClr val="303C5A"/>
                </a:solidFill>
              </a:rPr>
              <a:t>data resource</a:t>
            </a:r>
          </a:p>
          <a:p>
            <a:pPr lvl="1">
              <a:spcBef>
                <a:spcPts val="100"/>
              </a:spcBef>
            </a:pPr>
            <a:r>
              <a:rPr lang="en-US" sz="1400" dirty="0">
                <a:solidFill>
                  <a:srgbClr val="303C5A"/>
                </a:solidFill>
              </a:rPr>
              <a:t>In the process to make PDG data </a:t>
            </a:r>
            <a:r>
              <a:rPr lang="en-US" sz="1400" dirty="0">
                <a:solidFill>
                  <a:srgbClr val="FF0000"/>
                </a:solidFill>
              </a:rPr>
              <a:t>machine-readable </a:t>
            </a:r>
          </a:p>
          <a:p>
            <a:pPr>
              <a:spcBef>
                <a:spcPts val="100"/>
              </a:spcBef>
            </a:pPr>
            <a:endParaRPr lang="en-US" sz="1400" dirty="0">
              <a:solidFill>
                <a:srgbClr val="FF0000"/>
              </a:solidFill>
            </a:endParaRPr>
          </a:p>
          <a:p>
            <a:pPr>
              <a:spcBef>
                <a:spcPts val="100"/>
              </a:spcBef>
            </a:pPr>
            <a:r>
              <a:rPr lang="en-US" sz="1400" dirty="0">
                <a:solidFill>
                  <a:srgbClr val="FF0000"/>
                </a:solidFill>
              </a:rPr>
              <a:t>PDG is vital </a:t>
            </a:r>
            <a:r>
              <a:rPr lang="en-US" sz="1400" dirty="0"/>
              <a:t>to HEP community &amp; related areas (particles, cosmology, </a:t>
            </a:r>
            <a:r>
              <a:rPr lang="en-US" sz="1400" dirty="0" err="1"/>
              <a:t>astroparticle</a:t>
            </a:r>
            <a:r>
              <a:rPr lang="en-US" sz="1400" dirty="0"/>
              <a:t> physics) but more largely too (academia)</a:t>
            </a:r>
          </a:p>
          <a:p>
            <a:pPr lvl="1">
              <a:spcBef>
                <a:spcPts val="100"/>
              </a:spcBef>
            </a:pPr>
            <a:r>
              <a:rPr lang="en-US" sz="1200" dirty="0"/>
              <a:t>For researchers </a:t>
            </a:r>
          </a:p>
          <a:p>
            <a:pPr lvl="1">
              <a:spcBef>
                <a:spcPts val="100"/>
              </a:spcBef>
            </a:pPr>
            <a:r>
              <a:rPr lang="en-US" sz="1200" dirty="0"/>
              <a:t>For students</a:t>
            </a:r>
          </a:p>
          <a:p>
            <a:pPr lvl="1">
              <a:spcBef>
                <a:spcPts val="100"/>
              </a:spcBef>
            </a:pPr>
            <a:r>
              <a:rPr lang="en-US" sz="1200" dirty="0"/>
              <a:t>For teaching and outreach</a:t>
            </a:r>
          </a:p>
          <a:p>
            <a:pPr lvl="1">
              <a:spcBef>
                <a:spcPts val="100"/>
              </a:spcBef>
            </a:pPr>
            <a:endParaRPr lang="en-US" dirty="0"/>
          </a:p>
          <a:p>
            <a:pPr>
              <a:spcBef>
                <a:spcPts val="100"/>
              </a:spcBef>
            </a:pPr>
            <a:r>
              <a:rPr lang="en-US" sz="1400" dirty="0">
                <a:solidFill>
                  <a:srgbClr val="FF0000"/>
                </a:solidFill>
              </a:rPr>
              <a:t>PDG user survey </a:t>
            </a:r>
            <a:r>
              <a:rPr lang="en-US" sz="1400" dirty="0"/>
              <a:t>(2022) demonstrates </a:t>
            </a:r>
            <a:r>
              <a:rPr lang="en-US" sz="1400" dirty="0">
                <a:solidFill>
                  <a:srgbClr val="00B050"/>
                </a:solidFill>
              </a:rPr>
              <a:t>extremely strong interest </a:t>
            </a:r>
            <a:r>
              <a:rPr lang="en-US" sz="1400" dirty="0"/>
              <a:t>from community in all of PDG’s content </a:t>
            </a:r>
          </a:p>
          <a:p>
            <a:pPr lvl="1">
              <a:spcBef>
                <a:spcPts val="100"/>
              </a:spcBef>
            </a:pPr>
            <a:endParaRPr lang="en-US" dirty="0"/>
          </a:p>
          <a:p>
            <a:pPr lvl="1">
              <a:spcBef>
                <a:spcPts val="100"/>
              </a:spcBef>
            </a:pPr>
            <a:endParaRPr lang="en-US" dirty="0"/>
          </a:p>
          <a:p>
            <a:pPr marL="15875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02AF5CF-368F-1553-7408-65C2B0862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86"/>
          <a:stretch/>
        </p:blipFill>
        <p:spPr bwMode="auto">
          <a:xfrm>
            <a:off x="3081687" y="3099050"/>
            <a:ext cx="3064612" cy="156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3D01E0-B95A-2BC0-FACB-C49F0C2D5EBB}"/>
              </a:ext>
            </a:extLst>
          </p:cNvPr>
          <p:cNvSpPr txBox="1"/>
          <p:nvPr/>
        </p:nvSpPr>
        <p:spPr>
          <a:xfrm rot="20464500">
            <a:off x="3515475" y="3492670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32D07-7636-A3E8-1AA9-4AB3636B6370}"/>
              </a:ext>
            </a:extLst>
          </p:cNvPr>
          <p:cNvSpPr txBox="1"/>
          <p:nvPr/>
        </p:nvSpPr>
        <p:spPr>
          <a:xfrm rot="20464500">
            <a:off x="4113390" y="3492670"/>
            <a:ext cx="86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Listings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ED7F2-F29C-DB94-082D-F804AA819C07}"/>
              </a:ext>
            </a:extLst>
          </p:cNvPr>
          <p:cNvSpPr txBox="1"/>
          <p:nvPr/>
        </p:nvSpPr>
        <p:spPr>
          <a:xfrm rot="20464500">
            <a:off x="4716484" y="3492670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Reviews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B0E10B-21F4-EC0C-CE43-30B0E5D9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640" y="762141"/>
            <a:ext cx="1681853" cy="37374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10;p7">
            <a:extLst>
              <a:ext uri="{FF2B5EF4-FFF2-40B4-BE49-F238E27FC236}">
                <a16:creationId xmlns:a16="http://schemas.microsoft.com/office/drawing/2014/main" id="{FD483747-409D-3934-BDF3-F8BA5577A8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9481" y="837353"/>
            <a:ext cx="5924060" cy="354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en-US" b="1" dirty="0">
                <a:solidFill>
                  <a:srgbClr val="C00000"/>
                </a:solidFill>
              </a:rPr>
              <a:t>ATLAS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-US" dirty="0">
                <a:solidFill>
                  <a:schemeClr val="dk1"/>
                </a:solidFill>
              </a:rPr>
              <a:t>Higgs physics, precision measurements, BSM physics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-US" dirty="0">
                <a:solidFill>
                  <a:schemeClr val="dk1"/>
                </a:solidFill>
              </a:rPr>
              <a:t>Benefits from growing AI/ML cross-cutting activity</a:t>
            </a:r>
            <a:endParaRPr lang="fr-FR" dirty="0">
              <a:solidFill>
                <a:srgbClr val="C00000"/>
              </a:solidFill>
            </a:endParaRPr>
          </a:p>
          <a:p>
            <a:pPr marL="15875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lang="fr-FR" dirty="0">
              <a:solidFill>
                <a:srgbClr val="C00000"/>
              </a:solidFill>
            </a:endParaRPr>
          </a:p>
          <a:p>
            <a:pPr marL="15875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fr-FR" b="1" dirty="0">
                <a:solidFill>
                  <a:srgbClr val="C00000"/>
                </a:solidFill>
              </a:rPr>
              <a:t>HL-LHC</a:t>
            </a:r>
            <a:endParaRPr b="1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>
                <a:solidFill>
                  <a:schemeClr val="dk1"/>
                </a:solidFill>
              </a:rPr>
              <a:t>Detector upgrade: Lead roles on all three WBS of </a:t>
            </a:r>
            <a:r>
              <a:rPr lang="en-US" dirty="0" err="1">
                <a:solidFill>
                  <a:schemeClr val="dk1"/>
                </a:solidFill>
              </a:rPr>
              <a:t>ITk</a:t>
            </a:r>
            <a:r>
              <a:rPr lang="en-US" dirty="0">
                <a:solidFill>
                  <a:schemeClr val="dk1"/>
                </a:solidFill>
              </a:rPr>
              <a:t> tracker</a:t>
            </a:r>
          </a:p>
          <a:p>
            <a:pPr lvl="1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Courier New"/>
              <a:buChar char="○"/>
            </a:pPr>
            <a:r>
              <a:rPr lang="en-US" sz="1300" dirty="0">
                <a:solidFill>
                  <a:schemeClr val="dk1"/>
                </a:solidFill>
              </a:rPr>
              <a:t>Pixels: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Leadership role in ASIC development</a:t>
            </a:r>
            <a:endParaRPr lang="en-US" sz="1300" dirty="0">
              <a:solidFill>
                <a:schemeClr val="dk1"/>
              </a:solidFill>
            </a:endParaRPr>
          </a:p>
          <a:p>
            <a:pPr lvl="1" indent="-2921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000"/>
              <a:buFont typeface="Courier New"/>
              <a:buChar char="○"/>
            </a:pPr>
            <a:r>
              <a:rPr lang="en-US" sz="1300" dirty="0">
                <a:solidFill>
                  <a:schemeClr val="dk1"/>
                </a:solidFill>
              </a:rPr>
              <a:t>Strips: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Selected stave concept originated &amp; demonstrated at LBNL</a:t>
            </a:r>
            <a:endParaRPr lang="en-US" sz="1300" dirty="0">
              <a:solidFill>
                <a:schemeClr val="dk1"/>
              </a:solidFill>
            </a:endParaRPr>
          </a:p>
          <a:p>
            <a:pPr marL="91440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-US" sz="1300" dirty="0">
                <a:solidFill>
                  <a:schemeClr val="dk1"/>
                </a:solidFill>
              </a:rPr>
              <a:t>Global Mechanics: Lead design &amp; construction of 	                 carbon-fiber structures (first carbon shells recently delivered)</a:t>
            </a:r>
          </a:p>
          <a:p>
            <a:pPr marL="1587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chemeClr val="dk1"/>
                </a:solidFill>
              </a:rPr>
              <a:t>Accelerator Upgrade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Project: HL-LHC magnets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en-US" sz="1300" dirty="0">
                <a:solidFill>
                  <a:srgbClr val="000000"/>
                </a:solidFill>
              </a:rPr>
              <a:t>Lead cable assembly and magnet facility</a:t>
            </a:r>
          </a:p>
          <a:p>
            <a:pPr lvl="1">
              <a:lnSpc>
                <a:spcPct val="115000"/>
              </a:lnSpc>
              <a:spcBef>
                <a:spcPts val="0"/>
              </a:spcBef>
            </a:pPr>
            <a:r>
              <a:rPr lang="en-US" sz="1300" dirty="0">
                <a:solidFill>
                  <a:srgbClr val="000000"/>
                </a:solidFill>
              </a:rPr>
              <a:t>Drives increased luminosity for future runs</a:t>
            </a:r>
          </a:p>
          <a:p>
            <a:pPr marL="61595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537" name="Google Shape;537;g19d6201c32f_0_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0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Energy Frontier: Collider projects and accelerators</a:t>
            </a:r>
            <a:endParaRPr dirty="0"/>
          </a:p>
        </p:txBody>
      </p:sp>
      <p:pic>
        <p:nvPicPr>
          <p:cNvPr id="545" name="Google Shape;545;g19d6201c32f_0_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909" y="2307179"/>
            <a:ext cx="1816828" cy="14662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90DD483-2ED5-9163-1B2F-EABF2D5E1290}"/>
              </a:ext>
            </a:extLst>
          </p:cNvPr>
          <p:cNvGrpSpPr/>
          <p:nvPr/>
        </p:nvGrpSpPr>
        <p:grpSpPr>
          <a:xfrm>
            <a:off x="7145591" y="761598"/>
            <a:ext cx="1939146" cy="1466283"/>
            <a:chOff x="7282713" y="756802"/>
            <a:chExt cx="1711806" cy="1294380"/>
          </a:xfrm>
        </p:grpSpPr>
        <p:pic>
          <p:nvPicPr>
            <p:cNvPr id="3" name="Google Shape;526;g1259775483e_1_30">
              <a:extLst>
                <a:ext uri="{FF2B5EF4-FFF2-40B4-BE49-F238E27FC236}">
                  <a16:creationId xmlns:a16="http://schemas.microsoft.com/office/drawing/2014/main" id="{F9D370EA-148F-0CDD-7641-7959D6E1B40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82719" y="756802"/>
              <a:ext cx="1711800" cy="1294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527;g1259775483e_1_30">
              <a:extLst>
                <a:ext uri="{FF2B5EF4-FFF2-40B4-BE49-F238E27FC236}">
                  <a16:creationId xmlns:a16="http://schemas.microsoft.com/office/drawing/2014/main" id="{020AFFE1-7CFF-5D3D-8CB9-B163AF308E04}"/>
                </a:ext>
              </a:extLst>
            </p:cNvPr>
            <p:cNvSpPr/>
            <p:nvPr/>
          </p:nvSpPr>
          <p:spPr>
            <a:xfrm>
              <a:off x="7282713" y="1835583"/>
              <a:ext cx="1711800" cy="211355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0" u="none" strike="noStrike" cap="none" dirty="0">
                  <a:solidFill>
                    <a:srgbClr val="000000"/>
                  </a:solidFill>
                </a:rPr>
                <a:t>LBNL design: Silicon Strip</a:t>
              </a:r>
              <a:endParaRPr sz="1200" i="0" u="none" strike="noStrike" cap="non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B4E4E5-9359-28D0-95A2-0C4865BE5956}"/>
              </a:ext>
            </a:extLst>
          </p:cNvPr>
          <p:cNvGrpSpPr/>
          <p:nvPr/>
        </p:nvGrpSpPr>
        <p:grpSpPr>
          <a:xfrm>
            <a:off x="5171107" y="766417"/>
            <a:ext cx="1858669" cy="1273808"/>
            <a:chOff x="5506685" y="699103"/>
            <a:chExt cx="1643700" cy="1126483"/>
          </a:xfrm>
        </p:grpSpPr>
        <p:pic>
          <p:nvPicPr>
            <p:cNvPr id="5" name="Google Shape;528;g1259775483e_1_30">
              <a:extLst>
                <a:ext uri="{FF2B5EF4-FFF2-40B4-BE49-F238E27FC236}">
                  <a16:creationId xmlns:a16="http://schemas.microsoft.com/office/drawing/2014/main" id="{6442BD7E-130B-4431-5708-B08A298432F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14770" y="699103"/>
              <a:ext cx="1635615" cy="954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529;g1259775483e_1_30">
              <a:extLst>
                <a:ext uri="{FF2B5EF4-FFF2-40B4-BE49-F238E27FC236}">
                  <a16:creationId xmlns:a16="http://schemas.microsoft.com/office/drawing/2014/main" id="{8F83A937-B105-4A83-5890-B76B1095EF52}"/>
                </a:ext>
              </a:extLst>
            </p:cNvPr>
            <p:cNvSpPr/>
            <p:nvPr/>
          </p:nvSpPr>
          <p:spPr>
            <a:xfrm>
              <a:off x="5506685" y="1621129"/>
              <a:ext cx="1643700" cy="204457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0" u="none" strike="noStrike" cap="none" dirty="0">
                  <a:solidFill>
                    <a:srgbClr val="000000"/>
                  </a:solidFill>
                </a:rPr>
                <a:t>Leadership: pixel readout</a:t>
              </a:r>
              <a:endParaRPr sz="1200" i="0" u="none" strike="noStrike" cap="none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CF144-CF10-8E82-3322-2D6BF11DB4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625BDE-0462-A01D-FC5E-891207084BDE}"/>
              </a:ext>
            </a:extLst>
          </p:cNvPr>
          <p:cNvGrpSpPr/>
          <p:nvPr/>
        </p:nvGrpSpPr>
        <p:grpSpPr>
          <a:xfrm>
            <a:off x="4387821" y="3427234"/>
            <a:ext cx="2828392" cy="1233706"/>
            <a:chOff x="4435321" y="3235859"/>
            <a:chExt cx="3269028" cy="14259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6D4DC9-B74A-DB25-C23A-A99A7090B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5321" y="3235859"/>
              <a:ext cx="1422229" cy="14197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70A824-FC8E-BF55-AF35-768706999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442"/>
            <a:stretch/>
          </p:blipFill>
          <p:spPr>
            <a:xfrm>
              <a:off x="5845680" y="3240186"/>
              <a:ext cx="1858669" cy="1398729"/>
            </a:xfrm>
            <a:prstGeom prst="rect">
              <a:avLst/>
            </a:prstGeom>
          </p:spPr>
        </p:pic>
        <p:sp>
          <p:nvSpPr>
            <p:cNvPr id="10" name="Google Shape;529;g1259775483e_1_30">
              <a:extLst>
                <a:ext uri="{FF2B5EF4-FFF2-40B4-BE49-F238E27FC236}">
                  <a16:creationId xmlns:a16="http://schemas.microsoft.com/office/drawing/2014/main" id="{6F954077-5EC9-C812-E687-626D4791ECD7}"/>
                </a:ext>
              </a:extLst>
            </p:cNvPr>
            <p:cNvSpPr/>
            <p:nvPr/>
          </p:nvSpPr>
          <p:spPr>
            <a:xfrm>
              <a:off x="4435543" y="4421242"/>
              <a:ext cx="3262760" cy="240522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0" u="none" strike="noStrike" cap="none" dirty="0">
                  <a:solidFill>
                    <a:srgbClr val="000000"/>
                  </a:solidFill>
                </a:rPr>
                <a:t>Precision assembly, state of art cabling </a:t>
              </a:r>
              <a:endParaRPr sz="1200" i="0" u="none" strike="noStrike" cap="none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59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9d6201c32f_0_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0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Energy Frontier: Collider projects and accelerators</a:t>
            </a:r>
            <a:endParaRPr dirty="0"/>
          </a:p>
        </p:txBody>
      </p:sp>
      <p:sp>
        <p:nvSpPr>
          <p:cNvPr id="538" name="Google Shape;538;g19d6201c32f_0_8"/>
          <p:cNvSpPr txBox="1"/>
          <p:nvPr/>
        </p:nvSpPr>
        <p:spPr>
          <a:xfrm>
            <a:off x="46324" y="785000"/>
            <a:ext cx="6817613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</a:rPr>
              <a:t> Accelerator modeling program – </a:t>
            </a:r>
            <a:r>
              <a:rPr lang="en-US" b="1" dirty="0" err="1">
                <a:solidFill>
                  <a:srgbClr val="C00000"/>
                </a:solidFill>
              </a:rPr>
              <a:t>Exascale</a:t>
            </a:r>
            <a:r>
              <a:rPr lang="en-US" b="1" dirty="0">
                <a:solidFill>
                  <a:srgbClr val="C00000"/>
                </a:solidFill>
              </a:rPr>
              <a:t> and </a:t>
            </a:r>
            <a:r>
              <a:rPr lang="en-US" b="1" dirty="0" err="1">
                <a:solidFill>
                  <a:srgbClr val="C00000"/>
                </a:solidFill>
              </a:rPr>
              <a:t>SciDAC</a:t>
            </a:r>
            <a:endParaRPr lang="en-US" b="1" dirty="0">
              <a:solidFill>
                <a:srgbClr val="C0000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GordonBell</a:t>
            </a:r>
            <a:r>
              <a:rPr lang="en-US" dirty="0">
                <a:solidFill>
                  <a:schemeClr val="tx1"/>
                </a:solidFill>
              </a:rPr>
              <a:t> Prize for </a:t>
            </a:r>
            <a:r>
              <a:rPr lang="en-US" dirty="0" err="1">
                <a:solidFill>
                  <a:schemeClr val="tx1"/>
                </a:solidFill>
              </a:rPr>
              <a:t>WarpX</a:t>
            </a:r>
            <a:r>
              <a:rPr lang="en-US" dirty="0">
                <a:solidFill>
                  <a:schemeClr val="tx1"/>
                </a:solidFill>
              </a:rPr>
              <a:t>; Post-</a:t>
            </a:r>
            <a:r>
              <a:rPr lang="en-US" dirty="0" err="1">
                <a:solidFill>
                  <a:schemeClr val="tx1"/>
                </a:solidFill>
              </a:rPr>
              <a:t>Exascale</a:t>
            </a:r>
            <a:r>
              <a:rPr lang="en-US" dirty="0">
                <a:solidFill>
                  <a:schemeClr val="tx1"/>
                </a:solidFill>
              </a:rPr>
              <a:t> funding critical for sustainability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</a:rPr>
              <a:t>Lead lab for US Magnet Development Program</a:t>
            </a:r>
            <a:endParaRPr lang="en-US" dirty="0">
              <a:solidFill>
                <a:schemeClr val="dk1"/>
              </a:solidFill>
            </a:endParaRPr>
          </a:p>
          <a:p>
            <a:pPr marL="285750" indent="-317500">
              <a:spcBef>
                <a:spcPts val="30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High-temperature superconducting </a:t>
            </a:r>
            <a:r>
              <a:rPr lang="en-US">
                <a:solidFill>
                  <a:schemeClr val="dk1"/>
                </a:solidFill>
              </a:rPr>
              <a:t>and hybrid magnets </a:t>
            </a:r>
            <a:r>
              <a:rPr lang="en-US" dirty="0">
                <a:solidFill>
                  <a:schemeClr val="dk1"/>
                </a:solidFill>
              </a:rPr>
              <a:t>towards ≥ 20T </a:t>
            </a:r>
          </a:p>
          <a:p>
            <a:pPr marL="285750" indent="-317500">
              <a:spcBef>
                <a:spcPts val="30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K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ey to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future circular colliders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as well as light sources, fusion etc.</a:t>
            </a:r>
            <a:endParaRPr lang="en-US" dirty="0">
              <a:solidFill>
                <a:schemeClr val="dk1"/>
              </a:solidFill>
            </a:endParaRPr>
          </a:p>
          <a:p>
            <a:pPr marL="28575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en-US" sz="1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</a:rPr>
              <a:t>Bella center </a:t>
            </a:r>
            <a:endParaRPr lang="en-US" dirty="0">
              <a:solidFill>
                <a:schemeClr val="dk1"/>
              </a:solidFill>
            </a:endParaRPr>
          </a:p>
          <a:p>
            <a:pPr marL="28575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>
                <a:solidFill>
                  <a:schemeClr val="dk1"/>
                </a:solidFill>
              </a:rPr>
              <a:t>Laser plasma acceleration (towards 10 </a:t>
            </a:r>
            <a:r>
              <a:rPr lang="en-US" dirty="0" err="1">
                <a:solidFill>
                  <a:schemeClr val="dk1"/>
                </a:solidFill>
              </a:rPr>
              <a:t>TeV</a:t>
            </a:r>
            <a:r>
              <a:rPr lang="en-US" dirty="0">
                <a:solidFill>
                  <a:schemeClr val="dk1"/>
                </a:solidFill>
              </a:rPr>
              <a:t>/</a:t>
            </a:r>
            <a:r>
              <a:rPr lang="en-US" dirty="0" err="1">
                <a:solidFill>
                  <a:schemeClr val="dk1"/>
                </a:solidFill>
              </a:rPr>
              <a:t>parton</a:t>
            </a:r>
            <a:r>
              <a:rPr lang="en-US" dirty="0">
                <a:solidFill>
                  <a:schemeClr val="dk1"/>
                </a:solidFill>
              </a:rPr>
              <a:t> scale) </a:t>
            </a:r>
          </a:p>
          <a:p>
            <a:pPr marL="28575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 err="1">
                <a:solidFill>
                  <a:schemeClr val="dk1"/>
                </a:solidFill>
              </a:rPr>
              <a:t>kBella</a:t>
            </a:r>
            <a:r>
              <a:rPr lang="en-US" dirty="0">
                <a:solidFill>
                  <a:schemeClr val="dk1"/>
                </a:solidFill>
              </a:rPr>
              <a:t> → kHz regime for future colliders</a:t>
            </a:r>
          </a:p>
          <a:p>
            <a:pPr marL="28575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>
                <a:solidFill>
                  <a:schemeClr val="dk1"/>
                </a:solidFill>
              </a:rPr>
              <a:t>Mid-scale project</a:t>
            </a:r>
          </a:p>
          <a:p>
            <a: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43" name="Google Shape;543;g19d6201c32f_0_8"/>
          <p:cNvSpPr txBox="1"/>
          <p:nvPr/>
        </p:nvSpPr>
        <p:spPr>
          <a:xfrm>
            <a:off x="6167388" y="807438"/>
            <a:ext cx="143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LArPix ASIC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bonded to sensor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567;g12534e7463d_0_3">
            <a:extLst>
              <a:ext uri="{FF2B5EF4-FFF2-40B4-BE49-F238E27FC236}">
                <a16:creationId xmlns:a16="http://schemas.microsoft.com/office/drawing/2014/main" id="{FE636AE3-5CA0-A444-D4D9-A0423E0C5E2F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9466" y="3036027"/>
            <a:ext cx="1964011" cy="1590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CF144-CF10-8E82-3322-2D6BF11DB4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A1555-ED24-E51A-A7CF-C186F5E0C982}"/>
              </a:ext>
            </a:extLst>
          </p:cNvPr>
          <p:cNvSpPr txBox="1"/>
          <p:nvPr/>
        </p:nvSpPr>
        <p:spPr>
          <a:xfrm>
            <a:off x="6825598" y="3006981"/>
            <a:ext cx="2050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Laser-driven plasma waves</a:t>
            </a:r>
          </a:p>
        </p:txBody>
      </p:sp>
      <p:pic>
        <p:nvPicPr>
          <p:cNvPr id="11" name="Google Shape;589;g12534e7463d_0_3">
            <a:extLst>
              <a:ext uri="{FF2B5EF4-FFF2-40B4-BE49-F238E27FC236}">
                <a16:creationId xmlns:a16="http://schemas.microsoft.com/office/drawing/2014/main" id="{32B0AA8B-02FE-4682-C518-6FAC8A3CB9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0823" y="3505766"/>
            <a:ext cx="2428874" cy="11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98;g12534e7463d_0_3">
            <a:extLst>
              <a:ext uri="{FF2B5EF4-FFF2-40B4-BE49-F238E27FC236}">
                <a16:creationId xmlns:a16="http://schemas.microsoft.com/office/drawing/2014/main" id="{0F3467CA-6021-E42D-EA65-5365614AC1F6}"/>
              </a:ext>
            </a:extLst>
          </p:cNvPr>
          <p:cNvSpPr txBox="1"/>
          <p:nvPr/>
        </p:nvSpPr>
        <p:spPr>
          <a:xfrm>
            <a:off x="1587997" y="4131445"/>
            <a:ext cx="242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kHz laser technology for colliders</a:t>
            </a:r>
            <a:endParaRPr sz="12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kBELLA</a:t>
            </a:r>
            <a:r>
              <a:rPr lang="en-US" sz="1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&amp; fiber combination</a:t>
            </a:r>
            <a:endParaRPr sz="12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575;g12534e7463d_0_22" descr="\\thunder\Supercon\Large Magnets\CCT\CCT_subscale\CCT Sub 1\Photos\12-5-18\IMG_1056.JPG">
            <a:extLst>
              <a:ext uri="{FF2B5EF4-FFF2-40B4-BE49-F238E27FC236}">
                <a16:creationId xmlns:a16="http://schemas.microsoft.com/office/drawing/2014/main" id="{E2E97C64-07AE-F5A0-0B07-A77E55E4C7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3792" y="1545819"/>
            <a:ext cx="2483223" cy="14282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82;g12534e7463d_0_22">
            <a:extLst>
              <a:ext uri="{FF2B5EF4-FFF2-40B4-BE49-F238E27FC236}">
                <a16:creationId xmlns:a16="http://schemas.microsoft.com/office/drawing/2014/main" id="{4918A442-3A85-91B2-1F12-4D151866EF06}"/>
              </a:ext>
            </a:extLst>
          </p:cNvPr>
          <p:cNvSpPr txBox="1"/>
          <p:nvPr/>
        </p:nvSpPr>
        <p:spPr>
          <a:xfrm>
            <a:off x="6473131" y="1521015"/>
            <a:ext cx="262454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dirty="0">
                <a:solidFill>
                  <a:schemeClr val="bg1"/>
                </a:solidFill>
              </a:rPr>
              <a:t>S</a:t>
            </a:r>
            <a:r>
              <a:rPr lang="fr-FR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tress management for high </a:t>
            </a:r>
            <a:r>
              <a:rPr lang="fr-FR" sz="12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field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82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9d6201c32f_0_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0"/>
              </a:srgbClr>
            </a:outerShdw>
          </a:effectLst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Contributions to the Intensity Frontier</a:t>
            </a:r>
            <a:endParaRPr dirty="0"/>
          </a:p>
        </p:txBody>
      </p:sp>
      <p:sp>
        <p:nvSpPr>
          <p:cNvPr id="538" name="Google Shape;538;g19d6201c32f_0_8"/>
          <p:cNvSpPr txBox="1"/>
          <p:nvPr/>
        </p:nvSpPr>
        <p:spPr>
          <a:xfrm>
            <a:off x="46325" y="785000"/>
            <a:ext cx="6238728" cy="245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</a:rPr>
              <a:t>DUNE</a:t>
            </a:r>
            <a:endParaRPr b="1" dirty="0">
              <a:solidFill>
                <a:srgbClr val="C0000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Leadership on Far Detector #1 and #2 Vertical Drift read-out electronics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Leadership of Near Detector </a:t>
            </a:r>
            <a:r>
              <a:rPr lang="en-US" dirty="0" err="1">
                <a:solidFill>
                  <a:schemeClr val="dk1"/>
                </a:solidFill>
              </a:rPr>
              <a:t>LAr</a:t>
            </a:r>
            <a:r>
              <a:rPr lang="en-US" dirty="0">
                <a:solidFill>
                  <a:schemeClr val="dk1"/>
                </a:solidFill>
              </a:rPr>
              <a:t> TPC (ND-</a:t>
            </a:r>
            <a:r>
              <a:rPr lang="en-US" dirty="0" err="1">
                <a:solidFill>
                  <a:schemeClr val="dk1"/>
                </a:solidFill>
              </a:rPr>
              <a:t>LAr</a:t>
            </a:r>
            <a:r>
              <a:rPr lang="en-US" dirty="0">
                <a:solidFill>
                  <a:schemeClr val="dk1"/>
                </a:solidFill>
              </a:rPr>
              <a:t>)</a:t>
            </a:r>
            <a:endParaRPr dirty="0">
              <a:solidFill>
                <a:schemeClr val="dk1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dirty="0">
                <a:solidFill>
                  <a:schemeClr val="dk1"/>
                </a:solidFill>
              </a:rPr>
              <a:t>Successful demonstration of ton-scale demonstrator modules with &gt;80k </a:t>
            </a:r>
            <a:r>
              <a:rPr lang="en-US" dirty="0" err="1">
                <a:solidFill>
                  <a:schemeClr val="dk1"/>
                </a:solidFill>
              </a:rPr>
              <a:t>LArPix</a:t>
            </a:r>
            <a:r>
              <a:rPr lang="en-US" dirty="0">
                <a:solidFill>
                  <a:schemeClr val="dk1"/>
                </a:solidFill>
              </a:rPr>
              <a:t> readout </a:t>
            </a:r>
            <a:r>
              <a:rPr lang="en-US" dirty="0">
                <a:solidFill>
                  <a:schemeClr val="tx1"/>
                </a:solidFill>
              </a:rPr>
              <a:t>channels; </a:t>
            </a:r>
            <a:r>
              <a:rPr lang="en-US" dirty="0" err="1">
                <a:solidFill>
                  <a:schemeClr val="tx1"/>
                </a:solidFill>
              </a:rPr>
              <a:t>LArPix</a:t>
            </a:r>
            <a:r>
              <a:rPr lang="en-US" dirty="0">
                <a:solidFill>
                  <a:schemeClr val="tx1"/>
                </a:solidFill>
              </a:rPr>
              <a:t> was designed, fabricated &amp; demonstrated at LBNL</a:t>
            </a:r>
            <a:endParaRPr dirty="0">
              <a:solidFill>
                <a:schemeClr val="tx1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dirty="0">
                <a:solidFill>
                  <a:schemeClr val="tx1"/>
                </a:solidFill>
              </a:rPr>
              <a:t>Coordinating production of 4 modules </a:t>
            </a:r>
            <a:r>
              <a:rPr lang="en-US" dirty="0">
                <a:solidFill>
                  <a:schemeClr val="dk1"/>
                </a:solidFill>
              </a:rPr>
              <a:t>for </a:t>
            </a:r>
            <a:r>
              <a:rPr lang="en-US" dirty="0" err="1">
                <a:solidFill>
                  <a:schemeClr val="dk1"/>
                </a:solidFill>
              </a:rPr>
              <a:t>ArgonCube</a:t>
            </a:r>
            <a:r>
              <a:rPr lang="en-US" dirty="0">
                <a:solidFill>
                  <a:schemeClr val="dk1"/>
                </a:solidFill>
              </a:rPr>
              <a:t> 2x2 demonstrator to be operated in </a:t>
            </a:r>
            <a:r>
              <a:rPr lang="en-US" dirty="0" err="1">
                <a:solidFill>
                  <a:schemeClr val="dk1"/>
                </a:solidFill>
              </a:rPr>
              <a:t>NuMI</a:t>
            </a:r>
            <a:r>
              <a:rPr lang="en-US" dirty="0">
                <a:solidFill>
                  <a:schemeClr val="dk1"/>
                </a:solidFill>
              </a:rPr>
              <a:t> neutrino beam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539" name="Google Shape;539;g19d6201c32f_0_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2" t="5947" r="-9" b="3250"/>
          <a:stretch/>
        </p:blipFill>
        <p:spPr>
          <a:xfrm>
            <a:off x="6587739" y="807438"/>
            <a:ext cx="2443695" cy="3078859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19d6201c32f_0_8"/>
          <p:cNvSpPr/>
          <p:nvPr/>
        </p:nvSpPr>
        <p:spPr>
          <a:xfrm>
            <a:off x="4572000" y="3438409"/>
            <a:ext cx="13005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Cryogenic pixelated readout ASIC (</a:t>
            </a:r>
            <a:r>
              <a:rPr lang="en-US" sz="1200" b="1" i="0" u="none" strike="noStrike" cap="none" dirty="0" err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LArPix</a:t>
            </a:r>
            <a:r>
              <a:rPr lang="en-US" sz="1200" b="1" i="0" u="none" strike="noStrike" cap="none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1" i="0" u="none" strike="noStrike" cap="none" dirty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19d6201c32f_0_8"/>
          <p:cNvSpPr txBox="1"/>
          <p:nvPr/>
        </p:nvSpPr>
        <p:spPr>
          <a:xfrm>
            <a:off x="7208236" y="3923809"/>
            <a:ext cx="1202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Cosmic Ray Shower imaged with </a:t>
            </a:r>
            <a:r>
              <a:rPr lang="en-US" sz="1050" b="1" i="0" u="none" strike="noStrike" cap="none" dirty="0" err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LArPix</a:t>
            </a:r>
            <a:endParaRPr sz="1050" b="1" i="0" u="none" strike="noStrike" cap="none" dirty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g19d6201c32f_0_8"/>
          <p:cNvSpPr txBox="1"/>
          <p:nvPr/>
        </p:nvSpPr>
        <p:spPr>
          <a:xfrm>
            <a:off x="6167388" y="807438"/>
            <a:ext cx="143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LArPix ASIC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bonded to sensor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5" name="Picture 1" descr="page8image38563408">
            <a:extLst>
              <a:ext uri="{FF2B5EF4-FFF2-40B4-BE49-F238E27FC236}">
                <a16:creationId xmlns:a16="http://schemas.microsoft.com/office/drawing/2014/main" id="{7D9B6C0C-AE31-3E7E-73D1-D46839F82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968" y="2951543"/>
            <a:ext cx="2762032" cy="166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77;g12575044d78_1_0">
            <a:extLst>
              <a:ext uri="{FF2B5EF4-FFF2-40B4-BE49-F238E27FC236}">
                <a16:creationId xmlns:a16="http://schemas.microsoft.com/office/drawing/2014/main" id="{37F57792-3500-E505-8878-B76CBB048BE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170864" y="4800601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465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g12575044d78_1_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5" y="3043150"/>
            <a:ext cx="1547875" cy="158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g12575044d78_1_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784"/>
              </a:srgbClr>
            </a:outerShdw>
          </a:effectLst>
        </p:spPr>
        <p:txBody>
          <a:bodyPr spcFirstLastPara="1" wrap="square" lIns="51425" tIns="25700" rIns="51425" bIns="2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DESI: Dark Energy Spectroscopic Instrument</a:t>
            </a:r>
            <a:endParaRPr/>
          </a:p>
        </p:txBody>
      </p:sp>
      <p:pic>
        <p:nvPicPr>
          <p:cNvPr id="470" name="Google Shape;470;g12575044d78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8913" y="3043154"/>
            <a:ext cx="1674290" cy="1503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12575044d78_1_0" descr="spectro_cryo_opticplane+Bg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6320" y="3043154"/>
            <a:ext cx="2299574" cy="147491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12575044d78_1_0"/>
          <p:cNvSpPr txBox="1"/>
          <p:nvPr/>
        </p:nvSpPr>
        <p:spPr>
          <a:xfrm>
            <a:off x="6844324" y="895300"/>
            <a:ext cx="22389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cage and ring arriving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 Kitt Peak National Observatory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2575044d78_1_0"/>
          <p:cNvSpPr txBox="1"/>
          <p:nvPr/>
        </p:nvSpPr>
        <p:spPr>
          <a:xfrm>
            <a:off x="3360779" y="3067925"/>
            <a:ext cx="1939354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dirty="0">
                <a:solidFill>
                  <a:schemeClr val="lt1"/>
                </a:solidFill>
              </a:rPr>
              <a:t>Ten </a:t>
            </a:r>
            <a:r>
              <a:rPr lang="en-US" sz="10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3-arm spectrographs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12575044d78_1_0"/>
          <p:cNvSpPr txBox="1"/>
          <p:nvPr/>
        </p:nvSpPr>
        <p:spPr>
          <a:xfrm>
            <a:off x="1624513" y="4131425"/>
            <a:ext cx="1763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Focal Plane with 5000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robotic fiber</a:t>
            </a:r>
            <a:r>
              <a:rPr lang="en-US" sz="1050" b="1">
                <a:solidFill>
                  <a:schemeClr val="lt1"/>
                </a:solidFill>
              </a:rPr>
              <a:t> </a:t>
            </a:r>
            <a:r>
              <a:rPr lang="en-US" sz="1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positioners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12575044d78_1_0"/>
          <p:cNvSpPr txBox="1"/>
          <p:nvPr/>
        </p:nvSpPr>
        <p:spPr>
          <a:xfrm>
            <a:off x="0" y="816050"/>
            <a:ext cx="6232075" cy="217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L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argest</a:t>
            </a:r>
            <a:r>
              <a:rPr lang="en-US" dirty="0">
                <a:solidFill>
                  <a:schemeClr val="dk1"/>
                </a:solidFill>
              </a:rPr>
              <a:t>-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 3D map of the Universe </a:t>
            </a:r>
            <a:r>
              <a:rPr lang="en-US" dirty="0">
                <a:solidFill>
                  <a:schemeClr val="dk1"/>
                </a:solidFill>
              </a:rPr>
              <a:t>from 40M sources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charting the Universe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expansion history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12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billion years to study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Dark Energy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 received the 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DOE Project Management Excellence Award </a:t>
            </a:r>
            <a:r>
              <a:rPr lang="en-US" sz="14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(delivery 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 schedule and under budget</a:t>
            </a:r>
            <a:r>
              <a:rPr lang="en-US" sz="14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Led by LBNL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collaboration of over </a:t>
            </a:r>
            <a:r>
              <a:rPr lang="en-US" dirty="0">
                <a:solidFill>
                  <a:schemeClr val="dk1"/>
                </a:solidFill>
              </a:rPr>
              <a:t>10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00 </a:t>
            </a:r>
            <a:r>
              <a:rPr lang="en-US" dirty="0">
                <a:solidFill>
                  <a:schemeClr val="dk1"/>
                </a:solidFill>
              </a:rPr>
              <a:t>scientists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70 institutions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Stage IV Dark Energy experiment tak</a:t>
            </a:r>
            <a:r>
              <a:rPr lang="en-US" dirty="0">
                <a:solidFill>
                  <a:schemeClr val="dk1"/>
                </a:solidFill>
              </a:rPr>
              <a:t>ing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chemeClr val="dk1"/>
              </a:buClr>
              <a:buSzPts val="1400"/>
              <a:buChar char="•"/>
            </a:pPr>
            <a:r>
              <a:rPr lang="en-US" dirty="0">
                <a:solidFill>
                  <a:schemeClr val="dk1"/>
                </a:solidFill>
              </a:rPr>
              <a:t>Preparing near-term DESI-II to address early dark energy, and long-term Stage-5 spectroscopic instrument to probe inflation &amp; primordial features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77" name="Google Shape;477;g12575044d78_1_0"/>
          <p:cNvSpPr txBox="1">
            <a:spLocks noGrp="1"/>
          </p:cNvSpPr>
          <p:nvPr>
            <p:ph type="sldNum" idx="12"/>
          </p:nvPr>
        </p:nvSpPr>
        <p:spPr>
          <a:xfrm>
            <a:off x="8170864" y="4800601"/>
            <a:ext cx="51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478" name="Google Shape;478;g12575044d78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1001" y="742900"/>
            <a:ext cx="3214724" cy="19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12575044d78_1_0"/>
          <p:cNvSpPr txBox="1"/>
          <p:nvPr/>
        </p:nvSpPr>
        <p:spPr>
          <a:xfrm>
            <a:off x="7834575" y="705000"/>
            <a:ext cx="134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C00000"/>
                </a:solidFill>
              </a:rPr>
              <a:t>40 million</a:t>
            </a:r>
            <a:endParaRPr sz="1200" b="1">
              <a:solidFill>
                <a:srgbClr val="C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/>
              <a:t>galaxies &amp; quasars</a:t>
            </a:r>
            <a:endParaRPr sz="1000" b="1"/>
          </a:p>
        </p:txBody>
      </p:sp>
      <p:pic>
        <p:nvPicPr>
          <p:cNvPr id="480" name="Google Shape;480;g12575044d78_1_0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1435" y="3194800"/>
            <a:ext cx="1763174" cy="124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12575044d78_1_0"/>
          <p:cNvSpPr/>
          <p:nvPr/>
        </p:nvSpPr>
        <p:spPr>
          <a:xfrm>
            <a:off x="6232075" y="3211275"/>
            <a:ext cx="1061400" cy="19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g12575044d78_1_0"/>
          <p:cNvSpPr/>
          <p:nvPr/>
        </p:nvSpPr>
        <p:spPr>
          <a:xfrm>
            <a:off x="6318210" y="3211275"/>
            <a:ext cx="1061400" cy="19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g12575044d78_1_0"/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360" y="3173250"/>
            <a:ext cx="1674299" cy="1290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Google Shape;483;g12575044d78_1_0"/>
          <p:cNvCxnSpPr/>
          <p:nvPr/>
        </p:nvCxnSpPr>
        <p:spPr>
          <a:xfrm flipH="1">
            <a:off x="8458110" y="3632563"/>
            <a:ext cx="247800" cy="1368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87" name="Google Shape;487;g12575044d78_1_0"/>
          <p:cNvSpPr txBox="1"/>
          <p:nvPr/>
        </p:nvSpPr>
        <p:spPr>
          <a:xfrm>
            <a:off x="6189885" y="3097050"/>
            <a:ext cx="1281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0070C0"/>
                </a:solidFill>
              </a:rPr>
              <a:t>6-year </a:t>
            </a:r>
            <a:r>
              <a:rPr lang="en-US" sz="1300" dirty="0" err="1">
                <a:solidFill>
                  <a:srgbClr val="0070C0"/>
                </a:solidFill>
              </a:rPr>
              <a:t>eBOSS</a:t>
            </a:r>
            <a:endParaRPr sz="1300" dirty="0">
              <a:solidFill>
                <a:srgbClr val="0070C0"/>
              </a:solidFill>
            </a:endParaRPr>
          </a:p>
        </p:txBody>
      </p:sp>
      <p:sp>
        <p:nvSpPr>
          <p:cNvPr id="488" name="Google Shape;488;g12575044d78_1_0"/>
          <p:cNvSpPr txBox="1"/>
          <p:nvPr/>
        </p:nvSpPr>
        <p:spPr>
          <a:xfrm>
            <a:off x="7024309" y="3481950"/>
            <a:ext cx="417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None/>
            </a:pPr>
            <a:r>
              <a:rPr lang="en-US" sz="1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BAO</a:t>
            </a:r>
            <a:endParaRPr sz="1200" dirty="0"/>
          </a:p>
        </p:txBody>
      </p:sp>
      <p:cxnSp>
        <p:nvCxnSpPr>
          <p:cNvPr id="489" name="Google Shape;489;g12575044d78_1_0"/>
          <p:cNvCxnSpPr/>
          <p:nvPr/>
        </p:nvCxnSpPr>
        <p:spPr>
          <a:xfrm flipH="1">
            <a:off x="6776510" y="3632563"/>
            <a:ext cx="247800" cy="1368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90" name="Google Shape;490;g12575044d78_1_0"/>
          <p:cNvSpPr txBox="1"/>
          <p:nvPr/>
        </p:nvSpPr>
        <p:spPr>
          <a:xfrm>
            <a:off x="-12" y="3007988"/>
            <a:ext cx="1674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lt1"/>
                </a:solidFill>
              </a:rPr>
              <a:t>Kitt Peak Observatory</a:t>
            </a:r>
            <a:endParaRPr sz="105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lt1"/>
                </a:solidFill>
              </a:rPr>
              <a:t>NSF’s Mayall telescope</a:t>
            </a:r>
            <a:endParaRPr sz="1050" b="1">
              <a:solidFill>
                <a:schemeClr val="l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062FCB-5138-B678-F4ED-2F3984259BFB}"/>
              </a:ext>
            </a:extLst>
          </p:cNvPr>
          <p:cNvSpPr/>
          <p:nvPr/>
        </p:nvSpPr>
        <p:spPr>
          <a:xfrm>
            <a:off x="7983811" y="3219742"/>
            <a:ext cx="1061400" cy="19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Google Shape;486;g12575044d78_1_0"/>
          <p:cNvSpPr txBox="1"/>
          <p:nvPr/>
        </p:nvSpPr>
        <p:spPr>
          <a:xfrm>
            <a:off x="7795260" y="3097050"/>
            <a:ext cx="1281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0070C0"/>
                </a:solidFill>
              </a:rPr>
              <a:t>2-month DESI</a:t>
            </a:r>
            <a:endParaRPr sz="1300" dirty="0">
              <a:solidFill>
                <a:srgbClr val="0070C0"/>
              </a:solidFill>
            </a:endParaRPr>
          </a:p>
        </p:txBody>
      </p:sp>
      <p:sp>
        <p:nvSpPr>
          <p:cNvPr id="482" name="Google Shape;482;g12575044d78_1_0"/>
          <p:cNvSpPr txBox="1"/>
          <p:nvPr/>
        </p:nvSpPr>
        <p:spPr>
          <a:xfrm>
            <a:off x="8705909" y="3481950"/>
            <a:ext cx="417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None/>
            </a:pPr>
            <a:r>
              <a:rPr lang="en-US" sz="12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BAO</a:t>
            </a:r>
            <a:endParaRPr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34D983-C349-8A01-3254-8529B50D847B}"/>
              </a:ext>
            </a:extLst>
          </p:cNvPr>
          <p:cNvSpPr txBox="1"/>
          <p:nvPr/>
        </p:nvSpPr>
        <p:spPr>
          <a:xfrm>
            <a:off x="6267115" y="430322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68A94-2BAE-6A89-C0DA-4F5953B2BC7E}"/>
              </a:ext>
            </a:extLst>
          </p:cNvPr>
          <p:cNvSpPr txBox="1"/>
          <p:nvPr/>
        </p:nvSpPr>
        <p:spPr>
          <a:xfrm>
            <a:off x="8029927" y="430322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C82BD-467E-D036-D764-9AA89B83269C}"/>
              </a:ext>
            </a:extLst>
          </p:cNvPr>
          <p:cNvSpPr txBox="1"/>
          <p:nvPr/>
        </p:nvSpPr>
        <p:spPr>
          <a:xfrm rot="16200000">
            <a:off x="5337164" y="3613964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Amplitude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S Area Blue Footer">
  <a:themeElements>
    <a:clrScheme name="ATAP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7967</TotalTime>
  <Words>1385</Words>
  <Application>Microsoft Macintosh PowerPoint</Application>
  <PresentationFormat>On-screen Show (16:9)</PresentationFormat>
  <Paragraphs>224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Avenir</vt:lpstr>
      <vt:lpstr>Calibri</vt:lpstr>
      <vt:lpstr>Libre Franklin Thin</vt:lpstr>
      <vt:lpstr>Courier New</vt:lpstr>
      <vt:lpstr>Libre Franklin</vt:lpstr>
      <vt:lpstr>Arial</vt:lpstr>
      <vt:lpstr>Roboto</vt:lpstr>
      <vt:lpstr>Times New Roman</vt:lpstr>
      <vt:lpstr>PS Area Blue Footer</vt:lpstr>
      <vt:lpstr>     Berkeley Lab HEP Program      P5 town-hall      February 23, 2023</vt:lpstr>
      <vt:lpstr>Berkeley Lab HEP Program Snapshot</vt:lpstr>
      <vt:lpstr>Outstanding Young Scientists – Our Most Important Asset</vt:lpstr>
      <vt:lpstr>IDEA: Inclusion, Diversity, Equity and Accountability</vt:lpstr>
      <vt:lpstr>Serving the community: the Particle Data Group</vt:lpstr>
      <vt:lpstr>Energy Frontier: Collider projects and accelerators</vt:lpstr>
      <vt:lpstr>Energy Frontier: Collider projects and accelerators</vt:lpstr>
      <vt:lpstr>Contributions to the Intensity Frontier</vt:lpstr>
      <vt:lpstr>DESI: Dark Energy Spectroscopic Instrument</vt:lpstr>
      <vt:lpstr>LZ: Dark Matter Experiment</vt:lpstr>
      <vt:lpstr>CMB-S4 experiment</vt:lpstr>
      <vt:lpstr>AI/ML and QIS Initiatives</vt:lpstr>
      <vt:lpstr>LBNL: a long tradition of innovation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Berkeley Lab HEP Program      Briefing for Dr. Gina Rameika      December 2, 2022</dc:title>
  <dc:subject/>
  <dc:creator/>
  <cp:keywords/>
  <dc:description/>
  <cp:lastModifiedBy>Nathalie Palanque-Delabrouille</cp:lastModifiedBy>
  <cp:revision>64</cp:revision>
  <dcterms:modified xsi:type="dcterms:W3CDTF">2023-02-23T05:29:52Z</dcterms:modified>
  <cp:category/>
</cp:coreProperties>
</file>