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5" r:id="rId2"/>
    <p:sldMasterId id="2147483686"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m Arnold"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61" d="100"/>
          <a:sy n="161" d="100"/>
        </p:scale>
        <p:origin x="784"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0c35c485b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0c35c485b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add a comment here that this is for SO Nominal, perhaps adding it is based on publications, and then citing them.  Don’t mention plans for SO UK detectors on the slide since this level of detail is not ready.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64f3811c7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64f3811c7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0c35c485ba_0_1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0c35c485ba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0c35c485ba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0c35c485b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0c35c485ba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0c35c485ba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on use of SO instrumentation including the Large-Aperture Telescope in CMB-S4 is ongoing.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0c35c485ba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0c35c485ba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90d6303893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90d630389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a0f634bb1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a0f634b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89fd9b9ef9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89fd9b9ef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90d6303893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90d6303893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f3735ccb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f3735ccb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0c35c485ba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0c35c485ba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f3735ccba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f3735ccba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f3735ccba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f3735ccba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83a8760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83a8760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c35c485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20c35c485b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0c35c485ba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20c35c485b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0e59f3e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0e59f3e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ACTION:  Suggest moving this to after slide 9!  To explain why it is 120,000 detectors.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7086600" y="482048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0" name="Google Shape;70;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6" name="Google Shape;76;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9" name="Google Shape;89;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1" name="Google Shape;91;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3011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27" name="Google Shape;127;p25"/>
          <p:cNvSpPr txBox="1">
            <a:spLocks noGrp="1"/>
          </p:cNvSpPr>
          <p:nvPr>
            <p:ph type="body" idx="1"/>
          </p:nvPr>
        </p:nvSpPr>
        <p:spPr>
          <a:xfrm>
            <a:off x="311700" y="873825"/>
            <a:ext cx="8520600" cy="3874800"/>
          </a:xfrm>
          <a:prstGeom prst="rect">
            <a:avLst/>
          </a:prstGeom>
          <a:noFill/>
          <a:ln>
            <a:noFill/>
          </a:ln>
        </p:spPr>
        <p:txBody>
          <a:bodyPr spcFirstLastPara="1" wrap="square" lIns="68575" tIns="68575" rIns="68575" bIns="68575" anchor="t" anchorCtr="0">
            <a:normAutofit/>
          </a:bodyPr>
          <a:lstStyle>
            <a:lvl1pPr marL="457200" lvl="0" indent="-317500" algn="l">
              <a:lnSpc>
                <a:spcPct val="90000"/>
              </a:lnSpc>
              <a:spcBef>
                <a:spcPts val="0"/>
              </a:spcBef>
              <a:spcAft>
                <a:spcPts val="0"/>
              </a:spcAft>
              <a:buClr>
                <a:schemeClr val="dk1"/>
              </a:buClr>
              <a:buSzPts val="1400"/>
              <a:buChar char="●"/>
              <a:defRPr>
                <a:solidFill>
                  <a:schemeClr val="dk1"/>
                </a:solidFill>
              </a:defRPr>
            </a:lvl1pPr>
            <a:lvl2pPr marL="914400" lvl="1" indent="-304800" algn="l">
              <a:lnSpc>
                <a:spcPct val="90000"/>
              </a:lnSpc>
              <a:spcBef>
                <a:spcPts val="0"/>
              </a:spcBef>
              <a:spcAft>
                <a:spcPts val="0"/>
              </a:spcAft>
              <a:buClr>
                <a:schemeClr val="dk1"/>
              </a:buClr>
              <a:buSzPts val="1200"/>
              <a:buChar char="○"/>
              <a:defRPr sz="1600">
                <a:solidFill>
                  <a:schemeClr val="dk1"/>
                </a:solidFill>
              </a:defRPr>
            </a:lvl2pPr>
            <a:lvl3pPr marL="1371600" lvl="2" indent="-304800" algn="l">
              <a:lnSpc>
                <a:spcPct val="90000"/>
              </a:lnSpc>
              <a:spcBef>
                <a:spcPts val="0"/>
              </a:spcBef>
              <a:spcAft>
                <a:spcPts val="0"/>
              </a:spcAft>
              <a:buClr>
                <a:schemeClr val="dk1"/>
              </a:buClr>
              <a:buSzPts val="1200"/>
              <a:buChar char="■"/>
              <a:defRPr sz="1600">
                <a:solidFill>
                  <a:schemeClr val="dk1"/>
                </a:solidFill>
              </a:defRPr>
            </a:lvl3pPr>
            <a:lvl4pPr marL="1828800" lvl="3" indent="-304800" algn="l">
              <a:lnSpc>
                <a:spcPct val="90000"/>
              </a:lnSpc>
              <a:spcBef>
                <a:spcPts val="0"/>
              </a:spcBef>
              <a:spcAft>
                <a:spcPts val="0"/>
              </a:spcAft>
              <a:buClr>
                <a:schemeClr val="dk1"/>
              </a:buClr>
              <a:buSzPts val="1200"/>
              <a:buChar char="●"/>
              <a:defRPr sz="1600">
                <a:solidFill>
                  <a:schemeClr val="dk1"/>
                </a:solidFill>
              </a:defRPr>
            </a:lvl4pPr>
            <a:lvl5pPr marL="2286000" lvl="4" indent="-304800" algn="l">
              <a:lnSpc>
                <a:spcPct val="90000"/>
              </a:lnSpc>
              <a:spcBef>
                <a:spcPts val="0"/>
              </a:spcBef>
              <a:spcAft>
                <a:spcPts val="0"/>
              </a:spcAft>
              <a:buClr>
                <a:schemeClr val="dk1"/>
              </a:buClr>
              <a:buSzPts val="1200"/>
              <a:buChar char="○"/>
              <a:defRPr sz="1600">
                <a:solidFill>
                  <a:schemeClr val="dk1"/>
                </a:solidFill>
              </a:defRPr>
            </a:lvl5pPr>
            <a:lvl6pPr marL="2743200" lvl="5" indent="-304800" algn="l">
              <a:lnSpc>
                <a:spcPct val="90000"/>
              </a:lnSpc>
              <a:spcBef>
                <a:spcPts val="0"/>
              </a:spcBef>
              <a:spcAft>
                <a:spcPts val="0"/>
              </a:spcAft>
              <a:buClr>
                <a:schemeClr val="dk1"/>
              </a:buClr>
              <a:buSzPts val="1200"/>
              <a:buChar char="■"/>
              <a:defRPr sz="1600">
                <a:solidFill>
                  <a:schemeClr val="dk1"/>
                </a:solidFill>
              </a:defRPr>
            </a:lvl6pPr>
            <a:lvl7pPr marL="3200400" lvl="6" indent="-304800" algn="l">
              <a:lnSpc>
                <a:spcPct val="90000"/>
              </a:lnSpc>
              <a:spcBef>
                <a:spcPts val="0"/>
              </a:spcBef>
              <a:spcAft>
                <a:spcPts val="0"/>
              </a:spcAft>
              <a:buClr>
                <a:schemeClr val="dk1"/>
              </a:buClr>
              <a:buSzPts val="1200"/>
              <a:buChar char="●"/>
              <a:defRPr sz="1600">
                <a:solidFill>
                  <a:schemeClr val="dk1"/>
                </a:solidFill>
              </a:defRPr>
            </a:lvl7pPr>
            <a:lvl8pPr marL="3657600" lvl="7" indent="-304800" algn="l">
              <a:lnSpc>
                <a:spcPct val="90000"/>
              </a:lnSpc>
              <a:spcBef>
                <a:spcPts val="0"/>
              </a:spcBef>
              <a:spcAft>
                <a:spcPts val="0"/>
              </a:spcAft>
              <a:buClr>
                <a:schemeClr val="dk1"/>
              </a:buClr>
              <a:buSzPts val="1200"/>
              <a:buChar char="○"/>
              <a:defRPr sz="1600">
                <a:solidFill>
                  <a:schemeClr val="dk1"/>
                </a:solidFill>
              </a:defRPr>
            </a:lvl8pPr>
            <a:lvl9pPr marL="4114800" lvl="8" indent="-304800" algn="l">
              <a:lnSpc>
                <a:spcPct val="90000"/>
              </a:lnSpc>
              <a:spcBef>
                <a:spcPts val="0"/>
              </a:spcBef>
              <a:spcAft>
                <a:spcPts val="0"/>
              </a:spcAft>
              <a:buClr>
                <a:schemeClr val="dk1"/>
              </a:buClr>
              <a:buSzPts val="1200"/>
              <a:buChar char="■"/>
              <a:defRPr sz="1600">
                <a:solidFill>
                  <a:schemeClr val="dk1"/>
                </a:solidFill>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buClr>
                <a:schemeClr val="dk1"/>
              </a:buClr>
              <a:buSzPts val="1400"/>
              <a:buFont typeface="Calibri"/>
              <a:buNone/>
              <a:defRPr sz="1400" b="1">
                <a:solidFill>
                  <a:schemeClr val="dk1"/>
                </a:solidFill>
                <a:latin typeface="Calibri"/>
                <a:ea typeface="Calibri"/>
                <a:cs typeface="Calibri"/>
                <a:sym typeface="Calibri"/>
              </a:defRPr>
            </a:lvl1pPr>
            <a:lvl2pPr marL="0" lvl="1" indent="0" algn="r">
              <a:buClr>
                <a:schemeClr val="dk1"/>
              </a:buClr>
              <a:buSzPts val="1400"/>
              <a:buFont typeface="Calibri"/>
              <a:buNone/>
              <a:defRPr sz="1400" b="1">
                <a:solidFill>
                  <a:schemeClr val="dk1"/>
                </a:solidFill>
                <a:latin typeface="Calibri"/>
                <a:ea typeface="Calibri"/>
                <a:cs typeface="Calibri"/>
                <a:sym typeface="Calibri"/>
              </a:defRPr>
            </a:lvl2pPr>
            <a:lvl3pPr marL="0" lvl="2" indent="0" algn="r">
              <a:buClr>
                <a:schemeClr val="dk1"/>
              </a:buClr>
              <a:buSzPts val="1400"/>
              <a:buFont typeface="Calibri"/>
              <a:buNone/>
              <a:defRPr sz="1400" b="1">
                <a:solidFill>
                  <a:schemeClr val="dk1"/>
                </a:solidFill>
                <a:latin typeface="Calibri"/>
                <a:ea typeface="Calibri"/>
                <a:cs typeface="Calibri"/>
                <a:sym typeface="Calibri"/>
              </a:defRPr>
            </a:lvl3pPr>
            <a:lvl4pPr marL="0" lvl="3" indent="0" algn="r">
              <a:buClr>
                <a:schemeClr val="dk1"/>
              </a:buClr>
              <a:buSzPts val="1400"/>
              <a:buFont typeface="Calibri"/>
              <a:buNone/>
              <a:defRPr sz="1400" b="1">
                <a:solidFill>
                  <a:schemeClr val="dk1"/>
                </a:solidFill>
                <a:latin typeface="Calibri"/>
                <a:ea typeface="Calibri"/>
                <a:cs typeface="Calibri"/>
                <a:sym typeface="Calibri"/>
              </a:defRPr>
            </a:lvl4pPr>
            <a:lvl5pPr marL="0" lvl="4" indent="0" algn="r">
              <a:buClr>
                <a:schemeClr val="dk1"/>
              </a:buClr>
              <a:buSzPts val="1400"/>
              <a:buFont typeface="Calibri"/>
              <a:buNone/>
              <a:defRPr sz="1400" b="1">
                <a:solidFill>
                  <a:schemeClr val="dk1"/>
                </a:solidFill>
                <a:latin typeface="Calibri"/>
                <a:ea typeface="Calibri"/>
                <a:cs typeface="Calibri"/>
                <a:sym typeface="Calibri"/>
              </a:defRPr>
            </a:lvl5pPr>
            <a:lvl6pPr marL="0" lvl="5" indent="0" algn="r">
              <a:buClr>
                <a:schemeClr val="dk1"/>
              </a:buClr>
              <a:buSzPts val="1400"/>
              <a:buFont typeface="Calibri"/>
              <a:buNone/>
              <a:defRPr sz="1400" b="1">
                <a:solidFill>
                  <a:schemeClr val="dk1"/>
                </a:solidFill>
                <a:latin typeface="Calibri"/>
                <a:ea typeface="Calibri"/>
                <a:cs typeface="Calibri"/>
                <a:sym typeface="Calibri"/>
              </a:defRPr>
            </a:lvl6pPr>
            <a:lvl7pPr marL="0" lvl="6" indent="0" algn="r">
              <a:buClr>
                <a:schemeClr val="dk1"/>
              </a:buClr>
              <a:buSzPts val="1400"/>
              <a:buFont typeface="Calibri"/>
              <a:buNone/>
              <a:defRPr sz="1400" b="1">
                <a:solidFill>
                  <a:schemeClr val="dk1"/>
                </a:solidFill>
                <a:latin typeface="Calibri"/>
                <a:ea typeface="Calibri"/>
                <a:cs typeface="Calibri"/>
                <a:sym typeface="Calibri"/>
              </a:defRPr>
            </a:lvl7pPr>
            <a:lvl8pPr marL="0" lvl="7" indent="0" algn="r">
              <a:buClr>
                <a:schemeClr val="dk1"/>
              </a:buClr>
              <a:buSzPts val="1400"/>
              <a:buFont typeface="Calibri"/>
              <a:buNone/>
              <a:defRPr sz="1400" b="1">
                <a:solidFill>
                  <a:schemeClr val="dk1"/>
                </a:solidFill>
                <a:latin typeface="Calibri"/>
                <a:ea typeface="Calibri"/>
                <a:cs typeface="Calibri"/>
                <a:sym typeface="Calibri"/>
              </a:defRPr>
            </a:lvl8pPr>
            <a:lvl9pPr marL="0" lvl="8" indent="0" algn="r">
              <a:buClr>
                <a:schemeClr val="dk1"/>
              </a:buClr>
              <a:buSzPts val="1400"/>
              <a:buFont typeface="Calibri"/>
              <a:buNone/>
              <a:defRPr sz="1400" b="1">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1985208" y="148076"/>
            <a:ext cx="5165726" cy="542926"/>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285C00"/>
              </a:buClr>
              <a:buSzPts val="3300"/>
              <a:buFont typeface="Cambria"/>
              <a:buNone/>
              <a:defRPr b="1">
                <a:solidFill>
                  <a:srgbClr val="285C00"/>
                </a:solidFill>
                <a:latin typeface="Cambria"/>
                <a:ea typeface="Cambria"/>
                <a:cs typeface="Cambria"/>
                <a:sym typeface="Cambria"/>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131" name="Google Shape;131;p26"/>
          <p:cNvSpPr txBox="1">
            <a:spLocks noGrp="1"/>
          </p:cNvSpPr>
          <p:nvPr>
            <p:ph type="sldNum" idx="12"/>
          </p:nvPr>
        </p:nvSpPr>
        <p:spPr>
          <a:xfrm>
            <a:off x="7989903" y="4783365"/>
            <a:ext cx="1033675" cy="25388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1985208" y="148077"/>
            <a:ext cx="5165725" cy="54292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85C00"/>
              </a:buClr>
              <a:buSzPts val="3300"/>
              <a:buFont typeface="Cambria"/>
              <a:buNone/>
              <a:defRPr b="1">
                <a:solidFill>
                  <a:srgbClr val="285C00"/>
                </a:solidFill>
                <a:latin typeface="Cambria"/>
                <a:ea typeface="Cambria"/>
                <a:cs typeface="Cambria"/>
                <a:sym typeface="Cambr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4" name="Google Shape;134;p27"/>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1400" b="1">
                <a:solidFill>
                  <a:schemeClr val="dk1"/>
                </a:solidFill>
                <a:latin typeface="Calibri"/>
                <a:ea typeface="Calibri"/>
                <a:cs typeface="Calibri"/>
                <a:sym typeface="Calibri"/>
              </a:defRPr>
            </a:lvl1pPr>
            <a:lvl2pPr marL="0" marR="0" lvl="1" indent="0" algn="r">
              <a:spcBef>
                <a:spcPts val="0"/>
              </a:spcBef>
              <a:buNone/>
              <a:defRPr sz="1400" b="1">
                <a:solidFill>
                  <a:schemeClr val="dk1"/>
                </a:solidFill>
                <a:latin typeface="Calibri"/>
                <a:ea typeface="Calibri"/>
                <a:cs typeface="Calibri"/>
                <a:sym typeface="Calibri"/>
              </a:defRPr>
            </a:lvl2pPr>
            <a:lvl3pPr marL="0" marR="0" lvl="2" indent="0" algn="r">
              <a:spcBef>
                <a:spcPts val="0"/>
              </a:spcBef>
              <a:buNone/>
              <a:defRPr sz="1400" b="1">
                <a:solidFill>
                  <a:schemeClr val="dk1"/>
                </a:solidFill>
                <a:latin typeface="Calibri"/>
                <a:ea typeface="Calibri"/>
                <a:cs typeface="Calibri"/>
                <a:sym typeface="Calibri"/>
              </a:defRPr>
            </a:lvl3pPr>
            <a:lvl4pPr marL="0" marR="0" lvl="3" indent="0" algn="r">
              <a:spcBef>
                <a:spcPts val="0"/>
              </a:spcBef>
              <a:buNone/>
              <a:defRPr sz="1400" b="1">
                <a:solidFill>
                  <a:schemeClr val="dk1"/>
                </a:solidFill>
                <a:latin typeface="Calibri"/>
                <a:ea typeface="Calibri"/>
                <a:cs typeface="Calibri"/>
                <a:sym typeface="Calibri"/>
              </a:defRPr>
            </a:lvl4pPr>
            <a:lvl5pPr marL="0" marR="0" lvl="4" indent="0" algn="r">
              <a:spcBef>
                <a:spcPts val="0"/>
              </a:spcBef>
              <a:buNone/>
              <a:defRPr sz="1400" b="1">
                <a:solidFill>
                  <a:schemeClr val="dk1"/>
                </a:solidFill>
                <a:latin typeface="Calibri"/>
                <a:ea typeface="Calibri"/>
                <a:cs typeface="Calibri"/>
                <a:sym typeface="Calibri"/>
              </a:defRPr>
            </a:lvl5pPr>
            <a:lvl6pPr marL="0" marR="0" lvl="5" indent="0" algn="r">
              <a:spcBef>
                <a:spcPts val="0"/>
              </a:spcBef>
              <a:buNone/>
              <a:defRPr sz="1400" b="1">
                <a:solidFill>
                  <a:schemeClr val="dk1"/>
                </a:solidFill>
                <a:latin typeface="Calibri"/>
                <a:ea typeface="Calibri"/>
                <a:cs typeface="Calibri"/>
                <a:sym typeface="Calibri"/>
              </a:defRPr>
            </a:lvl6pPr>
            <a:lvl7pPr marL="0" marR="0" lvl="6" indent="0" algn="r">
              <a:spcBef>
                <a:spcPts val="0"/>
              </a:spcBef>
              <a:buNone/>
              <a:defRPr sz="1400" b="1">
                <a:solidFill>
                  <a:schemeClr val="dk1"/>
                </a:solidFill>
                <a:latin typeface="Calibri"/>
                <a:ea typeface="Calibri"/>
                <a:cs typeface="Calibri"/>
                <a:sym typeface="Calibri"/>
              </a:defRPr>
            </a:lvl7pPr>
            <a:lvl8pPr marL="0" marR="0" lvl="7" indent="0" algn="r">
              <a:spcBef>
                <a:spcPts val="0"/>
              </a:spcBef>
              <a:buNone/>
              <a:defRPr sz="1400" b="1">
                <a:solidFill>
                  <a:schemeClr val="dk1"/>
                </a:solidFill>
                <a:latin typeface="Calibri"/>
                <a:ea typeface="Calibri"/>
                <a:cs typeface="Calibri"/>
                <a:sym typeface="Calibri"/>
              </a:defRPr>
            </a:lvl8pPr>
            <a:lvl9pPr marL="0" marR="0" lvl="8" indent="0" algn="r">
              <a:spcBef>
                <a:spcPts val="0"/>
              </a:spcBef>
              <a:buNone/>
              <a:defRPr sz="1400" b="1">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0" y="13691"/>
            <a:ext cx="9144000" cy="994172"/>
          </a:xfrm>
          <a:prstGeom prst="rect">
            <a:avLst/>
          </a:prstGeom>
          <a:noFill/>
          <a:ln>
            <a:noFill/>
          </a:ln>
        </p:spPr>
        <p:txBody>
          <a:bodyPr spcFirstLastPara="1" wrap="square" lIns="91425" tIns="45700" rIns="91425" bIns="45700" anchor="ctr" anchorCtr="0">
            <a:normAutofit/>
          </a:bodyPr>
          <a:lstStyle>
            <a:lvl1pPr lvl="0" algn="ctr">
              <a:lnSpc>
                <a:spcPct val="12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9"/>
          <p:cNvSpPr txBox="1">
            <a:spLocks noGrp="1"/>
          </p:cNvSpPr>
          <p:nvPr>
            <p:ph type="body" idx="1"/>
          </p:nvPr>
        </p:nvSpPr>
        <p:spPr>
          <a:xfrm>
            <a:off x="223285" y="1369219"/>
            <a:ext cx="873996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9"/>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9"/>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9"/>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000" b="0" i="0" u="none" strike="noStrike" cap="none">
                <a:solidFill>
                  <a:schemeClr val="accent1"/>
                </a:solidFill>
                <a:latin typeface="Meiryo"/>
                <a:ea typeface="Meiryo"/>
                <a:cs typeface="Meiryo"/>
                <a:sym typeface="Meiryo"/>
              </a:defRPr>
            </a:lvl1pPr>
            <a:lvl2pPr marL="0" lvl="1" indent="0" algn="r">
              <a:spcBef>
                <a:spcPts val="0"/>
              </a:spcBef>
              <a:buNone/>
              <a:defRPr sz="2000" b="0" i="0" u="none" strike="noStrike" cap="none">
                <a:solidFill>
                  <a:schemeClr val="accent1"/>
                </a:solidFill>
                <a:latin typeface="Meiryo"/>
                <a:ea typeface="Meiryo"/>
                <a:cs typeface="Meiryo"/>
                <a:sym typeface="Meiryo"/>
              </a:defRPr>
            </a:lvl2pPr>
            <a:lvl3pPr marL="0" lvl="2" indent="0" algn="r">
              <a:spcBef>
                <a:spcPts val="0"/>
              </a:spcBef>
              <a:buNone/>
              <a:defRPr sz="2000" b="0" i="0" u="none" strike="noStrike" cap="none">
                <a:solidFill>
                  <a:schemeClr val="accent1"/>
                </a:solidFill>
                <a:latin typeface="Meiryo"/>
                <a:ea typeface="Meiryo"/>
                <a:cs typeface="Meiryo"/>
                <a:sym typeface="Meiryo"/>
              </a:defRPr>
            </a:lvl3pPr>
            <a:lvl4pPr marL="0" lvl="3" indent="0" algn="r">
              <a:spcBef>
                <a:spcPts val="0"/>
              </a:spcBef>
              <a:buNone/>
              <a:defRPr sz="2000" b="0" i="0" u="none" strike="noStrike" cap="none">
                <a:solidFill>
                  <a:schemeClr val="accent1"/>
                </a:solidFill>
                <a:latin typeface="Meiryo"/>
                <a:ea typeface="Meiryo"/>
                <a:cs typeface="Meiryo"/>
                <a:sym typeface="Meiryo"/>
              </a:defRPr>
            </a:lvl4pPr>
            <a:lvl5pPr marL="0" lvl="4" indent="0" algn="r">
              <a:spcBef>
                <a:spcPts val="0"/>
              </a:spcBef>
              <a:buNone/>
              <a:defRPr sz="2000" b="0" i="0" u="none" strike="noStrike" cap="none">
                <a:solidFill>
                  <a:schemeClr val="accent1"/>
                </a:solidFill>
                <a:latin typeface="Meiryo"/>
                <a:ea typeface="Meiryo"/>
                <a:cs typeface="Meiryo"/>
                <a:sym typeface="Meiryo"/>
              </a:defRPr>
            </a:lvl5pPr>
            <a:lvl6pPr marL="0" lvl="5" indent="0" algn="r">
              <a:spcBef>
                <a:spcPts val="0"/>
              </a:spcBef>
              <a:buNone/>
              <a:defRPr sz="2000" b="0" i="0" u="none" strike="noStrike" cap="none">
                <a:solidFill>
                  <a:schemeClr val="accent1"/>
                </a:solidFill>
                <a:latin typeface="Meiryo"/>
                <a:ea typeface="Meiryo"/>
                <a:cs typeface="Meiryo"/>
                <a:sym typeface="Meiryo"/>
              </a:defRPr>
            </a:lvl6pPr>
            <a:lvl7pPr marL="0" lvl="6" indent="0" algn="r">
              <a:spcBef>
                <a:spcPts val="0"/>
              </a:spcBef>
              <a:buNone/>
              <a:defRPr sz="2000" b="0" i="0" u="none" strike="noStrike" cap="none">
                <a:solidFill>
                  <a:schemeClr val="accent1"/>
                </a:solidFill>
                <a:latin typeface="Meiryo"/>
                <a:ea typeface="Meiryo"/>
                <a:cs typeface="Meiryo"/>
                <a:sym typeface="Meiryo"/>
              </a:defRPr>
            </a:lvl7pPr>
            <a:lvl8pPr marL="0" lvl="7" indent="0" algn="r">
              <a:spcBef>
                <a:spcPts val="0"/>
              </a:spcBef>
              <a:buNone/>
              <a:defRPr sz="2000" b="0" i="0" u="none" strike="noStrike" cap="none">
                <a:solidFill>
                  <a:schemeClr val="accent1"/>
                </a:solidFill>
                <a:latin typeface="Meiryo"/>
                <a:ea typeface="Meiryo"/>
                <a:cs typeface="Meiryo"/>
                <a:sym typeface="Meiryo"/>
              </a:defRPr>
            </a:lvl8pPr>
            <a:lvl9pPr marL="0" lvl="8" indent="0" algn="r">
              <a:spcBef>
                <a:spcPts val="0"/>
              </a:spcBef>
              <a:buNone/>
              <a:defRPr sz="2000" b="0" i="0" u="none" strike="noStrike" cap="none">
                <a:solidFill>
                  <a:schemeClr val="accent1"/>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47"/>
        <p:cNvGrpSpPr/>
        <p:nvPr/>
      </p:nvGrpSpPr>
      <p:grpSpPr>
        <a:xfrm>
          <a:off x="0" y="0"/>
          <a:ext cx="0" cy="0"/>
          <a:chOff x="0" y="0"/>
          <a:chExt cx="0" cy="0"/>
        </a:xfrm>
      </p:grpSpPr>
      <p:sp>
        <p:nvSpPr>
          <p:cNvPr id="148" name="Google Shape;148;p30"/>
          <p:cNvSpPr txBox="1">
            <a:spLocks noGrp="1"/>
          </p:cNvSpPr>
          <p:nvPr>
            <p:ph type="ctrTitle"/>
          </p:nvPr>
        </p:nvSpPr>
        <p:spPr>
          <a:xfrm>
            <a:off x="0" y="841772"/>
            <a:ext cx="9144000" cy="1790700"/>
          </a:xfrm>
          <a:prstGeom prst="rect">
            <a:avLst/>
          </a:prstGeom>
          <a:noFill/>
          <a:ln>
            <a:noFill/>
          </a:ln>
        </p:spPr>
        <p:txBody>
          <a:bodyPr spcFirstLastPara="1" wrap="square" lIns="91425" tIns="45700" rIns="91425" bIns="45700" anchor="b" anchorCtr="0">
            <a:normAutofit/>
          </a:bodyPr>
          <a:lstStyle>
            <a:lvl1pPr lvl="0" algn="ctr">
              <a:lnSpc>
                <a:spcPct val="120000"/>
              </a:lnSpc>
              <a:spcBef>
                <a:spcPts val="0"/>
              </a:spcBef>
              <a:spcAft>
                <a:spcPts val="0"/>
              </a:spcAft>
              <a:buClr>
                <a:schemeClr val="lt1"/>
              </a:buClr>
              <a:buSzPts val="6000"/>
              <a:buFont typeface="Meiry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30"/>
          <p:cNvSpPr txBox="1">
            <a:spLocks noGrp="1"/>
          </p:cNvSpPr>
          <p:nvPr>
            <p:ph type="subTitle" idx="1"/>
          </p:nvPr>
        </p:nvSpPr>
        <p:spPr>
          <a:xfrm>
            <a:off x="1143000" y="3363405"/>
            <a:ext cx="6858000" cy="1241821"/>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0" name="Google Shape;150;p30"/>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0"/>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0"/>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ctr">
              <a:lnSpc>
                <a:spcPct val="120000"/>
              </a:lnSpc>
              <a:spcBef>
                <a:spcPts val="0"/>
              </a:spcBef>
              <a:spcAft>
                <a:spcPts val="0"/>
              </a:spcAft>
              <a:buClr>
                <a:schemeClr val="lt1"/>
              </a:buClr>
              <a:buSzPts val="6000"/>
              <a:buFont typeface="Meiry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2400"/>
              <a:buNone/>
              <a:defRPr sz="2400">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6" name="Google Shape;156;p31"/>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1"/>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1"/>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59"/>
        <p:cNvGrpSpPr/>
        <p:nvPr/>
      </p:nvGrpSpPr>
      <p:grpSpPr>
        <a:xfrm>
          <a:off x="0" y="0"/>
          <a:ext cx="0" cy="0"/>
          <a:chOff x="0" y="0"/>
          <a:chExt cx="0" cy="0"/>
        </a:xfrm>
      </p:grpSpPr>
      <p:sp>
        <p:nvSpPr>
          <p:cNvPr id="160" name="Google Shape;160;p32"/>
          <p:cNvSpPr txBox="1">
            <a:spLocks noGrp="1"/>
          </p:cNvSpPr>
          <p:nvPr>
            <p:ph type="title"/>
          </p:nvPr>
        </p:nvSpPr>
        <p:spPr>
          <a:xfrm>
            <a:off x="0" y="13691"/>
            <a:ext cx="9144000" cy="994172"/>
          </a:xfrm>
          <a:prstGeom prst="rect">
            <a:avLst/>
          </a:prstGeom>
          <a:noFill/>
          <a:ln>
            <a:noFill/>
          </a:ln>
        </p:spPr>
        <p:txBody>
          <a:bodyPr spcFirstLastPara="1" wrap="square" lIns="91425" tIns="45700" rIns="91425" bIns="45700" anchor="ctr" anchorCtr="0">
            <a:normAutofit/>
          </a:bodyPr>
          <a:lstStyle>
            <a:lvl1pPr lvl="0" algn="ctr">
              <a:lnSpc>
                <a:spcPct val="12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2"/>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2"/>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32"/>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66"/>
        <p:cNvGrpSpPr/>
        <p:nvPr/>
      </p:nvGrpSpPr>
      <p:grpSpPr>
        <a:xfrm>
          <a:off x="0" y="0"/>
          <a:ext cx="0" cy="0"/>
          <a:chOff x="0" y="0"/>
          <a:chExt cx="0" cy="0"/>
        </a:xfrm>
      </p:grpSpPr>
      <p:sp>
        <p:nvSpPr>
          <p:cNvPr id="167" name="Google Shape;167;p33"/>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ctr">
              <a:lnSpc>
                <a:spcPct val="12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9" name="Google Shape;169;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3"/>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3"/>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33"/>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0" y="13691"/>
            <a:ext cx="9144000" cy="994172"/>
          </a:xfrm>
          <a:prstGeom prst="rect">
            <a:avLst/>
          </a:prstGeom>
          <a:noFill/>
          <a:ln>
            <a:noFill/>
          </a:ln>
        </p:spPr>
        <p:txBody>
          <a:bodyPr spcFirstLastPara="1" wrap="square" lIns="91425" tIns="45700" rIns="91425" bIns="45700" anchor="ctr" anchorCtr="0">
            <a:normAutofit/>
          </a:bodyPr>
          <a:lstStyle>
            <a:lvl1pPr lvl="0" algn="ctr">
              <a:lnSpc>
                <a:spcPct val="12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34"/>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4"/>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4"/>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80"/>
        <p:cNvGrpSpPr/>
        <p:nvPr/>
      </p:nvGrpSpPr>
      <p:grpSpPr>
        <a:xfrm>
          <a:off x="0" y="0"/>
          <a:ext cx="0" cy="0"/>
          <a:chOff x="0" y="0"/>
          <a:chExt cx="0" cy="0"/>
        </a:xfrm>
      </p:grpSpPr>
      <p:sp>
        <p:nvSpPr>
          <p:cNvPr id="181" name="Google Shape;181;p35"/>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5"/>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5"/>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84"/>
        <p:cNvGrpSpPr/>
        <p:nvPr/>
      </p:nvGrpSpPr>
      <p:grpSpPr>
        <a:xfrm>
          <a:off x="0" y="0"/>
          <a:ext cx="0" cy="0"/>
          <a:chOff x="0" y="0"/>
          <a:chExt cx="0" cy="0"/>
        </a:xfrm>
      </p:grpSpPr>
      <p:sp>
        <p:nvSpPr>
          <p:cNvPr id="185" name="Google Shape;185;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ctr">
              <a:lnSpc>
                <a:spcPct val="120000"/>
              </a:lnSpc>
              <a:spcBef>
                <a:spcPts val="0"/>
              </a:spcBef>
              <a:spcAft>
                <a:spcPts val="0"/>
              </a:spcAft>
              <a:buClr>
                <a:schemeClr val="lt1"/>
              </a:buClr>
              <a:buSzPts val="3200"/>
              <a:buFont typeface="Meiry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6"/>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7" name="Google Shape;187;p36"/>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36"/>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6"/>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6"/>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ctr">
              <a:lnSpc>
                <a:spcPct val="120000"/>
              </a:lnSpc>
              <a:spcBef>
                <a:spcPts val="0"/>
              </a:spcBef>
              <a:spcAft>
                <a:spcPts val="0"/>
              </a:spcAft>
              <a:buClr>
                <a:schemeClr val="lt1"/>
              </a:buClr>
              <a:buSzPts val="3200"/>
              <a:buFont typeface="Meiry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37"/>
          <p:cNvSpPr>
            <a:spLocks noGrp="1"/>
          </p:cNvSpPr>
          <p:nvPr>
            <p:ph type="pic" idx="2"/>
          </p:nvPr>
        </p:nvSpPr>
        <p:spPr>
          <a:xfrm>
            <a:off x="3887391" y="740570"/>
            <a:ext cx="4629150" cy="3655219"/>
          </a:xfrm>
          <a:prstGeom prst="rect">
            <a:avLst/>
          </a:prstGeom>
          <a:noFill/>
          <a:ln>
            <a:noFill/>
          </a:ln>
        </p:spPr>
      </p:sp>
      <p:sp>
        <p:nvSpPr>
          <p:cNvPr id="194" name="Google Shape;194;p3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5" name="Google Shape;195;p37"/>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7"/>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7"/>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0" y="13691"/>
            <a:ext cx="9144000" cy="994172"/>
          </a:xfrm>
          <a:prstGeom prst="rect">
            <a:avLst/>
          </a:prstGeom>
          <a:noFill/>
          <a:ln>
            <a:noFill/>
          </a:ln>
        </p:spPr>
        <p:txBody>
          <a:bodyPr spcFirstLastPara="1" wrap="square" lIns="91425" tIns="45700" rIns="91425" bIns="45700" anchor="ctr" anchorCtr="0">
            <a:normAutofit/>
          </a:bodyPr>
          <a:lstStyle>
            <a:lvl1pPr lvl="0" algn="ctr">
              <a:lnSpc>
                <a:spcPct val="12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8"/>
          <p:cNvSpPr txBox="1">
            <a:spLocks noGrp="1"/>
          </p:cNvSpPr>
          <p:nvPr>
            <p:ph type="body" idx="1"/>
          </p:nvPr>
        </p:nvSpPr>
        <p:spPr>
          <a:xfrm rot="5400000">
            <a:off x="2961514" y="-1369010"/>
            <a:ext cx="3263504" cy="873996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38"/>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8"/>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8"/>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rot="5400000">
            <a:off x="5350073" y="1467445"/>
            <a:ext cx="4358879" cy="1971675"/>
          </a:xfrm>
          <a:prstGeom prst="rect">
            <a:avLst/>
          </a:prstGeom>
          <a:noFill/>
          <a:ln>
            <a:noFill/>
          </a:ln>
        </p:spPr>
        <p:txBody>
          <a:bodyPr spcFirstLastPara="1" wrap="square" lIns="91425" tIns="45700" rIns="91425" bIns="45700" anchor="ctr" anchorCtr="0">
            <a:normAutofit/>
          </a:bodyPr>
          <a:lstStyle>
            <a:lvl1pPr lvl="0" algn="ctr">
              <a:lnSpc>
                <a:spcPct val="12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39"/>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39"/>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9"/>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7086600" y="4869656"/>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400" b="1" i="0" u="none" strike="noStrike" cap="none">
                <a:solidFill>
                  <a:schemeClr val="dk1"/>
                </a:solidFill>
                <a:latin typeface="Calibri"/>
                <a:ea typeface="Calibri"/>
                <a:cs typeface="Calibri"/>
                <a:sym typeface="Calibri"/>
              </a:defRPr>
            </a:lvl1pPr>
            <a:lvl2pPr marL="0" marR="0" lvl="1" indent="0" algn="r" rtl="0">
              <a:spcBef>
                <a:spcPts val="0"/>
              </a:spcBef>
              <a:buNone/>
              <a:defRPr sz="1400" b="1" i="0" u="none" strike="noStrike" cap="none">
                <a:solidFill>
                  <a:schemeClr val="dk1"/>
                </a:solidFill>
                <a:latin typeface="Calibri"/>
                <a:ea typeface="Calibri"/>
                <a:cs typeface="Calibri"/>
                <a:sym typeface="Calibri"/>
              </a:defRPr>
            </a:lvl2pPr>
            <a:lvl3pPr marL="0" marR="0" lvl="2" indent="0" algn="r" rtl="0">
              <a:spcBef>
                <a:spcPts val="0"/>
              </a:spcBef>
              <a:buNone/>
              <a:defRPr sz="1400" b="1" i="0" u="none" strike="noStrike" cap="none">
                <a:solidFill>
                  <a:schemeClr val="dk1"/>
                </a:solidFill>
                <a:latin typeface="Calibri"/>
                <a:ea typeface="Calibri"/>
                <a:cs typeface="Calibri"/>
                <a:sym typeface="Calibri"/>
              </a:defRPr>
            </a:lvl3pPr>
            <a:lvl4pPr marL="0" marR="0" lvl="3" indent="0" algn="r" rtl="0">
              <a:spcBef>
                <a:spcPts val="0"/>
              </a:spcBef>
              <a:buNone/>
              <a:defRPr sz="1400" b="1" i="0" u="none" strike="noStrike" cap="none">
                <a:solidFill>
                  <a:schemeClr val="dk1"/>
                </a:solidFill>
                <a:latin typeface="Calibri"/>
                <a:ea typeface="Calibri"/>
                <a:cs typeface="Calibri"/>
                <a:sym typeface="Calibri"/>
              </a:defRPr>
            </a:lvl4pPr>
            <a:lvl5pPr marL="0" marR="0" lvl="4" indent="0" algn="r" rtl="0">
              <a:spcBef>
                <a:spcPts val="0"/>
              </a:spcBef>
              <a:buNone/>
              <a:defRPr sz="1400" b="1" i="0" u="none" strike="noStrike" cap="none">
                <a:solidFill>
                  <a:schemeClr val="dk1"/>
                </a:solidFill>
                <a:latin typeface="Calibri"/>
                <a:ea typeface="Calibri"/>
                <a:cs typeface="Calibri"/>
                <a:sym typeface="Calibri"/>
              </a:defRPr>
            </a:lvl5pPr>
            <a:lvl6pPr marL="0" marR="0" lvl="5" indent="0" algn="r" rtl="0">
              <a:spcBef>
                <a:spcPts val="0"/>
              </a:spcBef>
              <a:buNone/>
              <a:defRPr sz="1400" b="1" i="0" u="none" strike="noStrike" cap="none">
                <a:solidFill>
                  <a:schemeClr val="dk1"/>
                </a:solidFill>
                <a:latin typeface="Calibri"/>
                <a:ea typeface="Calibri"/>
                <a:cs typeface="Calibri"/>
                <a:sym typeface="Calibri"/>
              </a:defRPr>
            </a:lvl6pPr>
            <a:lvl7pPr marL="0" marR="0" lvl="6" indent="0" algn="r" rtl="0">
              <a:spcBef>
                <a:spcPts val="0"/>
              </a:spcBef>
              <a:buNone/>
              <a:defRPr sz="1400" b="1" i="0" u="none" strike="noStrike" cap="none">
                <a:solidFill>
                  <a:schemeClr val="dk1"/>
                </a:solidFill>
                <a:latin typeface="Calibri"/>
                <a:ea typeface="Calibri"/>
                <a:cs typeface="Calibri"/>
                <a:sym typeface="Calibri"/>
              </a:defRPr>
            </a:lvl7pPr>
            <a:lvl8pPr marL="0" marR="0" lvl="7" indent="0" algn="r" rtl="0">
              <a:spcBef>
                <a:spcPts val="0"/>
              </a:spcBef>
              <a:buNone/>
              <a:defRPr sz="1400" b="1" i="0" u="none" strike="noStrike" cap="none">
                <a:solidFill>
                  <a:schemeClr val="dk1"/>
                </a:solidFill>
                <a:latin typeface="Calibri"/>
                <a:ea typeface="Calibri"/>
                <a:cs typeface="Calibri"/>
                <a:sym typeface="Calibri"/>
              </a:defRPr>
            </a:lvl8pPr>
            <a:lvl9pPr marL="0" marR="0" lvl="8" indent="0" algn="r" rtl="0">
              <a:spcBef>
                <a:spcPts val="0"/>
              </a:spcBef>
              <a:buNone/>
              <a:defRPr sz="14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0" y="13691"/>
            <a:ext cx="9144000" cy="994172"/>
          </a:xfrm>
          <a:prstGeom prst="rect">
            <a:avLst/>
          </a:prstGeom>
          <a:noFill/>
          <a:ln>
            <a:noFill/>
          </a:ln>
        </p:spPr>
        <p:txBody>
          <a:bodyPr spcFirstLastPara="1" wrap="square" lIns="91425" tIns="45700" rIns="91425" bIns="45700" anchor="ctr" anchorCtr="0">
            <a:normAutofit/>
          </a:bodyPr>
          <a:lstStyle>
            <a:lvl1pPr marR="0" lvl="0" algn="ctr" rtl="0">
              <a:lnSpc>
                <a:spcPct val="120000"/>
              </a:lnSpc>
              <a:spcBef>
                <a:spcPts val="0"/>
              </a:spcBef>
              <a:spcAft>
                <a:spcPts val="0"/>
              </a:spcAft>
              <a:buClr>
                <a:schemeClr val="lt1"/>
              </a:buClr>
              <a:buSzPts val="4800"/>
              <a:buFont typeface="Meiryo"/>
              <a:buNone/>
              <a:defRPr sz="4800" b="1" i="0" u="none" strike="noStrike" cap="non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 name="Google Shape;137;p28"/>
          <p:cNvSpPr txBox="1">
            <a:spLocks noGrp="1"/>
          </p:cNvSpPr>
          <p:nvPr>
            <p:ph type="body" idx="1"/>
          </p:nvPr>
        </p:nvSpPr>
        <p:spPr>
          <a:xfrm>
            <a:off x="223285" y="1369219"/>
            <a:ext cx="8739962" cy="3263504"/>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20000"/>
              </a:lnSpc>
              <a:spcBef>
                <a:spcPts val="1000"/>
              </a:spcBef>
              <a:spcAft>
                <a:spcPts val="0"/>
              </a:spcAft>
              <a:buClr>
                <a:schemeClr val="lt1"/>
              </a:buClr>
              <a:buSzPts val="3200"/>
              <a:buFont typeface="Arial"/>
              <a:buChar char="•"/>
              <a:defRPr sz="3200" b="0" i="0" u="none" strike="noStrike" cap="none">
                <a:solidFill>
                  <a:schemeClr val="lt1"/>
                </a:solidFill>
                <a:latin typeface="Meiryo"/>
                <a:ea typeface="Meiryo"/>
                <a:cs typeface="Meiryo"/>
                <a:sym typeface="Meiryo"/>
              </a:defRPr>
            </a:lvl1pPr>
            <a:lvl2pPr marL="914400" marR="0" lvl="1" indent="-406400" algn="l" rtl="0">
              <a:lnSpc>
                <a:spcPct val="120000"/>
              </a:lnSpc>
              <a:spcBef>
                <a:spcPts val="500"/>
              </a:spcBef>
              <a:spcAft>
                <a:spcPts val="0"/>
              </a:spcAft>
              <a:buClr>
                <a:schemeClr val="lt1"/>
              </a:buClr>
              <a:buSzPts val="2800"/>
              <a:buFont typeface="Arial"/>
              <a:buChar char="•"/>
              <a:defRPr sz="2800" b="0" i="0" u="none" strike="noStrike" cap="none">
                <a:solidFill>
                  <a:schemeClr val="lt1"/>
                </a:solidFill>
                <a:latin typeface="Meiryo"/>
                <a:ea typeface="Meiryo"/>
                <a:cs typeface="Meiryo"/>
                <a:sym typeface="Meiryo"/>
              </a:defRPr>
            </a:lvl2pPr>
            <a:lvl3pPr marL="1371600" marR="0" lvl="2"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eiryo"/>
                <a:ea typeface="Meiryo"/>
                <a:cs typeface="Meiryo"/>
                <a:sym typeface="Meiryo"/>
              </a:defRPr>
            </a:lvl3pPr>
            <a:lvl4pPr marL="1828800" marR="0" lvl="3"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eiryo"/>
                <a:ea typeface="Meiryo"/>
                <a:cs typeface="Meiryo"/>
                <a:sym typeface="Meiryo"/>
              </a:defRPr>
            </a:lvl4pPr>
            <a:lvl5pPr marL="2286000" marR="0" lvl="4"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eiryo"/>
                <a:ea typeface="Meiryo"/>
                <a:cs typeface="Meiryo"/>
                <a:sym typeface="Meiry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dt" idx="10"/>
          </p:nvPr>
        </p:nvSpPr>
        <p:spPr>
          <a:xfrm>
            <a:off x="0" y="4869656"/>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accent1"/>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28"/>
          <p:cNvSpPr txBox="1">
            <a:spLocks noGrp="1"/>
          </p:cNvSpPr>
          <p:nvPr>
            <p:ph type="ftr" idx="11"/>
          </p:nvPr>
        </p:nvSpPr>
        <p:spPr>
          <a:xfrm>
            <a:off x="3028950" y="4869656"/>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accent1"/>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28"/>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Meiryo"/>
                <a:ea typeface="Meiryo"/>
                <a:cs typeface="Meiryo"/>
                <a:sym typeface="Meiryo"/>
              </a:defRPr>
            </a:lvl1pPr>
            <a:lvl2pPr marL="0" marR="0" lvl="1" indent="0" algn="r" rtl="0">
              <a:spcBef>
                <a:spcPts val="0"/>
              </a:spcBef>
              <a:buNone/>
              <a:defRPr sz="1200" b="0" i="0" u="none" strike="noStrike" cap="none">
                <a:solidFill>
                  <a:schemeClr val="accent1"/>
                </a:solidFill>
                <a:latin typeface="Meiryo"/>
                <a:ea typeface="Meiryo"/>
                <a:cs typeface="Meiryo"/>
                <a:sym typeface="Meiryo"/>
              </a:defRPr>
            </a:lvl2pPr>
            <a:lvl3pPr marL="0" marR="0" lvl="2" indent="0" algn="r" rtl="0">
              <a:spcBef>
                <a:spcPts val="0"/>
              </a:spcBef>
              <a:buNone/>
              <a:defRPr sz="1200" b="0" i="0" u="none" strike="noStrike" cap="none">
                <a:solidFill>
                  <a:schemeClr val="accent1"/>
                </a:solidFill>
                <a:latin typeface="Meiryo"/>
                <a:ea typeface="Meiryo"/>
                <a:cs typeface="Meiryo"/>
                <a:sym typeface="Meiryo"/>
              </a:defRPr>
            </a:lvl3pPr>
            <a:lvl4pPr marL="0" marR="0" lvl="3" indent="0" algn="r" rtl="0">
              <a:spcBef>
                <a:spcPts val="0"/>
              </a:spcBef>
              <a:buNone/>
              <a:defRPr sz="1200" b="0" i="0" u="none" strike="noStrike" cap="none">
                <a:solidFill>
                  <a:schemeClr val="accent1"/>
                </a:solidFill>
                <a:latin typeface="Meiryo"/>
                <a:ea typeface="Meiryo"/>
                <a:cs typeface="Meiryo"/>
                <a:sym typeface="Meiryo"/>
              </a:defRPr>
            </a:lvl4pPr>
            <a:lvl5pPr marL="0" marR="0" lvl="4" indent="0" algn="r" rtl="0">
              <a:spcBef>
                <a:spcPts val="0"/>
              </a:spcBef>
              <a:buNone/>
              <a:defRPr sz="1200" b="0" i="0" u="none" strike="noStrike" cap="none">
                <a:solidFill>
                  <a:schemeClr val="accent1"/>
                </a:solidFill>
                <a:latin typeface="Meiryo"/>
                <a:ea typeface="Meiryo"/>
                <a:cs typeface="Meiryo"/>
                <a:sym typeface="Meiryo"/>
              </a:defRPr>
            </a:lvl5pPr>
            <a:lvl6pPr marL="0" marR="0" lvl="5" indent="0" algn="r" rtl="0">
              <a:spcBef>
                <a:spcPts val="0"/>
              </a:spcBef>
              <a:buNone/>
              <a:defRPr sz="1200" b="0" i="0" u="none" strike="noStrike" cap="none">
                <a:solidFill>
                  <a:schemeClr val="accent1"/>
                </a:solidFill>
                <a:latin typeface="Meiryo"/>
                <a:ea typeface="Meiryo"/>
                <a:cs typeface="Meiryo"/>
                <a:sym typeface="Meiryo"/>
              </a:defRPr>
            </a:lvl6pPr>
            <a:lvl7pPr marL="0" marR="0" lvl="6" indent="0" algn="r" rtl="0">
              <a:spcBef>
                <a:spcPts val="0"/>
              </a:spcBef>
              <a:buNone/>
              <a:defRPr sz="1200" b="0" i="0" u="none" strike="noStrike" cap="none">
                <a:solidFill>
                  <a:schemeClr val="accent1"/>
                </a:solidFill>
                <a:latin typeface="Meiryo"/>
                <a:ea typeface="Meiryo"/>
                <a:cs typeface="Meiryo"/>
                <a:sym typeface="Meiryo"/>
              </a:defRPr>
            </a:lvl7pPr>
            <a:lvl8pPr marL="0" marR="0" lvl="7" indent="0" algn="r" rtl="0">
              <a:spcBef>
                <a:spcPts val="0"/>
              </a:spcBef>
              <a:buNone/>
              <a:defRPr sz="1200" b="0" i="0" u="none" strike="noStrike" cap="none">
                <a:solidFill>
                  <a:schemeClr val="accent1"/>
                </a:solidFill>
                <a:latin typeface="Meiryo"/>
                <a:ea typeface="Meiryo"/>
                <a:cs typeface="Meiryo"/>
                <a:sym typeface="Meiryo"/>
              </a:defRPr>
            </a:lvl8pPr>
            <a:lvl9pPr marL="0" marR="0" lvl="8" indent="0" algn="r" rtl="0">
              <a:spcBef>
                <a:spcPts val="0"/>
              </a:spcBef>
              <a:buNone/>
              <a:defRPr sz="1200" b="0" i="0" u="none" strike="noStrike" cap="none">
                <a:solidFill>
                  <a:schemeClr val="accent1"/>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25.jpg"/><Relationship Id="rId12"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gif"/></Relationships>
</file>

<file path=ppt/slides/_rels/slide13.xml.rels><?xml version="1.0" encoding="UTF-8" standalone="yes"?>
<Relationships xmlns="http://schemas.openxmlformats.org/package/2006/relationships"><Relationship Id="rId3" Type="http://schemas.openxmlformats.org/officeDocument/2006/relationships/hyperlink" Target="https://ui.adsabs.harvard.edu/abs/2019JCAP...02..056A/abstrac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0"/>
          <p:cNvPicPr preferRelativeResize="0"/>
          <p:nvPr/>
        </p:nvPicPr>
        <p:blipFill>
          <a:blip r:embed="rId3">
            <a:alphaModFix/>
          </a:blip>
          <a:stretch>
            <a:fillRect/>
          </a:stretch>
        </p:blipFill>
        <p:spPr>
          <a:xfrm>
            <a:off x="0" y="-553889"/>
            <a:ext cx="9144000" cy="6100238"/>
          </a:xfrm>
          <a:prstGeom prst="rect">
            <a:avLst/>
          </a:prstGeom>
          <a:noFill/>
          <a:ln>
            <a:noFill/>
          </a:ln>
        </p:spPr>
      </p:pic>
      <p:sp>
        <p:nvSpPr>
          <p:cNvPr id="215" name="Google Shape;215;p40"/>
          <p:cNvSpPr txBox="1">
            <a:spLocks noGrp="1"/>
          </p:cNvSpPr>
          <p:nvPr>
            <p:ph type="ctrTitle"/>
          </p:nvPr>
        </p:nvSpPr>
        <p:spPr>
          <a:xfrm>
            <a:off x="400108" y="-553889"/>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Simons Observatory</a:t>
            </a:r>
            <a:endParaRPr dirty="0"/>
          </a:p>
        </p:txBody>
      </p:sp>
      <p:sp>
        <p:nvSpPr>
          <p:cNvPr id="216" name="Google Shape;216;p40"/>
          <p:cNvSpPr txBox="1">
            <a:spLocks noGrp="1"/>
          </p:cNvSpPr>
          <p:nvPr>
            <p:ph type="subTitle" idx="1"/>
          </p:nvPr>
        </p:nvSpPr>
        <p:spPr>
          <a:xfrm>
            <a:off x="215275" y="3902800"/>
            <a:ext cx="8520600" cy="102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6"/>
                </a:solidFill>
              </a:rPr>
              <a:t>Adrian Lee</a:t>
            </a:r>
            <a:endParaRPr>
              <a:solidFill>
                <a:schemeClr val="accent6"/>
              </a:solidFill>
            </a:endParaRPr>
          </a:p>
          <a:p>
            <a:pPr marL="0" lvl="0" indent="0" algn="ctr" rtl="0">
              <a:spcBef>
                <a:spcPts val="0"/>
              </a:spcBef>
              <a:spcAft>
                <a:spcPts val="0"/>
              </a:spcAft>
              <a:buNone/>
            </a:pPr>
            <a:r>
              <a:rPr lang="en" sz="1800">
                <a:solidFill>
                  <a:schemeClr val="accent6"/>
                </a:solidFill>
              </a:rPr>
              <a:t>University of California, Berkeley</a:t>
            </a:r>
            <a:endParaRPr sz="1800">
              <a:solidFill>
                <a:schemeClr val="accent6"/>
              </a:solidFill>
            </a:endParaRPr>
          </a:p>
          <a:p>
            <a:pPr marL="0" lvl="0" indent="0" algn="ctr" rtl="0">
              <a:spcBef>
                <a:spcPts val="0"/>
              </a:spcBef>
              <a:spcAft>
                <a:spcPts val="0"/>
              </a:spcAft>
              <a:buNone/>
            </a:pPr>
            <a:r>
              <a:rPr lang="en" sz="1800">
                <a:solidFill>
                  <a:schemeClr val="accent6"/>
                </a:solidFill>
              </a:rPr>
              <a:t>Lawrence Berkeley National Laboratory</a:t>
            </a:r>
            <a:endParaRPr sz="1800">
              <a:solidFill>
                <a:schemeClr val="accent6"/>
              </a:solidFill>
            </a:endParaRPr>
          </a:p>
        </p:txBody>
      </p:sp>
      <p:sp>
        <p:nvSpPr>
          <p:cNvPr id="217" name="Google Shape;21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311700" y="213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666666"/>
                </a:solidFill>
              </a:rPr>
              <a:t>Simons Observatory Readout and Detectors (Simons Foundation Scope Alone)</a:t>
            </a:r>
            <a:endParaRPr sz="1800" dirty="0">
              <a:solidFill>
                <a:srgbClr val="666666"/>
              </a:solidFill>
            </a:endParaRPr>
          </a:p>
        </p:txBody>
      </p:sp>
      <p:sp>
        <p:nvSpPr>
          <p:cNvPr id="362" name="Google Shape;362;p49"/>
          <p:cNvSpPr txBox="1"/>
          <p:nvPr/>
        </p:nvSpPr>
        <p:spPr>
          <a:xfrm>
            <a:off x="142550" y="636900"/>
            <a:ext cx="3004800" cy="10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rPr>
              <a:t>Readout: </a:t>
            </a:r>
            <a:r>
              <a:rPr lang="en" sz="1200">
                <a:solidFill>
                  <a:srgbClr val="434343"/>
                </a:solidFill>
              </a:rPr>
              <a:t>SO is using microwave SQUID multiplexing (umux) readout with a 1000x multiplexing factor in collaboration with SLAC (warm electronics) and NIST (cold). </a:t>
            </a:r>
            <a:endParaRPr sz="1200">
              <a:solidFill>
                <a:srgbClr val="434343"/>
              </a:solidFill>
            </a:endParaRPr>
          </a:p>
        </p:txBody>
      </p:sp>
      <p:sp>
        <p:nvSpPr>
          <p:cNvPr id="363" name="Google Shape;363;p49"/>
          <p:cNvSpPr txBox="1"/>
          <p:nvPr/>
        </p:nvSpPr>
        <p:spPr>
          <a:xfrm>
            <a:off x="2966850" y="636900"/>
            <a:ext cx="3210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rPr>
              <a:t>Detectors: </a:t>
            </a:r>
            <a:r>
              <a:rPr lang="en" sz="1200">
                <a:solidFill>
                  <a:srgbClr val="434343"/>
                </a:solidFill>
              </a:rPr>
              <a:t>SO will use dual-polarization, dichroic TES bolometer detectors spanning 27 - 270 GHz. Each mid-frequency (MF) and high-frequency (HF) array contains ~1700 detectors, with &gt;60,000 detectors total. </a:t>
            </a:r>
            <a:endParaRPr sz="1200">
              <a:solidFill>
                <a:srgbClr val="434343"/>
              </a:solidFill>
            </a:endParaRPr>
          </a:p>
        </p:txBody>
      </p:sp>
      <p:sp>
        <p:nvSpPr>
          <p:cNvPr id="364" name="Google Shape;364;p49"/>
          <p:cNvSpPr txBox="1"/>
          <p:nvPr/>
        </p:nvSpPr>
        <p:spPr>
          <a:xfrm>
            <a:off x="6119775" y="636900"/>
            <a:ext cx="2933100" cy="4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rPr>
              <a:t>Focal plane design: </a:t>
            </a:r>
            <a:r>
              <a:rPr lang="en" sz="1200">
                <a:solidFill>
                  <a:srgbClr val="434343"/>
                </a:solidFill>
              </a:rPr>
              <a:t>the universal focal-plane modules, common to both the SATs and LATR, contain the cold readout, detectors, and optical coupling (MF/UHF: horns, LF: lenslets). </a:t>
            </a:r>
            <a:endParaRPr sz="1200">
              <a:solidFill>
                <a:srgbClr val="434343"/>
              </a:solidFill>
            </a:endParaRPr>
          </a:p>
        </p:txBody>
      </p:sp>
      <p:pic>
        <p:nvPicPr>
          <p:cNvPr id="365" name="Google Shape;365;p49"/>
          <p:cNvPicPr preferRelativeResize="0"/>
          <p:nvPr/>
        </p:nvPicPr>
        <p:blipFill>
          <a:blip r:embed="rId3">
            <a:alphaModFix/>
          </a:blip>
          <a:stretch>
            <a:fillRect/>
          </a:stretch>
        </p:blipFill>
        <p:spPr>
          <a:xfrm>
            <a:off x="1305125" y="1685475"/>
            <a:ext cx="1456607" cy="1088550"/>
          </a:xfrm>
          <a:prstGeom prst="rect">
            <a:avLst/>
          </a:prstGeom>
          <a:noFill/>
          <a:ln>
            <a:noFill/>
          </a:ln>
        </p:spPr>
      </p:pic>
      <p:pic>
        <p:nvPicPr>
          <p:cNvPr id="366" name="Google Shape;366;p49"/>
          <p:cNvPicPr preferRelativeResize="0"/>
          <p:nvPr/>
        </p:nvPicPr>
        <p:blipFill>
          <a:blip r:embed="rId4">
            <a:alphaModFix/>
          </a:blip>
          <a:stretch>
            <a:fillRect/>
          </a:stretch>
        </p:blipFill>
        <p:spPr>
          <a:xfrm>
            <a:off x="6038750" y="1862889"/>
            <a:ext cx="1192450" cy="857450"/>
          </a:xfrm>
          <a:prstGeom prst="rect">
            <a:avLst/>
          </a:prstGeom>
          <a:noFill/>
          <a:ln>
            <a:noFill/>
          </a:ln>
        </p:spPr>
      </p:pic>
      <p:pic>
        <p:nvPicPr>
          <p:cNvPr id="367" name="Google Shape;367;p49"/>
          <p:cNvPicPr preferRelativeResize="0"/>
          <p:nvPr/>
        </p:nvPicPr>
        <p:blipFill>
          <a:blip r:embed="rId5">
            <a:alphaModFix/>
          </a:blip>
          <a:stretch>
            <a:fillRect/>
          </a:stretch>
        </p:blipFill>
        <p:spPr>
          <a:xfrm>
            <a:off x="3361226" y="1838025"/>
            <a:ext cx="1044600" cy="783450"/>
          </a:xfrm>
          <a:prstGeom prst="rect">
            <a:avLst/>
          </a:prstGeom>
          <a:noFill/>
          <a:ln>
            <a:noFill/>
          </a:ln>
        </p:spPr>
      </p:pic>
      <p:pic>
        <p:nvPicPr>
          <p:cNvPr id="368" name="Google Shape;368;p49"/>
          <p:cNvPicPr preferRelativeResize="0"/>
          <p:nvPr/>
        </p:nvPicPr>
        <p:blipFill>
          <a:blip r:embed="rId6">
            <a:alphaModFix/>
          </a:blip>
          <a:stretch>
            <a:fillRect/>
          </a:stretch>
        </p:blipFill>
        <p:spPr>
          <a:xfrm>
            <a:off x="6380349" y="3217074"/>
            <a:ext cx="2379202" cy="1414951"/>
          </a:xfrm>
          <a:prstGeom prst="rect">
            <a:avLst/>
          </a:prstGeom>
          <a:noFill/>
          <a:ln>
            <a:noFill/>
          </a:ln>
        </p:spPr>
      </p:pic>
      <p:sp>
        <p:nvSpPr>
          <p:cNvPr id="369" name="Google Shape;369;p49"/>
          <p:cNvSpPr txBox="1"/>
          <p:nvPr/>
        </p:nvSpPr>
        <p:spPr>
          <a:xfrm>
            <a:off x="5855675" y="2695675"/>
            <a:ext cx="14565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universal focal plane (UFM) module</a:t>
            </a:r>
            <a:endParaRPr sz="1000"/>
          </a:p>
        </p:txBody>
      </p:sp>
      <p:pic>
        <p:nvPicPr>
          <p:cNvPr id="370" name="Google Shape;370;p49"/>
          <p:cNvPicPr preferRelativeResize="0"/>
          <p:nvPr/>
        </p:nvPicPr>
        <p:blipFill rotWithShape="1">
          <a:blip r:embed="rId7">
            <a:alphaModFix/>
          </a:blip>
          <a:srcRect t="47646" r="58153"/>
          <a:stretch/>
        </p:blipFill>
        <p:spPr>
          <a:xfrm>
            <a:off x="273291" y="1801030"/>
            <a:ext cx="913864" cy="857449"/>
          </a:xfrm>
          <a:prstGeom prst="rect">
            <a:avLst/>
          </a:prstGeom>
          <a:noFill/>
          <a:ln>
            <a:noFill/>
          </a:ln>
        </p:spPr>
      </p:pic>
      <p:sp>
        <p:nvSpPr>
          <p:cNvPr id="371" name="Google Shape;371;p49"/>
          <p:cNvSpPr/>
          <p:nvPr/>
        </p:nvSpPr>
        <p:spPr>
          <a:xfrm>
            <a:off x="1649375" y="2361200"/>
            <a:ext cx="117900" cy="108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2" name="Google Shape;372;p49"/>
          <p:cNvCxnSpPr>
            <a:stCxn id="371" idx="1"/>
            <a:endCxn id="370" idx="3"/>
          </p:cNvCxnSpPr>
          <p:nvPr/>
        </p:nvCxnSpPr>
        <p:spPr>
          <a:xfrm rot="10800000">
            <a:off x="1187075" y="2229800"/>
            <a:ext cx="462300" cy="185700"/>
          </a:xfrm>
          <a:prstGeom prst="straightConnector1">
            <a:avLst/>
          </a:prstGeom>
          <a:noFill/>
          <a:ln w="9525" cap="flat" cmpd="sng">
            <a:solidFill>
              <a:srgbClr val="FF0000"/>
            </a:solidFill>
            <a:prstDash val="solid"/>
            <a:round/>
            <a:headEnd type="none" w="med" len="med"/>
            <a:tailEnd type="triangle" w="med" len="med"/>
          </a:ln>
        </p:spPr>
      </p:cxnSp>
      <p:sp>
        <p:nvSpPr>
          <p:cNvPr id="373" name="Google Shape;373;p49"/>
          <p:cNvSpPr txBox="1"/>
          <p:nvPr/>
        </p:nvSpPr>
        <p:spPr>
          <a:xfrm>
            <a:off x="218925" y="2734050"/>
            <a:ext cx="25428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uMux readout channels (left) and NIST uMUX chip with 66 channels (right)</a:t>
            </a:r>
            <a:endParaRPr sz="1000"/>
          </a:p>
        </p:txBody>
      </p:sp>
      <p:sp>
        <p:nvSpPr>
          <p:cNvPr id="374" name="Google Shape;374;p49"/>
          <p:cNvSpPr txBox="1"/>
          <p:nvPr/>
        </p:nvSpPr>
        <p:spPr>
          <a:xfrm>
            <a:off x="3323138" y="2774025"/>
            <a:ext cx="21582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SO MF detector array (left) and LF array (right)</a:t>
            </a:r>
            <a:endParaRPr sz="1000"/>
          </a:p>
        </p:txBody>
      </p:sp>
      <p:cxnSp>
        <p:nvCxnSpPr>
          <p:cNvPr id="375" name="Google Shape;375;p49"/>
          <p:cNvCxnSpPr/>
          <p:nvPr/>
        </p:nvCxnSpPr>
        <p:spPr>
          <a:xfrm rot="10800000">
            <a:off x="3322773" y="1808388"/>
            <a:ext cx="9000" cy="842700"/>
          </a:xfrm>
          <a:prstGeom prst="straightConnector1">
            <a:avLst/>
          </a:prstGeom>
          <a:noFill/>
          <a:ln w="9525" cap="flat" cmpd="sng">
            <a:solidFill>
              <a:srgbClr val="000000"/>
            </a:solidFill>
            <a:prstDash val="solid"/>
            <a:round/>
            <a:headEnd type="triangle" w="med" len="med"/>
            <a:tailEnd type="triangle" w="med" len="med"/>
          </a:ln>
        </p:spPr>
      </p:cxnSp>
      <p:cxnSp>
        <p:nvCxnSpPr>
          <p:cNvPr id="376" name="Google Shape;376;p49"/>
          <p:cNvCxnSpPr/>
          <p:nvPr/>
        </p:nvCxnSpPr>
        <p:spPr>
          <a:xfrm rot="10800000" flipH="1">
            <a:off x="7170075" y="1960875"/>
            <a:ext cx="7500" cy="661500"/>
          </a:xfrm>
          <a:prstGeom prst="straightConnector1">
            <a:avLst/>
          </a:prstGeom>
          <a:noFill/>
          <a:ln w="9525" cap="flat" cmpd="sng">
            <a:solidFill>
              <a:srgbClr val="000000"/>
            </a:solidFill>
            <a:prstDash val="solid"/>
            <a:round/>
            <a:headEnd type="triangle" w="med" len="med"/>
            <a:tailEnd type="triangle" w="med" len="med"/>
          </a:ln>
        </p:spPr>
      </p:cxnSp>
      <p:sp>
        <p:nvSpPr>
          <p:cNvPr id="377" name="Google Shape;377;p49"/>
          <p:cNvSpPr txBox="1"/>
          <p:nvPr/>
        </p:nvSpPr>
        <p:spPr>
          <a:xfrm>
            <a:off x="7102200" y="2065288"/>
            <a:ext cx="851700" cy="2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150 </a:t>
            </a:r>
            <a:endParaRPr sz="1100"/>
          </a:p>
          <a:p>
            <a:pPr marL="0" lvl="0" indent="0" algn="l" rtl="0">
              <a:spcBef>
                <a:spcPts val="0"/>
              </a:spcBef>
              <a:spcAft>
                <a:spcPts val="0"/>
              </a:spcAft>
              <a:buNone/>
            </a:pPr>
            <a:r>
              <a:rPr lang="en" sz="1100"/>
              <a:t>mm</a:t>
            </a:r>
            <a:endParaRPr sz="1100"/>
          </a:p>
        </p:txBody>
      </p:sp>
      <p:pic>
        <p:nvPicPr>
          <p:cNvPr id="378" name="Google Shape;378;p49"/>
          <p:cNvPicPr preferRelativeResize="0"/>
          <p:nvPr/>
        </p:nvPicPr>
        <p:blipFill>
          <a:blip r:embed="rId8">
            <a:alphaModFix/>
          </a:blip>
          <a:stretch>
            <a:fillRect/>
          </a:stretch>
        </p:blipFill>
        <p:spPr>
          <a:xfrm>
            <a:off x="1649375" y="3295150"/>
            <a:ext cx="1291863" cy="968897"/>
          </a:xfrm>
          <a:prstGeom prst="rect">
            <a:avLst/>
          </a:prstGeom>
          <a:noFill/>
          <a:ln>
            <a:noFill/>
          </a:ln>
        </p:spPr>
      </p:pic>
      <p:sp>
        <p:nvSpPr>
          <p:cNvPr id="379" name="Google Shape;379;p49"/>
          <p:cNvSpPr txBox="1"/>
          <p:nvPr/>
        </p:nvSpPr>
        <p:spPr>
          <a:xfrm>
            <a:off x="142550" y="4463300"/>
            <a:ext cx="27738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Prototype SO cold readout module with 1848 readout channels (left). SMuRF warm electronics with 12,000 tones (right). </a:t>
            </a:r>
            <a:endParaRPr sz="1000"/>
          </a:p>
        </p:txBody>
      </p:sp>
      <p:pic>
        <p:nvPicPr>
          <p:cNvPr id="380" name="Google Shape;380;p49"/>
          <p:cNvPicPr preferRelativeResize="0"/>
          <p:nvPr/>
        </p:nvPicPr>
        <p:blipFill>
          <a:blip r:embed="rId9">
            <a:alphaModFix/>
          </a:blip>
          <a:stretch>
            <a:fillRect/>
          </a:stretch>
        </p:blipFill>
        <p:spPr>
          <a:xfrm>
            <a:off x="311701" y="3295151"/>
            <a:ext cx="1044596" cy="1047625"/>
          </a:xfrm>
          <a:prstGeom prst="rect">
            <a:avLst/>
          </a:prstGeom>
          <a:noFill/>
          <a:ln>
            <a:noFill/>
          </a:ln>
        </p:spPr>
      </p:pic>
      <p:sp>
        <p:nvSpPr>
          <p:cNvPr id="381" name="Google Shape;381;p49"/>
          <p:cNvSpPr txBox="1"/>
          <p:nvPr/>
        </p:nvSpPr>
        <p:spPr>
          <a:xfrm>
            <a:off x="7238750" y="2601650"/>
            <a:ext cx="20394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focal plane module detail showing side of horn array, detector stack, and readout. </a:t>
            </a:r>
            <a:endParaRPr sz="1000"/>
          </a:p>
        </p:txBody>
      </p:sp>
      <p:pic>
        <p:nvPicPr>
          <p:cNvPr id="382" name="Google Shape;382;p49"/>
          <p:cNvPicPr preferRelativeResize="0"/>
          <p:nvPr/>
        </p:nvPicPr>
        <p:blipFill>
          <a:blip r:embed="rId10">
            <a:alphaModFix/>
          </a:blip>
          <a:stretch>
            <a:fillRect/>
          </a:stretch>
        </p:blipFill>
        <p:spPr>
          <a:xfrm>
            <a:off x="7561197" y="1899000"/>
            <a:ext cx="1394517" cy="661500"/>
          </a:xfrm>
          <a:prstGeom prst="rect">
            <a:avLst/>
          </a:prstGeom>
          <a:noFill/>
          <a:ln>
            <a:noFill/>
          </a:ln>
        </p:spPr>
      </p:pic>
      <p:sp>
        <p:nvSpPr>
          <p:cNvPr id="383" name="Google Shape;383;p49"/>
          <p:cNvSpPr txBox="1"/>
          <p:nvPr/>
        </p:nvSpPr>
        <p:spPr>
          <a:xfrm>
            <a:off x="3299750" y="4463300"/>
            <a:ext cx="27738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Horn array (left) and lenslet (right) optical coupling for the MF and UFM detector arrays and LF detector array, respectively. </a:t>
            </a:r>
            <a:endParaRPr sz="1000"/>
          </a:p>
        </p:txBody>
      </p:sp>
      <p:sp>
        <p:nvSpPr>
          <p:cNvPr id="384" name="Google Shape;384;p49"/>
          <p:cNvSpPr txBox="1"/>
          <p:nvPr/>
        </p:nvSpPr>
        <p:spPr>
          <a:xfrm>
            <a:off x="6038750" y="4463300"/>
            <a:ext cx="2773800" cy="2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UFM distribution in the four SATs and LATR. </a:t>
            </a:r>
            <a:endParaRPr sz="1000"/>
          </a:p>
        </p:txBody>
      </p:sp>
      <p:pic>
        <p:nvPicPr>
          <p:cNvPr id="385" name="Google Shape;385;p49"/>
          <p:cNvPicPr preferRelativeResize="0"/>
          <p:nvPr/>
        </p:nvPicPr>
        <p:blipFill>
          <a:blip r:embed="rId11">
            <a:alphaModFix/>
          </a:blip>
          <a:stretch>
            <a:fillRect/>
          </a:stretch>
        </p:blipFill>
        <p:spPr>
          <a:xfrm>
            <a:off x="4488138" y="1782577"/>
            <a:ext cx="1192454" cy="894348"/>
          </a:xfrm>
          <a:prstGeom prst="rect">
            <a:avLst/>
          </a:prstGeom>
          <a:noFill/>
          <a:ln>
            <a:noFill/>
          </a:ln>
        </p:spPr>
      </p:pic>
      <p:sp>
        <p:nvSpPr>
          <p:cNvPr id="386" name="Google Shape;386;p49"/>
          <p:cNvSpPr txBox="1"/>
          <p:nvPr/>
        </p:nvSpPr>
        <p:spPr>
          <a:xfrm>
            <a:off x="2954350" y="2029313"/>
            <a:ext cx="851700" cy="2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150 </a:t>
            </a:r>
            <a:endParaRPr sz="1100"/>
          </a:p>
          <a:p>
            <a:pPr marL="0" lvl="0" indent="0" algn="l" rtl="0">
              <a:spcBef>
                <a:spcPts val="0"/>
              </a:spcBef>
              <a:spcAft>
                <a:spcPts val="0"/>
              </a:spcAft>
              <a:buNone/>
            </a:pPr>
            <a:r>
              <a:rPr lang="en" sz="1100"/>
              <a:t>mm</a:t>
            </a:r>
            <a:endParaRPr sz="1100"/>
          </a:p>
        </p:txBody>
      </p:sp>
      <p:pic>
        <p:nvPicPr>
          <p:cNvPr id="387" name="Google Shape;387;p49"/>
          <p:cNvPicPr preferRelativeResize="0"/>
          <p:nvPr/>
        </p:nvPicPr>
        <p:blipFill>
          <a:blip r:embed="rId12">
            <a:alphaModFix/>
          </a:blip>
          <a:stretch>
            <a:fillRect/>
          </a:stretch>
        </p:blipFill>
        <p:spPr>
          <a:xfrm>
            <a:off x="3386725" y="3354475"/>
            <a:ext cx="957549" cy="928974"/>
          </a:xfrm>
          <a:prstGeom prst="rect">
            <a:avLst/>
          </a:prstGeom>
          <a:noFill/>
          <a:ln>
            <a:noFill/>
          </a:ln>
        </p:spPr>
      </p:pic>
      <p:pic>
        <p:nvPicPr>
          <p:cNvPr id="388" name="Google Shape;388;p49"/>
          <p:cNvPicPr preferRelativeResize="0"/>
          <p:nvPr/>
        </p:nvPicPr>
        <p:blipFill>
          <a:blip r:embed="rId13">
            <a:alphaModFix/>
          </a:blip>
          <a:stretch>
            <a:fillRect/>
          </a:stretch>
        </p:blipFill>
        <p:spPr>
          <a:xfrm>
            <a:off x="4488151" y="3390249"/>
            <a:ext cx="1143243" cy="8574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0"/>
          <p:cNvSpPr txBox="1">
            <a:spLocks noGrp="1"/>
          </p:cNvSpPr>
          <p:nvPr>
            <p:ph type="title"/>
          </p:nvPr>
        </p:nvSpPr>
        <p:spPr>
          <a:xfrm>
            <a:off x="259787" y="-194033"/>
            <a:ext cx="8868600" cy="615600"/>
          </a:xfrm>
          <a:prstGeom prst="rect">
            <a:avLst/>
          </a:prstGeom>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en" dirty="0"/>
              <a:t>SOLAT and LATR</a:t>
            </a:r>
            <a:endParaRPr dirty="0"/>
          </a:p>
        </p:txBody>
      </p:sp>
      <p:sp>
        <p:nvSpPr>
          <p:cNvPr id="394" name="Google Shape;39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395" name="Google Shape;395;p50"/>
          <p:cNvSpPr txBox="1"/>
          <p:nvPr/>
        </p:nvSpPr>
        <p:spPr>
          <a:xfrm>
            <a:off x="5348675" y="1393775"/>
            <a:ext cx="29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96" name="Google Shape;396;p50"/>
          <p:cNvSpPr txBox="1"/>
          <p:nvPr/>
        </p:nvSpPr>
        <p:spPr>
          <a:xfrm>
            <a:off x="5299150" y="1429150"/>
            <a:ext cx="1945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Link to watch directly on youtube:</a:t>
            </a:r>
            <a:endParaRPr/>
          </a:p>
          <a:p>
            <a:pPr marL="0" lvl="0" indent="0" algn="l" rtl="0">
              <a:spcBef>
                <a:spcPts val="0"/>
              </a:spcBef>
              <a:spcAft>
                <a:spcPts val="0"/>
              </a:spcAft>
              <a:buNone/>
            </a:pPr>
            <a:r>
              <a:rPr lang="en"/>
              <a:t>https://www.youtube.com/watch?v=HOOjVkWMdKc&amp;t=1s</a:t>
            </a:r>
            <a:endParaRPr/>
          </a:p>
        </p:txBody>
      </p:sp>
      <p:pic>
        <p:nvPicPr>
          <p:cNvPr id="397" name="Google Shape;397;p50"/>
          <p:cNvPicPr preferRelativeResize="0"/>
          <p:nvPr/>
        </p:nvPicPr>
        <p:blipFill>
          <a:blip r:embed="rId3">
            <a:alphaModFix/>
          </a:blip>
          <a:stretch>
            <a:fillRect/>
          </a:stretch>
        </p:blipFill>
        <p:spPr>
          <a:xfrm>
            <a:off x="0" y="772388"/>
            <a:ext cx="4632775" cy="2575625"/>
          </a:xfrm>
          <a:prstGeom prst="rect">
            <a:avLst/>
          </a:prstGeom>
          <a:noFill/>
          <a:ln>
            <a:noFill/>
          </a:ln>
        </p:spPr>
      </p:pic>
      <p:pic>
        <p:nvPicPr>
          <p:cNvPr id="398" name="Google Shape;398;p50"/>
          <p:cNvPicPr preferRelativeResize="0"/>
          <p:nvPr/>
        </p:nvPicPr>
        <p:blipFill>
          <a:blip r:embed="rId4">
            <a:alphaModFix/>
          </a:blip>
          <a:stretch>
            <a:fillRect/>
          </a:stretch>
        </p:blipFill>
        <p:spPr>
          <a:xfrm>
            <a:off x="4632774" y="772400"/>
            <a:ext cx="4545874" cy="3422723"/>
          </a:xfrm>
          <a:prstGeom prst="rect">
            <a:avLst/>
          </a:prstGeom>
          <a:noFill/>
          <a:ln>
            <a:noFill/>
          </a:ln>
        </p:spPr>
      </p:pic>
      <p:sp>
        <p:nvSpPr>
          <p:cNvPr id="399" name="Google Shape;399;p50"/>
          <p:cNvSpPr txBox="1"/>
          <p:nvPr/>
        </p:nvSpPr>
        <p:spPr>
          <a:xfrm>
            <a:off x="5474200" y="4263700"/>
            <a:ext cx="311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LATR being assembled in Chile</a:t>
            </a:r>
            <a:endParaRPr b="1"/>
          </a:p>
        </p:txBody>
      </p:sp>
      <p:sp>
        <p:nvSpPr>
          <p:cNvPr id="400" name="Google Shape;400;p50"/>
          <p:cNvSpPr txBox="1"/>
          <p:nvPr/>
        </p:nvSpPr>
        <p:spPr>
          <a:xfrm>
            <a:off x="413038" y="3456775"/>
            <a:ext cx="380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LAT in Germany – now, arriving in Chile</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51"/>
          <p:cNvSpPr txBox="1">
            <a:spLocks noGrp="1"/>
          </p:cNvSpPr>
          <p:nvPr>
            <p:ph type="sldNum" idx="12"/>
          </p:nvPr>
        </p:nvSpPr>
        <p:spPr>
          <a:xfrm>
            <a:off x="699296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406" name="Google Shape;406;p51"/>
          <p:cNvGrpSpPr/>
          <p:nvPr/>
        </p:nvGrpSpPr>
        <p:grpSpPr>
          <a:xfrm>
            <a:off x="104183" y="61657"/>
            <a:ext cx="825882" cy="830346"/>
            <a:chOff x="2014869" y="4116177"/>
            <a:chExt cx="1887300" cy="1897500"/>
          </a:xfrm>
        </p:grpSpPr>
        <p:sp>
          <p:nvSpPr>
            <p:cNvPr id="407" name="Google Shape;407;p51"/>
            <p:cNvSpPr/>
            <p:nvPr/>
          </p:nvSpPr>
          <p:spPr>
            <a:xfrm>
              <a:off x="2014869" y="4116177"/>
              <a:ext cx="1887300" cy="18975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408" name="Google Shape;408;p51"/>
            <p:cNvPicPr preferRelativeResize="0"/>
            <p:nvPr/>
          </p:nvPicPr>
          <p:blipFill rotWithShape="1">
            <a:blip r:embed="rId3">
              <a:alphaModFix/>
            </a:blip>
            <a:srcRect/>
            <a:stretch/>
          </p:blipFill>
          <p:spPr>
            <a:xfrm>
              <a:off x="2038315" y="4150532"/>
              <a:ext cx="1828800" cy="1828800"/>
            </a:xfrm>
            <a:prstGeom prst="rect">
              <a:avLst/>
            </a:prstGeom>
            <a:noFill/>
            <a:ln>
              <a:noFill/>
            </a:ln>
          </p:spPr>
        </p:pic>
      </p:grpSp>
      <p:sp>
        <p:nvSpPr>
          <p:cNvPr id="409" name="Google Shape;409;p51"/>
          <p:cNvSpPr txBox="1"/>
          <p:nvPr/>
        </p:nvSpPr>
        <p:spPr>
          <a:xfrm>
            <a:off x="1135380" y="0"/>
            <a:ext cx="72390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Small Aperture Telescopes (SATs)</a:t>
            </a:r>
            <a:endParaRPr sz="3000" b="1" i="0" u="none" strike="noStrike" cap="none">
              <a:solidFill>
                <a:srgbClr val="000000"/>
              </a:solidFill>
              <a:latin typeface="Calibri"/>
              <a:ea typeface="Calibri"/>
              <a:cs typeface="Calibri"/>
              <a:sym typeface="Calibri"/>
            </a:endParaRPr>
          </a:p>
        </p:txBody>
      </p:sp>
      <p:pic>
        <p:nvPicPr>
          <p:cNvPr id="410" name="Google Shape;410;p51" descr="[video-to-gif output image]"/>
          <p:cNvPicPr preferRelativeResize="0"/>
          <p:nvPr/>
        </p:nvPicPr>
        <p:blipFill rotWithShape="1">
          <a:blip r:embed="rId4">
            <a:alphaModFix/>
          </a:blip>
          <a:srcRect/>
          <a:stretch/>
        </p:blipFill>
        <p:spPr>
          <a:xfrm>
            <a:off x="977176" y="530990"/>
            <a:ext cx="4286250" cy="2414588"/>
          </a:xfrm>
          <a:prstGeom prst="rect">
            <a:avLst/>
          </a:prstGeom>
          <a:noFill/>
          <a:ln>
            <a:noFill/>
          </a:ln>
        </p:spPr>
      </p:pic>
      <p:pic>
        <p:nvPicPr>
          <p:cNvPr id="411" name="Google Shape;411;p51"/>
          <p:cNvPicPr preferRelativeResize="0"/>
          <p:nvPr/>
        </p:nvPicPr>
        <p:blipFill rotWithShape="1">
          <a:blip r:embed="rId5">
            <a:alphaModFix/>
          </a:blip>
          <a:srcRect/>
          <a:stretch/>
        </p:blipFill>
        <p:spPr>
          <a:xfrm>
            <a:off x="349383" y="3051515"/>
            <a:ext cx="5281941" cy="2092060"/>
          </a:xfrm>
          <a:prstGeom prst="rect">
            <a:avLst/>
          </a:prstGeom>
          <a:noFill/>
          <a:ln>
            <a:noFill/>
          </a:ln>
        </p:spPr>
      </p:pic>
      <p:pic>
        <p:nvPicPr>
          <p:cNvPr id="412" name="Google Shape;412;p51"/>
          <p:cNvPicPr preferRelativeResize="0"/>
          <p:nvPr/>
        </p:nvPicPr>
        <p:blipFill rotWithShape="1">
          <a:blip r:embed="rId6">
            <a:alphaModFix/>
          </a:blip>
          <a:srcRect/>
          <a:stretch/>
        </p:blipFill>
        <p:spPr>
          <a:xfrm>
            <a:off x="5501475" y="531000"/>
            <a:ext cx="1560001" cy="1083099"/>
          </a:xfrm>
          <a:prstGeom prst="rect">
            <a:avLst/>
          </a:prstGeom>
          <a:noFill/>
          <a:ln>
            <a:noFill/>
          </a:ln>
        </p:spPr>
      </p:pic>
      <p:pic>
        <p:nvPicPr>
          <p:cNvPr id="413" name="Google Shape;413;p51"/>
          <p:cNvPicPr preferRelativeResize="0"/>
          <p:nvPr/>
        </p:nvPicPr>
        <p:blipFill rotWithShape="1">
          <a:blip r:embed="rId7">
            <a:alphaModFix/>
          </a:blip>
          <a:srcRect/>
          <a:stretch/>
        </p:blipFill>
        <p:spPr>
          <a:xfrm>
            <a:off x="7345987" y="2945575"/>
            <a:ext cx="1351326" cy="2050150"/>
          </a:xfrm>
          <a:prstGeom prst="rect">
            <a:avLst/>
          </a:prstGeom>
          <a:noFill/>
          <a:ln>
            <a:noFill/>
          </a:ln>
        </p:spPr>
      </p:pic>
      <p:pic>
        <p:nvPicPr>
          <p:cNvPr id="414" name="Google Shape;414;p51"/>
          <p:cNvPicPr preferRelativeResize="0"/>
          <p:nvPr/>
        </p:nvPicPr>
        <p:blipFill rotWithShape="1">
          <a:blip r:embed="rId8">
            <a:alphaModFix/>
          </a:blip>
          <a:srcRect/>
          <a:stretch/>
        </p:blipFill>
        <p:spPr>
          <a:xfrm>
            <a:off x="6193525" y="1651725"/>
            <a:ext cx="1830775" cy="1232725"/>
          </a:xfrm>
          <a:prstGeom prst="rect">
            <a:avLst/>
          </a:prstGeom>
          <a:noFill/>
          <a:ln>
            <a:noFill/>
          </a:ln>
        </p:spPr>
      </p:pic>
      <p:sp>
        <p:nvSpPr>
          <p:cNvPr id="415" name="Google Shape;415;p51"/>
          <p:cNvSpPr txBox="1"/>
          <p:nvPr/>
        </p:nvSpPr>
        <p:spPr>
          <a:xfrm>
            <a:off x="7199350" y="723325"/>
            <a:ext cx="164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SAT MF-1 @ UCSD</a:t>
            </a:r>
            <a:endParaRPr/>
          </a:p>
        </p:txBody>
      </p:sp>
      <p:sp>
        <p:nvSpPr>
          <p:cNvPr id="416" name="Google Shape;416;p51"/>
          <p:cNvSpPr txBox="1"/>
          <p:nvPr/>
        </p:nvSpPr>
        <p:spPr>
          <a:xfrm>
            <a:off x="5666350" y="3426300"/>
            <a:ext cx="164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SAT MF-2 (TSAT) @ Princeton</a:t>
            </a:r>
            <a:endParaRPr/>
          </a:p>
        </p:txBody>
      </p:sp>
      <p:sp>
        <p:nvSpPr>
          <p:cNvPr id="417" name="Google Shape;417;p51"/>
          <p:cNvSpPr txBox="1"/>
          <p:nvPr/>
        </p:nvSpPr>
        <p:spPr>
          <a:xfrm>
            <a:off x="8024300" y="1781750"/>
            <a:ext cx="111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SAT UHF @ LBNL</a:t>
            </a:r>
            <a:endParaRPr/>
          </a:p>
        </p:txBody>
      </p:sp>
      <p:sp>
        <p:nvSpPr>
          <p:cNvPr id="418" name="Google Shape;418;p51"/>
          <p:cNvSpPr txBox="1"/>
          <p:nvPr/>
        </p:nvSpPr>
        <p:spPr>
          <a:xfrm>
            <a:off x="5815600" y="4278125"/>
            <a:ext cx="164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Deployment of SATs in 2023</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2"/>
          <p:cNvSpPr txBox="1">
            <a:spLocks noGrp="1"/>
          </p:cNvSpPr>
          <p:nvPr>
            <p:ph type="title"/>
          </p:nvPr>
        </p:nvSpPr>
        <p:spPr>
          <a:xfrm>
            <a:off x="83100" y="64025"/>
            <a:ext cx="2127900" cy="10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Science</a:t>
            </a:r>
            <a:br>
              <a:rPr lang="en"/>
            </a:br>
            <a:r>
              <a:rPr lang="en"/>
              <a:t>Goals</a:t>
            </a:r>
            <a:endParaRPr/>
          </a:p>
        </p:txBody>
      </p:sp>
      <p:sp>
        <p:nvSpPr>
          <p:cNvPr id="424" name="Google Shape;42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425" name="Google Shape;425;p52"/>
          <p:cNvSpPr txBox="1"/>
          <p:nvPr/>
        </p:nvSpPr>
        <p:spPr>
          <a:xfrm>
            <a:off x="83100" y="1083575"/>
            <a:ext cx="2054700" cy="397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1155CC"/>
                </a:solidFill>
              </a:rPr>
              <a:t>From:</a:t>
            </a:r>
            <a:r>
              <a:rPr lang="en" sz="1800"/>
              <a:t> The Simons Observatory: science goals and</a:t>
            </a:r>
            <a:endParaRPr sz="1800"/>
          </a:p>
          <a:p>
            <a:pPr marL="0" lvl="0" indent="0" algn="l" rtl="0">
              <a:spcBef>
                <a:spcPts val="0"/>
              </a:spcBef>
              <a:spcAft>
                <a:spcPts val="0"/>
              </a:spcAft>
              <a:buClr>
                <a:schemeClr val="dk1"/>
              </a:buClr>
              <a:buSzPts val="1100"/>
              <a:buFont typeface="Arial"/>
              <a:buNone/>
            </a:pPr>
            <a:r>
              <a:rPr lang="en" sz="1800"/>
              <a:t>forecasts</a:t>
            </a:r>
            <a:endParaRPr sz="1800"/>
          </a:p>
          <a:p>
            <a:pPr marL="0" lvl="0" indent="0" algn="l" rtl="0">
              <a:spcBef>
                <a:spcPts val="0"/>
              </a:spcBef>
              <a:spcAft>
                <a:spcPts val="0"/>
              </a:spcAft>
              <a:buNone/>
            </a:pPr>
            <a:br>
              <a:rPr lang="en" sz="1800"/>
            </a:br>
            <a:r>
              <a:rPr lang="en" sz="1800"/>
              <a:t>SO Collaboration,  JCAP02 (2019) 056</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u="sng">
                <a:solidFill>
                  <a:schemeClr val="hlink"/>
                </a:solidFill>
                <a:hlinkClick r:id="rId3"/>
              </a:rPr>
              <a:t>https://ui.adsabs.harvard.edu/abs/2019JCAP...02..056A/abstract</a:t>
            </a:r>
            <a:r>
              <a:rPr lang="en" sz="1800"/>
              <a:t> </a:t>
            </a:r>
            <a:endParaRPr sz="1800"/>
          </a:p>
        </p:txBody>
      </p:sp>
      <p:grpSp>
        <p:nvGrpSpPr>
          <p:cNvPr id="426" name="Google Shape;426;p52"/>
          <p:cNvGrpSpPr/>
          <p:nvPr/>
        </p:nvGrpSpPr>
        <p:grpSpPr>
          <a:xfrm>
            <a:off x="2242996" y="64025"/>
            <a:ext cx="6778254" cy="4916551"/>
            <a:chOff x="2242996" y="64025"/>
            <a:chExt cx="6778254" cy="4916551"/>
          </a:xfrm>
        </p:grpSpPr>
        <p:pic>
          <p:nvPicPr>
            <p:cNvPr id="427" name="Google Shape;427;p52"/>
            <p:cNvPicPr preferRelativeResize="0"/>
            <p:nvPr/>
          </p:nvPicPr>
          <p:blipFill>
            <a:blip r:embed="rId4">
              <a:alphaModFix/>
            </a:blip>
            <a:stretch>
              <a:fillRect/>
            </a:stretch>
          </p:blipFill>
          <p:spPr>
            <a:xfrm>
              <a:off x="2242996" y="64025"/>
              <a:ext cx="6778154" cy="4916551"/>
            </a:xfrm>
            <a:prstGeom prst="rect">
              <a:avLst/>
            </a:prstGeom>
            <a:noFill/>
            <a:ln>
              <a:noFill/>
            </a:ln>
          </p:spPr>
        </p:pic>
        <p:sp>
          <p:nvSpPr>
            <p:cNvPr id="428" name="Google Shape;428;p52"/>
            <p:cNvSpPr txBox="1"/>
            <p:nvPr/>
          </p:nvSpPr>
          <p:spPr>
            <a:xfrm>
              <a:off x="4398850" y="4199825"/>
              <a:ext cx="4622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1155CC"/>
                  </a:solidFill>
                </a:rPr>
                <a:t>[44] BICEP2 and Planck collaborations, Joint Analysis of BICEP2/Keck Array and Planck Data, Phys. Rev. Lett. 114 (2015) 101301</a:t>
              </a:r>
              <a:endParaRPr sz="600">
                <a:solidFill>
                  <a:srgbClr val="1155CC"/>
                </a:solidFill>
              </a:endParaRPr>
            </a:p>
            <a:p>
              <a:pPr marL="0" lvl="0" indent="0" algn="l" rtl="0">
                <a:spcBef>
                  <a:spcPts val="0"/>
                </a:spcBef>
                <a:spcAft>
                  <a:spcPts val="0"/>
                </a:spcAft>
                <a:buNone/>
              </a:pPr>
              <a:r>
                <a:rPr lang="en" sz="600">
                  <a:solidFill>
                    <a:srgbClr val="1155CC"/>
                  </a:solidFill>
                </a:rPr>
                <a:t>[287] Planck collaboration, Planck 2018 results. VI. Cosmological parameters</a:t>
              </a:r>
              <a:endParaRPr sz="600">
                <a:solidFill>
                  <a:srgbClr val="1155CC"/>
                </a:solidFill>
              </a:endParaRPr>
            </a:p>
          </p:txBody>
        </p:sp>
        <p:sp>
          <p:nvSpPr>
            <p:cNvPr id="429" name="Google Shape;429;p52"/>
            <p:cNvSpPr txBox="1"/>
            <p:nvPr/>
          </p:nvSpPr>
          <p:spPr>
            <a:xfrm>
              <a:off x="6718400" y="184800"/>
              <a:ext cx="752400" cy="3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1155CC"/>
                  </a:solidFill>
                </a:rPr>
                <a:t>(2018-19)</a:t>
              </a:r>
              <a:endParaRPr sz="1000">
                <a:solidFill>
                  <a:srgbClr val="1155CC"/>
                </a:solidFill>
              </a:endParaRPr>
            </a:p>
          </p:txBody>
        </p:sp>
      </p:grpSp>
      <p:sp>
        <p:nvSpPr>
          <p:cNvPr id="430" name="Google Shape;430;p52"/>
          <p:cNvSpPr/>
          <p:nvPr/>
        </p:nvSpPr>
        <p:spPr>
          <a:xfrm>
            <a:off x="5338400" y="118850"/>
            <a:ext cx="870000" cy="31470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2"/>
          <p:cNvSpPr txBox="1"/>
          <p:nvPr/>
        </p:nvSpPr>
        <p:spPr>
          <a:xfrm>
            <a:off x="2177500" y="4499675"/>
            <a:ext cx="68436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Forecasts including SO:UK, SO:JP, and ASO additions forthcoming: </a:t>
            </a:r>
            <a:endParaRPr b="1"/>
          </a:p>
          <a:p>
            <a:pPr marL="0" lvl="0" indent="0" algn="l" rtl="0">
              <a:spcBef>
                <a:spcPts val="0"/>
              </a:spcBef>
              <a:spcAft>
                <a:spcPts val="0"/>
              </a:spcAft>
              <a:buNone/>
            </a:pPr>
            <a:r>
              <a:rPr lang="en" b="1"/>
              <a:t>2x mapping speed and longer observation period</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 and CMB-S4</a:t>
            </a:r>
            <a:endParaRPr/>
          </a:p>
        </p:txBody>
      </p:sp>
      <p:sp>
        <p:nvSpPr>
          <p:cNvPr id="437" name="Google Shape;437;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438" name="Google Shape;438;p53"/>
          <p:cNvSpPr txBox="1"/>
          <p:nvPr/>
        </p:nvSpPr>
        <p:spPr>
          <a:xfrm>
            <a:off x="405775" y="1252325"/>
            <a:ext cx="8066700" cy="2986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A first MOU between SO and CMB-S4 (Nov 2021) described collaboration on:</a:t>
            </a:r>
            <a:endParaRPr/>
          </a:p>
          <a:p>
            <a:pPr marL="914400" lvl="1" indent="-317500" algn="l" rtl="0">
              <a:spcBef>
                <a:spcPts val="0"/>
              </a:spcBef>
              <a:spcAft>
                <a:spcPts val="0"/>
              </a:spcAft>
              <a:buSzPts val="1400"/>
              <a:buChar char="○"/>
            </a:pPr>
            <a:r>
              <a:rPr lang="en"/>
              <a:t>Chile site infrastructure</a:t>
            </a:r>
            <a:endParaRPr/>
          </a:p>
          <a:p>
            <a:pPr marL="914400" lvl="1" indent="-317500" algn="l" rtl="0">
              <a:spcBef>
                <a:spcPts val="0"/>
              </a:spcBef>
              <a:spcAft>
                <a:spcPts val="0"/>
              </a:spcAft>
              <a:buSzPts val="1400"/>
              <a:buChar char="○"/>
            </a:pPr>
            <a:r>
              <a:rPr lang="en"/>
              <a:t>Instrumentation</a:t>
            </a:r>
            <a:endParaRPr/>
          </a:p>
          <a:p>
            <a:pPr marL="914400" lvl="1" indent="-317500" algn="l" rtl="0">
              <a:spcBef>
                <a:spcPts val="0"/>
              </a:spcBef>
              <a:spcAft>
                <a:spcPts val="0"/>
              </a:spcAft>
              <a:buSzPts val="1400"/>
              <a:buChar char="○"/>
            </a:pPr>
            <a:r>
              <a:rPr lang="en"/>
              <a:t>Algorithms and pipeline tools</a:t>
            </a:r>
            <a:endParaRPr/>
          </a:p>
          <a:p>
            <a:pPr marL="914400" lvl="1" indent="-317500" algn="l" rtl="0">
              <a:spcBef>
                <a:spcPts val="0"/>
              </a:spcBef>
              <a:spcAft>
                <a:spcPts val="0"/>
              </a:spcAft>
              <a:buSzPts val="1400"/>
              <a:buChar char="○"/>
            </a:pPr>
            <a:r>
              <a:rPr lang="en"/>
              <a:t>Techniques for large high-sensitivity CMB surveys</a:t>
            </a:r>
            <a:endParaRPr/>
          </a:p>
          <a:p>
            <a:pPr marL="457200" lvl="0" indent="-317500" algn="l" rtl="0">
              <a:spcBef>
                <a:spcPts val="0"/>
              </a:spcBef>
              <a:spcAft>
                <a:spcPts val="0"/>
              </a:spcAft>
              <a:buSzPts val="1400"/>
              <a:buChar char="●"/>
            </a:pPr>
            <a:r>
              <a:rPr lang="en"/>
              <a:t>Since the MOU was established, there has been an ongoing discussion of using the SO Large-Aperture Telescope in CMB-S4.</a:t>
            </a:r>
            <a:endParaRPr/>
          </a:p>
          <a:p>
            <a:pPr marL="457200" lvl="0" indent="-317500" algn="l" rtl="0">
              <a:spcBef>
                <a:spcPts val="0"/>
              </a:spcBef>
              <a:spcAft>
                <a:spcPts val="0"/>
              </a:spcAft>
              <a:buSzPts val="1400"/>
              <a:buChar char="●"/>
            </a:pPr>
            <a:r>
              <a:rPr lang="en"/>
              <a:t>SO and CMB-S4 teams have large overlap</a:t>
            </a:r>
            <a:endParaRPr/>
          </a:p>
          <a:p>
            <a:pPr marL="457200" lvl="0" indent="-317500" algn="l" rtl="0">
              <a:spcBef>
                <a:spcPts val="0"/>
              </a:spcBef>
              <a:spcAft>
                <a:spcPts val="0"/>
              </a:spcAft>
              <a:buSzPts val="1400"/>
              <a:buChar char="●"/>
            </a:pPr>
            <a:r>
              <a:rPr lang="en"/>
              <a:t>Technology flow between SO and S4: A significant contribution to CMB-S4</a:t>
            </a:r>
            <a:endParaRPr/>
          </a:p>
          <a:p>
            <a:pPr marL="914400" lvl="1" indent="-317500" algn="l" rtl="0">
              <a:spcBef>
                <a:spcPts val="0"/>
              </a:spcBef>
              <a:spcAft>
                <a:spcPts val="0"/>
              </a:spcAft>
              <a:buSzPts val="1400"/>
              <a:buChar char="○"/>
            </a:pPr>
            <a:r>
              <a:rPr lang="en"/>
              <a:t>Chile LAT design/verification</a:t>
            </a:r>
            <a:endParaRPr/>
          </a:p>
          <a:p>
            <a:pPr marL="914400" lvl="1" indent="-317500" algn="l" rtl="0">
              <a:spcBef>
                <a:spcPts val="0"/>
              </a:spcBef>
              <a:spcAft>
                <a:spcPts val="0"/>
              </a:spcAft>
              <a:buSzPts val="1400"/>
              <a:buChar char="○"/>
            </a:pPr>
            <a:r>
              <a:rPr lang="en"/>
              <a:t>Chile LAT receiver: Verification of design foundations</a:t>
            </a:r>
            <a:endParaRPr/>
          </a:p>
          <a:p>
            <a:pPr marL="914400" lvl="1" indent="-317500" algn="l" rtl="0">
              <a:spcBef>
                <a:spcPts val="0"/>
              </a:spcBef>
              <a:spcAft>
                <a:spcPts val="0"/>
              </a:spcAft>
              <a:buSzPts val="1400"/>
              <a:buChar char="○"/>
            </a:pPr>
            <a:r>
              <a:rPr lang="en"/>
              <a:t>Manufacturing/Verification of horn-coupled detector arrays</a:t>
            </a:r>
            <a:endParaRPr/>
          </a:p>
          <a:p>
            <a:pPr marL="914400" lvl="1" indent="-317500" algn="l" rtl="0">
              <a:spcBef>
                <a:spcPts val="0"/>
              </a:spcBef>
              <a:spcAft>
                <a:spcPts val="0"/>
              </a:spcAft>
              <a:buSzPts val="1400"/>
              <a:buChar char="○"/>
            </a:pPr>
            <a:r>
              <a:rPr lang="en"/>
              <a:t>Dilution refrigerator: Test of concept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4"/>
          <p:cNvSpPr txBox="1">
            <a:spLocks noGrp="1"/>
          </p:cNvSpPr>
          <p:nvPr>
            <p:ph type="title"/>
          </p:nvPr>
        </p:nvSpPr>
        <p:spPr>
          <a:xfrm>
            <a:off x="3438975" y="1739325"/>
            <a:ext cx="2178900" cy="79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Backup</a:t>
            </a:r>
            <a:endParaRPr/>
          </a:p>
        </p:txBody>
      </p:sp>
      <p:sp>
        <p:nvSpPr>
          <p:cNvPr id="444" name="Google Shape;44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Surveys</a:t>
            </a:r>
            <a:endParaRPr/>
          </a:p>
        </p:txBody>
      </p:sp>
      <p:sp>
        <p:nvSpPr>
          <p:cNvPr id="450" name="Google Shape;45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451" name="Google Shape;451;p55"/>
          <p:cNvPicPr preferRelativeResize="0"/>
          <p:nvPr/>
        </p:nvPicPr>
        <p:blipFill>
          <a:blip r:embed="rId3">
            <a:alphaModFix/>
          </a:blip>
          <a:stretch>
            <a:fillRect/>
          </a:stretch>
        </p:blipFill>
        <p:spPr>
          <a:xfrm>
            <a:off x="5249600" y="591050"/>
            <a:ext cx="3763778" cy="2124075"/>
          </a:xfrm>
          <a:prstGeom prst="rect">
            <a:avLst/>
          </a:prstGeom>
          <a:noFill/>
          <a:ln>
            <a:noFill/>
          </a:ln>
        </p:spPr>
      </p:pic>
      <p:pic>
        <p:nvPicPr>
          <p:cNvPr id="452" name="Google Shape;452;p55"/>
          <p:cNvPicPr preferRelativeResize="0"/>
          <p:nvPr/>
        </p:nvPicPr>
        <p:blipFill>
          <a:blip r:embed="rId4">
            <a:alphaModFix/>
          </a:blip>
          <a:stretch>
            <a:fillRect/>
          </a:stretch>
        </p:blipFill>
        <p:spPr>
          <a:xfrm>
            <a:off x="252137" y="1010150"/>
            <a:ext cx="1218438" cy="1285875"/>
          </a:xfrm>
          <a:prstGeom prst="rect">
            <a:avLst/>
          </a:prstGeom>
          <a:noFill/>
          <a:ln>
            <a:noFill/>
          </a:ln>
        </p:spPr>
      </p:pic>
      <p:pic>
        <p:nvPicPr>
          <p:cNvPr id="453" name="Google Shape;453;p55"/>
          <p:cNvPicPr preferRelativeResize="0"/>
          <p:nvPr/>
        </p:nvPicPr>
        <p:blipFill>
          <a:blip r:embed="rId5">
            <a:alphaModFix/>
          </a:blip>
          <a:stretch>
            <a:fillRect/>
          </a:stretch>
        </p:blipFill>
        <p:spPr>
          <a:xfrm>
            <a:off x="5212202" y="2715125"/>
            <a:ext cx="3838574" cy="2037372"/>
          </a:xfrm>
          <a:prstGeom prst="rect">
            <a:avLst/>
          </a:prstGeom>
          <a:noFill/>
          <a:ln>
            <a:noFill/>
          </a:ln>
        </p:spPr>
      </p:pic>
      <p:pic>
        <p:nvPicPr>
          <p:cNvPr id="454" name="Google Shape;454;p55"/>
          <p:cNvPicPr preferRelativeResize="0"/>
          <p:nvPr/>
        </p:nvPicPr>
        <p:blipFill>
          <a:blip r:embed="rId6">
            <a:alphaModFix/>
          </a:blip>
          <a:stretch>
            <a:fillRect/>
          </a:stretch>
        </p:blipFill>
        <p:spPr>
          <a:xfrm>
            <a:off x="342418" y="3281373"/>
            <a:ext cx="1037876" cy="904875"/>
          </a:xfrm>
          <a:prstGeom prst="rect">
            <a:avLst/>
          </a:prstGeom>
          <a:noFill/>
          <a:ln>
            <a:noFill/>
          </a:ln>
        </p:spPr>
      </p:pic>
      <p:grpSp>
        <p:nvGrpSpPr>
          <p:cNvPr id="455" name="Google Shape;455;p55"/>
          <p:cNvGrpSpPr/>
          <p:nvPr/>
        </p:nvGrpSpPr>
        <p:grpSpPr>
          <a:xfrm>
            <a:off x="1265574" y="2981336"/>
            <a:ext cx="3981451" cy="1504950"/>
            <a:chOff x="1265574" y="2981336"/>
            <a:chExt cx="3981451" cy="1504950"/>
          </a:xfrm>
        </p:grpSpPr>
        <p:grpSp>
          <p:nvGrpSpPr>
            <p:cNvPr id="456" name="Google Shape;456;p55"/>
            <p:cNvGrpSpPr/>
            <p:nvPr/>
          </p:nvGrpSpPr>
          <p:grpSpPr>
            <a:xfrm>
              <a:off x="1265574" y="2981336"/>
              <a:ext cx="3981451" cy="1504950"/>
              <a:chOff x="1102825" y="2981336"/>
              <a:chExt cx="3981451" cy="1504950"/>
            </a:xfrm>
          </p:grpSpPr>
          <p:pic>
            <p:nvPicPr>
              <p:cNvPr id="457" name="Google Shape;457;p55"/>
              <p:cNvPicPr preferRelativeResize="0"/>
              <p:nvPr/>
            </p:nvPicPr>
            <p:blipFill>
              <a:blip r:embed="rId7">
                <a:alphaModFix/>
              </a:blip>
              <a:stretch>
                <a:fillRect/>
              </a:stretch>
            </p:blipFill>
            <p:spPr>
              <a:xfrm>
                <a:off x="1102825" y="2981336"/>
                <a:ext cx="1038225" cy="1504950"/>
              </a:xfrm>
              <a:prstGeom prst="rect">
                <a:avLst/>
              </a:prstGeom>
              <a:noFill/>
              <a:ln>
                <a:noFill/>
              </a:ln>
            </p:spPr>
          </p:pic>
          <p:pic>
            <p:nvPicPr>
              <p:cNvPr id="458" name="Google Shape;458;p55"/>
              <p:cNvPicPr preferRelativeResize="0"/>
              <p:nvPr/>
            </p:nvPicPr>
            <p:blipFill>
              <a:blip r:embed="rId8">
                <a:alphaModFix/>
              </a:blip>
              <a:stretch>
                <a:fillRect/>
              </a:stretch>
            </p:blipFill>
            <p:spPr>
              <a:xfrm>
                <a:off x="2141051" y="2981336"/>
                <a:ext cx="2943225" cy="1504950"/>
              </a:xfrm>
              <a:prstGeom prst="rect">
                <a:avLst/>
              </a:prstGeom>
              <a:noFill/>
              <a:ln>
                <a:noFill/>
              </a:ln>
            </p:spPr>
          </p:pic>
        </p:grpSp>
        <p:sp>
          <p:nvSpPr>
            <p:cNvPr id="459" name="Google Shape;459;p55"/>
            <p:cNvSpPr txBox="1"/>
            <p:nvPr/>
          </p:nvSpPr>
          <p:spPr>
            <a:xfrm>
              <a:off x="3693175" y="3717875"/>
              <a:ext cx="879900" cy="324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800">
                  <a:solidFill>
                    <a:srgbClr val="FFAB40"/>
                  </a:solidFill>
                </a:rPr>
                <a:t>}</a:t>
              </a:r>
              <a:r>
                <a:rPr lang="en" sz="900">
                  <a:solidFill>
                    <a:srgbClr val="FFAB40"/>
                  </a:solidFill>
                </a:rPr>
                <a:t> 6</a:t>
              </a:r>
              <a:r>
                <a:rPr lang="en" sz="800">
                  <a:solidFill>
                    <a:srgbClr val="FFAB40"/>
                  </a:solidFill>
                </a:rPr>
                <a:t> 𝝻k-arcmin</a:t>
              </a:r>
              <a:endParaRPr sz="800">
                <a:solidFill>
                  <a:srgbClr val="FFAB40"/>
                </a:solidFill>
              </a:endParaRPr>
            </a:p>
          </p:txBody>
        </p:sp>
      </p:grpSp>
      <p:grpSp>
        <p:nvGrpSpPr>
          <p:cNvPr id="460" name="Google Shape;460;p55"/>
          <p:cNvGrpSpPr/>
          <p:nvPr/>
        </p:nvGrpSpPr>
        <p:grpSpPr>
          <a:xfrm>
            <a:off x="1427500" y="936264"/>
            <a:ext cx="3657600" cy="1433647"/>
            <a:chOff x="1427500" y="936264"/>
            <a:chExt cx="3657600" cy="1433647"/>
          </a:xfrm>
        </p:grpSpPr>
        <p:pic>
          <p:nvPicPr>
            <p:cNvPr id="461" name="Google Shape;461;p55"/>
            <p:cNvPicPr preferRelativeResize="0"/>
            <p:nvPr/>
          </p:nvPicPr>
          <p:blipFill>
            <a:blip r:embed="rId9">
              <a:alphaModFix/>
            </a:blip>
            <a:stretch>
              <a:fillRect/>
            </a:stretch>
          </p:blipFill>
          <p:spPr>
            <a:xfrm>
              <a:off x="1427500" y="936264"/>
              <a:ext cx="3657600" cy="1433647"/>
            </a:xfrm>
            <a:prstGeom prst="rect">
              <a:avLst/>
            </a:prstGeom>
            <a:noFill/>
            <a:ln>
              <a:noFill/>
            </a:ln>
          </p:spPr>
        </p:pic>
        <p:sp>
          <p:nvSpPr>
            <p:cNvPr id="462" name="Google Shape;462;p55"/>
            <p:cNvSpPr txBox="1"/>
            <p:nvPr/>
          </p:nvSpPr>
          <p:spPr>
            <a:xfrm>
              <a:off x="3693175" y="1650325"/>
              <a:ext cx="96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9900"/>
                  </a:solidFill>
                </a:rPr>
                <a:t>} </a:t>
              </a:r>
              <a:r>
                <a:rPr lang="en" sz="900">
                  <a:solidFill>
                    <a:srgbClr val="FFAB40"/>
                  </a:solidFill>
                </a:rPr>
                <a:t>2</a:t>
              </a:r>
              <a:r>
                <a:rPr lang="en" sz="800">
                  <a:solidFill>
                    <a:srgbClr val="FFAB40"/>
                  </a:solidFill>
                </a:rPr>
                <a:t> 𝝻k-arcmin</a:t>
              </a:r>
              <a:endParaRPr sz="800">
                <a:solidFill>
                  <a:srgbClr val="FFAB40"/>
                </a:solidFill>
              </a:endParaRPr>
            </a:p>
            <a:p>
              <a:pPr marL="0" lvl="0" indent="0" algn="l" rtl="0">
                <a:spcBef>
                  <a:spcPts val="0"/>
                </a:spcBef>
                <a:spcAft>
                  <a:spcPts val="0"/>
                </a:spcAft>
                <a:buNone/>
              </a:pPr>
              <a:endParaRPr sz="1800">
                <a:solidFill>
                  <a:srgbClr val="FF9900"/>
                </a:solidFill>
              </a:endParaRPr>
            </a:p>
          </p:txBody>
        </p:sp>
      </p:grpSp>
      <p:sp>
        <p:nvSpPr>
          <p:cNvPr id="463" name="Google Shape;463;p55"/>
          <p:cNvSpPr txBox="1"/>
          <p:nvPr/>
        </p:nvSpPr>
        <p:spPr>
          <a:xfrm>
            <a:off x="199600" y="4572025"/>
            <a:ext cx="57192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D9D9D9"/>
                </a:solidFill>
              </a:rPr>
              <a:t>From June, 2020 SO+LSS Zoomference</a:t>
            </a:r>
            <a:endParaRPr sz="2400">
              <a:solidFill>
                <a:srgbClr val="D9D9D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New Opportunities in mm-Transient Science</a:t>
            </a:r>
            <a:endParaRPr/>
          </a:p>
        </p:txBody>
      </p:sp>
      <p:sp>
        <p:nvSpPr>
          <p:cNvPr id="469" name="Google Shape;469;p56"/>
          <p:cNvSpPr txBox="1">
            <a:spLocks noGrp="1"/>
          </p:cNvSpPr>
          <p:nvPr>
            <p:ph type="body" idx="1"/>
          </p:nvPr>
        </p:nvSpPr>
        <p:spPr>
          <a:xfrm>
            <a:off x="311700" y="704650"/>
            <a:ext cx="5123700" cy="3318000"/>
          </a:xfrm>
          <a:prstGeom prst="rect">
            <a:avLst/>
          </a:prstGeom>
          <a:solidFill>
            <a:srgbClr val="76A5AF"/>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rgbClr val="FFFFFF"/>
                </a:solidFill>
              </a:rPr>
              <a:t>Variable Active Galactic Nuclei: </a:t>
            </a:r>
            <a:br>
              <a:rPr lang="en" sz="2000">
                <a:solidFill>
                  <a:srgbClr val="FFFFFF"/>
                </a:solidFill>
              </a:rPr>
            </a:br>
            <a:r>
              <a:rPr lang="en" sz="2000">
                <a:solidFill>
                  <a:srgbClr val="FFFFFF"/>
                </a:solidFill>
              </a:rPr>
              <a:t>track thousands daily/weekly/monthly at 1-10 mm. </a:t>
            </a:r>
            <a:endParaRPr sz="2000">
              <a:solidFill>
                <a:srgbClr val="FFFFFF"/>
              </a:solidFill>
            </a:endParaRPr>
          </a:p>
          <a:p>
            <a:pPr marL="0" lvl="0" indent="0" algn="l" rtl="0">
              <a:spcBef>
                <a:spcPts val="1600"/>
              </a:spcBef>
              <a:spcAft>
                <a:spcPts val="0"/>
              </a:spcAft>
              <a:buClr>
                <a:schemeClr val="dk1"/>
              </a:buClr>
              <a:buSzPts val="1100"/>
              <a:buFont typeface="Arial"/>
              <a:buNone/>
            </a:pPr>
            <a:r>
              <a:rPr lang="en" sz="2000">
                <a:solidFill>
                  <a:srgbClr val="FFFFFF"/>
                </a:solidFill>
              </a:rPr>
              <a:t>Potential of mm transients: </a:t>
            </a:r>
            <a:br>
              <a:rPr lang="en" sz="2000">
                <a:solidFill>
                  <a:srgbClr val="FFFFFF"/>
                </a:solidFill>
              </a:rPr>
            </a:br>
            <a:r>
              <a:rPr lang="en" sz="2000">
                <a:solidFill>
                  <a:srgbClr val="FFFFFF"/>
                </a:solidFill>
              </a:rPr>
              <a:t>e.g. orphan afterglows of Gamma Ray Bursts</a:t>
            </a:r>
            <a:endParaRPr sz="2000">
              <a:solidFill>
                <a:srgbClr val="FFFFFF"/>
              </a:solidFill>
            </a:endParaRPr>
          </a:p>
          <a:p>
            <a:pPr marL="0" lvl="0" indent="0" algn="l" rtl="0">
              <a:spcBef>
                <a:spcPts val="1600"/>
              </a:spcBef>
              <a:spcAft>
                <a:spcPts val="1600"/>
              </a:spcAft>
              <a:buNone/>
            </a:pPr>
            <a:r>
              <a:rPr lang="en" sz="2000">
                <a:solidFill>
                  <a:srgbClr val="FFFFFF"/>
                </a:solidFill>
              </a:rPr>
              <a:t>Potential follow-up of Rubin Observatory optical transients</a:t>
            </a:r>
            <a:endParaRPr sz="2000">
              <a:solidFill>
                <a:srgbClr val="FFFFFF"/>
              </a:solidFill>
            </a:endParaRPr>
          </a:p>
        </p:txBody>
      </p:sp>
      <p:sp>
        <p:nvSpPr>
          <p:cNvPr id="470" name="Google Shape;470;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471" name="Google Shape;471;p56"/>
          <p:cNvPicPr preferRelativeResize="0"/>
          <p:nvPr/>
        </p:nvPicPr>
        <p:blipFill>
          <a:blip r:embed="rId3">
            <a:alphaModFix/>
          </a:blip>
          <a:stretch>
            <a:fillRect/>
          </a:stretch>
        </p:blipFill>
        <p:spPr>
          <a:xfrm>
            <a:off x="5747552" y="712922"/>
            <a:ext cx="3044999" cy="3041050"/>
          </a:xfrm>
          <a:prstGeom prst="rect">
            <a:avLst/>
          </a:prstGeom>
          <a:noFill/>
          <a:ln>
            <a:noFill/>
          </a:ln>
        </p:spPr>
      </p:pic>
      <p:pic>
        <p:nvPicPr>
          <p:cNvPr id="472" name="Google Shape;472;p56"/>
          <p:cNvPicPr preferRelativeResize="0"/>
          <p:nvPr/>
        </p:nvPicPr>
        <p:blipFill>
          <a:blip r:embed="rId4">
            <a:alphaModFix/>
          </a:blip>
          <a:stretch>
            <a:fillRect/>
          </a:stretch>
        </p:blipFill>
        <p:spPr>
          <a:xfrm>
            <a:off x="5657850" y="3837500"/>
            <a:ext cx="3174450" cy="1219325"/>
          </a:xfrm>
          <a:prstGeom prst="rect">
            <a:avLst/>
          </a:prstGeom>
          <a:noFill/>
          <a:ln>
            <a:noFill/>
          </a:ln>
        </p:spPr>
      </p:pic>
      <p:sp>
        <p:nvSpPr>
          <p:cNvPr id="473" name="Google Shape;473;p56"/>
          <p:cNvSpPr txBox="1"/>
          <p:nvPr/>
        </p:nvSpPr>
        <p:spPr>
          <a:xfrm>
            <a:off x="284050" y="4013300"/>
            <a:ext cx="5151300" cy="10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In addition to wealth of CMB science (early and late-time signals), 30k high-z dusty galaxies, 20k clusters and Galactic science</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57"/>
          <p:cNvPicPr preferRelativeResize="0"/>
          <p:nvPr/>
        </p:nvPicPr>
        <p:blipFill>
          <a:blip r:embed="rId3">
            <a:alphaModFix/>
          </a:blip>
          <a:stretch>
            <a:fillRect/>
          </a:stretch>
        </p:blipFill>
        <p:spPr>
          <a:xfrm>
            <a:off x="3474150" y="179525"/>
            <a:ext cx="5662949" cy="2907597"/>
          </a:xfrm>
          <a:prstGeom prst="rect">
            <a:avLst/>
          </a:prstGeom>
          <a:noFill/>
          <a:ln>
            <a:noFill/>
          </a:ln>
        </p:spPr>
      </p:pic>
      <p:sp>
        <p:nvSpPr>
          <p:cNvPr id="479" name="Google Shape;479;p57"/>
          <p:cNvSpPr txBox="1">
            <a:spLocks noGrp="1"/>
          </p:cNvSpPr>
          <p:nvPr>
            <p:ph type="title"/>
          </p:nvPr>
        </p:nvSpPr>
        <p:spPr>
          <a:xfrm>
            <a:off x="831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Synergy with Optical Surveys</a:t>
            </a:r>
            <a:endParaRPr/>
          </a:p>
        </p:txBody>
      </p:sp>
      <p:sp>
        <p:nvSpPr>
          <p:cNvPr id="480" name="Google Shape;48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81" name="Google Shape;481;p57"/>
          <p:cNvSpPr txBox="1"/>
          <p:nvPr/>
        </p:nvSpPr>
        <p:spPr>
          <a:xfrm>
            <a:off x="121050" y="681750"/>
            <a:ext cx="3353100" cy="4375200"/>
          </a:xfrm>
          <a:prstGeom prst="rect">
            <a:avLst/>
          </a:prstGeom>
          <a:gradFill>
            <a:gsLst>
              <a:gs pos="0">
                <a:srgbClr val="DFE9FB"/>
              </a:gs>
              <a:gs pos="100000">
                <a:srgbClr val="6E9BE7"/>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a:t>SO’s 2023-28 observing timeline overlaps with Rubin Observatory, DESI, Euclid </a:t>
            </a:r>
            <a:endParaRPr sz="2000"/>
          </a:p>
          <a:p>
            <a:pPr marL="0" lvl="0" indent="0" algn="ctr" rtl="0">
              <a:spcBef>
                <a:spcPts val="0"/>
              </a:spcBef>
              <a:spcAft>
                <a:spcPts val="0"/>
              </a:spcAft>
              <a:buClr>
                <a:schemeClr val="dk1"/>
              </a:buClr>
              <a:buSzPts val="1100"/>
              <a:buFont typeface="Arial"/>
              <a:buNone/>
            </a:pPr>
            <a:endParaRPr sz="2000"/>
          </a:p>
          <a:p>
            <a:pPr marL="0" lvl="0" indent="0" algn="ctr" rtl="0">
              <a:spcBef>
                <a:spcPts val="0"/>
              </a:spcBef>
              <a:spcAft>
                <a:spcPts val="0"/>
              </a:spcAft>
              <a:buClr>
                <a:schemeClr val="dk1"/>
              </a:buClr>
              <a:buSzPts val="1100"/>
              <a:buFont typeface="Arial"/>
              <a:buNone/>
            </a:pPr>
            <a:r>
              <a:rPr lang="en" sz="2000"/>
              <a:t>CMB and optical surveys both measure large-scale matter and baryon distribution.</a:t>
            </a:r>
            <a:endParaRPr sz="2000"/>
          </a:p>
          <a:p>
            <a:pPr marL="0" lvl="0" indent="0" algn="ctr" rtl="0">
              <a:spcBef>
                <a:spcPts val="0"/>
              </a:spcBef>
              <a:spcAft>
                <a:spcPts val="0"/>
              </a:spcAft>
              <a:buClr>
                <a:schemeClr val="dk1"/>
              </a:buClr>
              <a:buSzPts val="1100"/>
              <a:buFont typeface="Arial"/>
              <a:buNone/>
            </a:pPr>
            <a:endParaRPr sz="2000"/>
          </a:p>
          <a:p>
            <a:pPr marL="0" lvl="0" indent="0" algn="ctr" rtl="0">
              <a:spcBef>
                <a:spcPts val="0"/>
              </a:spcBef>
              <a:spcAft>
                <a:spcPts val="0"/>
              </a:spcAft>
              <a:buClr>
                <a:schemeClr val="dk1"/>
              </a:buClr>
              <a:buSzPts val="1100"/>
              <a:buFont typeface="Arial"/>
              <a:buNone/>
            </a:pPr>
            <a:r>
              <a:rPr lang="en" sz="2000"/>
              <a:t>Better together! </a:t>
            </a:r>
            <a:endParaRPr sz="2000"/>
          </a:p>
          <a:p>
            <a:pPr marL="0" lvl="0" indent="0" algn="ctr" rtl="0">
              <a:spcBef>
                <a:spcPts val="0"/>
              </a:spcBef>
              <a:spcAft>
                <a:spcPts val="0"/>
              </a:spcAft>
              <a:buNone/>
            </a:pPr>
            <a:r>
              <a:rPr lang="en" sz="2000"/>
              <a:t>Growth of cosmic structure, constraints on baryonic feedback, calibrating systematic effects…</a:t>
            </a:r>
            <a:endParaRPr sz="2000"/>
          </a:p>
        </p:txBody>
      </p:sp>
      <p:sp>
        <p:nvSpPr>
          <p:cNvPr id="482" name="Google Shape;482;p57"/>
          <p:cNvSpPr txBox="1"/>
          <p:nvPr/>
        </p:nvSpPr>
        <p:spPr>
          <a:xfrm>
            <a:off x="3550375" y="3155900"/>
            <a:ext cx="5547000" cy="1900800"/>
          </a:xfrm>
          <a:prstGeom prst="rect">
            <a:avLst/>
          </a:prstGeom>
          <a:gradFill>
            <a:gsLst>
              <a:gs pos="0">
                <a:srgbClr val="DCECD5"/>
              </a:gs>
              <a:gs pos="100000">
                <a:srgbClr val="93BC81"/>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a:t>ACT and SO are community oriented.</a:t>
            </a:r>
            <a:endParaRPr sz="2000"/>
          </a:p>
          <a:p>
            <a:pPr marL="0" lvl="0" indent="0" algn="ctr" rtl="0">
              <a:spcBef>
                <a:spcPts val="0"/>
              </a:spcBef>
              <a:spcAft>
                <a:spcPts val="0"/>
              </a:spcAft>
              <a:buClr>
                <a:schemeClr val="dk1"/>
              </a:buClr>
              <a:buSzPts val="1100"/>
              <a:buFont typeface="Arial"/>
              <a:buNone/>
            </a:pPr>
            <a:r>
              <a:rPr lang="en" sz="2000"/>
              <a:t>Regular planned releases of maps, catalogs, likelihoods on NASA LAMBDA and/or other platforms</a:t>
            </a:r>
            <a:endParaRPr sz="2000"/>
          </a:p>
          <a:p>
            <a:pPr marL="0" lvl="0" indent="0" algn="ctr" rtl="0">
              <a:spcBef>
                <a:spcPts val="0"/>
              </a:spcBef>
              <a:spcAft>
                <a:spcPts val="0"/>
              </a:spcAft>
              <a:buNone/>
            </a:pPr>
            <a:r>
              <a:rPr lang="en" sz="2000"/>
              <a:t>Code, notebooks and tutorials: to read and manipulate maps, and to train students </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58"/>
          <p:cNvPicPr preferRelativeResize="0"/>
          <p:nvPr/>
        </p:nvPicPr>
        <p:blipFill>
          <a:blip r:embed="rId3">
            <a:alphaModFix/>
          </a:blip>
          <a:stretch>
            <a:fillRect/>
          </a:stretch>
        </p:blipFill>
        <p:spPr>
          <a:xfrm>
            <a:off x="914400" y="636725"/>
            <a:ext cx="7125564" cy="4354375"/>
          </a:xfrm>
          <a:prstGeom prst="rect">
            <a:avLst/>
          </a:prstGeom>
          <a:noFill/>
          <a:ln>
            <a:noFill/>
          </a:ln>
        </p:spPr>
      </p:pic>
      <p:sp>
        <p:nvSpPr>
          <p:cNvPr id="488" name="Google Shape;488;p5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Goals and Data Combinations</a:t>
            </a:r>
            <a:endParaRPr/>
          </a:p>
        </p:txBody>
      </p:sp>
      <p:sp>
        <p:nvSpPr>
          <p:cNvPr id="489" name="Google Shape;48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90" name="Google Shape;490;p58"/>
          <p:cNvSpPr txBox="1"/>
          <p:nvPr/>
        </p:nvSpPr>
        <p:spPr>
          <a:xfrm>
            <a:off x="1220900" y="699475"/>
            <a:ext cx="2159400" cy="393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lnSpc>
                <a:spcPct val="120000"/>
              </a:lnSpc>
              <a:spcBef>
                <a:spcPts val="0"/>
              </a:spcBef>
              <a:spcAft>
                <a:spcPts val="0"/>
              </a:spcAft>
              <a:buNone/>
            </a:pPr>
            <a:r>
              <a:rPr lang="en" i="1" u="sng">
                <a:solidFill>
                  <a:srgbClr val="0798F3"/>
                </a:solidFill>
              </a:rPr>
              <a:t>SO Collaboration (2019)</a:t>
            </a:r>
            <a:endParaRPr i="1" u="sng">
              <a:solidFill>
                <a:srgbClr val="0798F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41"/>
          <p:cNvSpPr txBox="1">
            <a:spLocks noGrp="1"/>
          </p:cNvSpPr>
          <p:nvPr>
            <p:ph type="body" idx="1"/>
          </p:nvPr>
        </p:nvSpPr>
        <p:spPr>
          <a:xfrm>
            <a:off x="223285" y="1369219"/>
            <a:ext cx="87399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23" name="Google Shape;223;p41"/>
          <p:cNvSpPr txBox="1">
            <a:spLocks noGrp="1"/>
          </p:cNvSpPr>
          <p:nvPr>
            <p:ph type="sldNum" idx="12"/>
          </p:nvPr>
        </p:nvSpPr>
        <p:spPr>
          <a:xfrm>
            <a:off x="7086600" y="486965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pic>
        <p:nvPicPr>
          <p:cNvPr id="224" name="Google Shape;224;p41"/>
          <p:cNvPicPr preferRelativeResize="0"/>
          <p:nvPr/>
        </p:nvPicPr>
        <p:blipFill>
          <a:blip r:embed="rId3">
            <a:alphaModFix/>
          </a:blip>
          <a:stretch>
            <a:fillRect/>
          </a:stretch>
        </p:blipFill>
        <p:spPr>
          <a:xfrm>
            <a:off x="1361178" y="0"/>
            <a:ext cx="6421644"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42"/>
          <p:cNvSpPr txBox="1">
            <a:spLocks noGrp="1"/>
          </p:cNvSpPr>
          <p:nvPr>
            <p:ph type="body" idx="1"/>
          </p:nvPr>
        </p:nvSpPr>
        <p:spPr>
          <a:xfrm>
            <a:off x="223285" y="1369219"/>
            <a:ext cx="87399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30" name="Google Shape;230;p42"/>
          <p:cNvSpPr txBox="1">
            <a:spLocks noGrp="1"/>
          </p:cNvSpPr>
          <p:nvPr>
            <p:ph type="sldNum" idx="12"/>
          </p:nvPr>
        </p:nvSpPr>
        <p:spPr>
          <a:xfrm>
            <a:off x="7086600" y="486965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pic>
        <p:nvPicPr>
          <p:cNvPr id="231" name="Google Shape;231;p42"/>
          <p:cNvPicPr preferRelativeResize="0"/>
          <p:nvPr/>
        </p:nvPicPr>
        <p:blipFill>
          <a:blip r:embed="rId3">
            <a:alphaModFix/>
          </a:blip>
          <a:stretch>
            <a:fillRect/>
          </a:stretch>
        </p:blipFill>
        <p:spPr>
          <a:xfrm>
            <a:off x="1361178" y="0"/>
            <a:ext cx="6421644" cy="5143500"/>
          </a:xfrm>
          <a:prstGeom prst="rect">
            <a:avLst/>
          </a:prstGeom>
          <a:noFill/>
          <a:ln>
            <a:noFill/>
          </a:ln>
        </p:spPr>
      </p:pic>
      <p:sp>
        <p:nvSpPr>
          <p:cNvPr id="232" name="Google Shape;232;p42"/>
          <p:cNvSpPr/>
          <p:nvPr/>
        </p:nvSpPr>
        <p:spPr>
          <a:xfrm>
            <a:off x="3388075" y="3852500"/>
            <a:ext cx="5561700" cy="7800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2"/>
          <p:cNvSpPr txBox="1"/>
          <p:nvPr/>
        </p:nvSpPr>
        <p:spPr>
          <a:xfrm>
            <a:off x="4572000" y="3972200"/>
            <a:ext cx="43779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eiryo"/>
                <a:ea typeface="Meiryo"/>
                <a:cs typeface="Meiryo"/>
                <a:sym typeface="Meiryo"/>
              </a:rPr>
              <a:t>Inflation-&gt;Primordial grav waves-&gt;Bmodes</a:t>
            </a:r>
            <a:endParaRPr b="1">
              <a:latin typeface="Meiryo"/>
              <a:ea typeface="Meiryo"/>
              <a:cs typeface="Meiryo"/>
              <a:sym typeface="Meiry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43"/>
          <p:cNvSpPr txBox="1">
            <a:spLocks noGrp="1"/>
          </p:cNvSpPr>
          <p:nvPr>
            <p:ph type="body" idx="1"/>
          </p:nvPr>
        </p:nvSpPr>
        <p:spPr>
          <a:xfrm>
            <a:off x="223285" y="1369219"/>
            <a:ext cx="87399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39" name="Google Shape;239;p43"/>
          <p:cNvSpPr txBox="1">
            <a:spLocks noGrp="1"/>
          </p:cNvSpPr>
          <p:nvPr>
            <p:ph type="sldNum" idx="12"/>
          </p:nvPr>
        </p:nvSpPr>
        <p:spPr>
          <a:xfrm>
            <a:off x="7086600" y="486965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pic>
        <p:nvPicPr>
          <p:cNvPr id="240" name="Google Shape;240;p43"/>
          <p:cNvPicPr preferRelativeResize="0"/>
          <p:nvPr/>
        </p:nvPicPr>
        <p:blipFill>
          <a:blip r:embed="rId3">
            <a:alphaModFix/>
          </a:blip>
          <a:stretch>
            <a:fillRect/>
          </a:stretch>
        </p:blipFill>
        <p:spPr>
          <a:xfrm>
            <a:off x="1361178" y="0"/>
            <a:ext cx="6421644" cy="5143500"/>
          </a:xfrm>
          <a:prstGeom prst="rect">
            <a:avLst/>
          </a:prstGeom>
          <a:noFill/>
          <a:ln>
            <a:noFill/>
          </a:ln>
        </p:spPr>
      </p:pic>
      <p:sp>
        <p:nvSpPr>
          <p:cNvPr id="241" name="Google Shape;241;p43"/>
          <p:cNvSpPr/>
          <p:nvPr/>
        </p:nvSpPr>
        <p:spPr>
          <a:xfrm>
            <a:off x="4355000" y="2571750"/>
            <a:ext cx="4608300" cy="1372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3"/>
          <p:cNvSpPr txBox="1"/>
          <p:nvPr/>
        </p:nvSpPr>
        <p:spPr>
          <a:xfrm>
            <a:off x="5763525" y="2806150"/>
            <a:ext cx="30837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Meiryo"/>
                <a:ea typeface="Meiryo"/>
                <a:cs typeface="Meiryo"/>
                <a:sym typeface="Meiryo"/>
              </a:rPr>
              <a:t>Massive Neutrinos/Early Dark Energy-&gt;reduced structure formation-&gt;reduced lensing</a:t>
            </a:r>
            <a:endParaRPr b="1">
              <a:solidFill>
                <a:schemeClr val="dk1"/>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44"/>
          <p:cNvSpPr txBox="1">
            <a:spLocks noGrp="1"/>
          </p:cNvSpPr>
          <p:nvPr>
            <p:ph type="body" idx="1"/>
          </p:nvPr>
        </p:nvSpPr>
        <p:spPr>
          <a:xfrm>
            <a:off x="223285" y="1369219"/>
            <a:ext cx="87399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48" name="Google Shape;248;p44"/>
          <p:cNvSpPr txBox="1">
            <a:spLocks noGrp="1"/>
          </p:cNvSpPr>
          <p:nvPr>
            <p:ph type="sldNum" idx="12"/>
          </p:nvPr>
        </p:nvSpPr>
        <p:spPr>
          <a:xfrm>
            <a:off x="7086600" y="486965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pic>
        <p:nvPicPr>
          <p:cNvPr id="249" name="Google Shape;249;p44"/>
          <p:cNvPicPr preferRelativeResize="0"/>
          <p:nvPr/>
        </p:nvPicPr>
        <p:blipFill>
          <a:blip r:embed="rId3">
            <a:alphaModFix/>
          </a:blip>
          <a:stretch>
            <a:fillRect/>
          </a:stretch>
        </p:blipFill>
        <p:spPr>
          <a:xfrm>
            <a:off x="1361178" y="0"/>
            <a:ext cx="6421644" cy="5143500"/>
          </a:xfrm>
          <a:prstGeom prst="rect">
            <a:avLst/>
          </a:prstGeom>
          <a:noFill/>
          <a:ln>
            <a:noFill/>
          </a:ln>
        </p:spPr>
      </p:pic>
      <p:pic>
        <p:nvPicPr>
          <p:cNvPr id="250" name="Google Shape;250;p44"/>
          <p:cNvPicPr preferRelativeResize="0"/>
          <p:nvPr/>
        </p:nvPicPr>
        <p:blipFill>
          <a:blip r:embed="rId4">
            <a:alphaModFix/>
          </a:blip>
          <a:stretch>
            <a:fillRect/>
          </a:stretch>
        </p:blipFill>
        <p:spPr>
          <a:xfrm>
            <a:off x="152275" y="2064375"/>
            <a:ext cx="3852525" cy="2873550"/>
          </a:xfrm>
          <a:prstGeom prst="rect">
            <a:avLst/>
          </a:prstGeom>
          <a:noFill/>
          <a:ln>
            <a:noFill/>
          </a:ln>
        </p:spPr>
      </p:pic>
      <p:sp>
        <p:nvSpPr>
          <p:cNvPr id="251" name="Google Shape;251;p44"/>
          <p:cNvSpPr/>
          <p:nvPr/>
        </p:nvSpPr>
        <p:spPr>
          <a:xfrm>
            <a:off x="6121375" y="2207950"/>
            <a:ext cx="3022500" cy="1888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4"/>
          <p:cNvSpPr txBox="1"/>
          <p:nvPr/>
        </p:nvSpPr>
        <p:spPr>
          <a:xfrm>
            <a:off x="6155725" y="3194925"/>
            <a:ext cx="28626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Meiryo"/>
                <a:ea typeface="Meiryo"/>
                <a:cs typeface="Meiryo"/>
                <a:sym typeface="Meiryo"/>
              </a:rPr>
              <a:t>Relativistic Species-&gt;faster propagation-&gt;phase shift of peaks</a:t>
            </a:r>
            <a:endParaRPr b="1">
              <a:solidFill>
                <a:schemeClr val="dk1"/>
              </a:solidFill>
              <a:latin typeface="Meiryo"/>
              <a:ea typeface="Meiryo"/>
              <a:cs typeface="Meiryo"/>
              <a:sym typeface="Meiryo"/>
            </a:endParaRPr>
          </a:p>
        </p:txBody>
      </p:sp>
      <p:sp>
        <p:nvSpPr>
          <p:cNvPr id="253" name="Google Shape;253;p44"/>
          <p:cNvSpPr txBox="1"/>
          <p:nvPr/>
        </p:nvSpPr>
        <p:spPr>
          <a:xfrm>
            <a:off x="335025" y="4685925"/>
            <a:ext cx="15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eiryo"/>
                <a:ea typeface="Meiryo"/>
                <a:cs typeface="Meiryo"/>
                <a:sym typeface="Meiryo"/>
              </a:rPr>
              <a:t>G. Barenboim</a:t>
            </a:r>
            <a:endParaRPr>
              <a:latin typeface="Meiryo"/>
              <a:ea typeface="Meiryo"/>
              <a:cs typeface="Meiryo"/>
              <a:sym typeface="Meiry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59" name="Google Shape;259;p45"/>
          <p:cNvPicPr preferRelativeResize="0"/>
          <p:nvPr/>
        </p:nvPicPr>
        <p:blipFill>
          <a:blip r:embed="rId3">
            <a:alphaModFix/>
          </a:blip>
          <a:stretch>
            <a:fillRect/>
          </a:stretch>
        </p:blipFill>
        <p:spPr>
          <a:xfrm>
            <a:off x="265150" y="3563625"/>
            <a:ext cx="1494550" cy="1493201"/>
          </a:xfrm>
          <a:prstGeom prst="rect">
            <a:avLst/>
          </a:prstGeom>
          <a:noFill/>
          <a:ln>
            <a:noFill/>
          </a:ln>
        </p:spPr>
      </p:pic>
      <p:pic>
        <p:nvPicPr>
          <p:cNvPr id="260" name="Google Shape;260;p45"/>
          <p:cNvPicPr preferRelativeResize="0"/>
          <p:nvPr/>
        </p:nvPicPr>
        <p:blipFill>
          <a:blip r:embed="rId4">
            <a:alphaModFix/>
          </a:blip>
          <a:stretch>
            <a:fillRect/>
          </a:stretch>
        </p:blipFill>
        <p:spPr>
          <a:xfrm>
            <a:off x="0" y="2657882"/>
            <a:ext cx="9143999" cy="776111"/>
          </a:xfrm>
          <a:prstGeom prst="rect">
            <a:avLst/>
          </a:prstGeom>
          <a:noFill/>
          <a:ln>
            <a:noFill/>
          </a:ln>
        </p:spPr>
      </p:pic>
      <p:pic>
        <p:nvPicPr>
          <p:cNvPr id="261" name="Google Shape;261;p45"/>
          <p:cNvPicPr preferRelativeResize="0"/>
          <p:nvPr/>
        </p:nvPicPr>
        <p:blipFill>
          <a:blip r:embed="rId5">
            <a:alphaModFix/>
          </a:blip>
          <a:stretch>
            <a:fillRect/>
          </a:stretch>
        </p:blipFill>
        <p:spPr>
          <a:xfrm>
            <a:off x="4879161" y="4584640"/>
            <a:ext cx="3885284" cy="550757"/>
          </a:xfrm>
          <a:prstGeom prst="rect">
            <a:avLst/>
          </a:prstGeom>
          <a:noFill/>
          <a:ln>
            <a:noFill/>
          </a:ln>
        </p:spPr>
      </p:pic>
      <p:pic>
        <p:nvPicPr>
          <p:cNvPr id="262" name="Google Shape;262;p45"/>
          <p:cNvPicPr preferRelativeResize="0"/>
          <p:nvPr/>
        </p:nvPicPr>
        <p:blipFill>
          <a:blip r:embed="rId6">
            <a:alphaModFix/>
          </a:blip>
          <a:stretch>
            <a:fillRect/>
          </a:stretch>
        </p:blipFill>
        <p:spPr>
          <a:xfrm>
            <a:off x="112750" y="12"/>
            <a:ext cx="8839200" cy="26034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a:spLocks noGrp="1"/>
          </p:cNvSpPr>
          <p:nvPr>
            <p:ph type="sldNum" idx="12"/>
          </p:nvPr>
        </p:nvSpPr>
        <p:spPr>
          <a:xfrm>
            <a:off x="7086600" y="482048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Calibri"/>
              <a:buNone/>
            </a:pPr>
            <a:fld id="{00000000-1234-1234-1234-123412341234}" type="slidenum">
              <a:rPr lang="en" sz="1400" b="1" i="0" u="none" strike="noStrike" cap="none">
                <a:solidFill>
                  <a:srgbClr val="000000"/>
                </a:solidFill>
                <a:latin typeface="Calibri"/>
                <a:ea typeface="Calibri"/>
                <a:cs typeface="Calibri"/>
                <a:sym typeface="Calibri"/>
              </a:rPr>
              <a:t>7</a:t>
            </a:fld>
            <a:endParaRPr sz="1400" b="1" i="0" u="none" strike="noStrike" cap="none">
              <a:solidFill>
                <a:srgbClr val="000000"/>
              </a:solidFill>
              <a:latin typeface="Calibri"/>
              <a:ea typeface="Calibri"/>
              <a:cs typeface="Calibri"/>
              <a:sym typeface="Calibri"/>
            </a:endParaRPr>
          </a:p>
        </p:txBody>
      </p:sp>
      <p:sp>
        <p:nvSpPr>
          <p:cNvPr id="268" name="Google Shape;268;p46"/>
          <p:cNvSpPr txBox="1"/>
          <p:nvPr/>
        </p:nvSpPr>
        <p:spPr>
          <a:xfrm>
            <a:off x="1083459" y="64824"/>
            <a:ext cx="7170300" cy="4725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000"/>
              <a:buFont typeface="Calibri"/>
              <a:buNone/>
            </a:pPr>
            <a:r>
              <a:rPr lang="en" sz="3000" b="1" i="0" u="none" strike="noStrike" cap="none">
                <a:solidFill>
                  <a:srgbClr val="000000"/>
                </a:solidFill>
                <a:latin typeface="Calibri"/>
                <a:ea typeface="Calibri"/>
                <a:cs typeface="Calibri"/>
                <a:sym typeface="Calibri"/>
              </a:rPr>
              <a:t>Advanced Simons Observatory: Commissioning </a:t>
            </a:r>
            <a:endParaRPr sz="1100"/>
          </a:p>
        </p:txBody>
      </p:sp>
      <p:grpSp>
        <p:nvGrpSpPr>
          <p:cNvPr id="269" name="Google Shape;269;p46"/>
          <p:cNvGrpSpPr/>
          <p:nvPr/>
        </p:nvGrpSpPr>
        <p:grpSpPr>
          <a:xfrm>
            <a:off x="75277" y="45399"/>
            <a:ext cx="586384" cy="589553"/>
            <a:chOff x="2014869" y="4116177"/>
            <a:chExt cx="1887300" cy="1897500"/>
          </a:xfrm>
        </p:grpSpPr>
        <p:sp>
          <p:nvSpPr>
            <p:cNvPr id="270" name="Google Shape;270;p46"/>
            <p:cNvSpPr/>
            <p:nvPr/>
          </p:nvSpPr>
          <p:spPr>
            <a:xfrm>
              <a:off x="2014869" y="4116177"/>
              <a:ext cx="1887300" cy="18975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71" name="Google Shape;271;p46"/>
            <p:cNvPicPr preferRelativeResize="0"/>
            <p:nvPr/>
          </p:nvPicPr>
          <p:blipFill rotWithShape="1">
            <a:blip r:embed="rId3">
              <a:alphaModFix/>
            </a:blip>
            <a:srcRect/>
            <a:stretch/>
          </p:blipFill>
          <p:spPr>
            <a:xfrm>
              <a:off x="2038315" y="4150532"/>
              <a:ext cx="1828800" cy="1828800"/>
            </a:xfrm>
            <a:prstGeom prst="rect">
              <a:avLst/>
            </a:prstGeom>
            <a:noFill/>
            <a:ln>
              <a:noFill/>
            </a:ln>
          </p:spPr>
        </p:pic>
      </p:grpSp>
      <p:pic>
        <p:nvPicPr>
          <p:cNvPr id="272" name="Google Shape;272;p46" descr="National Science Foundation - Wikipedia"/>
          <p:cNvPicPr preferRelativeResize="0"/>
          <p:nvPr/>
        </p:nvPicPr>
        <p:blipFill rotWithShape="1">
          <a:blip r:embed="rId4">
            <a:alphaModFix/>
          </a:blip>
          <a:srcRect/>
          <a:stretch/>
        </p:blipFill>
        <p:spPr>
          <a:xfrm>
            <a:off x="8382479" y="4120"/>
            <a:ext cx="752875" cy="756728"/>
          </a:xfrm>
          <a:prstGeom prst="rect">
            <a:avLst/>
          </a:prstGeom>
          <a:noFill/>
          <a:ln>
            <a:noFill/>
          </a:ln>
        </p:spPr>
      </p:pic>
      <p:grpSp>
        <p:nvGrpSpPr>
          <p:cNvPr id="273" name="Google Shape;273;p46"/>
          <p:cNvGrpSpPr/>
          <p:nvPr/>
        </p:nvGrpSpPr>
        <p:grpSpPr>
          <a:xfrm>
            <a:off x="8648" y="-59344"/>
            <a:ext cx="9270873" cy="5202869"/>
            <a:chOff x="838200" y="1273126"/>
            <a:chExt cx="9951560" cy="5584874"/>
          </a:xfrm>
        </p:grpSpPr>
        <p:pic>
          <p:nvPicPr>
            <p:cNvPr id="274" name="Google Shape;274;p46" descr="A picture containing table, counter, bowl, wooden&#10;&#10;Description automatically generated"/>
            <p:cNvPicPr preferRelativeResize="0"/>
            <p:nvPr/>
          </p:nvPicPr>
          <p:blipFill rotWithShape="1">
            <a:blip r:embed="rId5">
              <a:alphaModFix/>
            </a:blip>
            <a:srcRect/>
            <a:stretch/>
          </p:blipFill>
          <p:spPr>
            <a:xfrm>
              <a:off x="838200" y="1336413"/>
              <a:ext cx="9829808" cy="5521587"/>
            </a:xfrm>
            <a:prstGeom prst="rect">
              <a:avLst/>
            </a:prstGeom>
            <a:noFill/>
            <a:ln>
              <a:noFill/>
            </a:ln>
          </p:spPr>
        </p:pic>
        <p:pic>
          <p:nvPicPr>
            <p:cNvPr id="275" name="Google Shape;275;p46" descr="A satellite in space&#10;&#10;Description automatically generated with medium confidence"/>
            <p:cNvPicPr preferRelativeResize="0"/>
            <p:nvPr/>
          </p:nvPicPr>
          <p:blipFill rotWithShape="1">
            <a:blip r:embed="rId6">
              <a:alphaModFix/>
            </a:blip>
            <a:srcRect b="48809"/>
            <a:stretch/>
          </p:blipFill>
          <p:spPr>
            <a:xfrm>
              <a:off x="6656681" y="3919525"/>
              <a:ext cx="1129522" cy="507695"/>
            </a:xfrm>
            <a:prstGeom prst="rect">
              <a:avLst/>
            </a:prstGeom>
            <a:noFill/>
            <a:ln>
              <a:noFill/>
            </a:ln>
          </p:spPr>
        </p:pic>
        <p:pic>
          <p:nvPicPr>
            <p:cNvPr id="276" name="Google Shape;276;p46" descr="A satellite in space&#10;&#10;Description automatically generated with medium confidence"/>
            <p:cNvPicPr preferRelativeResize="0"/>
            <p:nvPr/>
          </p:nvPicPr>
          <p:blipFill rotWithShape="1">
            <a:blip r:embed="rId7">
              <a:alphaModFix/>
            </a:blip>
            <a:srcRect b="63760"/>
            <a:stretch/>
          </p:blipFill>
          <p:spPr>
            <a:xfrm>
              <a:off x="4377689" y="3277206"/>
              <a:ext cx="1015833" cy="323244"/>
            </a:xfrm>
            <a:prstGeom prst="rect">
              <a:avLst/>
            </a:prstGeom>
            <a:noFill/>
            <a:ln>
              <a:noFill/>
            </a:ln>
          </p:spPr>
        </p:pic>
        <p:pic>
          <p:nvPicPr>
            <p:cNvPr id="277" name="Google Shape;277;p46" descr="A satellite in space&#10;&#10;Description automatically generated with medium confidence"/>
            <p:cNvPicPr preferRelativeResize="0"/>
            <p:nvPr/>
          </p:nvPicPr>
          <p:blipFill rotWithShape="1">
            <a:blip r:embed="rId7">
              <a:alphaModFix/>
            </a:blip>
            <a:srcRect b="69739"/>
            <a:stretch/>
          </p:blipFill>
          <p:spPr>
            <a:xfrm>
              <a:off x="1806551" y="3109565"/>
              <a:ext cx="1015833" cy="269905"/>
            </a:xfrm>
            <a:prstGeom prst="rect">
              <a:avLst/>
            </a:prstGeom>
            <a:noFill/>
            <a:ln>
              <a:noFill/>
            </a:ln>
          </p:spPr>
        </p:pic>
        <p:sp>
          <p:nvSpPr>
            <p:cNvPr id="278" name="Google Shape;278;p46"/>
            <p:cNvSpPr txBox="1"/>
            <p:nvPr/>
          </p:nvSpPr>
          <p:spPr>
            <a:xfrm>
              <a:off x="7772701" y="1336413"/>
              <a:ext cx="2803800" cy="27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Large Aperture Telescope (LAT)</a:t>
              </a:r>
              <a:endParaRPr sz="1100"/>
            </a:p>
          </p:txBody>
        </p:sp>
        <p:sp>
          <p:nvSpPr>
            <p:cNvPr id="279" name="Google Shape;279;p46"/>
            <p:cNvSpPr txBox="1"/>
            <p:nvPr/>
          </p:nvSpPr>
          <p:spPr>
            <a:xfrm>
              <a:off x="8229860" y="2061149"/>
              <a:ext cx="2559900" cy="27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High bay and Control Room</a:t>
              </a:r>
              <a:endParaRPr sz="1100"/>
            </a:p>
          </p:txBody>
        </p:sp>
        <p:sp>
          <p:nvSpPr>
            <p:cNvPr id="280" name="Google Shape;280;p46"/>
            <p:cNvSpPr txBox="1"/>
            <p:nvPr/>
          </p:nvSpPr>
          <p:spPr>
            <a:xfrm rot="1672953">
              <a:off x="3250532" y="4780622"/>
              <a:ext cx="3156776" cy="27256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Small Aperture Telescopes (SAT)</a:t>
              </a:r>
              <a:endParaRPr sz="1100"/>
            </a:p>
          </p:txBody>
        </p:sp>
        <p:sp>
          <p:nvSpPr>
            <p:cNvPr id="281" name="Google Shape;281;p46"/>
            <p:cNvSpPr txBox="1"/>
            <p:nvPr/>
          </p:nvSpPr>
          <p:spPr>
            <a:xfrm>
              <a:off x="1817670" y="2452707"/>
              <a:ext cx="2559900" cy="27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Power Generation</a:t>
              </a:r>
              <a:endParaRPr sz="1100"/>
            </a:p>
          </p:txBody>
        </p:sp>
        <p:pic>
          <p:nvPicPr>
            <p:cNvPr id="282" name="Google Shape;282;p46"/>
            <p:cNvPicPr preferRelativeResize="0"/>
            <p:nvPr/>
          </p:nvPicPr>
          <p:blipFill rotWithShape="1">
            <a:blip r:embed="rId8">
              <a:alphaModFix/>
            </a:blip>
            <a:srcRect/>
            <a:stretch/>
          </p:blipFill>
          <p:spPr>
            <a:xfrm>
              <a:off x="6376756" y="1273126"/>
              <a:ext cx="2010075" cy="1363370"/>
            </a:xfrm>
            <a:prstGeom prst="rect">
              <a:avLst/>
            </a:prstGeom>
            <a:noFill/>
            <a:ln>
              <a:noFill/>
            </a:ln>
          </p:spPr>
        </p:pic>
      </p:grpSp>
      <p:sp>
        <p:nvSpPr>
          <p:cNvPr id="283" name="Google Shape;283;p46"/>
          <p:cNvSpPr txBox="1">
            <a:spLocks noGrp="1"/>
          </p:cNvSpPr>
          <p:nvPr>
            <p:ph type="title"/>
          </p:nvPr>
        </p:nvSpPr>
        <p:spPr>
          <a:xfrm>
            <a:off x="-421525" y="4199"/>
            <a:ext cx="6305400" cy="7566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 b="1" i="0" u="none" strike="noStrike" cap="none">
                <a:solidFill>
                  <a:schemeClr val="dk1"/>
                </a:solidFill>
                <a:latin typeface="Arial"/>
                <a:ea typeface="Arial"/>
                <a:cs typeface="Arial"/>
                <a:sym typeface="Arial"/>
              </a:rPr>
              <a:t>The Simons Observatory</a:t>
            </a:r>
            <a:br>
              <a:rPr lang="en" sz="2100" b="1" i="0" u="none" strike="noStrike" cap="none">
                <a:solidFill>
                  <a:schemeClr val="dk1"/>
                </a:solidFill>
                <a:latin typeface="Arial"/>
                <a:ea typeface="Arial"/>
                <a:cs typeface="Arial"/>
                <a:sym typeface="Arial"/>
              </a:rPr>
            </a:br>
            <a:endParaRPr sz="1100" b="1" i="0" u="none" strike="noStrike" cap="none">
              <a:solidFill>
                <a:schemeClr val="dk1"/>
              </a:solidFill>
              <a:latin typeface="Arial"/>
              <a:ea typeface="Arial"/>
              <a:cs typeface="Arial"/>
              <a:sym typeface="Arial"/>
            </a:endParaRPr>
          </a:p>
        </p:txBody>
      </p:sp>
      <p:sp>
        <p:nvSpPr>
          <p:cNvPr id="284" name="Google Shape;284;p46"/>
          <p:cNvSpPr txBox="1"/>
          <p:nvPr/>
        </p:nvSpPr>
        <p:spPr>
          <a:xfrm>
            <a:off x="6057059" y="4031031"/>
            <a:ext cx="30783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Located at 5200 meters in Northern Chile</a:t>
            </a:r>
            <a:endParaRPr sz="1100"/>
          </a:p>
        </p:txBody>
      </p:sp>
      <p:grpSp>
        <p:nvGrpSpPr>
          <p:cNvPr id="285" name="Google Shape;285;p46"/>
          <p:cNvGrpSpPr/>
          <p:nvPr/>
        </p:nvGrpSpPr>
        <p:grpSpPr>
          <a:xfrm>
            <a:off x="203177" y="2888399"/>
            <a:ext cx="1246373" cy="1253109"/>
            <a:chOff x="2014869" y="4116177"/>
            <a:chExt cx="1887300" cy="1897500"/>
          </a:xfrm>
        </p:grpSpPr>
        <p:sp>
          <p:nvSpPr>
            <p:cNvPr id="286" name="Google Shape;286;p46"/>
            <p:cNvSpPr/>
            <p:nvPr/>
          </p:nvSpPr>
          <p:spPr>
            <a:xfrm>
              <a:off x="2014869" y="4116177"/>
              <a:ext cx="1887300" cy="18975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87" name="Google Shape;287;p46"/>
            <p:cNvPicPr preferRelativeResize="0"/>
            <p:nvPr/>
          </p:nvPicPr>
          <p:blipFill rotWithShape="1">
            <a:blip r:embed="rId9">
              <a:alphaModFix/>
            </a:blip>
            <a:srcRect/>
            <a:stretch/>
          </p:blipFill>
          <p:spPr>
            <a:xfrm>
              <a:off x="2038315" y="4150532"/>
              <a:ext cx="1828800" cy="18288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0" y="13691"/>
            <a:ext cx="9144000" cy="764100"/>
          </a:xfrm>
          <a:prstGeom prst="rect">
            <a:avLst/>
          </a:prstGeom>
          <a:noFill/>
          <a:ln>
            <a:noFill/>
          </a:ln>
        </p:spPr>
        <p:txBody>
          <a:bodyPr spcFirstLastPara="1" wrap="square" lIns="91425" tIns="45700" rIns="91425" bIns="45700" anchor="ctr" anchorCtr="0">
            <a:noAutofit/>
          </a:bodyPr>
          <a:lstStyle/>
          <a:p>
            <a:pPr marL="0" lvl="0" indent="0" algn="ctr" rtl="0">
              <a:lnSpc>
                <a:spcPct val="120000"/>
              </a:lnSpc>
              <a:spcBef>
                <a:spcPts val="0"/>
              </a:spcBef>
              <a:spcAft>
                <a:spcPts val="0"/>
              </a:spcAft>
              <a:buClr>
                <a:srgbClr val="FFC000"/>
              </a:buClr>
              <a:buSzPts val="3600"/>
              <a:buFont typeface="Meiryo"/>
              <a:buNone/>
            </a:pPr>
            <a:r>
              <a:rPr lang="en" sz="3200">
                <a:solidFill>
                  <a:srgbClr val="FFC000"/>
                </a:solidFill>
              </a:rPr>
              <a:t>Expansion: UK, Japan, and NSF funds*</a:t>
            </a:r>
            <a:endParaRPr sz="3200">
              <a:solidFill>
                <a:srgbClr val="FFC000"/>
              </a:solidFill>
            </a:endParaRPr>
          </a:p>
        </p:txBody>
      </p:sp>
      <p:pic>
        <p:nvPicPr>
          <p:cNvPr id="293" name="Google Shape;293;p47" descr="http://simonsobservatory.wdfiles.com/local--files/simonsobservatorylogo/LAT_ISO2.jpg?ukey=edbf5e74a2fce7d1f470b3c66694ae6f4b0ef6c4"/>
          <p:cNvPicPr preferRelativeResize="0"/>
          <p:nvPr/>
        </p:nvPicPr>
        <p:blipFill rotWithShape="1">
          <a:blip r:embed="rId3">
            <a:alphaModFix/>
          </a:blip>
          <a:srcRect r="20779"/>
          <a:stretch/>
        </p:blipFill>
        <p:spPr>
          <a:xfrm rot="250858">
            <a:off x="158109" y="572952"/>
            <a:ext cx="2348399" cy="1677050"/>
          </a:xfrm>
          <a:prstGeom prst="rect">
            <a:avLst/>
          </a:prstGeom>
          <a:noFill/>
          <a:ln>
            <a:noFill/>
          </a:ln>
        </p:spPr>
      </p:pic>
      <p:sp>
        <p:nvSpPr>
          <p:cNvPr id="294" name="Google Shape;294;p47"/>
          <p:cNvSpPr/>
          <p:nvPr/>
        </p:nvSpPr>
        <p:spPr>
          <a:xfrm>
            <a:off x="3758609" y="1817390"/>
            <a:ext cx="1626900" cy="1188300"/>
          </a:xfrm>
          <a:prstGeom prst="rightArrow">
            <a:avLst>
              <a:gd name="adj1" fmla="val 50000"/>
              <a:gd name="adj2"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000"/>
              </a:solidFill>
              <a:latin typeface="Calibri"/>
              <a:ea typeface="Calibri"/>
              <a:cs typeface="Calibri"/>
              <a:sym typeface="Calibri"/>
            </a:endParaRPr>
          </a:p>
        </p:txBody>
      </p:sp>
      <p:pic>
        <p:nvPicPr>
          <p:cNvPr id="295" name="Google Shape;295;p47"/>
          <p:cNvPicPr preferRelativeResize="0"/>
          <p:nvPr/>
        </p:nvPicPr>
        <p:blipFill rotWithShape="1">
          <a:blip r:embed="rId4">
            <a:alphaModFix/>
          </a:blip>
          <a:srcRect/>
          <a:stretch/>
        </p:blipFill>
        <p:spPr>
          <a:xfrm>
            <a:off x="5760082" y="2105918"/>
            <a:ext cx="2273684" cy="1352749"/>
          </a:xfrm>
          <a:prstGeom prst="rect">
            <a:avLst/>
          </a:prstGeom>
          <a:noFill/>
          <a:ln>
            <a:noFill/>
          </a:ln>
        </p:spPr>
      </p:pic>
      <p:pic>
        <p:nvPicPr>
          <p:cNvPr id="296" name="Google Shape;296;p47"/>
          <p:cNvPicPr preferRelativeResize="0"/>
          <p:nvPr/>
        </p:nvPicPr>
        <p:blipFill rotWithShape="1">
          <a:blip r:embed="rId4">
            <a:alphaModFix/>
          </a:blip>
          <a:srcRect/>
          <a:stretch/>
        </p:blipFill>
        <p:spPr>
          <a:xfrm>
            <a:off x="5298021" y="2872519"/>
            <a:ext cx="2620228" cy="1558931"/>
          </a:xfrm>
          <a:prstGeom prst="rect">
            <a:avLst/>
          </a:prstGeom>
          <a:noFill/>
          <a:ln>
            <a:noFill/>
          </a:ln>
        </p:spPr>
      </p:pic>
      <p:pic>
        <p:nvPicPr>
          <p:cNvPr id="297" name="Google Shape;297;p47"/>
          <p:cNvPicPr preferRelativeResize="0"/>
          <p:nvPr/>
        </p:nvPicPr>
        <p:blipFill rotWithShape="1">
          <a:blip r:embed="rId4">
            <a:alphaModFix/>
          </a:blip>
          <a:srcRect/>
          <a:stretch/>
        </p:blipFill>
        <p:spPr>
          <a:xfrm>
            <a:off x="352341" y="2048705"/>
            <a:ext cx="2273684" cy="1352749"/>
          </a:xfrm>
          <a:prstGeom prst="rect">
            <a:avLst/>
          </a:prstGeom>
          <a:noFill/>
          <a:ln>
            <a:noFill/>
          </a:ln>
        </p:spPr>
      </p:pic>
      <p:pic>
        <p:nvPicPr>
          <p:cNvPr id="298" name="Google Shape;298;p47" descr="http://simonsobservatory.wdfiles.com/local--files/simonsobservatorylogo/LAT_ISO2.jpg?ukey=edbf5e74a2fce7d1f470b3c66694ae6f4b0ef6c4"/>
          <p:cNvPicPr preferRelativeResize="0"/>
          <p:nvPr/>
        </p:nvPicPr>
        <p:blipFill rotWithShape="1">
          <a:blip r:embed="rId3">
            <a:alphaModFix/>
          </a:blip>
          <a:srcRect r="20779"/>
          <a:stretch/>
        </p:blipFill>
        <p:spPr>
          <a:xfrm rot="250858">
            <a:off x="5106548" y="558665"/>
            <a:ext cx="2348399" cy="1677050"/>
          </a:xfrm>
          <a:prstGeom prst="rect">
            <a:avLst/>
          </a:prstGeom>
          <a:noFill/>
          <a:ln>
            <a:noFill/>
          </a:ln>
        </p:spPr>
      </p:pic>
      <p:sp>
        <p:nvSpPr>
          <p:cNvPr id="299" name="Google Shape;299;p47"/>
          <p:cNvSpPr txBox="1"/>
          <p:nvPr/>
        </p:nvSpPr>
        <p:spPr>
          <a:xfrm>
            <a:off x="767030" y="4597400"/>
            <a:ext cx="4074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i="0" u="none" strike="noStrike" cap="none">
                <a:solidFill>
                  <a:schemeClr val="lt1"/>
                </a:solidFill>
                <a:latin typeface="Meiryo"/>
                <a:ea typeface="Meiryo"/>
                <a:cs typeface="Meiryo"/>
                <a:sym typeface="Meiryo"/>
              </a:rPr>
              <a:t>2023〜</a:t>
            </a:r>
            <a:endParaRPr sz="2800" b="1">
              <a:solidFill>
                <a:schemeClr val="lt1"/>
              </a:solidFill>
              <a:latin typeface="Meiryo"/>
              <a:ea typeface="Meiryo"/>
              <a:cs typeface="Meiryo"/>
              <a:sym typeface="Meiryo"/>
            </a:endParaRPr>
          </a:p>
        </p:txBody>
      </p:sp>
      <p:sp>
        <p:nvSpPr>
          <p:cNvPr id="300" name="Google Shape;300;p47"/>
          <p:cNvSpPr txBox="1"/>
          <p:nvPr/>
        </p:nvSpPr>
        <p:spPr>
          <a:xfrm>
            <a:off x="6785486" y="4545337"/>
            <a:ext cx="1518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a:solidFill>
                  <a:schemeClr val="lt1"/>
                </a:solidFill>
                <a:latin typeface="Meiryo"/>
                <a:ea typeface="Meiryo"/>
                <a:cs typeface="Meiryo"/>
                <a:sym typeface="Meiryo"/>
              </a:rPr>
              <a:t>2026〜</a:t>
            </a:r>
            <a:endParaRPr sz="2800" b="1">
              <a:solidFill>
                <a:schemeClr val="lt1"/>
              </a:solidFill>
              <a:latin typeface="Meiryo"/>
              <a:ea typeface="Meiryo"/>
              <a:cs typeface="Meiryo"/>
              <a:sym typeface="Meiryo"/>
            </a:endParaRPr>
          </a:p>
        </p:txBody>
      </p:sp>
      <p:sp>
        <p:nvSpPr>
          <p:cNvPr id="301" name="Google Shape;301;p47"/>
          <p:cNvSpPr txBox="1"/>
          <p:nvPr/>
        </p:nvSpPr>
        <p:spPr>
          <a:xfrm>
            <a:off x="2403688" y="1891998"/>
            <a:ext cx="12906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400">
                <a:solidFill>
                  <a:schemeClr val="lt1"/>
                </a:solidFill>
                <a:latin typeface="Meiryo"/>
                <a:ea typeface="Meiryo"/>
                <a:cs typeface="Meiryo"/>
                <a:sym typeface="Meiryo"/>
              </a:rPr>
              <a:t>#optics tube</a:t>
            </a:r>
            <a:endParaRPr/>
          </a:p>
          <a:p>
            <a:pPr marL="0" marR="0" lvl="0" indent="0" algn="ctr" rtl="0">
              <a:spcBef>
                <a:spcPts val="0"/>
              </a:spcBef>
              <a:spcAft>
                <a:spcPts val="0"/>
              </a:spcAft>
              <a:buNone/>
            </a:pPr>
            <a:r>
              <a:rPr lang="en" sz="1400">
                <a:solidFill>
                  <a:schemeClr val="lt1"/>
                </a:solidFill>
                <a:latin typeface="Meiryo"/>
                <a:ea typeface="Meiryo"/>
                <a:cs typeface="Meiryo"/>
                <a:sym typeface="Meiryo"/>
              </a:rPr>
              <a:t>7/13</a:t>
            </a:r>
            <a:endParaRPr sz="1400">
              <a:solidFill>
                <a:schemeClr val="lt1"/>
              </a:solidFill>
              <a:latin typeface="Meiryo"/>
              <a:ea typeface="Meiryo"/>
              <a:cs typeface="Meiryo"/>
              <a:sym typeface="Meiryo"/>
            </a:endParaRPr>
          </a:p>
        </p:txBody>
      </p:sp>
      <p:sp>
        <p:nvSpPr>
          <p:cNvPr id="302" name="Google Shape;302;p47"/>
          <p:cNvSpPr txBox="1"/>
          <p:nvPr/>
        </p:nvSpPr>
        <p:spPr>
          <a:xfrm>
            <a:off x="7849081" y="1892003"/>
            <a:ext cx="12906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400">
                <a:solidFill>
                  <a:schemeClr val="lt1"/>
                </a:solidFill>
                <a:latin typeface="Meiryo"/>
                <a:ea typeface="Meiryo"/>
                <a:cs typeface="Meiryo"/>
                <a:sym typeface="Meiryo"/>
              </a:rPr>
              <a:t>#optics tube</a:t>
            </a:r>
            <a:endParaRPr/>
          </a:p>
          <a:p>
            <a:pPr marL="0" marR="0" lvl="0" indent="0" algn="ctr" rtl="0">
              <a:spcBef>
                <a:spcPts val="0"/>
              </a:spcBef>
              <a:spcAft>
                <a:spcPts val="0"/>
              </a:spcAft>
              <a:buNone/>
            </a:pPr>
            <a:r>
              <a:rPr lang="en">
                <a:solidFill>
                  <a:schemeClr val="lt1"/>
                </a:solidFill>
                <a:latin typeface="Meiryo"/>
                <a:ea typeface="Meiryo"/>
                <a:cs typeface="Meiryo"/>
                <a:sym typeface="Meiryo"/>
              </a:rPr>
              <a:t>13</a:t>
            </a:r>
            <a:r>
              <a:rPr lang="en" sz="1400">
                <a:solidFill>
                  <a:schemeClr val="lt1"/>
                </a:solidFill>
                <a:latin typeface="Meiryo"/>
                <a:ea typeface="Meiryo"/>
                <a:cs typeface="Meiryo"/>
                <a:sym typeface="Meiryo"/>
              </a:rPr>
              <a:t>/13</a:t>
            </a:r>
            <a:endParaRPr sz="1400">
              <a:solidFill>
                <a:schemeClr val="lt1"/>
              </a:solidFill>
              <a:latin typeface="Meiryo"/>
              <a:ea typeface="Meiryo"/>
              <a:cs typeface="Meiryo"/>
              <a:sym typeface="Meiryo"/>
            </a:endParaRPr>
          </a:p>
        </p:txBody>
      </p:sp>
      <p:sp>
        <p:nvSpPr>
          <p:cNvPr id="303" name="Google Shape;303;p47"/>
          <p:cNvSpPr txBox="1"/>
          <p:nvPr/>
        </p:nvSpPr>
        <p:spPr>
          <a:xfrm>
            <a:off x="383225" y="3458675"/>
            <a:ext cx="5420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rgbClr val="FFC000"/>
                </a:solidFill>
                <a:latin typeface="Meiryo"/>
                <a:ea typeface="Meiryo"/>
                <a:cs typeface="Meiryo"/>
                <a:sym typeface="Meiryo"/>
              </a:rPr>
              <a:t>Doubling of SAT and LAT mapping speeds</a:t>
            </a:r>
            <a:endParaRPr sz="2400" b="1">
              <a:solidFill>
                <a:srgbClr val="FFC000"/>
              </a:solidFill>
              <a:latin typeface="Meiryo"/>
              <a:ea typeface="Meiryo"/>
              <a:cs typeface="Meiryo"/>
              <a:sym typeface="Meiryo"/>
            </a:endParaRPr>
          </a:p>
          <a:p>
            <a:pPr marL="0" marR="0" lvl="0" indent="0" algn="ctr" rtl="0">
              <a:spcBef>
                <a:spcPts val="0"/>
              </a:spcBef>
              <a:spcAft>
                <a:spcPts val="0"/>
              </a:spcAft>
              <a:buNone/>
            </a:pPr>
            <a:r>
              <a:rPr lang="en" sz="2400" b="1">
                <a:solidFill>
                  <a:srgbClr val="FFC000"/>
                </a:solidFill>
                <a:latin typeface="Meiryo"/>
                <a:ea typeface="Meiryo"/>
                <a:cs typeface="Meiryo"/>
                <a:sym typeface="Meiryo"/>
              </a:rPr>
              <a:t>~60,000 -&gt; ~120,000 detectors</a:t>
            </a:r>
            <a:endParaRPr sz="2400" b="1">
              <a:solidFill>
                <a:srgbClr val="FFC000"/>
              </a:solidFill>
              <a:latin typeface="Meiryo"/>
              <a:ea typeface="Meiryo"/>
              <a:cs typeface="Meiryo"/>
              <a:sym typeface="Meiryo"/>
            </a:endParaRPr>
          </a:p>
        </p:txBody>
      </p:sp>
      <p:grpSp>
        <p:nvGrpSpPr>
          <p:cNvPr id="304" name="Google Shape;304;p47"/>
          <p:cNvGrpSpPr/>
          <p:nvPr/>
        </p:nvGrpSpPr>
        <p:grpSpPr>
          <a:xfrm>
            <a:off x="2780871" y="696207"/>
            <a:ext cx="1473257" cy="1237922"/>
            <a:chOff x="5456937" y="179609"/>
            <a:chExt cx="3169657" cy="2925838"/>
          </a:xfrm>
        </p:grpSpPr>
        <p:grpSp>
          <p:nvGrpSpPr>
            <p:cNvPr id="305" name="Google Shape;305;p47"/>
            <p:cNvGrpSpPr/>
            <p:nvPr/>
          </p:nvGrpSpPr>
          <p:grpSpPr>
            <a:xfrm>
              <a:off x="5456937" y="179609"/>
              <a:ext cx="3169657" cy="2925838"/>
              <a:chOff x="2865897" y="1918688"/>
              <a:chExt cx="3169657" cy="2925838"/>
            </a:xfrm>
          </p:grpSpPr>
          <p:pic>
            <p:nvPicPr>
              <p:cNvPr id="306" name="Google Shape;306;p47" descr="A picture containing white, engine&#10;&#10;Description automatically generated"/>
              <p:cNvPicPr preferRelativeResize="0"/>
              <p:nvPr/>
            </p:nvPicPr>
            <p:blipFill rotWithShape="1">
              <a:blip r:embed="rId5">
                <a:alphaModFix/>
              </a:blip>
              <a:srcRect/>
              <a:stretch/>
            </p:blipFill>
            <p:spPr>
              <a:xfrm>
                <a:off x="2865897" y="1918688"/>
                <a:ext cx="3169657" cy="2925838"/>
              </a:xfrm>
              <a:prstGeom prst="rect">
                <a:avLst/>
              </a:prstGeom>
              <a:noFill/>
              <a:ln>
                <a:noFill/>
              </a:ln>
            </p:spPr>
          </p:pic>
          <p:sp>
            <p:nvSpPr>
              <p:cNvPr id="307" name="Google Shape;307;p47"/>
              <p:cNvSpPr/>
              <p:nvPr/>
            </p:nvSpPr>
            <p:spPr>
              <a:xfrm>
                <a:off x="3881631" y="3362131"/>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47"/>
              <p:cNvSpPr/>
              <p:nvPr/>
            </p:nvSpPr>
            <p:spPr>
              <a:xfrm>
                <a:off x="3655736" y="3386137"/>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9" name="Google Shape;309;p47"/>
              <p:cNvSpPr/>
              <p:nvPr/>
            </p:nvSpPr>
            <p:spPr>
              <a:xfrm>
                <a:off x="3437086" y="3404173"/>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0" name="Google Shape;310;p47"/>
              <p:cNvSpPr/>
              <p:nvPr/>
            </p:nvSpPr>
            <p:spPr>
              <a:xfrm>
                <a:off x="3655736" y="3671644"/>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1" name="Google Shape;311;p47"/>
              <p:cNvSpPr/>
              <p:nvPr/>
            </p:nvSpPr>
            <p:spPr>
              <a:xfrm>
                <a:off x="3653325" y="3970290"/>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2" name="Google Shape;312;p47"/>
              <p:cNvSpPr/>
              <p:nvPr/>
            </p:nvSpPr>
            <p:spPr>
              <a:xfrm>
                <a:off x="3878018" y="3957168"/>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3" name="Google Shape;313;p47"/>
              <p:cNvSpPr/>
              <p:nvPr/>
            </p:nvSpPr>
            <p:spPr>
              <a:xfrm>
                <a:off x="3443182" y="3991951"/>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314" name="Google Shape;314;p47"/>
            <p:cNvSpPr/>
            <p:nvPr/>
          </p:nvSpPr>
          <p:spPr>
            <a:xfrm>
              <a:off x="6465057" y="1910143"/>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5" name="Google Shape;315;p47"/>
            <p:cNvSpPr/>
            <p:nvPr/>
          </p:nvSpPr>
          <p:spPr>
            <a:xfrm>
              <a:off x="6690224" y="2178350"/>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6" name="Google Shape;316;p47"/>
            <p:cNvSpPr/>
            <p:nvPr/>
          </p:nvSpPr>
          <p:spPr>
            <a:xfrm>
              <a:off x="6474476" y="2508436"/>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7" name="Google Shape;317;p47"/>
            <p:cNvSpPr/>
            <p:nvPr/>
          </p:nvSpPr>
          <p:spPr>
            <a:xfrm>
              <a:off x="6027945" y="1958983"/>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8" name="Google Shape;318;p47"/>
            <p:cNvSpPr/>
            <p:nvPr/>
          </p:nvSpPr>
          <p:spPr>
            <a:xfrm>
              <a:off x="6027944" y="1356366"/>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9" name="Google Shape;319;p47"/>
            <p:cNvSpPr/>
            <p:nvPr/>
          </p:nvSpPr>
          <p:spPr>
            <a:xfrm>
              <a:off x="5812644" y="1684305"/>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320" name="Google Shape;320;p47"/>
          <p:cNvSpPr/>
          <p:nvPr/>
        </p:nvSpPr>
        <p:spPr>
          <a:xfrm>
            <a:off x="3031325" y="1185875"/>
            <a:ext cx="123900" cy="1332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7"/>
          <p:cNvSpPr/>
          <p:nvPr/>
        </p:nvSpPr>
        <p:spPr>
          <a:xfrm>
            <a:off x="2921700" y="1330600"/>
            <a:ext cx="123900" cy="1332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7"/>
          <p:cNvSpPr/>
          <p:nvPr/>
        </p:nvSpPr>
        <p:spPr>
          <a:xfrm>
            <a:off x="3219450" y="1684200"/>
            <a:ext cx="123900" cy="1332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7"/>
          <p:cNvSpPr/>
          <p:nvPr/>
        </p:nvSpPr>
        <p:spPr>
          <a:xfrm>
            <a:off x="3331450" y="1527825"/>
            <a:ext cx="123900" cy="1332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7"/>
          <p:cNvSpPr/>
          <p:nvPr/>
        </p:nvSpPr>
        <p:spPr>
          <a:xfrm>
            <a:off x="3231450" y="1425425"/>
            <a:ext cx="123900" cy="1332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7"/>
          <p:cNvSpPr/>
          <p:nvPr/>
        </p:nvSpPr>
        <p:spPr>
          <a:xfrm>
            <a:off x="3017125" y="1454025"/>
            <a:ext cx="123900" cy="1332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47"/>
          <p:cNvGrpSpPr/>
          <p:nvPr/>
        </p:nvGrpSpPr>
        <p:grpSpPr>
          <a:xfrm>
            <a:off x="7622846" y="745182"/>
            <a:ext cx="1473257" cy="1237922"/>
            <a:chOff x="5456937" y="179609"/>
            <a:chExt cx="3169657" cy="2925838"/>
          </a:xfrm>
        </p:grpSpPr>
        <p:grpSp>
          <p:nvGrpSpPr>
            <p:cNvPr id="327" name="Google Shape;327;p47"/>
            <p:cNvGrpSpPr/>
            <p:nvPr/>
          </p:nvGrpSpPr>
          <p:grpSpPr>
            <a:xfrm>
              <a:off x="5456937" y="179609"/>
              <a:ext cx="3169657" cy="2925838"/>
              <a:chOff x="2865897" y="1918688"/>
              <a:chExt cx="3169657" cy="2925838"/>
            </a:xfrm>
          </p:grpSpPr>
          <p:pic>
            <p:nvPicPr>
              <p:cNvPr id="328" name="Google Shape;328;p47" descr="A picture containing white, engine&#10;&#10;Description automatically generated"/>
              <p:cNvPicPr preferRelativeResize="0"/>
              <p:nvPr/>
            </p:nvPicPr>
            <p:blipFill rotWithShape="1">
              <a:blip r:embed="rId5">
                <a:alphaModFix/>
              </a:blip>
              <a:srcRect/>
              <a:stretch/>
            </p:blipFill>
            <p:spPr>
              <a:xfrm>
                <a:off x="2865897" y="1918688"/>
                <a:ext cx="3169657" cy="2925838"/>
              </a:xfrm>
              <a:prstGeom prst="rect">
                <a:avLst/>
              </a:prstGeom>
              <a:noFill/>
              <a:ln>
                <a:noFill/>
              </a:ln>
            </p:spPr>
          </p:pic>
          <p:sp>
            <p:nvSpPr>
              <p:cNvPr id="329" name="Google Shape;329;p47"/>
              <p:cNvSpPr/>
              <p:nvPr/>
            </p:nvSpPr>
            <p:spPr>
              <a:xfrm>
                <a:off x="3881631" y="3362131"/>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0" name="Google Shape;330;p47"/>
              <p:cNvSpPr/>
              <p:nvPr/>
            </p:nvSpPr>
            <p:spPr>
              <a:xfrm>
                <a:off x="3655736" y="3386137"/>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1" name="Google Shape;331;p47"/>
              <p:cNvSpPr/>
              <p:nvPr/>
            </p:nvSpPr>
            <p:spPr>
              <a:xfrm>
                <a:off x="3437086" y="3404173"/>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2" name="Google Shape;332;p47"/>
              <p:cNvSpPr/>
              <p:nvPr/>
            </p:nvSpPr>
            <p:spPr>
              <a:xfrm>
                <a:off x="3655736" y="3671644"/>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3" name="Google Shape;333;p47"/>
              <p:cNvSpPr/>
              <p:nvPr/>
            </p:nvSpPr>
            <p:spPr>
              <a:xfrm>
                <a:off x="3653325" y="3970290"/>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4" name="Google Shape;334;p47"/>
              <p:cNvSpPr/>
              <p:nvPr/>
            </p:nvSpPr>
            <p:spPr>
              <a:xfrm>
                <a:off x="3878018" y="3957168"/>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5" name="Google Shape;335;p47"/>
              <p:cNvSpPr/>
              <p:nvPr/>
            </p:nvSpPr>
            <p:spPr>
              <a:xfrm>
                <a:off x="3443182" y="3991951"/>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336" name="Google Shape;336;p47"/>
            <p:cNvSpPr/>
            <p:nvPr/>
          </p:nvSpPr>
          <p:spPr>
            <a:xfrm>
              <a:off x="6465057" y="1910143"/>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7" name="Google Shape;337;p47"/>
            <p:cNvSpPr/>
            <p:nvPr/>
          </p:nvSpPr>
          <p:spPr>
            <a:xfrm>
              <a:off x="6690224" y="2178350"/>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8" name="Google Shape;338;p47"/>
            <p:cNvSpPr/>
            <p:nvPr/>
          </p:nvSpPr>
          <p:spPr>
            <a:xfrm>
              <a:off x="6474476" y="2508436"/>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9" name="Google Shape;339;p47"/>
            <p:cNvSpPr/>
            <p:nvPr/>
          </p:nvSpPr>
          <p:spPr>
            <a:xfrm>
              <a:off x="6027945" y="1958983"/>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0" name="Google Shape;340;p47"/>
            <p:cNvSpPr/>
            <p:nvPr/>
          </p:nvSpPr>
          <p:spPr>
            <a:xfrm>
              <a:off x="6027944" y="1356366"/>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1" name="Google Shape;341;p47"/>
            <p:cNvSpPr/>
            <p:nvPr/>
          </p:nvSpPr>
          <p:spPr>
            <a:xfrm>
              <a:off x="5812644" y="1684305"/>
              <a:ext cx="196215" cy="264795"/>
            </a:xfrm>
            <a:custGeom>
              <a:avLst/>
              <a:gdLst/>
              <a:ahLst/>
              <a:cxnLst/>
              <a:rect l="l" t="t" r="r" b="b"/>
              <a:pathLst>
                <a:path w="196215" h="264795" extrusionOk="0">
                  <a:moveTo>
                    <a:pt x="0" y="49530"/>
                  </a:moveTo>
                  <a:lnTo>
                    <a:pt x="45720" y="0"/>
                  </a:lnTo>
                  <a:lnTo>
                    <a:pt x="137160" y="57150"/>
                  </a:lnTo>
                  <a:lnTo>
                    <a:pt x="196215" y="209550"/>
                  </a:lnTo>
                  <a:lnTo>
                    <a:pt x="160020" y="264795"/>
                  </a:lnTo>
                  <a:lnTo>
                    <a:pt x="55245" y="200025"/>
                  </a:lnTo>
                  <a:lnTo>
                    <a:pt x="0" y="49530"/>
                  </a:lnTo>
                  <a:close/>
                </a:path>
              </a:pathLst>
            </a:custGeom>
            <a:solidFill>
              <a:srgbClr val="ED7D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342" name="Google Shape;342;p47"/>
          <p:cNvSpPr txBox="1"/>
          <p:nvPr/>
        </p:nvSpPr>
        <p:spPr>
          <a:xfrm>
            <a:off x="8178525" y="3414125"/>
            <a:ext cx="9795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a:latin typeface="Meiryo"/>
              <a:ea typeface="Meiryo"/>
              <a:cs typeface="Meiryo"/>
              <a:sym typeface="Meiryo"/>
            </a:endParaRPr>
          </a:p>
        </p:txBody>
      </p:sp>
      <p:sp>
        <p:nvSpPr>
          <p:cNvPr id="343" name="Google Shape;343;p47"/>
          <p:cNvSpPr txBox="1"/>
          <p:nvPr/>
        </p:nvSpPr>
        <p:spPr>
          <a:xfrm>
            <a:off x="7166250" y="492875"/>
            <a:ext cx="12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C000"/>
                </a:solidFill>
                <a:latin typeface="Meiryo"/>
                <a:ea typeface="Meiryo"/>
                <a:cs typeface="Meiryo"/>
                <a:sym typeface="Meiryo"/>
              </a:rPr>
              <a:t>*proposed</a:t>
            </a:r>
            <a:endParaRPr>
              <a:solidFill>
                <a:srgbClr val="FFC000"/>
              </a:solidFill>
              <a:latin typeface="Meiryo"/>
              <a:ea typeface="Meiryo"/>
              <a:cs typeface="Meiryo"/>
              <a:sym typeface="Meiry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48"/>
          <p:cNvSpPr txBox="1">
            <a:spLocks noGrp="1"/>
          </p:cNvSpPr>
          <p:nvPr>
            <p:ph type="title"/>
          </p:nvPr>
        </p:nvSpPr>
        <p:spPr>
          <a:xfrm>
            <a:off x="0" y="13691"/>
            <a:ext cx="91440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349" name="Google Shape;349;p48"/>
          <p:cNvSpPr txBox="1">
            <a:spLocks noGrp="1"/>
          </p:cNvSpPr>
          <p:nvPr>
            <p:ph type="body" idx="1"/>
          </p:nvPr>
        </p:nvSpPr>
        <p:spPr>
          <a:xfrm>
            <a:off x="223285" y="1369219"/>
            <a:ext cx="87399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350" name="Google Shape;350;p48"/>
          <p:cNvSpPr txBox="1">
            <a:spLocks noGrp="1"/>
          </p:cNvSpPr>
          <p:nvPr>
            <p:ph type="sldNum" idx="12"/>
          </p:nvPr>
        </p:nvSpPr>
        <p:spPr>
          <a:xfrm>
            <a:off x="7086600" y="486965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pic>
        <p:nvPicPr>
          <p:cNvPr id="351" name="Google Shape;351;p48"/>
          <p:cNvPicPr preferRelativeResize="0"/>
          <p:nvPr/>
        </p:nvPicPr>
        <p:blipFill>
          <a:blip r:embed="rId3">
            <a:alphaModFix/>
          </a:blip>
          <a:stretch>
            <a:fillRect/>
          </a:stretch>
        </p:blipFill>
        <p:spPr>
          <a:xfrm>
            <a:off x="3355799" y="0"/>
            <a:ext cx="5112402" cy="5143500"/>
          </a:xfrm>
          <a:prstGeom prst="rect">
            <a:avLst/>
          </a:prstGeom>
          <a:noFill/>
          <a:ln>
            <a:noFill/>
          </a:ln>
        </p:spPr>
      </p:pic>
      <p:sp>
        <p:nvSpPr>
          <p:cNvPr id="352" name="Google Shape;352;p48"/>
          <p:cNvSpPr txBox="1"/>
          <p:nvPr/>
        </p:nvSpPr>
        <p:spPr>
          <a:xfrm>
            <a:off x="6576700" y="3660700"/>
            <a:ext cx="1815000" cy="6156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8761D"/>
                </a:solidFill>
                <a:latin typeface="Meiryo"/>
                <a:ea typeface="Meiryo"/>
                <a:cs typeface="Meiryo"/>
                <a:sym typeface="Meiryo"/>
              </a:rPr>
              <a:t>  6m + 6 x 0.4</a:t>
            </a:r>
            <a:endParaRPr b="1">
              <a:solidFill>
                <a:srgbClr val="38761D"/>
              </a:solidFill>
              <a:latin typeface="Meiryo"/>
              <a:ea typeface="Meiryo"/>
              <a:cs typeface="Meiryo"/>
              <a:sym typeface="Meiryo"/>
            </a:endParaRPr>
          </a:p>
          <a:p>
            <a:pPr marL="0" lvl="0" indent="0" algn="l" rtl="0">
              <a:spcBef>
                <a:spcPts val="0"/>
              </a:spcBef>
              <a:spcAft>
                <a:spcPts val="0"/>
              </a:spcAft>
              <a:buNone/>
            </a:pPr>
            <a:r>
              <a:rPr lang="en">
                <a:latin typeface="Meiryo"/>
                <a:ea typeface="Meiryo"/>
                <a:cs typeface="Meiryo"/>
                <a:sym typeface="Meiryo"/>
              </a:rPr>
              <a:t>120,000 detectors</a:t>
            </a:r>
            <a:endParaRPr>
              <a:latin typeface="Meiryo"/>
              <a:ea typeface="Meiryo"/>
              <a:cs typeface="Meiryo"/>
              <a:sym typeface="Meiryo"/>
            </a:endParaRPr>
          </a:p>
        </p:txBody>
      </p:sp>
      <p:pic>
        <p:nvPicPr>
          <p:cNvPr id="353" name="Google Shape;353;p48"/>
          <p:cNvPicPr preferRelativeResize="0"/>
          <p:nvPr/>
        </p:nvPicPr>
        <p:blipFill>
          <a:blip r:embed="rId4">
            <a:alphaModFix/>
          </a:blip>
          <a:stretch>
            <a:fillRect/>
          </a:stretch>
        </p:blipFill>
        <p:spPr>
          <a:xfrm>
            <a:off x="83750" y="327025"/>
            <a:ext cx="3025925" cy="1858100"/>
          </a:xfrm>
          <a:prstGeom prst="rect">
            <a:avLst/>
          </a:prstGeom>
          <a:noFill/>
          <a:ln>
            <a:noFill/>
          </a:ln>
        </p:spPr>
      </p:pic>
      <p:pic>
        <p:nvPicPr>
          <p:cNvPr id="354" name="Google Shape;354;p48"/>
          <p:cNvPicPr preferRelativeResize="0"/>
          <p:nvPr/>
        </p:nvPicPr>
        <p:blipFill>
          <a:blip r:embed="rId5">
            <a:alphaModFix/>
          </a:blip>
          <a:stretch>
            <a:fillRect/>
          </a:stretch>
        </p:blipFill>
        <p:spPr>
          <a:xfrm>
            <a:off x="83750" y="2185125"/>
            <a:ext cx="3025925" cy="2018258"/>
          </a:xfrm>
          <a:prstGeom prst="rect">
            <a:avLst/>
          </a:prstGeom>
          <a:noFill/>
          <a:ln>
            <a:noFill/>
          </a:ln>
        </p:spPr>
      </p:pic>
      <p:sp>
        <p:nvSpPr>
          <p:cNvPr id="355" name="Google Shape;355;p48"/>
          <p:cNvSpPr txBox="1"/>
          <p:nvPr/>
        </p:nvSpPr>
        <p:spPr>
          <a:xfrm rot="-5400000">
            <a:off x="2577350" y="3273750"/>
            <a:ext cx="1896600" cy="492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Meiryo"/>
                <a:ea typeface="Meiryo"/>
                <a:cs typeface="Meiryo"/>
                <a:sym typeface="Meiryo"/>
              </a:rPr>
              <a:t>O(100k) det</a:t>
            </a:r>
            <a:endParaRPr sz="2000" b="1">
              <a:latin typeface="Meiryo"/>
              <a:ea typeface="Meiryo"/>
              <a:cs typeface="Meiryo"/>
              <a:sym typeface="Meiryo"/>
            </a:endParaRPr>
          </a:p>
        </p:txBody>
      </p:sp>
      <p:sp>
        <p:nvSpPr>
          <p:cNvPr id="356" name="Google Shape;356;p48"/>
          <p:cNvSpPr txBox="1"/>
          <p:nvPr/>
        </p:nvSpPr>
        <p:spPr>
          <a:xfrm rot="-5400000">
            <a:off x="2577350" y="1009775"/>
            <a:ext cx="1896600" cy="492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Meiryo"/>
                <a:ea typeface="Meiryo"/>
                <a:cs typeface="Meiryo"/>
                <a:sym typeface="Meiryo"/>
              </a:rPr>
              <a:t>O(10k) det</a:t>
            </a:r>
            <a:endParaRPr sz="2000" b="1">
              <a:latin typeface="Meiryo"/>
              <a:ea typeface="Meiryo"/>
              <a:cs typeface="Meiryo"/>
              <a:sym typeface="Meiry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22_0715">
  <a:themeElements>
    <a:clrScheme name="グレースケール">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923</Words>
  <Application>Microsoft Macintosh PowerPoint</Application>
  <PresentationFormat>On-screen Show (16:9)</PresentationFormat>
  <Paragraphs>122</Paragraphs>
  <Slides>19</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Meiryo</vt:lpstr>
      <vt:lpstr>Arial</vt:lpstr>
      <vt:lpstr>Calibri</vt:lpstr>
      <vt:lpstr>Cambria</vt:lpstr>
      <vt:lpstr>Simple Light</vt:lpstr>
      <vt:lpstr>1_Office Theme</vt:lpstr>
      <vt:lpstr>2022_0715</vt:lpstr>
      <vt:lpstr>Simons Observatory</vt:lpstr>
      <vt:lpstr>PowerPoint Presentation</vt:lpstr>
      <vt:lpstr>PowerPoint Presentation</vt:lpstr>
      <vt:lpstr>PowerPoint Presentation</vt:lpstr>
      <vt:lpstr>PowerPoint Presentation</vt:lpstr>
      <vt:lpstr>PowerPoint Presentation</vt:lpstr>
      <vt:lpstr>The Simons Observatory </vt:lpstr>
      <vt:lpstr>Expansion: UK, Japan, and NSF funds*</vt:lpstr>
      <vt:lpstr>PowerPoint Presentation</vt:lpstr>
      <vt:lpstr>Simons Observatory Readout and Detectors (Simons Foundation Scope Alone)</vt:lpstr>
      <vt:lpstr>SOLAT and LATR</vt:lpstr>
      <vt:lpstr>PowerPoint Presentation</vt:lpstr>
      <vt:lpstr>SO Science Goals</vt:lpstr>
      <vt:lpstr>SO and CMB-S4</vt:lpstr>
      <vt:lpstr>Backup</vt:lpstr>
      <vt:lpstr>SO Surveys</vt:lpstr>
      <vt:lpstr>SO: New Opportunities in mm-Transient Science</vt:lpstr>
      <vt:lpstr>SO Synergy with Optical Surveys</vt:lpstr>
      <vt:lpstr>Additional Goals and Data Combinations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Simons Observatory</dc:title>
  <cp:lastModifiedBy>Adrian T LEE</cp:lastModifiedBy>
  <cp:revision>3</cp:revision>
  <dcterms:modified xsi:type="dcterms:W3CDTF">2023-02-23T07:26:53Z</dcterms:modified>
</cp:coreProperties>
</file>