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media2.mp4" ContentType="video/unknown"/>
  <Override PartName="/ppt/media/image2.jpeg" ContentType="image/jpeg"/>
  <Override PartName="/ppt/media/media1.mov" ContentType="video/unknown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ysicsRetreatPlanni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11880576" y="13030200"/>
            <a:ext cx="724447" cy="721643"/>
          </a:xfrm>
          <a:prstGeom prst="rect">
            <a:avLst/>
          </a:prstGeom>
        </p:spPr>
        <p:txBody>
          <a:bodyPr lIns="101600" tIns="101600" rIns="101600" bIns="101600">
            <a:normAutofit fontScale="100000" lnSpcReduction="0"/>
          </a:bodyPr>
          <a:lstStyle>
            <a:lvl1pPr>
              <a:defRPr b="0" sz="3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ust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"/>
          <p:cNvSpPr/>
          <p:nvPr/>
        </p:nvSpPr>
        <p:spPr>
          <a:xfrm>
            <a:off x="3073400" y="25400"/>
            <a:ext cx="18288000" cy="13716000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</p:spPr>
        <p:txBody>
          <a:bodyPr lIns="101600" tIns="101600" rIns="101600" bIns="101600" anchor="ctr"/>
          <a:lstStyle/>
          <a:p>
            <a:pPr algn="ctr" defTabSz="8128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1918950" y="12979400"/>
            <a:ext cx="520701" cy="558800"/>
          </a:xfrm>
          <a:prstGeom prst="rect">
            <a:avLst/>
          </a:prstGeom>
        </p:spPr>
        <p:txBody>
          <a:bodyPr lIns="101600" tIns="101600" rIns="101600" bIns="101600" anchor="b"/>
          <a:lstStyle>
            <a:lvl1pPr defTabSz="812800">
              <a:defRPr b="0" sz="2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/>
          <p:nvPr>
            <p:ph type="sldNum" sz="quarter" idx="2"/>
          </p:nvPr>
        </p:nvSpPr>
        <p:spPr>
          <a:xfrm>
            <a:off x="23358500" y="12953520"/>
            <a:ext cx="817137" cy="79960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algn="ctr" defTabSz="914400">
              <a:lnSpc>
                <a:spcPct val="100000"/>
              </a:lnSpc>
              <a:spcBef>
                <a:spcPts val="0"/>
              </a:spcBef>
              <a:defRPr b="1" sz="4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048000" y="0"/>
            <a:ext cx="1501902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122420" y="2377440"/>
            <a:ext cx="15521940" cy="1133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1180733" indent="-728296">
              <a:buChar char="—"/>
              <a:defRPr sz="4200"/>
            </a:lvl2pPr>
            <a:lvl3pPr marL="1391660" indent="-374072">
              <a:spcBef>
                <a:spcPts val="1000"/>
              </a:spcBef>
              <a:defRPr sz="3600"/>
            </a:lvl3pPr>
            <a:lvl4pPr marL="1734560" indent="-374072">
              <a:spcBef>
                <a:spcPts val="1000"/>
              </a:spcBef>
              <a:buChar char="–"/>
              <a:defRPr sz="3600"/>
            </a:lvl4pPr>
            <a:lvl5pPr marL="2191760" indent="-374072">
              <a:spcBef>
                <a:spcPts val="1000"/>
              </a:spcBef>
              <a:buChar char="»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79375" marR="79375" indent="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1pPr>
      <a:lvl2pPr marL="79375" marR="79375" indent="2286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2pPr>
      <a:lvl3pPr marL="79375" marR="79375" indent="4572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3pPr>
      <a:lvl4pPr marL="79375" marR="79375" indent="6858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4pPr>
      <a:lvl5pPr marL="79375" marR="79375" indent="9144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5pPr>
      <a:lvl6pPr marL="79375" marR="79375" indent="11430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6pPr>
      <a:lvl7pPr marL="79375" marR="79375" indent="13716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7pPr>
      <a:lvl8pPr marL="79375" marR="79375" indent="16002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8pPr>
      <a:lvl9pPr marL="79375" marR="79375" indent="1828800" algn="ctr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600" u="none">
          <a:solidFill>
            <a:srgbClr val="003DAF"/>
          </a:solidFill>
          <a:uFill>
            <a:solidFill>
              <a:srgbClr val="003DAF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611187" marR="79375" indent="-571500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1319456" marR="79375" indent="-867019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15371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18800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23372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23372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23372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23372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2337232" marR="79375" indent="-519545" algn="l" defTabSz="182880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1" baseline="0" cap="none" i="0" spc="0" strike="noStrike" sz="5000" u="none"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https://arxiv.org/abs/2211.09978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401947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✭ z=1.013"/>
          <p:cNvSpPr txBox="1"/>
          <p:nvPr/>
        </p:nvSpPr>
        <p:spPr>
          <a:xfrm>
            <a:off x="18484952" y="4856385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z=1.013</a:t>
            </a:r>
          </a:p>
        </p:txBody>
      </p:sp>
      <p:sp>
        <p:nvSpPr>
          <p:cNvPr id="38" name="✭ z=0.461"/>
          <p:cNvSpPr txBox="1"/>
          <p:nvPr/>
        </p:nvSpPr>
        <p:spPr>
          <a:xfrm>
            <a:off x="17164152" y="3720531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z=0.461</a:t>
            </a:r>
          </a:p>
        </p:txBody>
      </p:sp>
      <p:sp>
        <p:nvSpPr>
          <p:cNvPr id="39" name="✭ z=3.381"/>
          <p:cNvSpPr txBox="1"/>
          <p:nvPr/>
        </p:nvSpPr>
        <p:spPr>
          <a:xfrm>
            <a:off x="19043752" y="2120331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z=3.381</a:t>
            </a:r>
          </a:p>
        </p:txBody>
      </p:sp>
      <p:sp>
        <p:nvSpPr>
          <p:cNvPr id="40" name="✭ z=0.103"/>
          <p:cNvSpPr txBox="1"/>
          <p:nvPr/>
        </p:nvSpPr>
        <p:spPr>
          <a:xfrm>
            <a:off x="16402152" y="697931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z=0.103</a:t>
            </a:r>
          </a:p>
        </p:txBody>
      </p:sp>
      <p:sp>
        <p:nvSpPr>
          <p:cNvPr id="41" name="✭ z=0.989"/>
          <p:cNvSpPr txBox="1"/>
          <p:nvPr/>
        </p:nvSpPr>
        <p:spPr>
          <a:xfrm>
            <a:off x="18078552" y="3152605"/>
            <a:ext cx="154602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z=0.989</a:t>
            </a:r>
          </a:p>
        </p:txBody>
      </p:sp>
      <p:sp>
        <p:nvSpPr>
          <p:cNvPr id="42" name="✭ z=1.591"/>
          <p:cNvSpPr txBox="1"/>
          <p:nvPr/>
        </p:nvSpPr>
        <p:spPr>
          <a:xfrm>
            <a:off x="20681492" y="4135025"/>
            <a:ext cx="154602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z=1.591</a:t>
            </a:r>
          </a:p>
        </p:txBody>
      </p:sp>
      <p:sp>
        <p:nvSpPr>
          <p:cNvPr id="43" name="✭ z=0.775"/>
          <p:cNvSpPr txBox="1"/>
          <p:nvPr/>
        </p:nvSpPr>
        <p:spPr>
          <a:xfrm>
            <a:off x="21801170" y="1409252"/>
            <a:ext cx="154602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z=0.775</a:t>
            </a:r>
          </a:p>
        </p:txBody>
      </p:sp>
      <p:sp>
        <p:nvSpPr>
          <p:cNvPr id="44" name="✭ z=1.204"/>
          <p:cNvSpPr txBox="1"/>
          <p:nvPr/>
        </p:nvSpPr>
        <p:spPr>
          <a:xfrm>
            <a:off x="16402152" y="5475009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z=1.204</a:t>
            </a:r>
          </a:p>
        </p:txBody>
      </p:sp>
      <p:sp>
        <p:nvSpPr>
          <p:cNvPr id="45" name="✭ z=2.477"/>
          <p:cNvSpPr txBox="1"/>
          <p:nvPr/>
        </p:nvSpPr>
        <p:spPr>
          <a:xfrm>
            <a:off x="18078552" y="1088058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z=2.477</a:t>
            </a:r>
          </a:p>
        </p:txBody>
      </p:sp>
      <p:sp>
        <p:nvSpPr>
          <p:cNvPr id="46" name="✭ z=1.226"/>
          <p:cNvSpPr txBox="1"/>
          <p:nvPr/>
        </p:nvSpPr>
        <p:spPr>
          <a:xfrm>
            <a:off x="14116152" y="422287"/>
            <a:ext cx="154602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z=1.226</a:t>
            </a:r>
          </a:p>
        </p:txBody>
      </p:sp>
      <p:sp>
        <p:nvSpPr>
          <p:cNvPr id="47" name="✭ z=2.475"/>
          <p:cNvSpPr txBox="1"/>
          <p:nvPr/>
        </p:nvSpPr>
        <p:spPr>
          <a:xfrm>
            <a:off x="18688152" y="697931"/>
            <a:ext cx="154602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✭ z=2.475</a:t>
            </a:r>
          </a:p>
        </p:txBody>
      </p:sp>
      <p:sp>
        <p:nvSpPr>
          <p:cNvPr id="48" name="The Opportunities of Stage-5 Spectroscopy…"/>
          <p:cNvSpPr txBox="1"/>
          <p:nvPr/>
        </p:nvSpPr>
        <p:spPr>
          <a:xfrm>
            <a:off x="423712" y="1489689"/>
            <a:ext cx="18356591" cy="3773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1280" marR="81280" defTabSz="1828800">
              <a:lnSpc>
                <a:spcPct val="100000"/>
              </a:lnSpc>
              <a:spcBef>
                <a:spcPts val="0"/>
              </a:spcBef>
              <a:defRPr b="1" sz="6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The Opportunities of Stage-5 Spectroscopy</a:t>
            </a:r>
          </a:p>
          <a:p>
            <a:pPr marL="81280" marR="81280" defTabSz="1828800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Probing both epochs of accelerated expansion</a:t>
            </a:r>
          </a:p>
          <a:p>
            <a:pPr marL="81280" marR="81280" defTabSz="1828800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81280" marR="81280" defTabSz="1828800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David Schlegel, Lawrence Berkeley Lab</a:t>
            </a:r>
          </a:p>
          <a:p>
            <a:pPr marL="81280" marR="81280" defTabSz="1828800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DESI Co-Project Scientist, Snowmass CF6 co-convener</a:t>
            </a:r>
          </a:p>
        </p:txBody>
      </p:sp>
      <p:sp>
        <p:nvSpPr>
          <p:cNvPr id="49" name="P5 Cosmic Frontier Town Hall…"/>
          <p:cNvSpPr txBox="1"/>
          <p:nvPr/>
        </p:nvSpPr>
        <p:spPr>
          <a:xfrm>
            <a:off x="508780" y="6270407"/>
            <a:ext cx="8131970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P5 Cosmic Frontier Town Hall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February 22,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" name="Stage 5 Spectroscopy: neutrino masses + light relics…"/>
          <p:cNvSpPr txBox="1"/>
          <p:nvPr/>
        </p:nvSpPr>
        <p:spPr>
          <a:xfrm>
            <a:off x="866297" y="245360"/>
            <a:ext cx="23623635" cy="2875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Spectroscopy: neutrino masses + light relics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Current constraints from Planck (CMB) + BOSS (Stage 3 spectroscopy)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Massive neutrinos (∑m</a:t>
            </a:r>
            <a:r>
              <a:rPr baseline="-5999"/>
              <a:t>ν</a:t>
            </a:r>
            <a:r>
              <a:t>) to 15-25 meV (dependent upon LiteBIRD τ)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Light relics (ΔN</a:t>
            </a:r>
            <a:r>
              <a:rPr baseline="-5999"/>
              <a:t>eff</a:t>
            </a:r>
            <a:r>
              <a:t>)  to 0.024 (with BBN prior, otherwise 0.08)</a:t>
            </a:r>
          </a:p>
        </p:txBody>
      </p:sp>
      <p:grpSp>
        <p:nvGrpSpPr>
          <p:cNvPr id="132" name="Group"/>
          <p:cNvGrpSpPr/>
          <p:nvPr/>
        </p:nvGrpSpPr>
        <p:grpSpPr>
          <a:xfrm>
            <a:off x="3262127" y="3221133"/>
            <a:ext cx="13373886" cy="9813640"/>
            <a:chOff x="0" y="0"/>
            <a:chExt cx="13373884" cy="9813639"/>
          </a:xfrm>
        </p:grpSpPr>
        <p:sp>
          <p:nvSpPr>
            <p:cNvPr id="130" name="Rectangle"/>
            <p:cNvSpPr/>
            <p:nvPr/>
          </p:nvSpPr>
          <p:spPr>
            <a:xfrm>
              <a:off x="0" y="0"/>
              <a:ext cx="13373885" cy="98136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1" name="neutrinos_cf.pdf" descr="neutrinos_cf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0478" y="114534"/>
              <a:ext cx="12592909" cy="9462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" name="Based on Sailer, Castorina, Ferraro &amp; White (2022)"/>
          <p:cNvSpPr txBox="1"/>
          <p:nvPr/>
        </p:nvSpPr>
        <p:spPr>
          <a:xfrm>
            <a:off x="3199619" y="13004831"/>
            <a:ext cx="1145184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Based on Sailer, Castorina, Ferraro &amp; White (2022)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23535023" y="12953520"/>
            <a:ext cx="464092" cy="4666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31519">
              <a:defRPr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36" name="Rectangle"/>
          <p:cNvSpPr/>
          <p:nvPr/>
        </p:nvSpPr>
        <p:spPr>
          <a:xfrm>
            <a:off x="146076" y="2675091"/>
            <a:ext cx="24581581" cy="117936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73152" marR="73152" defTabSz="1645920">
              <a:lnSpc>
                <a:spcPct val="100000"/>
              </a:lnSpc>
              <a:spcBef>
                <a:spcPts val="0"/>
              </a:spcBef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3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544" y="647693"/>
            <a:ext cx="21131235" cy="15848426"/>
          </a:xfrm>
          <a:prstGeom prst="rect">
            <a:avLst/>
          </a:prstGeom>
          <a:ln w="12700"/>
        </p:spPr>
      </p:pic>
      <p:sp>
        <p:nvSpPr>
          <p:cNvPr id="138" name="Rectangle"/>
          <p:cNvSpPr/>
          <p:nvPr/>
        </p:nvSpPr>
        <p:spPr>
          <a:xfrm>
            <a:off x="-435534" y="-148369"/>
            <a:ext cx="25677515" cy="358115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9" name="The Universe (+Rubin Observatory) kindly provides compact galaxies at all redshifts"/>
          <p:cNvSpPr txBox="1"/>
          <p:nvPr/>
        </p:nvSpPr>
        <p:spPr>
          <a:xfrm>
            <a:off x="963533" y="484197"/>
            <a:ext cx="23429785" cy="1580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80" marR="81280" defTabSz="1828800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Universe (+Rubin Observatory) kindly provides compact galaxies at all redshifts</a:t>
            </a:r>
          </a:p>
        </p:txBody>
      </p:sp>
      <p:sp>
        <p:nvSpPr>
          <p:cNvPr id="140" name="Rectangle"/>
          <p:cNvSpPr/>
          <p:nvPr/>
        </p:nvSpPr>
        <p:spPr>
          <a:xfrm>
            <a:off x="3733800" y="13995400"/>
            <a:ext cx="18719800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73152" marR="73152" defTabSz="1645920">
              <a:lnSpc>
                <a:spcPct val="100000"/>
              </a:lnSpc>
              <a:spcBef>
                <a:spcPts val="0"/>
              </a:spcBef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36528" y="3420853"/>
            <a:ext cx="14026019" cy="4727079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Line"/>
          <p:cNvSpPr/>
          <p:nvPr/>
        </p:nvSpPr>
        <p:spPr>
          <a:xfrm flipV="1">
            <a:off x="13268703" y="4863608"/>
            <a:ext cx="5987173" cy="623410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3" name="At z &gt; 2, we have Lyman Alpha Emitters (LAEs) and Lyman Break Galaxies (LBGs)"/>
          <p:cNvSpPr txBox="1"/>
          <p:nvPr/>
        </p:nvSpPr>
        <p:spPr>
          <a:xfrm>
            <a:off x="2494051" y="2050438"/>
            <a:ext cx="21966090" cy="75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80" marR="81280" defTabSz="18288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At z &gt; 2, we have Lyman Alpha Emitters (LAEs) and Lyman Break Galaxies (LBGs)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89;p14" descr="Google Shape;89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0095" y="2860462"/>
            <a:ext cx="15503857" cy="990951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" name="Stage V Spectroscopy Timeline advocated in the Snowmass reports"/>
          <p:cNvSpPr txBox="1"/>
          <p:nvPr/>
        </p:nvSpPr>
        <p:spPr>
          <a:xfrm>
            <a:off x="777402" y="860472"/>
            <a:ext cx="22489245" cy="1377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79375" marR="79375" defTabSz="1828800">
              <a:lnSpc>
                <a:spcPct val="100000"/>
              </a:lnSpc>
              <a:spcBef>
                <a:spcPts val="0"/>
              </a:spcBef>
              <a:buClr>
                <a:srgbClr val="003DAF"/>
              </a:buClr>
              <a:buFont typeface="Arial"/>
              <a:defRPr b="1">
                <a:solidFill>
                  <a:srgbClr val="FFFFF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 V Spectroscopy Timeline advocated in the Snowmass reports</a:t>
            </a:r>
          </a:p>
        </p:txBody>
      </p:sp>
      <p:sp>
        <p:nvSpPr>
          <p:cNvPr id="148" name="Rubin imaging will provide the target-selection incl. &gt;30M LBG and &gt;50M LAE galaxies"/>
          <p:cNvSpPr txBox="1"/>
          <p:nvPr/>
        </p:nvSpPr>
        <p:spPr>
          <a:xfrm>
            <a:off x="2110655" y="1641482"/>
            <a:ext cx="21966089" cy="75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80" marR="81280" defTabSz="18288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Rubin imaging will provide the target-selection incl. &gt;30M LBG and &gt;50M LAE galaxies</a:t>
            </a:r>
          </a:p>
        </p:txBody>
      </p:sp>
      <p:sp>
        <p:nvSpPr>
          <p:cNvPr id="149" name="Line"/>
          <p:cNvSpPr/>
          <p:nvPr/>
        </p:nvSpPr>
        <p:spPr>
          <a:xfrm>
            <a:off x="9707356" y="5603874"/>
            <a:ext cx="2740984" cy="4810925"/>
          </a:xfrm>
          <a:prstGeom prst="line">
            <a:avLst/>
          </a:prstGeom>
          <a:ln w="1143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0" name="Target selection"/>
          <p:cNvSpPr txBox="1"/>
          <p:nvPr/>
        </p:nvSpPr>
        <p:spPr>
          <a:xfrm>
            <a:off x="10502641" y="6033405"/>
            <a:ext cx="4383883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Target selection</a:t>
            </a:r>
          </a:p>
        </p:txBody>
      </p:sp>
      <p:sp>
        <p:nvSpPr>
          <p:cNvPr id="151" name="Adapted from Snowmass CF6 report"/>
          <p:cNvSpPr txBox="1"/>
          <p:nvPr/>
        </p:nvSpPr>
        <p:spPr>
          <a:xfrm>
            <a:off x="11192755" y="12846161"/>
            <a:ext cx="8358635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Adapted from Snowmass CF6 report</a:t>
            </a:r>
          </a:p>
        </p:txBody>
      </p:sp>
      <p:sp>
        <p:nvSpPr>
          <p:cNvPr id="152" name="Year —&gt;"/>
          <p:cNvSpPr txBox="1"/>
          <p:nvPr/>
        </p:nvSpPr>
        <p:spPr>
          <a:xfrm>
            <a:off x="5313214" y="10852501"/>
            <a:ext cx="2086522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Year —&gt;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AA"/>
          <p:cNvSpPr txBox="1"/>
          <p:nvPr/>
        </p:nvSpPr>
        <p:spPr>
          <a:xfrm>
            <a:off x="11576151" y="6453784"/>
            <a:ext cx="9043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</a:t>
            </a:r>
          </a:p>
        </p:txBody>
      </p:sp>
      <p:sp>
        <p:nvSpPr>
          <p:cNvPr id="156" name="Stage 5 Spectroscopic Survey implementation options…"/>
          <p:cNvSpPr txBox="1"/>
          <p:nvPr/>
        </p:nvSpPr>
        <p:spPr>
          <a:xfrm>
            <a:off x="1224134" y="742513"/>
            <a:ext cx="23623635" cy="11133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Spectroscopic Survey implementation options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Operate DESI for ~100 years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(not actually proposed)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Option A: DESI-Upgrade in the north+south (twin 4-m telescopes)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Upgrade DESI in Arizona from 5,000 ➔14,000 fiber robots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DESI spectrographs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Upgrade the detectors + electronics to low-noise Skipper CCDs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Replicate at the twin telescope in Chile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Operate both telescopes for ~10 years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Option B: MegaMapper (6.5-m telescope)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or re-purpose existing 6.5-m primary mirror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wide-field optical corrector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DESI spectrographs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Operate for ~5 years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Larger-aperture telescope (SpecTel/WST, MSE)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Facility + instrument would be shared with other astronomy projects</a:t>
            </a:r>
          </a:p>
          <a:p>
            <a:pPr lvl="1" marL="1219200" indent="-6096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Uncosted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DESI-Mayall-night sky copy.jpg" descr="DESI-Mayall-night sky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0743" y="-141883"/>
            <a:ext cx="14260259" cy="139996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0" name="AA"/>
          <p:cNvSpPr txBox="1"/>
          <p:nvPr/>
        </p:nvSpPr>
        <p:spPr>
          <a:xfrm>
            <a:off x="11576151" y="6453784"/>
            <a:ext cx="9043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</a:t>
            </a:r>
          </a:p>
        </p:txBody>
      </p:sp>
      <p:sp>
        <p:nvSpPr>
          <p:cNvPr id="161" name="R&amp;D for Stage 5 Spectroscopic Survey is well-underway…"/>
          <p:cNvSpPr txBox="1"/>
          <p:nvPr/>
        </p:nvSpPr>
        <p:spPr>
          <a:xfrm>
            <a:off x="1326373" y="518730"/>
            <a:ext cx="23623635" cy="10559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R&amp;D for Stage 5 Spectroscopic Survey is well-underway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upgrades from DESI?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robots — smaller, higher-density robot army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fibers — higher fiber density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CCDs &amp; FEEs — low-read-noise (Skipper) detectors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Heritage from DESI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targeting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spectrographs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telescope operations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instrument operations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data systems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analysis pipelines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collaboration!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4" name="posmovie.mov" descr="posmovi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obot army for DESI"/>
          <p:cNvSpPr txBox="1"/>
          <p:nvPr/>
        </p:nvSpPr>
        <p:spPr>
          <a:xfrm>
            <a:off x="9377214" y="2996376"/>
            <a:ext cx="608533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Robot army for DESI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5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XL_20220729_223213505.jpg" descr="PXL_20220729_2232135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04" y="-1514667"/>
            <a:ext cx="24923851" cy="1869288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" name="Stage 5 robots"/>
          <p:cNvSpPr txBox="1"/>
          <p:nvPr/>
        </p:nvSpPr>
        <p:spPr>
          <a:xfrm>
            <a:off x="12073180" y="3942059"/>
            <a:ext cx="413400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Stage 5 robots</a:t>
            </a:r>
          </a:p>
        </p:txBody>
      </p:sp>
      <p:sp>
        <p:nvSpPr>
          <p:cNvPr id="170" name="R&amp;D for Stage 5 robot army converging on the “Trillium” design…"/>
          <p:cNvSpPr txBox="1"/>
          <p:nvPr/>
        </p:nvSpPr>
        <p:spPr>
          <a:xfrm>
            <a:off x="1270207" y="685493"/>
            <a:ext cx="23653636" cy="196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R&amp;D for Stage 5 robot army converging on the “Trillium” design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3X packing density compared to DESI for any of the Stage 5 implementations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Precision (~5 micron) pointing </a:t>
            </a:r>
          </a:p>
        </p:txBody>
      </p:sp>
      <p:sp>
        <p:nvSpPr>
          <p:cNvPr id="171" name="Line"/>
          <p:cNvSpPr/>
          <p:nvPr/>
        </p:nvSpPr>
        <p:spPr>
          <a:xfrm>
            <a:off x="23090130" y="3013936"/>
            <a:ext cx="1" cy="196775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2" name="optical fiber tip"/>
          <p:cNvSpPr txBox="1"/>
          <p:nvPr/>
        </p:nvSpPr>
        <p:spPr>
          <a:xfrm>
            <a:off x="20324112" y="2147525"/>
            <a:ext cx="4044852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optical fiber tip</a:t>
            </a:r>
          </a:p>
        </p:txBody>
      </p:sp>
      <p:sp>
        <p:nvSpPr>
          <p:cNvPr id="173" name="DESI robot"/>
          <p:cNvSpPr txBox="1"/>
          <p:nvPr/>
        </p:nvSpPr>
        <p:spPr>
          <a:xfrm>
            <a:off x="11663425" y="6880631"/>
            <a:ext cx="30836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DESI robot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" name="R&amp;D for Stage 5 detectors to use “Skipper” CCDs…"/>
          <p:cNvSpPr txBox="1"/>
          <p:nvPr/>
        </p:nvSpPr>
        <p:spPr>
          <a:xfrm>
            <a:off x="1219088" y="768074"/>
            <a:ext cx="21945825" cy="311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R&amp;D for Stage 5 detectors to use “Skipper” CCDs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increases signal-to-noise for faint galaxies with ~few photons per spectral resolution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Dark matter experiments developed Skipper (non-destructive-read) amplifiers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Astronomical Skipper CCDs use many Skipper amplifiers for fast readout</a:t>
            </a:r>
          </a:p>
          <a:p>
            <a:pPr marL="711200" indent="-711200" defTabSz="821531">
              <a:lnSpc>
                <a:spcPct val="100000"/>
              </a:lnSpc>
              <a:spcBef>
                <a:spcPts val="0"/>
              </a:spcBef>
              <a:buSzPct val="123000"/>
              <a:buChar char="-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First “astronomical Skipper” CCDs to be deployed by FNAL this year</a:t>
            </a:r>
          </a:p>
        </p:txBody>
      </p:sp>
      <p:pic>
        <p:nvPicPr>
          <p:cNvPr id="177" name="page1image36884752.png" descr="page1image368847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49" y="4565278"/>
            <a:ext cx="11996558" cy="8986187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16 Skipper amplifiers…"/>
          <p:cNvSpPr txBox="1"/>
          <p:nvPr/>
        </p:nvSpPr>
        <p:spPr>
          <a:xfrm>
            <a:off x="13288655" y="8292206"/>
            <a:ext cx="7441083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16 Skipper amplifiers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(on one corner of the CCD)</a:t>
            </a:r>
          </a:p>
        </p:txBody>
      </p:sp>
      <p:sp>
        <p:nvSpPr>
          <p:cNvPr id="179" name="Line"/>
          <p:cNvSpPr/>
          <p:nvPr/>
        </p:nvSpPr>
        <p:spPr>
          <a:xfrm flipH="1">
            <a:off x="9662683" y="8784865"/>
            <a:ext cx="3545917" cy="1475678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0" name="Line"/>
          <p:cNvSpPr/>
          <p:nvPr/>
        </p:nvSpPr>
        <p:spPr>
          <a:xfrm flipH="1">
            <a:off x="7233708" y="8808960"/>
            <a:ext cx="5946437" cy="1706062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23528015" y="12953520"/>
            <a:ext cx="478107" cy="4666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31519">
              <a:defRPr sz="2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43604"/>
            <a:ext cx="24384000" cy="1108252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ine"/>
          <p:cNvSpPr/>
          <p:nvPr/>
        </p:nvSpPr>
        <p:spPr>
          <a:xfrm flipH="1">
            <a:off x="1326958" y="4909510"/>
            <a:ext cx="3755553" cy="914135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 flipH="1">
            <a:off x="4482994" y="8531764"/>
            <a:ext cx="3524197" cy="1681117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" name="Line"/>
          <p:cNvSpPr/>
          <p:nvPr/>
        </p:nvSpPr>
        <p:spPr>
          <a:xfrm flipH="1">
            <a:off x="4323750" y="10262423"/>
            <a:ext cx="3703789" cy="223237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7" name="DESI site…"/>
          <p:cNvSpPr txBox="1"/>
          <p:nvPr/>
        </p:nvSpPr>
        <p:spPr>
          <a:xfrm>
            <a:off x="5304345" y="4624891"/>
            <a:ext cx="3247036" cy="17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DESI site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Kitt Peak, AZ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(NSF NOIRLab)</a:t>
            </a:r>
          </a:p>
        </p:txBody>
      </p:sp>
      <p:sp>
        <p:nvSpPr>
          <p:cNvPr id="188" name="Las Campanas, Chile…"/>
          <p:cNvSpPr txBox="1"/>
          <p:nvPr/>
        </p:nvSpPr>
        <p:spPr>
          <a:xfrm>
            <a:off x="8140679" y="8081444"/>
            <a:ext cx="5176876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Las Campanas, Chile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(Carnegie Observatories)</a:t>
            </a:r>
          </a:p>
        </p:txBody>
      </p:sp>
      <p:sp>
        <p:nvSpPr>
          <p:cNvPr id="189" name="Cerro Tololo, Chile…"/>
          <p:cNvSpPr txBox="1"/>
          <p:nvPr/>
        </p:nvSpPr>
        <p:spPr>
          <a:xfrm>
            <a:off x="8140679" y="9818020"/>
            <a:ext cx="3864712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Cerro Tololo, Chile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(NSF NOIRLab)</a:t>
            </a:r>
          </a:p>
        </p:txBody>
      </p:sp>
      <p:sp>
        <p:nvSpPr>
          <p:cNvPr id="190" name="Stage 5 Spectroscopy exploring site alternatives…"/>
          <p:cNvSpPr txBox="1"/>
          <p:nvPr/>
        </p:nvSpPr>
        <p:spPr>
          <a:xfrm>
            <a:off x="508047" y="100754"/>
            <a:ext cx="24047059" cy="2539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Spectroscopy exploring site alternatives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Partnership will partly depend upon telescope platform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NSF NOIRLab is the partner for DESI — partner at Kitt Peak &amp; Cerro Tololo for Options A or B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Carnegie Observatories — partner at Las Campanas for Option 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3295" y="1067952"/>
            <a:ext cx="12990852" cy="1169589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 6"/>
          <p:cNvSpPr/>
          <p:nvPr/>
        </p:nvSpPr>
        <p:spPr>
          <a:xfrm>
            <a:off x="11763295" y="1055588"/>
            <a:ext cx="2099125" cy="2072282"/>
          </a:xfrm>
          <a:prstGeom prst="rect">
            <a:avLst/>
          </a:prstGeom>
          <a:ln w="38100">
            <a:solidFill>
              <a:srgbClr val="FFC000"/>
            </a:solidFill>
            <a:prstDash val="dash"/>
            <a:miter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" name="Straight Connector 8"/>
          <p:cNvSpPr/>
          <p:nvPr/>
        </p:nvSpPr>
        <p:spPr>
          <a:xfrm flipH="1">
            <a:off x="25446" y="1067952"/>
            <a:ext cx="11737851" cy="1713889"/>
          </a:xfrm>
          <a:prstGeom prst="line">
            <a:avLst/>
          </a:prstGeom>
          <a:ln w="50800">
            <a:solidFill>
              <a:srgbClr val="FFC000"/>
            </a:solidFill>
            <a:prstDash val="dash"/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" name="Straight Connector 9"/>
          <p:cNvSpPr/>
          <p:nvPr/>
        </p:nvSpPr>
        <p:spPr>
          <a:xfrm flipH="1">
            <a:off x="13078812" y="3253809"/>
            <a:ext cx="783608" cy="10457587"/>
          </a:xfrm>
          <a:prstGeom prst="line">
            <a:avLst/>
          </a:prstGeom>
          <a:ln w="50800">
            <a:solidFill>
              <a:srgbClr val="FFFF00"/>
            </a:solidFill>
            <a:prstDash val="dash"/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47" y="2781840"/>
            <a:ext cx="13053365" cy="10929555"/>
          </a:xfrm>
          <a:prstGeom prst="rect">
            <a:avLst/>
          </a:prstGeom>
          <a:ln w="41275">
            <a:solidFill>
              <a:srgbClr val="FFC000"/>
            </a:solidFill>
            <a:prstDash val="lgDash"/>
          </a:ln>
        </p:spPr>
      </p:pic>
      <p:sp>
        <p:nvSpPr>
          <p:cNvPr id="198" name="Oval 12"/>
          <p:cNvSpPr/>
          <p:nvPr/>
        </p:nvSpPr>
        <p:spPr>
          <a:xfrm>
            <a:off x="19938742" y="7120070"/>
            <a:ext cx="1325399" cy="1339204"/>
          </a:xfrm>
          <a:prstGeom prst="ellipse">
            <a:avLst/>
          </a:prstGeom>
          <a:solidFill>
            <a:srgbClr val="4472C4">
              <a:alpha val="37000"/>
            </a:srgbClr>
          </a:solidFill>
          <a:ln w="34925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" name="Oval 13"/>
          <p:cNvSpPr/>
          <p:nvPr/>
        </p:nvSpPr>
        <p:spPr>
          <a:xfrm>
            <a:off x="3980505" y="9091197"/>
            <a:ext cx="2128989" cy="2115711"/>
          </a:xfrm>
          <a:prstGeom prst="ellipse">
            <a:avLst/>
          </a:prstGeom>
          <a:solidFill>
            <a:srgbClr val="4472C4">
              <a:alpha val="37000"/>
            </a:srgbClr>
          </a:solidFill>
          <a:ln w="34925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" name="Oval 14"/>
          <p:cNvSpPr/>
          <p:nvPr/>
        </p:nvSpPr>
        <p:spPr>
          <a:xfrm>
            <a:off x="6100828" y="4871504"/>
            <a:ext cx="2128990" cy="2115710"/>
          </a:xfrm>
          <a:prstGeom prst="ellipse">
            <a:avLst/>
          </a:prstGeom>
          <a:solidFill>
            <a:srgbClr val="4472C4">
              <a:alpha val="37000"/>
            </a:srgbClr>
          </a:solidFill>
          <a:ln w="34925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" name="TextBox 15"/>
          <p:cNvSpPr txBox="1"/>
          <p:nvPr/>
        </p:nvSpPr>
        <p:spPr>
          <a:xfrm>
            <a:off x="1892614" y="9804030"/>
            <a:ext cx="1962571" cy="690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100000"/>
              </a:lnSpc>
              <a:spcBef>
                <a:spcPts val="0"/>
              </a:spcBef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Blanco </a:t>
            </a:r>
          </a:p>
        </p:txBody>
      </p:sp>
      <p:sp>
        <p:nvSpPr>
          <p:cNvPr id="202" name="TextBox 16"/>
          <p:cNvSpPr txBox="1"/>
          <p:nvPr/>
        </p:nvSpPr>
        <p:spPr>
          <a:xfrm>
            <a:off x="18747331" y="8635961"/>
            <a:ext cx="4248371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100000"/>
              </a:lnSpc>
              <a:spcBef>
                <a:spcPts val="0"/>
              </a:spcBef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Cerro “Walker” </a:t>
            </a:r>
          </a:p>
        </p:txBody>
      </p:sp>
      <p:sp>
        <p:nvSpPr>
          <p:cNvPr id="203" name="TextBox 17"/>
          <p:cNvSpPr txBox="1"/>
          <p:nvPr/>
        </p:nvSpPr>
        <p:spPr>
          <a:xfrm>
            <a:off x="8329143" y="5584336"/>
            <a:ext cx="4248371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100000"/>
              </a:lnSpc>
              <a:spcBef>
                <a:spcPts val="0"/>
              </a:spcBef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0.9m telescope</a:t>
            </a:r>
          </a:p>
        </p:txBody>
      </p:sp>
      <p:sp>
        <p:nvSpPr>
          <p:cNvPr id="204" name="Potential sites for Stage 5 Spectroscopy options A or B at or near Cerro Tololo"/>
          <p:cNvSpPr txBox="1"/>
          <p:nvPr/>
        </p:nvSpPr>
        <p:spPr>
          <a:xfrm>
            <a:off x="893313" y="253360"/>
            <a:ext cx="23330161" cy="88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80" marR="81280" defTabSz="1828800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Potential sites for Stage 5 Spectroscopy options A or B at or near Cerro Tololo</a:t>
            </a:r>
          </a:p>
        </p:txBody>
      </p:sp>
      <p:sp>
        <p:nvSpPr>
          <p:cNvPr id="205" name="Courtesy: Arjun Dey (NSF NOIRLab)"/>
          <p:cNvSpPr txBox="1"/>
          <p:nvPr/>
        </p:nvSpPr>
        <p:spPr>
          <a:xfrm>
            <a:off x="355421" y="12963241"/>
            <a:ext cx="10040244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Courtesy: Arjun Dey (NSF NOIRLab)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4" name="Group"/>
          <p:cNvGrpSpPr/>
          <p:nvPr/>
        </p:nvGrpSpPr>
        <p:grpSpPr>
          <a:xfrm>
            <a:off x="692645" y="1117753"/>
            <a:ext cx="22998710" cy="22692066"/>
            <a:chOff x="0" y="0"/>
            <a:chExt cx="22998709" cy="22692063"/>
          </a:xfrm>
        </p:grpSpPr>
        <p:sp>
          <p:nvSpPr>
            <p:cNvPr id="52" name="Rectangle"/>
            <p:cNvSpPr/>
            <p:nvPr/>
          </p:nvSpPr>
          <p:spPr>
            <a:xfrm>
              <a:off x="0" y="196043"/>
              <a:ext cx="22998710" cy="224960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3" name="2211.09978_pg14.pdf" descr="2211.09978_pg14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8943" y="0"/>
              <a:ext cx="22580826" cy="22072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" name="Stage 5 Spectroscopy will probe both epochs of accelerated expansion"/>
          <p:cNvSpPr txBox="1"/>
          <p:nvPr/>
        </p:nvSpPr>
        <p:spPr>
          <a:xfrm>
            <a:off x="916938" y="345482"/>
            <a:ext cx="22901772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 5 Spectroscopy will probe both epochs of accelerated expansion</a:t>
            </a:r>
          </a:p>
        </p:txBody>
      </p:sp>
      <p:sp>
        <p:nvSpPr>
          <p:cNvPr id="56" name="Oval"/>
          <p:cNvSpPr/>
          <p:nvPr/>
        </p:nvSpPr>
        <p:spPr>
          <a:xfrm>
            <a:off x="10610490" y="9519408"/>
            <a:ext cx="1737964" cy="1207500"/>
          </a:xfrm>
          <a:prstGeom prst="ellipse">
            <a:avLst/>
          </a:prstGeom>
          <a:ln w="152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" name="Oval"/>
          <p:cNvSpPr/>
          <p:nvPr/>
        </p:nvSpPr>
        <p:spPr>
          <a:xfrm>
            <a:off x="10379654" y="11435591"/>
            <a:ext cx="1737964" cy="1207499"/>
          </a:xfrm>
          <a:prstGeom prst="ellipse">
            <a:avLst/>
          </a:prstGeom>
          <a:ln w="152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" name="Oval"/>
          <p:cNvSpPr/>
          <p:nvPr/>
        </p:nvSpPr>
        <p:spPr>
          <a:xfrm>
            <a:off x="9560943" y="4278062"/>
            <a:ext cx="1737964" cy="1207499"/>
          </a:xfrm>
          <a:prstGeom prst="ellipse">
            <a:avLst/>
          </a:prstGeom>
          <a:ln w="152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" name="Rectangle"/>
          <p:cNvSpPr/>
          <p:nvPr/>
        </p:nvSpPr>
        <p:spPr>
          <a:xfrm>
            <a:off x="3531238" y="13175251"/>
            <a:ext cx="14737992" cy="1585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" name="Ref: Snowmass Cosmic Frontier Report https://arxiv.org/abs/2211.09978"/>
          <p:cNvSpPr txBox="1"/>
          <p:nvPr/>
        </p:nvSpPr>
        <p:spPr>
          <a:xfrm>
            <a:off x="3959346" y="13092851"/>
            <a:ext cx="1276283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Ref: </a:t>
            </a:r>
            <a:r>
              <a:rPr b="1"/>
              <a:t>Snowmass Cosmic Frontier Report</a:t>
            </a:r>
            <a:r>
              <a:t> </a:t>
            </a:r>
            <a:r>
              <a:rPr u="sng">
                <a:hlinkClick r:id="rId3" invalidUrl="" action="" tgtFrame="" tooltip="" history="1" highlightClick="0" endSnd="0"/>
              </a:rPr>
              <a:t>https://arxiv.org/abs/2211.09978</a:t>
            </a:r>
          </a:p>
        </p:txBody>
      </p:sp>
      <p:sp>
        <p:nvSpPr>
          <p:cNvPr id="61" name="Inflation"/>
          <p:cNvSpPr txBox="1"/>
          <p:nvPr/>
        </p:nvSpPr>
        <p:spPr>
          <a:xfrm>
            <a:off x="11985107" y="8779017"/>
            <a:ext cx="2089498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Inflation</a:t>
            </a:r>
          </a:p>
        </p:txBody>
      </p:sp>
      <p:sp>
        <p:nvSpPr>
          <p:cNvPr id="62" name="Dark Energy"/>
          <p:cNvSpPr txBox="1"/>
          <p:nvPr/>
        </p:nvSpPr>
        <p:spPr>
          <a:xfrm>
            <a:off x="11376920" y="3985965"/>
            <a:ext cx="310723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Dark Energy</a:t>
            </a:r>
          </a:p>
        </p:txBody>
      </p:sp>
      <p:sp>
        <p:nvSpPr>
          <p:cNvPr id="63" name="Oval"/>
          <p:cNvSpPr/>
          <p:nvPr/>
        </p:nvSpPr>
        <p:spPr>
          <a:xfrm>
            <a:off x="6595213" y="1593490"/>
            <a:ext cx="2533312" cy="1207499"/>
          </a:xfrm>
          <a:prstGeom prst="ellipse">
            <a:avLst/>
          </a:prstGeom>
          <a:ln w="152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" name="Primordial feature amplitudes"/>
          <p:cNvSpPr txBox="1"/>
          <p:nvPr/>
        </p:nvSpPr>
        <p:spPr>
          <a:xfrm>
            <a:off x="11985107" y="10935934"/>
            <a:ext cx="728459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Primordial feature amplitudes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8" name="Potential sites for Stage 5 Spectroscopy Option B at or near Las Campanas"/>
          <p:cNvSpPr txBox="1"/>
          <p:nvPr/>
        </p:nvSpPr>
        <p:spPr>
          <a:xfrm>
            <a:off x="995552" y="406719"/>
            <a:ext cx="22586631" cy="88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80" marR="81280" defTabSz="1828800"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Potential sites for Stage 5 Spectroscopy Option B at or near Las Campanas</a:t>
            </a:r>
          </a:p>
        </p:txBody>
      </p:sp>
      <p:sp>
        <p:nvSpPr>
          <p:cNvPr id="209" name="Courtesy: Juna Kollmeier (Carnegie Observatories &amp; CITA)"/>
          <p:cNvSpPr txBox="1"/>
          <p:nvPr/>
        </p:nvSpPr>
        <p:spPr>
          <a:xfrm>
            <a:off x="355421" y="12963241"/>
            <a:ext cx="16026111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Courtesy: Juna Kollmeier (Carnegie Observatories &amp; CITA)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647" y="1780371"/>
            <a:ext cx="21972869" cy="10681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23528015" y="12953520"/>
            <a:ext cx="478107" cy="4666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31519">
              <a:defRPr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13" name="SDSS &amp; DESI collaborations have developed expertise across many institutions"/>
          <p:cNvSpPr txBox="1"/>
          <p:nvPr/>
        </p:nvSpPr>
        <p:spPr>
          <a:xfrm>
            <a:off x="686580" y="250718"/>
            <a:ext cx="23623635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SDSS &amp; </a:t>
            </a:r>
            <a:r>
              <a:rPr u="sng"/>
              <a:t>DESI</a:t>
            </a:r>
            <a:r>
              <a:t> collaborations have developed expertise across many institutions</a:t>
            </a:r>
          </a:p>
        </p:txBody>
      </p:sp>
      <p:sp>
        <p:nvSpPr>
          <p:cNvPr id="214" name="Aix-Marseille University Regional Participation Group…"/>
          <p:cNvSpPr txBox="1"/>
          <p:nvPr/>
        </p:nvSpPr>
        <p:spPr>
          <a:xfrm>
            <a:off x="713258" y="1111771"/>
            <a:ext cx="12937580" cy="12361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Aix-Marseille University Regional Participation Group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Centre de Physique des Particules de Marseille (CCPM)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Laboratoire d’Astrophysique de Marseille (LAM)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Observatoire des Sciences de l’Univers – Institut Pythéas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Argonne National Laboratory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Barcelona-Madrid Regional Participation Group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Institut de Física d’Altes Energies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Institut de Ciències de l’Espai (ICE-CSIC, IEEC)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Centro de Investigaciones Energéticas, Madioambientales y Tecnológicas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Instituto de Física Teórica (IFT, UAM)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Brookhaven National Laboratory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Boston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Carnegie Mellon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CEA-IRFU, Saclay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China Participation Group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National Astronomical Observatories, Chinese Academy of Sciences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Peking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Tsinghua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Cornell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Durham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Polytechnique Fédérale de Lausanne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Eidgenössische Technische Hochschule, Zürich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Fermi National Accelerator Laboratory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Granada-Madrid-Tenerife Regional Participation Group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Universidad Autónoma de Madrid (Campus de Excelencia Internacional CIE/UAM + CSIC)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Instituto de Astrofísica de Andalucía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Instituto de Astrofísica de Canarias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Harvard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Kansas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Korea Astronomy and Space Science Institute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Korea Institute for Advanced Study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Lawrence Berkeley National Laboratory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Laboratoire de Physique Nucléaire et de Hautes Energies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Laboratório Interinstitucional de e-Astronomia (LIneA)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Ludwig Maximilians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Max Planck Institute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Mexico Regional Participation Group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Universidad Nacional Autónoma de México (UNAM-Instituto de Física, UNAM-Instituto de Astronomía,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 UNAM-Instituto de Ciencias Nucleares)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Universidad de Guanajuato (División de Ciencias e Ingenierías)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Instituto Nacional de Investigaciones Nucleares (ININ)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Centro de Investigación y de Estudios Avanzados del Instituto Politécnico Nacional (CINVESTAV)</a:t>
            </a:r>
          </a:p>
        </p:txBody>
      </p:sp>
      <p:sp>
        <p:nvSpPr>
          <p:cNvPr id="215" name="National Optical-Infrared Astronomy Research Laboratory (NSF NOIRLab)…"/>
          <p:cNvSpPr txBox="1"/>
          <p:nvPr/>
        </p:nvSpPr>
        <p:spPr>
          <a:xfrm>
            <a:off x="13884259" y="1116052"/>
            <a:ext cx="9003539" cy="1184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National Optical-Infrared Astronomy Research Laboratory (NSF NOIRLab)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National Taiwan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New York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Ohio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Perimeter Institute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Shanghai Jiao Tong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Siena College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SLAC National Accelerator Laboratory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Southern Methodist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Swinburne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The Ohio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Universidad de los Andes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Arizona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Barcelona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California, Berkeley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California, Irvine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California, Santa Cruz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College London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Edinburgh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Florida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Michigan at Ann Arbor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Pennsylvania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Pittsburgh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Portsmouth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Queensland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Rochester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Toronto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Utah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Waterloo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Wyoming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University of Zurich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UK Regional Participation Group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        The Royal Observatory, Edinburgh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        University of Cambridge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        University of Saint Andrews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        University of Warwick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 sz="2000">
                <a:solidFill>
                  <a:srgbClr val="FFFFFF"/>
                </a:solidFill>
              </a:defRPr>
            </a:pPr>
            <a:r>
              <a:t>Yale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23528015" y="12953520"/>
            <a:ext cx="478107" cy="4666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31519">
              <a:defRPr sz="2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218" name="DESI-Mayall-night sky copy.jpg" descr="DESI-Mayall-night sky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8504" y="-141883"/>
            <a:ext cx="14260260" cy="1399962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angle 8"/>
          <p:cNvSpPr txBox="1"/>
          <p:nvPr/>
        </p:nvSpPr>
        <p:spPr>
          <a:xfrm>
            <a:off x="2856569" y="4537519"/>
            <a:ext cx="9870589" cy="116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Fermilab (U.S.): Telescope top-end + lens cell</a:t>
            </a:r>
          </a:p>
          <a:p>
            <a: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w/ UCL (U.K.): Telescope optics</a:t>
            </a:r>
          </a:p>
        </p:txBody>
      </p:sp>
      <p:sp>
        <p:nvSpPr>
          <p:cNvPr id="220" name="Rectangle 10"/>
          <p:cNvSpPr txBox="1"/>
          <p:nvPr/>
        </p:nvSpPr>
        <p:spPr>
          <a:xfrm>
            <a:off x="4746866" y="6956578"/>
            <a:ext cx="8643209" cy="580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AAO, USTC, Spain: Fiber positioner R&amp;D</a:t>
            </a:r>
          </a:p>
        </p:txBody>
      </p:sp>
      <p:sp>
        <p:nvSpPr>
          <p:cNvPr id="221" name="Rectangle 11"/>
          <p:cNvSpPr txBox="1"/>
          <p:nvPr/>
        </p:nvSpPr>
        <p:spPr>
          <a:xfrm>
            <a:off x="2836978" y="1706713"/>
            <a:ext cx="8682903" cy="580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LAM + CPPM (France): Spectrographs</a:t>
            </a:r>
          </a:p>
        </p:txBody>
      </p:sp>
      <p:sp>
        <p:nvSpPr>
          <p:cNvPr id="222" name="Rectangle 13"/>
          <p:cNvSpPr txBox="1"/>
          <p:nvPr/>
        </p:nvSpPr>
        <p:spPr>
          <a:xfrm>
            <a:off x="2856222" y="2974698"/>
            <a:ext cx="6372893" cy="580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CEA (France): Cryo systems</a:t>
            </a:r>
          </a:p>
        </p:txBody>
      </p:sp>
      <p:sp>
        <p:nvSpPr>
          <p:cNvPr id="223" name="Line 21"/>
          <p:cNvSpPr/>
          <p:nvPr/>
        </p:nvSpPr>
        <p:spPr>
          <a:xfrm flipH="1">
            <a:off x="11611827" y="7373958"/>
            <a:ext cx="3072725" cy="334655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457117">
              <a:lnSpc>
                <a:spcPct val="100000"/>
              </a:lnSpc>
              <a:spcBef>
                <a:spcPts val="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2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4642" y="6930352"/>
            <a:ext cx="1747891" cy="1187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9994" y="4535389"/>
            <a:ext cx="1850645" cy="1257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0656" y="1675467"/>
            <a:ext cx="1749321" cy="139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0323" y="6864192"/>
            <a:ext cx="1649987" cy="131998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tage 5 collaboration would build upon DESI incl. international partners"/>
          <p:cNvSpPr txBox="1"/>
          <p:nvPr/>
        </p:nvSpPr>
        <p:spPr>
          <a:xfrm>
            <a:off x="686580" y="250718"/>
            <a:ext cx="23623635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 5 collaboration would build upon DESI incl. international partners</a:t>
            </a:r>
          </a:p>
        </p:txBody>
      </p:sp>
      <p:sp>
        <p:nvSpPr>
          <p:cNvPr id="229" name="Rectangle 13"/>
          <p:cNvSpPr txBox="1"/>
          <p:nvPr/>
        </p:nvSpPr>
        <p:spPr>
          <a:xfrm>
            <a:off x="2830662" y="2340705"/>
            <a:ext cx="9100464" cy="58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LPNHE (France): Calibration systems</a:t>
            </a:r>
          </a:p>
        </p:txBody>
      </p:sp>
      <p:sp>
        <p:nvSpPr>
          <p:cNvPr id="230" name="Rectangle 10"/>
          <p:cNvSpPr txBox="1"/>
          <p:nvPr/>
        </p:nvSpPr>
        <p:spPr>
          <a:xfrm>
            <a:off x="886545" y="9350500"/>
            <a:ext cx="11865335" cy="671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indent="39680" defTabSz="457117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Efforts managed + coordinated by LBNL as the lead lab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23528015" y="12953520"/>
            <a:ext cx="478107" cy="4666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31519">
              <a:defRPr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33" name="Stage 5 costing…"/>
          <p:cNvSpPr txBox="1"/>
          <p:nvPr/>
        </p:nvSpPr>
        <p:spPr>
          <a:xfrm>
            <a:off x="1145857" y="736553"/>
            <a:ext cx="23623635" cy="2875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costing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DESI management estimates based upon DESI construction 2016-2021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with 35% (labor) or 46% (materials) escalation to FY23 dollars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DESI partners have (enthusiastically!) expressed interest in Stage 5</a:t>
            </a:r>
          </a:p>
        </p:txBody>
      </p:sp>
      <p:sp>
        <p:nvSpPr>
          <p:cNvPr id="234" name="Option A: Twin DESI north+south…"/>
          <p:cNvSpPr txBox="1"/>
          <p:nvPr/>
        </p:nvSpPr>
        <p:spPr>
          <a:xfrm>
            <a:off x="1145857" y="4195306"/>
            <a:ext cx="23623635" cy="776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Option A: Twin DESI north+south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$145M for Arizona site upgrade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$175M for Chile site upgrade (including new wide-field corrector)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$320M total w/out contingency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Option B: MegaMapper instrument on a 6.5-m telescope platform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Would require a contributed telescope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$340M for instrument+corrector w/out contingency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Operations costs would scale from DESI at $11M/year,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plus continued DOE grant support for ~40 US university PIs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/>
          <p:nvPr>
            <p:ph type="sldNum" sz="quarter" idx="2"/>
          </p:nvPr>
        </p:nvSpPr>
        <p:spPr>
          <a:xfrm>
            <a:off x="23528015" y="12953520"/>
            <a:ext cx="478107" cy="4666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31519">
              <a:defRPr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37" name="Summary: The Opportunites of Stage 5 Spectroscopy…"/>
          <p:cNvSpPr txBox="1"/>
          <p:nvPr/>
        </p:nvSpPr>
        <p:spPr>
          <a:xfrm>
            <a:off x="942178" y="334986"/>
            <a:ext cx="23623635" cy="725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Summary: The Opportunites of Stage 5 Spectroscopy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Next-generation will probe both epochs of accelerated expansion</a:t>
            </a:r>
          </a:p>
          <a:p>
            <a:pPr marL="609599" indent="-609599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Direct Dark Energy density measurements to z=4</a:t>
            </a:r>
          </a:p>
          <a:p>
            <a:pPr marL="609599" indent="-609599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Primordial Figure-of-Merit increases from 0.9 (DESI) to 10 (Stage 5)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Snowmass report: “CMB-S4 and Spec-S5 are ready to be immediately implemented”</a:t>
            </a:r>
          </a:p>
          <a:p>
            <a:pPr marL="508000" indent="-508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instrument continues iterative upgrades from DESI, increasing capability by 10X</a:t>
            </a:r>
          </a:p>
          <a:p>
            <a:pPr marL="508000" indent="-508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BOSS, DES, DESI collaborations have built the analysis tools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Continues broad participation in the US HEP community &amp; international participation</a:t>
            </a:r>
          </a:p>
        </p:txBody>
      </p:sp>
      <p:pic>
        <p:nvPicPr>
          <p:cNvPr id="238" name="optical_surveys_ext.png" descr="optical_surveys_ex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655" y="7637695"/>
            <a:ext cx="15119315" cy="606158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Oval"/>
          <p:cNvSpPr/>
          <p:nvPr/>
        </p:nvSpPr>
        <p:spPr>
          <a:xfrm>
            <a:off x="15467641" y="10333726"/>
            <a:ext cx="3081049" cy="2985599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Snowmass CF6 report"/>
          <p:cNvSpPr txBox="1"/>
          <p:nvPr/>
        </p:nvSpPr>
        <p:spPr>
          <a:xfrm>
            <a:off x="4214943" y="13114213"/>
            <a:ext cx="5167760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Snowmass CF6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dr7_trim_trim.mp4" descr="dr7_trim_tri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43004" y="3723118"/>
            <a:ext cx="19168425" cy="10782239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" name="AA"/>
          <p:cNvSpPr txBox="1"/>
          <p:nvPr/>
        </p:nvSpPr>
        <p:spPr>
          <a:xfrm>
            <a:off x="11576151" y="6453784"/>
            <a:ext cx="9043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</a:t>
            </a:r>
          </a:p>
        </p:txBody>
      </p:sp>
      <p:sp>
        <p:nvSpPr>
          <p:cNvPr id="69" name="What is the Stage 5 Spectroscopic experiment?…"/>
          <p:cNvSpPr txBox="1"/>
          <p:nvPr/>
        </p:nvSpPr>
        <p:spPr>
          <a:xfrm>
            <a:off x="942497" y="703519"/>
            <a:ext cx="22901773" cy="2875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is the Stage 5 Spectroscopic experiment?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Newly-developed technologies to build the largest 3-dimensional galaxy map,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10X linear modes to be mapped by DESI + Rubin + CMB-S4</a:t>
            </a:r>
          </a:p>
        </p:txBody>
      </p:sp>
      <p:sp>
        <p:nvSpPr>
          <p:cNvPr id="70" name="Credit: Aragon, Subbarao, Szalay for the SDSS collaboration"/>
          <p:cNvSpPr txBox="1"/>
          <p:nvPr/>
        </p:nvSpPr>
        <p:spPr>
          <a:xfrm>
            <a:off x="12924292" y="13092851"/>
            <a:ext cx="10735936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Aragon, Subbarao, Szalay for the SDSS collaboration</a:t>
            </a:r>
          </a:p>
        </p:txBody>
      </p:sp>
      <p:sp>
        <p:nvSpPr>
          <p:cNvPr id="71" name="Credit: D. Kirkby"/>
          <p:cNvSpPr txBox="1"/>
          <p:nvPr/>
        </p:nvSpPr>
        <p:spPr>
          <a:xfrm>
            <a:off x="353402" y="13092851"/>
            <a:ext cx="3174144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D. Kirkby</a:t>
            </a:r>
          </a:p>
        </p:txBody>
      </p:sp>
      <p:pic>
        <p:nvPicPr>
          <p:cNvPr id="72" name="ModeSpheresWithZ.png" descr="ModeSpheresWithZ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4314" y="3705535"/>
            <a:ext cx="9686829" cy="9608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" name="seqD_037a.jpg" descr="seqD_03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833" y="35768"/>
            <a:ext cx="24469666" cy="1835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TNG50_sim_trim.mp4" descr="TNG50_sim_trim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775932" y="7614932"/>
            <a:ext cx="10644211" cy="598737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Credits: Millenium simulation, IllustrisTNG"/>
          <p:cNvSpPr txBox="1"/>
          <p:nvPr/>
        </p:nvSpPr>
        <p:spPr>
          <a:xfrm>
            <a:off x="355421" y="13092851"/>
            <a:ext cx="7164290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Credits: Millenium simulation, IllustrisTNG</a:t>
            </a:r>
          </a:p>
        </p:txBody>
      </p:sp>
      <p:sp>
        <p:nvSpPr>
          <p:cNvPr id="78" name="Stage 5 Spectroscopy reaches 10X the “Primordial Figure of Merit”…"/>
          <p:cNvSpPr txBox="1"/>
          <p:nvPr/>
        </p:nvSpPr>
        <p:spPr>
          <a:xfrm>
            <a:off x="1353616" y="495526"/>
            <a:ext cx="19492021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Spectroscopy reaches 10X the “Primordial Figure of Merit”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by mapping 10X more linear modes than DESI</a:t>
            </a:r>
          </a:p>
        </p:txBody>
      </p:sp>
      <p:sp>
        <p:nvSpPr>
          <p:cNvPr id="79" name="Circle"/>
          <p:cNvSpPr/>
          <p:nvPr/>
        </p:nvSpPr>
        <p:spPr>
          <a:xfrm>
            <a:off x="11557000" y="8576893"/>
            <a:ext cx="1270000" cy="1270001"/>
          </a:xfrm>
          <a:prstGeom prst="ellips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0" name="Circle"/>
          <p:cNvSpPr/>
          <p:nvPr/>
        </p:nvSpPr>
        <p:spPr>
          <a:xfrm>
            <a:off x="15824679" y="7860421"/>
            <a:ext cx="6085317" cy="6083301"/>
          </a:xfrm>
          <a:prstGeom prst="ellips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" name="Line"/>
          <p:cNvSpPr/>
          <p:nvPr/>
        </p:nvSpPr>
        <p:spPr>
          <a:xfrm flipV="1">
            <a:off x="12221553" y="7918842"/>
            <a:ext cx="6225106" cy="673228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2" name="Line"/>
          <p:cNvSpPr/>
          <p:nvPr/>
        </p:nvSpPr>
        <p:spPr>
          <a:xfrm>
            <a:off x="12221553" y="9869258"/>
            <a:ext cx="5153993" cy="3637286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3" name="These are the quantum fluctuations imprinted on galaxy maps…"/>
          <p:cNvSpPr txBox="1"/>
          <p:nvPr/>
        </p:nvSpPr>
        <p:spPr>
          <a:xfrm>
            <a:off x="3244239" y="2335029"/>
            <a:ext cx="16786028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These are the quantum fluctuations imprinted on galaxy maps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Experimental signal-to-noise scale as √number of modes</a:t>
            </a:r>
          </a:p>
        </p:txBody>
      </p:sp>
      <p:sp>
        <p:nvSpPr>
          <p:cNvPr id="84" name="non-linear mode"/>
          <p:cNvSpPr txBox="1"/>
          <p:nvPr/>
        </p:nvSpPr>
        <p:spPr>
          <a:xfrm>
            <a:off x="16974641" y="8591768"/>
            <a:ext cx="3785395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non-linear mode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" name="AA"/>
          <p:cNvSpPr txBox="1"/>
          <p:nvPr/>
        </p:nvSpPr>
        <p:spPr>
          <a:xfrm>
            <a:off x="11576151" y="6453784"/>
            <a:ext cx="9043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</a:t>
            </a:r>
          </a:p>
        </p:txBody>
      </p:sp>
      <p:sp>
        <p:nvSpPr>
          <p:cNvPr id="88" name="What is a Stage 5 Spectroscopic experiment?…"/>
          <p:cNvSpPr txBox="1"/>
          <p:nvPr/>
        </p:nvSpPr>
        <p:spPr>
          <a:xfrm>
            <a:off x="1428133" y="687344"/>
            <a:ext cx="23623635" cy="11956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is a Stage 5 </a:t>
            </a:r>
            <a:r>
              <a:rPr u="sng"/>
              <a:t>Spectroscopic</a:t>
            </a:r>
            <a:r>
              <a:t> experiment?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Dark Energy Task Force (DETF) in 2005 advised DOE, NSF, NASA on the future of Dark Energy research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Four stages of spectroscopic experiments: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Stage 1 &amp; 2: SDSS — confirms Dark Energy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Stage 3 SDSS/BOSS + eBOSS — precision Dark Energy at low redshift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Stage 4: DESI — precision Dark Energy z=0-&gt;3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Spectroscopy moves us beyond the horizon of DETF,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addressing Dark Energy, primordial physics, neutrino mass, light relics, dark matter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—&gt; All of this is physics beyond the standard model</a:t>
            </a:r>
          </a:p>
        </p:txBody>
      </p:sp>
      <p:pic>
        <p:nvPicPr>
          <p:cNvPr id="89" name="Screenshot 2023-02-21 at 11.41.42 AM.png" descr="Screenshot 2023-02-21 at 11.41.4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647" y="3767347"/>
            <a:ext cx="8534401" cy="237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" name="Stage 5 requires mapping the more distant universe at 2 &lt; z &lt; 6…"/>
          <p:cNvSpPr txBox="1"/>
          <p:nvPr/>
        </p:nvSpPr>
        <p:spPr>
          <a:xfrm>
            <a:off x="917417" y="277046"/>
            <a:ext cx="23623635" cy="332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requires mapping the more distant universe at 2 &lt; z &lt; 6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Larger volume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linear modes well-correlated with init. cond., less affected by late-time astrophysics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Larger redshift range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degeneracy breaking, measures early-&gt;late Dark Energy</a:t>
            </a:r>
          </a:p>
        </p:txBody>
      </p:sp>
      <p:sp>
        <p:nvSpPr>
          <p:cNvPr id="93" name="Courtesy: P. McDonald"/>
          <p:cNvSpPr txBox="1"/>
          <p:nvPr/>
        </p:nvSpPr>
        <p:spPr>
          <a:xfrm>
            <a:off x="12445182" y="13092851"/>
            <a:ext cx="3982530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Courtesy: P. McDonald</a:t>
            </a:r>
          </a:p>
        </p:txBody>
      </p:sp>
      <p:pic>
        <p:nvPicPr>
          <p:cNvPr id="94" name="ModeSpheresWithZ.png" descr="ModeSpheresWith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314" y="3705535"/>
            <a:ext cx="9686829" cy="960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fig.pdf" descr="fi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28279" y="3722985"/>
            <a:ext cx="12448869" cy="9336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1841500"/>
            <a:ext cx="17564100" cy="11177155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" name="Stage 5 Spectroscopy extends to more volume + smaller scales than DESI"/>
          <p:cNvSpPr txBox="1"/>
          <p:nvPr/>
        </p:nvSpPr>
        <p:spPr>
          <a:xfrm>
            <a:off x="815178" y="654116"/>
            <a:ext cx="23623635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 5 Spectroscopy extends to more volume + smaller scales than DESI</a:t>
            </a:r>
          </a:p>
        </p:txBody>
      </p:sp>
      <p:sp>
        <p:nvSpPr>
          <p:cNvPr id="100" name="Line"/>
          <p:cNvSpPr/>
          <p:nvPr/>
        </p:nvSpPr>
        <p:spPr>
          <a:xfrm flipH="1">
            <a:off x="6513741" y="1681751"/>
            <a:ext cx="1889626" cy="2726507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1" name="Line"/>
          <p:cNvSpPr/>
          <p:nvPr/>
        </p:nvSpPr>
        <p:spPr>
          <a:xfrm>
            <a:off x="11202358" y="1514615"/>
            <a:ext cx="6240274" cy="1267404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2" name="BAO scale “wiggles”"/>
          <p:cNvSpPr txBox="1"/>
          <p:nvPr/>
        </p:nvSpPr>
        <p:spPr>
          <a:xfrm>
            <a:off x="12291824" y="8107122"/>
            <a:ext cx="4662415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BAO scale “wiggles”</a:t>
            </a:r>
          </a:p>
        </p:txBody>
      </p:sp>
      <p:sp>
        <p:nvSpPr>
          <p:cNvPr id="103" name="Inflation non-gaussianity"/>
          <p:cNvSpPr txBox="1"/>
          <p:nvPr/>
        </p:nvSpPr>
        <p:spPr>
          <a:xfrm>
            <a:off x="5696610" y="8107122"/>
            <a:ext cx="552457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Inflation non-gaussianity</a:t>
            </a:r>
          </a:p>
        </p:txBody>
      </p:sp>
      <p:sp>
        <p:nvSpPr>
          <p:cNvPr id="104" name="Neutrino masses + light relics"/>
          <p:cNvSpPr txBox="1"/>
          <p:nvPr/>
        </p:nvSpPr>
        <p:spPr>
          <a:xfrm>
            <a:off x="11319828" y="11172694"/>
            <a:ext cx="6606407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Neutrino masses + light relics</a:t>
            </a:r>
          </a:p>
        </p:txBody>
      </p:sp>
      <p:sp>
        <p:nvSpPr>
          <p:cNvPr id="105" name="Primordial physics"/>
          <p:cNvSpPr txBox="1"/>
          <p:nvPr/>
        </p:nvSpPr>
        <p:spPr>
          <a:xfrm>
            <a:off x="4444183" y="7300792"/>
            <a:ext cx="420521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Primordial physics</a:t>
            </a:r>
          </a:p>
        </p:txBody>
      </p:sp>
      <p:sp>
        <p:nvSpPr>
          <p:cNvPr id="106" name="Based on Sailer, Castorina, Ferraro &amp; White (2022)"/>
          <p:cNvSpPr txBox="1"/>
          <p:nvPr/>
        </p:nvSpPr>
        <p:spPr>
          <a:xfrm>
            <a:off x="3199619" y="13004831"/>
            <a:ext cx="1145184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Based on Sailer, Castorina, Ferraro &amp; White (2022)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9" name="Stage 5 Spectroscopy : “Late” epoch of accelerated expansion…"/>
          <p:cNvSpPr txBox="1"/>
          <p:nvPr/>
        </p:nvSpPr>
        <p:spPr>
          <a:xfrm>
            <a:off x="815178" y="611208"/>
            <a:ext cx="24262828" cy="3524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Spectroscopy : “Late” epoch of accelerated expansion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direct, sub-percent Dark Energy density measurements to z=4 (matter-dominated era)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indirect 1% expansion measurements to z~10</a:t>
            </a:r>
            <a:r>
              <a:rPr baseline="31999"/>
              <a:t>5</a:t>
            </a:r>
            <a:endParaRPr baseline="31999"/>
          </a:p>
          <a:p>
            <a:pPr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search for extra relativistic species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modified gravity + Dark Matter interactions</a:t>
            </a:r>
          </a:p>
        </p:txBody>
      </p:sp>
      <p:grpSp>
        <p:nvGrpSpPr>
          <p:cNvPr id="117" name="Group"/>
          <p:cNvGrpSpPr/>
          <p:nvPr/>
        </p:nvGrpSpPr>
        <p:grpSpPr>
          <a:xfrm>
            <a:off x="3269251" y="4305042"/>
            <a:ext cx="17110256" cy="8555129"/>
            <a:chOff x="0" y="0"/>
            <a:chExt cx="17110254" cy="8555127"/>
          </a:xfrm>
        </p:grpSpPr>
        <p:pic>
          <p:nvPicPr>
            <p:cNvPr id="110" name="qb2E62pgrDYVDgFtVNr7X3lAQ10dZ441L7TA5T_Iq3SEmW5tAFIB22_Z9wl0iTsV1OtQO0pCj6ETpe48k05W6n9Secqy8twTNU_M1pTKC4cKWu_FOEmWpege2W-WT9n6Jas7JNPk=s2048.png" descr="qb2E62pgrDYVDgFtVNr7X3lAQ10dZ441L7TA5T_Iq3SEmW5tAFIB22_Z9wl0iTsV1OtQO0pCj6ETpe48k05W6n9Secqy8twTNU_M1pTKC4cKWu_FOEmWpege2W-WT9n6Jas7JNPk=s204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7110255" cy="8555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" name="LCDM prediction…"/>
            <p:cNvSpPr txBox="1"/>
            <p:nvPr/>
          </p:nvSpPr>
          <p:spPr>
            <a:xfrm>
              <a:off x="10811755" y="1046931"/>
              <a:ext cx="4654154" cy="1478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LCDM prediction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of Dark Energy</a:t>
              </a:r>
            </a:p>
          </p:txBody>
        </p:sp>
        <p:sp>
          <p:nvSpPr>
            <p:cNvPr id="112" name="Line"/>
            <p:cNvSpPr/>
            <p:nvPr/>
          </p:nvSpPr>
          <p:spPr>
            <a:xfrm flipH="1">
              <a:off x="8594244" y="2077632"/>
              <a:ext cx="1840802" cy="103517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3" name="Line"/>
            <p:cNvSpPr/>
            <p:nvPr/>
          </p:nvSpPr>
          <p:spPr>
            <a:xfrm flipH="1">
              <a:off x="9769194" y="3227022"/>
              <a:ext cx="1840802" cy="103517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" name="DESI-II"/>
            <p:cNvSpPr txBox="1"/>
            <p:nvPr/>
          </p:nvSpPr>
          <p:spPr>
            <a:xfrm>
              <a:off x="11833347" y="2775609"/>
              <a:ext cx="2078832" cy="780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DESI-II</a:t>
              </a:r>
            </a:p>
          </p:txBody>
        </p:sp>
        <p:sp>
          <p:nvSpPr>
            <p:cNvPr id="115" name="Stage 5"/>
            <p:cNvSpPr txBox="1"/>
            <p:nvPr/>
          </p:nvSpPr>
          <p:spPr>
            <a:xfrm>
              <a:off x="12650460" y="3805787"/>
              <a:ext cx="2215754" cy="780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Stage 5</a:t>
              </a:r>
            </a:p>
          </p:txBody>
        </p:sp>
        <p:sp>
          <p:nvSpPr>
            <p:cNvPr id="116" name="Line"/>
            <p:cNvSpPr/>
            <p:nvPr/>
          </p:nvSpPr>
          <p:spPr>
            <a:xfrm flipH="1">
              <a:off x="11608697" y="4734249"/>
              <a:ext cx="1840802" cy="103517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" name="Based on Sailer, Castorina, Ferraro &amp; White (2022)"/>
          <p:cNvSpPr txBox="1"/>
          <p:nvPr/>
        </p:nvSpPr>
        <p:spPr>
          <a:xfrm>
            <a:off x="3199619" y="13004831"/>
            <a:ext cx="1145184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Based on Sailer, Castorina, Ferraro &amp; White (2022)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23513889" y="12953520"/>
            <a:ext cx="506359" cy="79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" name="Stage 5 Spectroscopy: “Early” epoch of accelerated expansion…"/>
          <p:cNvSpPr txBox="1"/>
          <p:nvPr/>
        </p:nvSpPr>
        <p:spPr>
          <a:xfrm>
            <a:off x="815178" y="253947"/>
            <a:ext cx="24268320" cy="357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Stage 5 Spectroscopy: “Early” epoch of accelerated expansion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probe the inflationary potential with primordial non-gaussianity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Primordial Figure-of-Merit increases from 0.9 (DESI) to 10 (Stage 5)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inflationary features  — 10X more sensitive than Stage 4 (DESI,CMB-S4)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tests of parity-violating physics</a:t>
            </a:r>
          </a:p>
        </p:txBody>
      </p:sp>
      <p:sp>
        <p:nvSpPr>
          <p:cNvPr id="122" name="Courtesy Dan Green, Eva Silverstein, Martin White…"/>
          <p:cNvSpPr txBox="1"/>
          <p:nvPr/>
        </p:nvSpPr>
        <p:spPr>
          <a:xfrm>
            <a:off x="2688424" y="12110240"/>
            <a:ext cx="14483081" cy="130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</a:defRPr>
            </a:pPr>
            <a:r>
              <a:t>Courtesy Dan Green, Eva Silverstein, Martin White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</a:defRPr>
            </a:pPr>
            <a:r>
              <a:t>Inflaton potential of the form sin(ɸ/f), ɸ=inflaton, f=energy scale</a:t>
            </a:r>
          </a:p>
        </p:txBody>
      </p:sp>
      <p:pic>
        <p:nvPicPr>
          <p:cNvPr id="123" name="compare_alg.png" descr="compare_al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1298" y="4025332"/>
            <a:ext cx="15775360" cy="788768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DESI"/>
          <p:cNvSpPr txBox="1"/>
          <p:nvPr/>
        </p:nvSpPr>
        <p:spPr>
          <a:xfrm>
            <a:off x="11985107" y="6646840"/>
            <a:ext cx="153709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DESI</a:t>
            </a:r>
          </a:p>
        </p:txBody>
      </p:sp>
      <p:sp>
        <p:nvSpPr>
          <p:cNvPr id="125" name="Stage 5"/>
          <p:cNvSpPr txBox="1"/>
          <p:nvPr/>
        </p:nvSpPr>
        <p:spPr>
          <a:xfrm>
            <a:off x="11984308" y="8588581"/>
            <a:ext cx="2282727" cy="78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 5</a:t>
            </a:r>
          </a:p>
        </p:txBody>
      </p:sp>
      <p:sp>
        <p:nvSpPr>
          <p:cNvPr id="126" name="BOSS"/>
          <p:cNvSpPr txBox="1"/>
          <p:nvPr/>
        </p:nvSpPr>
        <p:spPr>
          <a:xfrm>
            <a:off x="11985107" y="4705097"/>
            <a:ext cx="184189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BOSS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0000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