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embeddedFontLst>
    <p:embeddedFont>
      <p:font typeface="Helvetica Neue Light"/>
      <p:regular r:id="rId27"/>
      <p:bold r:id="rId28"/>
      <p:italic r:id="rId29"/>
      <p:boldItalic r:id="rId30"/>
    </p:embeddedFont>
    <p:embeddedFont>
      <p:font typeface="Gill Sans"/>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3" roundtripDataSignature="AMtx7mjkMIjMFcOlWqGAQZFlxqnbiFiv0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HelveticaNeueLight-bold.fntdata"/><Relationship Id="rId27" Type="http://schemas.openxmlformats.org/officeDocument/2006/relationships/font" Target="fonts/HelveticaNeueLight-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Light-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GillSans-regular.fntdata"/><Relationship Id="rId30" Type="http://schemas.openxmlformats.org/officeDocument/2006/relationships/font" Target="fonts/HelveticaNeueLight-boldItalic.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GillSans-bold.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 name="Google Shape;3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f257077a1a_2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1f257077a1a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07110863dc_1_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g207110863dc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06cdb75f05_0_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g206cdb75f05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06cdb75f05_0_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g206cdb75f05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0628feeffa_0_3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20628feeffa_0_3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06cdb75f05_0_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g206cdb75f05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06cdb75f05_0_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g206cdb75f05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06cdb75f05_0_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206cdb75f05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06cdb75f05_0_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g206cdb75f05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0628feeff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0628feeff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f257077a1a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f257077a1a_4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06cdb75f05_0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g206cdb75f05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f346c22422_0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1f346c22422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1f257077a1a_2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 name="Google Shape;53;g1f257077a1a_2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0fda7b8fe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g20fda7b8fe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0fda7b8fea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20fda7b8fea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0628feeffa_0_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0628feeffa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0628feeffa_0_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20628feeffa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0628feeffa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0628feeffa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00000"/>
                </a:solidFill>
                <a:latin typeface="Verdana"/>
                <a:ea typeface="Verdana"/>
                <a:cs typeface="Verdana"/>
                <a:sym typeface="Verdana"/>
              </a:rPr>
              <a:t>The spherically-averaged correlation function is displayed utilizing an arbitrary binning in redshift-space separation. The error-bars are determined from 60 jack-knife realizations that include the de-biasing factors of Mohammad &amp; Percival (2021). The measurements are compared to a (pre-reconstruction) BAO model with BAO signal strength consistent with the expectations of a Lambda-CDM concordance model (i.e., similar, but not matching, that applied to the final eBOSS results in Alam et al. 2020). The early DESI data appears consistent with the expected BAO strength in all cases.</a:t>
            </a:r>
            <a:endParaRPr/>
          </a:p>
        </p:txBody>
      </p:sp>
      <p:sp>
        <p:nvSpPr>
          <p:cNvPr id="197" name="Google Shape;197;g20628feeffa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06cdb75f05_0_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g206cdb75f05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2" name="Shape 12"/>
        <p:cNvGrpSpPr/>
        <p:nvPr/>
      </p:nvGrpSpPr>
      <p:grpSpPr>
        <a:xfrm>
          <a:off x="0" y="0"/>
          <a:ext cx="0" cy="0"/>
          <a:chOff x="0" y="0"/>
          <a:chExt cx="0" cy="0"/>
        </a:xfrm>
      </p:grpSpPr>
      <p:cxnSp>
        <p:nvCxnSpPr>
          <p:cNvPr id="13" name="Google Shape;13;p6"/>
          <p:cNvCxnSpPr/>
          <p:nvPr/>
        </p:nvCxnSpPr>
        <p:spPr>
          <a:xfrm>
            <a:off x="2064455" y="33458"/>
            <a:ext cx="1" cy="777647"/>
          </a:xfrm>
          <a:prstGeom prst="straightConnector1">
            <a:avLst/>
          </a:prstGeom>
          <a:noFill/>
          <a:ln cap="flat" cmpd="sng" w="34925">
            <a:solidFill>
              <a:srgbClr val="FFFFFF"/>
            </a:solidFill>
            <a:prstDash val="solid"/>
            <a:miter lim="8000"/>
            <a:headEnd len="sm" w="sm" type="none"/>
            <a:tailEnd len="sm" w="sm" type="none"/>
          </a:ln>
        </p:spPr>
      </p:cxnSp>
      <p:sp>
        <p:nvSpPr>
          <p:cNvPr id="14" name="Google Shape;14;p6"/>
          <p:cNvSpPr txBox="1"/>
          <p:nvPr>
            <p:ph type="title"/>
          </p:nvPr>
        </p:nvSpPr>
        <p:spPr>
          <a:xfrm>
            <a:off x="1524000" y="1122362"/>
            <a:ext cx="9144000" cy="2387601"/>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Clr>
                <a:srgbClr val="FFFFFF"/>
              </a:buClr>
              <a:buSzPts val="6000"/>
              <a:buFont typeface="Calibri"/>
              <a:buNone/>
              <a:defRPr sz="6000">
                <a:latin typeface="Calibri"/>
                <a:ea typeface="Calibri"/>
                <a:cs typeface="Calibri"/>
                <a:sym typeface="Calibri"/>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15" name="Google Shape;15;p6"/>
          <p:cNvSpPr txBox="1"/>
          <p:nvPr>
            <p:ph idx="1" type="body"/>
          </p:nvPr>
        </p:nvSpPr>
        <p:spPr>
          <a:xfrm>
            <a:off x="1524000" y="3602037"/>
            <a:ext cx="9144000" cy="1655763"/>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000000"/>
              </a:buClr>
              <a:buSzPts val="2400"/>
              <a:buFont typeface="Calibri"/>
              <a:buNone/>
              <a:defRPr sz="2400">
                <a:latin typeface="Calibri"/>
                <a:ea typeface="Calibri"/>
                <a:cs typeface="Calibri"/>
                <a:sym typeface="Calibri"/>
              </a:defRPr>
            </a:lvl1pPr>
            <a:lvl2pPr indent="-228600" lvl="1" marL="914400" algn="ctr">
              <a:lnSpc>
                <a:spcPct val="90000"/>
              </a:lnSpc>
              <a:spcBef>
                <a:spcPts val="1000"/>
              </a:spcBef>
              <a:spcAft>
                <a:spcPts val="0"/>
              </a:spcAft>
              <a:buClr>
                <a:srgbClr val="000000"/>
              </a:buClr>
              <a:buSzPts val="2400"/>
              <a:buFont typeface="Calibri"/>
              <a:buNone/>
              <a:defRPr sz="2400">
                <a:latin typeface="Calibri"/>
                <a:ea typeface="Calibri"/>
                <a:cs typeface="Calibri"/>
                <a:sym typeface="Calibri"/>
              </a:defRPr>
            </a:lvl2pPr>
            <a:lvl3pPr indent="-228600" lvl="2" marL="1371600" algn="ctr">
              <a:lnSpc>
                <a:spcPct val="90000"/>
              </a:lnSpc>
              <a:spcBef>
                <a:spcPts val="1000"/>
              </a:spcBef>
              <a:spcAft>
                <a:spcPts val="0"/>
              </a:spcAft>
              <a:buClr>
                <a:srgbClr val="000000"/>
              </a:buClr>
              <a:buSzPts val="2400"/>
              <a:buFont typeface="Calibri"/>
              <a:buNone/>
              <a:defRPr sz="2400">
                <a:latin typeface="Calibri"/>
                <a:ea typeface="Calibri"/>
                <a:cs typeface="Calibri"/>
                <a:sym typeface="Calibri"/>
              </a:defRPr>
            </a:lvl3pPr>
            <a:lvl4pPr indent="-228600" lvl="3" marL="1828800" algn="ctr">
              <a:lnSpc>
                <a:spcPct val="90000"/>
              </a:lnSpc>
              <a:spcBef>
                <a:spcPts val="1000"/>
              </a:spcBef>
              <a:spcAft>
                <a:spcPts val="0"/>
              </a:spcAft>
              <a:buClr>
                <a:srgbClr val="000000"/>
              </a:buClr>
              <a:buSzPts val="2400"/>
              <a:buFont typeface="Calibri"/>
              <a:buNone/>
              <a:defRPr sz="2400">
                <a:latin typeface="Calibri"/>
                <a:ea typeface="Calibri"/>
                <a:cs typeface="Calibri"/>
                <a:sym typeface="Calibri"/>
              </a:defRPr>
            </a:lvl4pPr>
            <a:lvl5pPr indent="-228600" lvl="4" marL="2286000" algn="ctr">
              <a:lnSpc>
                <a:spcPct val="90000"/>
              </a:lnSpc>
              <a:spcBef>
                <a:spcPts val="1000"/>
              </a:spcBef>
              <a:spcAft>
                <a:spcPts val="0"/>
              </a:spcAft>
              <a:buClr>
                <a:srgbClr val="000000"/>
              </a:buClr>
              <a:buSzPts val="2400"/>
              <a:buFont typeface="Calibri"/>
              <a:buNone/>
              <a:defRPr sz="2400">
                <a:latin typeface="Calibri"/>
                <a:ea typeface="Calibri"/>
                <a:cs typeface="Calibri"/>
                <a:sym typeface="Calibri"/>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6" name="Google Shape;16;p6"/>
          <p:cNvSpPr txBox="1"/>
          <p:nvPr>
            <p:ph idx="12" type="sldNum"/>
          </p:nvPr>
        </p:nvSpPr>
        <p:spPr>
          <a:xfrm>
            <a:off x="11041300" y="6391592"/>
            <a:ext cx="312500" cy="29464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7" name="Google Shape;17;p6"/>
          <p:cNvPicPr preferRelativeResize="0"/>
          <p:nvPr/>
        </p:nvPicPr>
        <p:blipFill rotWithShape="1">
          <a:blip r:embed="rId2">
            <a:alphaModFix/>
          </a:blip>
          <a:srcRect b="0" l="0" r="0" t="0"/>
          <a:stretch/>
        </p:blipFill>
        <p:spPr>
          <a:xfrm>
            <a:off x="11875" y="21583"/>
            <a:ext cx="2736686" cy="12015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copy 1" showMasterSp="0">
  <p:cSld name="Title Only copy 1">
    <p:bg>
      <p:bgPr>
        <a:solidFill>
          <a:srgbClr val="FFFFFF"/>
        </a:solidFill>
      </p:bgPr>
    </p:bg>
    <p:spTree>
      <p:nvGrpSpPr>
        <p:cNvPr id="18" name="Shape 18"/>
        <p:cNvGrpSpPr/>
        <p:nvPr/>
      </p:nvGrpSpPr>
      <p:grpSpPr>
        <a:xfrm>
          <a:off x="0" y="0"/>
          <a:ext cx="0" cy="0"/>
          <a:chOff x="0" y="0"/>
          <a:chExt cx="0" cy="0"/>
        </a:xfrm>
      </p:grpSpPr>
      <p:cxnSp>
        <p:nvCxnSpPr>
          <p:cNvPr id="19" name="Google Shape;19;p8"/>
          <p:cNvCxnSpPr/>
          <p:nvPr/>
        </p:nvCxnSpPr>
        <p:spPr>
          <a:xfrm>
            <a:off x="2877254" y="4428"/>
            <a:ext cx="1" cy="828447"/>
          </a:xfrm>
          <a:prstGeom prst="straightConnector1">
            <a:avLst/>
          </a:prstGeom>
          <a:noFill/>
          <a:ln cap="flat" cmpd="sng" w="34925">
            <a:solidFill>
              <a:srgbClr val="000000"/>
            </a:solidFill>
            <a:prstDash val="solid"/>
            <a:miter lim="8000"/>
            <a:headEnd len="sm" w="sm" type="none"/>
            <a:tailEnd len="sm" w="sm" type="none"/>
          </a:ln>
        </p:spPr>
      </p:cxnSp>
      <p:sp>
        <p:nvSpPr>
          <p:cNvPr id="20" name="Google Shape;20;p8"/>
          <p:cNvSpPr txBox="1"/>
          <p:nvPr>
            <p:ph type="title"/>
          </p:nvPr>
        </p:nvSpPr>
        <p:spPr>
          <a:xfrm>
            <a:off x="2921000" y="50562"/>
            <a:ext cx="9237411" cy="76961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4400"/>
              <a:buFont typeface="Calibri"/>
              <a:buNone/>
              <a:defRPr>
                <a:solidFill>
                  <a:srgbClr val="000000"/>
                </a:solidFill>
                <a:latin typeface="Calibri"/>
                <a:ea typeface="Calibri"/>
                <a:cs typeface="Calibri"/>
                <a:sym typeface="Calibri"/>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21" name="Google Shape;21;p8"/>
          <p:cNvSpPr txBox="1"/>
          <p:nvPr>
            <p:ph idx="12" type="sldNum"/>
          </p:nvPr>
        </p:nvSpPr>
        <p:spPr>
          <a:xfrm>
            <a:off x="11041300" y="6391592"/>
            <a:ext cx="312500" cy="29464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2" name="Google Shape;22;p8"/>
          <p:cNvPicPr preferRelativeResize="0"/>
          <p:nvPr/>
        </p:nvPicPr>
        <p:blipFill rotWithShape="1">
          <a:blip r:embed="rId2">
            <a:alphaModFix/>
          </a:blip>
          <a:srcRect b="0" l="0" r="0" t="0"/>
          <a:stretch/>
        </p:blipFill>
        <p:spPr>
          <a:xfrm>
            <a:off x="0" y="0"/>
            <a:ext cx="2839935" cy="124690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copy" type="tx">
  <p:cSld name="TITLE_AND_BODY">
    <p:spTree>
      <p:nvGrpSpPr>
        <p:cNvPr id="23" name="Shape 23"/>
        <p:cNvGrpSpPr/>
        <p:nvPr/>
      </p:nvGrpSpPr>
      <p:grpSpPr>
        <a:xfrm>
          <a:off x="0" y="0"/>
          <a:ext cx="0" cy="0"/>
          <a:chOff x="0" y="0"/>
          <a:chExt cx="0" cy="0"/>
        </a:xfrm>
      </p:grpSpPr>
      <p:sp>
        <p:nvSpPr>
          <p:cNvPr id="24" name="Google Shape;24;p7"/>
          <p:cNvSpPr txBox="1"/>
          <p:nvPr>
            <p:ph type="title"/>
          </p:nvPr>
        </p:nvSpPr>
        <p:spPr>
          <a:xfrm>
            <a:off x="2921000" y="50562"/>
            <a:ext cx="9237411" cy="76961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p:txBody>
      </p:sp>
      <p:sp>
        <p:nvSpPr>
          <p:cNvPr id="25" name="Google Shape;25;p7"/>
          <p:cNvSpPr txBox="1"/>
          <p:nvPr>
            <p:ph idx="12" type="sldNum"/>
          </p:nvPr>
        </p:nvSpPr>
        <p:spPr>
          <a:xfrm>
            <a:off x="11041300" y="6391592"/>
            <a:ext cx="312500" cy="29464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6" name="Shape 26"/>
        <p:cNvGrpSpPr/>
        <p:nvPr/>
      </p:nvGrpSpPr>
      <p:grpSpPr>
        <a:xfrm>
          <a:off x="0" y="0"/>
          <a:ext cx="0" cy="0"/>
          <a:chOff x="0" y="0"/>
          <a:chExt cx="0" cy="0"/>
        </a:xfrm>
      </p:grpSpPr>
      <p:sp>
        <p:nvSpPr>
          <p:cNvPr id="27" name="Google Shape;27;g12d9029db5f_0_4"/>
          <p:cNvSpPr txBox="1"/>
          <p:nvPr>
            <p:ph type="title"/>
          </p:nvPr>
        </p:nvSpPr>
        <p:spPr>
          <a:xfrm>
            <a:off x="2921000" y="50562"/>
            <a:ext cx="9237300" cy="769500"/>
          </a:xfrm>
          <a:prstGeom prst="rect">
            <a:avLst/>
          </a:prstGeom>
          <a:noFill/>
          <a:ln>
            <a:noFill/>
          </a:ln>
        </p:spPr>
        <p:txBody>
          <a:bodyPr anchorCtr="0" anchor="t" bIns="45700" lIns="45700" spcFirstLastPara="1" rIns="45700" wrap="square" tIns="45700">
            <a:normAutofit/>
          </a:bodyPr>
          <a:lstStyle>
            <a:lvl1pPr lvl="0" algn="l">
              <a:lnSpc>
                <a:spcPct val="90000"/>
              </a:lnSpc>
              <a:spcBef>
                <a:spcPts val="0"/>
              </a:spcBef>
              <a:spcAft>
                <a:spcPts val="0"/>
              </a:spcAft>
              <a:buSzPts val="4400"/>
              <a:buNone/>
              <a:defRPr>
                <a:latin typeface="Calibri"/>
                <a:ea typeface="Calibri"/>
                <a:cs typeface="Calibri"/>
                <a:sym typeface="Calibri"/>
              </a:defRPr>
            </a:lvl1pPr>
            <a:lvl2pPr lvl="1" algn="l">
              <a:lnSpc>
                <a:spcPct val="90000"/>
              </a:lnSpc>
              <a:spcBef>
                <a:spcPts val="0"/>
              </a:spcBef>
              <a:spcAft>
                <a:spcPts val="0"/>
              </a:spcAft>
              <a:buSzPts val="4400"/>
              <a:buNone/>
              <a:defRPr>
                <a:latin typeface="Calibri"/>
                <a:ea typeface="Calibri"/>
                <a:cs typeface="Calibri"/>
                <a:sym typeface="Calibri"/>
              </a:defRPr>
            </a:lvl2pPr>
            <a:lvl3pPr lvl="2" algn="l">
              <a:lnSpc>
                <a:spcPct val="90000"/>
              </a:lnSpc>
              <a:spcBef>
                <a:spcPts val="0"/>
              </a:spcBef>
              <a:spcAft>
                <a:spcPts val="0"/>
              </a:spcAft>
              <a:buSzPts val="4400"/>
              <a:buNone/>
              <a:defRPr>
                <a:latin typeface="Calibri"/>
                <a:ea typeface="Calibri"/>
                <a:cs typeface="Calibri"/>
                <a:sym typeface="Calibri"/>
              </a:defRPr>
            </a:lvl3pPr>
            <a:lvl4pPr lvl="3" algn="l">
              <a:lnSpc>
                <a:spcPct val="90000"/>
              </a:lnSpc>
              <a:spcBef>
                <a:spcPts val="0"/>
              </a:spcBef>
              <a:spcAft>
                <a:spcPts val="0"/>
              </a:spcAft>
              <a:buSzPts val="4400"/>
              <a:buNone/>
              <a:defRPr>
                <a:latin typeface="Calibri"/>
                <a:ea typeface="Calibri"/>
                <a:cs typeface="Calibri"/>
                <a:sym typeface="Calibri"/>
              </a:defRPr>
            </a:lvl4pPr>
            <a:lvl5pPr lvl="4" algn="l">
              <a:lnSpc>
                <a:spcPct val="90000"/>
              </a:lnSpc>
              <a:spcBef>
                <a:spcPts val="0"/>
              </a:spcBef>
              <a:spcAft>
                <a:spcPts val="0"/>
              </a:spcAft>
              <a:buSzPts val="4400"/>
              <a:buNone/>
              <a:defRPr>
                <a:latin typeface="Calibri"/>
                <a:ea typeface="Calibri"/>
                <a:cs typeface="Calibri"/>
                <a:sym typeface="Calibri"/>
              </a:defRPr>
            </a:lvl5pPr>
            <a:lvl6pPr lvl="5" algn="l">
              <a:lnSpc>
                <a:spcPct val="90000"/>
              </a:lnSpc>
              <a:spcBef>
                <a:spcPts val="0"/>
              </a:spcBef>
              <a:spcAft>
                <a:spcPts val="0"/>
              </a:spcAft>
              <a:buSzPts val="4400"/>
              <a:buNone/>
              <a:defRPr>
                <a:latin typeface="Calibri"/>
                <a:ea typeface="Calibri"/>
                <a:cs typeface="Calibri"/>
                <a:sym typeface="Calibri"/>
              </a:defRPr>
            </a:lvl6pPr>
            <a:lvl7pPr lvl="6" algn="l">
              <a:lnSpc>
                <a:spcPct val="90000"/>
              </a:lnSpc>
              <a:spcBef>
                <a:spcPts val="0"/>
              </a:spcBef>
              <a:spcAft>
                <a:spcPts val="0"/>
              </a:spcAft>
              <a:buSzPts val="4400"/>
              <a:buNone/>
              <a:defRPr>
                <a:latin typeface="Calibri"/>
                <a:ea typeface="Calibri"/>
                <a:cs typeface="Calibri"/>
                <a:sym typeface="Calibri"/>
              </a:defRPr>
            </a:lvl7pPr>
            <a:lvl8pPr lvl="7" algn="l">
              <a:lnSpc>
                <a:spcPct val="90000"/>
              </a:lnSpc>
              <a:spcBef>
                <a:spcPts val="0"/>
              </a:spcBef>
              <a:spcAft>
                <a:spcPts val="0"/>
              </a:spcAft>
              <a:buSzPts val="4400"/>
              <a:buNone/>
              <a:defRPr>
                <a:latin typeface="Calibri"/>
                <a:ea typeface="Calibri"/>
                <a:cs typeface="Calibri"/>
                <a:sym typeface="Calibri"/>
              </a:defRPr>
            </a:lvl8pPr>
            <a:lvl9pPr lvl="8" algn="l">
              <a:lnSpc>
                <a:spcPct val="90000"/>
              </a:lnSpc>
              <a:spcBef>
                <a:spcPts val="0"/>
              </a:spcBef>
              <a:spcAft>
                <a:spcPts val="0"/>
              </a:spcAft>
              <a:buSzPts val="4400"/>
              <a:buNone/>
              <a:defRPr>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9"/>
          <p:cNvSpPr txBox="1"/>
          <p:nvPr>
            <p:ph idx="12" type="sldNum"/>
          </p:nvPr>
        </p:nvSpPr>
        <p:spPr>
          <a:xfrm>
            <a:off x="11046667" y="6385024"/>
            <a:ext cx="307133" cy="307777"/>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 name="Shape 5"/>
        <p:cNvGrpSpPr/>
        <p:nvPr/>
      </p:nvGrpSpPr>
      <p:grpSpPr>
        <a:xfrm>
          <a:off x="0" y="0"/>
          <a:ext cx="0" cy="0"/>
          <a:chOff x="0" y="0"/>
          <a:chExt cx="0" cy="0"/>
        </a:xfrm>
      </p:grpSpPr>
      <p:cxnSp>
        <p:nvCxnSpPr>
          <p:cNvPr id="6" name="Google Shape;6;p5"/>
          <p:cNvCxnSpPr/>
          <p:nvPr/>
        </p:nvCxnSpPr>
        <p:spPr>
          <a:xfrm>
            <a:off x="2877254" y="4428"/>
            <a:ext cx="1" cy="828447"/>
          </a:xfrm>
          <a:prstGeom prst="straightConnector1">
            <a:avLst/>
          </a:prstGeom>
          <a:noFill/>
          <a:ln cap="flat" cmpd="sng" w="34925">
            <a:solidFill>
              <a:srgbClr val="FFFFFF"/>
            </a:solidFill>
            <a:prstDash val="solid"/>
            <a:miter lim="8000"/>
            <a:headEnd len="sm" w="sm" type="none"/>
            <a:tailEnd len="sm" w="sm" type="none"/>
          </a:ln>
        </p:spPr>
      </p:cxnSp>
      <p:sp>
        <p:nvSpPr>
          <p:cNvPr id="7" name="Google Shape;7;p5"/>
          <p:cNvSpPr txBox="1"/>
          <p:nvPr>
            <p:ph type="title"/>
          </p:nvPr>
        </p:nvSpPr>
        <p:spPr>
          <a:xfrm>
            <a:off x="2921000" y="50562"/>
            <a:ext cx="9237411" cy="769613"/>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1pPr>
            <a:lvl2pPr lvl="1"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2pPr>
            <a:lvl3pPr lvl="2"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3pPr>
            <a:lvl4pPr lvl="3"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4pPr>
            <a:lvl5pPr lvl="4"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5pPr>
            <a:lvl6pPr lvl="5"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6pPr>
            <a:lvl7pPr lvl="6"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7pPr>
            <a:lvl8pPr lvl="7"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8pPr>
            <a:lvl9pPr lvl="8"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9pPr>
          </a:lstStyle>
          <a:p/>
        </p:txBody>
      </p:sp>
      <p:sp>
        <p:nvSpPr>
          <p:cNvPr id="8" name="Google Shape;8;p5"/>
          <p:cNvSpPr txBox="1"/>
          <p:nvPr>
            <p:ph idx="12" type="sldNum"/>
          </p:nvPr>
        </p:nvSpPr>
        <p:spPr>
          <a:xfrm>
            <a:off x="11041300" y="6391592"/>
            <a:ext cx="312500" cy="29464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400"/>
              <a:buFont typeface="Calibri"/>
              <a:buNone/>
              <a:defRPr b="1"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 name="Google Shape;9;p5"/>
          <p:cNvSpPr txBox="1"/>
          <p:nvPr/>
        </p:nvSpPr>
        <p:spPr>
          <a:xfrm>
            <a:off x="3229352" y="6385024"/>
            <a:ext cx="5982484" cy="307777"/>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888888"/>
              </a:buClr>
              <a:buSzPts val="1400"/>
              <a:buFont typeface="Calibri"/>
              <a:buNone/>
            </a:pPr>
            <a:r>
              <a:rPr b="1" i="0" lang="en-US" sz="1400" u="none" cap="none" strike="noStrike">
                <a:solidFill>
                  <a:srgbClr val="888888"/>
                </a:solidFill>
                <a:latin typeface="Calibri"/>
                <a:ea typeface="Calibri"/>
                <a:cs typeface="Calibri"/>
                <a:sym typeface="Calibri"/>
              </a:rPr>
              <a:t>April 2020 APS: Advances in Spectroscopic Cosmology, A. Einstein</a:t>
            </a:r>
            <a:endParaRPr b="0" i="0" sz="1400" u="none" cap="none" strike="noStrike">
              <a:solidFill>
                <a:srgbClr val="000000"/>
              </a:solidFill>
              <a:latin typeface="Arial"/>
              <a:ea typeface="Arial"/>
              <a:cs typeface="Arial"/>
              <a:sym typeface="Arial"/>
            </a:endParaRPr>
          </a:p>
        </p:txBody>
      </p:sp>
      <p:sp>
        <p:nvSpPr>
          <p:cNvPr id="10" name="Google Shape;10;p5"/>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pic>
        <p:nvPicPr>
          <p:cNvPr id="11" name="Google Shape;11;p5"/>
          <p:cNvPicPr preferRelativeResize="0"/>
          <p:nvPr/>
        </p:nvPicPr>
        <p:blipFill rotWithShape="1">
          <a:blip r:embed="rId1">
            <a:alphaModFix/>
          </a:blip>
          <a:srcRect b="0" l="0" r="0" t="0"/>
          <a:stretch/>
        </p:blipFill>
        <p:spPr>
          <a:xfrm>
            <a:off x="11875" y="21583"/>
            <a:ext cx="2736686" cy="12015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ui.adsabs.harvard.edu/abs/2022arXiv220307506F/abstract"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10.png"/><Relationship Id="rId7"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10.png"/><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gif"/><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pic>
        <p:nvPicPr>
          <p:cNvPr descr="Picture 3" id="34" name="Google Shape;34;p1"/>
          <p:cNvPicPr preferRelativeResize="0"/>
          <p:nvPr/>
        </p:nvPicPr>
        <p:blipFill rotWithShape="1">
          <a:blip r:embed="rId3">
            <a:alphaModFix/>
          </a:blip>
          <a:srcRect b="0" l="0" r="0" t="0"/>
          <a:stretch/>
        </p:blipFill>
        <p:spPr>
          <a:xfrm>
            <a:off x="0" y="0"/>
            <a:ext cx="12192000" cy="7009735"/>
          </a:xfrm>
          <a:prstGeom prst="rect">
            <a:avLst/>
          </a:prstGeom>
          <a:noFill/>
          <a:ln>
            <a:noFill/>
          </a:ln>
        </p:spPr>
      </p:pic>
      <p:sp>
        <p:nvSpPr>
          <p:cNvPr id="35" name="Google Shape;35;p1"/>
          <p:cNvSpPr txBox="1"/>
          <p:nvPr>
            <p:ph idx="4294967295" type="ctrTitle"/>
          </p:nvPr>
        </p:nvSpPr>
        <p:spPr>
          <a:xfrm>
            <a:off x="214105" y="575282"/>
            <a:ext cx="9234122" cy="1973511"/>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Clr>
                <a:srgbClr val="FFFFFF"/>
              </a:buClr>
              <a:buSzPts val="4400"/>
              <a:buFont typeface="Calibri"/>
              <a:buNone/>
            </a:pPr>
            <a:r>
              <a:rPr lang="en-US">
                <a:latin typeface="Calibri"/>
                <a:ea typeface="Calibri"/>
                <a:cs typeface="Calibri"/>
                <a:sym typeface="Calibri"/>
              </a:rPr>
              <a:t>DESI and DESI-II</a:t>
            </a:r>
            <a:br>
              <a:rPr b="0" i="0" lang="en-US" sz="4400" u="none" cap="none" strike="noStrike">
                <a:solidFill>
                  <a:srgbClr val="FFFFFF"/>
                </a:solidFill>
                <a:latin typeface="Calibri"/>
                <a:ea typeface="Calibri"/>
                <a:cs typeface="Calibri"/>
                <a:sym typeface="Calibri"/>
              </a:rPr>
            </a:br>
            <a:endParaRPr b="0" i="0" sz="6000" u="none" cap="none" strike="noStrike">
              <a:solidFill>
                <a:srgbClr val="FFFFFF"/>
              </a:solidFill>
              <a:latin typeface="Calibri"/>
              <a:ea typeface="Calibri"/>
              <a:cs typeface="Calibri"/>
              <a:sym typeface="Calibri"/>
            </a:endParaRPr>
          </a:p>
        </p:txBody>
      </p:sp>
      <p:sp>
        <p:nvSpPr>
          <p:cNvPr id="36" name="Google Shape;36;p1"/>
          <p:cNvSpPr txBox="1"/>
          <p:nvPr>
            <p:ph idx="4294967295" type="subTitle"/>
          </p:nvPr>
        </p:nvSpPr>
        <p:spPr>
          <a:xfrm>
            <a:off x="316926" y="1620836"/>
            <a:ext cx="10379100" cy="3053700"/>
          </a:xfrm>
          <a:prstGeom prst="rect">
            <a:avLst/>
          </a:prstGeom>
          <a:noFill/>
          <a:ln>
            <a:noFill/>
          </a:ln>
        </p:spPr>
        <p:txBody>
          <a:bodyPr anchorCtr="0" anchor="t" bIns="45700" lIns="45700" spcFirstLastPara="1" rIns="45700" wrap="square" tIns="45700">
            <a:normAutofit/>
          </a:bodyPr>
          <a:lstStyle/>
          <a:p>
            <a:pPr indent="0" lvl="0" marL="0" marR="0" rtl="0" algn="l">
              <a:lnSpc>
                <a:spcPct val="81000"/>
              </a:lnSpc>
              <a:spcBef>
                <a:spcPts val="0"/>
              </a:spcBef>
              <a:spcAft>
                <a:spcPts val="0"/>
              </a:spcAft>
              <a:buClr>
                <a:srgbClr val="FFFFFF"/>
              </a:buClr>
              <a:buSzPts val="2200"/>
              <a:buFont typeface="Arial"/>
              <a:buNone/>
            </a:pPr>
            <a:r>
              <a:rPr b="0" i="0" lang="en-US" sz="2200" u="none" cap="none" strike="noStrike">
                <a:solidFill>
                  <a:srgbClr val="FFFFFF"/>
                </a:solidFill>
                <a:latin typeface="Arial"/>
                <a:ea typeface="Arial"/>
                <a:cs typeface="Arial"/>
                <a:sym typeface="Arial"/>
              </a:rPr>
              <a:t>Kyle Dawson, University of Utah</a:t>
            </a:r>
            <a:endParaRPr>
              <a:solidFill>
                <a:schemeClr val="dk1"/>
              </a:solidFill>
            </a:endParaRPr>
          </a:p>
          <a:p>
            <a:pPr indent="0" lvl="0" marL="0" rtl="0" algn="l">
              <a:lnSpc>
                <a:spcPct val="81000"/>
              </a:lnSpc>
              <a:spcBef>
                <a:spcPts val="1000"/>
              </a:spcBef>
              <a:spcAft>
                <a:spcPts val="0"/>
              </a:spcAft>
              <a:buClr>
                <a:schemeClr val="lt1"/>
              </a:buClr>
              <a:buSzPts val="2200"/>
              <a:buFont typeface="Arial"/>
              <a:buNone/>
            </a:pPr>
            <a:r>
              <a:rPr lang="en-US" sz="2200">
                <a:solidFill>
                  <a:srgbClr val="FFFFFF"/>
                </a:solidFill>
                <a:latin typeface="Arial"/>
                <a:ea typeface="Arial"/>
                <a:cs typeface="Arial"/>
                <a:sym typeface="Arial"/>
              </a:rPr>
              <a:t>DESI co-Spokesperson</a:t>
            </a:r>
            <a:endParaRPr sz="2200">
              <a:solidFill>
                <a:srgbClr val="FFFFFF"/>
              </a:solidFill>
              <a:latin typeface="Arial"/>
              <a:ea typeface="Arial"/>
              <a:cs typeface="Arial"/>
              <a:sym typeface="Arial"/>
            </a:endParaRPr>
          </a:p>
          <a:p>
            <a:pPr indent="0" lvl="0" marL="0" marR="0" rtl="0" algn="l">
              <a:lnSpc>
                <a:spcPct val="81000"/>
              </a:lnSpc>
              <a:spcBef>
                <a:spcPts val="1000"/>
              </a:spcBef>
              <a:spcAft>
                <a:spcPts val="0"/>
              </a:spcAft>
              <a:buClr>
                <a:srgbClr val="FFFFFF"/>
              </a:buClr>
              <a:buSzPts val="2400"/>
              <a:buFont typeface="Arial"/>
              <a:buNone/>
            </a:pPr>
            <a:r>
              <a:t/>
            </a:r>
            <a:endParaRPr sz="2400"/>
          </a:p>
          <a:p>
            <a:pPr indent="0" lvl="0" marL="0" marR="0" rtl="0" algn="l">
              <a:lnSpc>
                <a:spcPct val="81000"/>
              </a:lnSpc>
              <a:spcBef>
                <a:spcPts val="1000"/>
              </a:spcBef>
              <a:spcAft>
                <a:spcPts val="0"/>
              </a:spcAft>
              <a:buClr>
                <a:srgbClr val="FFFFFF"/>
              </a:buClr>
              <a:buSzPts val="2400"/>
              <a:buFont typeface="Arial"/>
              <a:buNone/>
            </a:pPr>
            <a:r>
              <a:t/>
            </a:r>
            <a:endParaRPr sz="2400"/>
          </a:p>
          <a:p>
            <a:pPr indent="0" lvl="0" marL="0" marR="0" rtl="0" algn="l">
              <a:lnSpc>
                <a:spcPct val="81000"/>
              </a:lnSpc>
              <a:spcBef>
                <a:spcPts val="1000"/>
              </a:spcBef>
              <a:spcAft>
                <a:spcPts val="0"/>
              </a:spcAft>
              <a:buClr>
                <a:srgbClr val="FFFFFF"/>
              </a:buClr>
              <a:buSzPts val="2200"/>
              <a:buFont typeface="Arial"/>
              <a:buNone/>
            </a:pPr>
            <a:r>
              <a:rPr lang="en-US" sz="2200">
                <a:solidFill>
                  <a:srgbClr val="FFFFFF"/>
                </a:solidFill>
                <a:latin typeface="Arial"/>
                <a:ea typeface="Arial"/>
                <a:cs typeface="Arial"/>
                <a:sym typeface="Arial"/>
              </a:rPr>
              <a:t>P5 Cosmic Frontier Town Hall</a:t>
            </a:r>
            <a:endParaRPr b="0" i="0" sz="2800" u="none" cap="none" strike="noStrike">
              <a:solidFill>
                <a:srgbClr val="000000"/>
              </a:solidFill>
              <a:latin typeface="Calibri"/>
              <a:ea typeface="Calibri"/>
              <a:cs typeface="Calibri"/>
              <a:sym typeface="Calibri"/>
            </a:endParaRPr>
          </a:p>
          <a:p>
            <a:pPr indent="0" lvl="0" marL="0" marR="0" rtl="0" algn="l">
              <a:lnSpc>
                <a:spcPct val="81000"/>
              </a:lnSpc>
              <a:spcBef>
                <a:spcPts val="1000"/>
              </a:spcBef>
              <a:spcAft>
                <a:spcPts val="0"/>
              </a:spcAft>
              <a:buClr>
                <a:srgbClr val="FFFFFF"/>
              </a:buClr>
              <a:buSzPts val="2200"/>
              <a:buFont typeface="Arial"/>
              <a:buNone/>
            </a:pPr>
            <a:r>
              <a:rPr lang="en-US" sz="2200">
                <a:solidFill>
                  <a:srgbClr val="FFFFFF"/>
                </a:solidFill>
                <a:latin typeface="Arial"/>
                <a:ea typeface="Arial"/>
                <a:cs typeface="Arial"/>
                <a:sym typeface="Arial"/>
              </a:rPr>
              <a:t>February</a:t>
            </a:r>
            <a:r>
              <a:rPr b="0" i="0" lang="en-US" sz="2200" u="none" cap="none" strike="noStrike">
                <a:solidFill>
                  <a:srgbClr val="FFFFFF"/>
                </a:solidFill>
                <a:latin typeface="Arial"/>
                <a:ea typeface="Arial"/>
                <a:cs typeface="Arial"/>
                <a:sym typeface="Arial"/>
              </a:rPr>
              <a:t> 2</a:t>
            </a:r>
            <a:r>
              <a:rPr lang="en-US" sz="2200">
                <a:solidFill>
                  <a:srgbClr val="FFFFFF"/>
                </a:solidFill>
                <a:latin typeface="Arial"/>
                <a:ea typeface="Arial"/>
                <a:cs typeface="Arial"/>
                <a:sym typeface="Arial"/>
              </a:rPr>
              <a:t>2</a:t>
            </a:r>
            <a:r>
              <a:rPr b="0" i="0" lang="en-US" sz="2200" u="none" cap="none" strike="noStrike">
                <a:solidFill>
                  <a:srgbClr val="FFFFFF"/>
                </a:solidFill>
                <a:latin typeface="Arial"/>
                <a:ea typeface="Arial"/>
                <a:cs typeface="Arial"/>
                <a:sym typeface="Arial"/>
              </a:rPr>
              <a:t>, 202</a:t>
            </a:r>
            <a:r>
              <a:rPr lang="en-US" sz="2200">
                <a:solidFill>
                  <a:srgbClr val="FFFFFF"/>
                </a:solidFill>
                <a:latin typeface="Arial"/>
                <a:ea typeface="Arial"/>
                <a:cs typeface="Arial"/>
                <a:sym typeface="Arial"/>
              </a:rPr>
              <a:t>3</a:t>
            </a:r>
            <a:endParaRPr b="0" i="0" sz="2800" u="none" cap="none" strike="noStrike">
              <a:solidFill>
                <a:srgbClr val="000000"/>
              </a:solidFill>
              <a:latin typeface="Calibri"/>
              <a:ea typeface="Calibri"/>
              <a:cs typeface="Calibri"/>
              <a:sym typeface="Calibri"/>
            </a:endParaRPr>
          </a:p>
          <a:p>
            <a:pPr indent="0" lvl="0" marL="0" marR="0" rtl="0" algn="l">
              <a:lnSpc>
                <a:spcPct val="81000"/>
              </a:lnSpc>
              <a:spcBef>
                <a:spcPts val="1000"/>
              </a:spcBef>
              <a:spcAft>
                <a:spcPts val="0"/>
              </a:spcAft>
              <a:buClr>
                <a:srgbClr val="FFFFFF"/>
              </a:buClr>
              <a:buSzPts val="2200"/>
              <a:buFont typeface="Arial"/>
              <a:buNone/>
            </a:pPr>
            <a:r>
              <a:rPr lang="en-US" sz="2200">
                <a:solidFill>
                  <a:srgbClr val="FFFFFF"/>
                </a:solidFill>
                <a:latin typeface="Arial"/>
                <a:ea typeface="Arial"/>
                <a:cs typeface="Arial"/>
                <a:sym typeface="Arial"/>
              </a:rPr>
              <a:t>Lawrence Berkeley National Laboratory</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1f257077a1a_2_0"/>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DESI</a:t>
            </a:r>
            <a:endParaRPr/>
          </a:p>
        </p:txBody>
      </p:sp>
      <p:sp>
        <p:nvSpPr>
          <p:cNvPr id="217" name="Google Shape;217;g1f257077a1a_2_0"/>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18" name="Google Shape;218;g1f257077a1a_2_0"/>
          <p:cNvSpPr txBox="1"/>
          <p:nvPr/>
        </p:nvSpPr>
        <p:spPr>
          <a:xfrm>
            <a:off x="805700" y="1346975"/>
            <a:ext cx="10920600" cy="5510400"/>
          </a:xfrm>
          <a:prstGeom prst="rect">
            <a:avLst/>
          </a:prstGeom>
          <a:noFill/>
          <a:ln>
            <a:noFill/>
          </a:ln>
        </p:spPr>
        <p:txBody>
          <a:bodyPr anchorCtr="0" anchor="t" bIns="45700" lIns="45700" spcFirstLastPara="1" rIns="45700" wrap="square" tIns="45700">
            <a:spAutoFit/>
          </a:bodyPr>
          <a:lstStyle/>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Recommended project by P5 in 2014</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First science observations in 2020</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~1200 person collaboration</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280+ grad students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69 Institutional members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39 International partners</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Expects to meet mission goals (demonstrated by survey validation data):</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Measure the isotropic cosmic distance scale R(z) from the BAO method to 0.28% precision aggregated over the redshift bin 0.0 &lt; z &lt; 1.1</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Measure the isotropic cosmic distance scale R(z) from the BAO method to </a:t>
            </a:r>
            <a:r>
              <a:rPr lang="en-US" sz="2200">
                <a:solidFill>
                  <a:schemeClr val="dk1"/>
                </a:solidFill>
                <a:latin typeface="Calibri"/>
                <a:ea typeface="Calibri"/>
                <a:cs typeface="Calibri"/>
                <a:sym typeface="Calibri"/>
              </a:rPr>
              <a:t>0.39% precision in the redshift bin 1.1 &lt; z &lt; 1.9. </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Measure the Hubble parameter at 1.9 &lt; z &lt; 3.7 from the BAO method to 1.05%.</a:t>
            </a:r>
            <a:endParaRPr sz="2200">
              <a:solidFill>
                <a:schemeClr val="dk1"/>
              </a:solidFill>
              <a:latin typeface="Calibri"/>
              <a:ea typeface="Calibri"/>
              <a:cs typeface="Calibri"/>
              <a:sym typeface="Calibri"/>
            </a:endParaRPr>
          </a:p>
          <a:p>
            <a:pPr indent="0" lvl="0" marL="91440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Constructed on schedule and within budget</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200">
                <a:latin typeface="Calibri"/>
                <a:ea typeface="Calibri"/>
                <a:cs typeface="Calibri"/>
                <a:sym typeface="Calibri"/>
              </a:rPr>
              <a:t>                      </a:t>
            </a:r>
            <a:endParaRPr sz="22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
          <p:cNvSpPr txBox="1"/>
          <p:nvPr>
            <p:ph type="title"/>
          </p:nvPr>
        </p:nvSpPr>
        <p:spPr>
          <a:xfrm>
            <a:off x="2921000" y="50562"/>
            <a:ext cx="9237411" cy="769613"/>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Beyond the Main DESI Samples</a:t>
            </a:r>
            <a:endParaRPr/>
          </a:p>
        </p:txBody>
      </p:sp>
      <p:sp>
        <p:nvSpPr>
          <p:cNvPr id="224" name="Google Shape;224;p3"/>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888888"/>
              </a:buClr>
              <a:buSzPts val="1400"/>
              <a:buFont typeface="Calibri"/>
              <a:buNone/>
            </a:pPr>
            <a:fld id="{00000000-1234-1234-1234-123412341234}" type="slidenum">
              <a:rPr lang="en-US"/>
              <a:t>‹#›</a:t>
            </a:fld>
            <a:endParaRPr/>
          </a:p>
        </p:txBody>
      </p:sp>
      <p:sp>
        <p:nvSpPr>
          <p:cNvPr id="225" name="Google Shape;225;p3"/>
          <p:cNvSpPr txBox="1"/>
          <p:nvPr/>
        </p:nvSpPr>
        <p:spPr>
          <a:xfrm>
            <a:off x="805700" y="1575575"/>
            <a:ext cx="11352600" cy="4494600"/>
          </a:xfrm>
          <a:prstGeom prst="rect">
            <a:avLst/>
          </a:prstGeom>
          <a:noFill/>
          <a:ln>
            <a:noFill/>
          </a:ln>
        </p:spPr>
        <p:txBody>
          <a:bodyPr anchorCtr="0" anchor="t" bIns="45700" lIns="45700" spcFirstLastPara="1" rIns="45700" wrap="square" tIns="45700">
            <a:spAutoFit/>
          </a:bodyPr>
          <a:lstStyle/>
          <a:p>
            <a:pPr indent="-368300" lvl="0" marL="457200" rtl="0" algn="l">
              <a:spcBef>
                <a:spcPts val="0"/>
              </a:spcBef>
              <a:spcAft>
                <a:spcPts val="0"/>
              </a:spcAft>
              <a:buClr>
                <a:schemeClr val="dk1"/>
              </a:buClr>
              <a:buSzPts val="2200"/>
              <a:buFont typeface="Calibri"/>
              <a:buChar char="●"/>
            </a:pPr>
            <a:r>
              <a:rPr b="1" lang="en-US" sz="2200">
                <a:solidFill>
                  <a:schemeClr val="dk1"/>
                </a:solidFill>
                <a:latin typeface="Calibri"/>
                <a:ea typeface="Calibri"/>
                <a:cs typeface="Calibri"/>
                <a:sym typeface="Calibri"/>
              </a:rPr>
              <a:t>Snowmass:</a:t>
            </a:r>
            <a:r>
              <a:rPr lang="en-US" sz="2200">
                <a:solidFill>
                  <a:schemeClr val="dk1"/>
                </a:solidFill>
                <a:latin typeface="Calibri"/>
                <a:ea typeface="Calibri"/>
                <a:cs typeface="Calibri"/>
                <a:sym typeface="Calibri"/>
              </a:rPr>
              <a:t>  “Continue operation of DESI (via a new DESI-II program) to constrain dark energy in new domains and as a step towards a Stage V spectroscopic facility (Spec-S5).”</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Provide new insights into the high redshift Universe</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Strengthen synergies with other Cosmic Frontier facilities</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Provide a bridge to a Stage V experiment.</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Pilot Surveys</a:t>
            </a:r>
            <a:endParaRPr b="0" i="0" sz="2200" u="none" cap="none" strike="noStrike">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Explore capabilities of DESI spectrograph beyond core BAO/RSD program</a:t>
            </a:r>
            <a:endParaRPr b="0" i="0" sz="2200" u="none" cap="none" strike="noStrike">
              <a:solidFill>
                <a:schemeClr val="dk1"/>
              </a:solidFill>
              <a:latin typeface="Calibri"/>
              <a:ea typeface="Calibri"/>
              <a:cs typeface="Calibri"/>
              <a:sym typeface="Calibri"/>
            </a:endParaRPr>
          </a:p>
          <a:p>
            <a:pPr indent="-368300" lvl="0" marL="457200" rtl="0" algn="l">
              <a:spcBef>
                <a:spcPts val="0"/>
              </a:spcBef>
              <a:spcAft>
                <a:spcPts val="0"/>
              </a:spcAft>
              <a:buSzPts val="2200"/>
              <a:buFont typeface="Calibri"/>
              <a:buChar char="●"/>
            </a:pPr>
            <a:r>
              <a:rPr lang="en-US" sz="2200">
                <a:solidFill>
                  <a:schemeClr val="dk1"/>
                </a:solidFill>
                <a:latin typeface="Calibri"/>
                <a:ea typeface="Calibri"/>
                <a:cs typeface="Calibri"/>
                <a:sym typeface="Calibri"/>
              </a:rPr>
              <a:t>&gt;100,000 spectra collected in Rubin Deep Drilling fields</a:t>
            </a:r>
            <a:endParaRPr sz="2200">
              <a:latin typeface="Calibri"/>
              <a:ea typeface="Calibri"/>
              <a:cs typeface="Calibri"/>
              <a:sym typeface="Calibri"/>
            </a:endParaRPr>
          </a:p>
          <a:p>
            <a:pPr indent="-368300" lvl="1" marL="914400" marR="0" rtl="0" algn="l">
              <a:lnSpc>
                <a:spcPct val="100000"/>
              </a:lnSpc>
              <a:spcBef>
                <a:spcPts val="0"/>
              </a:spcBef>
              <a:spcAft>
                <a:spcPts val="0"/>
              </a:spcAft>
              <a:buClr>
                <a:srgbClr val="000000"/>
              </a:buClr>
              <a:buSzPts val="2200"/>
              <a:buFont typeface="Calibri"/>
              <a:buChar char="○"/>
            </a:pPr>
            <a:r>
              <a:rPr lang="en-US" sz="2200">
                <a:solidFill>
                  <a:schemeClr val="dk1"/>
                </a:solidFill>
                <a:latin typeface="Calibri"/>
                <a:ea typeface="Calibri"/>
                <a:cs typeface="Calibri"/>
                <a:sym typeface="Calibri"/>
              </a:rPr>
              <a:t>z&gt;2 galaxies for primordial physics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rgbClr val="000000"/>
              </a:buClr>
              <a:buSzPts val="2200"/>
              <a:buFont typeface="Calibri"/>
              <a:buChar char="○"/>
            </a:pPr>
            <a:r>
              <a:rPr lang="en-US" sz="2200">
                <a:latin typeface="Calibri"/>
                <a:ea typeface="Calibri"/>
                <a:cs typeface="Calibri"/>
                <a:sym typeface="Calibri"/>
              </a:rPr>
              <a:t>host galaxies for supernova cosmology</a:t>
            </a:r>
            <a:endParaRPr b="0" i="0" sz="2200" u="none" cap="none" strike="noStrike">
              <a:solidFill>
                <a:srgbClr val="000000"/>
              </a:solidFill>
              <a:latin typeface="Calibri"/>
              <a:ea typeface="Calibri"/>
              <a:cs typeface="Calibri"/>
              <a:sym typeface="Calibri"/>
            </a:endParaRPr>
          </a:p>
          <a:p>
            <a:pPr indent="-368300" lvl="1" marL="914400" marR="0" rtl="0" algn="l">
              <a:lnSpc>
                <a:spcPct val="100000"/>
              </a:lnSpc>
              <a:spcBef>
                <a:spcPts val="0"/>
              </a:spcBef>
              <a:spcAft>
                <a:spcPts val="0"/>
              </a:spcAft>
              <a:buClr>
                <a:srgbClr val="000000"/>
              </a:buClr>
              <a:buSzPts val="2200"/>
              <a:buFont typeface="Calibri"/>
              <a:buChar char="○"/>
            </a:pPr>
            <a:r>
              <a:rPr lang="en-US" sz="2200">
                <a:latin typeface="Calibri"/>
                <a:ea typeface="Calibri"/>
                <a:cs typeface="Calibri"/>
                <a:sym typeface="Calibri"/>
              </a:rPr>
              <a:t>faint galaxies for photometric redshift calibration</a:t>
            </a:r>
            <a:endParaRPr b="0" i="0" sz="2200" u="none" cap="none" strike="noStrike">
              <a:solidFill>
                <a:srgbClr val="000000"/>
              </a:solidFill>
              <a:latin typeface="Calibri"/>
              <a:ea typeface="Calibri"/>
              <a:cs typeface="Calibri"/>
              <a:sym typeface="Calibri"/>
            </a:endParaRPr>
          </a:p>
          <a:p>
            <a:pPr indent="-368300" lvl="1" marL="914400" marR="0" rtl="0" algn="l">
              <a:lnSpc>
                <a:spcPct val="100000"/>
              </a:lnSpc>
              <a:spcBef>
                <a:spcPts val="0"/>
              </a:spcBef>
              <a:spcAft>
                <a:spcPts val="0"/>
              </a:spcAft>
              <a:buClr>
                <a:srgbClr val="000000"/>
              </a:buClr>
              <a:buSzPts val="2200"/>
              <a:buFont typeface="Calibri"/>
              <a:buChar char="○"/>
            </a:pPr>
            <a:r>
              <a:rPr lang="en-US" sz="2200">
                <a:latin typeface="Calibri"/>
                <a:ea typeface="Calibri"/>
                <a:cs typeface="Calibri"/>
                <a:sym typeface="Calibri"/>
              </a:rPr>
              <a:t>z&lt;1 galaxies for galaxy-galaxy lensing science</a:t>
            </a:r>
            <a:endParaRPr sz="2200">
              <a:latin typeface="Calibri"/>
              <a:ea typeface="Calibri"/>
              <a:cs typeface="Calibri"/>
              <a:sym typeface="Calibri"/>
            </a:endParaRPr>
          </a:p>
          <a:p>
            <a:pPr indent="-368300" lvl="1" marL="914400" rtl="0" algn="l">
              <a:spcBef>
                <a:spcPts val="0"/>
              </a:spcBef>
              <a:spcAft>
                <a:spcPts val="0"/>
              </a:spcAft>
              <a:buSzPts val="2200"/>
              <a:buFont typeface="Calibri"/>
              <a:buChar char="○"/>
            </a:pPr>
            <a:r>
              <a:rPr lang="en-US" sz="2200">
                <a:solidFill>
                  <a:schemeClr val="dk1"/>
                </a:solidFill>
                <a:latin typeface="Calibri"/>
                <a:ea typeface="Calibri"/>
                <a:cs typeface="Calibri"/>
                <a:sym typeface="Calibri"/>
              </a:rPr>
              <a:t>dwarf galaxies for dark matter</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07110863dc_1_9"/>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dk1"/>
              </a:buClr>
              <a:buSzPts val="1100"/>
              <a:buFont typeface="Arial"/>
              <a:buNone/>
            </a:pPr>
            <a:r>
              <a:rPr lang="en-US" sz="3600"/>
              <a:t>Wide reaching DESI-II program</a:t>
            </a:r>
            <a:endParaRPr sz="3600"/>
          </a:p>
        </p:txBody>
      </p:sp>
      <p:sp>
        <p:nvSpPr>
          <p:cNvPr id="231" name="Google Shape;231;g207110863dc_1_9"/>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32" name="Google Shape;232;g207110863dc_1_9"/>
          <p:cNvSpPr txBox="1"/>
          <p:nvPr/>
        </p:nvSpPr>
        <p:spPr>
          <a:xfrm>
            <a:off x="805700" y="1346975"/>
            <a:ext cx="10920600" cy="57258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None/>
            </a:pPr>
            <a:r>
              <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rgbClr val="000000"/>
              </a:buClr>
              <a:buSzPts val="2200"/>
              <a:buFont typeface="Calibri"/>
              <a:buChar char="●"/>
            </a:pPr>
            <a:r>
              <a:rPr lang="en-US" sz="2200">
                <a:solidFill>
                  <a:schemeClr val="dk1"/>
                </a:solidFill>
                <a:latin typeface="Calibri"/>
                <a:ea typeface="Calibri"/>
                <a:cs typeface="Calibri"/>
                <a:sym typeface="Calibri"/>
              </a:rPr>
              <a:t>Confirmed by pilot surveys</a:t>
            </a:r>
            <a:endParaRPr b="0" i="0" sz="2200" u="none" cap="none" strike="noStrike">
              <a:solidFill>
                <a:srgbClr val="000000"/>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b="1" lang="en-US" sz="2200">
                <a:solidFill>
                  <a:schemeClr val="dk1"/>
                </a:solidFill>
                <a:latin typeface="Calibri"/>
                <a:ea typeface="Calibri"/>
                <a:cs typeface="Calibri"/>
                <a:sym typeface="Calibri"/>
              </a:rPr>
              <a:t>Dark Time:  dedicated LSS survey at z&gt;2 for early dark energy</a:t>
            </a:r>
            <a:endParaRPr b="1"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rgbClr val="000000"/>
              </a:buClr>
              <a:buSzPts val="2200"/>
              <a:buFont typeface="Calibri"/>
              <a:buChar char="○"/>
            </a:pPr>
            <a:r>
              <a:rPr lang="en-US" sz="2200">
                <a:solidFill>
                  <a:schemeClr val="dk1"/>
                </a:solidFill>
                <a:latin typeface="Calibri"/>
                <a:ea typeface="Calibri"/>
                <a:cs typeface="Calibri"/>
                <a:sym typeface="Calibri"/>
              </a:rPr>
              <a:t>Dark Time:  spare fibers for faint Rubin source galaxies</a:t>
            </a:r>
            <a:endParaRPr sz="2200">
              <a:solidFill>
                <a:schemeClr val="dk1"/>
              </a:solidFill>
              <a:latin typeface="Calibri"/>
              <a:ea typeface="Calibri"/>
              <a:cs typeface="Calibri"/>
              <a:sym typeface="Calibri"/>
            </a:endParaRPr>
          </a:p>
          <a:p>
            <a:pPr indent="0" lvl="0" marL="91440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rgbClr val="000000"/>
              </a:buClr>
              <a:buSzPts val="2200"/>
              <a:buFont typeface="Calibri"/>
              <a:buChar char="○"/>
            </a:pPr>
            <a:r>
              <a:rPr lang="en-US" sz="2200">
                <a:latin typeface="Calibri"/>
                <a:ea typeface="Calibri"/>
                <a:cs typeface="Calibri"/>
                <a:sym typeface="Calibri"/>
              </a:rPr>
              <a:t>Gray Time:  time-series observations of Rubin deep drilling fields</a:t>
            </a:r>
            <a:endParaRPr sz="2200">
              <a:latin typeface="Calibri"/>
              <a:ea typeface="Calibri"/>
              <a:cs typeface="Calibri"/>
              <a:sym typeface="Calibri"/>
            </a:endParaRPr>
          </a:p>
          <a:p>
            <a:pPr indent="-368300" lvl="1" marL="914400" marR="0" rtl="0" algn="l">
              <a:lnSpc>
                <a:spcPct val="100000"/>
              </a:lnSpc>
              <a:spcBef>
                <a:spcPts val="0"/>
              </a:spcBef>
              <a:spcAft>
                <a:spcPts val="0"/>
              </a:spcAft>
              <a:buClr>
                <a:srgbClr val="000000"/>
              </a:buClr>
              <a:buSzPts val="2200"/>
              <a:buFont typeface="Calibri"/>
              <a:buChar char="○"/>
            </a:pPr>
            <a:r>
              <a:rPr lang="en-US" sz="2200">
                <a:latin typeface="Calibri"/>
                <a:ea typeface="Calibri"/>
                <a:cs typeface="Calibri"/>
                <a:sym typeface="Calibri"/>
              </a:rPr>
              <a:t>Gray Time:  z&lt;1 galaxies to characterize Rubin lens population</a:t>
            </a:r>
            <a:endParaRPr sz="2200">
              <a:latin typeface="Calibri"/>
              <a:ea typeface="Calibri"/>
              <a:cs typeface="Calibri"/>
              <a:sym typeface="Calibri"/>
            </a:endParaRPr>
          </a:p>
          <a:p>
            <a:pPr indent="0" lvl="0" marL="914400" marR="0" rtl="0" algn="l">
              <a:lnSpc>
                <a:spcPct val="100000"/>
              </a:lnSpc>
              <a:spcBef>
                <a:spcPts val="0"/>
              </a:spcBef>
              <a:spcAft>
                <a:spcPts val="0"/>
              </a:spcAft>
              <a:buNone/>
            </a:pPr>
            <a:r>
              <a:t/>
            </a:r>
            <a:endParaRPr sz="2200">
              <a:latin typeface="Calibri"/>
              <a:ea typeface="Calibri"/>
              <a:cs typeface="Calibri"/>
              <a:sym typeface="Calibri"/>
            </a:endParaRPr>
          </a:p>
          <a:p>
            <a:pPr indent="-368300" lvl="1" marL="914400" rtl="0" algn="l">
              <a:spcBef>
                <a:spcPts val="0"/>
              </a:spcBef>
              <a:spcAft>
                <a:spcPts val="0"/>
              </a:spcAft>
              <a:buSzPts val="2200"/>
              <a:buFont typeface="Calibri"/>
              <a:buChar char="○"/>
            </a:pPr>
            <a:r>
              <a:rPr lang="en-US" sz="2200">
                <a:solidFill>
                  <a:schemeClr val="dk1"/>
                </a:solidFill>
                <a:latin typeface="Calibri"/>
                <a:ea typeface="Calibri"/>
                <a:cs typeface="Calibri"/>
                <a:sym typeface="Calibri"/>
              </a:rPr>
              <a:t>Bright Time:  stellar spectroscopy to probe Milky Way dark matter</a:t>
            </a:r>
            <a:endParaRPr sz="2200">
              <a:solidFill>
                <a:schemeClr val="dk1"/>
              </a:solidFill>
              <a:latin typeface="Calibri"/>
              <a:ea typeface="Calibri"/>
              <a:cs typeface="Calibri"/>
              <a:sym typeface="Calibri"/>
            </a:endParaRPr>
          </a:p>
          <a:p>
            <a:pPr indent="0" lvl="0" marL="0" rtl="0" algn="l">
              <a:spcBef>
                <a:spcPts val="0"/>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b="1" lang="en-US" sz="2200">
                <a:solidFill>
                  <a:srgbClr val="980000"/>
                </a:solidFill>
                <a:latin typeface="Calibri"/>
                <a:ea typeface="Calibri"/>
                <a:cs typeface="Calibri"/>
                <a:sym typeface="Calibri"/>
              </a:rPr>
              <a:t>Designed for broad BSM discovery potential while being sensitive to existing tensions.</a:t>
            </a:r>
            <a:endParaRPr b="1" sz="2200">
              <a:solidFill>
                <a:srgbClr val="980000"/>
              </a:solidFill>
              <a:latin typeface="Calibri"/>
              <a:ea typeface="Calibri"/>
              <a:cs typeface="Calibri"/>
              <a:sym typeface="Calibri"/>
            </a:endParaRPr>
          </a:p>
          <a:p>
            <a:pPr indent="0" lvl="0" marL="0" rtl="0" algn="l">
              <a:spcBef>
                <a:spcPts val="0"/>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b="1" lang="en-US" sz="2000">
                <a:solidFill>
                  <a:schemeClr val="dk1"/>
                </a:solidFill>
                <a:latin typeface="Calibri"/>
                <a:ea typeface="Calibri"/>
                <a:cs typeface="Calibri"/>
                <a:sym typeface="Calibri"/>
              </a:rPr>
              <a:t>Snowmass:</a:t>
            </a:r>
            <a:r>
              <a:rPr lang="en-US" sz="2000">
                <a:solidFill>
                  <a:schemeClr val="dk1"/>
                </a:solidFill>
                <a:latin typeface="Calibri"/>
                <a:ea typeface="Calibri"/>
                <a:cs typeface="Calibri"/>
                <a:sym typeface="Calibri"/>
              </a:rPr>
              <a:t>  “New data from other facilities will be needed as a complement to unlock the full constraining power of LSST, including follow-up observations of strong gravitational lenses, supernovae, and gravitational wave standard sirens, as well as measurements of spectroscopic redshifts for deep training samples of objects to enable precision photometric redshift measurements.”</a:t>
            </a:r>
            <a:endParaRPr sz="20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06cdb75f05_0_14"/>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DESI-II Science</a:t>
            </a:r>
            <a:r>
              <a:rPr lang="en-US" sz="3600"/>
              <a:t>:  Early Dark Energy</a:t>
            </a:r>
            <a:endParaRPr/>
          </a:p>
        </p:txBody>
      </p:sp>
      <p:sp>
        <p:nvSpPr>
          <p:cNvPr id="238" name="Google Shape;238;g206cdb75f05_0_14"/>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39" name="Google Shape;239;g206cdb75f05_0_14"/>
          <p:cNvSpPr txBox="1"/>
          <p:nvPr/>
        </p:nvSpPr>
        <p:spPr>
          <a:xfrm>
            <a:off x="805700" y="1346975"/>
            <a:ext cx="10965300" cy="2124000"/>
          </a:xfrm>
          <a:prstGeom prst="rect">
            <a:avLst/>
          </a:prstGeom>
          <a:noFill/>
          <a:ln>
            <a:noFill/>
          </a:ln>
        </p:spPr>
        <p:txBody>
          <a:bodyPr anchorCtr="0" anchor="t" bIns="45700" lIns="45700" spcFirstLastPara="1" rIns="45700" wrap="square" tIns="45700">
            <a:spAutoFit/>
          </a:bodyPr>
          <a:lstStyle/>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Baryon Acoustic Oscillations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5000 square degrees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sub-percent precision distance measurements at z&gt;2</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lang="en-US" sz="2200">
                <a:solidFill>
                  <a:schemeClr val="dk1"/>
                </a:solidFill>
                <a:latin typeface="Calibri"/>
                <a:ea typeface="Calibri"/>
                <a:cs typeface="Calibri"/>
                <a:sym typeface="Calibri"/>
              </a:rPr>
              <a:t>Measurement of dark energy deep in matter-dominated regime</a:t>
            </a:r>
            <a:endParaRPr b="1" sz="22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p:txBody>
      </p:sp>
      <p:pic>
        <p:nvPicPr>
          <p:cNvPr id="240" name="Google Shape;240;g206cdb75f05_0_14"/>
          <p:cNvPicPr preferRelativeResize="0"/>
          <p:nvPr/>
        </p:nvPicPr>
        <p:blipFill>
          <a:blip r:embed="rId3">
            <a:alphaModFix/>
          </a:blip>
          <a:stretch>
            <a:fillRect/>
          </a:stretch>
        </p:blipFill>
        <p:spPr>
          <a:xfrm>
            <a:off x="2708987" y="3470975"/>
            <a:ext cx="6774021" cy="3387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06cdb75f05_0_21"/>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DESI-II Science:</a:t>
            </a:r>
            <a:r>
              <a:rPr lang="en-US" sz="3600"/>
              <a:t>  Growth of Structure</a:t>
            </a:r>
            <a:endParaRPr/>
          </a:p>
        </p:txBody>
      </p:sp>
      <p:sp>
        <p:nvSpPr>
          <p:cNvPr id="246" name="Google Shape;246;g206cdb75f05_0_21"/>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47" name="Google Shape;247;g206cdb75f05_0_21"/>
          <p:cNvSpPr txBox="1"/>
          <p:nvPr/>
        </p:nvSpPr>
        <p:spPr>
          <a:xfrm>
            <a:off x="805700" y="1346975"/>
            <a:ext cx="10920600" cy="2124000"/>
          </a:xfrm>
          <a:prstGeom prst="rect">
            <a:avLst/>
          </a:prstGeom>
          <a:noFill/>
          <a:ln>
            <a:noFill/>
          </a:ln>
        </p:spPr>
        <p:txBody>
          <a:bodyPr anchorCtr="0" anchor="t" bIns="45700" lIns="45700" spcFirstLastPara="1" rIns="45700" wrap="square" tIns="45700">
            <a:spAutoFit/>
          </a:bodyPr>
          <a:lstStyle/>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Sigma8 tension:  Redshift Space Distortions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Identical to BAO sample</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Independent measurements in growth-dominated regime</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lang="en-US" sz="2200">
                <a:solidFill>
                  <a:schemeClr val="dk1"/>
                </a:solidFill>
                <a:latin typeface="Calibri"/>
                <a:ea typeface="Calibri"/>
                <a:cs typeface="Calibri"/>
                <a:sym typeface="Calibri"/>
              </a:rPr>
              <a:t>Test</a:t>
            </a:r>
            <a:r>
              <a:rPr b="1" lang="en-US" sz="2200">
                <a:solidFill>
                  <a:schemeClr val="dk1"/>
                </a:solidFill>
                <a:latin typeface="Calibri"/>
                <a:ea typeface="Calibri"/>
                <a:cs typeface="Calibri"/>
                <a:sym typeface="Calibri"/>
              </a:rPr>
              <a:t> “low redshift low sigma8” and “CMB lensing average sigma8” at z&gt;2</a:t>
            </a:r>
            <a:r>
              <a:rPr lang="en-US"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200">
                <a:solidFill>
                  <a:schemeClr val="dk1"/>
                </a:solidFill>
                <a:latin typeface="Calibri"/>
                <a:ea typeface="Calibri"/>
                <a:cs typeface="Calibri"/>
                <a:sym typeface="Calibri"/>
              </a:rPr>
              <a:t>Stepping stone to Spec-S5 for BAO and RSD measurements</a:t>
            </a:r>
            <a:endParaRPr sz="2200">
              <a:solidFill>
                <a:schemeClr val="dk1"/>
              </a:solidFill>
              <a:latin typeface="Calibri"/>
              <a:ea typeface="Calibri"/>
              <a:cs typeface="Calibri"/>
              <a:sym typeface="Calibri"/>
            </a:endParaRPr>
          </a:p>
        </p:txBody>
      </p:sp>
      <p:pic>
        <p:nvPicPr>
          <p:cNvPr id="248" name="Google Shape;248;g206cdb75f05_0_21"/>
          <p:cNvPicPr preferRelativeResize="0"/>
          <p:nvPr/>
        </p:nvPicPr>
        <p:blipFill>
          <a:blip r:embed="rId3">
            <a:alphaModFix/>
          </a:blip>
          <a:stretch>
            <a:fillRect/>
          </a:stretch>
        </p:blipFill>
        <p:spPr>
          <a:xfrm>
            <a:off x="2708975" y="3470975"/>
            <a:ext cx="6774049" cy="3387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0628feeffa_0_326"/>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Capabilities:  LSS at z&gt;2</a:t>
            </a:r>
            <a:endParaRPr/>
          </a:p>
        </p:txBody>
      </p:sp>
      <p:sp>
        <p:nvSpPr>
          <p:cNvPr id="254" name="Google Shape;254;g20628feeffa_0_326"/>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55" name="Google Shape;255;g20628feeffa_0_326"/>
          <p:cNvSpPr txBox="1"/>
          <p:nvPr/>
        </p:nvSpPr>
        <p:spPr>
          <a:xfrm>
            <a:off x="805700" y="1346975"/>
            <a:ext cx="10920600" cy="2462700"/>
          </a:xfrm>
          <a:prstGeom prst="rect">
            <a:avLst/>
          </a:prstGeom>
          <a:noFill/>
          <a:ln>
            <a:noFill/>
          </a:ln>
        </p:spPr>
        <p:txBody>
          <a:bodyPr anchorCtr="0" anchor="t" bIns="45700" lIns="45700" spcFirstLastPara="1" rIns="45700" wrap="square" tIns="45700">
            <a:spAutoFit/>
          </a:bodyPr>
          <a:lstStyle/>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DESI at z&gt;2</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rgbClr val="980000"/>
              </a:buClr>
              <a:buSzPts val="2200"/>
              <a:buFont typeface="Calibri"/>
              <a:buChar char="○"/>
            </a:pPr>
            <a:r>
              <a:rPr i="1" lang="en-US" sz="2200" u="sng">
                <a:solidFill>
                  <a:schemeClr val="hlink"/>
                </a:solidFill>
                <a:latin typeface="Calibri"/>
                <a:ea typeface="Calibri"/>
                <a:cs typeface="Calibri"/>
                <a:sym typeface="Calibri"/>
                <a:hlinkClick r:id="rId3"/>
              </a:rPr>
              <a:t>Snowmass2021 Cosmic Frontier White Paper: Cosmology and Fundamental Physics from the three-dimensional Large Scale Structure</a:t>
            </a:r>
            <a:endParaRPr i="1" sz="2200">
              <a:solidFill>
                <a:srgbClr val="980000"/>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b="1" lang="en-US" sz="2200">
                <a:solidFill>
                  <a:schemeClr val="dk1"/>
                </a:solidFill>
                <a:latin typeface="Calibri"/>
                <a:ea typeface="Calibri"/>
                <a:cs typeface="Calibri"/>
                <a:sym typeface="Calibri"/>
              </a:rPr>
              <a:t>Pilot studies prove we can measure </a:t>
            </a:r>
            <a:r>
              <a:rPr b="1" lang="en-US" sz="2200">
                <a:solidFill>
                  <a:schemeClr val="dk1"/>
                </a:solidFill>
                <a:latin typeface="Calibri"/>
                <a:ea typeface="Calibri"/>
                <a:cs typeface="Calibri"/>
                <a:sym typeface="Calibri"/>
                <a:extLst>
                  <a:ext uri="http://customooxmlschemas.google.com/">
                    <go:slidesCustomData xmlns:go="http://customooxmlschemas.google.com/" textRoundtripDataId="2"/>
                  </a:ext>
                </a:extLst>
              </a:rPr>
              <a:t>redshift</a:t>
            </a:r>
            <a:r>
              <a:rPr b="1" lang="en-US" sz="2200">
                <a:solidFill>
                  <a:schemeClr val="dk1"/>
                </a:solidFill>
                <a:latin typeface="Calibri"/>
                <a:ea typeface="Calibri"/>
                <a:cs typeface="Calibri"/>
                <a:sym typeface="Calibri"/>
              </a:rPr>
              <a:t>s of</a:t>
            </a:r>
            <a:r>
              <a:rPr b="1" lang="en-US" sz="2200">
                <a:solidFill>
                  <a:schemeClr val="dk1"/>
                </a:solidFill>
                <a:latin typeface="Calibri"/>
                <a:ea typeface="Calibri"/>
                <a:cs typeface="Calibri"/>
                <a:sym typeface="Calibri"/>
              </a:rPr>
              <a:t> faint, distant galaxies</a:t>
            </a:r>
            <a:endParaRPr b="1"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Can match volume of current DESI program in entirely new redshift range</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200">
                <a:solidFill>
                  <a:schemeClr val="dk1"/>
                </a:solidFill>
                <a:latin typeface="Calibri"/>
                <a:ea typeface="Calibri"/>
                <a:cs typeface="Calibri"/>
                <a:sym typeface="Calibri"/>
              </a:rPr>
              <a:t>                  Composite DESI Spectra: based on preliminary target selection algorithm</a:t>
            </a:r>
            <a:endParaRPr b="0" i="0" sz="2200" u="none" cap="none" strike="noStrike">
              <a:solidFill>
                <a:srgbClr val="000000"/>
              </a:solidFill>
              <a:latin typeface="Calibri"/>
              <a:ea typeface="Calibri"/>
              <a:cs typeface="Calibri"/>
              <a:sym typeface="Calibri"/>
            </a:endParaRPr>
          </a:p>
        </p:txBody>
      </p:sp>
      <p:pic>
        <p:nvPicPr>
          <p:cNvPr id="256" name="Google Shape;256;g20628feeffa_0_326"/>
          <p:cNvPicPr preferRelativeResize="0"/>
          <p:nvPr/>
        </p:nvPicPr>
        <p:blipFill>
          <a:blip r:embed="rId4">
            <a:alphaModFix/>
          </a:blip>
          <a:stretch>
            <a:fillRect/>
          </a:stretch>
        </p:blipFill>
        <p:spPr>
          <a:xfrm>
            <a:off x="3691550" y="3858225"/>
            <a:ext cx="4999625" cy="2999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06cdb75f05_0_55"/>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Capabilities:  Supporting Rubin Cosmology</a:t>
            </a:r>
            <a:endParaRPr/>
          </a:p>
        </p:txBody>
      </p:sp>
      <p:sp>
        <p:nvSpPr>
          <p:cNvPr id="262" name="Google Shape;262;g206cdb75f05_0_55"/>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63" name="Google Shape;263;g206cdb75f05_0_55"/>
          <p:cNvSpPr txBox="1"/>
          <p:nvPr/>
        </p:nvSpPr>
        <p:spPr>
          <a:xfrm>
            <a:off x="805700" y="1346975"/>
            <a:ext cx="10980900" cy="2124000"/>
          </a:xfrm>
          <a:prstGeom prst="rect">
            <a:avLst/>
          </a:prstGeom>
          <a:noFill/>
          <a:ln>
            <a:noFill/>
          </a:ln>
        </p:spPr>
        <p:txBody>
          <a:bodyPr anchorCtr="0" anchor="t" bIns="45700" lIns="45700" spcFirstLastPara="1" rIns="45700" wrap="square" tIns="45700">
            <a:spAutoFit/>
          </a:bodyPr>
          <a:lstStyle/>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99% redshift completeness for z&lt;1 galaxies</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order of magnitude increase in surface density relative to DESI</a:t>
            </a:r>
            <a:endParaRPr b="1"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Galaxies at 22&lt;i&lt;24.5 </a:t>
            </a:r>
            <a:endParaRPr b="0" i="0" sz="2200" u="none" cap="none" strike="noStrike">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Comparable to 10m class telescopes in only 50% more observing time</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40 times more galaxies per exposure</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rgbClr val="000000"/>
              </a:buClr>
              <a:buSzPts val="2200"/>
              <a:buFont typeface="Calibri"/>
              <a:buChar char="●"/>
            </a:pPr>
            <a:r>
              <a:rPr lang="en-US" sz="2200">
                <a:latin typeface="Calibri"/>
                <a:ea typeface="Calibri"/>
                <a:cs typeface="Calibri"/>
                <a:sym typeface="Calibri"/>
              </a:rPr>
              <a:t>Characterize lens and source populations for cosmic shear and lensing studies</a:t>
            </a:r>
            <a:endParaRPr b="0" i="0" sz="2200" u="none" cap="none" strike="noStrike">
              <a:solidFill>
                <a:srgbClr val="000000"/>
              </a:solidFill>
              <a:latin typeface="Calibri"/>
              <a:ea typeface="Calibri"/>
              <a:cs typeface="Calibri"/>
              <a:sym typeface="Calibri"/>
            </a:endParaRPr>
          </a:p>
        </p:txBody>
      </p:sp>
      <p:pic>
        <p:nvPicPr>
          <p:cNvPr id="264" name="Google Shape;264;g206cdb75f05_0_55"/>
          <p:cNvPicPr preferRelativeResize="0"/>
          <p:nvPr/>
        </p:nvPicPr>
        <p:blipFill>
          <a:blip r:embed="rId3">
            <a:alphaModFix/>
          </a:blip>
          <a:stretch>
            <a:fillRect/>
          </a:stretch>
        </p:blipFill>
        <p:spPr>
          <a:xfrm>
            <a:off x="3293825" y="3470975"/>
            <a:ext cx="4409666" cy="3387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06cdb75f05_0_2"/>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DESI-II: Pathway to Better Performance </a:t>
            </a:r>
            <a:endParaRPr/>
          </a:p>
        </p:txBody>
      </p:sp>
      <p:sp>
        <p:nvSpPr>
          <p:cNvPr id="270" name="Google Shape;270;g206cdb75f05_0_2"/>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71" name="Google Shape;271;g206cdb75f05_0_2"/>
          <p:cNvSpPr txBox="1"/>
          <p:nvPr/>
        </p:nvSpPr>
        <p:spPr>
          <a:xfrm>
            <a:off x="805700" y="1346975"/>
            <a:ext cx="6015300" cy="4833300"/>
          </a:xfrm>
          <a:prstGeom prst="rect">
            <a:avLst/>
          </a:prstGeom>
          <a:noFill/>
          <a:ln>
            <a:noFill/>
          </a:ln>
        </p:spPr>
        <p:txBody>
          <a:bodyPr anchorCtr="0" anchor="t" bIns="45700" lIns="45700" spcFirstLastPara="1" rIns="45700" wrap="square" tIns="45700">
            <a:spAutoFit/>
          </a:bodyPr>
          <a:lstStyle/>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R&amp;D:  up to 50% improvement in survey speed possible</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Implement for DESI-II</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b="1" lang="en-US" sz="2200">
                <a:solidFill>
                  <a:schemeClr val="dk1"/>
                </a:solidFill>
                <a:latin typeface="Calibri"/>
                <a:ea typeface="Calibri"/>
                <a:cs typeface="Calibri"/>
                <a:sym typeface="Calibri"/>
              </a:rPr>
              <a:t>Early deployment of Spec-S5 technologies</a:t>
            </a:r>
            <a:endParaRPr b="1" sz="2200">
              <a:solidFill>
                <a:schemeClr val="dk1"/>
              </a:solidFill>
              <a:latin typeface="Calibri"/>
              <a:ea typeface="Calibri"/>
              <a:cs typeface="Calibri"/>
              <a:sym typeface="Calibri"/>
            </a:endParaRPr>
          </a:p>
          <a:p>
            <a:pPr indent="0" lvl="0" marL="91440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Single electron counting CCDs (Skipper CCDs)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D</a:t>
            </a:r>
            <a:r>
              <a:rPr lang="en-US" sz="2200">
                <a:solidFill>
                  <a:schemeClr val="dk1"/>
                </a:solidFill>
                <a:latin typeface="Calibri"/>
                <a:ea typeface="Calibri"/>
                <a:cs typeface="Calibri"/>
                <a:sym typeface="Calibri"/>
              </a:rPr>
              <a:t>eveloped by Berkeley Lab &amp; Fermilab for dark matter detectors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read noise &lt;1 electron</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Upgraded gratings</a:t>
            </a:r>
            <a:endParaRPr sz="22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Facility improvements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Improved mirror cooling</a:t>
            </a:r>
            <a:endParaRPr b="0" i="0" sz="2200" u="none" cap="none" strike="noStrike">
              <a:solidFill>
                <a:srgbClr val="000000"/>
              </a:solidFill>
              <a:latin typeface="Calibri"/>
              <a:ea typeface="Calibri"/>
              <a:cs typeface="Calibri"/>
              <a:sym typeface="Calibri"/>
            </a:endParaRPr>
          </a:p>
        </p:txBody>
      </p:sp>
      <p:pic>
        <p:nvPicPr>
          <p:cNvPr id="272" name="Google Shape;272;g206cdb75f05_0_2"/>
          <p:cNvPicPr preferRelativeResize="0"/>
          <p:nvPr/>
        </p:nvPicPr>
        <p:blipFill>
          <a:blip r:embed="rId3">
            <a:alphaModFix/>
          </a:blip>
          <a:stretch>
            <a:fillRect/>
          </a:stretch>
        </p:blipFill>
        <p:spPr>
          <a:xfrm>
            <a:off x="6747300" y="1963050"/>
            <a:ext cx="5410999" cy="4056150"/>
          </a:xfrm>
          <a:prstGeom prst="rect">
            <a:avLst/>
          </a:prstGeom>
          <a:noFill/>
          <a:ln>
            <a:noFill/>
          </a:ln>
        </p:spPr>
      </p:pic>
      <p:sp>
        <p:nvSpPr>
          <p:cNvPr id="273" name="Google Shape;273;g206cdb75f05_0_2"/>
          <p:cNvSpPr/>
          <p:nvPr/>
        </p:nvSpPr>
        <p:spPr>
          <a:xfrm>
            <a:off x="4400600" y="4130450"/>
            <a:ext cx="2420400" cy="307800"/>
          </a:xfrm>
          <a:prstGeom prst="rightArrow">
            <a:avLst>
              <a:gd fmla="val 50000" name="adj1"/>
              <a:gd fmla="val 50000" name="adj2"/>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206cdb75f05_0_30"/>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DESI-II Cost Estimates</a:t>
            </a:r>
            <a:endParaRPr/>
          </a:p>
        </p:txBody>
      </p:sp>
      <p:sp>
        <p:nvSpPr>
          <p:cNvPr id="279" name="Google Shape;279;g206cdb75f05_0_30"/>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80" name="Google Shape;280;g206cdb75f05_0_30"/>
          <p:cNvSpPr txBox="1"/>
          <p:nvPr/>
        </p:nvSpPr>
        <p:spPr>
          <a:xfrm>
            <a:off x="805700" y="1346975"/>
            <a:ext cx="10920600" cy="5510400"/>
          </a:xfrm>
          <a:prstGeom prst="rect">
            <a:avLst/>
          </a:prstGeom>
          <a:noFill/>
          <a:ln>
            <a:noFill/>
          </a:ln>
        </p:spPr>
        <p:txBody>
          <a:bodyPr anchorCtr="0" anchor="t" bIns="45700" lIns="45700" spcFirstLastPara="1" rIns="45700" wrap="square" tIns="45700">
            <a:spAutoFit/>
          </a:bodyPr>
          <a:lstStyle/>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Operations and minor hardware upgrades</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$11M/yr are the current operating costs of DESI</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includes cost of operating and maintaining the Mayall 4m telescope</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includes cost of operating and maintaining the DESI instrument</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includes cost of the lead observers (night-shift operators)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includes cost of the nightly data reductions/QA and nightly selection of targets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includes cost of the major data releases, calibrations, redshift catalogs</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Expect this level of operating costs to continue into DESI-II</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Cost of hardware upgrades:  approximately $5M</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new skipper-CCDs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new blue channel gratings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improved mirror cooling</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200">
                <a:solidFill>
                  <a:schemeClr val="dk1"/>
                </a:solidFill>
                <a:latin typeface="Calibri"/>
                <a:ea typeface="Calibri"/>
                <a:cs typeface="Calibri"/>
                <a:sym typeface="Calibri"/>
              </a:rPr>
              <a:t>While DESI-II does not require these upgrades, together they greatly improve the survey speed and are needed improvements for Spec-S5.</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06cdb75f05_0_68"/>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Summary</a:t>
            </a:r>
            <a:endParaRPr/>
          </a:p>
        </p:txBody>
      </p:sp>
      <p:sp>
        <p:nvSpPr>
          <p:cNvPr id="286" name="Google Shape;286;g206cdb75f05_0_68"/>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87" name="Google Shape;287;g206cdb75f05_0_68"/>
          <p:cNvSpPr txBox="1"/>
          <p:nvPr/>
        </p:nvSpPr>
        <p:spPr>
          <a:xfrm>
            <a:off x="805700" y="1346975"/>
            <a:ext cx="10920600" cy="5510400"/>
          </a:xfrm>
          <a:prstGeom prst="rect">
            <a:avLst/>
          </a:prstGeom>
          <a:noFill/>
          <a:ln>
            <a:noFill/>
          </a:ln>
        </p:spPr>
        <p:txBody>
          <a:bodyPr anchorCtr="0" anchor="t" bIns="45700" lIns="45700" spcFirstLastPara="1" rIns="45700" wrap="square" tIns="45700">
            <a:spAutoFit/>
          </a:bodyPr>
          <a:lstStyle/>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DESI</a:t>
            </a:r>
            <a:endParaRPr b="0" i="0" sz="2200" u="none" cap="none" strike="noStrike">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Order of magnitude increase over preceding spectroscopic samples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Sub-percent distance and growth measurements to z&lt;2</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Lyman-alpha forest distance measurements at z&gt;2</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DESI capabilities</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Tens of millions of galaxies accessible with current instrument</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Even more powerful with modest upgrades</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rgbClr val="000000"/>
              </a:buClr>
              <a:buSzPts val="2200"/>
              <a:buFont typeface="Calibri"/>
              <a:buChar char="●"/>
            </a:pPr>
            <a:r>
              <a:rPr lang="en-US" sz="2200">
                <a:solidFill>
                  <a:schemeClr val="dk1"/>
                </a:solidFill>
                <a:latin typeface="Calibri"/>
                <a:ea typeface="Calibri"/>
                <a:cs typeface="Calibri"/>
                <a:sym typeface="Calibri"/>
              </a:rPr>
              <a:t>Wide reaching DESI-II program</a:t>
            </a:r>
            <a:endParaRPr b="0" i="0" sz="2200" u="none" cap="none" strike="noStrike">
              <a:solidFill>
                <a:srgbClr val="000000"/>
              </a:solidFill>
              <a:latin typeface="Calibri"/>
              <a:ea typeface="Calibri"/>
              <a:cs typeface="Calibri"/>
              <a:sym typeface="Calibri"/>
            </a:endParaRPr>
          </a:p>
          <a:p>
            <a:pPr indent="-368300" lvl="1" marL="914400" rtl="0" algn="l">
              <a:spcBef>
                <a:spcPts val="0"/>
              </a:spcBef>
              <a:spcAft>
                <a:spcPts val="0"/>
              </a:spcAft>
              <a:buClr>
                <a:srgbClr val="980000"/>
              </a:buClr>
              <a:buSzPts val="2200"/>
              <a:buFont typeface="Calibri"/>
              <a:buChar char="○"/>
            </a:pPr>
            <a:r>
              <a:rPr b="1" lang="en-US" sz="2200">
                <a:solidFill>
                  <a:srgbClr val="980000"/>
                </a:solidFill>
                <a:latin typeface="Calibri"/>
                <a:ea typeface="Calibri"/>
                <a:cs typeface="Calibri"/>
                <a:sym typeface="Calibri"/>
              </a:rPr>
              <a:t>Dark Time:  dedicated LSS survey at z&gt;2 for primordial physics</a:t>
            </a:r>
            <a:endParaRPr b="1" sz="2200">
              <a:solidFill>
                <a:srgbClr val="980000"/>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Dark Time:  spare fibers for faint Rubin source galaxies</a:t>
            </a:r>
            <a:endParaRPr sz="2200">
              <a:latin typeface="Calibri"/>
              <a:ea typeface="Calibri"/>
              <a:cs typeface="Calibri"/>
              <a:sym typeface="Calibri"/>
            </a:endParaRPr>
          </a:p>
          <a:p>
            <a:pPr indent="-368300" lvl="1" marL="914400" marR="0" rtl="0" algn="l">
              <a:lnSpc>
                <a:spcPct val="100000"/>
              </a:lnSpc>
              <a:spcBef>
                <a:spcPts val="0"/>
              </a:spcBef>
              <a:spcAft>
                <a:spcPts val="0"/>
              </a:spcAft>
              <a:buClr>
                <a:srgbClr val="000000"/>
              </a:buClr>
              <a:buSzPts val="2200"/>
              <a:buFont typeface="Calibri"/>
              <a:buChar char="○"/>
            </a:pPr>
            <a:r>
              <a:rPr lang="en-US" sz="2200">
                <a:latin typeface="Calibri"/>
                <a:ea typeface="Calibri"/>
                <a:cs typeface="Calibri"/>
                <a:sym typeface="Calibri"/>
              </a:rPr>
              <a:t>Gray Time:  time-series observations of Rubin deep drilling fields</a:t>
            </a:r>
            <a:endParaRPr sz="2200">
              <a:latin typeface="Calibri"/>
              <a:ea typeface="Calibri"/>
              <a:cs typeface="Calibri"/>
              <a:sym typeface="Calibri"/>
            </a:endParaRPr>
          </a:p>
          <a:p>
            <a:pPr indent="-368300" lvl="1" marL="914400" marR="0" rtl="0" algn="l">
              <a:lnSpc>
                <a:spcPct val="100000"/>
              </a:lnSpc>
              <a:spcBef>
                <a:spcPts val="0"/>
              </a:spcBef>
              <a:spcAft>
                <a:spcPts val="0"/>
              </a:spcAft>
              <a:buClr>
                <a:srgbClr val="000000"/>
              </a:buClr>
              <a:buSzPts val="2200"/>
              <a:buFont typeface="Calibri"/>
              <a:buChar char="○"/>
            </a:pPr>
            <a:r>
              <a:rPr lang="en-US" sz="2200">
                <a:latin typeface="Calibri"/>
                <a:ea typeface="Calibri"/>
                <a:cs typeface="Calibri"/>
                <a:sym typeface="Calibri"/>
              </a:rPr>
              <a:t>Gray Time:  z&lt;1 galaxies to characterize Rubin lens population</a:t>
            </a:r>
            <a:endParaRPr sz="2200">
              <a:latin typeface="Calibri"/>
              <a:ea typeface="Calibri"/>
              <a:cs typeface="Calibri"/>
              <a:sym typeface="Calibri"/>
            </a:endParaRPr>
          </a:p>
          <a:p>
            <a:pPr indent="-368300" lvl="1" marL="914400" rtl="0" algn="l">
              <a:spcBef>
                <a:spcPts val="0"/>
              </a:spcBef>
              <a:spcAft>
                <a:spcPts val="0"/>
              </a:spcAft>
              <a:buSzPts val="2200"/>
              <a:buFont typeface="Calibri"/>
              <a:buChar char="○"/>
            </a:pPr>
            <a:r>
              <a:rPr lang="en-US" sz="2200">
                <a:solidFill>
                  <a:schemeClr val="dk1"/>
                </a:solidFill>
                <a:latin typeface="Calibri"/>
                <a:ea typeface="Calibri"/>
                <a:cs typeface="Calibri"/>
                <a:sym typeface="Calibri"/>
              </a:rPr>
              <a:t>Bright Time:  stellar spectroscopy to probe Milky Way dark matter</a:t>
            </a:r>
            <a:endParaRPr sz="2200">
              <a:solidFill>
                <a:schemeClr val="dk1"/>
              </a:solidFill>
              <a:latin typeface="Calibri"/>
              <a:ea typeface="Calibri"/>
              <a:cs typeface="Calibri"/>
              <a:sym typeface="Calibri"/>
            </a:endParaRPr>
          </a:p>
          <a:p>
            <a:pPr indent="0" lvl="0" marL="914400" rtl="0" algn="l">
              <a:spcBef>
                <a:spcPts val="0"/>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b="1" lang="en-US" sz="2200">
                <a:solidFill>
                  <a:schemeClr val="dk1"/>
                </a:solidFill>
                <a:latin typeface="Calibri"/>
                <a:ea typeface="Calibri"/>
                <a:cs typeface="Calibri"/>
                <a:sym typeface="Calibri"/>
              </a:rPr>
              <a:t>Snowmass:</a:t>
            </a:r>
            <a:r>
              <a:rPr lang="en-US" sz="2200">
                <a:solidFill>
                  <a:schemeClr val="dk1"/>
                </a:solidFill>
                <a:latin typeface="Calibri"/>
                <a:ea typeface="Calibri"/>
                <a:cs typeface="Calibri"/>
                <a:sym typeface="Calibri"/>
              </a:rPr>
              <a:t>  “Continue operation of DESI (via a new DESI-II program) to constrain dark energy in new domains and as a step towards a Stage V spectroscopic facility (Spec-S5).”</a:t>
            </a:r>
            <a:endParaRPr sz="22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g20628feeffa_0_0"/>
          <p:cNvSpPr txBox="1"/>
          <p:nvPr>
            <p:ph type="title"/>
          </p:nvPr>
        </p:nvSpPr>
        <p:spPr>
          <a:xfrm>
            <a:off x="2921000" y="0"/>
            <a:ext cx="9237300" cy="1234200"/>
          </a:xfrm>
          <a:prstGeom prst="rect">
            <a:avLst/>
          </a:prstGeom>
          <a:noFill/>
          <a:ln>
            <a:noFill/>
          </a:ln>
        </p:spPr>
        <p:txBody>
          <a:bodyPr anchorCtr="0" anchor="ctr" bIns="45700" lIns="45700" spcFirstLastPara="1" rIns="45700" wrap="square" tIns="45700">
            <a:normAutofit/>
          </a:bodyPr>
          <a:lstStyle/>
          <a:p>
            <a:pPr indent="0" lvl="0" marL="0" rtl="0" algn="l">
              <a:spcBef>
                <a:spcPts val="0"/>
              </a:spcBef>
              <a:spcAft>
                <a:spcPts val="0"/>
              </a:spcAft>
              <a:buClr>
                <a:schemeClr val="lt1"/>
              </a:buClr>
              <a:buSzPts val="3600"/>
              <a:buFont typeface="Calibri"/>
              <a:buNone/>
            </a:pPr>
            <a:r>
              <a:rPr lang="en-US" sz="3600">
                <a:solidFill>
                  <a:schemeClr val="dk1"/>
                </a:solidFill>
              </a:rPr>
              <a:t>Cosmology with Spectroscopic Surveys</a:t>
            </a:r>
            <a:endParaRPr sz="3600"/>
          </a:p>
        </p:txBody>
      </p:sp>
      <p:sp>
        <p:nvSpPr>
          <p:cNvPr id="42" name="Google Shape;42;g20628feeffa_0_0"/>
          <p:cNvSpPr txBox="1"/>
          <p:nvPr>
            <p:ph idx="12" type="sldNum"/>
          </p:nvPr>
        </p:nvSpPr>
        <p:spPr>
          <a:xfrm>
            <a:off x="11130602" y="6372550"/>
            <a:ext cx="345900" cy="307800"/>
          </a:xfrm>
          <a:prstGeom prst="rect">
            <a:avLst/>
          </a:prstGeom>
          <a:noFill/>
          <a:ln>
            <a:noFill/>
          </a:ln>
        </p:spPr>
        <p:txBody>
          <a:bodyPr anchorCtr="0" anchor="ctr" bIns="45700" lIns="45700" spcFirstLastPara="1" rIns="45700" wrap="square" tIns="45700">
            <a:spAutoFit/>
          </a:bodyPr>
          <a:lstStyle/>
          <a:p>
            <a:pPr indent="0" lvl="0" marL="0" rtl="0" algn="r">
              <a:spcBef>
                <a:spcPts val="0"/>
              </a:spcBef>
              <a:spcAft>
                <a:spcPts val="0"/>
              </a:spcAft>
              <a:buClr>
                <a:srgbClr val="888888"/>
              </a:buClr>
              <a:buSzPts val="1400"/>
              <a:buFont typeface="Calibri"/>
              <a:buNone/>
            </a:pPr>
            <a:fld id="{00000000-1234-1234-1234-123412341234}" type="slidenum">
              <a:rPr lang="en-US"/>
              <a:t>‹#›</a:t>
            </a:fld>
            <a:endParaRPr/>
          </a:p>
        </p:txBody>
      </p:sp>
      <p:sp>
        <p:nvSpPr>
          <p:cNvPr id="43" name="Google Shape;43;g20628feeffa_0_0"/>
          <p:cNvSpPr txBox="1"/>
          <p:nvPr/>
        </p:nvSpPr>
        <p:spPr>
          <a:xfrm>
            <a:off x="4055499" y="1195309"/>
            <a:ext cx="6829200" cy="446400"/>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lang="en-US" sz="2300">
                <a:solidFill>
                  <a:srgbClr val="FFFFFF"/>
                </a:solidFill>
                <a:latin typeface="Arial"/>
                <a:ea typeface="Arial"/>
                <a:cs typeface="Arial"/>
                <a:sym typeface="Arial"/>
              </a:rPr>
              <a:t>DESI survey covers over 14,000 deg</a:t>
            </a:r>
            <a:r>
              <a:rPr baseline="30000" lang="en-US" sz="2300">
                <a:solidFill>
                  <a:srgbClr val="FFFFFF"/>
                </a:solidFill>
                <a:latin typeface="Arial"/>
                <a:ea typeface="Arial"/>
                <a:cs typeface="Arial"/>
                <a:sym typeface="Arial"/>
              </a:rPr>
              <a:t>2</a:t>
            </a:r>
            <a:r>
              <a:rPr lang="en-US" sz="2300">
                <a:solidFill>
                  <a:srgbClr val="FFFFFF"/>
                </a:solidFill>
                <a:latin typeface="Arial"/>
                <a:ea typeface="Arial"/>
                <a:cs typeface="Arial"/>
                <a:sym typeface="Arial"/>
              </a:rPr>
              <a:t> in 5 years!</a:t>
            </a:r>
            <a:endParaRPr/>
          </a:p>
        </p:txBody>
      </p:sp>
      <p:cxnSp>
        <p:nvCxnSpPr>
          <p:cNvPr id="44" name="Google Shape;44;g20628feeffa_0_0"/>
          <p:cNvCxnSpPr/>
          <p:nvPr/>
        </p:nvCxnSpPr>
        <p:spPr>
          <a:xfrm>
            <a:off x="7206903" y="2101832"/>
            <a:ext cx="1092000" cy="0"/>
          </a:xfrm>
          <a:prstGeom prst="straightConnector1">
            <a:avLst/>
          </a:prstGeom>
          <a:noFill/>
          <a:ln cap="flat" cmpd="sng" w="28575">
            <a:solidFill>
              <a:schemeClr val="lt1"/>
            </a:solidFill>
            <a:prstDash val="solid"/>
            <a:miter lim="800000"/>
            <a:headEnd len="sm" w="sm" type="none"/>
            <a:tailEnd len="med" w="med" type="triangle"/>
          </a:ln>
        </p:spPr>
      </p:cxnSp>
      <p:cxnSp>
        <p:nvCxnSpPr>
          <p:cNvPr id="45" name="Google Shape;45;g20628feeffa_0_0"/>
          <p:cNvCxnSpPr/>
          <p:nvPr/>
        </p:nvCxnSpPr>
        <p:spPr>
          <a:xfrm rot="10800000">
            <a:off x="7594227" y="6406117"/>
            <a:ext cx="870900" cy="0"/>
          </a:xfrm>
          <a:prstGeom prst="straightConnector1">
            <a:avLst/>
          </a:prstGeom>
          <a:noFill/>
          <a:ln cap="flat" cmpd="sng" w="28575">
            <a:solidFill>
              <a:schemeClr val="lt1"/>
            </a:solidFill>
            <a:prstDash val="solid"/>
            <a:miter lim="800000"/>
            <a:headEnd len="sm" w="sm" type="none"/>
            <a:tailEnd len="med" w="med" type="triangle"/>
          </a:ln>
        </p:spPr>
      </p:cxnSp>
      <p:sp>
        <p:nvSpPr>
          <p:cNvPr id="46" name="Google Shape;46;g20628feeffa_0_0"/>
          <p:cNvSpPr txBox="1"/>
          <p:nvPr/>
        </p:nvSpPr>
        <p:spPr>
          <a:xfrm>
            <a:off x="121800" y="1459975"/>
            <a:ext cx="7167000" cy="4420800"/>
          </a:xfrm>
          <a:prstGeom prst="rect">
            <a:avLst/>
          </a:prstGeom>
          <a:noFill/>
          <a:ln>
            <a:noFill/>
          </a:ln>
        </p:spPr>
        <p:txBody>
          <a:bodyPr anchorCtr="0" anchor="t" bIns="45700" lIns="45700" spcFirstLastPara="1" rIns="45700" wrap="square" tIns="45700">
            <a:spAutoFit/>
          </a:bodyPr>
          <a:lstStyle/>
          <a:p>
            <a:pPr indent="-327025" lvl="0" marL="736600" rtl="0" algn="l">
              <a:lnSpc>
                <a:spcPct val="115000"/>
              </a:lnSpc>
              <a:spcBef>
                <a:spcPts val="0"/>
              </a:spcBef>
              <a:spcAft>
                <a:spcPts val="0"/>
              </a:spcAft>
              <a:buClr>
                <a:schemeClr val="dk1"/>
              </a:buClr>
              <a:buSzPts val="1550"/>
              <a:buFont typeface="Arial"/>
              <a:buChar char="●"/>
            </a:pPr>
            <a:r>
              <a:rPr b="1" lang="en-US" sz="1900">
                <a:solidFill>
                  <a:schemeClr val="dk1"/>
                </a:solidFill>
                <a:latin typeface="Gill Sans"/>
                <a:ea typeface="Gill Sans"/>
                <a:cs typeface="Gill Sans"/>
                <a:sym typeface="Gill Sans"/>
              </a:rPr>
              <a:t>Baryon Acoustic Oscillations (BAO)</a:t>
            </a:r>
            <a:endParaRPr b="1"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Preferred scale in clustering of matter and galaxies</a:t>
            </a:r>
            <a:endParaRPr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Direct expansion measurement</a:t>
            </a:r>
            <a:endParaRPr b="1" sz="1900">
              <a:solidFill>
                <a:schemeClr val="dk1"/>
              </a:solidFill>
              <a:latin typeface="Gill Sans"/>
              <a:ea typeface="Gill Sans"/>
              <a:cs typeface="Gill Sans"/>
              <a:sym typeface="Gill Sans"/>
            </a:endParaRPr>
          </a:p>
          <a:p>
            <a:pPr indent="-327025" lvl="0" marL="736600" rtl="0" algn="l">
              <a:lnSpc>
                <a:spcPct val="115000"/>
              </a:lnSpc>
              <a:spcBef>
                <a:spcPts val="0"/>
              </a:spcBef>
              <a:spcAft>
                <a:spcPts val="0"/>
              </a:spcAft>
              <a:buClr>
                <a:schemeClr val="dk1"/>
              </a:buClr>
              <a:buSzPts val="1550"/>
              <a:buFont typeface="Arial"/>
              <a:buChar char="●"/>
            </a:pPr>
            <a:r>
              <a:rPr b="1" lang="en-US" sz="1900">
                <a:solidFill>
                  <a:schemeClr val="dk1"/>
                </a:solidFill>
                <a:latin typeface="Gill Sans"/>
                <a:ea typeface="Gill Sans"/>
                <a:cs typeface="Gill Sans"/>
                <a:sym typeface="Gill Sans"/>
              </a:rPr>
              <a:t>Redshift Space Distortions (RSD)</a:t>
            </a:r>
            <a:endParaRPr b="1"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Anisotropy in clustering due to peculiar velocities induced by gravitational collapse</a:t>
            </a:r>
            <a:endParaRPr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Growth of structure</a:t>
            </a:r>
            <a:endParaRPr sz="1900">
              <a:solidFill>
                <a:schemeClr val="dk1"/>
              </a:solidFill>
              <a:latin typeface="Gill Sans"/>
              <a:ea typeface="Gill Sans"/>
              <a:cs typeface="Gill Sans"/>
              <a:sym typeface="Gill Sans"/>
            </a:endParaRPr>
          </a:p>
          <a:p>
            <a:pPr indent="-327025" lvl="0" marL="736600" rtl="0" algn="l">
              <a:lnSpc>
                <a:spcPct val="115000"/>
              </a:lnSpc>
              <a:spcBef>
                <a:spcPts val="0"/>
              </a:spcBef>
              <a:spcAft>
                <a:spcPts val="0"/>
              </a:spcAft>
              <a:buClr>
                <a:schemeClr val="dk1"/>
              </a:buClr>
              <a:buSzPts val="1550"/>
              <a:buFont typeface="Arial"/>
              <a:buChar char="●"/>
            </a:pPr>
            <a:r>
              <a:rPr b="1" lang="en-US" sz="1900">
                <a:solidFill>
                  <a:schemeClr val="dk1"/>
                </a:solidFill>
                <a:latin typeface="Gill Sans"/>
                <a:ea typeface="Gill Sans"/>
                <a:cs typeface="Gill Sans"/>
                <a:sym typeface="Gill Sans"/>
              </a:rPr>
              <a:t>Stage-IV</a:t>
            </a:r>
            <a:r>
              <a:rPr b="1" lang="en-US" sz="1900">
                <a:solidFill>
                  <a:schemeClr val="dk1"/>
                </a:solidFill>
                <a:latin typeface="Gill Sans"/>
                <a:ea typeface="Gill Sans"/>
                <a:cs typeface="Gill Sans"/>
                <a:sym typeface="Gill Sans"/>
              </a:rPr>
              <a:t> Dark Energy Experiment</a:t>
            </a:r>
            <a:endParaRPr b="1"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Expansion history and growth of structure to probe accelerating expansion</a:t>
            </a:r>
            <a:endParaRPr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10X improvement to w</a:t>
            </a:r>
            <a:r>
              <a:rPr baseline="-25000" lang="en-US" sz="1900">
                <a:solidFill>
                  <a:schemeClr val="dk1"/>
                </a:solidFill>
                <a:latin typeface="Gill Sans"/>
                <a:ea typeface="Gill Sans"/>
                <a:cs typeface="Gill Sans"/>
                <a:sym typeface="Gill Sans"/>
              </a:rPr>
              <a:t>0</a:t>
            </a:r>
            <a:r>
              <a:rPr lang="en-US" sz="1900">
                <a:solidFill>
                  <a:schemeClr val="dk1"/>
                </a:solidFill>
                <a:latin typeface="Gill Sans"/>
                <a:ea typeface="Gill Sans"/>
                <a:cs typeface="Gill Sans"/>
                <a:sym typeface="Gill Sans"/>
              </a:rPr>
              <a:t>w</a:t>
            </a:r>
            <a:r>
              <a:rPr baseline="-25000" lang="en-US" sz="1900">
                <a:solidFill>
                  <a:schemeClr val="dk1"/>
                </a:solidFill>
                <a:latin typeface="Gill Sans"/>
                <a:ea typeface="Gill Sans"/>
                <a:cs typeface="Gill Sans"/>
                <a:sym typeface="Gill Sans"/>
              </a:rPr>
              <a:t>a</a:t>
            </a:r>
            <a:r>
              <a:rPr lang="en-US" sz="1900">
                <a:solidFill>
                  <a:schemeClr val="dk1"/>
                </a:solidFill>
                <a:latin typeface="Gill Sans"/>
                <a:ea typeface="Gill Sans"/>
                <a:cs typeface="Gill Sans"/>
                <a:sym typeface="Gill Sans"/>
              </a:rPr>
              <a:t> posterior area compared to Stage-II measurements</a:t>
            </a:r>
            <a:endParaRPr sz="1900">
              <a:solidFill>
                <a:schemeClr val="dk1"/>
              </a:solidFill>
              <a:latin typeface="Gill Sans"/>
              <a:ea typeface="Gill Sans"/>
              <a:cs typeface="Gill Sans"/>
              <a:sym typeface="Gill Sans"/>
            </a:endParaRPr>
          </a:p>
          <a:p>
            <a:pPr indent="0" lvl="0" marL="0" rtl="0" algn="l">
              <a:lnSpc>
                <a:spcPct val="115000"/>
              </a:lnSpc>
              <a:spcBef>
                <a:spcPts val="0"/>
              </a:spcBef>
              <a:spcAft>
                <a:spcPts val="0"/>
              </a:spcAft>
              <a:buNone/>
            </a:pPr>
            <a:r>
              <a:t/>
            </a:r>
            <a:endParaRPr b="1" sz="1900">
              <a:solidFill>
                <a:schemeClr val="dk1"/>
              </a:solidFill>
              <a:latin typeface="Gill Sans"/>
              <a:ea typeface="Gill Sans"/>
              <a:cs typeface="Gill Sans"/>
              <a:sym typeface="Gill Sans"/>
            </a:endParaRPr>
          </a:p>
        </p:txBody>
      </p:sp>
      <p:pic>
        <p:nvPicPr>
          <p:cNvPr id="47" name="Google Shape;47;g20628feeffa_0_0"/>
          <p:cNvPicPr preferRelativeResize="0"/>
          <p:nvPr/>
        </p:nvPicPr>
        <p:blipFill>
          <a:blip r:embed="rId3">
            <a:alphaModFix/>
          </a:blip>
          <a:stretch>
            <a:fillRect/>
          </a:stretch>
        </p:blipFill>
        <p:spPr>
          <a:xfrm>
            <a:off x="7859000" y="4137876"/>
            <a:ext cx="3475725" cy="2720125"/>
          </a:xfrm>
          <a:prstGeom prst="rect">
            <a:avLst/>
          </a:prstGeom>
          <a:noFill/>
          <a:ln>
            <a:noFill/>
          </a:ln>
        </p:spPr>
      </p:pic>
      <p:pic>
        <p:nvPicPr>
          <p:cNvPr id="48" name="Google Shape;48;g20628feeffa_0_0"/>
          <p:cNvPicPr preferRelativeResize="0"/>
          <p:nvPr/>
        </p:nvPicPr>
        <p:blipFill>
          <a:blip r:embed="rId4">
            <a:alphaModFix/>
          </a:blip>
          <a:stretch>
            <a:fillRect/>
          </a:stretch>
        </p:blipFill>
        <p:spPr>
          <a:xfrm>
            <a:off x="8104600" y="1641699"/>
            <a:ext cx="2984525" cy="1921550"/>
          </a:xfrm>
          <a:prstGeom prst="rect">
            <a:avLst/>
          </a:prstGeom>
          <a:noFill/>
          <a:ln>
            <a:noFill/>
          </a:ln>
        </p:spPr>
      </p:pic>
      <p:sp>
        <p:nvSpPr>
          <p:cNvPr id="49" name="Google Shape;49;g20628feeffa_0_0"/>
          <p:cNvSpPr txBox="1"/>
          <p:nvPr/>
        </p:nvSpPr>
        <p:spPr>
          <a:xfrm>
            <a:off x="8572200" y="1202950"/>
            <a:ext cx="2438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Artist Rendition of BAO</a:t>
            </a:r>
            <a:endParaRPr b="1" sz="1600">
              <a:latin typeface="Calibri"/>
              <a:ea typeface="Calibri"/>
              <a:cs typeface="Calibri"/>
              <a:sym typeface="Calibri"/>
            </a:endParaRPr>
          </a:p>
        </p:txBody>
      </p:sp>
      <p:sp>
        <p:nvSpPr>
          <p:cNvPr id="50" name="Google Shape;50;g20628feeffa_0_0"/>
          <p:cNvSpPr txBox="1"/>
          <p:nvPr/>
        </p:nvSpPr>
        <p:spPr>
          <a:xfrm>
            <a:off x="8053650" y="3782975"/>
            <a:ext cx="3475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RSD as measured in galaxy clustering</a:t>
            </a:r>
            <a:endParaRPr b="1" sz="16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f257077a1a_4_0"/>
          <p:cNvSpPr txBox="1"/>
          <p:nvPr>
            <p:ph type="title"/>
          </p:nvPr>
        </p:nvSpPr>
        <p:spPr>
          <a:xfrm>
            <a:off x="2921000" y="50562"/>
            <a:ext cx="9237300" cy="7695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t/>
            </a:r>
            <a:endParaRPr/>
          </a:p>
        </p:txBody>
      </p:sp>
      <p:pic>
        <p:nvPicPr>
          <p:cNvPr id="293" name="Google Shape;293;g1f257077a1a_4_0"/>
          <p:cNvPicPr preferRelativeResize="0"/>
          <p:nvPr/>
        </p:nvPicPr>
        <p:blipFill>
          <a:blip r:embed="rId3">
            <a:alphaModFix/>
          </a:blip>
          <a:stretch>
            <a:fillRect/>
          </a:stretch>
        </p:blipFill>
        <p:spPr>
          <a:xfrm>
            <a:off x="0" y="0"/>
            <a:ext cx="12191976"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06cdb75f05_0_48"/>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Capabilities:  Supporting Rubin Cosmology</a:t>
            </a:r>
            <a:endParaRPr/>
          </a:p>
        </p:txBody>
      </p:sp>
      <p:sp>
        <p:nvSpPr>
          <p:cNvPr id="299" name="Google Shape;299;g206cdb75f05_0_48"/>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pic>
        <p:nvPicPr>
          <p:cNvPr id="300" name="Google Shape;300;g206cdb75f05_0_48"/>
          <p:cNvPicPr preferRelativeResize="0"/>
          <p:nvPr/>
        </p:nvPicPr>
        <p:blipFill rotWithShape="1">
          <a:blip r:embed="rId3">
            <a:alphaModFix/>
          </a:blip>
          <a:srcRect b="0" l="0" r="0" t="3400"/>
          <a:stretch/>
        </p:blipFill>
        <p:spPr>
          <a:xfrm>
            <a:off x="6348075" y="1346975"/>
            <a:ext cx="5810226" cy="4891326"/>
          </a:xfrm>
          <a:prstGeom prst="rect">
            <a:avLst/>
          </a:prstGeom>
          <a:noFill/>
          <a:ln>
            <a:noFill/>
          </a:ln>
        </p:spPr>
      </p:pic>
      <p:sp>
        <p:nvSpPr>
          <p:cNvPr id="301" name="Google Shape;301;g206cdb75f05_0_48"/>
          <p:cNvSpPr txBox="1"/>
          <p:nvPr/>
        </p:nvSpPr>
        <p:spPr>
          <a:xfrm>
            <a:off x="805700" y="1346975"/>
            <a:ext cx="5491800" cy="2801400"/>
          </a:xfrm>
          <a:prstGeom prst="rect">
            <a:avLst/>
          </a:prstGeom>
          <a:noFill/>
          <a:ln>
            <a:noFill/>
          </a:ln>
        </p:spPr>
        <p:txBody>
          <a:bodyPr anchorCtr="0" anchor="t" bIns="45700" lIns="45700" spcFirstLastPara="1" rIns="45700" wrap="square" tIns="45700">
            <a:spAutoFit/>
          </a:bodyPr>
          <a:lstStyle/>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99% redshift completeness for z&lt;1 galaxies</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z_fib&lt;21.6</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5300 per sqdeg</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b="1" lang="en-US" sz="2200">
                <a:solidFill>
                  <a:schemeClr val="dk1"/>
                </a:solidFill>
                <a:latin typeface="Calibri"/>
                <a:ea typeface="Calibri"/>
                <a:cs typeface="Calibri"/>
                <a:sym typeface="Calibri"/>
              </a:rPr>
              <a:t>Characterize low-mass end of halo-mass function for galaxy-galaxy lensing studies</a:t>
            </a:r>
            <a:endParaRPr b="1" sz="22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1f346c22422_0_26"/>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Target Selection:  LSS at z&gt;2</a:t>
            </a:r>
            <a:endParaRPr/>
          </a:p>
        </p:txBody>
      </p:sp>
      <p:sp>
        <p:nvSpPr>
          <p:cNvPr id="307" name="Google Shape;307;g1f346c22422_0_26"/>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08" name="Google Shape;308;g1f346c22422_0_26"/>
          <p:cNvSpPr txBox="1"/>
          <p:nvPr/>
        </p:nvSpPr>
        <p:spPr>
          <a:xfrm>
            <a:off x="805700" y="1346975"/>
            <a:ext cx="10920600" cy="2462700"/>
          </a:xfrm>
          <a:prstGeom prst="rect">
            <a:avLst/>
          </a:prstGeom>
          <a:noFill/>
          <a:ln>
            <a:noFill/>
          </a:ln>
        </p:spPr>
        <p:txBody>
          <a:bodyPr anchorCtr="0" anchor="t" bIns="45700" lIns="45700" spcFirstLastPara="1" rIns="45700" wrap="square" tIns="45700">
            <a:spAutoFit/>
          </a:bodyPr>
          <a:lstStyle/>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Select galaxy targets in the redshift range(s) that we want: 2.0&lt;z&lt;3.5.</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UNIONS deep imaging:  targets at high declination</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Rubin ugriz:  targets in LSST-DESC overlap</a:t>
            </a:r>
            <a:endParaRPr sz="2200">
              <a:solidFill>
                <a:schemeClr val="dk1"/>
              </a:solidFill>
              <a:latin typeface="Calibri"/>
              <a:ea typeface="Calibri"/>
              <a:cs typeface="Calibri"/>
              <a:sym typeface="Calibri"/>
            </a:endParaRPr>
          </a:p>
          <a:p>
            <a:pPr indent="-368300" lvl="1" marL="9144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DECam medium band filters:   emission line galaxies for efficient redshift classification</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Densities well matched to DESI focal plane for BAO and RSD</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p:txBody>
      </p:sp>
      <p:pic>
        <p:nvPicPr>
          <p:cNvPr id="309" name="Google Shape;309;g1f346c22422_0_26"/>
          <p:cNvPicPr preferRelativeResize="0"/>
          <p:nvPr/>
        </p:nvPicPr>
        <p:blipFill>
          <a:blip r:embed="rId3">
            <a:alphaModFix/>
          </a:blip>
          <a:stretch>
            <a:fillRect/>
          </a:stretch>
        </p:blipFill>
        <p:spPr>
          <a:xfrm>
            <a:off x="2921000" y="3117100"/>
            <a:ext cx="6234850" cy="3740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g1f257077a1a_2_7"/>
          <p:cNvSpPr txBox="1"/>
          <p:nvPr>
            <p:ph type="title"/>
          </p:nvPr>
        </p:nvSpPr>
        <p:spPr>
          <a:xfrm>
            <a:off x="2921000" y="0"/>
            <a:ext cx="9237300" cy="1234200"/>
          </a:xfrm>
          <a:prstGeom prst="rect">
            <a:avLst/>
          </a:prstGeom>
          <a:noFill/>
          <a:ln>
            <a:noFill/>
          </a:ln>
        </p:spPr>
        <p:txBody>
          <a:bodyPr anchorCtr="0" anchor="ctr" bIns="45700" lIns="45700" spcFirstLastPara="1" rIns="45700" wrap="square" tIns="45700">
            <a:normAutofit/>
          </a:bodyPr>
          <a:lstStyle/>
          <a:p>
            <a:pPr indent="0" lvl="0" marL="0" rtl="0" algn="l">
              <a:spcBef>
                <a:spcPts val="0"/>
              </a:spcBef>
              <a:spcAft>
                <a:spcPts val="0"/>
              </a:spcAft>
              <a:buClr>
                <a:schemeClr val="lt1"/>
              </a:buClr>
              <a:buSzPts val="3600"/>
              <a:buFont typeface="Calibri"/>
              <a:buNone/>
            </a:pPr>
            <a:r>
              <a:rPr lang="en-US" sz="3600">
                <a:solidFill>
                  <a:schemeClr val="dk1"/>
                </a:solidFill>
              </a:rPr>
              <a:t>Staging</a:t>
            </a:r>
            <a:r>
              <a:rPr lang="en-US" sz="3600">
                <a:solidFill>
                  <a:schemeClr val="dk1"/>
                </a:solidFill>
              </a:rPr>
              <a:t> Spectroscopic Surveys</a:t>
            </a:r>
            <a:endParaRPr sz="3600"/>
          </a:p>
        </p:txBody>
      </p:sp>
      <p:sp>
        <p:nvSpPr>
          <p:cNvPr id="56" name="Google Shape;56;g1f257077a1a_2_7"/>
          <p:cNvSpPr txBox="1"/>
          <p:nvPr>
            <p:ph idx="12" type="sldNum"/>
          </p:nvPr>
        </p:nvSpPr>
        <p:spPr>
          <a:xfrm>
            <a:off x="11130602" y="6372550"/>
            <a:ext cx="345900" cy="307800"/>
          </a:xfrm>
          <a:prstGeom prst="rect">
            <a:avLst/>
          </a:prstGeom>
          <a:noFill/>
          <a:ln>
            <a:noFill/>
          </a:ln>
        </p:spPr>
        <p:txBody>
          <a:bodyPr anchorCtr="0" anchor="ctr" bIns="45700" lIns="45700" spcFirstLastPara="1" rIns="45700" wrap="square" tIns="45700">
            <a:spAutoFit/>
          </a:bodyPr>
          <a:lstStyle/>
          <a:p>
            <a:pPr indent="0" lvl="0" marL="0" rtl="0" algn="r">
              <a:spcBef>
                <a:spcPts val="0"/>
              </a:spcBef>
              <a:spcAft>
                <a:spcPts val="0"/>
              </a:spcAft>
              <a:buClr>
                <a:srgbClr val="888888"/>
              </a:buClr>
              <a:buSzPts val="1400"/>
              <a:buFont typeface="Calibri"/>
              <a:buNone/>
            </a:pPr>
            <a:fld id="{00000000-1234-1234-1234-123412341234}" type="slidenum">
              <a:rPr lang="en-US"/>
              <a:t>‹#›</a:t>
            </a:fld>
            <a:endParaRPr/>
          </a:p>
        </p:txBody>
      </p:sp>
      <p:sp>
        <p:nvSpPr>
          <p:cNvPr id="57" name="Google Shape;57;g1f257077a1a_2_7"/>
          <p:cNvSpPr txBox="1"/>
          <p:nvPr/>
        </p:nvSpPr>
        <p:spPr>
          <a:xfrm>
            <a:off x="4055499" y="1195309"/>
            <a:ext cx="6829200" cy="446400"/>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lang="en-US" sz="2300">
                <a:solidFill>
                  <a:srgbClr val="FFFFFF"/>
                </a:solidFill>
                <a:latin typeface="Arial"/>
                <a:ea typeface="Arial"/>
                <a:cs typeface="Arial"/>
                <a:sym typeface="Arial"/>
              </a:rPr>
              <a:t>DESI survey covers over 14,000 deg</a:t>
            </a:r>
            <a:r>
              <a:rPr baseline="30000" lang="en-US" sz="2300">
                <a:solidFill>
                  <a:srgbClr val="FFFFFF"/>
                </a:solidFill>
                <a:latin typeface="Arial"/>
                <a:ea typeface="Arial"/>
                <a:cs typeface="Arial"/>
                <a:sym typeface="Arial"/>
              </a:rPr>
              <a:t>2</a:t>
            </a:r>
            <a:r>
              <a:rPr lang="en-US" sz="2300">
                <a:solidFill>
                  <a:srgbClr val="FFFFFF"/>
                </a:solidFill>
                <a:latin typeface="Arial"/>
                <a:ea typeface="Arial"/>
                <a:cs typeface="Arial"/>
                <a:sym typeface="Arial"/>
              </a:rPr>
              <a:t> in 5 years!</a:t>
            </a:r>
            <a:endParaRPr/>
          </a:p>
        </p:txBody>
      </p:sp>
      <p:cxnSp>
        <p:nvCxnSpPr>
          <p:cNvPr id="58" name="Google Shape;58;g1f257077a1a_2_7"/>
          <p:cNvCxnSpPr/>
          <p:nvPr/>
        </p:nvCxnSpPr>
        <p:spPr>
          <a:xfrm>
            <a:off x="7206903" y="2101832"/>
            <a:ext cx="1092000" cy="0"/>
          </a:xfrm>
          <a:prstGeom prst="straightConnector1">
            <a:avLst/>
          </a:prstGeom>
          <a:noFill/>
          <a:ln cap="flat" cmpd="sng" w="28575">
            <a:solidFill>
              <a:schemeClr val="lt1"/>
            </a:solidFill>
            <a:prstDash val="solid"/>
            <a:miter lim="800000"/>
            <a:headEnd len="sm" w="sm" type="none"/>
            <a:tailEnd len="med" w="med" type="triangle"/>
          </a:ln>
        </p:spPr>
      </p:cxnSp>
      <p:cxnSp>
        <p:nvCxnSpPr>
          <p:cNvPr id="59" name="Google Shape;59;g1f257077a1a_2_7"/>
          <p:cNvCxnSpPr/>
          <p:nvPr/>
        </p:nvCxnSpPr>
        <p:spPr>
          <a:xfrm rot="10800000">
            <a:off x="7594227" y="6406117"/>
            <a:ext cx="870900" cy="0"/>
          </a:xfrm>
          <a:prstGeom prst="straightConnector1">
            <a:avLst/>
          </a:prstGeom>
          <a:noFill/>
          <a:ln cap="flat" cmpd="sng" w="28575">
            <a:solidFill>
              <a:schemeClr val="lt1"/>
            </a:solidFill>
            <a:prstDash val="solid"/>
            <a:miter lim="800000"/>
            <a:headEnd len="sm" w="sm" type="none"/>
            <a:tailEnd len="med" w="med" type="triangle"/>
          </a:ln>
        </p:spPr>
      </p:cxnSp>
      <p:sp>
        <p:nvSpPr>
          <p:cNvPr id="60" name="Google Shape;60;g1f257077a1a_2_7"/>
          <p:cNvSpPr txBox="1"/>
          <p:nvPr/>
        </p:nvSpPr>
        <p:spPr>
          <a:xfrm>
            <a:off x="121800" y="1459975"/>
            <a:ext cx="11937300" cy="3075300"/>
          </a:xfrm>
          <a:prstGeom prst="rect">
            <a:avLst/>
          </a:prstGeom>
          <a:noFill/>
          <a:ln>
            <a:noFill/>
          </a:ln>
        </p:spPr>
        <p:txBody>
          <a:bodyPr anchorCtr="0" anchor="t" bIns="45700" lIns="45700" spcFirstLastPara="1" rIns="45700" wrap="square" tIns="45700">
            <a:spAutoFit/>
          </a:bodyPr>
          <a:lstStyle/>
          <a:p>
            <a:pPr indent="-327025" lvl="0" marL="736600" rtl="0" algn="l">
              <a:lnSpc>
                <a:spcPct val="115000"/>
              </a:lnSpc>
              <a:spcBef>
                <a:spcPts val="0"/>
              </a:spcBef>
              <a:spcAft>
                <a:spcPts val="0"/>
              </a:spcAft>
              <a:buClr>
                <a:schemeClr val="dk1"/>
              </a:buClr>
              <a:buSzPts val="1550"/>
              <a:buFont typeface="Arial"/>
              <a:buChar char="●"/>
            </a:pPr>
            <a:r>
              <a:rPr b="1" lang="en-US" sz="1900">
                <a:solidFill>
                  <a:schemeClr val="dk1"/>
                </a:solidFill>
                <a:latin typeface="Gill Sans"/>
                <a:ea typeface="Gill Sans"/>
                <a:cs typeface="Gill Sans"/>
                <a:sym typeface="Gill Sans"/>
              </a:rPr>
              <a:t>Dark Energy Spectroscopic Instrument (DESI; primarily z&lt;1.5)</a:t>
            </a:r>
            <a:endParaRPr b="1"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Dark Energy with Baryon Acoustic Oscillations (BAO) and Redshift Space Distortions (RSD)</a:t>
            </a:r>
            <a:endParaRPr b="1" sz="1900">
              <a:solidFill>
                <a:schemeClr val="dk1"/>
              </a:solidFill>
              <a:latin typeface="Gill Sans"/>
              <a:ea typeface="Gill Sans"/>
              <a:cs typeface="Gill Sans"/>
              <a:sym typeface="Gill Sans"/>
            </a:endParaRPr>
          </a:p>
          <a:p>
            <a:pPr indent="-327025" lvl="0" marL="736600" rtl="0" algn="l">
              <a:lnSpc>
                <a:spcPct val="115000"/>
              </a:lnSpc>
              <a:spcBef>
                <a:spcPts val="0"/>
              </a:spcBef>
              <a:spcAft>
                <a:spcPts val="0"/>
              </a:spcAft>
              <a:buClr>
                <a:schemeClr val="dk1"/>
              </a:buClr>
              <a:buSzPts val="1550"/>
              <a:buFont typeface="Arial"/>
              <a:buChar char="●"/>
            </a:pPr>
            <a:r>
              <a:rPr b="1" lang="en-US" sz="1900">
                <a:solidFill>
                  <a:schemeClr val="dk1"/>
                </a:solidFill>
                <a:latin typeface="Gill Sans"/>
                <a:ea typeface="Gill Sans"/>
                <a:cs typeface="Gill Sans"/>
                <a:sym typeface="Gill Sans"/>
              </a:rPr>
              <a:t>DESI-II (primarily z&gt;2) </a:t>
            </a:r>
            <a:endParaRPr b="1"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As powerful as DESI, but at z&gt;2</a:t>
            </a:r>
            <a:endParaRPr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Early dark energy and growth of structure in matter-dominated regime</a:t>
            </a:r>
            <a:endParaRPr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Synergies with other Cosmic Frontier experiments</a:t>
            </a:r>
            <a:endParaRPr sz="1900">
              <a:solidFill>
                <a:schemeClr val="dk1"/>
              </a:solidFill>
              <a:latin typeface="Gill Sans"/>
              <a:ea typeface="Gill Sans"/>
              <a:cs typeface="Gill Sans"/>
              <a:sym typeface="Gill Sans"/>
            </a:endParaRPr>
          </a:p>
          <a:p>
            <a:pPr indent="-327025" lvl="0" marL="736600" rtl="0" algn="l">
              <a:lnSpc>
                <a:spcPct val="115000"/>
              </a:lnSpc>
              <a:spcBef>
                <a:spcPts val="0"/>
              </a:spcBef>
              <a:spcAft>
                <a:spcPts val="0"/>
              </a:spcAft>
              <a:buClr>
                <a:schemeClr val="dk1"/>
              </a:buClr>
              <a:buSzPts val="1550"/>
              <a:buFont typeface="Arial"/>
              <a:buChar char="●"/>
            </a:pPr>
            <a:r>
              <a:rPr b="1" lang="en-US" sz="1900">
                <a:solidFill>
                  <a:schemeClr val="dk1"/>
                </a:solidFill>
                <a:latin typeface="Gill Sans"/>
                <a:ea typeface="Gill Sans"/>
                <a:cs typeface="Gill Sans"/>
                <a:sym typeface="Gill Sans"/>
              </a:rPr>
              <a:t>Spec-S5 </a:t>
            </a:r>
            <a:endParaRPr b="1" sz="1900">
              <a:solidFill>
                <a:schemeClr val="dk1"/>
              </a:solidFill>
              <a:latin typeface="Gill Sans"/>
              <a:ea typeface="Gill Sans"/>
              <a:cs typeface="Gill Sans"/>
              <a:sym typeface="Gill Sans"/>
            </a:endParaRPr>
          </a:p>
          <a:p>
            <a:pPr indent="-327025" lvl="0" marL="1003300" rtl="0" algn="l">
              <a:lnSpc>
                <a:spcPct val="115000"/>
              </a:lnSpc>
              <a:spcBef>
                <a:spcPts val="0"/>
              </a:spcBef>
              <a:spcAft>
                <a:spcPts val="0"/>
              </a:spcAft>
              <a:buClr>
                <a:schemeClr val="dk1"/>
              </a:buClr>
              <a:buSzPts val="1550"/>
              <a:buFont typeface="Arial"/>
              <a:buChar char="○"/>
            </a:pPr>
            <a:r>
              <a:rPr lang="en-US" sz="1900">
                <a:solidFill>
                  <a:schemeClr val="dk1"/>
                </a:solidFill>
                <a:latin typeface="Gill Sans"/>
                <a:ea typeface="Gill Sans"/>
                <a:cs typeface="Gill Sans"/>
                <a:sym typeface="Gill Sans"/>
              </a:rPr>
              <a:t>Primordial physics (more constraining than the CMB in important areas)</a:t>
            </a:r>
            <a:endParaRPr sz="1900">
              <a:solidFill>
                <a:schemeClr val="dk1"/>
              </a:solidFill>
              <a:latin typeface="Gill Sans"/>
              <a:ea typeface="Gill Sans"/>
              <a:cs typeface="Gill Sans"/>
              <a:sym typeface="Gill Sans"/>
            </a:endParaRPr>
          </a:p>
          <a:p>
            <a:pPr indent="0" lvl="0" marL="0" rtl="0" algn="l">
              <a:lnSpc>
                <a:spcPct val="115000"/>
              </a:lnSpc>
              <a:spcBef>
                <a:spcPts val="0"/>
              </a:spcBef>
              <a:spcAft>
                <a:spcPts val="0"/>
              </a:spcAft>
              <a:buNone/>
            </a:pPr>
            <a:r>
              <a:t/>
            </a:r>
            <a:endParaRPr b="1" sz="1900">
              <a:solidFill>
                <a:schemeClr val="dk1"/>
              </a:solidFill>
              <a:latin typeface="Gill Sans"/>
              <a:ea typeface="Gill Sans"/>
              <a:cs typeface="Gill Sans"/>
              <a:sym typeface="Gill Sans"/>
            </a:endParaRPr>
          </a:p>
        </p:txBody>
      </p:sp>
      <p:pic>
        <p:nvPicPr>
          <p:cNvPr id="61" name="Google Shape;61;g1f257077a1a_2_7"/>
          <p:cNvPicPr preferRelativeResize="0"/>
          <p:nvPr/>
        </p:nvPicPr>
        <p:blipFill>
          <a:blip r:embed="rId3">
            <a:alphaModFix/>
          </a:blip>
          <a:stretch>
            <a:fillRect/>
          </a:stretch>
        </p:blipFill>
        <p:spPr>
          <a:xfrm>
            <a:off x="1056475" y="4791400"/>
            <a:ext cx="9610725" cy="1809750"/>
          </a:xfrm>
          <a:prstGeom prst="rect">
            <a:avLst/>
          </a:prstGeom>
          <a:noFill/>
          <a:ln>
            <a:noFill/>
          </a:ln>
        </p:spPr>
      </p:pic>
      <p:sp>
        <p:nvSpPr>
          <p:cNvPr id="62" name="Google Shape;62;g1f257077a1a_2_7"/>
          <p:cNvSpPr txBox="1"/>
          <p:nvPr/>
        </p:nvSpPr>
        <p:spPr>
          <a:xfrm>
            <a:off x="4357750" y="4185250"/>
            <a:ext cx="24921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p:txBody>
      </p:sp>
      <p:sp>
        <p:nvSpPr>
          <p:cNvPr id="63" name="Google Shape;63;g1f257077a1a_2_7"/>
          <p:cNvSpPr txBox="1"/>
          <p:nvPr/>
        </p:nvSpPr>
        <p:spPr>
          <a:xfrm>
            <a:off x="2040925" y="6406125"/>
            <a:ext cx="7453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1700">
                <a:solidFill>
                  <a:schemeClr val="dk1"/>
                </a:solidFill>
                <a:latin typeface="Calibri"/>
                <a:ea typeface="Calibri"/>
                <a:cs typeface="Calibri"/>
                <a:sym typeface="Calibri"/>
              </a:rPr>
              <a:t>Current Operations</a:t>
            </a:r>
            <a:endParaRPr sz="17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20fda7b8fea_0_0"/>
          <p:cNvSpPr txBox="1"/>
          <p:nvPr>
            <p:ph type="title"/>
          </p:nvPr>
        </p:nvSpPr>
        <p:spPr>
          <a:xfrm>
            <a:off x="2921000" y="0"/>
            <a:ext cx="9237300" cy="1234200"/>
          </a:xfrm>
          <a:prstGeom prst="rect">
            <a:avLst/>
          </a:prstGeom>
          <a:noFill/>
          <a:ln>
            <a:noFill/>
          </a:ln>
        </p:spPr>
        <p:txBody>
          <a:bodyPr anchorCtr="0" anchor="ctr" bIns="45700" lIns="45700" spcFirstLastPara="1" rIns="45700" wrap="square" tIns="45700">
            <a:normAutofit/>
          </a:bodyPr>
          <a:lstStyle/>
          <a:p>
            <a:pPr indent="0" lvl="0" marL="0" rtl="0" algn="l">
              <a:spcBef>
                <a:spcPts val="0"/>
              </a:spcBef>
              <a:spcAft>
                <a:spcPts val="0"/>
              </a:spcAft>
              <a:buClr>
                <a:schemeClr val="lt1"/>
              </a:buClr>
              <a:buSzPts val="3600"/>
              <a:buFont typeface="Calibri"/>
              <a:buNone/>
            </a:pPr>
            <a:r>
              <a:rPr lang="en-US" sz="3600">
                <a:solidFill>
                  <a:schemeClr val="dk1"/>
                </a:solidFill>
              </a:rPr>
              <a:t>DESI</a:t>
            </a:r>
            <a:endParaRPr sz="3600"/>
          </a:p>
        </p:txBody>
      </p:sp>
      <p:sp>
        <p:nvSpPr>
          <p:cNvPr id="69" name="Google Shape;69;g20fda7b8fea_0_0"/>
          <p:cNvSpPr txBox="1"/>
          <p:nvPr>
            <p:ph idx="12" type="sldNum"/>
          </p:nvPr>
        </p:nvSpPr>
        <p:spPr>
          <a:xfrm>
            <a:off x="11130602" y="6372550"/>
            <a:ext cx="345900" cy="307800"/>
          </a:xfrm>
          <a:prstGeom prst="rect">
            <a:avLst/>
          </a:prstGeom>
          <a:noFill/>
          <a:ln>
            <a:noFill/>
          </a:ln>
        </p:spPr>
        <p:txBody>
          <a:bodyPr anchorCtr="0" anchor="ctr" bIns="45700" lIns="45700" spcFirstLastPara="1" rIns="45700" wrap="square" tIns="45700">
            <a:spAutoFit/>
          </a:bodyPr>
          <a:lstStyle/>
          <a:p>
            <a:pPr indent="0" lvl="0" marL="0" rtl="0" algn="r">
              <a:spcBef>
                <a:spcPts val="0"/>
              </a:spcBef>
              <a:spcAft>
                <a:spcPts val="0"/>
              </a:spcAft>
              <a:buClr>
                <a:srgbClr val="888888"/>
              </a:buClr>
              <a:buSzPts val="1400"/>
              <a:buFont typeface="Calibri"/>
              <a:buNone/>
            </a:pPr>
            <a:fld id="{00000000-1234-1234-1234-123412341234}" type="slidenum">
              <a:rPr lang="en-US"/>
              <a:t>‹#›</a:t>
            </a:fld>
            <a:endParaRPr/>
          </a:p>
        </p:txBody>
      </p:sp>
      <p:sp>
        <p:nvSpPr>
          <p:cNvPr id="70" name="Google Shape;70;g20fda7b8fea_0_0"/>
          <p:cNvSpPr txBox="1"/>
          <p:nvPr/>
        </p:nvSpPr>
        <p:spPr>
          <a:xfrm>
            <a:off x="4055499" y="1195309"/>
            <a:ext cx="6829200" cy="446400"/>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lang="en-US" sz="2300">
                <a:solidFill>
                  <a:srgbClr val="FFFFFF"/>
                </a:solidFill>
                <a:latin typeface="Arial"/>
                <a:ea typeface="Arial"/>
                <a:cs typeface="Arial"/>
                <a:sym typeface="Arial"/>
              </a:rPr>
              <a:t>DESI survey covers over 14,000 deg</a:t>
            </a:r>
            <a:r>
              <a:rPr baseline="30000" lang="en-US" sz="2300">
                <a:solidFill>
                  <a:srgbClr val="FFFFFF"/>
                </a:solidFill>
                <a:latin typeface="Arial"/>
                <a:ea typeface="Arial"/>
                <a:cs typeface="Arial"/>
                <a:sym typeface="Arial"/>
              </a:rPr>
              <a:t>2</a:t>
            </a:r>
            <a:r>
              <a:rPr lang="en-US" sz="2300">
                <a:solidFill>
                  <a:srgbClr val="FFFFFF"/>
                </a:solidFill>
                <a:latin typeface="Arial"/>
                <a:ea typeface="Arial"/>
                <a:cs typeface="Arial"/>
                <a:sym typeface="Arial"/>
              </a:rPr>
              <a:t> in 5 years!</a:t>
            </a:r>
            <a:endParaRPr/>
          </a:p>
        </p:txBody>
      </p:sp>
      <p:cxnSp>
        <p:nvCxnSpPr>
          <p:cNvPr id="71" name="Google Shape;71;g20fda7b8fea_0_0"/>
          <p:cNvCxnSpPr/>
          <p:nvPr/>
        </p:nvCxnSpPr>
        <p:spPr>
          <a:xfrm>
            <a:off x="7206903" y="2101832"/>
            <a:ext cx="1092000" cy="0"/>
          </a:xfrm>
          <a:prstGeom prst="straightConnector1">
            <a:avLst/>
          </a:prstGeom>
          <a:noFill/>
          <a:ln cap="flat" cmpd="sng" w="28575">
            <a:solidFill>
              <a:schemeClr val="lt1"/>
            </a:solidFill>
            <a:prstDash val="solid"/>
            <a:miter lim="800000"/>
            <a:headEnd len="sm" w="sm" type="none"/>
            <a:tailEnd len="med" w="med" type="triangle"/>
          </a:ln>
        </p:spPr>
      </p:cxnSp>
      <p:cxnSp>
        <p:nvCxnSpPr>
          <p:cNvPr id="72" name="Google Shape;72;g20fda7b8fea_0_0"/>
          <p:cNvCxnSpPr/>
          <p:nvPr/>
        </p:nvCxnSpPr>
        <p:spPr>
          <a:xfrm flipH="1" rot="10800000">
            <a:off x="2064843" y="3736178"/>
            <a:ext cx="805200" cy="424800"/>
          </a:xfrm>
          <a:prstGeom prst="bentConnector3">
            <a:avLst>
              <a:gd fmla="val 50000" name="adj1"/>
            </a:avLst>
          </a:prstGeom>
          <a:noFill/>
          <a:ln cap="flat" cmpd="sng" w="9525">
            <a:solidFill>
              <a:srgbClr val="000000"/>
            </a:solidFill>
            <a:prstDash val="solid"/>
            <a:miter lim="800000"/>
            <a:headEnd len="sm" w="sm" type="none"/>
            <a:tailEnd len="sm" w="sm" type="none"/>
          </a:ln>
        </p:spPr>
      </p:cxnSp>
      <p:sp>
        <p:nvSpPr>
          <p:cNvPr id="73" name="Google Shape;73;g20fda7b8fea_0_0"/>
          <p:cNvSpPr/>
          <p:nvPr/>
        </p:nvSpPr>
        <p:spPr>
          <a:xfrm>
            <a:off x="3947839" y="2028510"/>
            <a:ext cx="6280800" cy="1323600"/>
          </a:xfrm>
          <a:prstGeom prst="rect">
            <a:avLst/>
          </a:prstGeom>
          <a:solidFill>
            <a:srgbClr val="FFFFFF"/>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74" name="Google Shape;74;g20fda7b8fea_0_0"/>
          <p:cNvSpPr/>
          <p:nvPr/>
        </p:nvSpPr>
        <p:spPr>
          <a:xfrm>
            <a:off x="5451112" y="2225500"/>
            <a:ext cx="5261100" cy="1608300"/>
          </a:xfrm>
          <a:prstGeom prst="rect">
            <a:avLst/>
          </a:prstGeom>
          <a:gradFill>
            <a:gsLst>
              <a:gs pos="0">
                <a:srgbClr val="EBCAC1">
                  <a:alpha val="0"/>
                </a:srgbClr>
              </a:gs>
              <a:gs pos="100000">
                <a:srgbClr val="EBCAC1">
                  <a:alpha val="64313"/>
                </a:srgbClr>
              </a:gs>
              <a:gs pos="100000">
                <a:srgbClr val="EBCAC1">
                  <a:alpha val="64313"/>
                </a:srgbClr>
              </a:gs>
            </a:gsLst>
            <a:lin ang="0" scaled="0"/>
          </a:grad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500"/>
              <a:buFont typeface="Arial"/>
              <a:buNone/>
            </a:pPr>
            <a:r>
              <a:rPr b="0" i="0" lang="en-US" sz="1500" u="none" cap="none" strike="noStrike">
                <a:solidFill>
                  <a:srgbClr val="002060"/>
                </a:solidFill>
                <a:latin typeface="Calibri"/>
                <a:ea typeface="Calibri"/>
                <a:cs typeface="Calibri"/>
                <a:sym typeface="Calibri"/>
              </a:rPr>
              <a:t>CMB-S4</a:t>
            </a:r>
            <a:endParaRPr b="0" i="0" sz="1100" u="none" cap="none" strike="noStrike">
              <a:solidFill>
                <a:srgbClr val="000000"/>
              </a:solidFill>
              <a:latin typeface="Arial"/>
              <a:ea typeface="Arial"/>
              <a:cs typeface="Arial"/>
              <a:sym typeface="Arial"/>
            </a:endParaRPr>
          </a:p>
        </p:txBody>
      </p:sp>
      <p:pic>
        <p:nvPicPr>
          <p:cNvPr id="75" name="Google Shape;75;g20fda7b8fea_0_0"/>
          <p:cNvPicPr preferRelativeResize="0"/>
          <p:nvPr/>
        </p:nvPicPr>
        <p:blipFill rotWithShape="1">
          <a:blip r:embed="rId3">
            <a:alphaModFix/>
          </a:blip>
          <a:srcRect b="0" l="0" r="0" t="0"/>
          <a:stretch/>
        </p:blipFill>
        <p:spPr>
          <a:xfrm>
            <a:off x="6164364" y="5176565"/>
            <a:ext cx="1072975" cy="997891"/>
          </a:xfrm>
          <a:prstGeom prst="rect">
            <a:avLst/>
          </a:prstGeom>
          <a:noFill/>
          <a:ln>
            <a:noFill/>
          </a:ln>
        </p:spPr>
      </p:pic>
      <p:pic>
        <p:nvPicPr>
          <p:cNvPr id="76" name="Google Shape;76;g20fda7b8fea_0_0"/>
          <p:cNvPicPr preferRelativeResize="0"/>
          <p:nvPr/>
        </p:nvPicPr>
        <p:blipFill rotWithShape="1">
          <a:blip r:embed="rId4">
            <a:alphaModFix/>
          </a:blip>
          <a:srcRect b="0" l="26038" r="25598" t="0"/>
          <a:stretch/>
        </p:blipFill>
        <p:spPr>
          <a:xfrm>
            <a:off x="3403807" y="5176565"/>
            <a:ext cx="922851" cy="997890"/>
          </a:xfrm>
          <a:prstGeom prst="rect">
            <a:avLst/>
          </a:prstGeom>
          <a:noFill/>
          <a:ln>
            <a:noFill/>
          </a:ln>
        </p:spPr>
      </p:pic>
      <p:pic>
        <p:nvPicPr>
          <p:cNvPr id="77" name="Google Shape;77;g20fda7b8fea_0_0"/>
          <p:cNvPicPr preferRelativeResize="0"/>
          <p:nvPr/>
        </p:nvPicPr>
        <p:blipFill rotWithShape="1">
          <a:blip r:embed="rId5">
            <a:alphaModFix/>
          </a:blip>
          <a:srcRect b="19612" l="25668" r="34548" t="11010"/>
          <a:stretch/>
        </p:blipFill>
        <p:spPr>
          <a:xfrm>
            <a:off x="9173509" y="5176565"/>
            <a:ext cx="1144422" cy="997891"/>
          </a:xfrm>
          <a:prstGeom prst="rect">
            <a:avLst/>
          </a:prstGeom>
          <a:noFill/>
          <a:ln>
            <a:noFill/>
          </a:ln>
        </p:spPr>
      </p:pic>
      <p:sp>
        <p:nvSpPr>
          <p:cNvPr id="78" name="Google Shape;78;g20fda7b8fea_0_0"/>
          <p:cNvSpPr txBox="1"/>
          <p:nvPr/>
        </p:nvSpPr>
        <p:spPr>
          <a:xfrm>
            <a:off x="2987719" y="6258684"/>
            <a:ext cx="1983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Galaxies emitting in optical wavelengths and spatially resolved.</a:t>
            </a:r>
            <a:endParaRPr b="0" i="0" sz="1100" u="none" cap="none" strike="noStrike">
              <a:solidFill>
                <a:srgbClr val="000000"/>
              </a:solidFill>
              <a:latin typeface="Arial"/>
              <a:ea typeface="Arial"/>
              <a:cs typeface="Arial"/>
              <a:sym typeface="Arial"/>
            </a:endParaRPr>
          </a:p>
        </p:txBody>
      </p:sp>
      <p:sp>
        <p:nvSpPr>
          <p:cNvPr id="79" name="Google Shape;79;g20fda7b8fea_0_0"/>
          <p:cNvSpPr txBox="1"/>
          <p:nvPr/>
        </p:nvSpPr>
        <p:spPr>
          <a:xfrm>
            <a:off x="5824290" y="6258683"/>
            <a:ext cx="2231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Galaxies and gas emission at redder wavelengths and spatially dense.</a:t>
            </a:r>
            <a:endParaRPr b="0" i="0" sz="1100" u="none" cap="none" strike="noStrike">
              <a:solidFill>
                <a:srgbClr val="000000"/>
              </a:solidFill>
              <a:latin typeface="Arial"/>
              <a:ea typeface="Arial"/>
              <a:cs typeface="Arial"/>
              <a:sym typeface="Arial"/>
            </a:endParaRPr>
          </a:p>
        </p:txBody>
      </p:sp>
      <p:sp>
        <p:nvSpPr>
          <p:cNvPr id="80" name="Google Shape;80;g20fda7b8fea_0_0"/>
          <p:cNvSpPr txBox="1"/>
          <p:nvPr/>
        </p:nvSpPr>
        <p:spPr>
          <a:xfrm>
            <a:off x="8499681" y="6195927"/>
            <a:ext cx="23052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Hot dense state. Detectable relics include CMB, gravitational waves and neutrinos.</a:t>
            </a:r>
            <a:endParaRPr b="0" i="0" sz="1100" u="none" cap="none" strike="noStrike">
              <a:solidFill>
                <a:srgbClr val="000000"/>
              </a:solidFill>
              <a:latin typeface="Arial"/>
              <a:ea typeface="Arial"/>
              <a:cs typeface="Arial"/>
              <a:sym typeface="Arial"/>
            </a:endParaRPr>
          </a:p>
        </p:txBody>
      </p:sp>
      <p:cxnSp>
        <p:nvCxnSpPr>
          <p:cNvPr id="81" name="Google Shape;81;g20fda7b8fea_0_0"/>
          <p:cNvCxnSpPr/>
          <p:nvPr/>
        </p:nvCxnSpPr>
        <p:spPr>
          <a:xfrm>
            <a:off x="2950468" y="4933193"/>
            <a:ext cx="5261100" cy="3900"/>
          </a:xfrm>
          <a:prstGeom prst="straightConnector1">
            <a:avLst/>
          </a:prstGeom>
          <a:noFill/>
          <a:ln cap="flat" cmpd="sng" w="50800">
            <a:solidFill>
              <a:srgbClr val="000000"/>
            </a:solidFill>
            <a:prstDash val="solid"/>
            <a:miter lim="400000"/>
            <a:headEnd len="sm" w="sm" type="none"/>
            <a:tailEnd len="sm" w="sm" type="none"/>
          </a:ln>
        </p:spPr>
      </p:cxnSp>
      <p:cxnSp>
        <p:nvCxnSpPr>
          <p:cNvPr id="82" name="Google Shape;82;g20fda7b8fea_0_0"/>
          <p:cNvCxnSpPr/>
          <p:nvPr/>
        </p:nvCxnSpPr>
        <p:spPr>
          <a:xfrm flipH="1" rot="10800000">
            <a:off x="8399323" y="4933326"/>
            <a:ext cx="2253300" cy="10800"/>
          </a:xfrm>
          <a:prstGeom prst="straightConnector1">
            <a:avLst/>
          </a:prstGeom>
          <a:noFill/>
          <a:ln cap="flat" cmpd="sng" w="50800">
            <a:solidFill>
              <a:srgbClr val="000000"/>
            </a:solidFill>
            <a:prstDash val="solid"/>
            <a:miter lim="400000"/>
            <a:headEnd len="sm" w="sm" type="none"/>
            <a:tailEnd len="sm" w="sm" type="none"/>
          </a:ln>
        </p:spPr>
      </p:cxnSp>
      <p:cxnSp>
        <p:nvCxnSpPr>
          <p:cNvPr id="83" name="Google Shape;83;g20fda7b8fea_0_0"/>
          <p:cNvCxnSpPr/>
          <p:nvPr/>
        </p:nvCxnSpPr>
        <p:spPr>
          <a:xfrm flipH="1" rot="10800000">
            <a:off x="8174279" y="4846812"/>
            <a:ext cx="70500" cy="194400"/>
          </a:xfrm>
          <a:prstGeom prst="straightConnector1">
            <a:avLst/>
          </a:prstGeom>
          <a:noFill/>
          <a:ln cap="flat" cmpd="sng" w="50800">
            <a:solidFill>
              <a:srgbClr val="000000"/>
            </a:solidFill>
            <a:prstDash val="solid"/>
            <a:miter lim="400000"/>
            <a:headEnd len="sm" w="sm" type="none"/>
            <a:tailEnd len="sm" w="sm" type="none"/>
          </a:ln>
        </p:spPr>
      </p:cxnSp>
      <p:cxnSp>
        <p:nvCxnSpPr>
          <p:cNvPr id="84" name="Google Shape;84;g20fda7b8fea_0_0"/>
          <p:cNvCxnSpPr/>
          <p:nvPr/>
        </p:nvCxnSpPr>
        <p:spPr>
          <a:xfrm flipH="1" rot="10800000">
            <a:off x="8363988" y="4860479"/>
            <a:ext cx="70500" cy="194400"/>
          </a:xfrm>
          <a:prstGeom prst="straightConnector1">
            <a:avLst/>
          </a:prstGeom>
          <a:noFill/>
          <a:ln cap="flat" cmpd="sng" w="50800">
            <a:solidFill>
              <a:srgbClr val="000000"/>
            </a:solidFill>
            <a:prstDash val="solid"/>
            <a:miter lim="400000"/>
            <a:headEnd len="sm" w="sm" type="none"/>
            <a:tailEnd len="sm" w="sm" type="none"/>
          </a:ln>
        </p:spPr>
      </p:cxnSp>
      <p:cxnSp>
        <p:nvCxnSpPr>
          <p:cNvPr id="85" name="Google Shape;85;g20fda7b8fea_0_0"/>
          <p:cNvCxnSpPr/>
          <p:nvPr/>
        </p:nvCxnSpPr>
        <p:spPr>
          <a:xfrm flipH="1" rot="10800000">
            <a:off x="2950468" y="2052139"/>
            <a:ext cx="9600" cy="2884800"/>
          </a:xfrm>
          <a:prstGeom prst="straightConnector1">
            <a:avLst/>
          </a:prstGeom>
          <a:noFill/>
          <a:ln cap="flat" cmpd="sng" w="50800">
            <a:solidFill>
              <a:srgbClr val="000000"/>
            </a:solidFill>
            <a:prstDash val="solid"/>
            <a:miter lim="400000"/>
            <a:headEnd len="sm" w="sm" type="none"/>
            <a:tailEnd len="sm" w="sm" type="none"/>
          </a:ln>
        </p:spPr>
      </p:cxnSp>
      <p:sp>
        <p:nvSpPr>
          <p:cNvPr id="86" name="Google Shape;86;g20fda7b8fea_0_0"/>
          <p:cNvSpPr txBox="1"/>
          <p:nvPr/>
        </p:nvSpPr>
        <p:spPr>
          <a:xfrm>
            <a:off x="9011180" y="2241237"/>
            <a:ext cx="1786500" cy="6597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Inflation (Primordial Gravitational Waves)</a:t>
            </a:r>
            <a:endParaRPr i="0" u="none" cap="none" strike="noStrike">
              <a:solidFill>
                <a:srgbClr val="000000"/>
              </a:solidFill>
              <a:latin typeface="Gill Sans"/>
              <a:ea typeface="Gill Sans"/>
              <a:cs typeface="Gill Sans"/>
              <a:sym typeface="Gill Sans"/>
            </a:endParaRPr>
          </a:p>
        </p:txBody>
      </p:sp>
      <p:sp>
        <p:nvSpPr>
          <p:cNvPr id="87" name="Google Shape;87;g20fda7b8fea_0_0"/>
          <p:cNvSpPr txBox="1"/>
          <p:nvPr/>
        </p:nvSpPr>
        <p:spPr>
          <a:xfrm>
            <a:off x="7309632" y="3191391"/>
            <a:ext cx="3159300" cy="8322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New relativistic energy</a:t>
            </a:r>
            <a:endParaRPr i="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(new particles, new phase transitions)</a:t>
            </a:r>
            <a:endParaRPr i="0" u="none" cap="none" strike="noStrike">
              <a:solidFill>
                <a:srgbClr val="000000"/>
              </a:solidFill>
              <a:latin typeface="Gill Sans"/>
              <a:ea typeface="Gill Sans"/>
              <a:cs typeface="Gill Sans"/>
              <a:sym typeface="Gill Sans"/>
            </a:endParaRPr>
          </a:p>
        </p:txBody>
      </p:sp>
      <p:sp>
        <p:nvSpPr>
          <p:cNvPr id="88" name="Google Shape;88;g20fda7b8fea_0_0"/>
          <p:cNvSpPr/>
          <p:nvPr/>
        </p:nvSpPr>
        <p:spPr>
          <a:xfrm>
            <a:off x="2973556" y="2836716"/>
            <a:ext cx="5956500" cy="174300"/>
          </a:xfrm>
          <a:prstGeom prst="rect">
            <a:avLst/>
          </a:prstGeom>
          <a:solidFill>
            <a:srgbClr val="595959"/>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D9D9D9"/>
                </a:solidFill>
                <a:latin typeface="Helvetica Neue Light"/>
                <a:ea typeface="Helvetica Neue Light"/>
                <a:cs typeface="Helvetica Neue Light"/>
                <a:sym typeface="Helvetica Neue Light"/>
              </a:rPr>
              <a:t>Acoustic Peak, Hubble constant</a:t>
            </a:r>
            <a:endParaRPr b="0" i="0" sz="1100" u="none" cap="none" strike="noStrike">
              <a:solidFill>
                <a:srgbClr val="D9D9D9"/>
              </a:solidFill>
              <a:latin typeface="Helvetica Neue Light"/>
              <a:ea typeface="Helvetica Neue Light"/>
              <a:cs typeface="Helvetica Neue Light"/>
              <a:sym typeface="Helvetica Neue Light"/>
            </a:endParaRPr>
          </a:p>
        </p:txBody>
      </p:sp>
      <p:sp>
        <p:nvSpPr>
          <p:cNvPr id="89" name="Google Shape;89;g20fda7b8fea_0_0"/>
          <p:cNvSpPr/>
          <p:nvPr/>
        </p:nvSpPr>
        <p:spPr>
          <a:xfrm>
            <a:off x="2602494" y="4168912"/>
            <a:ext cx="348000" cy="228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10</a:t>
            </a:r>
            <a:r>
              <a:rPr b="0" baseline="30000" i="0" lang="en-US" sz="900" u="none" cap="none" strike="noStrike">
                <a:solidFill>
                  <a:srgbClr val="000000"/>
                </a:solidFill>
                <a:latin typeface="Calibri"/>
                <a:ea typeface="Calibri"/>
                <a:cs typeface="Calibri"/>
                <a:sym typeface="Calibri"/>
              </a:rPr>
              <a:t>-3</a:t>
            </a:r>
            <a:endParaRPr b="0" i="0" sz="900" u="none" cap="none" strike="noStrike">
              <a:solidFill>
                <a:srgbClr val="000000"/>
              </a:solidFill>
              <a:latin typeface="Calibri"/>
              <a:ea typeface="Calibri"/>
              <a:cs typeface="Calibri"/>
              <a:sym typeface="Calibri"/>
            </a:endParaRPr>
          </a:p>
        </p:txBody>
      </p:sp>
      <p:sp>
        <p:nvSpPr>
          <p:cNvPr id="90" name="Google Shape;90;g20fda7b8fea_0_0"/>
          <p:cNvSpPr txBox="1"/>
          <p:nvPr/>
        </p:nvSpPr>
        <p:spPr>
          <a:xfrm rot="-5400000">
            <a:off x="1918407" y="1801858"/>
            <a:ext cx="1221300" cy="3072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Size (Mpc)</a:t>
            </a:r>
            <a:endParaRPr b="0" i="0" sz="1200" u="none" cap="none" strike="noStrike">
              <a:solidFill>
                <a:srgbClr val="000000"/>
              </a:solidFill>
              <a:latin typeface="Arial"/>
              <a:ea typeface="Arial"/>
              <a:cs typeface="Arial"/>
              <a:sym typeface="Arial"/>
            </a:endParaRPr>
          </a:p>
        </p:txBody>
      </p:sp>
      <p:sp>
        <p:nvSpPr>
          <p:cNvPr id="91" name="Google Shape;91;g20fda7b8fea_0_0"/>
          <p:cNvSpPr txBox="1"/>
          <p:nvPr/>
        </p:nvSpPr>
        <p:spPr>
          <a:xfrm>
            <a:off x="2522631" y="2931556"/>
            <a:ext cx="444300" cy="3630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10</a:t>
            </a:r>
            <a:r>
              <a:rPr b="0" baseline="30000" i="0" lang="en-US" sz="900" u="none" cap="none" strike="noStrike">
                <a:solidFill>
                  <a:srgbClr val="000000"/>
                </a:solidFill>
                <a:latin typeface="Calibri"/>
                <a:ea typeface="Calibri"/>
                <a:cs typeface="Calibri"/>
                <a:sym typeface="Calibri"/>
              </a:rPr>
              <a:t>2</a:t>
            </a:r>
            <a:endParaRPr b="0" i="0" sz="900" u="none" cap="none" strike="noStrike">
              <a:solidFill>
                <a:srgbClr val="000000"/>
              </a:solidFill>
              <a:latin typeface="Calibri"/>
              <a:ea typeface="Calibri"/>
              <a:cs typeface="Calibri"/>
              <a:sym typeface="Calibri"/>
            </a:endParaRPr>
          </a:p>
        </p:txBody>
      </p:sp>
      <p:sp>
        <p:nvSpPr>
          <p:cNvPr id="92" name="Google Shape;92;g20fda7b8fea_0_0"/>
          <p:cNvSpPr txBox="1"/>
          <p:nvPr/>
        </p:nvSpPr>
        <p:spPr>
          <a:xfrm>
            <a:off x="2543449" y="2399903"/>
            <a:ext cx="444300" cy="3630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10</a:t>
            </a:r>
            <a:r>
              <a:rPr b="0" baseline="30000" i="0" lang="en-US" sz="900" u="none" cap="none" strike="noStrike">
                <a:solidFill>
                  <a:srgbClr val="000000"/>
                </a:solidFill>
                <a:latin typeface="Calibri"/>
                <a:ea typeface="Calibri"/>
                <a:cs typeface="Calibri"/>
                <a:sym typeface="Calibri"/>
              </a:rPr>
              <a:t>3</a:t>
            </a:r>
            <a:endParaRPr b="0" i="0" sz="900" u="none" cap="none" strike="noStrike">
              <a:solidFill>
                <a:srgbClr val="000000"/>
              </a:solidFill>
              <a:latin typeface="Calibri"/>
              <a:ea typeface="Calibri"/>
              <a:cs typeface="Calibri"/>
              <a:sym typeface="Calibri"/>
            </a:endParaRPr>
          </a:p>
        </p:txBody>
      </p:sp>
      <p:sp>
        <p:nvSpPr>
          <p:cNvPr id="93" name="Google Shape;93;g20fda7b8fea_0_0"/>
          <p:cNvSpPr txBox="1"/>
          <p:nvPr/>
        </p:nvSpPr>
        <p:spPr>
          <a:xfrm>
            <a:off x="1636270" y="4462453"/>
            <a:ext cx="7116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Size of a galaxy cluster</a:t>
            </a:r>
            <a:endParaRPr b="0" i="0" sz="1100" u="none" cap="none" strike="noStrike">
              <a:solidFill>
                <a:srgbClr val="000000"/>
              </a:solidFill>
              <a:latin typeface="Arial"/>
              <a:ea typeface="Arial"/>
              <a:cs typeface="Arial"/>
              <a:sym typeface="Arial"/>
            </a:endParaRPr>
          </a:p>
        </p:txBody>
      </p:sp>
      <p:pic>
        <p:nvPicPr>
          <p:cNvPr id="94" name="Google Shape;94;g20fda7b8fea_0_0"/>
          <p:cNvPicPr preferRelativeResize="0"/>
          <p:nvPr/>
        </p:nvPicPr>
        <p:blipFill rotWithShape="1">
          <a:blip r:embed="rId6">
            <a:alphaModFix/>
          </a:blip>
          <a:srcRect b="6254" l="19012" r="17612" t="7590"/>
          <a:stretch/>
        </p:blipFill>
        <p:spPr>
          <a:xfrm>
            <a:off x="1608695" y="3853144"/>
            <a:ext cx="766830" cy="578888"/>
          </a:xfrm>
          <a:prstGeom prst="rect">
            <a:avLst/>
          </a:prstGeom>
          <a:noFill/>
          <a:ln>
            <a:noFill/>
          </a:ln>
        </p:spPr>
      </p:pic>
      <p:sp>
        <p:nvSpPr>
          <p:cNvPr id="95" name="Google Shape;95;g20fda7b8fea_0_0"/>
          <p:cNvSpPr txBox="1"/>
          <p:nvPr/>
        </p:nvSpPr>
        <p:spPr>
          <a:xfrm>
            <a:off x="10245345" y="4646796"/>
            <a:ext cx="678000" cy="3072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redshift</a:t>
            </a:r>
            <a:endParaRPr b="0" i="0" sz="1200" u="none" cap="none" strike="noStrike">
              <a:solidFill>
                <a:srgbClr val="000000"/>
              </a:solidFill>
              <a:latin typeface="Arial"/>
              <a:ea typeface="Arial"/>
              <a:cs typeface="Arial"/>
              <a:sym typeface="Arial"/>
            </a:endParaRPr>
          </a:p>
        </p:txBody>
      </p:sp>
      <p:grpSp>
        <p:nvGrpSpPr>
          <p:cNvPr id="96" name="Google Shape;96;g20fda7b8fea_0_0"/>
          <p:cNvGrpSpPr/>
          <p:nvPr/>
        </p:nvGrpSpPr>
        <p:grpSpPr>
          <a:xfrm>
            <a:off x="2797971" y="4941565"/>
            <a:ext cx="6324751" cy="212367"/>
            <a:chOff x="1806703" y="4677500"/>
            <a:chExt cx="7930722" cy="266291"/>
          </a:xfrm>
        </p:grpSpPr>
        <p:sp>
          <p:nvSpPr>
            <p:cNvPr id="97" name="Google Shape;97;g20fda7b8fea_0_0"/>
            <p:cNvSpPr txBox="1"/>
            <p:nvPr/>
          </p:nvSpPr>
          <p:spPr>
            <a:xfrm>
              <a:off x="8992525" y="4683391"/>
              <a:ext cx="744900" cy="260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Calibri"/>
                  <a:ea typeface="Calibri"/>
                  <a:cs typeface="Calibri"/>
                  <a:sym typeface="Calibri"/>
                </a:rPr>
                <a:t>z~1100</a:t>
              </a:r>
              <a:endParaRPr b="0" i="0" sz="1100" u="none" cap="none" strike="noStrike">
                <a:solidFill>
                  <a:srgbClr val="000000"/>
                </a:solidFill>
                <a:latin typeface="Arial"/>
                <a:ea typeface="Arial"/>
                <a:cs typeface="Arial"/>
                <a:sym typeface="Arial"/>
              </a:endParaRPr>
            </a:p>
          </p:txBody>
        </p:sp>
        <p:sp>
          <p:nvSpPr>
            <p:cNvPr id="98" name="Google Shape;98;g20fda7b8fea_0_0"/>
            <p:cNvSpPr txBox="1"/>
            <p:nvPr/>
          </p:nvSpPr>
          <p:spPr>
            <a:xfrm>
              <a:off x="7808070" y="4683391"/>
              <a:ext cx="594600" cy="260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Calibri"/>
                  <a:ea typeface="Calibri"/>
                  <a:cs typeface="Calibri"/>
                  <a:sym typeface="Calibri"/>
                </a:rPr>
                <a:t>z~6</a:t>
              </a:r>
              <a:endParaRPr b="0" i="0" sz="1100" u="none" cap="none" strike="noStrike">
                <a:solidFill>
                  <a:srgbClr val="000000"/>
                </a:solidFill>
                <a:latin typeface="Arial"/>
                <a:ea typeface="Arial"/>
                <a:cs typeface="Arial"/>
                <a:sym typeface="Arial"/>
              </a:endParaRPr>
            </a:p>
          </p:txBody>
        </p:sp>
        <p:sp>
          <p:nvSpPr>
            <p:cNvPr id="99" name="Google Shape;99;g20fda7b8fea_0_0"/>
            <p:cNvSpPr txBox="1"/>
            <p:nvPr/>
          </p:nvSpPr>
          <p:spPr>
            <a:xfrm>
              <a:off x="1806703" y="4677500"/>
              <a:ext cx="594600" cy="260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Calibri"/>
                  <a:ea typeface="Calibri"/>
                  <a:cs typeface="Calibri"/>
                  <a:sym typeface="Calibri"/>
                </a:rPr>
                <a:t>z~0</a:t>
              </a:r>
              <a:endParaRPr b="0" i="0" sz="1100" u="none" cap="none" strike="noStrike">
                <a:solidFill>
                  <a:srgbClr val="000000"/>
                </a:solidFill>
                <a:latin typeface="Arial"/>
                <a:ea typeface="Arial"/>
                <a:cs typeface="Arial"/>
                <a:sym typeface="Arial"/>
              </a:endParaRPr>
            </a:p>
          </p:txBody>
        </p:sp>
      </p:grpSp>
      <p:sp>
        <p:nvSpPr>
          <p:cNvPr id="100" name="Google Shape;100;g20fda7b8fea_0_0"/>
          <p:cNvSpPr txBox="1"/>
          <p:nvPr/>
        </p:nvSpPr>
        <p:spPr>
          <a:xfrm>
            <a:off x="5130841" y="3250538"/>
            <a:ext cx="2253300" cy="5634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Neutrinos, hot dark matter, rate of structure growth</a:t>
            </a:r>
            <a:endParaRPr i="0" u="none" cap="none" strike="noStrike">
              <a:solidFill>
                <a:srgbClr val="000000"/>
              </a:solidFill>
              <a:latin typeface="Gill Sans"/>
              <a:ea typeface="Gill Sans"/>
              <a:cs typeface="Gill Sans"/>
              <a:sym typeface="Gill Sans"/>
            </a:endParaRPr>
          </a:p>
        </p:txBody>
      </p:sp>
      <p:pic>
        <p:nvPicPr>
          <p:cNvPr id="101" name="Google Shape;101;g20fda7b8fea_0_0"/>
          <p:cNvPicPr preferRelativeResize="0"/>
          <p:nvPr/>
        </p:nvPicPr>
        <p:blipFill rotWithShape="1">
          <a:blip r:embed="rId7">
            <a:alphaModFix/>
          </a:blip>
          <a:srcRect b="4861" l="2229" r="0" t="0"/>
          <a:stretch/>
        </p:blipFill>
        <p:spPr>
          <a:xfrm>
            <a:off x="1600200" y="2110396"/>
            <a:ext cx="766811" cy="758358"/>
          </a:xfrm>
          <a:prstGeom prst="rect">
            <a:avLst/>
          </a:prstGeom>
          <a:noFill/>
          <a:ln>
            <a:noFill/>
          </a:ln>
        </p:spPr>
      </p:pic>
      <p:cxnSp>
        <p:nvCxnSpPr>
          <p:cNvPr id="102" name="Google Shape;102;g20fda7b8fea_0_0"/>
          <p:cNvCxnSpPr/>
          <p:nvPr/>
        </p:nvCxnSpPr>
        <p:spPr>
          <a:xfrm>
            <a:off x="1985573" y="2560498"/>
            <a:ext cx="854100" cy="421200"/>
          </a:xfrm>
          <a:prstGeom prst="bentConnector3">
            <a:avLst>
              <a:gd fmla="val 50000" name="adj1"/>
            </a:avLst>
          </a:prstGeom>
          <a:noFill/>
          <a:ln cap="flat" cmpd="sng" w="9525">
            <a:solidFill>
              <a:srgbClr val="000000"/>
            </a:solidFill>
            <a:prstDash val="solid"/>
            <a:miter lim="800000"/>
            <a:headEnd len="sm" w="sm" type="none"/>
            <a:tailEnd len="sm" w="sm" type="none"/>
          </a:ln>
        </p:spPr>
      </p:cxnSp>
      <p:sp>
        <p:nvSpPr>
          <p:cNvPr id="103" name="Google Shape;103;g20fda7b8fea_0_0"/>
          <p:cNvSpPr txBox="1"/>
          <p:nvPr/>
        </p:nvSpPr>
        <p:spPr>
          <a:xfrm>
            <a:off x="1627763" y="2855301"/>
            <a:ext cx="711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BAO scale and larger</a:t>
            </a:r>
            <a:endParaRPr b="0" i="0" sz="1100" u="none" cap="none" strike="noStrike">
              <a:solidFill>
                <a:srgbClr val="000000"/>
              </a:solidFill>
              <a:latin typeface="Arial"/>
              <a:ea typeface="Arial"/>
              <a:cs typeface="Arial"/>
              <a:sym typeface="Arial"/>
            </a:endParaRPr>
          </a:p>
        </p:txBody>
      </p:sp>
      <p:sp>
        <p:nvSpPr>
          <p:cNvPr id="104" name="Google Shape;104;g20fda7b8fea_0_0"/>
          <p:cNvSpPr/>
          <p:nvPr/>
        </p:nvSpPr>
        <p:spPr>
          <a:xfrm>
            <a:off x="5781538" y="5167036"/>
            <a:ext cx="1971300" cy="15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0fda7b8fea_0_0"/>
          <p:cNvSpPr/>
          <p:nvPr/>
        </p:nvSpPr>
        <p:spPr>
          <a:xfrm>
            <a:off x="2984799" y="2560498"/>
            <a:ext cx="2533200" cy="1608300"/>
          </a:xfrm>
          <a:prstGeom prst="rect">
            <a:avLst/>
          </a:prstGeom>
          <a:gradFill>
            <a:gsLst>
              <a:gs pos="0">
                <a:srgbClr val="8DA9DB">
                  <a:alpha val="7450"/>
                </a:srgbClr>
              </a:gs>
              <a:gs pos="77000">
                <a:srgbClr val="8DA9DB">
                  <a:alpha val="76862"/>
                </a:srgbClr>
              </a:gs>
              <a:gs pos="100000">
                <a:srgbClr val="8DA9DB">
                  <a:alpha val="76862"/>
                </a:srgbClr>
              </a:gs>
            </a:gsLst>
            <a:lin ang="108014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t/>
            </a:r>
            <a:endParaRPr sz="1100">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sz="1500">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FFFF00"/>
                </a:solidFill>
                <a:latin typeface="Calibri"/>
                <a:ea typeface="Calibri"/>
                <a:cs typeface="Calibri"/>
                <a:sym typeface="Calibri"/>
              </a:rPr>
              <a:t>DESI/LSST</a:t>
            </a:r>
            <a:endParaRPr b="0" i="0" sz="1100" u="none" cap="none" strike="noStrike">
              <a:solidFill>
                <a:srgbClr val="000000"/>
              </a:solidFill>
              <a:latin typeface="Arial"/>
              <a:ea typeface="Arial"/>
              <a:cs typeface="Arial"/>
              <a:sym typeface="Arial"/>
            </a:endParaRPr>
          </a:p>
        </p:txBody>
      </p:sp>
      <p:sp>
        <p:nvSpPr>
          <p:cNvPr id="106" name="Google Shape;106;g20fda7b8fea_0_0"/>
          <p:cNvSpPr txBox="1"/>
          <p:nvPr/>
        </p:nvSpPr>
        <p:spPr>
          <a:xfrm>
            <a:off x="3460261" y="3193350"/>
            <a:ext cx="1014900" cy="5634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Modified</a:t>
            </a:r>
            <a:endParaRPr i="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Gravity</a:t>
            </a:r>
            <a:endParaRPr i="0" u="none" cap="none" strike="noStrike">
              <a:solidFill>
                <a:srgbClr val="000000"/>
              </a:solidFill>
              <a:latin typeface="Gill Sans"/>
              <a:ea typeface="Gill Sans"/>
              <a:cs typeface="Gill Sans"/>
              <a:sym typeface="Gill Sans"/>
            </a:endParaRPr>
          </a:p>
        </p:txBody>
      </p:sp>
      <p:sp>
        <p:nvSpPr>
          <p:cNvPr id="107" name="Google Shape;107;g20fda7b8fea_0_0"/>
          <p:cNvSpPr txBox="1"/>
          <p:nvPr/>
        </p:nvSpPr>
        <p:spPr>
          <a:xfrm>
            <a:off x="3010882" y="3737859"/>
            <a:ext cx="1542300" cy="5634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Astro. probes of Dark Matter</a:t>
            </a:r>
            <a:endParaRPr i="0" u="none" cap="none" strike="noStrike">
              <a:solidFill>
                <a:srgbClr val="000000"/>
              </a:solidFill>
              <a:latin typeface="Gill Sans"/>
              <a:ea typeface="Gill Sans"/>
              <a:cs typeface="Gill Sans"/>
              <a:sym typeface="Gill Sans"/>
            </a:endParaRPr>
          </a:p>
        </p:txBody>
      </p:sp>
      <p:sp>
        <p:nvSpPr>
          <p:cNvPr id="108" name="Google Shape;108;g20fda7b8fea_0_0"/>
          <p:cNvSpPr txBox="1"/>
          <p:nvPr/>
        </p:nvSpPr>
        <p:spPr>
          <a:xfrm>
            <a:off x="3073557" y="2345043"/>
            <a:ext cx="1253100" cy="5634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Dark Energy</a:t>
            </a:r>
            <a:endParaRPr i="0" u="none" cap="none" strike="noStrike">
              <a:solidFill>
                <a:srgbClr val="000000"/>
              </a:solidFill>
              <a:latin typeface="Gill Sans"/>
              <a:ea typeface="Gill Sans"/>
              <a:cs typeface="Gill Sans"/>
              <a:sym typeface="Gill Sans"/>
            </a:endParaRPr>
          </a:p>
        </p:txBody>
      </p:sp>
      <p:sp>
        <p:nvSpPr>
          <p:cNvPr id="109" name="Google Shape;109;g20fda7b8fea_0_0"/>
          <p:cNvSpPr txBox="1"/>
          <p:nvPr/>
        </p:nvSpPr>
        <p:spPr>
          <a:xfrm>
            <a:off x="4971237" y="2200565"/>
            <a:ext cx="2533200" cy="5634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b="0" i="0" lang="en-US" u="none" cap="none" strike="noStrike">
                <a:solidFill>
                  <a:srgbClr val="000000"/>
                </a:solidFill>
                <a:latin typeface="Helvetica Neue Light"/>
                <a:ea typeface="Helvetica Neue Light"/>
                <a:cs typeface="Helvetica Neue Light"/>
                <a:sym typeface="Helvetica Neue Light"/>
              </a:rPr>
              <a:t>I</a:t>
            </a:r>
            <a:r>
              <a:rPr i="0" lang="en-US" u="none" cap="none" strike="noStrike">
                <a:solidFill>
                  <a:srgbClr val="000000"/>
                </a:solidFill>
                <a:latin typeface="Gill Sans"/>
                <a:ea typeface="Gill Sans"/>
                <a:cs typeface="Gill Sans"/>
                <a:sym typeface="Gill Sans"/>
              </a:rPr>
              <a:t>nflation (Primordial structure)</a:t>
            </a:r>
            <a:endParaRPr i="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Early Dark Energy</a:t>
            </a:r>
            <a:endParaRPr i="0" u="none" cap="none" strike="noStrike">
              <a:solidFill>
                <a:srgbClr val="000000"/>
              </a:solidFill>
              <a:latin typeface="Gill Sans"/>
              <a:ea typeface="Gill Sans"/>
              <a:cs typeface="Gill Sans"/>
              <a:sym typeface="Gill Sans"/>
            </a:endParaRPr>
          </a:p>
        </p:txBody>
      </p:sp>
      <p:sp>
        <p:nvSpPr>
          <p:cNvPr id="110" name="Google Shape;110;g20fda7b8fea_0_0"/>
          <p:cNvSpPr/>
          <p:nvPr/>
        </p:nvSpPr>
        <p:spPr>
          <a:xfrm>
            <a:off x="2588714" y="2345042"/>
            <a:ext cx="2306700" cy="1375200"/>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g20fda7b8fea_0_0"/>
          <p:cNvSpPr txBox="1"/>
          <p:nvPr/>
        </p:nvSpPr>
        <p:spPr>
          <a:xfrm>
            <a:off x="8930157" y="1979847"/>
            <a:ext cx="1909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000"/>
              <a:t>adapted from </a:t>
            </a:r>
            <a:r>
              <a:rPr b="0" i="0" lang="en-US" sz="1000" u="none" cap="none" strike="noStrike">
                <a:solidFill>
                  <a:srgbClr val="000000"/>
                </a:solidFill>
                <a:latin typeface="Arial"/>
                <a:ea typeface="Arial"/>
                <a:cs typeface="Arial"/>
                <a:sym typeface="Arial"/>
              </a:rPr>
              <a:t>CF6 Report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20fda7b8fea_0_52"/>
          <p:cNvSpPr txBox="1"/>
          <p:nvPr>
            <p:ph type="title"/>
          </p:nvPr>
        </p:nvSpPr>
        <p:spPr>
          <a:xfrm>
            <a:off x="2921000" y="0"/>
            <a:ext cx="9237300" cy="1234200"/>
          </a:xfrm>
          <a:prstGeom prst="rect">
            <a:avLst/>
          </a:prstGeom>
          <a:noFill/>
          <a:ln>
            <a:noFill/>
          </a:ln>
        </p:spPr>
        <p:txBody>
          <a:bodyPr anchorCtr="0" anchor="ctr" bIns="45700" lIns="45700" spcFirstLastPara="1" rIns="45700" wrap="square" tIns="45700">
            <a:normAutofit/>
          </a:bodyPr>
          <a:lstStyle/>
          <a:p>
            <a:pPr indent="0" lvl="0" marL="0" rtl="0" algn="l">
              <a:spcBef>
                <a:spcPts val="0"/>
              </a:spcBef>
              <a:spcAft>
                <a:spcPts val="0"/>
              </a:spcAft>
              <a:buClr>
                <a:schemeClr val="lt1"/>
              </a:buClr>
              <a:buSzPts val="3600"/>
              <a:buFont typeface="Calibri"/>
              <a:buNone/>
            </a:pPr>
            <a:r>
              <a:rPr lang="en-US" sz="3600">
                <a:solidFill>
                  <a:schemeClr val="dk1"/>
                </a:solidFill>
              </a:rPr>
              <a:t>DESI-II and Spec-S5 </a:t>
            </a:r>
            <a:endParaRPr sz="3600"/>
          </a:p>
        </p:txBody>
      </p:sp>
      <p:sp>
        <p:nvSpPr>
          <p:cNvPr id="117" name="Google Shape;117;g20fda7b8fea_0_52"/>
          <p:cNvSpPr txBox="1"/>
          <p:nvPr>
            <p:ph idx="12" type="sldNum"/>
          </p:nvPr>
        </p:nvSpPr>
        <p:spPr>
          <a:xfrm>
            <a:off x="11130602" y="6372550"/>
            <a:ext cx="345900" cy="307800"/>
          </a:xfrm>
          <a:prstGeom prst="rect">
            <a:avLst/>
          </a:prstGeom>
          <a:noFill/>
          <a:ln>
            <a:noFill/>
          </a:ln>
        </p:spPr>
        <p:txBody>
          <a:bodyPr anchorCtr="0" anchor="ctr" bIns="45700" lIns="45700" spcFirstLastPara="1" rIns="45700" wrap="square" tIns="45700">
            <a:spAutoFit/>
          </a:bodyPr>
          <a:lstStyle/>
          <a:p>
            <a:pPr indent="0" lvl="0" marL="0" rtl="0" algn="r">
              <a:spcBef>
                <a:spcPts val="0"/>
              </a:spcBef>
              <a:spcAft>
                <a:spcPts val="0"/>
              </a:spcAft>
              <a:buClr>
                <a:srgbClr val="888888"/>
              </a:buClr>
              <a:buSzPts val="1400"/>
              <a:buFont typeface="Calibri"/>
              <a:buNone/>
            </a:pPr>
            <a:fld id="{00000000-1234-1234-1234-123412341234}" type="slidenum">
              <a:rPr lang="en-US"/>
              <a:t>‹#›</a:t>
            </a:fld>
            <a:endParaRPr/>
          </a:p>
        </p:txBody>
      </p:sp>
      <p:sp>
        <p:nvSpPr>
          <p:cNvPr id="118" name="Google Shape;118;g20fda7b8fea_0_52"/>
          <p:cNvSpPr txBox="1"/>
          <p:nvPr/>
        </p:nvSpPr>
        <p:spPr>
          <a:xfrm>
            <a:off x="4055499" y="1195309"/>
            <a:ext cx="6829200" cy="446400"/>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lang="en-US" sz="2300">
                <a:solidFill>
                  <a:srgbClr val="FFFFFF"/>
                </a:solidFill>
                <a:latin typeface="Arial"/>
                <a:ea typeface="Arial"/>
                <a:cs typeface="Arial"/>
                <a:sym typeface="Arial"/>
              </a:rPr>
              <a:t>DESI survey covers over 14,000 deg</a:t>
            </a:r>
            <a:r>
              <a:rPr baseline="30000" lang="en-US" sz="2300">
                <a:solidFill>
                  <a:srgbClr val="FFFFFF"/>
                </a:solidFill>
                <a:latin typeface="Arial"/>
                <a:ea typeface="Arial"/>
                <a:cs typeface="Arial"/>
                <a:sym typeface="Arial"/>
              </a:rPr>
              <a:t>2</a:t>
            </a:r>
            <a:r>
              <a:rPr lang="en-US" sz="2300">
                <a:solidFill>
                  <a:srgbClr val="FFFFFF"/>
                </a:solidFill>
                <a:latin typeface="Arial"/>
                <a:ea typeface="Arial"/>
                <a:cs typeface="Arial"/>
                <a:sym typeface="Arial"/>
              </a:rPr>
              <a:t> in 5 years!</a:t>
            </a:r>
            <a:endParaRPr/>
          </a:p>
        </p:txBody>
      </p:sp>
      <p:cxnSp>
        <p:nvCxnSpPr>
          <p:cNvPr id="119" name="Google Shape;119;g20fda7b8fea_0_52"/>
          <p:cNvCxnSpPr/>
          <p:nvPr/>
        </p:nvCxnSpPr>
        <p:spPr>
          <a:xfrm>
            <a:off x="7206903" y="2101832"/>
            <a:ext cx="1092000" cy="0"/>
          </a:xfrm>
          <a:prstGeom prst="straightConnector1">
            <a:avLst/>
          </a:prstGeom>
          <a:noFill/>
          <a:ln cap="flat" cmpd="sng" w="28575">
            <a:solidFill>
              <a:schemeClr val="lt1"/>
            </a:solidFill>
            <a:prstDash val="solid"/>
            <a:miter lim="800000"/>
            <a:headEnd len="sm" w="sm" type="none"/>
            <a:tailEnd len="med" w="med" type="triangle"/>
          </a:ln>
        </p:spPr>
      </p:cxnSp>
      <p:cxnSp>
        <p:nvCxnSpPr>
          <p:cNvPr id="120" name="Google Shape;120;g20fda7b8fea_0_52"/>
          <p:cNvCxnSpPr/>
          <p:nvPr/>
        </p:nvCxnSpPr>
        <p:spPr>
          <a:xfrm flipH="1" rot="10800000">
            <a:off x="2064843" y="3736178"/>
            <a:ext cx="805200" cy="424800"/>
          </a:xfrm>
          <a:prstGeom prst="bentConnector3">
            <a:avLst>
              <a:gd fmla="val 50000" name="adj1"/>
            </a:avLst>
          </a:prstGeom>
          <a:noFill/>
          <a:ln cap="flat" cmpd="sng" w="9525">
            <a:solidFill>
              <a:srgbClr val="000000"/>
            </a:solidFill>
            <a:prstDash val="solid"/>
            <a:miter lim="800000"/>
            <a:headEnd len="sm" w="sm" type="none"/>
            <a:tailEnd len="sm" w="sm" type="none"/>
          </a:ln>
        </p:spPr>
      </p:cxnSp>
      <p:sp>
        <p:nvSpPr>
          <p:cNvPr id="121" name="Google Shape;121;g20fda7b8fea_0_52"/>
          <p:cNvSpPr/>
          <p:nvPr/>
        </p:nvSpPr>
        <p:spPr>
          <a:xfrm>
            <a:off x="3947839" y="2028510"/>
            <a:ext cx="6280800" cy="1323600"/>
          </a:xfrm>
          <a:prstGeom prst="rect">
            <a:avLst/>
          </a:prstGeom>
          <a:solidFill>
            <a:srgbClr val="FFFFFF"/>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122" name="Google Shape;122;g20fda7b8fea_0_52"/>
          <p:cNvSpPr/>
          <p:nvPr/>
        </p:nvSpPr>
        <p:spPr>
          <a:xfrm>
            <a:off x="5451112" y="2225500"/>
            <a:ext cx="5261100" cy="1608300"/>
          </a:xfrm>
          <a:prstGeom prst="rect">
            <a:avLst/>
          </a:prstGeom>
          <a:gradFill>
            <a:gsLst>
              <a:gs pos="0">
                <a:srgbClr val="EBCAC1">
                  <a:alpha val="0"/>
                </a:srgbClr>
              </a:gs>
              <a:gs pos="100000">
                <a:srgbClr val="EBCAC1">
                  <a:alpha val="64313"/>
                </a:srgbClr>
              </a:gs>
              <a:gs pos="100000">
                <a:srgbClr val="EBCAC1">
                  <a:alpha val="64313"/>
                </a:srgbClr>
              </a:gs>
            </a:gsLst>
            <a:lin ang="0" scaled="0"/>
          </a:grad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500"/>
              <a:buFont typeface="Arial"/>
              <a:buNone/>
            </a:pPr>
            <a:r>
              <a:rPr b="0" i="0" lang="en-US" sz="1500" u="none" cap="none" strike="noStrike">
                <a:solidFill>
                  <a:srgbClr val="002060"/>
                </a:solidFill>
                <a:latin typeface="Calibri"/>
                <a:ea typeface="Calibri"/>
                <a:cs typeface="Calibri"/>
                <a:sym typeface="Calibri"/>
              </a:rPr>
              <a:t>CMB-S4</a:t>
            </a:r>
            <a:endParaRPr b="0" i="0" sz="1100" u="none" cap="none" strike="noStrike">
              <a:solidFill>
                <a:srgbClr val="000000"/>
              </a:solidFill>
              <a:latin typeface="Arial"/>
              <a:ea typeface="Arial"/>
              <a:cs typeface="Arial"/>
              <a:sym typeface="Arial"/>
            </a:endParaRPr>
          </a:p>
        </p:txBody>
      </p:sp>
      <p:pic>
        <p:nvPicPr>
          <p:cNvPr id="123" name="Google Shape;123;g20fda7b8fea_0_52"/>
          <p:cNvPicPr preferRelativeResize="0"/>
          <p:nvPr/>
        </p:nvPicPr>
        <p:blipFill rotWithShape="1">
          <a:blip r:embed="rId3">
            <a:alphaModFix/>
          </a:blip>
          <a:srcRect b="0" l="0" r="0" t="0"/>
          <a:stretch/>
        </p:blipFill>
        <p:spPr>
          <a:xfrm>
            <a:off x="6164364" y="5176565"/>
            <a:ext cx="1072975" cy="997891"/>
          </a:xfrm>
          <a:prstGeom prst="rect">
            <a:avLst/>
          </a:prstGeom>
          <a:noFill/>
          <a:ln>
            <a:noFill/>
          </a:ln>
        </p:spPr>
      </p:pic>
      <p:pic>
        <p:nvPicPr>
          <p:cNvPr id="124" name="Google Shape;124;g20fda7b8fea_0_52"/>
          <p:cNvPicPr preferRelativeResize="0"/>
          <p:nvPr/>
        </p:nvPicPr>
        <p:blipFill rotWithShape="1">
          <a:blip r:embed="rId4">
            <a:alphaModFix/>
          </a:blip>
          <a:srcRect b="0" l="26038" r="25598" t="0"/>
          <a:stretch/>
        </p:blipFill>
        <p:spPr>
          <a:xfrm>
            <a:off x="3403807" y="5176565"/>
            <a:ext cx="922851" cy="997890"/>
          </a:xfrm>
          <a:prstGeom prst="rect">
            <a:avLst/>
          </a:prstGeom>
          <a:noFill/>
          <a:ln>
            <a:noFill/>
          </a:ln>
        </p:spPr>
      </p:pic>
      <p:pic>
        <p:nvPicPr>
          <p:cNvPr id="125" name="Google Shape;125;g20fda7b8fea_0_52"/>
          <p:cNvPicPr preferRelativeResize="0"/>
          <p:nvPr/>
        </p:nvPicPr>
        <p:blipFill rotWithShape="1">
          <a:blip r:embed="rId5">
            <a:alphaModFix/>
          </a:blip>
          <a:srcRect b="19612" l="25668" r="34548" t="11010"/>
          <a:stretch/>
        </p:blipFill>
        <p:spPr>
          <a:xfrm>
            <a:off x="9173509" y="5176565"/>
            <a:ext cx="1144422" cy="997891"/>
          </a:xfrm>
          <a:prstGeom prst="rect">
            <a:avLst/>
          </a:prstGeom>
          <a:noFill/>
          <a:ln>
            <a:noFill/>
          </a:ln>
        </p:spPr>
      </p:pic>
      <p:sp>
        <p:nvSpPr>
          <p:cNvPr id="126" name="Google Shape;126;g20fda7b8fea_0_52"/>
          <p:cNvSpPr txBox="1"/>
          <p:nvPr/>
        </p:nvSpPr>
        <p:spPr>
          <a:xfrm>
            <a:off x="2987719" y="6258684"/>
            <a:ext cx="1983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Galaxies emitting in optical wavelengths and spatially resolved.</a:t>
            </a:r>
            <a:endParaRPr b="0" i="0" sz="1100" u="none" cap="none" strike="noStrike">
              <a:solidFill>
                <a:srgbClr val="000000"/>
              </a:solidFill>
              <a:latin typeface="Arial"/>
              <a:ea typeface="Arial"/>
              <a:cs typeface="Arial"/>
              <a:sym typeface="Arial"/>
            </a:endParaRPr>
          </a:p>
        </p:txBody>
      </p:sp>
      <p:sp>
        <p:nvSpPr>
          <p:cNvPr id="127" name="Google Shape;127;g20fda7b8fea_0_52"/>
          <p:cNvSpPr txBox="1"/>
          <p:nvPr/>
        </p:nvSpPr>
        <p:spPr>
          <a:xfrm>
            <a:off x="5824290" y="6258683"/>
            <a:ext cx="2231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Galaxies and gas emission at redder wavelengths and spatially dense.</a:t>
            </a:r>
            <a:endParaRPr b="0" i="0" sz="1100" u="none" cap="none" strike="noStrike">
              <a:solidFill>
                <a:srgbClr val="000000"/>
              </a:solidFill>
              <a:latin typeface="Arial"/>
              <a:ea typeface="Arial"/>
              <a:cs typeface="Arial"/>
              <a:sym typeface="Arial"/>
            </a:endParaRPr>
          </a:p>
        </p:txBody>
      </p:sp>
      <p:sp>
        <p:nvSpPr>
          <p:cNvPr id="128" name="Google Shape;128;g20fda7b8fea_0_52"/>
          <p:cNvSpPr txBox="1"/>
          <p:nvPr/>
        </p:nvSpPr>
        <p:spPr>
          <a:xfrm>
            <a:off x="8499681" y="6195927"/>
            <a:ext cx="23052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Hot dense state. Detectable relics include CMB, gravitational waves and neutrinos.</a:t>
            </a:r>
            <a:endParaRPr b="0" i="0" sz="1100" u="none" cap="none" strike="noStrike">
              <a:solidFill>
                <a:srgbClr val="000000"/>
              </a:solidFill>
              <a:latin typeface="Arial"/>
              <a:ea typeface="Arial"/>
              <a:cs typeface="Arial"/>
              <a:sym typeface="Arial"/>
            </a:endParaRPr>
          </a:p>
        </p:txBody>
      </p:sp>
      <p:cxnSp>
        <p:nvCxnSpPr>
          <p:cNvPr id="129" name="Google Shape;129;g20fda7b8fea_0_52"/>
          <p:cNvCxnSpPr/>
          <p:nvPr/>
        </p:nvCxnSpPr>
        <p:spPr>
          <a:xfrm>
            <a:off x="2950468" y="4933193"/>
            <a:ext cx="5261100" cy="3900"/>
          </a:xfrm>
          <a:prstGeom prst="straightConnector1">
            <a:avLst/>
          </a:prstGeom>
          <a:noFill/>
          <a:ln cap="flat" cmpd="sng" w="50800">
            <a:solidFill>
              <a:srgbClr val="000000"/>
            </a:solidFill>
            <a:prstDash val="solid"/>
            <a:miter lim="400000"/>
            <a:headEnd len="sm" w="sm" type="none"/>
            <a:tailEnd len="sm" w="sm" type="none"/>
          </a:ln>
        </p:spPr>
      </p:cxnSp>
      <p:cxnSp>
        <p:nvCxnSpPr>
          <p:cNvPr id="130" name="Google Shape;130;g20fda7b8fea_0_52"/>
          <p:cNvCxnSpPr/>
          <p:nvPr/>
        </p:nvCxnSpPr>
        <p:spPr>
          <a:xfrm flipH="1" rot="10800000">
            <a:off x="8399323" y="4933326"/>
            <a:ext cx="2253300" cy="10800"/>
          </a:xfrm>
          <a:prstGeom prst="straightConnector1">
            <a:avLst/>
          </a:prstGeom>
          <a:noFill/>
          <a:ln cap="flat" cmpd="sng" w="50800">
            <a:solidFill>
              <a:srgbClr val="000000"/>
            </a:solidFill>
            <a:prstDash val="solid"/>
            <a:miter lim="400000"/>
            <a:headEnd len="sm" w="sm" type="none"/>
            <a:tailEnd len="sm" w="sm" type="none"/>
          </a:ln>
        </p:spPr>
      </p:cxnSp>
      <p:cxnSp>
        <p:nvCxnSpPr>
          <p:cNvPr id="131" name="Google Shape;131;g20fda7b8fea_0_52"/>
          <p:cNvCxnSpPr/>
          <p:nvPr/>
        </p:nvCxnSpPr>
        <p:spPr>
          <a:xfrm flipH="1" rot="10800000">
            <a:off x="8174279" y="4846812"/>
            <a:ext cx="70500" cy="194400"/>
          </a:xfrm>
          <a:prstGeom prst="straightConnector1">
            <a:avLst/>
          </a:prstGeom>
          <a:noFill/>
          <a:ln cap="flat" cmpd="sng" w="50800">
            <a:solidFill>
              <a:srgbClr val="000000"/>
            </a:solidFill>
            <a:prstDash val="solid"/>
            <a:miter lim="400000"/>
            <a:headEnd len="sm" w="sm" type="none"/>
            <a:tailEnd len="sm" w="sm" type="none"/>
          </a:ln>
        </p:spPr>
      </p:cxnSp>
      <p:cxnSp>
        <p:nvCxnSpPr>
          <p:cNvPr id="132" name="Google Shape;132;g20fda7b8fea_0_52"/>
          <p:cNvCxnSpPr/>
          <p:nvPr/>
        </p:nvCxnSpPr>
        <p:spPr>
          <a:xfrm flipH="1" rot="10800000">
            <a:off x="8363988" y="4860479"/>
            <a:ext cx="70500" cy="194400"/>
          </a:xfrm>
          <a:prstGeom prst="straightConnector1">
            <a:avLst/>
          </a:prstGeom>
          <a:noFill/>
          <a:ln cap="flat" cmpd="sng" w="50800">
            <a:solidFill>
              <a:srgbClr val="000000"/>
            </a:solidFill>
            <a:prstDash val="solid"/>
            <a:miter lim="400000"/>
            <a:headEnd len="sm" w="sm" type="none"/>
            <a:tailEnd len="sm" w="sm" type="none"/>
          </a:ln>
        </p:spPr>
      </p:cxnSp>
      <p:cxnSp>
        <p:nvCxnSpPr>
          <p:cNvPr id="133" name="Google Shape;133;g20fda7b8fea_0_52"/>
          <p:cNvCxnSpPr/>
          <p:nvPr/>
        </p:nvCxnSpPr>
        <p:spPr>
          <a:xfrm flipH="1" rot="10800000">
            <a:off x="2950468" y="2052139"/>
            <a:ext cx="9600" cy="2884800"/>
          </a:xfrm>
          <a:prstGeom prst="straightConnector1">
            <a:avLst/>
          </a:prstGeom>
          <a:noFill/>
          <a:ln cap="flat" cmpd="sng" w="50800">
            <a:solidFill>
              <a:srgbClr val="000000"/>
            </a:solidFill>
            <a:prstDash val="solid"/>
            <a:miter lim="400000"/>
            <a:headEnd len="sm" w="sm" type="none"/>
            <a:tailEnd len="sm" w="sm" type="none"/>
          </a:ln>
        </p:spPr>
      </p:cxnSp>
      <p:sp>
        <p:nvSpPr>
          <p:cNvPr id="134" name="Google Shape;134;g20fda7b8fea_0_52"/>
          <p:cNvSpPr txBox="1"/>
          <p:nvPr/>
        </p:nvSpPr>
        <p:spPr>
          <a:xfrm>
            <a:off x="9011180" y="2241237"/>
            <a:ext cx="1786500" cy="6597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Inflation (Primordial Gravitational Waves)</a:t>
            </a:r>
            <a:endParaRPr i="0" u="none" cap="none" strike="noStrike">
              <a:solidFill>
                <a:srgbClr val="000000"/>
              </a:solidFill>
              <a:latin typeface="Gill Sans"/>
              <a:ea typeface="Gill Sans"/>
              <a:cs typeface="Gill Sans"/>
              <a:sym typeface="Gill Sans"/>
            </a:endParaRPr>
          </a:p>
        </p:txBody>
      </p:sp>
      <p:sp>
        <p:nvSpPr>
          <p:cNvPr id="135" name="Google Shape;135;g20fda7b8fea_0_52"/>
          <p:cNvSpPr txBox="1"/>
          <p:nvPr/>
        </p:nvSpPr>
        <p:spPr>
          <a:xfrm>
            <a:off x="7309632" y="3191391"/>
            <a:ext cx="3159300" cy="8322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New relativistic energy</a:t>
            </a:r>
            <a:endParaRPr i="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(new particles, new phase transitions)</a:t>
            </a:r>
            <a:endParaRPr i="0" u="none" cap="none" strike="noStrike">
              <a:solidFill>
                <a:srgbClr val="000000"/>
              </a:solidFill>
              <a:latin typeface="Gill Sans"/>
              <a:ea typeface="Gill Sans"/>
              <a:cs typeface="Gill Sans"/>
              <a:sym typeface="Gill Sans"/>
            </a:endParaRPr>
          </a:p>
        </p:txBody>
      </p:sp>
      <p:sp>
        <p:nvSpPr>
          <p:cNvPr id="136" name="Google Shape;136;g20fda7b8fea_0_52"/>
          <p:cNvSpPr/>
          <p:nvPr/>
        </p:nvSpPr>
        <p:spPr>
          <a:xfrm>
            <a:off x="2973556" y="2836716"/>
            <a:ext cx="5956500" cy="174300"/>
          </a:xfrm>
          <a:prstGeom prst="rect">
            <a:avLst/>
          </a:prstGeom>
          <a:solidFill>
            <a:srgbClr val="595959"/>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D9D9D9"/>
                </a:solidFill>
                <a:latin typeface="Helvetica Neue Light"/>
                <a:ea typeface="Helvetica Neue Light"/>
                <a:cs typeface="Helvetica Neue Light"/>
                <a:sym typeface="Helvetica Neue Light"/>
              </a:rPr>
              <a:t>Acoustic Peak, Hubble constant</a:t>
            </a:r>
            <a:endParaRPr b="0" i="0" sz="1100" u="none" cap="none" strike="noStrike">
              <a:solidFill>
                <a:srgbClr val="D9D9D9"/>
              </a:solidFill>
              <a:latin typeface="Helvetica Neue Light"/>
              <a:ea typeface="Helvetica Neue Light"/>
              <a:cs typeface="Helvetica Neue Light"/>
              <a:sym typeface="Helvetica Neue Light"/>
            </a:endParaRPr>
          </a:p>
        </p:txBody>
      </p:sp>
      <p:sp>
        <p:nvSpPr>
          <p:cNvPr id="137" name="Google Shape;137;g20fda7b8fea_0_52"/>
          <p:cNvSpPr/>
          <p:nvPr/>
        </p:nvSpPr>
        <p:spPr>
          <a:xfrm>
            <a:off x="2602494" y="4168912"/>
            <a:ext cx="348000" cy="228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10</a:t>
            </a:r>
            <a:r>
              <a:rPr b="0" baseline="30000" i="0" lang="en-US" sz="900" u="none" cap="none" strike="noStrike">
                <a:solidFill>
                  <a:srgbClr val="000000"/>
                </a:solidFill>
                <a:latin typeface="Calibri"/>
                <a:ea typeface="Calibri"/>
                <a:cs typeface="Calibri"/>
                <a:sym typeface="Calibri"/>
              </a:rPr>
              <a:t>-3</a:t>
            </a:r>
            <a:endParaRPr b="0" i="0" sz="900" u="none" cap="none" strike="noStrike">
              <a:solidFill>
                <a:srgbClr val="000000"/>
              </a:solidFill>
              <a:latin typeface="Calibri"/>
              <a:ea typeface="Calibri"/>
              <a:cs typeface="Calibri"/>
              <a:sym typeface="Calibri"/>
            </a:endParaRPr>
          </a:p>
        </p:txBody>
      </p:sp>
      <p:sp>
        <p:nvSpPr>
          <p:cNvPr id="138" name="Google Shape;138;g20fda7b8fea_0_52"/>
          <p:cNvSpPr txBox="1"/>
          <p:nvPr/>
        </p:nvSpPr>
        <p:spPr>
          <a:xfrm rot="-5400000">
            <a:off x="1918407" y="1801858"/>
            <a:ext cx="1221300" cy="3072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Size (Mpc)</a:t>
            </a:r>
            <a:endParaRPr b="0" i="0" sz="1200" u="none" cap="none" strike="noStrike">
              <a:solidFill>
                <a:srgbClr val="000000"/>
              </a:solidFill>
              <a:latin typeface="Arial"/>
              <a:ea typeface="Arial"/>
              <a:cs typeface="Arial"/>
              <a:sym typeface="Arial"/>
            </a:endParaRPr>
          </a:p>
        </p:txBody>
      </p:sp>
      <p:sp>
        <p:nvSpPr>
          <p:cNvPr id="139" name="Google Shape;139;g20fda7b8fea_0_52"/>
          <p:cNvSpPr txBox="1"/>
          <p:nvPr/>
        </p:nvSpPr>
        <p:spPr>
          <a:xfrm>
            <a:off x="2522631" y="2931556"/>
            <a:ext cx="444300" cy="3630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10</a:t>
            </a:r>
            <a:r>
              <a:rPr b="0" baseline="30000" i="0" lang="en-US" sz="900" u="none" cap="none" strike="noStrike">
                <a:solidFill>
                  <a:srgbClr val="000000"/>
                </a:solidFill>
                <a:latin typeface="Calibri"/>
                <a:ea typeface="Calibri"/>
                <a:cs typeface="Calibri"/>
                <a:sym typeface="Calibri"/>
              </a:rPr>
              <a:t>2</a:t>
            </a:r>
            <a:endParaRPr b="0" i="0" sz="900" u="none" cap="none" strike="noStrike">
              <a:solidFill>
                <a:srgbClr val="000000"/>
              </a:solidFill>
              <a:latin typeface="Calibri"/>
              <a:ea typeface="Calibri"/>
              <a:cs typeface="Calibri"/>
              <a:sym typeface="Calibri"/>
            </a:endParaRPr>
          </a:p>
        </p:txBody>
      </p:sp>
      <p:sp>
        <p:nvSpPr>
          <p:cNvPr id="140" name="Google Shape;140;g20fda7b8fea_0_52"/>
          <p:cNvSpPr txBox="1"/>
          <p:nvPr/>
        </p:nvSpPr>
        <p:spPr>
          <a:xfrm>
            <a:off x="2543449" y="2399903"/>
            <a:ext cx="444300" cy="3630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10</a:t>
            </a:r>
            <a:r>
              <a:rPr b="0" baseline="30000" i="0" lang="en-US" sz="900" u="none" cap="none" strike="noStrike">
                <a:solidFill>
                  <a:srgbClr val="000000"/>
                </a:solidFill>
                <a:latin typeface="Calibri"/>
                <a:ea typeface="Calibri"/>
                <a:cs typeface="Calibri"/>
                <a:sym typeface="Calibri"/>
              </a:rPr>
              <a:t>3</a:t>
            </a:r>
            <a:endParaRPr b="0" i="0" sz="900" u="none" cap="none" strike="noStrike">
              <a:solidFill>
                <a:srgbClr val="000000"/>
              </a:solidFill>
              <a:latin typeface="Calibri"/>
              <a:ea typeface="Calibri"/>
              <a:cs typeface="Calibri"/>
              <a:sym typeface="Calibri"/>
            </a:endParaRPr>
          </a:p>
        </p:txBody>
      </p:sp>
      <p:sp>
        <p:nvSpPr>
          <p:cNvPr id="141" name="Google Shape;141;g20fda7b8fea_0_52"/>
          <p:cNvSpPr txBox="1"/>
          <p:nvPr/>
        </p:nvSpPr>
        <p:spPr>
          <a:xfrm>
            <a:off x="1636270" y="4462453"/>
            <a:ext cx="7116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Size of a galaxy cluster</a:t>
            </a:r>
            <a:endParaRPr b="0" i="0" sz="1100" u="none" cap="none" strike="noStrike">
              <a:solidFill>
                <a:srgbClr val="000000"/>
              </a:solidFill>
              <a:latin typeface="Arial"/>
              <a:ea typeface="Arial"/>
              <a:cs typeface="Arial"/>
              <a:sym typeface="Arial"/>
            </a:endParaRPr>
          </a:p>
        </p:txBody>
      </p:sp>
      <p:pic>
        <p:nvPicPr>
          <p:cNvPr id="142" name="Google Shape;142;g20fda7b8fea_0_52"/>
          <p:cNvPicPr preferRelativeResize="0"/>
          <p:nvPr/>
        </p:nvPicPr>
        <p:blipFill rotWithShape="1">
          <a:blip r:embed="rId6">
            <a:alphaModFix/>
          </a:blip>
          <a:srcRect b="6254" l="19012" r="17612" t="7590"/>
          <a:stretch/>
        </p:blipFill>
        <p:spPr>
          <a:xfrm>
            <a:off x="1608695" y="3853144"/>
            <a:ext cx="766830" cy="578888"/>
          </a:xfrm>
          <a:prstGeom prst="rect">
            <a:avLst/>
          </a:prstGeom>
          <a:noFill/>
          <a:ln>
            <a:noFill/>
          </a:ln>
        </p:spPr>
      </p:pic>
      <p:sp>
        <p:nvSpPr>
          <p:cNvPr id="143" name="Google Shape;143;g20fda7b8fea_0_52"/>
          <p:cNvSpPr txBox="1"/>
          <p:nvPr/>
        </p:nvSpPr>
        <p:spPr>
          <a:xfrm>
            <a:off x="10245345" y="4646796"/>
            <a:ext cx="678000" cy="3072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redshift</a:t>
            </a:r>
            <a:endParaRPr b="0" i="0" sz="1200" u="none" cap="none" strike="noStrike">
              <a:solidFill>
                <a:srgbClr val="000000"/>
              </a:solidFill>
              <a:latin typeface="Arial"/>
              <a:ea typeface="Arial"/>
              <a:cs typeface="Arial"/>
              <a:sym typeface="Arial"/>
            </a:endParaRPr>
          </a:p>
        </p:txBody>
      </p:sp>
      <p:grpSp>
        <p:nvGrpSpPr>
          <p:cNvPr id="144" name="Google Shape;144;g20fda7b8fea_0_52"/>
          <p:cNvGrpSpPr/>
          <p:nvPr/>
        </p:nvGrpSpPr>
        <p:grpSpPr>
          <a:xfrm>
            <a:off x="2797971" y="4941565"/>
            <a:ext cx="6324751" cy="212367"/>
            <a:chOff x="1806703" y="4677500"/>
            <a:chExt cx="7930722" cy="266291"/>
          </a:xfrm>
        </p:grpSpPr>
        <p:sp>
          <p:nvSpPr>
            <p:cNvPr id="145" name="Google Shape;145;g20fda7b8fea_0_52"/>
            <p:cNvSpPr txBox="1"/>
            <p:nvPr/>
          </p:nvSpPr>
          <p:spPr>
            <a:xfrm>
              <a:off x="8992525" y="4683391"/>
              <a:ext cx="744900" cy="260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Calibri"/>
                  <a:ea typeface="Calibri"/>
                  <a:cs typeface="Calibri"/>
                  <a:sym typeface="Calibri"/>
                </a:rPr>
                <a:t>z~1100</a:t>
              </a:r>
              <a:endParaRPr b="0" i="0" sz="1100" u="none" cap="none" strike="noStrike">
                <a:solidFill>
                  <a:srgbClr val="000000"/>
                </a:solidFill>
                <a:latin typeface="Arial"/>
                <a:ea typeface="Arial"/>
                <a:cs typeface="Arial"/>
                <a:sym typeface="Arial"/>
              </a:endParaRPr>
            </a:p>
          </p:txBody>
        </p:sp>
        <p:sp>
          <p:nvSpPr>
            <p:cNvPr id="146" name="Google Shape;146;g20fda7b8fea_0_52"/>
            <p:cNvSpPr txBox="1"/>
            <p:nvPr/>
          </p:nvSpPr>
          <p:spPr>
            <a:xfrm>
              <a:off x="7808070" y="4683391"/>
              <a:ext cx="594600" cy="260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Calibri"/>
                  <a:ea typeface="Calibri"/>
                  <a:cs typeface="Calibri"/>
                  <a:sym typeface="Calibri"/>
                </a:rPr>
                <a:t>z~6</a:t>
              </a:r>
              <a:endParaRPr b="0" i="0" sz="1100" u="none" cap="none" strike="noStrike">
                <a:solidFill>
                  <a:srgbClr val="000000"/>
                </a:solidFill>
                <a:latin typeface="Arial"/>
                <a:ea typeface="Arial"/>
                <a:cs typeface="Arial"/>
                <a:sym typeface="Arial"/>
              </a:endParaRPr>
            </a:p>
          </p:txBody>
        </p:sp>
        <p:sp>
          <p:nvSpPr>
            <p:cNvPr id="147" name="Google Shape;147;g20fda7b8fea_0_52"/>
            <p:cNvSpPr txBox="1"/>
            <p:nvPr/>
          </p:nvSpPr>
          <p:spPr>
            <a:xfrm>
              <a:off x="1806703" y="4677500"/>
              <a:ext cx="594600" cy="260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Calibri"/>
                  <a:ea typeface="Calibri"/>
                  <a:cs typeface="Calibri"/>
                  <a:sym typeface="Calibri"/>
                </a:rPr>
                <a:t>z~0</a:t>
              </a:r>
              <a:endParaRPr b="0" i="0" sz="1100" u="none" cap="none" strike="noStrike">
                <a:solidFill>
                  <a:srgbClr val="000000"/>
                </a:solidFill>
                <a:latin typeface="Arial"/>
                <a:ea typeface="Arial"/>
                <a:cs typeface="Arial"/>
                <a:sym typeface="Arial"/>
              </a:endParaRPr>
            </a:p>
          </p:txBody>
        </p:sp>
      </p:grpSp>
      <p:sp>
        <p:nvSpPr>
          <p:cNvPr id="148" name="Google Shape;148;g20fda7b8fea_0_52"/>
          <p:cNvSpPr txBox="1"/>
          <p:nvPr/>
        </p:nvSpPr>
        <p:spPr>
          <a:xfrm>
            <a:off x="5130841" y="3250538"/>
            <a:ext cx="2253300" cy="5634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Neutrinos, hot dark matter, rate of structure growth</a:t>
            </a:r>
            <a:endParaRPr i="0" u="none" cap="none" strike="noStrike">
              <a:solidFill>
                <a:srgbClr val="000000"/>
              </a:solidFill>
              <a:latin typeface="Gill Sans"/>
              <a:ea typeface="Gill Sans"/>
              <a:cs typeface="Gill Sans"/>
              <a:sym typeface="Gill Sans"/>
            </a:endParaRPr>
          </a:p>
        </p:txBody>
      </p:sp>
      <p:pic>
        <p:nvPicPr>
          <p:cNvPr id="149" name="Google Shape;149;g20fda7b8fea_0_52"/>
          <p:cNvPicPr preferRelativeResize="0"/>
          <p:nvPr/>
        </p:nvPicPr>
        <p:blipFill rotWithShape="1">
          <a:blip r:embed="rId7">
            <a:alphaModFix/>
          </a:blip>
          <a:srcRect b="4861" l="2229" r="0" t="0"/>
          <a:stretch/>
        </p:blipFill>
        <p:spPr>
          <a:xfrm>
            <a:off x="1600200" y="2110396"/>
            <a:ext cx="766811" cy="758358"/>
          </a:xfrm>
          <a:prstGeom prst="rect">
            <a:avLst/>
          </a:prstGeom>
          <a:noFill/>
          <a:ln>
            <a:noFill/>
          </a:ln>
        </p:spPr>
      </p:pic>
      <p:cxnSp>
        <p:nvCxnSpPr>
          <p:cNvPr id="150" name="Google Shape;150;g20fda7b8fea_0_52"/>
          <p:cNvCxnSpPr/>
          <p:nvPr/>
        </p:nvCxnSpPr>
        <p:spPr>
          <a:xfrm>
            <a:off x="1985573" y="2560498"/>
            <a:ext cx="854100" cy="421200"/>
          </a:xfrm>
          <a:prstGeom prst="bentConnector3">
            <a:avLst>
              <a:gd fmla="val 50000" name="adj1"/>
            </a:avLst>
          </a:prstGeom>
          <a:noFill/>
          <a:ln cap="flat" cmpd="sng" w="9525">
            <a:solidFill>
              <a:srgbClr val="000000"/>
            </a:solidFill>
            <a:prstDash val="solid"/>
            <a:miter lim="800000"/>
            <a:headEnd len="sm" w="sm" type="none"/>
            <a:tailEnd len="sm" w="sm" type="none"/>
          </a:ln>
        </p:spPr>
      </p:cxnSp>
      <p:sp>
        <p:nvSpPr>
          <p:cNvPr id="151" name="Google Shape;151;g20fda7b8fea_0_52"/>
          <p:cNvSpPr txBox="1"/>
          <p:nvPr/>
        </p:nvSpPr>
        <p:spPr>
          <a:xfrm>
            <a:off x="1627763" y="2855301"/>
            <a:ext cx="711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BAO scale and larger</a:t>
            </a:r>
            <a:endParaRPr b="0" i="0" sz="1100" u="none" cap="none" strike="noStrike">
              <a:solidFill>
                <a:srgbClr val="000000"/>
              </a:solidFill>
              <a:latin typeface="Arial"/>
              <a:ea typeface="Arial"/>
              <a:cs typeface="Arial"/>
              <a:sym typeface="Arial"/>
            </a:endParaRPr>
          </a:p>
        </p:txBody>
      </p:sp>
      <p:sp>
        <p:nvSpPr>
          <p:cNvPr id="152" name="Google Shape;152;g20fda7b8fea_0_52"/>
          <p:cNvSpPr/>
          <p:nvPr/>
        </p:nvSpPr>
        <p:spPr>
          <a:xfrm>
            <a:off x="5781538" y="5167036"/>
            <a:ext cx="1971300" cy="15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0fda7b8fea_0_52"/>
          <p:cNvSpPr/>
          <p:nvPr/>
        </p:nvSpPr>
        <p:spPr>
          <a:xfrm>
            <a:off x="2984799" y="2560498"/>
            <a:ext cx="2533200" cy="1608300"/>
          </a:xfrm>
          <a:prstGeom prst="rect">
            <a:avLst/>
          </a:prstGeom>
          <a:gradFill>
            <a:gsLst>
              <a:gs pos="0">
                <a:srgbClr val="8DA9DB">
                  <a:alpha val="7450"/>
                </a:srgbClr>
              </a:gs>
              <a:gs pos="77000">
                <a:srgbClr val="8DA9DB">
                  <a:alpha val="76862"/>
                </a:srgbClr>
              </a:gs>
              <a:gs pos="100000">
                <a:srgbClr val="8DA9DB">
                  <a:alpha val="76862"/>
                </a:srgbClr>
              </a:gs>
            </a:gsLst>
            <a:lin ang="1080140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t/>
            </a:r>
            <a:endParaRPr sz="1100">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sz="1500">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FFFF00"/>
                </a:solidFill>
                <a:latin typeface="Calibri"/>
                <a:ea typeface="Calibri"/>
                <a:cs typeface="Calibri"/>
                <a:sym typeface="Calibri"/>
              </a:rPr>
              <a:t>DESI/LSST</a:t>
            </a:r>
            <a:endParaRPr b="0" i="0" sz="1100" u="none" cap="none" strike="noStrike">
              <a:solidFill>
                <a:srgbClr val="000000"/>
              </a:solidFill>
              <a:latin typeface="Arial"/>
              <a:ea typeface="Arial"/>
              <a:cs typeface="Arial"/>
              <a:sym typeface="Arial"/>
            </a:endParaRPr>
          </a:p>
        </p:txBody>
      </p:sp>
      <p:sp>
        <p:nvSpPr>
          <p:cNvPr id="154" name="Google Shape;154;g20fda7b8fea_0_52"/>
          <p:cNvSpPr txBox="1"/>
          <p:nvPr/>
        </p:nvSpPr>
        <p:spPr>
          <a:xfrm>
            <a:off x="3460261" y="3193350"/>
            <a:ext cx="1014900" cy="5634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Modified</a:t>
            </a:r>
            <a:endParaRPr i="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Gravity</a:t>
            </a:r>
            <a:endParaRPr i="0" u="none" cap="none" strike="noStrike">
              <a:solidFill>
                <a:srgbClr val="000000"/>
              </a:solidFill>
              <a:latin typeface="Gill Sans"/>
              <a:ea typeface="Gill Sans"/>
              <a:cs typeface="Gill Sans"/>
              <a:sym typeface="Gill Sans"/>
            </a:endParaRPr>
          </a:p>
        </p:txBody>
      </p:sp>
      <p:sp>
        <p:nvSpPr>
          <p:cNvPr id="155" name="Google Shape;155;g20fda7b8fea_0_52"/>
          <p:cNvSpPr txBox="1"/>
          <p:nvPr/>
        </p:nvSpPr>
        <p:spPr>
          <a:xfrm>
            <a:off x="3010882" y="3737859"/>
            <a:ext cx="1542300" cy="5634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Astro. probes of Dark Matter</a:t>
            </a:r>
            <a:endParaRPr i="0" u="none" cap="none" strike="noStrike">
              <a:solidFill>
                <a:srgbClr val="000000"/>
              </a:solidFill>
              <a:latin typeface="Gill Sans"/>
              <a:ea typeface="Gill Sans"/>
              <a:cs typeface="Gill Sans"/>
              <a:sym typeface="Gill Sans"/>
            </a:endParaRPr>
          </a:p>
        </p:txBody>
      </p:sp>
      <p:sp>
        <p:nvSpPr>
          <p:cNvPr id="156" name="Google Shape;156;g20fda7b8fea_0_52"/>
          <p:cNvSpPr txBox="1"/>
          <p:nvPr/>
        </p:nvSpPr>
        <p:spPr>
          <a:xfrm>
            <a:off x="3073557" y="2345043"/>
            <a:ext cx="1253100" cy="5634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Dark Energy</a:t>
            </a:r>
            <a:endParaRPr i="0" u="none" cap="none" strike="noStrike">
              <a:solidFill>
                <a:srgbClr val="000000"/>
              </a:solidFill>
              <a:latin typeface="Gill Sans"/>
              <a:ea typeface="Gill Sans"/>
              <a:cs typeface="Gill Sans"/>
              <a:sym typeface="Gill Sans"/>
            </a:endParaRPr>
          </a:p>
        </p:txBody>
      </p:sp>
      <p:sp>
        <p:nvSpPr>
          <p:cNvPr id="157" name="Google Shape;157;g20fda7b8fea_0_52"/>
          <p:cNvSpPr txBox="1"/>
          <p:nvPr/>
        </p:nvSpPr>
        <p:spPr>
          <a:xfrm>
            <a:off x="4971237" y="2200565"/>
            <a:ext cx="2533200" cy="5634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100"/>
              <a:buFont typeface="Arial"/>
              <a:buNone/>
            </a:pPr>
            <a:r>
              <a:rPr b="0" i="0" lang="en-US" u="none" cap="none" strike="noStrike">
                <a:solidFill>
                  <a:srgbClr val="000000"/>
                </a:solidFill>
                <a:latin typeface="Helvetica Neue Light"/>
                <a:ea typeface="Helvetica Neue Light"/>
                <a:cs typeface="Helvetica Neue Light"/>
                <a:sym typeface="Helvetica Neue Light"/>
              </a:rPr>
              <a:t>I</a:t>
            </a:r>
            <a:r>
              <a:rPr i="0" lang="en-US" u="none" cap="none" strike="noStrike">
                <a:solidFill>
                  <a:srgbClr val="000000"/>
                </a:solidFill>
                <a:latin typeface="Gill Sans"/>
                <a:ea typeface="Gill Sans"/>
                <a:cs typeface="Gill Sans"/>
                <a:sym typeface="Gill Sans"/>
              </a:rPr>
              <a:t>nflation (Primordial structure)</a:t>
            </a:r>
            <a:endParaRPr i="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rPr i="0" lang="en-US" u="none" cap="none" strike="noStrike">
                <a:solidFill>
                  <a:srgbClr val="000000"/>
                </a:solidFill>
                <a:latin typeface="Gill Sans"/>
                <a:ea typeface="Gill Sans"/>
                <a:cs typeface="Gill Sans"/>
                <a:sym typeface="Gill Sans"/>
              </a:rPr>
              <a:t>Early Dark Energy</a:t>
            </a:r>
            <a:endParaRPr i="0" u="none" cap="none" strike="noStrike">
              <a:solidFill>
                <a:srgbClr val="000000"/>
              </a:solidFill>
              <a:latin typeface="Gill Sans"/>
              <a:ea typeface="Gill Sans"/>
              <a:cs typeface="Gill Sans"/>
              <a:sym typeface="Gill Sans"/>
            </a:endParaRPr>
          </a:p>
        </p:txBody>
      </p:sp>
      <p:sp>
        <p:nvSpPr>
          <p:cNvPr id="158" name="Google Shape;158;g20fda7b8fea_0_52"/>
          <p:cNvSpPr/>
          <p:nvPr/>
        </p:nvSpPr>
        <p:spPr>
          <a:xfrm>
            <a:off x="4431913" y="2345050"/>
            <a:ext cx="2952300" cy="1513200"/>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20fda7b8fea_0_52"/>
          <p:cNvSpPr txBox="1"/>
          <p:nvPr/>
        </p:nvSpPr>
        <p:spPr>
          <a:xfrm>
            <a:off x="8930157" y="1979847"/>
            <a:ext cx="1909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000"/>
              <a:t>adapted from </a:t>
            </a:r>
            <a:r>
              <a:rPr b="0" i="0" lang="en-US" sz="1000" u="none" cap="none" strike="noStrike">
                <a:solidFill>
                  <a:srgbClr val="000000"/>
                </a:solidFill>
                <a:latin typeface="Arial"/>
                <a:ea typeface="Arial"/>
                <a:cs typeface="Arial"/>
                <a:sym typeface="Arial"/>
              </a:rPr>
              <a:t>CF6 Report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0628feeffa_0_71"/>
          <p:cNvSpPr txBox="1"/>
          <p:nvPr>
            <p:ph type="title"/>
          </p:nvPr>
        </p:nvSpPr>
        <p:spPr>
          <a:xfrm>
            <a:off x="2921000" y="0"/>
            <a:ext cx="9237300" cy="1234200"/>
          </a:xfrm>
          <a:prstGeom prst="rect">
            <a:avLst/>
          </a:prstGeom>
          <a:noFill/>
          <a:ln>
            <a:noFill/>
          </a:ln>
        </p:spPr>
        <p:txBody>
          <a:bodyPr anchorCtr="0" anchor="ctr" bIns="45700" lIns="45700" spcFirstLastPara="1" rIns="45700" wrap="square" tIns="45700">
            <a:normAutofit/>
          </a:bodyPr>
          <a:lstStyle/>
          <a:p>
            <a:pPr indent="0" lvl="0" marL="0" rtl="0" algn="l">
              <a:spcBef>
                <a:spcPts val="0"/>
              </a:spcBef>
              <a:spcAft>
                <a:spcPts val="0"/>
              </a:spcAft>
              <a:buClr>
                <a:schemeClr val="lt1"/>
              </a:buClr>
              <a:buSzPts val="3600"/>
              <a:buFont typeface="Calibri"/>
              <a:buNone/>
            </a:pPr>
            <a:r>
              <a:rPr lang="en-US" sz="3600">
                <a:solidFill>
                  <a:schemeClr val="dk1"/>
                </a:solidFill>
              </a:rPr>
              <a:t>DESI: Massively-multiplexed Spectroscopy</a:t>
            </a:r>
            <a:endParaRPr sz="3600"/>
          </a:p>
        </p:txBody>
      </p:sp>
      <p:sp>
        <p:nvSpPr>
          <p:cNvPr id="165" name="Google Shape;165;g20628feeffa_0_71"/>
          <p:cNvSpPr txBox="1"/>
          <p:nvPr>
            <p:ph idx="12" type="sldNum"/>
          </p:nvPr>
        </p:nvSpPr>
        <p:spPr>
          <a:xfrm>
            <a:off x="11130600" y="6372550"/>
            <a:ext cx="420900" cy="307800"/>
          </a:xfrm>
          <a:prstGeom prst="rect">
            <a:avLst/>
          </a:prstGeom>
          <a:noFill/>
          <a:ln>
            <a:noFill/>
          </a:ln>
        </p:spPr>
        <p:txBody>
          <a:bodyPr anchorCtr="0" anchor="ctr" bIns="45700" lIns="45700" spcFirstLastPara="1" rIns="45700" wrap="square" tIns="45700">
            <a:spAutoFit/>
          </a:bodyPr>
          <a:lstStyle/>
          <a:p>
            <a:pPr indent="0" lvl="0" marL="0" rtl="0" algn="r">
              <a:spcBef>
                <a:spcPts val="0"/>
              </a:spcBef>
              <a:spcAft>
                <a:spcPts val="0"/>
              </a:spcAft>
              <a:buClr>
                <a:srgbClr val="888888"/>
              </a:buClr>
              <a:buSzPts val="1400"/>
              <a:buFont typeface="Calibri"/>
              <a:buNone/>
            </a:pPr>
            <a:fld id="{00000000-1234-1234-1234-123412341234}" type="slidenum">
              <a:rPr lang="en-US"/>
              <a:t>‹#›</a:t>
            </a:fld>
            <a:endParaRPr/>
          </a:p>
        </p:txBody>
      </p:sp>
      <p:sp>
        <p:nvSpPr>
          <p:cNvPr id="166" name="Google Shape;166;g20628feeffa_0_71"/>
          <p:cNvSpPr txBox="1"/>
          <p:nvPr/>
        </p:nvSpPr>
        <p:spPr>
          <a:xfrm>
            <a:off x="4055499" y="1195309"/>
            <a:ext cx="6829200" cy="446400"/>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lang="en-US" sz="2300">
                <a:solidFill>
                  <a:srgbClr val="FFFFFF"/>
                </a:solidFill>
                <a:latin typeface="Arial"/>
                <a:ea typeface="Arial"/>
                <a:cs typeface="Arial"/>
                <a:sym typeface="Arial"/>
              </a:rPr>
              <a:t>DESI survey covers over 14,000 deg</a:t>
            </a:r>
            <a:r>
              <a:rPr baseline="30000" lang="en-US" sz="2300">
                <a:solidFill>
                  <a:srgbClr val="FFFFFF"/>
                </a:solidFill>
                <a:latin typeface="Arial"/>
                <a:ea typeface="Arial"/>
                <a:cs typeface="Arial"/>
                <a:sym typeface="Arial"/>
              </a:rPr>
              <a:t>2</a:t>
            </a:r>
            <a:r>
              <a:rPr lang="en-US" sz="2300">
                <a:solidFill>
                  <a:srgbClr val="FFFFFF"/>
                </a:solidFill>
                <a:latin typeface="Arial"/>
                <a:ea typeface="Arial"/>
                <a:cs typeface="Arial"/>
                <a:sym typeface="Arial"/>
              </a:rPr>
              <a:t> in 5 years!</a:t>
            </a:r>
            <a:endParaRPr/>
          </a:p>
        </p:txBody>
      </p:sp>
      <p:pic>
        <p:nvPicPr>
          <p:cNvPr descr="Picture 2" id="167" name="Google Shape;167;g20628feeffa_0_71"/>
          <p:cNvPicPr preferRelativeResize="0"/>
          <p:nvPr/>
        </p:nvPicPr>
        <p:blipFill rotWithShape="1">
          <a:blip r:embed="rId3">
            <a:alphaModFix/>
          </a:blip>
          <a:srcRect b="0" l="0" r="0" t="0"/>
          <a:stretch/>
        </p:blipFill>
        <p:spPr>
          <a:xfrm>
            <a:off x="173637" y="1846758"/>
            <a:ext cx="4812495" cy="2707028"/>
          </a:xfrm>
          <a:prstGeom prst="rect">
            <a:avLst/>
          </a:prstGeom>
          <a:noFill/>
          <a:ln>
            <a:noFill/>
          </a:ln>
          <a:effectLst>
            <a:outerShdw blurRad="292100" rotWithShape="0" dir="2700000" dist="139700">
              <a:srgbClr val="333333">
                <a:alpha val="64709"/>
              </a:srgbClr>
            </a:outerShdw>
          </a:effectLst>
        </p:spPr>
      </p:pic>
      <p:pic>
        <p:nvPicPr>
          <p:cNvPr descr="A picture containing toy&#10;&#10;Description automatically generated" id="168" name="Google Shape;168;g20628feeffa_0_71"/>
          <p:cNvPicPr preferRelativeResize="0"/>
          <p:nvPr/>
        </p:nvPicPr>
        <p:blipFill rotWithShape="1">
          <a:blip r:embed="rId4">
            <a:alphaModFix/>
          </a:blip>
          <a:srcRect b="0" l="0" r="0" t="0"/>
          <a:stretch/>
        </p:blipFill>
        <p:spPr>
          <a:xfrm>
            <a:off x="5043436" y="1105573"/>
            <a:ext cx="4230910" cy="5575738"/>
          </a:xfrm>
          <a:prstGeom prst="rect">
            <a:avLst/>
          </a:prstGeom>
          <a:noFill/>
          <a:ln>
            <a:noFill/>
          </a:ln>
        </p:spPr>
      </p:pic>
      <p:sp>
        <p:nvSpPr>
          <p:cNvPr id="169" name="Google Shape;169;g20628feeffa_0_71"/>
          <p:cNvSpPr txBox="1"/>
          <p:nvPr/>
        </p:nvSpPr>
        <p:spPr>
          <a:xfrm>
            <a:off x="9982688" y="981155"/>
            <a:ext cx="1898400" cy="1569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dk1"/>
                </a:solidFill>
                <a:latin typeface="Calibri"/>
                <a:ea typeface="Calibri"/>
                <a:cs typeface="Calibri"/>
                <a:sym typeface="Calibri"/>
              </a:rPr>
              <a:t>Focal plane assembly with 5000 fiber positioners</a:t>
            </a:r>
            <a:endParaRPr>
              <a:solidFill>
                <a:schemeClr val="dk1"/>
              </a:solidFill>
            </a:endParaRPr>
          </a:p>
        </p:txBody>
      </p:sp>
      <p:sp>
        <p:nvSpPr>
          <p:cNvPr id="170" name="Google Shape;170;g20628feeffa_0_71"/>
          <p:cNvSpPr txBox="1"/>
          <p:nvPr/>
        </p:nvSpPr>
        <p:spPr>
          <a:xfrm>
            <a:off x="9982688" y="3189581"/>
            <a:ext cx="1514100" cy="831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dk1"/>
                </a:solidFill>
                <a:latin typeface="Calibri"/>
                <a:ea typeface="Calibri"/>
                <a:cs typeface="Calibri"/>
                <a:sym typeface="Calibri"/>
              </a:rPr>
              <a:t>Mayall 4m telescope</a:t>
            </a:r>
            <a:endParaRPr>
              <a:solidFill>
                <a:schemeClr val="dk1"/>
              </a:solidFill>
            </a:endParaRPr>
          </a:p>
        </p:txBody>
      </p:sp>
      <p:sp>
        <p:nvSpPr>
          <p:cNvPr id="171" name="Google Shape;171;g20628feeffa_0_71"/>
          <p:cNvSpPr txBox="1"/>
          <p:nvPr/>
        </p:nvSpPr>
        <p:spPr>
          <a:xfrm>
            <a:off x="9554650" y="5275200"/>
            <a:ext cx="2633100" cy="831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1"/>
              </a:buClr>
              <a:buSzPts val="2400"/>
              <a:buFont typeface="Calibri"/>
              <a:buNone/>
            </a:pPr>
            <a:r>
              <a:rPr i="0" lang="en-US" sz="2400" u="none" cap="none" strike="noStrike">
                <a:solidFill>
                  <a:schemeClr val="dk1"/>
                </a:solidFill>
                <a:latin typeface="Calibri"/>
                <a:ea typeface="Calibri"/>
                <a:cs typeface="Calibri"/>
                <a:sym typeface="Calibri"/>
              </a:rPr>
              <a:t>10 spectrographs (360-980nm)</a:t>
            </a:r>
            <a:endParaRPr>
              <a:solidFill>
                <a:schemeClr val="dk1"/>
              </a:solidFill>
            </a:endParaRPr>
          </a:p>
        </p:txBody>
      </p:sp>
      <p:cxnSp>
        <p:nvCxnSpPr>
          <p:cNvPr id="172" name="Google Shape;172;g20628feeffa_0_71"/>
          <p:cNvCxnSpPr/>
          <p:nvPr/>
        </p:nvCxnSpPr>
        <p:spPr>
          <a:xfrm>
            <a:off x="7206903" y="2101832"/>
            <a:ext cx="1092000" cy="0"/>
          </a:xfrm>
          <a:prstGeom prst="straightConnector1">
            <a:avLst/>
          </a:prstGeom>
          <a:noFill/>
          <a:ln cap="flat" cmpd="sng" w="28575">
            <a:solidFill>
              <a:schemeClr val="lt1"/>
            </a:solidFill>
            <a:prstDash val="solid"/>
            <a:miter lim="800000"/>
            <a:headEnd len="sm" w="sm" type="none"/>
            <a:tailEnd len="med" w="med" type="triangle"/>
          </a:ln>
        </p:spPr>
      </p:cxnSp>
      <p:cxnSp>
        <p:nvCxnSpPr>
          <p:cNvPr id="173" name="Google Shape;173;g20628feeffa_0_71"/>
          <p:cNvCxnSpPr>
            <a:stCxn id="169" idx="1"/>
          </p:cNvCxnSpPr>
          <p:nvPr/>
        </p:nvCxnSpPr>
        <p:spPr>
          <a:xfrm rot="10800000">
            <a:off x="8693588" y="1766105"/>
            <a:ext cx="1289100" cy="0"/>
          </a:xfrm>
          <a:prstGeom prst="straightConnector1">
            <a:avLst/>
          </a:prstGeom>
          <a:noFill/>
          <a:ln cap="flat" cmpd="sng" w="28575">
            <a:solidFill>
              <a:schemeClr val="dk1"/>
            </a:solidFill>
            <a:prstDash val="solid"/>
            <a:miter lim="800000"/>
            <a:headEnd len="sm" w="sm" type="none"/>
            <a:tailEnd len="med" w="med" type="triangle"/>
          </a:ln>
        </p:spPr>
      </p:cxnSp>
      <p:cxnSp>
        <p:nvCxnSpPr>
          <p:cNvPr id="174" name="Google Shape;174;g20628feeffa_0_71"/>
          <p:cNvCxnSpPr/>
          <p:nvPr/>
        </p:nvCxnSpPr>
        <p:spPr>
          <a:xfrm rot="10800000">
            <a:off x="9111788" y="3593888"/>
            <a:ext cx="870900" cy="0"/>
          </a:xfrm>
          <a:prstGeom prst="straightConnector1">
            <a:avLst/>
          </a:prstGeom>
          <a:noFill/>
          <a:ln cap="flat" cmpd="sng" w="28575">
            <a:solidFill>
              <a:schemeClr val="dk1"/>
            </a:solidFill>
            <a:prstDash val="solid"/>
            <a:miter lim="800000"/>
            <a:headEnd len="sm" w="sm" type="none"/>
            <a:tailEnd len="med" w="med" type="triangle"/>
          </a:ln>
        </p:spPr>
      </p:cxnSp>
      <p:cxnSp>
        <p:nvCxnSpPr>
          <p:cNvPr id="175" name="Google Shape;175;g20628feeffa_0_71"/>
          <p:cNvCxnSpPr/>
          <p:nvPr/>
        </p:nvCxnSpPr>
        <p:spPr>
          <a:xfrm rot="10800000">
            <a:off x="7822827" y="6177517"/>
            <a:ext cx="870900" cy="0"/>
          </a:xfrm>
          <a:prstGeom prst="straightConnector1">
            <a:avLst/>
          </a:prstGeom>
          <a:noFill/>
          <a:ln cap="flat" cmpd="sng" w="28575">
            <a:solidFill>
              <a:schemeClr val="lt1"/>
            </a:solidFill>
            <a:prstDash val="solid"/>
            <a:miter lim="800000"/>
            <a:headEnd len="sm" w="sm" type="none"/>
            <a:tailEnd len="med" w="med" type="triangle"/>
          </a:ln>
        </p:spPr>
      </p:cxnSp>
      <p:sp>
        <p:nvSpPr>
          <p:cNvPr id="176" name="Google Shape;176;g20628feeffa_0_71"/>
          <p:cNvSpPr txBox="1"/>
          <p:nvPr/>
        </p:nvSpPr>
        <p:spPr>
          <a:xfrm>
            <a:off x="262762" y="4668921"/>
            <a:ext cx="4513200" cy="523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1"/>
              </a:buClr>
              <a:buSzPts val="2800"/>
              <a:buFont typeface="Calibri"/>
              <a:buNone/>
            </a:pPr>
            <a:r>
              <a:rPr lang="en-US" sz="2800">
                <a:solidFill>
                  <a:schemeClr val="dk1"/>
                </a:solidFill>
                <a:latin typeface="Calibri"/>
                <a:ea typeface="Calibri"/>
                <a:cs typeface="Calibri"/>
                <a:sym typeface="Calibri"/>
              </a:rPr>
              <a:t>Robotic fiber </a:t>
            </a:r>
            <a:r>
              <a:rPr b="0" i="0" lang="en-US" sz="2800" u="none" cap="none" strike="noStrike">
                <a:solidFill>
                  <a:schemeClr val="dk1"/>
                </a:solidFill>
                <a:latin typeface="Calibri"/>
                <a:ea typeface="Calibri"/>
                <a:cs typeface="Calibri"/>
                <a:sym typeface="Calibri"/>
              </a:rPr>
              <a:t>position</a:t>
            </a:r>
            <a:r>
              <a:rPr lang="en-US" sz="2800">
                <a:solidFill>
                  <a:schemeClr val="dk1"/>
                </a:solidFill>
                <a:latin typeface="Calibri"/>
                <a:ea typeface="Calibri"/>
                <a:cs typeface="Calibri"/>
                <a:sym typeface="Calibri"/>
              </a:rPr>
              <a:t>ers</a:t>
            </a:r>
            <a:r>
              <a:rPr b="0" i="0" lang="en-US" sz="2800" u="none" cap="none" strike="noStrike">
                <a:solidFill>
                  <a:schemeClr val="dk1"/>
                </a:solidFill>
                <a:latin typeface="Calibri"/>
                <a:ea typeface="Calibri"/>
                <a:cs typeface="Calibri"/>
                <a:sym typeface="Calibri"/>
              </a:rPr>
              <a:t>!</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droppedImage.png" id="181" name="Google Shape;181;g20628feeffa_0_87"/>
          <p:cNvPicPr preferRelativeResize="0"/>
          <p:nvPr/>
        </p:nvPicPr>
        <p:blipFill rotWithShape="1">
          <a:blip r:embed="rId3">
            <a:alphaModFix/>
          </a:blip>
          <a:srcRect b="1253" l="435" r="505" t="3034"/>
          <a:stretch/>
        </p:blipFill>
        <p:spPr>
          <a:xfrm rot="182919">
            <a:off x="3182064" y="1669881"/>
            <a:ext cx="8715282" cy="4206999"/>
          </a:xfrm>
          <a:prstGeom prst="rect">
            <a:avLst/>
          </a:prstGeom>
          <a:noFill/>
          <a:ln>
            <a:noFill/>
          </a:ln>
        </p:spPr>
      </p:pic>
      <p:sp>
        <p:nvSpPr>
          <p:cNvPr id="182" name="Google Shape;182;g20628feeffa_0_87"/>
          <p:cNvSpPr txBox="1"/>
          <p:nvPr>
            <p:ph type="title"/>
          </p:nvPr>
        </p:nvSpPr>
        <p:spPr>
          <a:xfrm>
            <a:off x="2921000" y="0"/>
            <a:ext cx="9237300" cy="12342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Uninterrupted Galaxy and Quasars from 0&lt;z&lt;3.5</a:t>
            </a:r>
            <a:endParaRPr b="0" i="0" sz="3600" u="none" cap="none" strike="noStrike">
              <a:solidFill>
                <a:srgbClr val="000000"/>
              </a:solidFill>
              <a:latin typeface="Calibri"/>
              <a:ea typeface="Calibri"/>
              <a:cs typeface="Calibri"/>
              <a:sym typeface="Calibri"/>
            </a:endParaRPr>
          </a:p>
        </p:txBody>
      </p:sp>
      <p:sp>
        <p:nvSpPr>
          <p:cNvPr id="183" name="Google Shape;183;g20628feeffa_0_87"/>
          <p:cNvSpPr txBox="1"/>
          <p:nvPr>
            <p:ph idx="12" type="sldNum"/>
          </p:nvPr>
        </p:nvSpPr>
        <p:spPr>
          <a:xfrm>
            <a:off x="11130601" y="6372550"/>
            <a:ext cx="345900" cy="307800"/>
          </a:xfrm>
          <a:prstGeom prst="rect">
            <a:avLst/>
          </a:prstGeom>
          <a:noFill/>
          <a:ln>
            <a:noFill/>
          </a:ln>
        </p:spPr>
        <p:txBody>
          <a:bodyPr anchorCtr="0" anchor="ctr" bIns="45700" lIns="45700" spcFirstLastPara="1" rIns="45700" wrap="square" tIns="45700">
            <a:spAutoFit/>
          </a:bodyPr>
          <a:lstStyle/>
          <a:p>
            <a:pPr indent="0" lvl="0" marL="0" rtl="0" algn="r">
              <a:spcBef>
                <a:spcPts val="0"/>
              </a:spcBef>
              <a:spcAft>
                <a:spcPts val="0"/>
              </a:spcAft>
              <a:buClr>
                <a:srgbClr val="888888"/>
              </a:buClr>
              <a:buSzPts val="1400"/>
              <a:buFont typeface="Calibri"/>
              <a:buNone/>
            </a:pPr>
            <a:fld id="{00000000-1234-1234-1234-123412341234}" type="slidenum">
              <a:rPr lang="en-US"/>
              <a:t>‹#›</a:t>
            </a:fld>
            <a:endParaRPr/>
          </a:p>
        </p:txBody>
      </p:sp>
      <p:sp>
        <p:nvSpPr>
          <p:cNvPr id="184" name="Google Shape;184;g20628feeffa_0_87"/>
          <p:cNvSpPr/>
          <p:nvPr/>
        </p:nvSpPr>
        <p:spPr>
          <a:xfrm>
            <a:off x="324637" y="3906243"/>
            <a:ext cx="2671800" cy="1114200"/>
          </a:xfrm>
          <a:prstGeom prst="rect">
            <a:avLst/>
          </a:prstGeom>
          <a:gradFill>
            <a:gsLst>
              <a:gs pos="0">
                <a:srgbClr val="C00000"/>
              </a:gs>
              <a:gs pos="50000">
                <a:srgbClr val="C00000">
                  <a:alpha val="42745"/>
                </a:srgbClr>
              </a:gs>
              <a:gs pos="100000">
                <a:srgbClr val="C00000"/>
              </a:gs>
            </a:gsLst>
            <a:lin ang="5400012" scaled="0"/>
          </a:gradFill>
          <a:ln>
            <a:noFill/>
          </a:ln>
          <a:effectLst>
            <a:outerShdw blurRad="63500" rotWithShape="0" dir="5400000" dist="19050">
              <a:srgbClr val="000000">
                <a:alpha val="62750"/>
              </a:srgbClr>
            </a:outerShdw>
          </a:effectLst>
        </p:spPr>
        <p:txBody>
          <a:bodyPr anchorCtr="0" anchor="t" bIns="56425" lIns="56425" spcFirstLastPara="1" rIns="56425" wrap="square" tIns="56425">
            <a:noAutofit/>
          </a:bodyPr>
          <a:lstStyle/>
          <a:p>
            <a:pPr indent="45153" lvl="0" marL="0" marR="88193" rtl="0" algn="l">
              <a:spcBef>
                <a:spcPts val="0"/>
              </a:spcBef>
              <a:spcAft>
                <a:spcPts val="0"/>
              </a:spcAft>
              <a:buNone/>
            </a:pPr>
            <a:r>
              <a:rPr lang="en-US" sz="2000">
                <a:solidFill>
                  <a:srgbClr val="FFFFFF"/>
                </a:solidFill>
                <a:latin typeface="Arial"/>
                <a:ea typeface="Arial"/>
                <a:cs typeface="Arial"/>
                <a:sym typeface="Arial"/>
              </a:rPr>
              <a:t>8 million Luminous Red Galaxies </a:t>
            </a:r>
            <a:endParaRPr b="1" sz="1800">
              <a:solidFill>
                <a:schemeClr val="dk1"/>
              </a:solidFill>
              <a:latin typeface="Arial"/>
              <a:ea typeface="Arial"/>
              <a:cs typeface="Arial"/>
              <a:sym typeface="Arial"/>
            </a:endParaRPr>
          </a:p>
          <a:p>
            <a:pPr indent="45153" lvl="0" marL="0" marR="88193" rtl="0" algn="l">
              <a:spcBef>
                <a:spcPts val="600"/>
              </a:spcBef>
              <a:spcAft>
                <a:spcPts val="0"/>
              </a:spcAft>
              <a:buNone/>
            </a:pPr>
            <a:r>
              <a:rPr lang="en-US" sz="2000">
                <a:solidFill>
                  <a:srgbClr val="FFFFFF"/>
                </a:solidFill>
                <a:latin typeface="Arial"/>
                <a:ea typeface="Arial"/>
                <a:cs typeface="Arial"/>
                <a:sym typeface="Arial"/>
              </a:rPr>
              <a:t>(0.4 &lt; z &lt; 1.1)</a:t>
            </a:r>
            <a:endParaRPr/>
          </a:p>
        </p:txBody>
      </p:sp>
      <p:sp>
        <p:nvSpPr>
          <p:cNvPr id="185" name="Google Shape;185;g20628feeffa_0_87"/>
          <p:cNvSpPr/>
          <p:nvPr/>
        </p:nvSpPr>
        <p:spPr>
          <a:xfrm>
            <a:off x="368450" y="2524894"/>
            <a:ext cx="2628000" cy="1114200"/>
          </a:xfrm>
          <a:prstGeom prst="rect">
            <a:avLst/>
          </a:prstGeom>
          <a:gradFill>
            <a:gsLst>
              <a:gs pos="0">
                <a:srgbClr val="7030A0"/>
              </a:gs>
              <a:gs pos="50000">
                <a:srgbClr val="7030A0">
                  <a:alpha val="40784"/>
                </a:srgbClr>
              </a:gs>
              <a:gs pos="100000">
                <a:srgbClr val="7030A0"/>
              </a:gs>
            </a:gsLst>
            <a:lin ang="5400012" scaled="0"/>
          </a:gradFill>
          <a:ln>
            <a:noFill/>
          </a:ln>
          <a:effectLst>
            <a:outerShdw blurRad="63500" rotWithShape="0" dir="5400000" dist="19050">
              <a:srgbClr val="000000">
                <a:alpha val="62750"/>
              </a:srgbClr>
            </a:outerShdw>
          </a:effectLst>
        </p:spPr>
        <p:txBody>
          <a:bodyPr anchorCtr="0" anchor="t" bIns="56425" lIns="56425" spcFirstLastPara="1" rIns="56425" wrap="square" tIns="56425">
            <a:noAutofit/>
          </a:bodyPr>
          <a:lstStyle/>
          <a:p>
            <a:pPr indent="45153" lvl="0" marL="0" marR="88193" rtl="0" algn="l">
              <a:spcBef>
                <a:spcPts val="0"/>
              </a:spcBef>
              <a:spcAft>
                <a:spcPts val="0"/>
              </a:spcAft>
              <a:buNone/>
            </a:pPr>
            <a:r>
              <a:rPr lang="en-US" sz="2000">
                <a:solidFill>
                  <a:srgbClr val="FFFFFF"/>
                </a:solidFill>
                <a:latin typeface="Arial"/>
                <a:ea typeface="Arial"/>
                <a:cs typeface="Arial"/>
                <a:sym typeface="Arial"/>
              </a:rPr>
              <a:t>16 million Emission Line Galaxies</a:t>
            </a:r>
            <a:endParaRPr/>
          </a:p>
          <a:p>
            <a:pPr indent="45153" lvl="0" marL="0" marR="88193" rtl="0" algn="l">
              <a:spcBef>
                <a:spcPts val="600"/>
              </a:spcBef>
              <a:spcAft>
                <a:spcPts val="0"/>
              </a:spcAft>
              <a:buNone/>
            </a:pPr>
            <a:r>
              <a:rPr lang="en-US" sz="2000">
                <a:solidFill>
                  <a:srgbClr val="FFFFFF"/>
                </a:solidFill>
                <a:latin typeface="Arial"/>
                <a:ea typeface="Arial"/>
                <a:cs typeface="Arial"/>
                <a:sym typeface="Arial"/>
              </a:rPr>
              <a:t>(0.6 &lt; z &lt; 1.6)</a:t>
            </a:r>
            <a:endParaRPr/>
          </a:p>
        </p:txBody>
      </p:sp>
      <p:sp>
        <p:nvSpPr>
          <p:cNvPr id="186" name="Google Shape;186;g20628feeffa_0_87"/>
          <p:cNvSpPr/>
          <p:nvPr/>
        </p:nvSpPr>
        <p:spPr>
          <a:xfrm>
            <a:off x="368450" y="1255845"/>
            <a:ext cx="2628000" cy="1037400"/>
          </a:xfrm>
          <a:prstGeom prst="rect">
            <a:avLst/>
          </a:prstGeom>
          <a:gradFill>
            <a:gsLst>
              <a:gs pos="0">
                <a:srgbClr val="80B860"/>
              </a:gs>
              <a:gs pos="50000">
                <a:srgbClr val="6FB242"/>
              </a:gs>
              <a:gs pos="100000">
                <a:srgbClr val="61A236"/>
              </a:gs>
            </a:gsLst>
            <a:lin ang="5400012" scaled="0"/>
          </a:gradFill>
          <a:ln>
            <a:noFill/>
          </a:ln>
          <a:effectLst>
            <a:outerShdw blurRad="63500" rotWithShape="0" dir="5400000" dist="19050">
              <a:srgbClr val="000000">
                <a:alpha val="62750"/>
              </a:srgbClr>
            </a:outerShdw>
          </a:effectLst>
        </p:spPr>
        <p:txBody>
          <a:bodyPr anchorCtr="0" anchor="t" bIns="56425" lIns="56425" spcFirstLastPara="1" rIns="56425" wrap="square" tIns="56425">
            <a:noAutofit/>
          </a:bodyPr>
          <a:lstStyle/>
          <a:p>
            <a:pPr indent="45153" lvl="0" marL="0" marR="88193" rtl="0" algn="l">
              <a:spcBef>
                <a:spcPts val="0"/>
              </a:spcBef>
              <a:spcAft>
                <a:spcPts val="0"/>
              </a:spcAft>
              <a:buNone/>
            </a:pPr>
            <a:r>
              <a:rPr lang="en-US" sz="2000">
                <a:solidFill>
                  <a:srgbClr val="FFFFFF"/>
                </a:solidFill>
                <a:latin typeface="Arial"/>
                <a:ea typeface="Arial"/>
                <a:cs typeface="Arial"/>
                <a:sym typeface="Arial"/>
              </a:rPr>
              <a:t>3 million quasars + Ly-α forest (1 &lt; z &lt; 3.5)</a:t>
            </a:r>
            <a:endParaRPr/>
          </a:p>
        </p:txBody>
      </p:sp>
      <p:cxnSp>
        <p:nvCxnSpPr>
          <p:cNvPr id="187" name="Google Shape;187;g20628feeffa_0_87"/>
          <p:cNvCxnSpPr/>
          <p:nvPr/>
        </p:nvCxnSpPr>
        <p:spPr>
          <a:xfrm rot="10800000">
            <a:off x="3175752" y="3080210"/>
            <a:ext cx="2238600" cy="1034400"/>
          </a:xfrm>
          <a:prstGeom prst="straightConnector1">
            <a:avLst/>
          </a:prstGeom>
          <a:noFill/>
          <a:ln cap="flat" cmpd="sng" w="38100">
            <a:solidFill>
              <a:srgbClr val="7030A0"/>
            </a:solidFill>
            <a:prstDash val="solid"/>
            <a:round/>
            <a:headEnd len="med" w="med" type="stealth"/>
            <a:tailEnd len="sm" w="sm" type="none"/>
          </a:ln>
        </p:spPr>
      </p:cxnSp>
      <p:cxnSp>
        <p:nvCxnSpPr>
          <p:cNvPr id="188" name="Google Shape;188;g20628feeffa_0_87"/>
          <p:cNvCxnSpPr/>
          <p:nvPr/>
        </p:nvCxnSpPr>
        <p:spPr>
          <a:xfrm rot="10800000">
            <a:off x="3175588" y="4550085"/>
            <a:ext cx="3493800" cy="229200"/>
          </a:xfrm>
          <a:prstGeom prst="straightConnector1">
            <a:avLst/>
          </a:prstGeom>
          <a:noFill/>
          <a:ln cap="flat" cmpd="sng" w="38100">
            <a:solidFill>
              <a:srgbClr val="C00000"/>
            </a:solidFill>
            <a:prstDash val="solid"/>
            <a:round/>
            <a:headEnd len="med" w="med" type="stealth"/>
            <a:tailEnd len="sm" w="sm" type="none"/>
          </a:ln>
        </p:spPr>
      </p:cxnSp>
      <p:sp>
        <p:nvSpPr>
          <p:cNvPr id="189" name="Google Shape;189;g20628feeffa_0_87"/>
          <p:cNvSpPr/>
          <p:nvPr/>
        </p:nvSpPr>
        <p:spPr>
          <a:xfrm>
            <a:off x="368450" y="5257123"/>
            <a:ext cx="2628000" cy="1114200"/>
          </a:xfrm>
          <a:prstGeom prst="rect">
            <a:avLst/>
          </a:prstGeom>
          <a:gradFill>
            <a:gsLst>
              <a:gs pos="0">
                <a:srgbClr val="474747"/>
              </a:gs>
              <a:gs pos="50000">
                <a:srgbClr val="000000"/>
              </a:gs>
              <a:gs pos="100000">
                <a:srgbClr val="000000"/>
              </a:gs>
            </a:gsLst>
            <a:lin ang="5400012" scaled="0"/>
          </a:gradFill>
          <a:ln>
            <a:noFill/>
          </a:ln>
          <a:effectLst>
            <a:outerShdw blurRad="63500" rotWithShape="0" dir="5400000" dist="19050">
              <a:srgbClr val="000000">
                <a:alpha val="62750"/>
              </a:srgbClr>
            </a:outerShdw>
          </a:effectLst>
        </p:spPr>
        <p:txBody>
          <a:bodyPr anchorCtr="0" anchor="t" bIns="56425" lIns="56425" spcFirstLastPara="1" rIns="56425" wrap="square" tIns="56425">
            <a:noAutofit/>
          </a:bodyPr>
          <a:lstStyle/>
          <a:p>
            <a:pPr indent="45153" lvl="0" marL="0" marR="88193" rtl="0" algn="l">
              <a:spcBef>
                <a:spcPts val="0"/>
              </a:spcBef>
              <a:spcAft>
                <a:spcPts val="0"/>
              </a:spcAft>
              <a:buNone/>
            </a:pPr>
            <a:r>
              <a:rPr lang="en-US" sz="2000">
                <a:solidFill>
                  <a:srgbClr val="FFFFFF"/>
                </a:solidFill>
                <a:latin typeface="Arial"/>
                <a:ea typeface="Arial"/>
                <a:cs typeface="Arial"/>
                <a:sym typeface="Arial"/>
              </a:rPr>
              <a:t>13 million Bright Galaxies</a:t>
            </a:r>
            <a:endParaRPr/>
          </a:p>
          <a:p>
            <a:pPr indent="45153" lvl="0" marL="0" marR="88193" rtl="0" algn="l">
              <a:spcBef>
                <a:spcPts val="600"/>
              </a:spcBef>
              <a:spcAft>
                <a:spcPts val="0"/>
              </a:spcAft>
              <a:buNone/>
            </a:pPr>
            <a:r>
              <a:rPr lang="en-US" sz="2000">
                <a:solidFill>
                  <a:srgbClr val="FFFFFF"/>
                </a:solidFill>
                <a:latin typeface="Arial"/>
                <a:ea typeface="Arial"/>
                <a:cs typeface="Arial"/>
                <a:sym typeface="Arial"/>
              </a:rPr>
              <a:t>(0.0 &lt; z &lt; 0.4)</a:t>
            </a:r>
            <a:endParaRPr/>
          </a:p>
        </p:txBody>
      </p:sp>
      <p:cxnSp>
        <p:nvCxnSpPr>
          <p:cNvPr id="190" name="Google Shape;190;g20628feeffa_0_87"/>
          <p:cNvCxnSpPr/>
          <p:nvPr/>
        </p:nvCxnSpPr>
        <p:spPr>
          <a:xfrm flipH="1">
            <a:off x="2665106" y="5548849"/>
            <a:ext cx="4526100" cy="365100"/>
          </a:xfrm>
          <a:prstGeom prst="straightConnector1">
            <a:avLst/>
          </a:prstGeom>
          <a:noFill/>
          <a:ln cap="flat" cmpd="sng" w="38100">
            <a:solidFill>
              <a:srgbClr val="797979"/>
            </a:solidFill>
            <a:prstDash val="solid"/>
            <a:round/>
            <a:headEnd len="med" w="med" type="stealth"/>
            <a:tailEnd len="sm" w="sm" type="none"/>
          </a:ln>
        </p:spPr>
      </p:cxnSp>
      <p:cxnSp>
        <p:nvCxnSpPr>
          <p:cNvPr id="191" name="Google Shape;191;g20628feeffa_0_87"/>
          <p:cNvCxnSpPr/>
          <p:nvPr/>
        </p:nvCxnSpPr>
        <p:spPr>
          <a:xfrm rot="10800000">
            <a:off x="3126203" y="1888806"/>
            <a:ext cx="2115600" cy="1065900"/>
          </a:xfrm>
          <a:prstGeom prst="straightConnector1">
            <a:avLst/>
          </a:prstGeom>
          <a:noFill/>
          <a:ln cap="flat" cmpd="sng" w="38100">
            <a:solidFill>
              <a:schemeClr val="accent6"/>
            </a:solidFill>
            <a:prstDash val="solid"/>
            <a:round/>
            <a:headEnd len="med" w="med" type="stealth"/>
            <a:tailEnd len="sm" w="sm" type="none"/>
          </a:ln>
        </p:spPr>
      </p:cxnSp>
      <p:sp>
        <p:nvSpPr>
          <p:cNvPr id="192" name="Google Shape;192;g20628feeffa_0_87"/>
          <p:cNvSpPr txBox="1"/>
          <p:nvPr/>
        </p:nvSpPr>
        <p:spPr>
          <a:xfrm>
            <a:off x="4055499" y="1195309"/>
            <a:ext cx="6829200" cy="446400"/>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lang="en-US" sz="2300">
                <a:solidFill>
                  <a:srgbClr val="FFFFFF"/>
                </a:solidFill>
                <a:latin typeface="Arial"/>
                <a:ea typeface="Arial"/>
                <a:cs typeface="Arial"/>
                <a:sym typeface="Arial"/>
              </a:rPr>
              <a:t>DESI survey covers over 14,000 deg</a:t>
            </a:r>
            <a:r>
              <a:rPr baseline="30000" lang="en-US" sz="2300">
                <a:solidFill>
                  <a:srgbClr val="FFFFFF"/>
                </a:solidFill>
                <a:latin typeface="Arial"/>
                <a:ea typeface="Arial"/>
                <a:cs typeface="Arial"/>
                <a:sym typeface="Arial"/>
              </a:rPr>
              <a:t>2</a:t>
            </a:r>
            <a:r>
              <a:rPr lang="en-US" sz="2300">
                <a:solidFill>
                  <a:srgbClr val="FFFFFF"/>
                </a:solidFill>
                <a:latin typeface="Arial"/>
                <a:ea typeface="Arial"/>
                <a:cs typeface="Arial"/>
                <a:sym typeface="Arial"/>
              </a:rPr>
              <a:t> in 5 years!</a:t>
            </a:r>
            <a:endParaRPr/>
          </a:p>
        </p:txBody>
      </p:sp>
      <p:sp>
        <p:nvSpPr>
          <p:cNvPr id="193" name="Google Shape;193;g20628feeffa_0_87"/>
          <p:cNvSpPr txBox="1"/>
          <p:nvPr/>
        </p:nvSpPr>
        <p:spPr>
          <a:xfrm>
            <a:off x="3662725" y="6049300"/>
            <a:ext cx="7962600" cy="523200"/>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40M extragalactic redshifts p</a:t>
            </a:r>
            <a:r>
              <a:rPr lang="en-US" sz="2800">
                <a:solidFill>
                  <a:schemeClr val="dk1"/>
                </a:solidFill>
                <a:latin typeface="Calibri"/>
                <a:ea typeface="Calibri"/>
                <a:cs typeface="Calibri"/>
                <a:sym typeface="Calibri"/>
              </a:rPr>
              <a:t>lus 10M Milky Way stars</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0628feeffa_0_256"/>
          <p:cNvSpPr txBox="1"/>
          <p:nvPr>
            <p:ph type="title"/>
          </p:nvPr>
        </p:nvSpPr>
        <p:spPr>
          <a:xfrm>
            <a:off x="2921000" y="0"/>
            <a:ext cx="9257100" cy="8979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Two Months of</a:t>
            </a:r>
            <a:r>
              <a:rPr b="0" i="0" lang="en-US" sz="3600" u="none" cap="none" strike="noStrike">
                <a:solidFill>
                  <a:srgbClr val="000000"/>
                </a:solidFill>
                <a:latin typeface="Calibri"/>
                <a:ea typeface="Calibri"/>
                <a:cs typeface="Calibri"/>
                <a:sym typeface="Calibri"/>
              </a:rPr>
              <a:t> DESI</a:t>
            </a:r>
            <a:endParaRPr b="0" i="0" sz="3600" u="none" cap="none" strike="noStrike">
              <a:solidFill>
                <a:srgbClr val="000000"/>
              </a:solidFill>
              <a:latin typeface="Calibri"/>
              <a:ea typeface="Calibri"/>
              <a:cs typeface="Calibri"/>
              <a:sym typeface="Calibri"/>
            </a:endParaRPr>
          </a:p>
        </p:txBody>
      </p:sp>
      <p:pic>
        <p:nvPicPr>
          <p:cNvPr id="200" name="Google Shape;200;g20628feeffa_0_256"/>
          <p:cNvPicPr preferRelativeResize="0"/>
          <p:nvPr/>
        </p:nvPicPr>
        <p:blipFill rotWithShape="1">
          <a:blip r:embed="rId3">
            <a:alphaModFix/>
          </a:blip>
          <a:srcRect b="0" l="0" r="0" t="0"/>
          <a:stretch/>
        </p:blipFill>
        <p:spPr>
          <a:xfrm>
            <a:off x="-3" y="2257745"/>
            <a:ext cx="6096000" cy="4572000"/>
          </a:xfrm>
          <a:prstGeom prst="rect">
            <a:avLst/>
          </a:prstGeom>
          <a:noFill/>
          <a:ln>
            <a:noFill/>
          </a:ln>
        </p:spPr>
      </p:pic>
      <p:pic>
        <p:nvPicPr>
          <p:cNvPr id="201" name="Google Shape;201;g20628feeffa_0_256"/>
          <p:cNvPicPr preferRelativeResize="0"/>
          <p:nvPr/>
        </p:nvPicPr>
        <p:blipFill rotWithShape="1">
          <a:blip r:embed="rId4">
            <a:alphaModFix/>
          </a:blip>
          <a:srcRect b="0" l="0" r="0" t="0"/>
          <a:stretch/>
        </p:blipFill>
        <p:spPr>
          <a:xfrm>
            <a:off x="6096006" y="2319456"/>
            <a:ext cx="6096000" cy="4572000"/>
          </a:xfrm>
          <a:prstGeom prst="rect">
            <a:avLst/>
          </a:prstGeom>
          <a:noFill/>
          <a:ln>
            <a:noFill/>
          </a:ln>
        </p:spPr>
      </p:pic>
      <p:sp>
        <p:nvSpPr>
          <p:cNvPr id="202" name="Google Shape;202;g20628feeffa_0_256"/>
          <p:cNvSpPr txBox="1"/>
          <p:nvPr/>
        </p:nvSpPr>
        <p:spPr>
          <a:xfrm>
            <a:off x="2060050" y="1314449"/>
            <a:ext cx="9237300" cy="1187400"/>
          </a:xfrm>
          <a:prstGeom prst="rect">
            <a:avLst/>
          </a:prstGeom>
          <a:noFill/>
          <a:ln>
            <a:noFill/>
          </a:ln>
        </p:spPr>
        <p:txBody>
          <a:bodyPr anchorCtr="0" anchor="ctr" bIns="45700" lIns="45700" spcFirstLastPara="1" rIns="45700" wrap="square" tIns="45700">
            <a:normAutofit/>
          </a:bodyPr>
          <a:lstStyle/>
          <a:p>
            <a:pPr indent="0" lvl="0" marL="0" marR="0" rtl="0" algn="l">
              <a:lnSpc>
                <a:spcPct val="70000"/>
              </a:lnSpc>
              <a:spcBef>
                <a:spcPts val="0"/>
              </a:spcBef>
              <a:spcAft>
                <a:spcPts val="0"/>
              </a:spcAft>
              <a:buClr>
                <a:srgbClr val="000000"/>
              </a:buClr>
              <a:buSzPts val="3200"/>
              <a:buFont typeface="Calibri"/>
              <a:buNone/>
            </a:pPr>
            <a:r>
              <a:rPr b="1" lang="en-US" sz="2800">
                <a:latin typeface="Calibri"/>
                <a:ea typeface="Calibri"/>
                <a:cs typeface="Calibri"/>
                <a:sym typeface="Calibri"/>
              </a:rPr>
              <a:t>(e)BOSS: </a:t>
            </a:r>
            <a:r>
              <a:rPr lang="en-US" sz="2800">
                <a:latin typeface="Calibri"/>
                <a:ea typeface="Calibri"/>
                <a:cs typeface="Calibri"/>
                <a:sym typeface="Calibri"/>
              </a:rPr>
              <a:t> 2-3M extragalactic redshifts</a:t>
            </a:r>
            <a:endParaRPr sz="2800">
              <a:latin typeface="Calibri"/>
              <a:ea typeface="Calibri"/>
              <a:cs typeface="Calibri"/>
              <a:sym typeface="Calibri"/>
            </a:endParaRPr>
          </a:p>
          <a:p>
            <a:pPr indent="0" lvl="0" marL="0" marR="0" rtl="0" algn="l">
              <a:lnSpc>
                <a:spcPct val="70000"/>
              </a:lnSpc>
              <a:spcBef>
                <a:spcPts val="0"/>
              </a:spcBef>
              <a:spcAft>
                <a:spcPts val="0"/>
              </a:spcAft>
              <a:buClr>
                <a:srgbClr val="000000"/>
              </a:buClr>
              <a:buSzPts val="3200"/>
              <a:buFont typeface="Calibri"/>
              <a:buNone/>
            </a:pPr>
            <a:r>
              <a:rPr b="1" lang="en-US" sz="2800">
                <a:latin typeface="Calibri"/>
                <a:ea typeface="Calibri"/>
                <a:cs typeface="Calibri"/>
                <a:sym typeface="Calibri"/>
              </a:rPr>
              <a:t>Two Months</a:t>
            </a:r>
            <a:r>
              <a:rPr b="1" lang="en-US" sz="2800">
                <a:latin typeface="Calibri"/>
                <a:ea typeface="Calibri"/>
                <a:cs typeface="Calibri"/>
                <a:sym typeface="Calibri"/>
                <a:extLst>
                  <a:ext uri="http://customooxmlschemas.google.com/">
                    <go:slidesCustomData xmlns:go="http://customooxmlschemas.google.com/" textRoundtripDataId="0"/>
                  </a:ext>
                </a:extLst>
              </a:rPr>
              <a:t>:</a:t>
            </a:r>
            <a:r>
              <a:rPr lang="en-US" sz="2800">
                <a:latin typeface="Calibri"/>
                <a:ea typeface="Calibri"/>
                <a:cs typeface="Calibri"/>
                <a:sym typeface="Calibri"/>
              </a:rPr>
              <a:t> Competitive with all of Stage-III</a:t>
            </a:r>
            <a:endParaRPr sz="2800">
              <a:latin typeface="Calibri"/>
              <a:ea typeface="Calibri"/>
              <a:cs typeface="Calibri"/>
              <a:sym typeface="Calibri"/>
            </a:endParaRPr>
          </a:p>
          <a:p>
            <a:pPr indent="0" lvl="0" marL="0" marR="0" rtl="0" algn="l">
              <a:lnSpc>
                <a:spcPct val="70000"/>
              </a:lnSpc>
              <a:spcBef>
                <a:spcPts val="0"/>
              </a:spcBef>
              <a:spcAft>
                <a:spcPts val="0"/>
              </a:spcAft>
              <a:buClr>
                <a:srgbClr val="000000"/>
              </a:buClr>
              <a:buSzPts val="3200"/>
              <a:buFont typeface="Calibri"/>
              <a:buNone/>
            </a:pPr>
            <a:r>
              <a:rPr b="1" lang="en-US" sz="2800">
                <a:latin typeface="Calibri"/>
                <a:ea typeface="Calibri"/>
                <a:cs typeface="Calibri"/>
                <a:sym typeface="Calibri"/>
              </a:rPr>
              <a:t>One year:</a:t>
            </a:r>
            <a:r>
              <a:rPr lang="en-US" sz="2800">
                <a:latin typeface="Calibri"/>
                <a:ea typeface="Calibri"/>
                <a:cs typeface="Calibri"/>
                <a:sym typeface="Calibri"/>
              </a:rPr>
              <a:t>  More than 14M extragalactic redshifts</a:t>
            </a:r>
            <a:endParaRPr b="0" i="0" sz="2800" u="none" cap="none" strike="noStrike">
              <a:solidFill>
                <a:srgbClr val="000000"/>
              </a:solidFill>
              <a:latin typeface="Calibri"/>
              <a:ea typeface="Calibri"/>
              <a:cs typeface="Calibri"/>
              <a:sym typeface="Calibri"/>
            </a:endParaRPr>
          </a:p>
        </p:txBody>
      </p:sp>
      <p:sp>
        <p:nvSpPr>
          <p:cNvPr id="203" name="Google Shape;203;g20628feeffa_0_256"/>
          <p:cNvSpPr txBox="1"/>
          <p:nvPr>
            <p:ph idx="12" type="sldNum"/>
          </p:nvPr>
        </p:nvSpPr>
        <p:spPr>
          <a:xfrm>
            <a:off x="11130600" y="6372550"/>
            <a:ext cx="420900" cy="307800"/>
          </a:xfrm>
          <a:prstGeom prst="rect">
            <a:avLst/>
          </a:prstGeom>
          <a:noFill/>
          <a:ln>
            <a:noFill/>
          </a:ln>
        </p:spPr>
        <p:txBody>
          <a:bodyPr anchorCtr="0" anchor="ctr" bIns="45700" lIns="45700" spcFirstLastPara="1" rIns="45700" wrap="square" tIns="45700">
            <a:spAutoFit/>
          </a:bodyPr>
          <a:lstStyle/>
          <a:p>
            <a:pPr indent="0" lvl="0" marL="0" rtl="0" algn="r">
              <a:spcBef>
                <a:spcPts val="0"/>
              </a:spcBef>
              <a:spcAft>
                <a:spcPts val="0"/>
              </a:spcAft>
              <a:buClr>
                <a:srgbClr val="888888"/>
              </a:buClr>
              <a:buSzPts val="1400"/>
              <a:buFont typeface="Calibri"/>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06cdb75f05_0_42"/>
          <p:cNvSpPr txBox="1"/>
          <p:nvPr>
            <p:ph type="title"/>
          </p:nvPr>
        </p:nvSpPr>
        <p:spPr>
          <a:xfrm>
            <a:off x="2921000" y="50562"/>
            <a:ext cx="9237300" cy="7695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600"/>
              <a:buFont typeface="Calibri"/>
              <a:buNone/>
            </a:pPr>
            <a:r>
              <a:rPr lang="en-US" sz="3600"/>
              <a:t>Forecasts from DESI Main Samples</a:t>
            </a:r>
            <a:endParaRPr/>
          </a:p>
        </p:txBody>
      </p:sp>
      <p:sp>
        <p:nvSpPr>
          <p:cNvPr id="209" name="Google Shape;209;g206cdb75f05_0_42"/>
          <p:cNvSpPr txBox="1"/>
          <p:nvPr>
            <p:ph idx="12" type="sldNum"/>
          </p:nvPr>
        </p:nvSpPr>
        <p:spPr>
          <a:xfrm>
            <a:off x="11041300" y="6391592"/>
            <a:ext cx="312600" cy="3078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pic>
        <p:nvPicPr>
          <p:cNvPr id="210" name="Google Shape;210;g206cdb75f05_0_42"/>
          <p:cNvPicPr preferRelativeResize="0"/>
          <p:nvPr/>
        </p:nvPicPr>
        <p:blipFill>
          <a:blip r:embed="rId3">
            <a:alphaModFix/>
          </a:blip>
          <a:stretch>
            <a:fillRect/>
          </a:stretch>
        </p:blipFill>
        <p:spPr>
          <a:xfrm>
            <a:off x="1003675" y="3000700"/>
            <a:ext cx="9732824" cy="3698700"/>
          </a:xfrm>
          <a:prstGeom prst="rect">
            <a:avLst/>
          </a:prstGeom>
          <a:noFill/>
          <a:ln>
            <a:noFill/>
          </a:ln>
        </p:spPr>
      </p:pic>
      <p:sp>
        <p:nvSpPr>
          <p:cNvPr id="211" name="Google Shape;211;g206cdb75f05_0_42"/>
          <p:cNvSpPr txBox="1"/>
          <p:nvPr/>
        </p:nvSpPr>
        <p:spPr>
          <a:xfrm>
            <a:off x="805700" y="1346975"/>
            <a:ext cx="10920600" cy="2124000"/>
          </a:xfrm>
          <a:prstGeom prst="rect">
            <a:avLst/>
          </a:prstGeom>
          <a:noFill/>
          <a:ln>
            <a:noFill/>
          </a:ln>
        </p:spPr>
        <p:txBody>
          <a:bodyPr anchorCtr="0" anchor="t" bIns="45700" lIns="45700" spcFirstLastPara="1" rIns="45700" wrap="square" tIns="45700">
            <a:spAutoFit/>
          </a:bodyPr>
          <a:lstStyle/>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Nearly all BAO information available in 14,000 sq deg survey (Cosmic Variance limit)</a:t>
            </a:r>
            <a:endParaRPr sz="2200">
              <a:solidFill>
                <a:schemeClr val="dk1"/>
              </a:solidFill>
              <a:latin typeface="Calibri"/>
              <a:ea typeface="Calibri"/>
              <a:cs typeface="Calibri"/>
              <a:sym typeface="Calibri"/>
            </a:endParaRPr>
          </a:p>
          <a:p>
            <a:pPr indent="-368300" lvl="0" marL="457200" rtl="0" algn="l">
              <a:spcBef>
                <a:spcPts val="0"/>
              </a:spcBef>
              <a:spcAft>
                <a:spcPts val="0"/>
              </a:spcAft>
              <a:buClr>
                <a:srgbClr val="980000"/>
              </a:buClr>
              <a:buSzPts val="2200"/>
              <a:buFont typeface="Calibri"/>
              <a:buChar char="●"/>
            </a:pPr>
            <a:r>
              <a:rPr b="1" lang="en-US" sz="2200">
                <a:solidFill>
                  <a:srgbClr val="980000"/>
                </a:solidFill>
                <a:latin typeface="Calibri"/>
                <a:ea typeface="Calibri"/>
                <a:cs typeface="Calibri"/>
                <a:sym typeface="Calibri"/>
              </a:rPr>
              <a:t>DESI is and will remain the most competitive instrument for wide-field spectroscopic surveys on the planet!</a:t>
            </a:r>
            <a:endParaRPr b="1" sz="2200">
              <a:solidFill>
                <a:srgbClr val="980000"/>
              </a:solidFill>
              <a:latin typeface="Calibri"/>
              <a:ea typeface="Calibri"/>
              <a:cs typeface="Calibri"/>
              <a:sym typeface="Calibri"/>
            </a:endParaRPr>
          </a:p>
          <a:p>
            <a:pPr indent="0" lvl="0" marL="457200" rtl="0" algn="l">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200">
                <a:latin typeface="Calibri"/>
                <a:ea typeface="Calibri"/>
                <a:cs typeface="Calibri"/>
                <a:sym typeface="Calibri"/>
              </a:rPr>
              <a:t>                     </a:t>
            </a:r>
            <a:r>
              <a:rPr lang="en-US" sz="2200">
                <a:latin typeface="Calibri"/>
                <a:ea typeface="Calibri"/>
                <a:cs typeface="Calibri"/>
                <a:sym typeface="Calibri"/>
                <a:extLst>
                  <a:ext uri="http://customooxmlschemas.google.com/">
                    <go:slidesCustomData xmlns:go="http://customooxmlschemas.google.com/" textRoundtripDataId="1"/>
                  </a:ext>
                </a:extLst>
              </a:rPr>
              <a:t> </a:t>
            </a:r>
            <a:r>
              <a:rPr b="1" lang="en-US" sz="2200">
                <a:latin typeface="Calibri"/>
                <a:ea typeface="Calibri"/>
                <a:cs typeface="Calibri"/>
                <a:sym typeface="Calibri"/>
              </a:rPr>
              <a:t>Baryon Acoustic Oscillations                        Redshift Space Distortions</a:t>
            </a:r>
            <a:endParaRPr b="1" sz="2200">
              <a:latin typeface="Calibri"/>
              <a:ea typeface="Calibri"/>
              <a:cs typeface="Calibri"/>
              <a:sym typeface="Calibri"/>
            </a:endParaRPr>
          </a:p>
          <a:p>
            <a:pPr indent="0" lvl="0" marL="0" marR="0" rtl="0" algn="l">
              <a:lnSpc>
                <a:spcPct val="100000"/>
              </a:lnSpc>
              <a:spcBef>
                <a:spcPts val="0"/>
              </a:spcBef>
              <a:spcAft>
                <a:spcPts val="0"/>
              </a:spcAft>
              <a:buNone/>
            </a:pPr>
            <a:r>
              <a:t/>
            </a:r>
            <a:endParaRPr sz="22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