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Noto Sans Symbols" pitchFamily="2" charset="0"/>
      <p:regular r:id="rId26"/>
      <p:bold r:id="rId27"/>
    </p:embeddedFont>
    <p:embeddedFont>
      <p:font typeface="Roboto" panose="02000000000000000000" pitchFamily="2" charset="0"/>
      <p:regular r:id="rId28"/>
      <p:bold r:id="rId29"/>
      <p:italic r:id="rId30"/>
      <p:boldItalic r:id="rId31"/>
    </p:embeddedFont>
    <p:embeddedFont>
      <p:font typeface="Source Sans Pro" panose="020B0503030403020204" pitchFamily="34" charset="0"/>
      <p:regular r:id="rId32"/>
      <p:bold r:id="rId33"/>
      <p:italic r:id="rId34"/>
      <p:boldItalic r:id="rId35"/>
    </p:embeddedFont>
    <p:embeddedFont>
      <p:font typeface="Verdana" panose="020B060403050404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0146BF-B06E-4156-AA97-85183BD31551}">
  <a:tblStyle styleId="{780146BF-B06E-4156-AA97-85183BD31551}"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25386E0-6F00-4642-865C-F8034EB7FC1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0c899509ea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g20c899509ea_2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0c899509ea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20c899509ea_2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0c899509ea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20c899509ea_2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0c899509ea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0c899509ea_2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0c899509ea_2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20c899509ea_2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0c899509ea_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0c899509ea_2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Not sure if this is needed?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0c899509ea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20c899509ea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f288089e8d_0_16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f288089e8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c899509ea_2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20c899509ea_2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f35e07ba9b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f35e07ba9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f288089e8d_0_31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f288089e8d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0c899509ea_2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g20c899509ea_2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0c899509ea_2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20c899509ea_2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0c899509ea_2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20c899509ea_2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0c899509ea_2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20c899509ea_2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0e26c6ef68_6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0e26c6ef68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0c899509ea_2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g20c899509ea_2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0c899509ea_2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g20c899509ea_2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0c899509ea_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g20c899509ea_2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0c899509ea_2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20c899509ea_2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0c899509ea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20c899509ea_2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0c899509ea_2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20c899509ea_2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f35e07ba9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f35e07ba9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2"/>
          <p:cNvSpPr txBox="1">
            <a:spLocks noGrp="1"/>
          </p:cNvSpPr>
          <p:nvPr>
            <p:ph type="body" idx="1"/>
          </p:nvPr>
        </p:nvSpPr>
        <p:spPr>
          <a:xfrm>
            <a:off x="311700" y="903351"/>
            <a:ext cx="8520600" cy="34350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160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42900" algn="l">
              <a:lnSpc>
                <a:spcPct val="115000"/>
              </a:lnSpc>
              <a:spcBef>
                <a:spcPts val="1600"/>
              </a:spcBef>
              <a:spcAft>
                <a:spcPts val="0"/>
              </a:spcAft>
              <a:buSzPts val="1800"/>
              <a:buChar char="●"/>
              <a:defRPr/>
            </a:lvl7pPr>
            <a:lvl8pPr marL="3657600" lvl="7" indent="-342900" algn="l">
              <a:lnSpc>
                <a:spcPct val="115000"/>
              </a:lnSpc>
              <a:spcBef>
                <a:spcPts val="1600"/>
              </a:spcBef>
              <a:spcAft>
                <a:spcPts val="0"/>
              </a:spcAft>
              <a:buSzPts val="1800"/>
              <a:buChar char="○"/>
              <a:defRPr/>
            </a:lvl8pPr>
            <a:lvl9pPr marL="4114800" lvl="8" indent="-342900" algn="l">
              <a:lnSpc>
                <a:spcPct val="115000"/>
              </a:lnSpc>
              <a:spcBef>
                <a:spcPts val="1600"/>
              </a:spcBef>
              <a:spcAft>
                <a:spcPts val="1600"/>
              </a:spcAft>
              <a:buSzPts val="1800"/>
              <a:buChar char="■"/>
              <a:defRPr/>
            </a:lvl9pPr>
          </a:lstStyle>
          <a:p>
            <a:endParaRPr/>
          </a:p>
        </p:txBody>
      </p:sp>
      <p:sp>
        <p:nvSpPr>
          <p:cNvPr id="12" name="Google Shape;12;p2"/>
          <p:cNvSpPr txBox="1">
            <a:spLocks noGrp="1"/>
          </p:cNvSpPr>
          <p:nvPr>
            <p:ph type="sldNum" idx="12"/>
          </p:nvPr>
        </p:nvSpPr>
        <p:spPr>
          <a:xfrm>
            <a:off x="8472458" y="47203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latin typeface="Verdana"/>
                <a:ea typeface="Verdana"/>
                <a:cs typeface="Verdana"/>
                <a:sym typeface="Verdan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latin typeface="Verdana"/>
                <a:ea typeface="Verdana"/>
                <a:cs typeface="Verdana"/>
                <a:sym typeface="Verdan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latin typeface="Verdana"/>
                <a:ea typeface="Verdana"/>
                <a:cs typeface="Verdana"/>
                <a:sym typeface="Verdan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latin typeface="Verdana"/>
                <a:ea typeface="Verdana"/>
                <a:cs typeface="Verdana"/>
                <a:sym typeface="Verdan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latin typeface="Verdana"/>
                <a:ea typeface="Verdana"/>
                <a:cs typeface="Verdana"/>
                <a:sym typeface="Verdan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latin typeface="Verdana"/>
                <a:ea typeface="Verdana"/>
                <a:cs typeface="Verdana"/>
                <a:sym typeface="Verdan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latin typeface="Verdana"/>
                <a:ea typeface="Verdana"/>
                <a:cs typeface="Verdana"/>
                <a:sym typeface="Verdan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latin typeface="Verdana"/>
                <a:ea typeface="Verdana"/>
                <a:cs typeface="Verdana"/>
                <a:sym typeface="Verdan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descr="desc-logo.png"/>
          <p:cNvPicPr preferRelativeResize="0"/>
          <p:nvPr/>
        </p:nvPicPr>
        <p:blipFill rotWithShape="1">
          <a:blip r:embed="rId2">
            <a:alphaModFix/>
          </a:blip>
          <a:srcRect/>
          <a:stretch/>
        </p:blipFill>
        <p:spPr>
          <a:xfrm>
            <a:off x="7991525" y="97725"/>
            <a:ext cx="1057969" cy="706892"/>
          </a:xfrm>
          <a:prstGeom prst="rect">
            <a:avLst/>
          </a:prstGeom>
          <a:noFill/>
          <a:ln>
            <a:noFill/>
          </a:ln>
        </p:spPr>
      </p:pic>
      <p:pic>
        <p:nvPicPr>
          <p:cNvPr id="14" name="Google Shape;14;p2"/>
          <p:cNvPicPr preferRelativeResize="0"/>
          <p:nvPr/>
        </p:nvPicPr>
        <p:blipFill rotWithShape="1">
          <a:blip r:embed="rId3">
            <a:alphaModFix/>
          </a:blip>
          <a:srcRect l="3329" t="13826" r="12587" b="28226"/>
          <a:stretch/>
        </p:blipFill>
        <p:spPr>
          <a:xfrm>
            <a:off x="-76200" y="4290500"/>
            <a:ext cx="1127125" cy="776800"/>
          </a:xfrm>
          <a:prstGeom prst="rect">
            <a:avLst/>
          </a:prstGeom>
          <a:noFill/>
          <a:ln>
            <a:noFill/>
          </a:ln>
        </p:spPr>
      </p:pic>
      <p:cxnSp>
        <p:nvCxnSpPr>
          <p:cNvPr id="15" name="Google Shape;15;p2"/>
          <p:cNvCxnSpPr/>
          <p:nvPr/>
        </p:nvCxnSpPr>
        <p:spPr>
          <a:xfrm rot="10800000" flipH="1">
            <a:off x="1131775" y="4754300"/>
            <a:ext cx="7775700" cy="15300"/>
          </a:xfrm>
          <a:prstGeom prst="straightConnector1">
            <a:avLst/>
          </a:prstGeom>
          <a:noFill/>
          <a:ln w="9525" cap="flat" cmpd="sng">
            <a:solidFill>
              <a:srgbClr val="00BABC"/>
            </a:solidFill>
            <a:prstDash val="solid"/>
            <a:round/>
            <a:headEnd type="none" w="med" len="med"/>
            <a:tailEnd type="none" w="med" len="med"/>
          </a:ln>
        </p:spPr>
      </p:cxnSp>
      <p:sp>
        <p:nvSpPr>
          <p:cNvPr id="16" name="Google Shape;16;p2"/>
          <p:cNvSpPr txBox="1"/>
          <p:nvPr/>
        </p:nvSpPr>
        <p:spPr>
          <a:xfrm>
            <a:off x="1131775" y="4749825"/>
            <a:ext cx="7431000" cy="393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00">
                <a:solidFill>
                  <a:srgbClr val="666666"/>
                </a:solidFill>
                <a:latin typeface="Verdana"/>
                <a:ea typeface="Verdana"/>
                <a:cs typeface="Verdana"/>
                <a:sym typeface="Verdana"/>
              </a:rPr>
              <a:t>          P5 Cosmic Frontier Town Hall  ✭  February 22, 2023</a:t>
            </a:r>
            <a:endParaRPr sz="1000">
              <a:solidFill>
                <a:srgbClr val="595959"/>
              </a:solidFill>
              <a:latin typeface="Verdana"/>
              <a:ea typeface="Verdana"/>
              <a:cs typeface="Verdana"/>
              <a:sym typeface="Verdana"/>
            </a:endParaRPr>
          </a:p>
        </p:txBody>
      </p:sp>
      <p:cxnSp>
        <p:nvCxnSpPr>
          <p:cNvPr id="17" name="Google Shape;17;p2"/>
          <p:cNvCxnSpPr/>
          <p:nvPr/>
        </p:nvCxnSpPr>
        <p:spPr>
          <a:xfrm>
            <a:off x="260475" y="727875"/>
            <a:ext cx="7599000" cy="8700"/>
          </a:xfrm>
          <a:prstGeom prst="straightConnector1">
            <a:avLst/>
          </a:prstGeom>
          <a:noFill/>
          <a:ln w="9525" cap="flat" cmpd="sng">
            <a:solidFill>
              <a:srgbClr val="A80532"/>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2"/>
        <p:cNvGrpSpPr/>
        <p:nvPr/>
      </p:nvGrpSpPr>
      <p:grpSpPr>
        <a:xfrm>
          <a:off x="0" y="0"/>
          <a:ext cx="0" cy="0"/>
          <a:chOff x="0" y="0"/>
          <a:chExt cx="0" cy="0"/>
        </a:xfrm>
      </p:grpSpPr>
      <p:sp>
        <p:nvSpPr>
          <p:cNvPr id="63" name="Google Shape;63;p11"/>
          <p:cNvSpPr/>
          <p:nvPr/>
        </p:nvSpPr>
        <p:spPr>
          <a:xfrm>
            <a:off x="0" y="5045700"/>
            <a:ext cx="9144000" cy="97800"/>
          </a:xfrm>
          <a:prstGeom prst="rect">
            <a:avLst/>
          </a:prstGeom>
          <a:solidFill>
            <a:srgbClr val="A805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1"/>
          <p:cNvSpPr txBox="1">
            <a:spLocks noGrp="1"/>
          </p:cNvSpPr>
          <p:nvPr>
            <p:ph type="title" hasCustomPrompt="1"/>
          </p:nvPr>
        </p:nvSpPr>
        <p:spPr>
          <a:xfrm>
            <a:off x="311700" y="991475"/>
            <a:ext cx="8520600" cy="191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0"/>
              <a:buNone/>
              <a:defRPr sz="14000" b="1"/>
            </a:lvl1pPr>
            <a:lvl2pPr lvl="1" algn="ctr">
              <a:lnSpc>
                <a:spcPct val="100000"/>
              </a:lnSpc>
              <a:spcBef>
                <a:spcPts val="0"/>
              </a:spcBef>
              <a:spcAft>
                <a:spcPts val="0"/>
              </a:spcAft>
              <a:buSzPts val="14000"/>
              <a:buNone/>
              <a:defRPr sz="14000" b="1"/>
            </a:lvl2pPr>
            <a:lvl3pPr lvl="2" algn="ctr">
              <a:lnSpc>
                <a:spcPct val="100000"/>
              </a:lnSpc>
              <a:spcBef>
                <a:spcPts val="0"/>
              </a:spcBef>
              <a:spcAft>
                <a:spcPts val="0"/>
              </a:spcAft>
              <a:buSzPts val="14000"/>
              <a:buNone/>
              <a:defRPr sz="14000" b="1"/>
            </a:lvl3pPr>
            <a:lvl4pPr lvl="3" algn="ctr">
              <a:lnSpc>
                <a:spcPct val="100000"/>
              </a:lnSpc>
              <a:spcBef>
                <a:spcPts val="0"/>
              </a:spcBef>
              <a:spcAft>
                <a:spcPts val="0"/>
              </a:spcAft>
              <a:buSzPts val="14000"/>
              <a:buNone/>
              <a:defRPr sz="14000" b="1"/>
            </a:lvl4pPr>
            <a:lvl5pPr lvl="4" algn="ctr">
              <a:lnSpc>
                <a:spcPct val="100000"/>
              </a:lnSpc>
              <a:spcBef>
                <a:spcPts val="0"/>
              </a:spcBef>
              <a:spcAft>
                <a:spcPts val="0"/>
              </a:spcAft>
              <a:buSzPts val="14000"/>
              <a:buNone/>
              <a:defRPr sz="14000" b="1"/>
            </a:lvl5pPr>
            <a:lvl6pPr lvl="5" algn="ctr">
              <a:lnSpc>
                <a:spcPct val="100000"/>
              </a:lnSpc>
              <a:spcBef>
                <a:spcPts val="0"/>
              </a:spcBef>
              <a:spcAft>
                <a:spcPts val="0"/>
              </a:spcAft>
              <a:buSzPts val="14000"/>
              <a:buNone/>
              <a:defRPr sz="14000" b="1"/>
            </a:lvl6pPr>
            <a:lvl7pPr lvl="6" algn="ctr">
              <a:lnSpc>
                <a:spcPct val="100000"/>
              </a:lnSpc>
              <a:spcBef>
                <a:spcPts val="0"/>
              </a:spcBef>
              <a:spcAft>
                <a:spcPts val="0"/>
              </a:spcAft>
              <a:buSzPts val="14000"/>
              <a:buNone/>
              <a:defRPr sz="14000" b="1"/>
            </a:lvl7pPr>
            <a:lvl8pPr lvl="7" algn="ctr">
              <a:lnSpc>
                <a:spcPct val="100000"/>
              </a:lnSpc>
              <a:spcBef>
                <a:spcPts val="0"/>
              </a:spcBef>
              <a:spcAft>
                <a:spcPts val="0"/>
              </a:spcAft>
              <a:buSzPts val="14000"/>
              <a:buNone/>
              <a:defRPr sz="14000" b="1"/>
            </a:lvl8pPr>
            <a:lvl9pPr lvl="8" algn="ctr">
              <a:lnSpc>
                <a:spcPct val="100000"/>
              </a:lnSpc>
              <a:spcBef>
                <a:spcPts val="0"/>
              </a:spcBef>
              <a:spcAft>
                <a:spcPts val="0"/>
              </a:spcAft>
              <a:buSzPts val="14000"/>
              <a:buNone/>
              <a:defRPr sz="14000" b="1"/>
            </a:lvl9pPr>
          </a:lstStyle>
          <a:p>
            <a:r>
              <a:t>xx%</a:t>
            </a:r>
          </a:p>
        </p:txBody>
      </p:sp>
      <p:sp>
        <p:nvSpPr>
          <p:cNvPr id="65" name="Google Shape;65;p11"/>
          <p:cNvSpPr txBox="1">
            <a:spLocks noGrp="1"/>
          </p:cNvSpPr>
          <p:nvPr>
            <p:ph type="body" idx="1"/>
          </p:nvPr>
        </p:nvSpPr>
        <p:spPr>
          <a:xfrm>
            <a:off x="311700" y="3071300"/>
            <a:ext cx="8520600" cy="901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1600"/>
              </a:spcBef>
              <a:spcAft>
                <a:spcPts val="0"/>
              </a:spcAft>
              <a:buSzPts val="1800"/>
              <a:buChar char="○"/>
              <a:defRPr/>
            </a:lvl2pPr>
            <a:lvl3pPr marL="1371600" lvl="2" indent="-342900" algn="ctr">
              <a:lnSpc>
                <a:spcPct val="115000"/>
              </a:lnSpc>
              <a:spcBef>
                <a:spcPts val="1600"/>
              </a:spcBef>
              <a:spcAft>
                <a:spcPts val="0"/>
              </a:spcAft>
              <a:buSzPts val="1800"/>
              <a:buChar char="■"/>
              <a:defRPr/>
            </a:lvl3pPr>
            <a:lvl4pPr marL="1828800" lvl="3" indent="-342900" algn="ctr">
              <a:lnSpc>
                <a:spcPct val="115000"/>
              </a:lnSpc>
              <a:spcBef>
                <a:spcPts val="1600"/>
              </a:spcBef>
              <a:spcAft>
                <a:spcPts val="0"/>
              </a:spcAft>
              <a:buSzPts val="1800"/>
              <a:buChar char="●"/>
              <a:defRPr/>
            </a:lvl4pPr>
            <a:lvl5pPr marL="2286000" lvl="4" indent="-342900" algn="ctr">
              <a:lnSpc>
                <a:spcPct val="115000"/>
              </a:lnSpc>
              <a:spcBef>
                <a:spcPts val="1600"/>
              </a:spcBef>
              <a:spcAft>
                <a:spcPts val="0"/>
              </a:spcAft>
              <a:buSzPts val="1800"/>
              <a:buChar char="○"/>
              <a:defRPr/>
            </a:lvl5pPr>
            <a:lvl6pPr marL="2743200" lvl="5" indent="-342900" algn="ctr">
              <a:lnSpc>
                <a:spcPct val="115000"/>
              </a:lnSpc>
              <a:spcBef>
                <a:spcPts val="1600"/>
              </a:spcBef>
              <a:spcAft>
                <a:spcPts val="0"/>
              </a:spcAft>
              <a:buSzPts val="1800"/>
              <a:buChar char="■"/>
              <a:defRPr/>
            </a:lvl6pPr>
            <a:lvl7pPr marL="3200400" lvl="6" indent="-342900" algn="ctr">
              <a:lnSpc>
                <a:spcPct val="115000"/>
              </a:lnSpc>
              <a:spcBef>
                <a:spcPts val="1600"/>
              </a:spcBef>
              <a:spcAft>
                <a:spcPts val="0"/>
              </a:spcAft>
              <a:buSzPts val="1800"/>
              <a:buChar char="●"/>
              <a:defRPr/>
            </a:lvl7pPr>
            <a:lvl8pPr marL="3657600" lvl="7" indent="-342900" algn="ctr">
              <a:lnSpc>
                <a:spcPct val="115000"/>
              </a:lnSpc>
              <a:spcBef>
                <a:spcPts val="1600"/>
              </a:spcBef>
              <a:spcAft>
                <a:spcPts val="0"/>
              </a:spcAft>
              <a:buSzPts val="1800"/>
              <a:buChar char="○"/>
              <a:defRPr/>
            </a:lvl8pPr>
            <a:lvl9pPr marL="4114800" lvl="8" indent="-342900" algn="ctr">
              <a:lnSpc>
                <a:spcPct val="115000"/>
              </a:lnSpc>
              <a:spcBef>
                <a:spcPts val="1600"/>
              </a:spcBef>
              <a:spcAft>
                <a:spcPts val="1600"/>
              </a:spcAft>
              <a:buSzPts val="1800"/>
              <a:buChar char="■"/>
              <a:defRPr/>
            </a:lvl9pPr>
          </a:lstStyle>
          <a:p>
            <a:endParaRPr/>
          </a:p>
        </p:txBody>
      </p:sp>
      <p:sp>
        <p:nvSpPr>
          <p:cNvPr id="66" name="Google Shape;66;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3"/>
          <p:cNvSpPr txBox="1">
            <a:spLocks noGrp="1"/>
          </p:cNvSpPr>
          <p:nvPr>
            <p:ph type="title"/>
          </p:nvPr>
        </p:nvSpPr>
        <p:spPr>
          <a:xfrm>
            <a:off x="1828800" y="115582"/>
            <a:ext cx="6343800" cy="685800"/>
          </a:xfrm>
          <a:prstGeom prst="rect">
            <a:avLst/>
          </a:prstGeom>
          <a:noFill/>
          <a:ln>
            <a:noFill/>
          </a:ln>
        </p:spPr>
        <p:txBody>
          <a:bodyPr spcFirstLastPara="1" wrap="square" lIns="69400" tIns="34700" rIns="69400" bIns="34700" anchor="ctr" anchorCtr="0">
            <a:normAutofit/>
          </a:bodyPr>
          <a:lstStyle>
            <a:lvl1pPr lvl="0" algn="l" rtl="0">
              <a:lnSpc>
                <a:spcPct val="114000"/>
              </a:lnSpc>
              <a:spcBef>
                <a:spcPts val="0"/>
              </a:spcBef>
              <a:spcAft>
                <a:spcPts val="0"/>
              </a:spcAft>
              <a:buClr>
                <a:schemeClr val="l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 name="Google Shape;71;p13"/>
          <p:cNvSpPr txBox="1">
            <a:spLocks noGrp="1"/>
          </p:cNvSpPr>
          <p:nvPr>
            <p:ph type="sldNum" idx="12"/>
          </p:nvPr>
        </p:nvSpPr>
        <p:spPr>
          <a:xfrm>
            <a:off x="8515350" y="4767263"/>
            <a:ext cx="342900" cy="273900"/>
          </a:xfrm>
          <a:prstGeom prst="rect">
            <a:avLst/>
          </a:prstGeom>
          <a:noFill/>
          <a:ln>
            <a:noFill/>
          </a:ln>
        </p:spPr>
        <p:txBody>
          <a:bodyPr spcFirstLastPara="1" wrap="square" lIns="69400" tIns="34700" rIns="69400" bIns="34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13"/>
          <p:cNvSpPr txBox="1">
            <a:spLocks noGrp="1"/>
          </p:cNvSpPr>
          <p:nvPr>
            <p:ph type="body" idx="1"/>
          </p:nvPr>
        </p:nvSpPr>
        <p:spPr>
          <a:xfrm>
            <a:off x="211425" y="966375"/>
            <a:ext cx="8620800" cy="37359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rgbClr val="313333"/>
              </a:buClr>
              <a:buSzPts val="1800"/>
              <a:buFont typeface="Source Sans Pro"/>
              <a:buChar char="●"/>
              <a:defRPr sz="1800">
                <a:solidFill>
                  <a:srgbClr val="313333"/>
                </a:solidFill>
                <a:latin typeface="Source Sans Pro"/>
                <a:ea typeface="Source Sans Pro"/>
                <a:cs typeface="Source Sans Pro"/>
                <a:sym typeface="Source Sans Pro"/>
              </a:defRPr>
            </a:lvl1pPr>
            <a:lvl2pPr marL="914400" lvl="1" indent="-342900" rtl="0">
              <a:lnSpc>
                <a:spcPct val="100000"/>
              </a:lnSpc>
              <a:spcBef>
                <a:spcPts val="1600"/>
              </a:spcBef>
              <a:spcAft>
                <a:spcPts val="0"/>
              </a:spcAft>
              <a:buClr>
                <a:srgbClr val="313333"/>
              </a:buClr>
              <a:buSzPts val="1800"/>
              <a:buFont typeface="Source Sans Pro"/>
              <a:buChar char="○"/>
              <a:defRPr>
                <a:solidFill>
                  <a:srgbClr val="313333"/>
                </a:solidFill>
                <a:latin typeface="Source Sans Pro"/>
                <a:ea typeface="Source Sans Pro"/>
                <a:cs typeface="Source Sans Pro"/>
                <a:sym typeface="Source Sans Pro"/>
              </a:defRPr>
            </a:lvl2pPr>
            <a:lvl3pPr marL="1371600" lvl="2" indent="-342900" rtl="0">
              <a:lnSpc>
                <a:spcPct val="100000"/>
              </a:lnSpc>
              <a:spcBef>
                <a:spcPts val="1600"/>
              </a:spcBef>
              <a:spcAft>
                <a:spcPts val="0"/>
              </a:spcAft>
              <a:buClr>
                <a:srgbClr val="313333"/>
              </a:buClr>
              <a:buSzPts val="1800"/>
              <a:buFont typeface="Source Sans Pro"/>
              <a:buChar char="■"/>
              <a:defRPr>
                <a:solidFill>
                  <a:srgbClr val="313333"/>
                </a:solidFill>
                <a:latin typeface="Source Sans Pro"/>
                <a:ea typeface="Source Sans Pro"/>
                <a:cs typeface="Source Sans Pro"/>
                <a:sym typeface="Source Sans Pro"/>
              </a:defRPr>
            </a:lvl3pPr>
            <a:lvl4pPr marL="1828800" lvl="3" indent="-342900" rtl="0">
              <a:lnSpc>
                <a:spcPct val="100000"/>
              </a:lnSpc>
              <a:spcBef>
                <a:spcPts val="1600"/>
              </a:spcBef>
              <a:spcAft>
                <a:spcPts val="0"/>
              </a:spcAft>
              <a:buClr>
                <a:srgbClr val="313333"/>
              </a:buClr>
              <a:buSzPts val="1800"/>
              <a:buFont typeface="Source Sans Pro"/>
              <a:buChar char="●"/>
              <a:defRPr>
                <a:solidFill>
                  <a:srgbClr val="313333"/>
                </a:solidFill>
                <a:latin typeface="Source Sans Pro"/>
                <a:ea typeface="Source Sans Pro"/>
                <a:cs typeface="Source Sans Pro"/>
                <a:sym typeface="Source Sans Pro"/>
              </a:defRPr>
            </a:lvl4pPr>
            <a:lvl5pPr marL="2286000" lvl="4" indent="-342900" rtl="0">
              <a:lnSpc>
                <a:spcPct val="100000"/>
              </a:lnSpc>
              <a:spcBef>
                <a:spcPts val="1600"/>
              </a:spcBef>
              <a:spcAft>
                <a:spcPts val="0"/>
              </a:spcAft>
              <a:buClr>
                <a:srgbClr val="313333"/>
              </a:buClr>
              <a:buSzPts val="1800"/>
              <a:buFont typeface="Source Sans Pro"/>
              <a:buChar char="○"/>
              <a:defRPr>
                <a:solidFill>
                  <a:srgbClr val="313333"/>
                </a:solidFill>
                <a:latin typeface="Source Sans Pro"/>
                <a:ea typeface="Source Sans Pro"/>
                <a:cs typeface="Source Sans Pro"/>
                <a:sym typeface="Source Sans Pro"/>
              </a:defRPr>
            </a:lvl5pPr>
            <a:lvl6pPr marL="2743200" lvl="5" indent="-342900" rtl="0">
              <a:lnSpc>
                <a:spcPct val="100000"/>
              </a:lnSpc>
              <a:spcBef>
                <a:spcPts val="1600"/>
              </a:spcBef>
              <a:spcAft>
                <a:spcPts val="0"/>
              </a:spcAft>
              <a:buClr>
                <a:srgbClr val="313333"/>
              </a:buClr>
              <a:buSzPts val="1800"/>
              <a:buFont typeface="Source Sans Pro"/>
              <a:buChar char="■"/>
              <a:defRPr>
                <a:solidFill>
                  <a:srgbClr val="313333"/>
                </a:solidFill>
                <a:latin typeface="Source Sans Pro"/>
                <a:ea typeface="Source Sans Pro"/>
                <a:cs typeface="Source Sans Pro"/>
                <a:sym typeface="Source Sans Pro"/>
              </a:defRPr>
            </a:lvl6pPr>
            <a:lvl7pPr marL="3200400" lvl="6" indent="-342900" rtl="0">
              <a:lnSpc>
                <a:spcPct val="100000"/>
              </a:lnSpc>
              <a:spcBef>
                <a:spcPts val="1600"/>
              </a:spcBef>
              <a:spcAft>
                <a:spcPts val="0"/>
              </a:spcAft>
              <a:buClr>
                <a:srgbClr val="313333"/>
              </a:buClr>
              <a:buSzPts val="1800"/>
              <a:buFont typeface="Source Sans Pro"/>
              <a:buChar char="●"/>
              <a:defRPr>
                <a:solidFill>
                  <a:srgbClr val="313333"/>
                </a:solidFill>
                <a:latin typeface="Source Sans Pro"/>
                <a:ea typeface="Source Sans Pro"/>
                <a:cs typeface="Source Sans Pro"/>
                <a:sym typeface="Source Sans Pro"/>
              </a:defRPr>
            </a:lvl7pPr>
            <a:lvl8pPr marL="3657600" lvl="7" indent="-342900" rtl="0">
              <a:lnSpc>
                <a:spcPct val="100000"/>
              </a:lnSpc>
              <a:spcBef>
                <a:spcPts val="1600"/>
              </a:spcBef>
              <a:spcAft>
                <a:spcPts val="0"/>
              </a:spcAft>
              <a:buClr>
                <a:srgbClr val="313333"/>
              </a:buClr>
              <a:buSzPts val="1800"/>
              <a:buFont typeface="Source Sans Pro"/>
              <a:buChar char="○"/>
              <a:defRPr>
                <a:solidFill>
                  <a:srgbClr val="313333"/>
                </a:solidFill>
                <a:latin typeface="Source Sans Pro"/>
                <a:ea typeface="Source Sans Pro"/>
                <a:cs typeface="Source Sans Pro"/>
                <a:sym typeface="Source Sans Pro"/>
              </a:defRPr>
            </a:lvl8pPr>
            <a:lvl9pPr marL="4114800" lvl="8" indent="-342900" rtl="0">
              <a:lnSpc>
                <a:spcPct val="100000"/>
              </a:lnSpc>
              <a:spcBef>
                <a:spcPts val="1600"/>
              </a:spcBef>
              <a:spcAft>
                <a:spcPts val="400"/>
              </a:spcAft>
              <a:buClr>
                <a:srgbClr val="313333"/>
              </a:buClr>
              <a:buSzPts val="1800"/>
              <a:buFont typeface="Source Sans Pro"/>
              <a:buChar char="■"/>
              <a:defRPr>
                <a:solidFill>
                  <a:srgbClr val="313333"/>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8"/>
        <p:cNvGrpSpPr/>
        <p:nvPr/>
      </p:nvGrpSpPr>
      <p:grpSpPr>
        <a:xfrm>
          <a:off x="0" y="0"/>
          <a:ext cx="0" cy="0"/>
          <a:chOff x="0" y="0"/>
          <a:chExt cx="0" cy="0"/>
        </a:xfrm>
      </p:grpSpPr>
      <p:cxnSp>
        <p:nvCxnSpPr>
          <p:cNvPr id="19" name="Google Shape;19;p3"/>
          <p:cNvCxnSpPr/>
          <p:nvPr/>
        </p:nvCxnSpPr>
        <p:spPr>
          <a:xfrm>
            <a:off x="0" y="2998150"/>
            <a:ext cx="9144000" cy="0"/>
          </a:xfrm>
          <a:prstGeom prst="straightConnector1">
            <a:avLst/>
          </a:prstGeom>
          <a:noFill/>
          <a:ln w="19050" cap="flat" cmpd="sng">
            <a:solidFill>
              <a:srgbClr val="A80532"/>
            </a:solidFill>
            <a:prstDash val="solid"/>
            <a:round/>
            <a:headEnd type="none" w="sm" len="sm"/>
            <a:tailEnd type="none" w="sm" len="sm"/>
          </a:ln>
        </p:spPr>
      </p:cxnSp>
      <p:sp>
        <p:nvSpPr>
          <p:cNvPr id="20" name="Google Shape;20;p3"/>
          <p:cNvSpPr txBox="1">
            <a:spLocks noGrp="1"/>
          </p:cNvSpPr>
          <p:nvPr>
            <p:ph type="ctrTitle"/>
          </p:nvPr>
        </p:nvSpPr>
        <p:spPr>
          <a:xfrm>
            <a:off x="448225" y="1257300"/>
            <a:ext cx="8185200" cy="1588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00000"/>
              </a:buClr>
              <a:buSzPts val="4800"/>
              <a:buFont typeface="Verdana"/>
              <a:buNone/>
              <a:defRPr sz="4800">
                <a:solidFill>
                  <a:srgbClr val="000000"/>
                </a:solidFill>
                <a:latin typeface="Verdana"/>
                <a:ea typeface="Verdana"/>
                <a:cs typeface="Verdana"/>
                <a:sym typeface="Verdana"/>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1" name="Google Shape;21;p3"/>
          <p:cNvSpPr txBox="1">
            <a:spLocks noGrp="1"/>
          </p:cNvSpPr>
          <p:nvPr>
            <p:ph type="subTitle" idx="1"/>
          </p:nvPr>
        </p:nvSpPr>
        <p:spPr>
          <a:xfrm>
            <a:off x="510450" y="3182313"/>
            <a:ext cx="8123100" cy="63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Font typeface="Verdana"/>
              <a:buNone/>
              <a:defRPr>
                <a:latin typeface="Verdana"/>
                <a:ea typeface="Verdana"/>
                <a:cs typeface="Verdana"/>
                <a:sym typeface="Verdana"/>
              </a:defRPr>
            </a:lvl1pPr>
            <a:lvl2pPr lvl="1" algn="l">
              <a:lnSpc>
                <a:spcPct val="100000"/>
              </a:lnSpc>
              <a:spcBef>
                <a:spcPts val="0"/>
              </a:spcBef>
              <a:spcAft>
                <a:spcPts val="0"/>
              </a:spcAft>
              <a:buSzPts val="1800"/>
              <a:buFont typeface="Verdana"/>
              <a:buNone/>
              <a:defRPr>
                <a:latin typeface="Verdana"/>
                <a:ea typeface="Verdana"/>
                <a:cs typeface="Verdana"/>
                <a:sym typeface="Verdana"/>
              </a:defRPr>
            </a:lvl2pPr>
            <a:lvl3pPr lvl="2" algn="l">
              <a:lnSpc>
                <a:spcPct val="100000"/>
              </a:lnSpc>
              <a:spcBef>
                <a:spcPts val="0"/>
              </a:spcBef>
              <a:spcAft>
                <a:spcPts val="0"/>
              </a:spcAft>
              <a:buSzPts val="1800"/>
              <a:buFont typeface="Verdana"/>
              <a:buNone/>
              <a:defRPr>
                <a:latin typeface="Verdana"/>
                <a:ea typeface="Verdana"/>
                <a:cs typeface="Verdana"/>
                <a:sym typeface="Verdana"/>
              </a:defRPr>
            </a:lvl3pPr>
            <a:lvl4pPr lvl="3" algn="l">
              <a:lnSpc>
                <a:spcPct val="100000"/>
              </a:lnSpc>
              <a:spcBef>
                <a:spcPts val="0"/>
              </a:spcBef>
              <a:spcAft>
                <a:spcPts val="0"/>
              </a:spcAft>
              <a:buSzPts val="1800"/>
              <a:buFont typeface="Verdana"/>
              <a:buNone/>
              <a:defRPr>
                <a:latin typeface="Verdana"/>
                <a:ea typeface="Verdana"/>
                <a:cs typeface="Verdana"/>
                <a:sym typeface="Verdana"/>
              </a:defRPr>
            </a:lvl4pPr>
            <a:lvl5pPr lvl="4" algn="l">
              <a:lnSpc>
                <a:spcPct val="100000"/>
              </a:lnSpc>
              <a:spcBef>
                <a:spcPts val="0"/>
              </a:spcBef>
              <a:spcAft>
                <a:spcPts val="0"/>
              </a:spcAft>
              <a:buSzPts val="1800"/>
              <a:buFont typeface="Verdana"/>
              <a:buNone/>
              <a:defRPr>
                <a:latin typeface="Verdana"/>
                <a:ea typeface="Verdana"/>
                <a:cs typeface="Verdana"/>
                <a:sym typeface="Verdana"/>
              </a:defRPr>
            </a:lvl5pPr>
            <a:lvl6pPr lvl="5" algn="l">
              <a:lnSpc>
                <a:spcPct val="100000"/>
              </a:lnSpc>
              <a:spcBef>
                <a:spcPts val="0"/>
              </a:spcBef>
              <a:spcAft>
                <a:spcPts val="0"/>
              </a:spcAft>
              <a:buSzPts val="1800"/>
              <a:buFont typeface="Verdana"/>
              <a:buNone/>
              <a:defRPr>
                <a:latin typeface="Verdana"/>
                <a:ea typeface="Verdana"/>
                <a:cs typeface="Verdana"/>
                <a:sym typeface="Verdana"/>
              </a:defRPr>
            </a:lvl6pPr>
            <a:lvl7pPr lvl="6" algn="l">
              <a:lnSpc>
                <a:spcPct val="100000"/>
              </a:lnSpc>
              <a:spcBef>
                <a:spcPts val="0"/>
              </a:spcBef>
              <a:spcAft>
                <a:spcPts val="0"/>
              </a:spcAft>
              <a:buSzPts val="1800"/>
              <a:buFont typeface="Verdana"/>
              <a:buNone/>
              <a:defRPr>
                <a:latin typeface="Verdana"/>
                <a:ea typeface="Verdana"/>
                <a:cs typeface="Verdana"/>
                <a:sym typeface="Verdana"/>
              </a:defRPr>
            </a:lvl7pPr>
            <a:lvl8pPr lvl="7" algn="l">
              <a:lnSpc>
                <a:spcPct val="100000"/>
              </a:lnSpc>
              <a:spcBef>
                <a:spcPts val="0"/>
              </a:spcBef>
              <a:spcAft>
                <a:spcPts val="0"/>
              </a:spcAft>
              <a:buSzPts val="1800"/>
              <a:buFont typeface="Verdana"/>
              <a:buNone/>
              <a:defRPr>
                <a:latin typeface="Verdana"/>
                <a:ea typeface="Verdana"/>
                <a:cs typeface="Verdana"/>
                <a:sym typeface="Verdana"/>
              </a:defRPr>
            </a:lvl8pPr>
            <a:lvl9pPr lvl="8" algn="l">
              <a:lnSpc>
                <a:spcPct val="100000"/>
              </a:lnSpc>
              <a:spcBef>
                <a:spcPts val="0"/>
              </a:spcBef>
              <a:spcAft>
                <a:spcPts val="0"/>
              </a:spcAft>
              <a:buSzPts val="1800"/>
              <a:buFont typeface="Verdana"/>
              <a:buNone/>
              <a:defRPr>
                <a:latin typeface="Verdana"/>
                <a:ea typeface="Verdana"/>
                <a:cs typeface="Verdana"/>
                <a:sym typeface="Verdana"/>
              </a:defRPr>
            </a:lvl9pPr>
          </a:lstStyle>
          <a:p>
            <a:endParaRPr/>
          </a:p>
        </p:txBody>
      </p:sp>
      <p:sp>
        <p:nvSpPr>
          <p:cNvPr id="22" name="Google Shape;2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3" descr="desc-logo.png"/>
          <p:cNvPicPr preferRelativeResize="0"/>
          <p:nvPr/>
        </p:nvPicPr>
        <p:blipFill rotWithShape="1">
          <a:blip r:embed="rId2">
            <a:alphaModFix/>
          </a:blip>
          <a:srcRect/>
          <a:stretch/>
        </p:blipFill>
        <p:spPr>
          <a:xfrm>
            <a:off x="7312104" y="3996499"/>
            <a:ext cx="1478722" cy="988025"/>
          </a:xfrm>
          <a:prstGeom prst="rect">
            <a:avLst/>
          </a:prstGeom>
          <a:noFill/>
          <a:ln>
            <a:noFill/>
          </a:ln>
        </p:spPr>
      </p:pic>
      <p:pic>
        <p:nvPicPr>
          <p:cNvPr id="24" name="Google Shape;24;p3"/>
          <p:cNvPicPr preferRelativeResize="0"/>
          <p:nvPr/>
        </p:nvPicPr>
        <p:blipFill rotWithShape="1">
          <a:blip r:embed="rId3">
            <a:alphaModFix/>
          </a:blip>
          <a:srcRect l="3329" t="13826" r="12587" b="28226"/>
          <a:stretch/>
        </p:blipFill>
        <p:spPr>
          <a:xfrm>
            <a:off x="94475" y="3755825"/>
            <a:ext cx="1782826" cy="1228700"/>
          </a:xfrm>
          <a:prstGeom prst="rect">
            <a:avLst/>
          </a:prstGeom>
          <a:noFill/>
          <a:ln>
            <a:noFill/>
          </a:ln>
        </p:spPr>
      </p:pic>
      <p:pic>
        <p:nvPicPr>
          <p:cNvPr id="25" name="Google Shape;25;p3"/>
          <p:cNvPicPr preferRelativeResize="0"/>
          <p:nvPr/>
        </p:nvPicPr>
        <p:blipFill rotWithShape="1">
          <a:blip r:embed="rId4">
            <a:alphaModFix amt="34000"/>
          </a:blip>
          <a:srcRect l="641" t="626" r="47201" b="45857"/>
          <a:stretch/>
        </p:blipFill>
        <p:spPr>
          <a:xfrm>
            <a:off x="3889350" y="-370700"/>
            <a:ext cx="5254650" cy="55141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26"/>
        <p:cNvGrpSpPr/>
        <p:nvPr/>
      </p:nvGrpSpPr>
      <p:grpSpPr>
        <a:xfrm>
          <a:off x="0" y="0"/>
          <a:ext cx="0" cy="0"/>
          <a:chOff x="0" y="0"/>
          <a:chExt cx="0" cy="0"/>
        </a:xfrm>
      </p:grpSpPr>
      <p:cxnSp>
        <p:nvCxnSpPr>
          <p:cNvPr id="27" name="Google Shape;27;p4"/>
          <p:cNvCxnSpPr/>
          <p:nvPr/>
        </p:nvCxnSpPr>
        <p:spPr>
          <a:xfrm>
            <a:off x="0" y="2998150"/>
            <a:ext cx="9144000" cy="0"/>
          </a:xfrm>
          <a:prstGeom prst="straightConnector1">
            <a:avLst/>
          </a:prstGeom>
          <a:noFill/>
          <a:ln w="19050" cap="flat" cmpd="sng">
            <a:solidFill>
              <a:srgbClr val="A80532"/>
            </a:solidFill>
            <a:prstDash val="solid"/>
            <a:round/>
            <a:headEnd type="none" w="sm" len="sm"/>
            <a:tailEnd type="none" w="sm" len="sm"/>
          </a:ln>
        </p:spPr>
      </p:cxnSp>
      <p:sp>
        <p:nvSpPr>
          <p:cNvPr id="28" name="Google Shape;28;p4"/>
          <p:cNvSpPr txBox="1">
            <a:spLocks noGrp="1"/>
          </p:cNvSpPr>
          <p:nvPr>
            <p:ph type="title"/>
          </p:nvPr>
        </p:nvSpPr>
        <p:spPr>
          <a:xfrm>
            <a:off x="510450" y="2057400"/>
            <a:ext cx="8123100" cy="778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9" name="Google Shape;2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pic>
        <p:nvPicPr>
          <p:cNvPr id="30" name="Google Shape;30;p4" descr="desc-logo.png"/>
          <p:cNvPicPr preferRelativeResize="0"/>
          <p:nvPr/>
        </p:nvPicPr>
        <p:blipFill rotWithShape="1">
          <a:blip r:embed="rId2">
            <a:alphaModFix/>
          </a:blip>
          <a:srcRect/>
          <a:stretch/>
        </p:blipFill>
        <p:spPr>
          <a:xfrm>
            <a:off x="7185425" y="4064606"/>
            <a:ext cx="1376793" cy="91993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160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42900" algn="l">
              <a:lnSpc>
                <a:spcPct val="115000"/>
              </a:lnSpc>
              <a:spcBef>
                <a:spcPts val="1600"/>
              </a:spcBef>
              <a:spcAft>
                <a:spcPts val="0"/>
              </a:spcAft>
              <a:buSzPts val="1800"/>
              <a:buChar char="●"/>
              <a:defRPr/>
            </a:lvl7pPr>
            <a:lvl8pPr marL="3657600" lvl="7" indent="-342900" algn="l">
              <a:lnSpc>
                <a:spcPct val="115000"/>
              </a:lnSpc>
              <a:spcBef>
                <a:spcPts val="1600"/>
              </a:spcBef>
              <a:spcAft>
                <a:spcPts val="0"/>
              </a:spcAft>
              <a:buSzPts val="1800"/>
              <a:buChar char="○"/>
              <a:defRPr/>
            </a:lvl8pPr>
            <a:lvl9pPr marL="4114800" lvl="8" indent="-342900" algn="l">
              <a:lnSpc>
                <a:spcPct val="115000"/>
              </a:lnSpc>
              <a:spcBef>
                <a:spcPts val="1600"/>
              </a:spcBef>
              <a:spcAft>
                <a:spcPts val="1600"/>
              </a:spcAft>
              <a:buSzPts val="1800"/>
              <a:buChar char="■"/>
              <a:defRPr/>
            </a:lvl9pPr>
          </a:lstStyle>
          <a:p>
            <a:endParaRPr/>
          </a:p>
        </p:txBody>
      </p:sp>
      <p:sp>
        <p:nvSpPr>
          <p:cNvPr id="34" name="Google Shape;34;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160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42900" algn="l">
              <a:lnSpc>
                <a:spcPct val="115000"/>
              </a:lnSpc>
              <a:spcBef>
                <a:spcPts val="1600"/>
              </a:spcBef>
              <a:spcAft>
                <a:spcPts val="0"/>
              </a:spcAft>
              <a:buSzPts val="1800"/>
              <a:buChar char="●"/>
              <a:defRPr/>
            </a:lvl7pPr>
            <a:lvl8pPr marL="3657600" lvl="7" indent="-342900" algn="l">
              <a:lnSpc>
                <a:spcPct val="115000"/>
              </a:lnSpc>
              <a:spcBef>
                <a:spcPts val="1600"/>
              </a:spcBef>
              <a:spcAft>
                <a:spcPts val="0"/>
              </a:spcAft>
              <a:buSzPts val="1800"/>
              <a:buChar char="○"/>
              <a:defRPr/>
            </a:lvl8pPr>
            <a:lvl9pPr marL="4114800" lvl="8" indent="-342900" algn="l">
              <a:lnSpc>
                <a:spcPct val="115000"/>
              </a:lnSpc>
              <a:spcBef>
                <a:spcPts val="1600"/>
              </a:spcBef>
              <a:spcAft>
                <a:spcPts val="1600"/>
              </a:spcAft>
              <a:buSzPts val="1800"/>
              <a:buChar char="■"/>
              <a:defRPr/>
            </a:lvl9pPr>
          </a:lstStyle>
          <a:p>
            <a:endParaRPr/>
          </a:p>
        </p:txBody>
      </p:sp>
      <p:sp>
        <p:nvSpPr>
          <p:cNvPr id="35" name="Google Shape;35;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pic>
        <p:nvPicPr>
          <p:cNvPr id="36" name="Google Shape;36;p5" descr="desc-logo.png"/>
          <p:cNvPicPr preferRelativeResize="0"/>
          <p:nvPr/>
        </p:nvPicPr>
        <p:blipFill rotWithShape="1">
          <a:blip r:embed="rId2">
            <a:alphaModFix/>
          </a:blip>
          <a:srcRect/>
          <a:stretch/>
        </p:blipFill>
        <p:spPr>
          <a:xfrm>
            <a:off x="7185425" y="97725"/>
            <a:ext cx="1376793" cy="919931"/>
          </a:xfrm>
          <a:prstGeom prst="rect">
            <a:avLst/>
          </a:prstGeom>
          <a:noFill/>
          <a:ln>
            <a:noFill/>
          </a:ln>
        </p:spPr>
      </p:pic>
      <p:sp>
        <p:nvSpPr>
          <p:cNvPr id="37" name="Google Shape;37;p5"/>
          <p:cNvSpPr/>
          <p:nvPr/>
        </p:nvSpPr>
        <p:spPr>
          <a:xfrm>
            <a:off x="0" y="5045700"/>
            <a:ext cx="9144000" cy="97800"/>
          </a:xfrm>
          <a:prstGeom prst="rect">
            <a:avLst/>
          </a:prstGeom>
          <a:solidFill>
            <a:srgbClr val="A805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6" descr="desc-logo.png"/>
          <p:cNvPicPr preferRelativeResize="0"/>
          <p:nvPr/>
        </p:nvPicPr>
        <p:blipFill rotWithShape="1">
          <a:blip r:embed="rId2">
            <a:alphaModFix/>
          </a:blip>
          <a:srcRect/>
          <a:stretch/>
        </p:blipFill>
        <p:spPr>
          <a:xfrm>
            <a:off x="7185425" y="97725"/>
            <a:ext cx="1376793" cy="919931"/>
          </a:xfrm>
          <a:prstGeom prst="rect">
            <a:avLst/>
          </a:prstGeom>
          <a:noFill/>
          <a:ln>
            <a:noFill/>
          </a:ln>
        </p:spPr>
      </p:pic>
      <p:sp>
        <p:nvSpPr>
          <p:cNvPr id="42" name="Google Shape;42;p6"/>
          <p:cNvSpPr/>
          <p:nvPr/>
        </p:nvSpPr>
        <p:spPr>
          <a:xfrm>
            <a:off x="0" y="5045700"/>
            <a:ext cx="9144000" cy="97800"/>
          </a:xfrm>
          <a:prstGeom prst="rect">
            <a:avLst/>
          </a:prstGeom>
          <a:solidFill>
            <a:srgbClr val="A805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5" name="Google Shape;45;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1600"/>
              </a:spcBef>
              <a:spcAft>
                <a:spcPts val="0"/>
              </a:spcAft>
              <a:buSzPts val="1400"/>
              <a:buChar char="○"/>
              <a:defRPr sz="1400"/>
            </a:lvl2pPr>
            <a:lvl3pPr marL="1371600" lvl="2" indent="-317500" algn="l">
              <a:lnSpc>
                <a:spcPct val="115000"/>
              </a:lnSpc>
              <a:spcBef>
                <a:spcPts val="1600"/>
              </a:spcBef>
              <a:spcAft>
                <a:spcPts val="0"/>
              </a:spcAft>
              <a:buSzPts val="1400"/>
              <a:buChar char="■"/>
              <a:defRPr sz="1400"/>
            </a:lvl3pPr>
            <a:lvl4pPr marL="1828800" lvl="3" indent="-317500" algn="l">
              <a:lnSpc>
                <a:spcPct val="115000"/>
              </a:lnSpc>
              <a:spcBef>
                <a:spcPts val="1600"/>
              </a:spcBef>
              <a:spcAft>
                <a:spcPts val="0"/>
              </a:spcAft>
              <a:buSzPts val="1400"/>
              <a:buChar char="●"/>
              <a:defRPr sz="1400"/>
            </a:lvl4pPr>
            <a:lvl5pPr marL="2286000" lvl="4" indent="-317500" algn="l">
              <a:lnSpc>
                <a:spcPct val="115000"/>
              </a:lnSpc>
              <a:spcBef>
                <a:spcPts val="1600"/>
              </a:spcBef>
              <a:spcAft>
                <a:spcPts val="0"/>
              </a:spcAft>
              <a:buSzPts val="1400"/>
              <a:buChar char="○"/>
              <a:defRPr sz="1400"/>
            </a:lvl5pPr>
            <a:lvl6pPr marL="2743200" lvl="5" indent="-317500" algn="l">
              <a:lnSpc>
                <a:spcPct val="115000"/>
              </a:lnSpc>
              <a:spcBef>
                <a:spcPts val="1600"/>
              </a:spcBef>
              <a:spcAft>
                <a:spcPts val="0"/>
              </a:spcAft>
              <a:buSzPts val="1400"/>
              <a:buChar char="■"/>
              <a:defRPr sz="1400"/>
            </a:lvl6pPr>
            <a:lvl7pPr marL="3200400" lvl="6" indent="-317500" algn="l">
              <a:lnSpc>
                <a:spcPct val="115000"/>
              </a:lnSpc>
              <a:spcBef>
                <a:spcPts val="1600"/>
              </a:spcBef>
              <a:spcAft>
                <a:spcPts val="0"/>
              </a:spcAft>
              <a:buSzPts val="1400"/>
              <a:buChar char="●"/>
              <a:defRPr sz="1400"/>
            </a:lvl7pPr>
            <a:lvl8pPr marL="3657600" lvl="7" indent="-317500" algn="l">
              <a:lnSpc>
                <a:spcPct val="115000"/>
              </a:lnSpc>
              <a:spcBef>
                <a:spcPts val="1600"/>
              </a:spcBef>
              <a:spcAft>
                <a:spcPts val="0"/>
              </a:spcAft>
              <a:buSzPts val="1400"/>
              <a:buChar char="○"/>
              <a:defRPr sz="1400"/>
            </a:lvl8pPr>
            <a:lvl9pPr marL="4114800" lvl="8" indent="-317500" algn="l">
              <a:lnSpc>
                <a:spcPct val="115000"/>
              </a:lnSpc>
              <a:spcBef>
                <a:spcPts val="1600"/>
              </a:spcBef>
              <a:spcAft>
                <a:spcPts val="1600"/>
              </a:spcAft>
              <a:buSzPts val="1400"/>
              <a:buChar char="■"/>
              <a:defRPr sz="1400"/>
            </a:lvl9pPr>
          </a:lstStyle>
          <a:p>
            <a:endParaRPr/>
          </a:p>
        </p:txBody>
      </p:sp>
      <p:sp>
        <p:nvSpPr>
          <p:cNvPr id="46" name="Google Shape;4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pic>
        <p:nvPicPr>
          <p:cNvPr id="47" name="Google Shape;47;p7" descr="desc-logo.png"/>
          <p:cNvPicPr preferRelativeResize="0"/>
          <p:nvPr/>
        </p:nvPicPr>
        <p:blipFill rotWithShape="1">
          <a:blip r:embed="rId2">
            <a:alphaModFix/>
          </a:blip>
          <a:srcRect/>
          <a:stretch/>
        </p:blipFill>
        <p:spPr>
          <a:xfrm>
            <a:off x="7185425" y="97725"/>
            <a:ext cx="1376793" cy="919931"/>
          </a:xfrm>
          <a:prstGeom prst="rect">
            <a:avLst/>
          </a:prstGeom>
          <a:noFill/>
          <a:ln>
            <a:noFill/>
          </a:ln>
        </p:spPr>
      </p:pic>
      <p:sp>
        <p:nvSpPr>
          <p:cNvPr id="48" name="Google Shape;48;p7"/>
          <p:cNvSpPr/>
          <p:nvPr/>
        </p:nvSpPr>
        <p:spPr>
          <a:xfrm>
            <a:off x="0" y="5045700"/>
            <a:ext cx="9144000" cy="97800"/>
          </a:xfrm>
          <a:prstGeom prst="rect">
            <a:avLst/>
          </a:prstGeom>
          <a:solidFill>
            <a:srgbClr val="A805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A80532"/>
        </a:solid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90250" y="526350"/>
            <a:ext cx="57975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51" name="Google Shape;5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4" name="Google Shape;54;p9"/>
          <p:cNvCxnSpPr/>
          <p:nvPr/>
        </p:nvCxnSpPr>
        <p:spPr>
          <a:xfrm>
            <a:off x="5029675" y="4495500"/>
            <a:ext cx="468300" cy="0"/>
          </a:xfrm>
          <a:prstGeom prst="straightConnector1">
            <a:avLst/>
          </a:prstGeom>
          <a:noFill/>
          <a:ln w="19050" cap="flat" cmpd="sng">
            <a:solidFill>
              <a:srgbClr val="A80532"/>
            </a:solidFill>
            <a:prstDash val="solid"/>
            <a:round/>
            <a:headEnd type="none" w="sm" len="sm"/>
            <a:tailEnd type="none" w="sm" len="sm"/>
          </a:ln>
        </p:spPr>
      </p:cxnSp>
      <p:sp>
        <p:nvSpPr>
          <p:cNvPr id="55" name="Google Shape;55;p9"/>
          <p:cNvSpPr txBox="1">
            <a:spLocks noGrp="1"/>
          </p:cNvSpPr>
          <p:nvPr>
            <p:ph type="title"/>
          </p:nvPr>
        </p:nvSpPr>
        <p:spPr>
          <a:xfrm>
            <a:off x="265500" y="1205825"/>
            <a:ext cx="4045200" cy="1509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6" name="Google Shape;56;p9"/>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9"/>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42900" algn="l">
              <a:lnSpc>
                <a:spcPct val="115000"/>
              </a:lnSpc>
              <a:spcBef>
                <a:spcPts val="1600"/>
              </a:spcBef>
              <a:spcAft>
                <a:spcPts val="0"/>
              </a:spcAft>
              <a:buClr>
                <a:schemeClr val="lt1"/>
              </a:buClr>
              <a:buSzPts val="1800"/>
              <a:buChar char="○"/>
              <a:defRPr>
                <a:solidFill>
                  <a:schemeClr val="lt1"/>
                </a:solidFill>
              </a:defRPr>
            </a:lvl2pPr>
            <a:lvl3pPr marL="1371600" lvl="2" indent="-342900" algn="l">
              <a:lnSpc>
                <a:spcPct val="115000"/>
              </a:lnSpc>
              <a:spcBef>
                <a:spcPts val="1600"/>
              </a:spcBef>
              <a:spcAft>
                <a:spcPts val="0"/>
              </a:spcAft>
              <a:buClr>
                <a:schemeClr val="lt1"/>
              </a:buClr>
              <a:buSzPts val="1800"/>
              <a:buChar char="■"/>
              <a:defRPr>
                <a:solidFill>
                  <a:schemeClr val="lt1"/>
                </a:solidFill>
              </a:defRPr>
            </a:lvl3pPr>
            <a:lvl4pPr marL="1828800" lvl="3" indent="-342900" algn="l">
              <a:lnSpc>
                <a:spcPct val="115000"/>
              </a:lnSpc>
              <a:spcBef>
                <a:spcPts val="1600"/>
              </a:spcBef>
              <a:spcAft>
                <a:spcPts val="0"/>
              </a:spcAft>
              <a:buClr>
                <a:schemeClr val="lt1"/>
              </a:buClr>
              <a:buSzPts val="1800"/>
              <a:buChar char="●"/>
              <a:defRPr>
                <a:solidFill>
                  <a:schemeClr val="lt1"/>
                </a:solidFill>
              </a:defRPr>
            </a:lvl4pPr>
            <a:lvl5pPr marL="2286000" lvl="4" indent="-342900" algn="l">
              <a:lnSpc>
                <a:spcPct val="115000"/>
              </a:lnSpc>
              <a:spcBef>
                <a:spcPts val="1600"/>
              </a:spcBef>
              <a:spcAft>
                <a:spcPts val="0"/>
              </a:spcAft>
              <a:buClr>
                <a:schemeClr val="lt1"/>
              </a:buClr>
              <a:buSzPts val="1800"/>
              <a:buChar char="○"/>
              <a:defRPr>
                <a:solidFill>
                  <a:schemeClr val="lt1"/>
                </a:solidFill>
              </a:defRPr>
            </a:lvl5pPr>
            <a:lvl6pPr marL="2743200" lvl="5" indent="-342900" algn="l">
              <a:lnSpc>
                <a:spcPct val="115000"/>
              </a:lnSpc>
              <a:spcBef>
                <a:spcPts val="1600"/>
              </a:spcBef>
              <a:spcAft>
                <a:spcPts val="0"/>
              </a:spcAft>
              <a:buClr>
                <a:schemeClr val="lt1"/>
              </a:buClr>
              <a:buSzPts val="1800"/>
              <a:buChar char="■"/>
              <a:defRPr>
                <a:solidFill>
                  <a:schemeClr val="lt1"/>
                </a:solidFill>
              </a:defRPr>
            </a:lvl6pPr>
            <a:lvl7pPr marL="3200400" lvl="6" indent="-342900" algn="l">
              <a:lnSpc>
                <a:spcPct val="115000"/>
              </a:lnSpc>
              <a:spcBef>
                <a:spcPts val="1600"/>
              </a:spcBef>
              <a:spcAft>
                <a:spcPts val="0"/>
              </a:spcAft>
              <a:buClr>
                <a:schemeClr val="lt1"/>
              </a:buClr>
              <a:buSzPts val="1800"/>
              <a:buChar char="●"/>
              <a:defRPr>
                <a:solidFill>
                  <a:schemeClr val="lt1"/>
                </a:solidFill>
              </a:defRPr>
            </a:lvl7pPr>
            <a:lvl8pPr marL="3657600" lvl="7" indent="-342900" algn="l">
              <a:lnSpc>
                <a:spcPct val="115000"/>
              </a:lnSpc>
              <a:spcBef>
                <a:spcPts val="1600"/>
              </a:spcBef>
              <a:spcAft>
                <a:spcPts val="0"/>
              </a:spcAft>
              <a:buClr>
                <a:schemeClr val="lt1"/>
              </a:buClr>
              <a:buSzPts val="1800"/>
              <a:buChar char="○"/>
              <a:defRPr>
                <a:solidFill>
                  <a:schemeClr val="lt1"/>
                </a:solidFill>
              </a:defRPr>
            </a:lvl8pPr>
            <a:lvl9pPr marL="4114800" lvl="8" indent="-342900" algn="l">
              <a:lnSpc>
                <a:spcPct val="115000"/>
              </a:lnSpc>
              <a:spcBef>
                <a:spcPts val="1600"/>
              </a:spcBef>
              <a:spcAft>
                <a:spcPts val="1600"/>
              </a:spcAft>
              <a:buClr>
                <a:schemeClr val="lt1"/>
              </a:buClr>
              <a:buSzPts val="1800"/>
              <a:buChar char="■"/>
              <a:defRPr>
                <a:solidFill>
                  <a:schemeClr val="lt1"/>
                </a:solidFill>
              </a:defRPr>
            </a:lvl9pPr>
          </a:lstStyle>
          <a:p>
            <a:endParaRPr/>
          </a:p>
        </p:txBody>
      </p:sp>
      <p:sp>
        <p:nvSpPr>
          <p:cNvPr id="58" name="Google Shape;5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10"/>
          <p:cNvSpPr txBox="1">
            <a:spLocks noGrp="1"/>
          </p:cNvSpPr>
          <p:nvPr>
            <p:ph type="body" idx="1"/>
          </p:nvPr>
        </p:nvSpPr>
        <p:spPr>
          <a:xfrm>
            <a:off x="311700" y="4236825"/>
            <a:ext cx="5998800" cy="598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2100"/>
              <a:buNone/>
              <a:defRPr sz="2100"/>
            </a:lvl1pPr>
          </a:lstStyle>
          <a:p>
            <a:endParaRPr/>
          </a:p>
        </p:txBody>
      </p:sp>
      <p:sp>
        <p:nvSpPr>
          <p:cNvPr id="61" name="Google Shape;6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Verdana"/>
              <a:buNone/>
              <a:defRPr sz="28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Clr>
                <a:schemeClr val="dk1"/>
              </a:buClr>
              <a:buSzPts val="2800"/>
              <a:buFont typeface="Verdana"/>
              <a:buNone/>
              <a:defRPr sz="2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2800"/>
              <a:buFont typeface="Verdana"/>
              <a:buNone/>
              <a:defRPr sz="2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2800"/>
              <a:buFont typeface="Verdana"/>
              <a:buNone/>
              <a:defRPr sz="2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2800"/>
              <a:buFont typeface="Verdana"/>
              <a:buNone/>
              <a:defRPr sz="2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2800"/>
              <a:buFont typeface="Verdana"/>
              <a:buNone/>
              <a:defRPr sz="2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2800"/>
              <a:buFont typeface="Verdana"/>
              <a:buNone/>
              <a:defRPr sz="2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2800"/>
              <a:buFont typeface="Verdana"/>
              <a:buNone/>
              <a:defRPr sz="2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2800"/>
              <a:buFont typeface="Verdana"/>
              <a:buNone/>
              <a:defRPr sz="2800" b="0" i="0" u="none" strike="noStrike" cap="none">
                <a:solidFill>
                  <a:schemeClr val="dk1"/>
                </a:solidFill>
                <a:latin typeface="Verdana"/>
                <a:ea typeface="Verdana"/>
                <a:cs typeface="Verdana"/>
                <a:sym typeface="Verdan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Verdana"/>
              <a:buChar char="●"/>
              <a:defRPr sz="1800" b="0" i="0" u="none" strike="noStrike" cap="none">
                <a:solidFill>
                  <a:srgbClr val="000000"/>
                </a:solidFill>
                <a:latin typeface="Verdana"/>
                <a:ea typeface="Verdana"/>
                <a:cs typeface="Verdana"/>
                <a:sym typeface="Verdana"/>
              </a:defRPr>
            </a:lvl1pPr>
            <a:lvl2pPr marL="914400" marR="0" lvl="1" indent="-342900" algn="l" rtl="0">
              <a:lnSpc>
                <a:spcPct val="115000"/>
              </a:lnSpc>
              <a:spcBef>
                <a:spcPts val="1600"/>
              </a:spcBef>
              <a:spcAft>
                <a:spcPts val="0"/>
              </a:spcAft>
              <a:buClr>
                <a:srgbClr val="000000"/>
              </a:buClr>
              <a:buSzPts val="1800"/>
              <a:buFont typeface="Verdana"/>
              <a:buChar char="○"/>
              <a:defRPr sz="1800" b="0" i="0" u="none" strike="noStrike" cap="none">
                <a:solidFill>
                  <a:srgbClr val="000000"/>
                </a:solidFill>
                <a:latin typeface="Verdana"/>
                <a:ea typeface="Verdana"/>
                <a:cs typeface="Verdana"/>
                <a:sym typeface="Verdana"/>
              </a:defRPr>
            </a:lvl2pPr>
            <a:lvl3pPr marL="1371600" marR="0" lvl="2" indent="-342900" algn="l" rtl="0">
              <a:lnSpc>
                <a:spcPct val="115000"/>
              </a:lnSpc>
              <a:spcBef>
                <a:spcPts val="1600"/>
              </a:spcBef>
              <a:spcAft>
                <a:spcPts val="0"/>
              </a:spcAft>
              <a:buClr>
                <a:srgbClr val="000000"/>
              </a:buClr>
              <a:buSzPts val="1800"/>
              <a:buFont typeface="Verdana"/>
              <a:buChar char="■"/>
              <a:defRPr sz="1800" b="0" i="0" u="none" strike="noStrike" cap="none">
                <a:solidFill>
                  <a:srgbClr val="000000"/>
                </a:solidFill>
                <a:latin typeface="Verdana"/>
                <a:ea typeface="Verdana"/>
                <a:cs typeface="Verdana"/>
                <a:sym typeface="Verdana"/>
              </a:defRPr>
            </a:lvl3pPr>
            <a:lvl4pPr marL="1828800" marR="0" lvl="3" indent="-342900" algn="l" rtl="0">
              <a:lnSpc>
                <a:spcPct val="115000"/>
              </a:lnSpc>
              <a:spcBef>
                <a:spcPts val="1600"/>
              </a:spcBef>
              <a:spcAft>
                <a:spcPts val="0"/>
              </a:spcAft>
              <a:buClr>
                <a:srgbClr val="000000"/>
              </a:buClr>
              <a:buSzPts val="1800"/>
              <a:buFont typeface="Verdana"/>
              <a:buChar char="●"/>
              <a:defRPr sz="1800" b="0" i="0" u="none" strike="noStrike" cap="none">
                <a:solidFill>
                  <a:srgbClr val="000000"/>
                </a:solidFill>
                <a:latin typeface="Verdana"/>
                <a:ea typeface="Verdana"/>
                <a:cs typeface="Verdana"/>
                <a:sym typeface="Verdana"/>
              </a:defRPr>
            </a:lvl4pPr>
            <a:lvl5pPr marL="2286000" marR="0" lvl="4" indent="-342900" algn="l" rtl="0">
              <a:lnSpc>
                <a:spcPct val="115000"/>
              </a:lnSpc>
              <a:spcBef>
                <a:spcPts val="1600"/>
              </a:spcBef>
              <a:spcAft>
                <a:spcPts val="0"/>
              </a:spcAft>
              <a:buClr>
                <a:srgbClr val="000000"/>
              </a:buClr>
              <a:buSzPts val="1800"/>
              <a:buFont typeface="Verdana"/>
              <a:buChar char="○"/>
              <a:defRPr sz="1800" b="0" i="0" u="none" strike="noStrike" cap="none">
                <a:solidFill>
                  <a:srgbClr val="000000"/>
                </a:solidFill>
                <a:latin typeface="Verdana"/>
                <a:ea typeface="Verdana"/>
                <a:cs typeface="Verdana"/>
                <a:sym typeface="Verdana"/>
              </a:defRPr>
            </a:lvl5pPr>
            <a:lvl6pPr marL="2743200" marR="0" lvl="5" indent="-342900" algn="l" rtl="0">
              <a:lnSpc>
                <a:spcPct val="115000"/>
              </a:lnSpc>
              <a:spcBef>
                <a:spcPts val="1600"/>
              </a:spcBef>
              <a:spcAft>
                <a:spcPts val="0"/>
              </a:spcAft>
              <a:buClr>
                <a:srgbClr val="000000"/>
              </a:buClr>
              <a:buSzPts val="1800"/>
              <a:buFont typeface="Verdana"/>
              <a:buChar char="■"/>
              <a:defRPr sz="1800" b="0" i="0" u="none" strike="noStrike" cap="none">
                <a:solidFill>
                  <a:srgbClr val="000000"/>
                </a:solidFill>
                <a:latin typeface="Verdana"/>
                <a:ea typeface="Verdana"/>
                <a:cs typeface="Verdana"/>
                <a:sym typeface="Verdana"/>
              </a:defRPr>
            </a:lvl6pPr>
            <a:lvl7pPr marL="3200400" marR="0" lvl="6" indent="-342900" algn="l" rtl="0">
              <a:lnSpc>
                <a:spcPct val="115000"/>
              </a:lnSpc>
              <a:spcBef>
                <a:spcPts val="1600"/>
              </a:spcBef>
              <a:spcAft>
                <a:spcPts val="0"/>
              </a:spcAft>
              <a:buClr>
                <a:srgbClr val="000000"/>
              </a:buClr>
              <a:buSzPts val="1800"/>
              <a:buFont typeface="Verdana"/>
              <a:buChar char="●"/>
              <a:defRPr sz="1800" b="0" i="0" u="none" strike="noStrike" cap="none">
                <a:solidFill>
                  <a:srgbClr val="000000"/>
                </a:solidFill>
                <a:latin typeface="Verdana"/>
                <a:ea typeface="Verdana"/>
                <a:cs typeface="Verdana"/>
                <a:sym typeface="Verdana"/>
              </a:defRPr>
            </a:lvl7pPr>
            <a:lvl8pPr marL="3657600" marR="0" lvl="7" indent="-342900" algn="l" rtl="0">
              <a:lnSpc>
                <a:spcPct val="115000"/>
              </a:lnSpc>
              <a:spcBef>
                <a:spcPts val="1600"/>
              </a:spcBef>
              <a:spcAft>
                <a:spcPts val="0"/>
              </a:spcAft>
              <a:buClr>
                <a:srgbClr val="000000"/>
              </a:buClr>
              <a:buSzPts val="1800"/>
              <a:buFont typeface="Verdana"/>
              <a:buChar char="○"/>
              <a:defRPr sz="1800" b="0" i="0" u="none" strike="noStrike" cap="none">
                <a:solidFill>
                  <a:srgbClr val="000000"/>
                </a:solidFill>
                <a:latin typeface="Verdana"/>
                <a:ea typeface="Verdana"/>
                <a:cs typeface="Verdana"/>
                <a:sym typeface="Verdana"/>
              </a:defRPr>
            </a:lvl8pPr>
            <a:lvl9pPr marL="4114800" marR="0" lvl="8" indent="-342900" algn="l" rtl="0">
              <a:lnSpc>
                <a:spcPct val="115000"/>
              </a:lnSpc>
              <a:spcBef>
                <a:spcPts val="1600"/>
              </a:spcBef>
              <a:spcAft>
                <a:spcPts val="1600"/>
              </a:spcAft>
              <a:buClr>
                <a:srgbClr val="000000"/>
              </a:buClr>
              <a:buSzPts val="1800"/>
              <a:buFont typeface="Verdana"/>
              <a:buChar char="■"/>
              <a:defRPr sz="1800" b="0" i="0" u="none" strike="noStrike" cap="none">
                <a:solidFill>
                  <a:srgbClr val="000000"/>
                </a:solidFill>
                <a:latin typeface="Verdana"/>
                <a:ea typeface="Verdana"/>
                <a:cs typeface="Verdana"/>
                <a:sym typeface="Verdan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ls.st/date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abs/2203.07220"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abs/1905.04669"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arxiv.org/pdf/2203.07220.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2203.07220.pdf"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hyperlink" Target="https://baas.aas.org/pub/2020n3i363/release/1" TargetMode="External"/><Relationship Id="rId3" Type="http://schemas.openxmlformats.org/officeDocument/2006/relationships/hyperlink" Target="https://baas.aas.org/pub/2020n3i361/release/1" TargetMode="External"/><Relationship Id="rId7" Type="http://schemas.openxmlformats.org/officeDocument/2006/relationships/hyperlink" Target="https://baas.aas.org/pub/2020n3i369/release/1" TargetMode="External"/><Relationship Id="rId12" Type="http://schemas.openxmlformats.org/officeDocument/2006/relationships/hyperlink" Target="https://baas.aas.org/pub/2020n3i140/release/1"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baas.aas.org/pub/2020n3i411/release/1" TargetMode="External"/><Relationship Id="rId11" Type="http://schemas.openxmlformats.org/officeDocument/2006/relationships/hyperlink" Target="https://baas.aas.org/pub/2020n3i207/release/1" TargetMode="External"/><Relationship Id="rId5" Type="http://schemas.openxmlformats.org/officeDocument/2006/relationships/hyperlink" Target="https://baas.aas.org/pub/2020n3i418/release/1" TargetMode="External"/><Relationship Id="rId10" Type="http://schemas.openxmlformats.org/officeDocument/2006/relationships/hyperlink" Target="https://baas.aas.org/pub/2020n3i303/release/1" TargetMode="External"/><Relationship Id="rId4" Type="http://schemas.openxmlformats.org/officeDocument/2006/relationships/hyperlink" Target="https://baas.aas.org/pub/2020n3i567/release/1" TargetMode="External"/><Relationship Id="rId9" Type="http://schemas.openxmlformats.org/officeDocument/2006/relationships/hyperlink" Target="https://baas.aas.org/pub/2020n3i358/release/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ctrTitle"/>
          </p:nvPr>
        </p:nvSpPr>
        <p:spPr>
          <a:xfrm>
            <a:off x="448225" y="448850"/>
            <a:ext cx="8185200" cy="2397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500">
                <a:solidFill>
                  <a:schemeClr val="dk1"/>
                </a:solidFill>
              </a:rPr>
              <a:t>The Vera C. Rubin Observatory and the </a:t>
            </a:r>
            <a:endParaRPr sz="2500">
              <a:solidFill>
                <a:schemeClr val="dk1"/>
              </a:solidFill>
            </a:endParaRPr>
          </a:p>
          <a:p>
            <a:pPr marL="0" lvl="0" indent="0" algn="ctr" rtl="0">
              <a:lnSpc>
                <a:spcPct val="100000"/>
              </a:lnSpc>
              <a:spcBef>
                <a:spcPts val="0"/>
              </a:spcBef>
              <a:spcAft>
                <a:spcPts val="0"/>
              </a:spcAft>
              <a:buSzPts val="2800"/>
              <a:buNone/>
            </a:pPr>
            <a:r>
              <a:rPr lang="en" sz="2500">
                <a:solidFill>
                  <a:schemeClr val="dk1"/>
                </a:solidFill>
              </a:rPr>
              <a:t>LSST Dark Energy Science Collaboration (DESC):</a:t>
            </a:r>
            <a:endParaRPr sz="2500">
              <a:solidFill>
                <a:schemeClr val="dk1"/>
              </a:solidFill>
            </a:endParaRPr>
          </a:p>
          <a:p>
            <a:pPr marL="0" lvl="0" indent="0" algn="ctr" rtl="0">
              <a:lnSpc>
                <a:spcPct val="100000"/>
              </a:lnSpc>
              <a:spcBef>
                <a:spcPts val="0"/>
              </a:spcBef>
              <a:spcAft>
                <a:spcPts val="0"/>
              </a:spcAft>
              <a:buSzPts val="2800"/>
              <a:buNone/>
            </a:pPr>
            <a:endParaRPr sz="2500">
              <a:solidFill>
                <a:schemeClr val="dk1"/>
              </a:solidFill>
            </a:endParaRPr>
          </a:p>
          <a:p>
            <a:pPr marL="0" lvl="0" indent="0" algn="ctr" rtl="0">
              <a:lnSpc>
                <a:spcPct val="100000"/>
              </a:lnSpc>
              <a:spcBef>
                <a:spcPts val="0"/>
              </a:spcBef>
              <a:spcAft>
                <a:spcPts val="0"/>
              </a:spcAft>
              <a:buSzPts val="2800"/>
              <a:buNone/>
            </a:pPr>
            <a:r>
              <a:rPr lang="en" sz="2500">
                <a:solidFill>
                  <a:schemeClr val="dk1"/>
                </a:solidFill>
              </a:rPr>
              <a:t>Promise for Fundamental Physics </a:t>
            </a:r>
            <a:endParaRPr sz="2500">
              <a:solidFill>
                <a:schemeClr val="dk1"/>
              </a:solidFill>
            </a:endParaRPr>
          </a:p>
          <a:p>
            <a:pPr marL="0" lvl="0" indent="0" algn="ctr" rtl="0">
              <a:lnSpc>
                <a:spcPct val="100000"/>
              </a:lnSpc>
              <a:spcBef>
                <a:spcPts val="0"/>
              </a:spcBef>
              <a:spcAft>
                <a:spcPts val="0"/>
              </a:spcAft>
              <a:buSzPts val="2800"/>
              <a:buNone/>
            </a:pPr>
            <a:r>
              <a:rPr lang="en" sz="2500">
                <a:solidFill>
                  <a:schemeClr val="dk1"/>
                </a:solidFill>
              </a:rPr>
              <a:t>with the LSST Survey and Beyond</a:t>
            </a:r>
            <a:endParaRPr sz="2500">
              <a:solidFill>
                <a:schemeClr val="dk1"/>
              </a:solidFill>
            </a:endParaRPr>
          </a:p>
        </p:txBody>
      </p:sp>
      <p:sp>
        <p:nvSpPr>
          <p:cNvPr id="78" name="Google Shape;78;p14"/>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Christopher Stubbs</a:t>
            </a:r>
            <a:endParaRPr/>
          </a:p>
          <a:p>
            <a:pPr marL="0" lvl="0" indent="0" algn="ctr" rtl="0">
              <a:spcBef>
                <a:spcPts val="0"/>
              </a:spcBef>
              <a:spcAft>
                <a:spcPts val="0"/>
              </a:spcAft>
              <a:buNone/>
            </a:pPr>
            <a:r>
              <a:rPr lang="en"/>
              <a:t>Harvard University</a:t>
            </a:r>
            <a:endParaRPr/>
          </a:p>
          <a:p>
            <a:pPr marL="0" lvl="0" indent="0" algn="ctr" rtl="0">
              <a:spcBef>
                <a:spcPts val="0"/>
              </a:spcBef>
              <a:spcAft>
                <a:spcPts val="0"/>
              </a:spcAft>
              <a:buNone/>
            </a:pPr>
            <a:endParaRPr/>
          </a:p>
          <a:p>
            <a:pPr marL="0" lvl="0" indent="0" algn="ctr" rtl="0">
              <a:spcBef>
                <a:spcPts val="0"/>
              </a:spcBef>
              <a:spcAft>
                <a:spcPts val="0"/>
              </a:spcAft>
              <a:buNone/>
            </a:pPr>
            <a:r>
              <a:rPr lang="en"/>
              <a:t>stubbs@physics.harvard.edu</a:t>
            </a:r>
            <a:endParaRPr/>
          </a:p>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solidFill>
                  <a:srgbClr val="980000"/>
                </a:solidFill>
              </a:rPr>
              <a:t>LSST is an incisive probe of Fundamental Physics</a:t>
            </a:r>
            <a:endParaRPr sz="2400">
              <a:solidFill>
                <a:srgbClr val="980000"/>
              </a:solidFill>
            </a:endParaRPr>
          </a:p>
        </p:txBody>
      </p:sp>
      <p:sp>
        <p:nvSpPr>
          <p:cNvPr id="162" name="Google Shape;162;p23"/>
          <p:cNvSpPr txBox="1">
            <a:spLocks noGrp="1"/>
          </p:cNvSpPr>
          <p:nvPr>
            <p:ph type="body" idx="1"/>
          </p:nvPr>
        </p:nvSpPr>
        <p:spPr>
          <a:xfrm>
            <a:off x="311700" y="751025"/>
            <a:ext cx="8520600" cy="40362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Arial"/>
              <a:buChar char="●"/>
            </a:pPr>
            <a:r>
              <a:rPr lang="en" sz="1600"/>
              <a:t>The most robust evidence for physics beyond the standard model comes from astrophysical observations</a:t>
            </a:r>
            <a:endParaRPr/>
          </a:p>
          <a:p>
            <a:pPr marL="571500" lvl="1" indent="0" algn="l" rtl="0">
              <a:lnSpc>
                <a:spcPct val="100000"/>
              </a:lnSpc>
              <a:spcBef>
                <a:spcPts val="0"/>
              </a:spcBef>
              <a:spcAft>
                <a:spcPts val="0"/>
              </a:spcAft>
              <a:buSzPts val="1800"/>
              <a:buNone/>
            </a:pPr>
            <a:r>
              <a:rPr lang="en" sz="1600"/>
              <a:t>	Non-baryonic Dark Matter</a:t>
            </a:r>
            <a:endParaRPr/>
          </a:p>
          <a:p>
            <a:pPr marL="571500" lvl="1" indent="0" algn="l" rtl="0">
              <a:lnSpc>
                <a:spcPct val="100000"/>
              </a:lnSpc>
              <a:spcBef>
                <a:spcPts val="0"/>
              </a:spcBef>
              <a:spcAft>
                <a:spcPts val="0"/>
              </a:spcAft>
              <a:buSzPts val="1800"/>
              <a:buNone/>
            </a:pPr>
            <a:r>
              <a:rPr lang="en" sz="1600"/>
              <a:t>	Dark Energy, in particular equation of state parameter w(z)</a:t>
            </a:r>
            <a:endParaRPr/>
          </a:p>
          <a:p>
            <a:pPr marL="571500" lvl="1" indent="0" algn="l" rtl="0">
              <a:lnSpc>
                <a:spcPct val="100000"/>
              </a:lnSpc>
              <a:spcBef>
                <a:spcPts val="0"/>
              </a:spcBef>
              <a:spcAft>
                <a:spcPts val="0"/>
              </a:spcAft>
              <a:buSzPts val="1800"/>
              <a:buNone/>
            </a:pPr>
            <a:r>
              <a:rPr lang="en" sz="1600"/>
              <a:t>	Inflation </a:t>
            </a:r>
            <a:endParaRPr/>
          </a:p>
          <a:p>
            <a:pPr marL="457200" lvl="0" indent="-228600" algn="l" rtl="0">
              <a:lnSpc>
                <a:spcPct val="100000"/>
              </a:lnSpc>
              <a:spcBef>
                <a:spcPts val="0"/>
              </a:spcBef>
              <a:spcAft>
                <a:spcPts val="0"/>
              </a:spcAft>
              <a:buSzPts val="1800"/>
              <a:buNone/>
            </a:pPr>
            <a:endParaRPr sz="1600"/>
          </a:p>
          <a:p>
            <a:pPr marL="457200" lvl="0" indent="-342900" algn="l" rtl="0">
              <a:lnSpc>
                <a:spcPct val="100000"/>
              </a:lnSpc>
              <a:spcBef>
                <a:spcPts val="0"/>
              </a:spcBef>
              <a:spcAft>
                <a:spcPts val="0"/>
              </a:spcAft>
              <a:buSzPts val="1800"/>
              <a:buChar char="●"/>
            </a:pPr>
            <a:r>
              <a:rPr lang="en" sz="1600"/>
              <a:t>Observations (as opposed to experiments) are particularly prone to systematic uncertainties. We need multiple, independent, probes of this new physics: Rubin’s Legacy Survey of Space and Time (LSST) will deliver this.</a:t>
            </a:r>
            <a:endParaRPr/>
          </a:p>
          <a:p>
            <a:pPr marL="457200" lvl="0" indent="-228600" algn="l" rtl="0">
              <a:lnSpc>
                <a:spcPct val="100000"/>
              </a:lnSpc>
              <a:spcBef>
                <a:spcPts val="0"/>
              </a:spcBef>
              <a:spcAft>
                <a:spcPts val="0"/>
              </a:spcAft>
              <a:buSzPts val="1800"/>
              <a:buNone/>
            </a:pPr>
            <a:endParaRPr sz="1600"/>
          </a:p>
          <a:p>
            <a:pPr marL="457200" lvl="0" indent="-342900" algn="l" rtl="0">
              <a:lnSpc>
                <a:spcPct val="100000"/>
              </a:lnSpc>
              <a:spcBef>
                <a:spcPts val="0"/>
              </a:spcBef>
              <a:spcAft>
                <a:spcPts val="0"/>
              </a:spcAft>
              <a:buSzPts val="1800"/>
              <a:buChar char="●"/>
            </a:pPr>
            <a:r>
              <a:rPr lang="en" sz="1600"/>
              <a:t>Rubin will make essential contributions to our understanding of Dark Matter and Dark Energy. It was </a:t>
            </a:r>
            <a:r>
              <a:rPr lang="en" sz="1600" i="1"/>
              <a:t>designed</a:t>
            </a:r>
            <a:r>
              <a:rPr lang="en" sz="1600"/>
              <a:t> to do so. </a:t>
            </a:r>
            <a:endParaRPr/>
          </a:p>
          <a:p>
            <a:pPr marL="457200" lvl="0" indent="-228600" algn="l" rtl="0">
              <a:lnSpc>
                <a:spcPct val="100000"/>
              </a:lnSpc>
              <a:spcBef>
                <a:spcPts val="0"/>
              </a:spcBef>
              <a:spcAft>
                <a:spcPts val="0"/>
              </a:spcAft>
              <a:buSzPts val="1800"/>
              <a:buNone/>
            </a:pPr>
            <a:endParaRPr sz="1600"/>
          </a:p>
          <a:p>
            <a:pPr marL="457200" lvl="0" indent="-342900" algn="l" rtl="0">
              <a:lnSpc>
                <a:spcPct val="100000"/>
              </a:lnSpc>
              <a:spcBef>
                <a:spcPts val="0"/>
              </a:spcBef>
              <a:spcAft>
                <a:spcPts val="0"/>
              </a:spcAft>
              <a:buSzPts val="1800"/>
              <a:buChar char="●"/>
            </a:pPr>
            <a:r>
              <a:rPr lang="en" sz="1600"/>
              <a:t>Joint analyses with other data sets is stronger than any of them alone</a:t>
            </a:r>
            <a:endParaRPr sz="1600"/>
          </a:p>
        </p:txBody>
      </p:sp>
      <p:sp>
        <p:nvSpPr>
          <p:cNvPr id="163" name="Google Shape;163;p23"/>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980000"/>
                </a:solidFill>
              </a:rPr>
              <a:t>Testing the “Standard Model”, ΛCDM</a:t>
            </a:r>
            <a:endParaRPr>
              <a:solidFill>
                <a:srgbClr val="980000"/>
              </a:solidFill>
            </a:endParaRPr>
          </a:p>
        </p:txBody>
      </p:sp>
      <p:sp>
        <p:nvSpPr>
          <p:cNvPr id="169" name="Google Shape;169;p24"/>
          <p:cNvSpPr txBox="1">
            <a:spLocks noGrp="1"/>
          </p:cNvSpPr>
          <p:nvPr>
            <p:ph type="body" idx="1"/>
          </p:nvPr>
        </p:nvSpPr>
        <p:spPr>
          <a:xfrm>
            <a:off x="159300" y="903350"/>
            <a:ext cx="8838600" cy="3435000"/>
          </a:xfrm>
          <a:prstGeom prst="rect">
            <a:avLst/>
          </a:prstGeom>
          <a:noFill/>
          <a:ln>
            <a:noFill/>
          </a:ln>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SzPts val="1500"/>
              <a:buFont typeface="Arial"/>
              <a:buChar char="●"/>
            </a:pPr>
            <a:r>
              <a:rPr lang="en" sz="1300"/>
              <a:t>Tests of the </a:t>
            </a:r>
            <a:r>
              <a:rPr lang="en" sz="1300" u="sng"/>
              <a:t>isotropy</a:t>
            </a:r>
            <a:r>
              <a:rPr lang="en" sz="1300"/>
              <a:t> of cosmic expansion and its acceleration</a:t>
            </a:r>
            <a:endParaRPr sz="1300"/>
          </a:p>
          <a:p>
            <a:pPr marL="457200" lvl="0" indent="-323850" algn="l" rtl="0">
              <a:lnSpc>
                <a:spcPct val="100000"/>
              </a:lnSpc>
              <a:spcBef>
                <a:spcPts val="1000"/>
              </a:spcBef>
              <a:spcAft>
                <a:spcPts val="0"/>
              </a:spcAft>
              <a:buSzPts val="1500"/>
              <a:buFont typeface="Arial"/>
              <a:buChar char="●"/>
            </a:pPr>
            <a:r>
              <a:rPr lang="en" sz="1300"/>
              <a:t>Modified gravity constraints on length scales from Milky Way to cosmological </a:t>
            </a:r>
            <a:endParaRPr sz="1300"/>
          </a:p>
          <a:p>
            <a:pPr marL="457200" lvl="0" indent="-323850" algn="l" rtl="0">
              <a:lnSpc>
                <a:spcPct val="100000"/>
              </a:lnSpc>
              <a:spcBef>
                <a:spcPts val="1000"/>
              </a:spcBef>
              <a:spcAft>
                <a:spcPts val="0"/>
              </a:spcAft>
              <a:buSzPts val="1500"/>
              <a:buChar char="●"/>
            </a:pPr>
            <a:r>
              <a:rPr lang="en" sz="1300"/>
              <a:t>Dark matter constraints from refined lensing measurements of halos of both galaxies and clusters</a:t>
            </a:r>
            <a:endParaRPr sz="1300"/>
          </a:p>
          <a:p>
            <a:pPr marL="457200" lvl="0" indent="-323850" algn="l" rtl="0">
              <a:lnSpc>
                <a:spcPct val="100000"/>
              </a:lnSpc>
              <a:spcBef>
                <a:spcPts val="1000"/>
              </a:spcBef>
              <a:spcAft>
                <a:spcPts val="0"/>
              </a:spcAft>
              <a:buSzPts val="1500"/>
              <a:buChar char="●"/>
            </a:pPr>
            <a:r>
              <a:rPr lang="en" sz="1300"/>
              <a:t>Improved neutrino mass constraints </a:t>
            </a:r>
            <a:endParaRPr sz="1300"/>
          </a:p>
          <a:p>
            <a:pPr marL="457200" lvl="0" indent="-323850" algn="l" rtl="0">
              <a:lnSpc>
                <a:spcPct val="100000"/>
              </a:lnSpc>
              <a:spcBef>
                <a:spcPts val="1000"/>
              </a:spcBef>
              <a:spcAft>
                <a:spcPts val="0"/>
              </a:spcAft>
              <a:buSzPts val="1500"/>
              <a:buChar char="●"/>
            </a:pPr>
            <a:r>
              <a:rPr lang="en" sz="1300"/>
              <a:t>Census of satellite galaxies in the local group, which is a current tension in CDM</a:t>
            </a:r>
            <a:endParaRPr sz="1300"/>
          </a:p>
          <a:p>
            <a:pPr marL="457200" lvl="0" indent="-323850" algn="l" rtl="0">
              <a:lnSpc>
                <a:spcPct val="100000"/>
              </a:lnSpc>
              <a:spcBef>
                <a:spcPts val="1000"/>
              </a:spcBef>
              <a:spcAft>
                <a:spcPts val="0"/>
              </a:spcAft>
              <a:buSzPts val="1500"/>
              <a:buFont typeface="Arial"/>
              <a:buChar char="●"/>
            </a:pPr>
            <a:r>
              <a:rPr lang="en" sz="1300"/>
              <a:t>Refined distance indicators and maps of large scale structure</a:t>
            </a:r>
            <a:endParaRPr sz="1300"/>
          </a:p>
          <a:p>
            <a:pPr marL="457200" lvl="0" indent="-323850" algn="l" rtl="0">
              <a:lnSpc>
                <a:spcPct val="100000"/>
              </a:lnSpc>
              <a:spcBef>
                <a:spcPts val="1000"/>
              </a:spcBef>
              <a:spcAft>
                <a:spcPts val="0"/>
              </a:spcAft>
              <a:buSzPts val="1500"/>
              <a:buFont typeface="Arial"/>
              <a:buChar char="●"/>
            </a:pPr>
            <a:r>
              <a:rPr lang="en" sz="1300"/>
              <a:t>Identification and characterization of sources of gravitational waves, allowing secure determination of their redshifts and use as a new cosmological probe</a:t>
            </a:r>
            <a:endParaRPr sz="1300"/>
          </a:p>
          <a:p>
            <a:pPr marL="457200" lvl="0" indent="-323850" algn="l" rtl="0">
              <a:lnSpc>
                <a:spcPct val="100000"/>
              </a:lnSpc>
              <a:spcBef>
                <a:spcPts val="1000"/>
              </a:spcBef>
              <a:spcAft>
                <a:spcPts val="0"/>
              </a:spcAft>
              <a:buSzPts val="1500"/>
              <a:buFont typeface="Arial"/>
              <a:buChar char="●"/>
            </a:pPr>
            <a:r>
              <a:rPr lang="en" sz="1300"/>
              <a:t>Assessing the emerging tensions in H</a:t>
            </a:r>
            <a:r>
              <a:rPr lang="en" sz="1300" baseline="-25000"/>
              <a:t>o</a:t>
            </a:r>
            <a:r>
              <a:rPr lang="en" sz="1300"/>
              <a:t> and S</a:t>
            </a:r>
            <a:r>
              <a:rPr lang="en" sz="1300" baseline="-25000"/>
              <a:t>8</a:t>
            </a:r>
            <a:r>
              <a:rPr lang="en" sz="1300"/>
              <a:t> from near-field and far-field cosmology measurements. </a:t>
            </a:r>
            <a:endParaRPr sz="1300"/>
          </a:p>
          <a:p>
            <a:pPr marL="457200" lvl="0" indent="-311150" algn="l" rtl="0">
              <a:lnSpc>
                <a:spcPct val="100000"/>
              </a:lnSpc>
              <a:spcBef>
                <a:spcPts val="1000"/>
              </a:spcBef>
              <a:spcAft>
                <a:spcPts val="1000"/>
              </a:spcAft>
              <a:buSzPts val="1300"/>
              <a:buChar char="●"/>
            </a:pPr>
            <a:r>
              <a:rPr lang="en" sz="1300" b="1"/>
              <a:t>Discoveries and evolution of this science will guide evolution of Rubin system</a:t>
            </a:r>
            <a:endParaRPr sz="1300" b="1"/>
          </a:p>
        </p:txBody>
      </p:sp>
      <p:sp>
        <p:nvSpPr>
          <p:cNvPr id="170" name="Google Shape;170;p24"/>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p:nvPr/>
        </p:nvSpPr>
        <p:spPr>
          <a:xfrm>
            <a:off x="5620800" y="1434250"/>
            <a:ext cx="3324300" cy="1498200"/>
          </a:xfrm>
          <a:prstGeom prst="roundRect">
            <a:avLst>
              <a:gd name="adj" fmla="val 16667"/>
            </a:avLst>
          </a:prstGeom>
          <a:solidFill>
            <a:srgbClr val="E6B8AF"/>
          </a:solidFill>
          <a:ln w="9525" cap="flat" cmpd="sng">
            <a:solidFill>
              <a:srgbClr val="A805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5"/>
          <p:cNvSpPr/>
          <p:nvPr/>
        </p:nvSpPr>
        <p:spPr>
          <a:xfrm>
            <a:off x="235500" y="1460950"/>
            <a:ext cx="3171900" cy="14448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5"/>
          <p:cNvSpPr txBox="1">
            <a:spLocks noGrp="1"/>
          </p:cNvSpPr>
          <p:nvPr>
            <p:ph type="title"/>
          </p:nvPr>
        </p:nvSpPr>
        <p:spPr>
          <a:xfrm>
            <a:off x="159300" y="259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000">
                <a:solidFill>
                  <a:srgbClr val="980000"/>
                </a:solidFill>
              </a:rPr>
              <a:t>The Rubin Observatory and the LSST</a:t>
            </a:r>
            <a:br>
              <a:rPr lang="en" sz="2000">
                <a:solidFill>
                  <a:srgbClr val="980000"/>
                </a:solidFill>
              </a:rPr>
            </a:br>
            <a:r>
              <a:rPr lang="en" sz="2000">
                <a:solidFill>
                  <a:srgbClr val="980000"/>
                </a:solidFill>
              </a:rPr>
              <a:t>Dark Energy Science Collaboration (DESC)</a:t>
            </a:r>
            <a:endParaRPr sz="2000">
              <a:solidFill>
                <a:srgbClr val="980000"/>
              </a:solidFill>
            </a:endParaRPr>
          </a:p>
        </p:txBody>
      </p:sp>
      <p:sp>
        <p:nvSpPr>
          <p:cNvPr id="178" name="Google Shape;178;p25"/>
          <p:cNvSpPr txBox="1"/>
          <p:nvPr/>
        </p:nvSpPr>
        <p:spPr>
          <a:xfrm>
            <a:off x="7454360" y="1086550"/>
            <a:ext cx="1313100" cy="34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179" name="Google Shape;179;p25"/>
          <p:cNvSpPr txBox="1"/>
          <p:nvPr/>
        </p:nvSpPr>
        <p:spPr>
          <a:xfrm>
            <a:off x="1017550" y="1033025"/>
            <a:ext cx="18585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Verdana"/>
                <a:ea typeface="Verdana"/>
                <a:cs typeface="Verdana"/>
                <a:sym typeface="Verdana"/>
              </a:rPr>
              <a:t>Observatory</a:t>
            </a:r>
            <a:endParaRPr sz="1800" b="0" i="0" u="none" strike="noStrike" cap="none">
              <a:solidFill>
                <a:srgbClr val="000000"/>
              </a:solidFill>
              <a:latin typeface="Verdana"/>
              <a:ea typeface="Verdana"/>
              <a:cs typeface="Verdana"/>
              <a:sym typeface="Verdana"/>
            </a:endParaRPr>
          </a:p>
        </p:txBody>
      </p:sp>
      <p:sp>
        <p:nvSpPr>
          <p:cNvPr id="180" name="Google Shape;180;p25"/>
          <p:cNvSpPr txBox="1"/>
          <p:nvPr/>
        </p:nvSpPr>
        <p:spPr>
          <a:xfrm>
            <a:off x="6761761" y="1033013"/>
            <a:ext cx="13131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Verdana"/>
                <a:ea typeface="Verdana"/>
                <a:cs typeface="Verdana"/>
                <a:sym typeface="Verdana"/>
              </a:rPr>
              <a:t>DESC</a:t>
            </a:r>
            <a:endParaRPr sz="1800" b="0" i="0" u="none" strike="noStrike" cap="none">
              <a:solidFill>
                <a:srgbClr val="000000"/>
              </a:solidFill>
              <a:latin typeface="Verdana"/>
              <a:ea typeface="Verdana"/>
              <a:cs typeface="Verdana"/>
              <a:sym typeface="Verdana"/>
            </a:endParaRPr>
          </a:p>
        </p:txBody>
      </p:sp>
      <p:sp>
        <p:nvSpPr>
          <p:cNvPr id="181" name="Google Shape;181;p25"/>
          <p:cNvSpPr txBox="1">
            <a:spLocks noGrp="1"/>
          </p:cNvSpPr>
          <p:nvPr>
            <p:ph type="sldNum" idx="12"/>
          </p:nvPr>
        </p:nvSpPr>
        <p:spPr>
          <a:xfrm>
            <a:off x="8472458" y="472036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12</a:t>
            </a:fld>
            <a:endParaRPr/>
          </a:p>
        </p:txBody>
      </p:sp>
      <p:sp>
        <p:nvSpPr>
          <p:cNvPr id="182" name="Google Shape;182;p25"/>
          <p:cNvSpPr txBox="1"/>
          <p:nvPr/>
        </p:nvSpPr>
        <p:spPr>
          <a:xfrm>
            <a:off x="235500" y="1538650"/>
            <a:ext cx="3131700" cy="1289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Verdana"/>
                <a:ea typeface="Verdana"/>
                <a:cs typeface="Verdana"/>
                <a:sym typeface="Verdana"/>
              </a:rPr>
              <a:t>Construction of System</a:t>
            </a:r>
            <a:endParaRPr/>
          </a:p>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Verdana"/>
                <a:ea typeface="Verdana"/>
                <a:cs typeface="Verdana"/>
                <a:sym typeface="Verdana"/>
              </a:rPr>
              <a:t>Carry out the LSST survey, deliver high-quality processed images, catalogs to the science community</a:t>
            </a:r>
            <a:endParaRPr sz="1600" b="0" i="0" u="none" strike="noStrike" cap="none">
              <a:solidFill>
                <a:srgbClr val="000000"/>
              </a:solidFill>
              <a:latin typeface="Verdana"/>
              <a:ea typeface="Verdana"/>
              <a:cs typeface="Verdana"/>
              <a:sym typeface="Verdana"/>
            </a:endParaRPr>
          </a:p>
        </p:txBody>
      </p:sp>
      <p:sp>
        <p:nvSpPr>
          <p:cNvPr id="183" name="Google Shape;183;p25"/>
          <p:cNvSpPr txBox="1"/>
          <p:nvPr/>
        </p:nvSpPr>
        <p:spPr>
          <a:xfrm>
            <a:off x="5495600" y="1096175"/>
            <a:ext cx="3584700" cy="2213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Verdana"/>
                <a:ea typeface="Verdana"/>
                <a:cs typeface="Verdana"/>
                <a:sym typeface="Verdana"/>
              </a:rPr>
              <a:t>Carry out high-precision and high-accuracy cosmological analysis of LSST data, with simulation, re-processing, and analysis pipelines</a:t>
            </a:r>
            <a:endParaRPr sz="1600" b="0" i="0" u="none" strike="noStrike" cap="none">
              <a:solidFill>
                <a:srgbClr val="000000"/>
              </a:solidFill>
              <a:latin typeface="Verdana"/>
              <a:ea typeface="Verdana"/>
              <a:cs typeface="Verdana"/>
              <a:sym typeface="Verdana"/>
            </a:endParaRPr>
          </a:p>
        </p:txBody>
      </p:sp>
      <p:sp>
        <p:nvSpPr>
          <p:cNvPr id="184" name="Google Shape;184;p25"/>
          <p:cNvSpPr/>
          <p:nvPr/>
        </p:nvSpPr>
        <p:spPr>
          <a:xfrm rot="-7952920">
            <a:off x="3822310" y="902072"/>
            <a:ext cx="773717" cy="1715174"/>
          </a:xfrm>
          <a:prstGeom prst="curvedLeftArrow">
            <a:avLst>
              <a:gd name="adj1" fmla="val 25000"/>
              <a:gd name="adj2" fmla="val 50000"/>
              <a:gd name="adj3" fmla="val 25000"/>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25"/>
          <p:cNvSpPr/>
          <p:nvPr/>
        </p:nvSpPr>
        <p:spPr>
          <a:xfrm rot="2868779">
            <a:off x="4373056" y="1630622"/>
            <a:ext cx="773729" cy="1716306"/>
          </a:xfrm>
          <a:prstGeom prst="curvedLeftArrow">
            <a:avLst>
              <a:gd name="adj1" fmla="val 25000"/>
              <a:gd name="adj2" fmla="val 50000"/>
              <a:gd name="adj3" fmla="val 25000"/>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25"/>
          <p:cNvSpPr txBox="1"/>
          <p:nvPr/>
        </p:nvSpPr>
        <p:spPr>
          <a:xfrm>
            <a:off x="573850" y="3206675"/>
            <a:ext cx="8269800" cy="149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980000"/>
                </a:solidFill>
                <a:latin typeface="Verdana"/>
                <a:ea typeface="Verdana"/>
                <a:cs typeface="Verdana"/>
                <a:sym typeface="Verdana"/>
              </a:rPr>
              <a:t>Highlights of important Rubin-DESC connections</a:t>
            </a:r>
            <a:r>
              <a:rPr lang="en" sz="1600" b="0" i="0" u="none" strike="noStrike" cap="none">
                <a:solidFill>
                  <a:srgbClr val="CA1B2A"/>
                </a:solidFill>
                <a:latin typeface="Verdana"/>
                <a:ea typeface="Verdana"/>
                <a:cs typeface="Verdana"/>
                <a:sym typeface="Verdana"/>
              </a:rPr>
              <a:t> </a:t>
            </a:r>
            <a:endParaRPr sz="1600" b="0" i="0" u="none" strike="noStrike" cap="none">
              <a:solidFill>
                <a:srgbClr val="CA1B2A"/>
              </a:solidFill>
              <a:latin typeface="Verdana"/>
              <a:ea typeface="Verdana"/>
              <a:cs typeface="Verdana"/>
              <a:sym typeface="Verdana"/>
            </a:endParaRPr>
          </a:p>
          <a:p>
            <a:pPr marL="457200" marR="0" lvl="0" indent="-330200" algn="l" rtl="0">
              <a:lnSpc>
                <a:spcPct val="100000"/>
              </a:lnSpc>
              <a:spcBef>
                <a:spcPts val="400"/>
              </a:spcBef>
              <a:spcAft>
                <a:spcPts val="0"/>
              </a:spcAft>
              <a:buClr>
                <a:schemeClr val="dk1"/>
              </a:buClr>
              <a:buSzPts val="1600"/>
              <a:buFont typeface="Arial"/>
              <a:buChar char="●"/>
            </a:pPr>
            <a:r>
              <a:rPr lang="en" sz="1600" b="0" i="0" u="none" strike="noStrike" cap="none">
                <a:solidFill>
                  <a:srgbClr val="000000"/>
                </a:solidFill>
                <a:latin typeface="Verdana"/>
                <a:ea typeface="Verdana"/>
                <a:cs typeface="Verdana"/>
                <a:sym typeface="Verdana"/>
              </a:rPr>
              <a:t>Observing strategy: </a:t>
            </a:r>
            <a:r>
              <a:rPr lang="en" sz="1600">
                <a:latin typeface="Verdana"/>
                <a:ea typeface="Verdana"/>
                <a:cs typeface="Verdana"/>
                <a:sym typeface="Verdana"/>
              </a:rPr>
              <a:t>DESC w</a:t>
            </a:r>
            <a:r>
              <a:rPr lang="en" sz="1600" b="0" i="0" u="none" strike="noStrike" cap="none">
                <a:solidFill>
                  <a:srgbClr val="000000"/>
                </a:solidFill>
                <a:latin typeface="Verdana"/>
                <a:ea typeface="Verdana"/>
                <a:cs typeface="Verdana"/>
                <a:sym typeface="Verdana"/>
              </a:rPr>
              <a:t>hite papers led to shift in survey footprint</a:t>
            </a:r>
            <a:endParaRPr sz="1600" b="0" i="0" u="none" strike="noStrike" cap="none">
              <a:solidFill>
                <a:srgbClr val="000000"/>
              </a:solidFill>
              <a:latin typeface="Verdana"/>
              <a:ea typeface="Verdana"/>
              <a:cs typeface="Verdana"/>
              <a:sym typeface="Verdana"/>
            </a:endParaRPr>
          </a:p>
          <a:p>
            <a:pPr marL="457200" marR="0" lvl="0" indent="-330200" algn="l" rtl="0">
              <a:lnSpc>
                <a:spcPct val="100000"/>
              </a:lnSpc>
              <a:spcBef>
                <a:spcPts val="0"/>
              </a:spcBef>
              <a:spcAft>
                <a:spcPts val="0"/>
              </a:spcAft>
              <a:buClr>
                <a:schemeClr val="dk1"/>
              </a:buClr>
              <a:buSzPts val="1600"/>
              <a:buFont typeface="Arial"/>
              <a:buChar char="●"/>
            </a:pPr>
            <a:r>
              <a:rPr lang="en" sz="1600" b="0" i="0" u="none" strike="noStrike" cap="none">
                <a:solidFill>
                  <a:srgbClr val="000000"/>
                </a:solidFill>
                <a:latin typeface="Verdana"/>
                <a:ea typeface="Verdana"/>
                <a:cs typeface="Verdana"/>
                <a:sym typeface="Verdana"/>
              </a:rPr>
              <a:t>LSST DESC simulated data underpin the Rubin Data Preview 0</a:t>
            </a:r>
            <a:endParaRPr sz="1600" b="0" i="0" u="none" strike="noStrike" cap="none">
              <a:solidFill>
                <a:srgbClr val="000000"/>
              </a:solidFill>
              <a:latin typeface="Verdana"/>
              <a:ea typeface="Verdana"/>
              <a:cs typeface="Verdana"/>
              <a:sym typeface="Verdana"/>
            </a:endParaRPr>
          </a:p>
          <a:p>
            <a:pPr marL="457200" marR="0" lvl="0" indent="-330200" algn="l" rtl="0">
              <a:lnSpc>
                <a:spcPct val="100000"/>
              </a:lnSpc>
              <a:spcBef>
                <a:spcPts val="0"/>
              </a:spcBef>
              <a:spcAft>
                <a:spcPts val="0"/>
              </a:spcAft>
              <a:buClr>
                <a:schemeClr val="dk1"/>
              </a:buClr>
              <a:buSzPts val="1600"/>
              <a:buFont typeface="Arial"/>
              <a:buChar char="●"/>
            </a:pPr>
            <a:r>
              <a:rPr lang="en" sz="1600" b="0" i="0" u="none" strike="noStrike" cap="none">
                <a:solidFill>
                  <a:srgbClr val="000000"/>
                </a:solidFill>
                <a:latin typeface="Verdana"/>
                <a:ea typeface="Verdana"/>
                <a:cs typeface="Verdana"/>
                <a:sym typeface="Verdana"/>
              </a:rPr>
              <a:t>More than 100 DESC scientists are involved in commissioning, providing input on calibration, measurement algorithms, V&amp;V, …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980000"/>
                </a:solidFill>
              </a:rPr>
              <a:t>Dark Energy Science Collaboration</a:t>
            </a:r>
            <a:endParaRPr>
              <a:solidFill>
                <a:srgbClr val="980000"/>
              </a:solidFill>
            </a:endParaRPr>
          </a:p>
        </p:txBody>
      </p:sp>
      <p:sp>
        <p:nvSpPr>
          <p:cNvPr id="192" name="Google Shape;192;p26"/>
          <p:cNvSpPr txBox="1"/>
          <p:nvPr/>
        </p:nvSpPr>
        <p:spPr>
          <a:xfrm>
            <a:off x="5863525" y="3608594"/>
            <a:ext cx="3131100" cy="926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0" i="1" u="none" strike="noStrike" cap="none">
                <a:solidFill>
                  <a:schemeClr val="dk1"/>
                </a:solidFill>
                <a:latin typeface="Verdana"/>
                <a:ea typeface="Verdana"/>
                <a:cs typeface="Verdana"/>
                <a:sym typeface="Verdana"/>
              </a:rPr>
              <a:t>Forecast 68% confidence level constraints on (w</a:t>
            </a:r>
            <a:r>
              <a:rPr lang="en" sz="1200" b="0" i="1" u="none" strike="noStrike" cap="none" baseline="-25000">
                <a:solidFill>
                  <a:schemeClr val="dk1"/>
                </a:solidFill>
                <a:latin typeface="Verdana"/>
                <a:ea typeface="Verdana"/>
                <a:cs typeface="Verdana"/>
                <a:sym typeface="Verdana"/>
              </a:rPr>
              <a:t>0 </a:t>
            </a:r>
            <a:r>
              <a:rPr lang="en" sz="1200" b="0" i="1" u="none" strike="noStrike" cap="none">
                <a:solidFill>
                  <a:schemeClr val="dk1"/>
                </a:solidFill>
                <a:latin typeface="Verdana"/>
                <a:ea typeface="Verdana"/>
                <a:cs typeface="Verdana"/>
                <a:sym typeface="Verdana"/>
              </a:rPr>
              <a:t>,w</a:t>
            </a:r>
            <a:r>
              <a:rPr lang="en" sz="1200" b="0" i="1" u="none" strike="noStrike" cap="none" baseline="-25000">
                <a:solidFill>
                  <a:schemeClr val="dk1"/>
                </a:solidFill>
                <a:latin typeface="Verdana"/>
                <a:ea typeface="Verdana"/>
                <a:cs typeface="Verdana"/>
                <a:sym typeface="Verdana"/>
              </a:rPr>
              <a:t>a </a:t>
            </a:r>
            <a:r>
              <a:rPr lang="en" sz="1200" b="0" i="1" u="none" strike="noStrike" cap="none">
                <a:solidFill>
                  <a:schemeClr val="dk1"/>
                </a:solidFill>
                <a:latin typeface="Verdana"/>
                <a:ea typeface="Verdana"/>
                <a:cs typeface="Verdana"/>
                <a:sym typeface="Verdana"/>
              </a:rPr>
              <a:t>) for individual probes and for their combination.</a:t>
            </a:r>
            <a:endParaRPr sz="1200" b="0" i="1" u="none" strike="noStrike" cap="none">
              <a:solidFill>
                <a:srgbClr val="4A86E8"/>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endParaRPr sz="1200" b="0" i="1" u="none" strike="noStrike" cap="none">
              <a:solidFill>
                <a:schemeClr val="dk1"/>
              </a:solidFill>
              <a:latin typeface="Verdana"/>
              <a:ea typeface="Verdana"/>
              <a:cs typeface="Verdana"/>
              <a:sym typeface="Verdana"/>
            </a:endParaRPr>
          </a:p>
        </p:txBody>
      </p:sp>
      <p:sp>
        <p:nvSpPr>
          <p:cNvPr id="193" name="Google Shape;193;p26"/>
          <p:cNvSpPr txBox="1"/>
          <p:nvPr/>
        </p:nvSpPr>
        <p:spPr>
          <a:xfrm>
            <a:off x="6208075" y="3220775"/>
            <a:ext cx="26133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1" u="none" strike="noStrike" cap="none">
                <a:solidFill>
                  <a:srgbClr val="4A86E8"/>
                </a:solidFill>
                <a:latin typeface="Arial"/>
                <a:ea typeface="Arial"/>
                <a:cs typeface="Arial"/>
                <a:sym typeface="Arial"/>
              </a:rPr>
              <a:t>R. Mandelbaum, T. Eifler, R. Hlozek, T. Collett, E. Gawiser, D. Scolnic et al., arXiv:1809.01669</a:t>
            </a:r>
            <a:endParaRPr sz="900" b="0" i="1" u="none" strike="noStrike" cap="none">
              <a:solidFill>
                <a:srgbClr val="4A86E8"/>
              </a:solidFill>
              <a:latin typeface="Arial"/>
              <a:ea typeface="Arial"/>
              <a:cs typeface="Arial"/>
              <a:sym typeface="Arial"/>
            </a:endParaRPr>
          </a:p>
        </p:txBody>
      </p:sp>
      <p:sp>
        <p:nvSpPr>
          <p:cNvPr id="194" name="Google Shape;194;p26"/>
          <p:cNvSpPr txBox="1">
            <a:spLocks noGrp="1"/>
          </p:cNvSpPr>
          <p:nvPr>
            <p:ph type="body" idx="1"/>
          </p:nvPr>
        </p:nvSpPr>
        <p:spPr>
          <a:xfrm>
            <a:off x="-69300" y="827150"/>
            <a:ext cx="5842500" cy="34350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Font typeface="Arial"/>
              <a:buChar char="●"/>
            </a:pPr>
            <a:r>
              <a:rPr lang="en" sz="1600">
                <a:solidFill>
                  <a:srgbClr val="980000"/>
                </a:solidFill>
              </a:rPr>
              <a:t>Scientific aim:</a:t>
            </a:r>
            <a:r>
              <a:rPr lang="en" sz="1600">
                <a:solidFill>
                  <a:srgbClr val="CA1B2A"/>
                </a:solidFill>
              </a:rPr>
              <a:t> </a:t>
            </a:r>
            <a:r>
              <a:rPr lang="en" sz="1600"/>
              <a:t>explore the physics of the Dark Universe</a:t>
            </a:r>
            <a:endParaRPr sz="1600"/>
          </a:p>
          <a:p>
            <a:pPr marL="914400" lvl="1" indent="-317500" algn="l" rtl="0">
              <a:lnSpc>
                <a:spcPct val="100000"/>
              </a:lnSpc>
              <a:spcBef>
                <a:spcPts val="0"/>
              </a:spcBef>
              <a:spcAft>
                <a:spcPts val="0"/>
              </a:spcAft>
              <a:buClr>
                <a:srgbClr val="980000"/>
              </a:buClr>
              <a:buSzPts val="1400"/>
              <a:buFont typeface="Arial"/>
              <a:buChar char="○"/>
            </a:pPr>
            <a:r>
              <a:rPr lang="en" sz="1400"/>
              <a:t>Dark Energy, Dark Matter, inflation</a:t>
            </a:r>
            <a:endParaRPr sz="1600"/>
          </a:p>
          <a:p>
            <a:pPr marL="914400" lvl="1" indent="-317500" algn="l" rtl="0">
              <a:lnSpc>
                <a:spcPct val="100000"/>
              </a:lnSpc>
              <a:spcBef>
                <a:spcPts val="0"/>
              </a:spcBef>
              <a:spcAft>
                <a:spcPts val="0"/>
              </a:spcAft>
              <a:buClr>
                <a:srgbClr val="980000"/>
              </a:buClr>
              <a:buSzPts val="1400"/>
              <a:buFont typeface="Arial"/>
              <a:buChar char="○"/>
            </a:pPr>
            <a:r>
              <a:rPr lang="en" sz="1400"/>
              <a:t>Multiple complementary probes from Rubin alone</a:t>
            </a:r>
            <a:endParaRPr sz="1400"/>
          </a:p>
          <a:p>
            <a:pPr marL="457200" lvl="0" indent="-317500" algn="l" rtl="0">
              <a:lnSpc>
                <a:spcPct val="100000"/>
              </a:lnSpc>
              <a:spcBef>
                <a:spcPts val="1000"/>
              </a:spcBef>
              <a:spcAft>
                <a:spcPts val="0"/>
              </a:spcAft>
              <a:buSzPts val="1400"/>
              <a:buFont typeface="Arial"/>
              <a:buChar char="●"/>
            </a:pPr>
            <a:r>
              <a:rPr lang="en" sz="1600">
                <a:solidFill>
                  <a:srgbClr val="0C0C0C"/>
                </a:solidFill>
              </a:rPr>
              <a:t>Large </a:t>
            </a:r>
            <a:r>
              <a:rPr lang="en" sz="1600">
                <a:solidFill>
                  <a:srgbClr val="980000"/>
                </a:solidFill>
              </a:rPr>
              <a:t>international collaboration</a:t>
            </a:r>
            <a:r>
              <a:rPr lang="en" sz="1600">
                <a:solidFill>
                  <a:srgbClr val="0C0C0C"/>
                </a:solidFill>
              </a:rPr>
              <a:t> with more than 1,000 members</a:t>
            </a:r>
            <a:endParaRPr sz="1600">
              <a:solidFill>
                <a:srgbClr val="0C0C0C"/>
              </a:solidFill>
            </a:endParaRPr>
          </a:p>
          <a:p>
            <a:pPr marL="914400" lvl="1" indent="-304800" algn="l" rtl="0">
              <a:lnSpc>
                <a:spcPct val="100000"/>
              </a:lnSpc>
              <a:spcBef>
                <a:spcPts val="0"/>
              </a:spcBef>
              <a:spcAft>
                <a:spcPts val="0"/>
              </a:spcAft>
              <a:buClr>
                <a:srgbClr val="0C0C0C"/>
              </a:buClr>
              <a:buSzPts val="1200"/>
              <a:buFont typeface="Arial"/>
              <a:buChar char="○"/>
            </a:pPr>
            <a:r>
              <a:rPr lang="en" sz="1400">
                <a:solidFill>
                  <a:srgbClr val="0C0C0C"/>
                </a:solidFill>
              </a:rPr>
              <a:t>50% US based, 50% international</a:t>
            </a:r>
            <a:endParaRPr sz="1400">
              <a:solidFill>
                <a:srgbClr val="0C0C0C"/>
              </a:solidFill>
            </a:endParaRPr>
          </a:p>
          <a:p>
            <a:pPr marL="914400" lvl="1" indent="-317500" algn="l" rtl="0">
              <a:lnSpc>
                <a:spcPct val="100000"/>
              </a:lnSpc>
              <a:spcBef>
                <a:spcPts val="0"/>
              </a:spcBef>
              <a:spcAft>
                <a:spcPts val="0"/>
              </a:spcAft>
              <a:buClr>
                <a:srgbClr val="0C0C0C"/>
              </a:buClr>
              <a:buSzPts val="1400"/>
              <a:buChar char="○"/>
            </a:pPr>
            <a:r>
              <a:rPr lang="en" sz="1400">
                <a:solidFill>
                  <a:srgbClr val="0C0C0C"/>
                </a:solidFill>
              </a:rPr>
              <a:t>France (IN2P3) and UK (STFC) are strong partners </a:t>
            </a:r>
            <a:endParaRPr sz="1400">
              <a:solidFill>
                <a:srgbClr val="0C0C0C"/>
              </a:solidFill>
            </a:endParaRPr>
          </a:p>
          <a:p>
            <a:pPr marL="914400" lvl="1" indent="-304800" algn="l" rtl="0">
              <a:lnSpc>
                <a:spcPct val="100000"/>
              </a:lnSpc>
              <a:spcBef>
                <a:spcPts val="0"/>
              </a:spcBef>
              <a:spcAft>
                <a:spcPts val="0"/>
              </a:spcAft>
              <a:buClr>
                <a:srgbClr val="0C0C0C"/>
              </a:buClr>
              <a:buSzPts val="1200"/>
              <a:buFont typeface="Arial"/>
              <a:buChar char="○"/>
            </a:pPr>
            <a:r>
              <a:rPr lang="en" sz="1400">
                <a:solidFill>
                  <a:srgbClr val="0C0C0C"/>
                </a:solidFill>
              </a:rPr>
              <a:t>Over half are </a:t>
            </a:r>
            <a:r>
              <a:rPr lang="en" sz="1400">
                <a:solidFill>
                  <a:srgbClr val="980000"/>
                </a:solidFill>
              </a:rPr>
              <a:t>early career researchers</a:t>
            </a:r>
            <a:endParaRPr sz="1600"/>
          </a:p>
          <a:p>
            <a:pPr marL="914400" lvl="1" indent="-304800" algn="l" rtl="0">
              <a:lnSpc>
                <a:spcPct val="100000"/>
              </a:lnSpc>
              <a:spcBef>
                <a:spcPts val="0"/>
              </a:spcBef>
              <a:spcAft>
                <a:spcPts val="0"/>
              </a:spcAft>
              <a:buClr>
                <a:srgbClr val="0C0C0C"/>
              </a:buClr>
              <a:buSzPts val="1200"/>
              <a:buFont typeface="Arial"/>
              <a:buChar char="○"/>
            </a:pPr>
            <a:r>
              <a:rPr lang="en" sz="1400">
                <a:solidFill>
                  <a:schemeClr val="dk1"/>
                </a:solidFill>
              </a:rPr>
              <a:t>Strong DEIB component</a:t>
            </a:r>
            <a:endParaRPr sz="1400">
              <a:solidFill>
                <a:schemeClr val="dk1"/>
              </a:solidFill>
            </a:endParaRPr>
          </a:p>
          <a:p>
            <a:pPr marL="457200" lvl="0" indent="-317500" algn="l" rtl="0">
              <a:lnSpc>
                <a:spcPct val="100000"/>
              </a:lnSpc>
              <a:spcBef>
                <a:spcPts val="1000"/>
              </a:spcBef>
              <a:spcAft>
                <a:spcPts val="0"/>
              </a:spcAft>
              <a:buSzPts val="1400"/>
              <a:buFont typeface="Arial"/>
              <a:buChar char="●"/>
            </a:pPr>
            <a:r>
              <a:rPr lang="en" sz="1600">
                <a:solidFill>
                  <a:srgbClr val="0C0C0C"/>
                </a:solidFill>
              </a:rPr>
              <a:t>DESC Science Requirements Document defines success as </a:t>
            </a:r>
            <a:r>
              <a:rPr lang="en" sz="1600" i="1">
                <a:solidFill>
                  <a:srgbClr val="980000"/>
                </a:solidFill>
              </a:rPr>
              <a:t>%-level precision in DE parameters</a:t>
            </a:r>
            <a:endParaRPr sz="1400"/>
          </a:p>
        </p:txBody>
      </p:sp>
      <p:cxnSp>
        <p:nvCxnSpPr>
          <p:cNvPr id="195" name="Google Shape;195;p26"/>
          <p:cNvCxnSpPr/>
          <p:nvPr/>
        </p:nvCxnSpPr>
        <p:spPr>
          <a:xfrm>
            <a:off x="5584525" y="1868475"/>
            <a:ext cx="1336200" cy="229500"/>
          </a:xfrm>
          <a:prstGeom prst="straightConnector1">
            <a:avLst/>
          </a:prstGeom>
          <a:noFill/>
          <a:ln w="28575" cap="flat" cmpd="sng">
            <a:solidFill>
              <a:srgbClr val="595959"/>
            </a:solidFill>
            <a:prstDash val="solid"/>
            <a:round/>
            <a:headEnd type="none" w="sm" len="sm"/>
            <a:tailEnd type="triangle" w="med" len="med"/>
          </a:ln>
        </p:spPr>
      </p:cxnSp>
      <p:sp>
        <p:nvSpPr>
          <p:cNvPr id="196" name="Google Shape;196;p26"/>
          <p:cNvSpPr txBox="1"/>
          <p:nvPr/>
        </p:nvSpPr>
        <p:spPr>
          <a:xfrm>
            <a:off x="1194900" y="3978325"/>
            <a:ext cx="4346400" cy="677100"/>
          </a:xfrm>
          <a:prstGeom prst="rect">
            <a:avLst/>
          </a:prstGeom>
          <a:noFill/>
          <a:ln>
            <a:noFill/>
          </a:ln>
        </p:spPr>
        <p:txBody>
          <a:bodyPr spcFirstLastPara="1" wrap="square" lIns="91425" tIns="91425" rIns="91425" bIns="91425" anchor="t" anchorCtr="0">
            <a:spAutoFit/>
          </a:bodyPr>
          <a:lstStyle/>
          <a:p>
            <a:pPr marL="0" lvl="0" indent="0" algn="r" rtl="0">
              <a:spcBef>
                <a:spcPts val="1000"/>
              </a:spcBef>
              <a:spcAft>
                <a:spcPts val="0"/>
              </a:spcAft>
              <a:buNone/>
            </a:pPr>
            <a:r>
              <a:rPr lang="en" sz="1600" i="1">
                <a:solidFill>
                  <a:srgbClr val="980000"/>
                </a:solidFill>
                <a:latin typeface="Verdana"/>
                <a:ea typeface="Verdana"/>
                <a:cs typeface="Verdana"/>
                <a:sym typeface="Verdana"/>
              </a:rPr>
              <a:t>DESC Operations </a:t>
            </a:r>
            <a:r>
              <a:rPr lang="en" sz="1600" i="1">
                <a:latin typeface="Verdana"/>
                <a:ea typeface="Verdana"/>
                <a:cs typeface="Verdana"/>
                <a:sym typeface="Verdana"/>
              </a:rPr>
              <a:t>supports the development of mission-critical software</a:t>
            </a:r>
            <a:endParaRPr i="1"/>
          </a:p>
        </p:txBody>
      </p:sp>
      <p:pic>
        <p:nvPicPr>
          <p:cNvPr id="197" name="Google Shape;197;p26" descr="A graph of constraints on dark energy parameters w and w'"/>
          <p:cNvPicPr preferRelativeResize="0"/>
          <p:nvPr/>
        </p:nvPicPr>
        <p:blipFill>
          <a:blip r:embed="rId3">
            <a:alphaModFix/>
          </a:blip>
          <a:stretch>
            <a:fillRect/>
          </a:stretch>
        </p:blipFill>
        <p:spPr>
          <a:xfrm>
            <a:off x="5541300" y="751025"/>
            <a:ext cx="3602700" cy="2349599"/>
          </a:xfrm>
          <a:prstGeom prst="rect">
            <a:avLst/>
          </a:prstGeom>
          <a:noFill/>
          <a:ln w="9525" cap="flat" cmpd="sng">
            <a:solidFill>
              <a:srgbClr val="0070C0"/>
            </a:solidFill>
            <a:prstDash val="solid"/>
            <a:round/>
            <a:headEnd type="none" w="sm" len="sm"/>
            <a:tailEnd type="none" w="sm" len="sm"/>
          </a:ln>
        </p:spPr>
      </p:pic>
      <p:sp>
        <p:nvSpPr>
          <p:cNvPr id="198" name="Google Shape;198;p26"/>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13</a:t>
            </a:fld>
            <a:endParaRPr/>
          </a:p>
        </p:txBody>
      </p:sp>
      <p:pic>
        <p:nvPicPr>
          <p:cNvPr id="199" name="Google Shape;199;p26"/>
          <p:cNvPicPr preferRelativeResize="0"/>
          <p:nvPr/>
        </p:nvPicPr>
        <p:blipFill rotWithShape="1">
          <a:blip r:embed="rId4">
            <a:alphaModFix/>
          </a:blip>
          <a:srcRect/>
          <a:stretch/>
        </p:blipFill>
        <p:spPr>
          <a:xfrm>
            <a:off x="6638125" y="117137"/>
            <a:ext cx="548700" cy="5137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7"/>
          <p:cNvPicPr preferRelativeResize="0"/>
          <p:nvPr/>
        </p:nvPicPr>
        <p:blipFill rotWithShape="1">
          <a:blip r:embed="rId3">
            <a:alphaModFix/>
          </a:blip>
          <a:srcRect/>
          <a:stretch/>
        </p:blipFill>
        <p:spPr>
          <a:xfrm>
            <a:off x="0" y="719290"/>
            <a:ext cx="9143997" cy="4518385"/>
          </a:xfrm>
          <a:prstGeom prst="rect">
            <a:avLst/>
          </a:prstGeom>
          <a:noFill/>
          <a:ln>
            <a:noFill/>
          </a:ln>
        </p:spPr>
      </p:pic>
      <p:sp>
        <p:nvSpPr>
          <p:cNvPr id="205" name="Google Shape;205;p27"/>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980000"/>
                </a:solidFill>
              </a:rPr>
              <a:t>DESC Collaboration Meeting, August 2022</a:t>
            </a:r>
            <a:endParaRPr>
              <a:solidFill>
                <a:srgbClr val="980000"/>
              </a:solidFill>
            </a:endParaRPr>
          </a:p>
        </p:txBody>
      </p:sp>
      <p:sp>
        <p:nvSpPr>
          <p:cNvPr id="206" name="Google Shape;206;p27"/>
          <p:cNvSpPr txBox="1"/>
          <p:nvPr/>
        </p:nvSpPr>
        <p:spPr>
          <a:xfrm>
            <a:off x="1214125" y="740650"/>
            <a:ext cx="6792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Verdana"/>
                <a:ea typeface="Verdana"/>
                <a:cs typeface="Verdana"/>
                <a:sym typeface="Verdana"/>
              </a:rPr>
              <a:t>Hybrid Collaboration Meeting in Chicago, more than 300 participants</a:t>
            </a:r>
            <a:endParaRPr sz="1400" b="0" i="1" u="none" strike="noStrike" cap="none">
              <a:solidFill>
                <a:srgbClr val="000000"/>
              </a:solidFill>
              <a:latin typeface="Verdana"/>
              <a:ea typeface="Verdana"/>
              <a:cs typeface="Verdana"/>
              <a:sym typeface="Verdana"/>
            </a:endParaRPr>
          </a:p>
        </p:txBody>
      </p:sp>
      <p:sp>
        <p:nvSpPr>
          <p:cNvPr id="207" name="Google Shape;207;p27"/>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980000"/>
                </a:solidFill>
              </a:rPr>
              <a:t>DESC Primary Science Goals </a:t>
            </a:r>
            <a:endParaRPr>
              <a:solidFill>
                <a:srgbClr val="980000"/>
              </a:solidFill>
            </a:endParaRPr>
          </a:p>
        </p:txBody>
      </p:sp>
      <p:sp>
        <p:nvSpPr>
          <p:cNvPr id="213" name="Google Shape;213;p28"/>
          <p:cNvSpPr txBox="1">
            <a:spLocks noGrp="1"/>
          </p:cNvSpPr>
          <p:nvPr>
            <p:ph type="body" idx="1"/>
          </p:nvPr>
        </p:nvSpPr>
        <p:spPr>
          <a:xfrm>
            <a:off x="540300" y="1933350"/>
            <a:ext cx="8520600" cy="23289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SzPts val="1900"/>
              <a:buChar char="●"/>
            </a:pPr>
            <a:r>
              <a:rPr lang="en" sz="1700">
                <a:solidFill>
                  <a:srgbClr val="A80532"/>
                </a:solidFill>
              </a:rPr>
              <a:t>Goal #1:</a:t>
            </a:r>
            <a:r>
              <a:rPr lang="en" sz="1700"/>
              <a:t> Cosmological constraints from Rubin-only data from shear and clustering (3x2pt), clusters of galaxies and supernovae</a:t>
            </a:r>
            <a:endParaRPr sz="1700"/>
          </a:p>
          <a:p>
            <a:pPr marL="457200" lvl="0" indent="-336550" algn="l" rtl="0">
              <a:lnSpc>
                <a:spcPct val="115000"/>
              </a:lnSpc>
              <a:spcBef>
                <a:spcPts val="300"/>
              </a:spcBef>
              <a:spcAft>
                <a:spcPts val="0"/>
              </a:spcAft>
              <a:buSzPts val="1700"/>
              <a:buChar char="●"/>
            </a:pPr>
            <a:r>
              <a:rPr lang="en" sz="1700">
                <a:solidFill>
                  <a:srgbClr val="980000"/>
                </a:solidFill>
              </a:rPr>
              <a:t>Goal #2</a:t>
            </a:r>
            <a:r>
              <a:rPr lang="en" sz="1700"/>
              <a:t>: Consistency checks between different Rubin DESC probes </a:t>
            </a:r>
            <a:endParaRPr sz="1700"/>
          </a:p>
          <a:p>
            <a:pPr marL="457200" lvl="0" indent="-349250" algn="l" rtl="0">
              <a:lnSpc>
                <a:spcPct val="115000"/>
              </a:lnSpc>
              <a:spcBef>
                <a:spcPts val="500"/>
              </a:spcBef>
              <a:spcAft>
                <a:spcPts val="0"/>
              </a:spcAft>
              <a:buSzPts val="1900"/>
              <a:buChar char="●"/>
            </a:pPr>
            <a:r>
              <a:rPr lang="en" sz="1700">
                <a:solidFill>
                  <a:srgbClr val="980000"/>
                </a:solidFill>
              </a:rPr>
              <a:t>Goal #3</a:t>
            </a:r>
            <a:r>
              <a:rPr lang="en" sz="1700"/>
              <a:t>: Cosmological constraints and tensions from Rubin + External Data Sets</a:t>
            </a:r>
            <a:endParaRPr sz="1700"/>
          </a:p>
          <a:p>
            <a:pPr marL="457200" lvl="0" indent="-336550" algn="l" rtl="0">
              <a:lnSpc>
                <a:spcPct val="115000"/>
              </a:lnSpc>
              <a:spcBef>
                <a:spcPts val="500"/>
              </a:spcBef>
              <a:spcAft>
                <a:spcPts val="0"/>
              </a:spcAft>
              <a:buSzPts val="1700"/>
              <a:buChar char="●"/>
            </a:pPr>
            <a:r>
              <a:rPr lang="en" sz="1700">
                <a:solidFill>
                  <a:srgbClr val="980000"/>
                </a:solidFill>
              </a:rPr>
              <a:t>Goal #4</a:t>
            </a:r>
            <a:r>
              <a:rPr lang="en" sz="1700"/>
              <a:t>: Be prepared for serendipity</a:t>
            </a:r>
            <a:endParaRPr sz="1700"/>
          </a:p>
          <a:p>
            <a:pPr marL="457200" lvl="0" indent="-336550" algn="l" rtl="0">
              <a:lnSpc>
                <a:spcPct val="115000"/>
              </a:lnSpc>
              <a:spcBef>
                <a:spcPts val="500"/>
              </a:spcBef>
              <a:spcAft>
                <a:spcPts val="0"/>
              </a:spcAft>
              <a:buSzPts val="1700"/>
              <a:buChar char="●"/>
            </a:pPr>
            <a:r>
              <a:rPr lang="en" sz="1700">
                <a:solidFill>
                  <a:srgbClr val="980000"/>
                </a:solidFill>
              </a:rPr>
              <a:t>Goal #5</a:t>
            </a:r>
            <a:r>
              <a:rPr lang="en" sz="1700"/>
              <a:t>: Assess possibly needed changes in observing strategy, processing for upcoming data releases in the earlier years</a:t>
            </a:r>
            <a:endParaRPr sz="1700"/>
          </a:p>
          <a:p>
            <a:pPr marL="0" lvl="0" indent="0" algn="l" rtl="0">
              <a:lnSpc>
                <a:spcPct val="115000"/>
              </a:lnSpc>
              <a:spcBef>
                <a:spcPts val="500"/>
              </a:spcBef>
              <a:spcAft>
                <a:spcPts val="1600"/>
              </a:spcAft>
              <a:buSzPts val="1800"/>
              <a:buNone/>
            </a:pPr>
            <a:endParaRPr sz="1700"/>
          </a:p>
        </p:txBody>
      </p:sp>
      <p:sp>
        <p:nvSpPr>
          <p:cNvPr id="214" name="Google Shape;214;p28"/>
          <p:cNvSpPr/>
          <p:nvPr/>
        </p:nvSpPr>
        <p:spPr>
          <a:xfrm>
            <a:off x="289950" y="903425"/>
            <a:ext cx="8313900" cy="939900"/>
          </a:xfrm>
          <a:prstGeom prst="rect">
            <a:avLst/>
          </a:prstGeom>
          <a:no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980000"/>
                </a:solidFill>
                <a:latin typeface="Verdana"/>
                <a:ea typeface="Verdana"/>
                <a:cs typeface="Verdana"/>
                <a:sym typeface="Verdana"/>
              </a:rPr>
              <a:t>LSST DESC is planning to carry out full cosmology analyses (dark energy, dark matter, neutrinos, inflation, …) </a:t>
            </a:r>
            <a:endParaRPr sz="2000">
              <a:latin typeface="Verdana"/>
              <a:ea typeface="Verdana"/>
              <a:cs typeface="Verdana"/>
              <a:sym typeface="Verdana"/>
            </a:endParaRPr>
          </a:p>
        </p:txBody>
      </p:sp>
      <p:sp>
        <p:nvSpPr>
          <p:cNvPr id="215" name="Google Shape;215;p28"/>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69650" y="70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A80532"/>
                </a:solidFill>
              </a:rPr>
              <a:t>Commissioning is joint DESC + project effort</a:t>
            </a:r>
            <a:endParaRPr sz="2600">
              <a:solidFill>
                <a:srgbClr val="A80532"/>
              </a:solidFill>
            </a:endParaRPr>
          </a:p>
        </p:txBody>
      </p:sp>
      <p:sp>
        <p:nvSpPr>
          <p:cNvPr id="221" name="Google Shape;221;p29"/>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sz="1400">
                <a:solidFill>
                  <a:schemeClr val="dk1"/>
                </a:solidFill>
                <a:latin typeface="Verdana"/>
                <a:ea typeface="Verdana"/>
                <a:cs typeface="Verdana"/>
                <a:sym typeface="Verdana"/>
              </a:rPr>
              <a:t>16</a:t>
            </a:fld>
            <a:endParaRPr sz="1400">
              <a:solidFill>
                <a:schemeClr val="dk1"/>
              </a:solidFill>
              <a:latin typeface="Verdana"/>
              <a:ea typeface="Verdana"/>
              <a:cs typeface="Verdana"/>
              <a:sym typeface="Verdana"/>
            </a:endParaRPr>
          </a:p>
        </p:txBody>
      </p:sp>
      <p:sp>
        <p:nvSpPr>
          <p:cNvPr id="222" name="Google Shape;222;p29"/>
          <p:cNvSpPr txBox="1">
            <a:spLocks noGrp="1"/>
          </p:cNvSpPr>
          <p:nvPr>
            <p:ph type="body" idx="1"/>
          </p:nvPr>
        </p:nvSpPr>
        <p:spPr>
          <a:xfrm>
            <a:off x="211425" y="737775"/>
            <a:ext cx="5043300" cy="3735900"/>
          </a:xfrm>
          <a:prstGeom prst="rect">
            <a:avLst/>
          </a:prstGeom>
        </p:spPr>
        <p:txBody>
          <a:bodyPr spcFirstLastPara="1" wrap="square" lIns="91425" tIns="91425" rIns="91425" bIns="91425" anchor="t" anchorCtr="0">
            <a:noAutofit/>
          </a:bodyPr>
          <a:lstStyle/>
          <a:p>
            <a:pPr marL="469900" lvl="0" indent="-349250" algn="l" rtl="0">
              <a:lnSpc>
                <a:spcPct val="115000"/>
              </a:lnSpc>
              <a:spcBef>
                <a:spcPts val="0"/>
              </a:spcBef>
              <a:spcAft>
                <a:spcPts val="0"/>
              </a:spcAft>
              <a:buSzPts val="1700"/>
              <a:buChar char="●"/>
            </a:pPr>
            <a:r>
              <a:rPr lang="en" sz="1700"/>
              <a:t>System integration is well under way</a:t>
            </a:r>
            <a:endParaRPr sz="1700"/>
          </a:p>
          <a:p>
            <a:pPr marL="469900" lvl="0" indent="-349250" algn="l" rtl="0">
              <a:lnSpc>
                <a:spcPct val="115000"/>
              </a:lnSpc>
              <a:spcBef>
                <a:spcPts val="1000"/>
              </a:spcBef>
              <a:spcAft>
                <a:spcPts val="0"/>
              </a:spcAft>
              <a:buSzPts val="1700"/>
              <a:buChar char="●"/>
            </a:pPr>
            <a:r>
              <a:rPr lang="en" sz="1700"/>
              <a:t>Commissioning includes strong DESC and international in-kind contributions</a:t>
            </a:r>
            <a:endParaRPr sz="1700"/>
          </a:p>
          <a:p>
            <a:pPr marL="469900" lvl="0" indent="-349250" algn="l" rtl="0">
              <a:lnSpc>
                <a:spcPct val="115000"/>
              </a:lnSpc>
              <a:spcBef>
                <a:spcPts val="1000"/>
              </a:spcBef>
              <a:spcAft>
                <a:spcPts val="0"/>
              </a:spcAft>
              <a:buSzPts val="1700"/>
              <a:buChar char="●"/>
            </a:pPr>
            <a:r>
              <a:rPr lang="en" sz="1700"/>
              <a:t>System “First Light” Summer 2024 </a:t>
            </a:r>
            <a:endParaRPr sz="1700"/>
          </a:p>
          <a:p>
            <a:pPr marL="469900" lvl="0" indent="-349250" algn="l" rtl="0">
              <a:spcBef>
                <a:spcPts val="1000"/>
              </a:spcBef>
              <a:spcAft>
                <a:spcPts val="0"/>
              </a:spcAft>
              <a:buSzPts val="1700"/>
              <a:buChar char="●"/>
            </a:pPr>
            <a:r>
              <a:rPr lang="en" sz="1600">
                <a:solidFill>
                  <a:schemeClr val="dk1"/>
                </a:solidFill>
              </a:rPr>
              <a:t>Legacy Survey of Space and Time (LSST) projected to begin ~end of calendar 2024  </a:t>
            </a:r>
            <a:endParaRPr sz="1600">
              <a:solidFill>
                <a:schemeClr val="dk1"/>
              </a:solidFill>
            </a:endParaRPr>
          </a:p>
          <a:p>
            <a:pPr marL="469900" lvl="0" indent="-342900" algn="l" rtl="0">
              <a:spcBef>
                <a:spcPts val="600"/>
              </a:spcBef>
              <a:spcAft>
                <a:spcPts val="0"/>
              </a:spcAft>
              <a:buClr>
                <a:schemeClr val="dk1"/>
              </a:buClr>
              <a:buSzPts val="1600"/>
              <a:buChar char="●"/>
            </a:pPr>
            <a:r>
              <a:rPr lang="en" sz="1600">
                <a:solidFill>
                  <a:schemeClr val="dk1"/>
                </a:solidFill>
              </a:rPr>
              <a:t>See </a:t>
            </a:r>
            <a:r>
              <a:rPr lang="en" sz="1600" u="sng">
                <a:solidFill>
                  <a:schemeClr val="hlink"/>
                </a:solidFill>
                <a:hlinkClick r:id="rId3"/>
              </a:rPr>
              <a:t>ls.st/dates</a:t>
            </a:r>
            <a:r>
              <a:rPr lang="en" sz="1600">
                <a:solidFill>
                  <a:schemeClr val="dk1"/>
                </a:solidFill>
              </a:rPr>
              <a:t> for live</a:t>
            </a:r>
            <a:endParaRPr sz="1600">
              <a:solidFill>
                <a:schemeClr val="dk1"/>
              </a:solidFill>
            </a:endParaRPr>
          </a:p>
          <a:p>
            <a:pPr marL="0" lvl="0" indent="0" algn="l" rtl="0">
              <a:spcBef>
                <a:spcPts val="0"/>
              </a:spcBef>
              <a:spcAft>
                <a:spcPts val="600"/>
              </a:spcAft>
              <a:buNone/>
            </a:pPr>
            <a:r>
              <a:rPr lang="en" sz="1600">
                <a:solidFill>
                  <a:schemeClr val="dk1"/>
                </a:solidFill>
              </a:rPr>
              <a:t>	schedule</a:t>
            </a:r>
            <a:endParaRPr sz="1600">
              <a:solidFill>
                <a:schemeClr val="dk1"/>
              </a:solidFill>
            </a:endParaRPr>
          </a:p>
        </p:txBody>
      </p:sp>
      <p:pic>
        <p:nvPicPr>
          <p:cNvPr id="223" name="Google Shape;223;p29" descr="A photograph of the Rubin camera, front view"/>
          <p:cNvPicPr preferRelativeResize="0"/>
          <p:nvPr/>
        </p:nvPicPr>
        <p:blipFill>
          <a:blip r:embed="rId4">
            <a:alphaModFix/>
          </a:blip>
          <a:stretch>
            <a:fillRect/>
          </a:stretch>
        </p:blipFill>
        <p:spPr>
          <a:xfrm>
            <a:off x="3454850" y="3214000"/>
            <a:ext cx="1946194" cy="1459649"/>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224" name="Google Shape;224;p29" descr="A photograph of the Rubin telescope mount assembly"/>
          <p:cNvPicPr preferRelativeResize="0"/>
          <p:nvPr/>
        </p:nvPicPr>
        <p:blipFill>
          <a:blip r:embed="rId5">
            <a:alphaModFix/>
          </a:blip>
          <a:stretch>
            <a:fillRect/>
          </a:stretch>
        </p:blipFill>
        <p:spPr>
          <a:xfrm>
            <a:off x="5603473" y="3041174"/>
            <a:ext cx="3264955" cy="1632478"/>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225" name="Google Shape;225;p29" descr="A photograph of Christopher Stubbs at the Rubin site in Chile"/>
          <p:cNvPicPr preferRelativeResize="0"/>
          <p:nvPr/>
        </p:nvPicPr>
        <p:blipFill>
          <a:blip r:embed="rId6">
            <a:alphaModFix/>
          </a:blip>
          <a:stretch>
            <a:fillRect/>
          </a:stretch>
        </p:blipFill>
        <p:spPr>
          <a:xfrm>
            <a:off x="5984475" y="903425"/>
            <a:ext cx="2758901" cy="2069176"/>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0"/>
          <p:cNvSpPr txBox="1">
            <a:spLocks noGrp="1"/>
          </p:cNvSpPr>
          <p:nvPr>
            <p:ph type="title"/>
          </p:nvPr>
        </p:nvSpPr>
        <p:spPr>
          <a:xfrm>
            <a:off x="44825" y="1066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980000"/>
                </a:solidFill>
              </a:rPr>
              <a:t>Augmented/complementary data: leverage </a:t>
            </a:r>
            <a:endParaRPr>
              <a:solidFill>
                <a:srgbClr val="980000"/>
              </a:solidFill>
            </a:endParaRPr>
          </a:p>
        </p:txBody>
      </p:sp>
      <p:sp>
        <p:nvSpPr>
          <p:cNvPr id="231" name="Google Shape;231;p30"/>
          <p:cNvSpPr txBox="1">
            <a:spLocks noGrp="1"/>
          </p:cNvSpPr>
          <p:nvPr>
            <p:ph type="body" idx="1"/>
          </p:nvPr>
        </p:nvSpPr>
        <p:spPr>
          <a:xfrm>
            <a:off x="44825" y="827150"/>
            <a:ext cx="9027600" cy="343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latin typeface="Source Sans Pro"/>
                <a:ea typeface="Source Sans Pro"/>
                <a:cs typeface="Source Sans Pro"/>
                <a:sym typeface="Source Sans Pro"/>
              </a:rPr>
              <a:t>The ten-year LSST survey is designed to address primary science goals. High leverage gained from adding: </a:t>
            </a:r>
            <a:endParaRPr sz="1400">
              <a:latin typeface="Source Sans Pro"/>
              <a:ea typeface="Source Sans Pro"/>
              <a:cs typeface="Source Sans Pro"/>
              <a:sym typeface="Source Sans Pro"/>
            </a:endParaRPr>
          </a:p>
          <a:p>
            <a:pPr marL="457200" lvl="0" indent="-330200" algn="l" rtl="0">
              <a:lnSpc>
                <a:spcPct val="100000"/>
              </a:lnSpc>
              <a:spcBef>
                <a:spcPts val="1000"/>
              </a:spcBef>
              <a:spcAft>
                <a:spcPts val="0"/>
              </a:spcAft>
              <a:buSzPts val="1600"/>
              <a:buFont typeface="Source Sans Pro"/>
              <a:buChar char="●"/>
            </a:pPr>
            <a:r>
              <a:rPr lang="en" sz="1400">
                <a:latin typeface="Source Sans Pro"/>
                <a:ea typeface="Source Sans Pro"/>
                <a:cs typeface="Source Sans Pro"/>
                <a:sym typeface="Source Sans Pro"/>
              </a:rPr>
              <a:t>Host galaxy redshifts for LSST supernovae; to reap full benefits we need both SN distances &amp; redshifts</a:t>
            </a:r>
            <a:endParaRPr sz="1400">
              <a:latin typeface="Source Sans Pro"/>
              <a:ea typeface="Source Sans Pro"/>
              <a:cs typeface="Source Sans Pro"/>
              <a:sym typeface="Source Sans Pro"/>
            </a:endParaRPr>
          </a:p>
          <a:p>
            <a:pPr marL="457200" lvl="0" indent="-317500" algn="l" rtl="0">
              <a:lnSpc>
                <a:spcPct val="100000"/>
              </a:lnSpc>
              <a:spcBef>
                <a:spcPts val="1000"/>
              </a:spcBef>
              <a:spcAft>
                <a:spcPts val="0"/>
              </a:spcAft>
              <a:buSzPts val="1400"/>
              <a:buFont typeface="Source Sans Pro"/>
              <a:buChar char="●"/>
            </a:pPr>
            <a:r>
              <a:rPr lang="en" sz="1400">
                <a:latin typeface="Source Sans Pro"/>
                <a:ea typeface="Source Sans Pro"/>
                <a:cs typeface="Source Sans Pro"/>
                <a:sym typeface="Source Sans Pro"/>
              </a:rPr>
              <a:t>Infrared SN data points to constrain host galaxy and Milky Way extinction due to ‘dust’ attenuation</a:t>
            </a:r>
            <a:endParaRPr sz="1400">
              <a:latin typeface="Source Sans Pro"/>
              <a:ea typeface="Source Sans Pro"/>
              <a:cs typeface="Source Sans Pro"/>
              <a:sym typeface="Source Sans Pro"/>
            </a:endParaRPr>
          </a:p>
          <a:p>
            <a:pPr marL="457200" lvl="0" indent="-317500" algn="l" rtl="0">
              <a:lnSpc>
                <a:spcPct val="100000"/>
              </a:lnSpc>
              <a:spcBef>
                <a:spcPts val="1000"/>
              </a:spcBef>
              <a:spcAft>
                <a:spcPts val="0"/>
              </a:spcAft>
              <a:buSzPts val="1400"/>
              <a:buFont typeface="Source Sans Pro"/>
              <a:buChar char="●"/>
            </a:pPr>
            <a:r>
              <a:rPr lang="en" sz="1400">
                <a:latin typeface="Source Sans Pro"/>
                <a:ea typeface="Source Sans Pro"/>
                <a:cs typeface="Source Sans Pro"/>
                <a:sym typeface="Source Sans Pro"/>
              </a:rPr>
              <a:t>Identification and light curves for gravitational wave optical counterparts</a:t>
            </a:r>
            <a:endParaRPr sz="1400">
              <a:latin typeface="Source Sans Pro"/>
              <a:ea typeface="Source Sans Pro"/>
              <a:cs typeface="Source Sans Pro"/>
              <a:sym typeface="Source Sans Pro"/>
            </a:endParaRPr>
          </a:p>
          <a:p>
            <a:pPr marL="914400" lvl="1" indent="-317500" algn="l" rtl="0">
              <a:lnSpc>
                <a:spcPct val="100000"/>
              </a:lnSpc>
              <a:spcBef>
                <a:spcPts val="1000"/>
              </a:spcBef>
              <a:spcAft>
                <a:spcPts val="0"/>
              </a:spcAft>
              <a:buSzPts val="1400"/>
              <a:buFont typeface="Source Sans Pro"/>
              <a:buChar char="○"/>
            </a:pPr>
            <a:r>
              <a:rPr lang="en" sz="1400">
                <a:latin typeface="Source Sans Pro"/>
                <a:ea typeface="Source Sans Pro"/>
                <a:cs typeface="Source Sans Pro"/>
                <a:sym typeface="Source Sans Pro"/>
              </a:rPr>
              <a:t>Spectroscopy and/or photometric redshifts breaks degeneracy between redshifts and chirp mass </a:t>
            </a:r>
            <a:endParaRPr sz="1400">
              <a:latin typeface="Source Sans Pro"/>
              <a:ea typeface="Source Sans Pro"/>
              <a:cs typeface="Source Sans Pro"/>
              <a:sym typeface="Source Sans Pro"/>
            </a:endParaRPr>
          </a:p>
          <a:p>
            <a:pPr marL="457200" lvl="0" indent="-330200" algn="l" rtl="0">
              <a:lnSpc>
                <a:spcPct val="100000"/>
              </a:lnSpc>
              <a:spcBef>
                <a:spcPts val="1000"/>
              </a:spcBef>
              <a:spcAft>
                <a:spcPts val="0"/>
              </a:spcAft>
              <a:buSzPts val="1600"/>
              <a:buFont typeface="Source Sans Pro"/>
              <a:buChar char="●"/>
            </a:pPr>
            <a:r>
              <a:rPr lang="en" sz="1400">
                <a:latin typeface="Source Sans Pro"/>
                <a:ea typeface="Source Sans Pro"/>
                <a:cs typeface="Source Sans Pro"/>
                <a:sym typeface="Source Sans Pro"/>
              </a:rPr>
              <a:t>Re-reduction of the archived data using better tools, algorithms, and fusion with other data sets (CMB-S4…)</a:t>
            </a:r>
            <a:endParaRPr sz="1400">
              <a:latin typeface="Source Sans Pro"/>
              <a:ea typeface="Source Sans Pro"/>
              <a:cs typeface="Source Sans Pro"/>
              <a:sym typeface="Source Sans Pro"/>
            </a:endParaRPr>
          </a:p>
          <a:p>
            <a:pPr marL="457200" lvl="0" indent="-317500" algn="l" rtl="0">
              <a:lnSpc>
                <a:spcPct val="100000"/>
              </a:lnSpc>
              <a:spcBef>
                <a:spcPts val="1000"/>
              </a:spcBef>
              <a:spcAft>
                <a:spcPts val="0"/>
              </a:spcAft>
              <a:buSzPts val="1400"/>
              <a:buFont typeface="Source Sans Pro"/>
              <a:buChar char="●"/>
            </a:pPr>
            <a:r>
              <a:rPr lang="en" sz="1400">
                <a:latin typeface="Source Sans Pro"/>
                <a:ea typeface="Source Sans Pro"/>
                <a:cs typeface="Source Sans Pro"/>
                <a:sym typeface="Source Sans Pro"/>
              </a:rPr>
              <a:t>Enhanced spectroscopic training sets for photometric redshift determination.</a:t>
            </a:r>
            <a:endParaRPr sz="1400">
              <a:latin typeface="Source Sans Pro"/>
              <a:ea typeface="Source Sans Pro"/>
              <a:cs typeface="Source Sans Pro"/>
              <a:sym typeface="Source Sans Pro"/>
            </a:endParaRPr>
          </a:p>
          <a:p>
            <a:pPr marL="457200" lvl="0" indent="-330200" algn="l" rtl="0">
              <a:lnSpc>
                <a:spcPct val="100000"/>
              </a:lnSpc>
              <a:spcBef>
                <a:spcPts val="1000"/>
              </a:spcBef>
              <a:spcAft>
                <a:spcPts val="0"/>
              </a:spcAft>
              <a:buSzPts val="1600"/>
              <a:buFont typeface="Source Sans Pro"/>
              <a:buChar char="●"/>
            </a:pPr>
            <a:r>
              <a:rPr lang="en" sz="1400">
                <a:latin typeface="Source Sans Pro"/>
                <a:ea typeface="Source Sans Pro"/>
                <a:cs typeface="Source Sans Pro"/>
                <a:sym typeface="Source Sans Pro"/>
              </a:rPr>
              <a:t>References:</a:t>
            </a:r>
            <a:br>
              <a:rPr lang="en" sz="1400">
                <a:latin typeface="Source Sans Pro"/>
                <a:ea typeface="Source Sans Pro"/>
                <a:cs typeface="Source Sans Pro"/>
                <a:sym typeface="Source Sans Pro"/>
              </a:rPr>
            </a:br>
            <a:r>
              <a:rPr lang="en" sz="1400">
                <a:latin typeface="Source Sans Pro"/>
                <a:ea typeface="Source Sans Pro"/>
                <a:cs typeface="Source Sans Pro"/>
                <a:sym typeface="Source Sans Pro"/>
              </a:rPr>
              <a:t>   		  Astro2020 Decadal Survey White Papers, examples &amp; links provided in backup slide. </a:t>
            </a:r>
            <a:endParaRPr sz="1400">
              <a:latin typeface="Source Sans Pro"/>
              <a:ea typeface="Source Sans Pro"/>
              <a:cs typeface="Source Sans Pro"/>
              <a:sym typeface="Source Sans Pro"/>
            </a:endParaRPr>
          </a:p>
          <a:p>
            <a:pPr marL="457200" lvl="0" indent="0" algn="l" rtl="0">
              <a:lnSpc>
                <a:spcPct val="100000"/>
              </a:lnSpc>
              <a:spcBef>
                <a:spcPts val="1000"/>
              </a:spcBef>
              <a:spcAft>
                <a:spcPts val="1000"/>
              </a:spcAft>
              <a:buNone/>
            </a:pPr>
            <a:r>
              <a:rPr lang="en" sz="1400">
                <a:latin typeface="Source Sans Pro"/>
                <a:ea typeface="Source Sans Pro"/>
                <a:cs typeface="Source Sans Pro"/>
                <a:sym typeface="Source Sans Pro"/>
              </a:rPr>
              <a:t>     		</a:t>
            </a:r>
            <a:r>
              <a:rPr lang="en" sz="1400" u="sng">
                <a:solidFill>
                  <a:schemeClr val="hlink"/>
                </a:solidFill>
                <a:latin typeface="Source Sans Pro"/>
                <a:ea typeface="Source Sans Pro"/>
                <a:cs typeface="Source Sans Pro"/>
                <a:sym typeface="Source Sans Pro"/>
                <a:hlinkClick r:id="rId3"/>
              </a:rPr>
              <a:t>“Rubin Observatory after LSST” Snowmass 2021 White Paper</a:t>
            </a:r>
            <a:endParaRPr sz="1400">
              <a:latin typeface="Source Sans Pro"/>
              <a:ea typeface="Source Sans Pro"/>
              <a:cs typeface="Source Sans Pro"/>
              <a:sym typeface="Source Sans Pro"/>
            </a:endParaRPr>
          </a:p>
        </p:txBody>
      </p:sp>
      <p:sp>
        <p:nvSpPr>
          <p:cNvPr id="232" name="Google Shape;232;p30"/>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1"/>
          <p:cNvSpPr txBox="1">
            <a:spLocks noGrp="1"/>
          </p:cNvSpPr>
          <p:nvPr>
            <p:ph type="title"/>
          </p:nvPr>
        </p:nvSpPr>
        <p:spPr>
          <a:xfrm>
            <a:off x="-64825" y="61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980000"/>
                </a:solidFill>
              </a:rPr>
              <a:t>Discoveries drive progress, agility paramount</a:t>
            </a:r>
            <a:endParaRPr>
              <a:solidFill>
                <a:srgbClr val="980000"/>
              </a:solidFill>
            </a:endParaRPr>
          </a:p>
        </p:txBody>
      </p:sp>
      <p:sp>
        <p:nvSpPr>
          <p:cNvPr id="238" name="Google Shape;238;p31"/>
          <p:cNvSpPr txBox="1">
            <a:spLocks noGrp="1"/>
          </p:cNvSpPr>
          <p:nvPr>
            <p:ph type="body" idx="1"/>
          </p:nvPr>
        </p:nvSpPr>
        <p:spPr>
          <a:xfrm>
            <a:off x="311700" y="759901"/>
            <a:ext cx="8520600" cy="34350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Font typeface="Source Sans Pro"/>
              <a:buChar char="●"/>
            </a:pPr>
            <a:r>
              <a:rPr lang="en" sz="1400">
                <a:latin typeface="Source Sans Pro"/>
                <a:ea typeface="Source Sans Pro"/>
                <a:cs typeface="Source Sans Pro"/>
                <a:sym typeface="Source Sans Pro"/>
              </a:rPr>
              <a:t>We should be prepared for one or more of the following: </a:t>
            </a:r>
            <a:endParaRPr sz="1400">
              <a:latin typeface="Source Sans Pro"/>
              <a:ea typeface="Source Sans Pro"/>
              <a:cs typeface="Source Sans Pro"/>
              <a:sym typeface="Source Sans Pro"/>
            </a:endParaRPr>
          </a:p>
          <a:p>
            <a:pPr marL="457200" lvl="0" indent="0" algn="l" rtl="0">
              <a:lnSpc>
                <a:spcPct val="100000"/>
              </a:lnSpc>
              <a:spcBef>
                <a:spcPts val="1000"/>
              </a:spcBef>
              <a:spcAft>
                <a:spcPts val="0"/>
              </a:spcAft>
              <a:buNone/>
            </a:pPr>
            <a:r>
              <a:rPr lang="en" sz="1400">
                <a:latin typeface="Source Sans Pro"/>
                <a:ea typeface="Source Sans Pro"/>
                <a:cs typeface="Source Sans Pro"/>
                <a:sym typeface="Source Sans Pro"/>
              </a:rPr>
              <a:t>Indications of Dark Energy inconsistent with cosmological constant (w=-1, w’=0)</a:t>
            </a:r>
            <a:endParaRPr sz="1400">
              <a:latin typeface="Source Sans Pro"/>
              <a:ea typeface="Source Sans Pro"/>
              <a:cs typeface="Source Sans Pro"/>
              <a:sym typeface="Source Sans Pro"/>
            </a:endParaRPr>
          </a:p>
          <a:p>
            <a:pPr marL="457200" lvl="0" indent="0" algn="l" rtl="0">
              <a:lnSpc>
                <a:spcPct val="100000"/>
              </a:lnSpc>
              <a:spcBef>
                <a:spcPts val="200"/>
              </a:spcBef>
              <a:spcAft>
                <a:spcPts val="0"/>
              </a:spcAft>
              <a:buNone/>
            </a:pPr>
            <a:r>
              <a:rPr lang="en" sz="1400">
                <a:latin typeface="Source Sans Pro"/>
                <a:ea typeface="Source Sans Pro"/>
                <a:cs typeface="Source Sans Pro"/>
                <a:sym typeface="Source Sans Pro"/>
              </a:rPr>
              <a:t>Anisotropy of Dark Energy properties</a:t>
            </a:r>
            <a:endParaRPr sz="1400">
              <a:latin typeface="Source Sans Pro"/>
              <a:ea typeface="Source Sans Pro"/>
              <a:cs typeface="Source Sans Pro"/>
              <a:sym typeface="Source Sans Pro"/>
            </a:endParaRPr>
          </a:p>
          <a:p>
            <a:pPr marL="457200" lvl="0" indent="0" algn="l" rtl="0">
              <a:lnSpc>
                <a:spcPct val="100000"/>
              </a:lnSpc>
              <a:spcBef>
                <a:spcPts val="200"/>
              </a:spcBef>
              <a:spcAft>
                <a:spcPts val="0"/>
              </a:spcAft>
              <a:buNone/>
            </a:pPr>
            <a:r>
              <a:rPr lang="en" sz="1400">
                <a:latin typeface="Source Sans Pro"/>
                <a:ea typeface="Source Sans Pro"/>
                <a:cs typeface="Source Sans Pro"/>
                <a:sym typeface="Source Sans Pro"/>
              </a:rPr>
              <a:t>Inconsistencies in cosmological parameter constraints- </a:t>
            </a:r>
            <a:r>
              <a:rPr lang="en" sz="1400" i="1">
                <a:latin typeface="Source Sans Pro"/>
                <a:ea typeface="Source Sans Pro"/>
                <a:cs typeface="Source Sans Pro"/>
                <a:sym typeface="Source Sans Pro"/>
              </a:rPr>
              <a:t>H</a:t>
            </a:r>
            <a:r>
              <a:rPr lang="en" sz="1400" baseline="-25000">
                <a:latin typeface="Source Sans Pro"/>
                <a:ea typeface="Source Sans Pro"/>
                <a:cs typeface="Source Sans Pro"/>
                <a:sym typeface="Source Sans Pro"/>
              </a:rPr>
              <a:t>o</a:t>
            </a:r>
            <a:r>
              <a:rPr lang="en" sz="1400">
                <a:latin typeface="Source Sans Pro"/>
                <a:ea typeface="Source Sans Pro"/>
                <a:cs typeface="Source Sans Pro"/>
                <a:sym typeface="Source Sans Pro"/>
              </a:rPr>
              <a:t> and/or </a:t>
            </a:r>
            <a:r>
              <a:rPr lang="en" sz="1400" i="1">
                <a:latin typeface="Source Sans Pro"/>
                <a:ea typeface="Source Sans Pro"/>
                <a:cs typeface="Source Sans Pro"/>
                <a:sym typeface="Source Sans Pro"/>
              </a:rPr>
              <a:t>S</a:t>
            </a:r>
            <a:r>
              <a:rPr lang="en" sz="1400" baseline="-25000">
                <a:latin typeface="Source Sans Pro"/>
                <a:ea typeface="Source Sans Pro"/>
                <a:cs typeface="Source Sans Pro"/>
                <a:sym typeface="Source Sans Pro"/>
              </a:rPr>
              <a:t>8</a:t>
            </a:r>
            <a:r>
              <a:rPr lang="en" sz="1400">
                <a:latin typeface="Source Sans Pro"/>
                <a:ea typeface="Source Sans Pro"/>
                <a:cs typeface="Source Sans Pro"/>
                <a:sym typeface="Source Sans Pro"/>
              </a:rPr>
              <a:t> tensions increase</a:t>
            </a:r>
            <a:endParaRPr sz="1400">
              <a:latin typeface="Source Sans Pro"/>
              <a:ea typeface="Source Sans Pro"/>
              <a:cs typeface="Source Sans Pro"/>
              <a:sym typeface="Source Sans Pro"/>
            </a:endParaRPr>
          </a:p>
          <a:p>
            <a:pPr marL="457200" lvl="0" indent="0" algn="l" rtl="0">
              <a:lnSpc>
                <a:spcPct val="100000"/>
              </a:lnSpc>
              <a:spcBef>
                <a:spcPts val="200"/>
              </a:spcBef>
              <a:spcAft>
                <a:spcPts val="0"/>
              </a:spcAft>
              <a:buNone/>
            </a:pPr>
            <a:r>
              <a:rPr lang="en" sz="1400">
                <a:latin typeface="Source Sans Pro"/>
                <a:ea typeface="Source Sans Pro"/>
                <a:cs typeface="Source Sans Pro"/>
                <a:sym typeface="Source Sans Pro"/>
              </a:rPr>
              <a:t>Evidence for new physics arising from stellar astrophysics anomalies</a:t>
            </a:r>
            <a:endParaRPr sz="1400">
              <a:latin typeface="Source Sans Pro"/>
              <a:ea typeface="Source Sans Pro"/>
              <a:cs typeface="Source Sans Pro"/>
              <a:sym typeface="Source Sans Pro"/>
            </a:endParaRPr>
          </a:p>
          <a:p>
            <a:pPr marL="457200" lvl="0" indent="0" algn="l" rtl="0">
              <a:lnSpc>
                <a:spcPct val="100000"/>
              </a:lnSpc>
              <a:spcBef>
                <a:spcPts val="200"/>
              </a:spcBef>
              <a:spcAft>
                <a:spcPts val="0"/>
              </a:spcAft>
              <a:buNone/>
            </a:pPr>
            <a:r>
              <a:rPr lang="en" sz="1400">
                <a:latin typeface="Source Sans Pro"/>
                <a:ea typeface="Source Sans Pro"/>
                <a:cs typeface="Source Sans Pro"/>
                <a:sym typeface="Source Sans Pro"/>
              </a:rPr>
              <a:t>…..? </a:t>
            </a:r>
            <a:endParaRPr sz="1400">
              <a:latin typeface="Source Sans Pro"/>
              <a:ea typeface="Source Sans Pro"/>
              <a:cs typeface="Source Sans Pro"/>
              <a:sym typeface="Source Sans Pro"/>
            </a:endParaRPr>
          </a:p>
          <a:p>
            <a:pPr marL="457200" lvl="0" indent="-330200" algn="l" rtl="0">
              <a:lnSpc>
                <a:spcPct val="100000"/>
              </a:lnSpc>
              <a:spcBef>
                <a:spcPts val="200"/>
              </a:spcBef>
              <a:spcAft>
                <a:spcPts val="0"/>
              </a:spcAft>
              <a:buSzPts val="1600"/>
              <a:buFont typeface="Source Sans Pro"/>
              <a:buChar char="●"/>
            </a:pPr>
            <a:r>
              <a:rPr lang="en" sz="1400">
                <a:latin typeface="Source Sans Pro"/>
                <a:ea typeface="Source Sans Pro"/>
                <a:cs typeface="Source Sans Pro"/>
                <a:sym typeface="Source Sans Pro"/>
              </a:rPr>
              <a:t>Evolution of Rubin system, in response to science demands, could include one or more of the following: </a:t>
            </a:r>
            <a:endParaRPr sz="1400">
              <a:latin typeface="Source Sans Pro"/>
              <a:ea typeface="Source Sans Pro"/>
              <a:cs typeface="Source Sans Pro"/>
              <a:sym typeface="Source Sans Pro"/>
            </a:endParaRPr>
          </a:p>
          <a:p>
            <a:pPr marL="571500" lvl="0" indent="0" algn="l" rtl="0">
              <a:lnSpc>
                <a:spcPct val="100000"/>
              </a:lnSpc>
              <a:spcBef>
                <a:spcPts val="1000"/>
              </a:spcBef>
              <a:spcAft>
                <a:spcPts val="0"/>
              </a:spcAft>
              <a:buNone/>
            </a:pPr>
            <a:r>
              <a:rPr lang="en" sz="1400">
                <a:latin typeface="Source Sans Pro"/>
                <a:ea typeface="Source Sans Pro"/>
                <a:cs typeface="Source Sans Pro"/>
                <a:sym typeface="Source Sans Pro"/>
              </a:rPr>
              <a:t>1. Observations in additional passbands (emission line galaxies &amp; better photo-z’s for structure mapping)     </a:t>
            </a:r>
            <a:endParaRPr sz="1400">
              <a:latin typeface="Source Sans Pro"/>
              <a:ea typeface="Source Sans Pro"/>
              <a:cs typeface="Source Sans Pro"/>
              <a:sym typeface="Source Sans Pro"/>
            </a:endParaRPr>
          </a:p>
          <a:p>
            <a:pPr marL="571500" lvl="0" indent="0" algn="l" rtl="0">
              <a:lnSpc>
                <a:spcPct val="100000"/>
              </a:lnSpc>
              <a:spcBef>
                <a:spcPts val="600"/>
              </a:spcBef>
              <a:spcAft>
                <a:spcPts val="0"/>
              </a:spcAft>
              <a:buNone/>
            </a:pPr>
            <a:r>
              <a:rPr lang="en" sz="1400">
                <a:latin typeface="Source Sans Pro"/>
                <a:ea typeface="Source Sans Pro"/>
                <a:cs typeface="Source Sans Pro"/>
                <a:sym typeface="Source Sans Pro"/>
              </a:rPr>
              <a:t>2. New instrument(s) to take advantage of high AΩ optics . Fiber-fed spectrograph w re-use of camera?  </a:t>
            </a:r>
            <a:endParaRPr sz="1400">
              <a:latin typeface="Source Sans Pro"/>
              <a:ea typeface="Source Sans Pro"/>
              <a:cs typeface="Source Sans Pro"/>
              <a:sym typeface="Source Sans Pro"/>
            </a:endParaRPr>
          </a:p>
          <a:p>
            <a:pPr marL="571500" lvl="0" indent="0" algn="l" rtl="0">
              <a:lnSpc>
                <a:spcPct val="100000"/>
              </a:lnSpc>
              <a:spcBef>
                <a:spcPts val="600"/>
              </a:spcBef>
              <a:spcAft>
                <a:spcPts val="0"/>
              </a:spcAft>
              <a:buNone/>
            </a:pPr>
            <a:r>
              <a:rPr lang="en" sz="1400">
                <a:latin typeface="Source Sans Pro"/>
                <a:ea typeface="Source Sans Pro"/>
                <a:cs typeface="Source Sans Pro"/>
                <a:sym typeface="Source Sans Pro"/>
              </a:rPr>
              <a:t>3. Complementary observing strategies (e.g. femto-lensing search for PBHs?)</a:t>
            </a:r>
            <a:endParaRPr sz="1600">
              <a:latin typeface="Source Sans Pro"/>
              <a:ea typeface="Source Sans Pro"/>
              <a:cs typeface="Source Sans Pro"/>
              <a:sym typeface="Source Sans Pro"/>
            </a:endParaRPr>
          </a:p>
          <a:p>
            <a:pPr marL="571500" lvl="0" indent="0" algn="l" rtl="0">
              <a:lnSpc>
                <a:spcPct val="100000"/>
              </a:lnSpc>
              <a:spcBef>
                <a:spcPts val="600"/>
              </a:spcBef>
              <a:spcAft>
                <a:spcPts val="0"/>
              </a:spcAft>
              <a:buNone/>
            </a:pPr>
            <a:r>
              <a:rPr lang="en" sz="1400">
                <a:latin typeface="Source Sans Pro"/>
                <a:ea typeface="Source Sans Pro"/>
                <a:cs typeface="Source Sans Pro"/>
                <a:sym typeface="Source Sans Pro"/>
              </a:rPr>
              <a:t>4. Entirely different science mission (asteroids?, satellite traffic management?) </a:t>
            </a:r>
            <a:endParaRPr sz="1400">
              <a:latin typeface="Source Sans Pro"/>
              <a:ea typeface="Source Sans Pro"/>
              <a:cs typeface="Source Sans Pro"/>
              <a:sym typeface="Source Sans Pro"/>
            </a:endParaRPr>
          </a:p>
          <a:p>
            <a:pPr marL="571500" lvl="0" indent="0" algn="l" rtl="0">
              <a:lnSpc>
                <a:spcPct val="100000"/>
              </a:lnSpc>
              <a:spcBef>
                <a:spcPts val="600"/>
              </a:spcBef>
              <a:spcAft>
                <a:spcPts val="0"/>
              </a:spcAft>
              <a:buNone/>
            </a:pPr>
            <a:r>
              <a:rPr lang="en" sz="1400">
                <a:latin typeface="Source Sans Pro"/>
                <a:ea typeface="Source Sans Pro"/>
                <a:cs typeface="Source Sans Pro"/>
                <a:sym typeface="Source Sans Pro"/>
              </a:rPr>
              <a:t>References:                          </a:t>
            </a:r>
            <a:r>
              <a:rPr lang="en" sz="1400" u="sng">
                <a:solidFill>
                  <a:schemeClr val="accent5"/>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Proceedings from next-phase workshop at ANL</a:t>
            </a:r>
            <a:r>
              <a:rPr lang="en" sz="1400">
                <a:latin typeface="Source Sans Pro"/>
                <a:ea typeface="Source Sans Pro"/>
                <a:cs typeface="Source Sans Pro"/>
                <a:sym typeface="Source Sans Pro"/>
              </a:rPr>
              <a:t>,   </a:t>
            </a:r>
            <a:br>
              <a:rPr lang="en" sz="1400">
                <a:latin typeface="Source Sans Pro"/>
                <a:ea typeface="Source Sans Pro"/>
                <a:cs typeface="Source Sans Pro"/>
                <a:sym typeface="Source Sans Pro"/>
              </a:rPr>
            </a:br>
            <a:r>
              <a:rPr lang="en" sz="1400">
                <a:latin typeface="Source Sans Pro"/>
                <a:ea typeface="Source Sans Pro"/>
                <a:cs typeface="Source Sans Pro"/>
                <a:sym typeface="Source Sans Pro"/>
              </a:rPr>
              <a:t>                                                  </a:t>
            </a:r>
            <a:r>
              <a:rPr lang="en" sz="1200">
                <a:solidFill>
                  <a:schemeClr val="dk1"/>
                </a:solidFill>
              </a:rPr>
              <a:t>Snowmass white paper on </a:t>
            </a:r>
            <a:r>
              <a:rPr lang="en" sz="1200" u="sng">
                <a:solidFill>
                  <a:schemeClr val="accent5"/>
                </a:solidFill>
                <a:hlinkClick r:id="rId4">
                  <a:extLst>
                    <a:ext uri="{A12FA001-AC4F-418D-AE19-62706E023703}">
                      <ahyp:hlinkClr xmlns:ahyp="http://schemas.microsoft.com/office/drawing/2018/hyperlinkcolor" val="tx"/>
                    </a:ext>
                  </a:extLst>
                </a:hlinkClick>
              </a:rPr>
              <a:t>"Rubin Observatory After LSST."</a:t>
            </a:r>
            <a:r>
              <a:rPr lang="en" sz="1200">
                <a:latin typeface="Source Sans Pro"/>
                <a:ea typeface="Source Sans Pro"/>
                <a:cs typeface="Source Sans Pro"/>
                <a:sym typeface="Source Sans Pro"/>
              </a:rPr>
              <a:t> </a:t>
            </a:r>
            <a:endParaRPr sz="1200">
              <a:latin typeface="Source Sans Pro"/>
              <a:ea typeface="Source Sans Pro"/>
              <a:cs typeface="Source Sans Pro"/>
              <a:sym typeface="Source Sans Pro"/>
            </a:endParaRPr>
          </a:p>
          <a:p>
            <a:pPr marL="0" lvl="0" indent="0" algn="l" rtl="0">
              <a:spcBef>
                <a:spcPts val="600"/>
              </a:spcBef>
              <a:spcAft>
                <a:spcPts val="0"/>
              </a:spcAft>
              <a:buNone/>
            </a:pPr>
            <a:endParaRPr/>
          </a:p>
        </p:txBody>
      </p:sp>
      <p:sp>
        <p:nvSpPr>
          <p:cNvPr id="239" name="Google Shape;239;p31"/>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2"/>
          <p:cNvSpPr txBox="1">
            <a:spLocks noGrp="1"/>
          </p:cNvSpPr>
          <p:nvPr>
            <p:ph type="title"/>
          </p:nvPr>
        </p:nvSpPr>
        <p:spPr>
          <a:xfrm>
            <a:off x="159300" y="178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A80532"/>
                </a:solidFill>
              </a:rPr>
              <a:t>Preparing for Rubin’s Next Generation Surveys</a:t>
            </a:r>
            <a:endParaRPr sz="2500">
              <a:solidFill>
                <a:srgbClr val="A80532"/>
              </a:solidFill>
            </a:endParaRPr>
          </a:p>
        </p:txBody>
      </p:sp>
      <p:sp>
        <p:nvSpPr>
          <p:cNvPr id="245" name="Google Shape;245;p32"/>
          <p:cNvSpPr txBox="1">
            <a:spLocks noGrp="1"/>
          </p:cNvSpPr>
          <p:nvPr>
            <p:ph type="body" idx="1"/>
          </p:nvPr>
        </p:nvSpPr>
        <p:spPr>
          <a:xfrm>
            <a:off x="311700" y="903351"/>
            <a:ext cx="8520600" cy="3435000"/>
          </a:xfrm>
          <a:prstGeom prst="rect">
            <a:avLst/>
          </a:prstGeom>
        </p:spPr>
        <p:txBody>
          <a:bodyPr spcFirstLastPara="1" wrap="square" lIns="91425" tIns="91425" rIns="91425" bIns="91425" anchor="t" anchorCtr="0">
            <a:noAutofit/>
          </a:bodyPr>
          <a:lstStyle/>
          <a:p>
            <a:pPr marL="469900" lvl="0" indent="-336550" algn="l" rtl="0">
              <a:spcBef>
                <a:spcPts val="0"/>
              </a:spcBef>
              <a:spcAft>
                <a:spcPts val="0"/>
              </a:spcAft>
              <a:buClr>
                <a:schemeClr val="dk1"/>
              </a:buClr>
              <a:buSzPts val="1500"/>
              <a:buChar char="●"/>
            </a:pPr>
            <a:r>
              <a:rPr lang="en" sz="1500">
                <a:solidFill>
                  <a:schemeClr val="dk1"/>
                </a:solidFill>
              </a:rPr>
              <a:t>LSST will run for 10 years, 2025-2034 inclusive, with annual data releases and one post-survey data release.</a:t>
            </a:r>
            <a:endParaRPr sz="1500">
              <a:solidFill>
                <a:schemeClr val="dk1"/>
              </a:solidFill>
            </a:endParaRPr>
          </a:p>
          <a:p>
            <a:pPr marL="469900" lvl="0" indent="-336550" algn="l" rtl="0">
              <a:spcBef>
                <a:spcPts val="600"/>
              </a:spcBef>
              <a:spcAft>
                <a:spcPts val="0"/>
              </a:spcAft>
              <a:buClr>
                <a:schemeClr val="dk1"/>
              </a:buClr>
              <a:buSzPts val="1500"/>
              <a:buChar char="●"/>
            </a:pPr>
            <a:r>
              <a:rPr lang="en" sz="1500">
                <a:solidFill>
                  <a:schemeClr val="dk1"/>
                </a:solidFill>
              </a:rPr>
              <a:t>What Rubin does after the LSST depends on what we find, and how the science context evolves.</a:t>
            </a:r>
            <a:endParaRPr sz="1500">
              <a:solidFill>
                <a:schemeClr val="dk1"/>
              </a:solidFill>
            </a:endParaRPr>
          </a:p>
          <a:p>
            <a:pPr marL="927100" lvl="1" indent="-323850" algn="l" rtl="0">
              <a:spcBef>
                <a:spcPts val="1600"/>
              </a:spcBef>
              <a:spcAft>
                <a:spcPts val="0"/>
              </a:spcAft>
              <a:buClr>
                <a:schemeClr val="dk1"/>
              </a:buClr>
              <a:buSzPts val="1500"/>
              <a:buChar char="○"/>
            </a:pPr>
            <a:r>
              <a:rPr lang="en" sz="1500">
                <a:solidFill>
                  <a:schemeClr val="dk1"/>
                </a:solidFill>
              </a:rPr>
              <a:t>NOIRLab and SLAC will facilitate a series of community workshops to drive and digest the needed investigations of possible new technical capabilities</a:t>
            </a:r>
            <a:endParaRPr sz="1500">
              <a:solidFill>
                <a:schemeClr val="dk1"/>
              </a:solidFill>
            </a:endParaRPr>
          </a:p>
          <a:p>
            <a:pPr marL="927100" lvl="1" indent="-323850" algn="l" rtl="0">
              <a:spcBef>
                <a:spcPts val="1600"/>
              </a:spcBef>
              <a:spcAft>
                <a:spcPts val="0"/>
              </a:spcAft>
              <a:buClr>
                <a:schemeClr val="dk1"/>
              </a:buClr>
              <a:buSzPts val="1500"/>
              <a:buChar char="○"/>
            </a:pPr>
            <a:r>
              <a:rPr lang="en" sz="1500">
                <a:solidFill>
                  <a:schemeClr val="dk1"/>
                </a:solidFill>
              </a:rPr>
              <a:t>Efforts need to begin soon. Significant technical efforts will take of order 10 yr to make ready for deployment on the timescale of 2036 </a:t>
            </a:r>
            <a:endParaRPr sz="1500">
              <a:solidFill>
                <a:schemeClr val="dk1"/>
              </a:solidFill>
            </a:endParaRPr>
          </a:p>
          <a:p>
            <a:pPr marL="927100" lvl="1" indent="-323850" algn="l" rtl="0">
              <a:spcBef>
                <a:spcPts val="1600"/>
              </a:spcBef>
              <a:spcAft>
                <a:spcPts val="0"/>
              </a:spcAft>
              <a:buClr>
                <a:schemeClr val="dk1"/>
              </a:buClr>
              <a:buSzPts val="1500"/>
              <a:buChar char="○"/>
            </a:pPr>
            <a:r>
              <a:rPr lang="en" sz="1500">
                <a:solidFill>
                  <a:schemeClr val="dk1"/>
                </a:solidFill>
              </a:rPr>
              <a:t>See Snowmass white paper on </a:t>
            </a:r>
            <a:r>
              <a:rPr lang="en" sz="1500" u="sng">
                <a:solidFill>
                  <a:schemeClr val="hlink"/>
                </a:solidFill>
                <a:hlinkClick r:id="rId3"/>
              </a:rPr>
              <a:t>"Rubin Observatory After LSST."</a:t>
            </a:r>
            <a:r>
              <a:rPr lang="en" sz="1500">
                <a:solidFill>
                  <a:schemeClr val="dk1"/>
                </a:solidFill>
              </a:rPr>
              <a:t>, Snowmass white paper on </a:t>
            </a:r>
            <a:r>
              <a:rPr lang="en" sz="1500" u="sng">
                <a:solidFill>
                  <a:schemeClr val="accent5"/>
                </a:solidFill>
                <a:hlinkClick r:id="rId3">
                  <a:extLst>
                    <a:ext uri="{A12FA001-AC4F-418D-AE19-62706E023703}">
                      <ahyp:hlinkClr xmlns:ahyp="http://schemas.microsoft.com/office/drawing/2018/hyperlinkcolor" val="tx"/>
                    </a:ext>
                  </a:extLst>
                </a:hlinkClick>
              </a:rPr>
              <a:t>"Rubin Observatory After LSST."</a:t>
            </a:r>
            <a:endParaRPr sz="1500">
              <a:solidFill>
                <a:schemeClr val="dk1"/>
              </a:solidFill>
            </a:endParaRPr>
          </a:p>
          <a:p>
            <a:pPr marL="0" lvl="0" indent="0" algn="l" rtl="0">
              <a:spcBef>
                <a:spcPts val="600"/>
              </a:spcBef>
              <a:spcAft>
                <a:spcPts val="0"/>
              </a:spcAft>
              <a:buNone/>
            </a:pPr>
            <a:endParaRPr sz="1500">
              <a:solidFill>
                <a:schemeClr val="dk1"/>
              </a:solidFill>
            </a:endParaRPr>
          </a:p>
          <a:p>
            <a:pPr marL="0" lvl="0" indent="0" algn="l" rtl="0">
              <a:spcBef>
                <a:spcPts val="600"/>
              </a:spcBef>
              <a:spcAft>
                <a:spcPts val="600"/>
              </a:spcAft>
              <a:buNone/>
            </a:pPr>
            <a:endParaRPr sz="1500">
              <a:solidFill>
                <a:schemeClr val="dk1"/>
              </a:solidFill>
            </a:endParaRPr>
          </a:p>
        </p:txBody>
      </p:sp>
      <p:sp>
        <p:nvSpPr>
          <p:cNvPr id="246" name="Google Shape;246;p32"/>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sz="1400">
                <a:solidFill>
                  <a:schemeClr val="dk1"/>
                </a:solidFill>
                <a:latin typeface="Verdana"/>
                <a:ea typeface="Verdana"/>
                <a:cs typeface="Verdana"/>
                <a:sym typeface="Verdana"/>
              </a:rPr>
              <a:t>19</a:t>
            </a:fld>
            <a:endParaRPr sz="1400">
              <a:solidFill>
                <a:schemeClr val="dk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980000"/>
                </a:solidFill>
              </a:rPr>
              <a:t>Talk Outline</a:t>
            </a:r>
            <a:endParaRPr>
              <a:solidFill>
                <a:srgbClr val="980000"/>
              </a:solidFill>
            </a:endParaRPr>
          </a:p>
        </p:txBody>
      </p:sp>
      <p:sp>
        <p:nvSpPr>
          <p:cNvPr id="84" name="Google Shape;84;p15"/>
          <p:cNvSpPr txBox="1">
            <a:spLocks noGrp="1"/>
          </p:cNvSpPr>
          <p:nvPr>
            <p:ph type="body" idx="1"/>
          </p:nvPr>
        </p:nvSpPr>
        <p:spPr>
          <a:xfrm>
            <a:off x="311700" y="903351"/>
            <a:ext cx="8520600" cy="343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solidFill>
                  <a:schemeClr val="dk1"/>
                </a:solidFill>
              </a:rPr>
              <a:t>Rubin Observatory and DESC: structure and relationship</a:t>
            </a:r>
            <a:br>
              <a:rPr lang="en" sz="2000">
                <a:solidFill>
                  <a:schemeClr val="dk1"/>
                </a:solidFill>
              </a:rPr>
            </a:br>
            <a:endParaRPr sz="2000">
              <a:solidFill>
                <a:schemeClr val="dk1"/>
              </a:solidFill>
            </a:endParaRPr>
          </a:p>
          <a:p>
            <a:pPr marL="0" lvl="0" indent="0" algn="l" rtl="0">
              <a:lnSpc>
                <a:spcPct val="100000"/>
              </a:lnSpc>
              <a:spcBef>
                <a:spcPts val="0"/>
              </a:spcBef>
              <a:spcAft>
                <a:spcPts val="0"/>
              </a:spcAft>
              <a:buNone/>
            </a:pPr>
            <a:r>
              <a:rPr lang="en" sz="2000">
                <a:solidFill>
                  <a:schemeClr val="dk1"/>
                </a:solidFill>
              </a:rPr>
              <a:t>Fundamental physics goals</a:t>
            </a:r>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r>
              <a:rPr lang="en" sz="2000">
                <a:solidFill>
                  <a:schemeClr val="dk1"/>
                </a:solidFill>
              </a:rPr>
              <a:t>A look ahead to operations and analysis phase </a:t>
            </a:r>
            <a:endParaRPr/>
          </a:p>
          <a:p>
            <a:pPr marL="0" lvl="0" indent="0" algn="l" rtl="0">
              <a:lnSpc>
                <a:spcPct val="100000"/>
              </a:lnSpc>
              <a:spcBef>
                <a:spcPts val="0"/>
              </a:spcBef>
              <a:spcAft>
                <a:spcPts val="0"/>
              </a:spcAft>
              <a:buNone/>
            </a:pPr>
            <a:endParaRPr sz="2000">
              <a:solidFill>
                <a:schemeClr val="dk1"/>
              </a:solidFill>
            </a:endParaRPr>
          </a:p>
          <a:p>
            <a:pPr marL="0" lvl="0" indent="0" algn="l" rtl="0">
              <a:lnSpc>
                <a:spcPct val="100000"/>
              </a:lnSpc>
              <a:spcBef>
                <a:spcPts val="0"/>
              </a:spcBef>
              <a:spcAft>
                <a:spcPts val="0"/>
              </a:spcAft>
              <a:buNone/>
            </a:pPr>
            <a:r>
              <a:rPr lang="en" sz="2000">
                <a:solidFill>
                  <a:schemeClr val="dk1"/>
                </a:solidFill>
              </a:rPr>
              <a:t>Some early thoughts about evolution and extensions</a:t>
            </a:r>
            <a:endParaRPr/>
          </a:p>
          <a:p>
            <a:pPr marL="0" lvl="0" indent="0" algn="l" rtl="0">
              <a:lnSpc>
                <a:spcPct val="100000"/>
              </a:lnSpc>
              <a:spcBef>
                <a:spcPts val="0"/>
              </a:spcBef>
              <a:spcAft>
                <a:spcPts val="0"/>
              </a:spcAft>
              <a:buNone/>
            </a:pPr>
            <a:endParaRPr sz="2000">
              <a:solidFill>
                <a:schemeClr val="dk1"/>
              </a:solidFill>
            </a:endParaRPr>
          </a:p>
          <a:p>
            <a:pPr marL="0" lvl="0" indent="0" algn="l" rtl="0">
              <a:lnSpc>
                <a:spcPct val="100000"/>
              </a:lnSpc>
              <a:spcBef>
                <a:spcPts val="0"/>
              </a:spcBef>
              <a:spcAft>
                <a:spcPts val="0"/>
              </a:spcAft>
              <a:buNone/>
            </a:pPr>
            <a:r>
              <a:rPr lang="en" sz="2000">
                <a:solidFill>
                  <a:schemeClr val="dk1"/>
                </a:solidFill>
              </a:rPr>
              <a:t>What we need in order to succeed</a:t>
            </a:r>
            <a:endParaRPr/>
          </a:p>
          <a:p>
            <a:pPr marL="0" lvl="0" indent="0" algn="l" rtl="0">
              <a:lnSpc>
                <a:spcPct val="100000"/>
              </a:lnSpc>
              <a:spcBef>
                <a:spcPts val="0"/>
              </a:spcBef>
              <a:spcAft>
                <a:spcPts val="0"/>
              </a:spcAft>
              <a:buNone/>
            </a:pPr>
            <a:endParaRPr sz="2000">
              <a:solidFill>
                <a:srgbClr val="980000"/>
              </a:solidFill>
            </a:endParaRPr>
          </a:p>
          <a:p>
            <a:pPr marL="0" lvl="0" indent="0" algn="l" rtl="0">
              <a:lnSpc>
                <a:spcPct val="100000"/>
              </a:lnSpc>
              <a:spcBef>
                <a:spcPts val="0"/>
              </a:spcBef>
              <a:spcAft>
                <a:spcPts val="0"/>
              </a:spcAft>
              <a:buNone/>
            </a:pPr>
            <a:endParaRPr sz="2000">
              <a:solidFill>
                <a:srgbClr val="980000"/>
              </a:solidFill>
            </a:endParaRPr>
          </a:p>
        </p:txBody>
      </p:sp>
      <p:sp>
        <p:nvSpPr>
          <p:cNvPr id="85" name="Google Shape;85;p15"/>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3"/>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980000"/>
                </a:solidFill>
              </a:rPr>
              <a:t>Needs for the coming decade…</a:t>
            </a:r>
            <a:endParaRPr>
              <a:solidFill>
                <a:srgbClr val="980000"/>
              </a:solidFill>
            </a:endParaRPr>
          </a:p>
        </p:txBody>
      </p:sp>
      <p:sp>
        <p:nvSpPr>
          <p:cNvPr id="252" name="Google Shape;252;p33"/>
          <p:cNvSpPr txBox="1">
            <a:spLocks noGrp="1"/>
          </p:cNvSpPr>
          <p:nvPr>
            <p:ph type="body" idx="1"/>
          </p:nvPr>
        </p:nvSpPr>
        <p:spPr>
          <a:xfrm>
            <a:off x="0" y="903350"/>
            <a:ext cx="9041400" cy="34350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Char char="●"/>
            </a:pPr>
            <a:r>
              <a:rPr lang="en" sz="1300"/>
              <a:t>Specific goals for the 2024-2034 timeframe include:</a:t>
            </a:r>
            <a:endParaRPr sz="1300"/>
          </a:p>
          <a:p>
            <a:pPr marL="914400" lvl="1" indent="-311150" algn="l" rtl="0">
              <a:lnSpc>
                <a:spcPct val="115000"/>
              </a:lnSpc>
              <a:spcBef>
                <a:spcPts val="0"/>
              </a:spcBef>
              <a:spcAft>
                <a:spcPts val="0"/>
              </a:spcAft>
              <a:buSzPts val="1300"/>
              <a:buChar char="○"/>
            </a:pPr>
            <a:r>
              <a:rPr lang="en" sz="1300"/>
              <a:t>Finalize construction and commissioning, transition into operations</a:t>
            </a:r>
            <a:endParaRPr sz="1300"/>
          </a:p>
          <a:p>
            <a:pPr marL="914400" lvl="1" indent="-311150" algn="l" rtl="0">
              <a:lnSpc>
                <a:spcPct val="115000"/>
              </a:lnSpc>
              <a:spcBef>
                <a:spcPts val="0"/>
              </a:spcBef>
              <a:spcAft>
                <a:spcPts val="0"/>
              </a:spcAft>
              <a:buSzPts val="1300"/>
              <a:buChar char="○"/>
            </a:pPr>
            <a:r>
              <a:rPr lang="en" sz="1300"/>
              <a:t>Successful system operations, data analysis, and dissemination</a:t>
            </a:r>
            <a:endParaRPr sz="1300"/>
          </a:p>
          <a:p>
            <a:pPr marL="914400" lvl="1" indent="-311150" algn="l" rtl="0">
              <a:spcBef>
                <a:spcPts val="0"/>
              </a:spcBef>
              <a:spcAft>
                <a:spcPts val="0"/>
              </a:spcAft>
              <a:buSzPts val="1300"/>
              <a:buChar char="○"/>
            </a:pPr>
            <a:r>
              <a:rPr lang="en" sz="1300"/>
              <a:t>Enable science across a range of topics, however DESC focus is fundamental physics </a:t>
            </a:r>
            <a:endParaRPr sz="1300"/>
          </a:p>
          <a:p>
            <a:pPr marL="914400" lvl="1" indent="-311150" algn="l" rtl="0">
              <a:spcBef>
                <a:spcPts val="0"/>
              </a:spcBef>
              <a:spcAft>
                <a:spcPts val="0"/>
              </a:spcAft>
              <a:buSzPts val="1300"/>
              <a:buChar char="○"/>
            </a:pPr>
            <a:r>
              <a:rPr lang="en" sz="1300"/>
              <a:t>Look ahead and plan for evolution and extensions.</a:t>
            </a:r>
            <a:endParaRPr sz="1300"/>
          </a:p>
          <a:p>
            <a:pPr marL="0" lvl="0" indent="0" algn="l" rtl="0">
              <a:lnSpc>
                <a:spcPct val="115000"/>
              </a:lnSpc>
              <a:spcBef>
                <a:spcPts val="0"/>
              </a:spcBef>
              <a:spcAft>
                <a:spcPts val="0"/>
              </a:spcAft>
              <a:buNone/>
            </a:pPr>
            <a:endParaRPr sz="1300"/>
          </a:p>
          <a:p>
            <a:pPr marL="457200" lvl="0" indent="-311150" algn="l" rtl="0">
              <a:lnSpc>
                <a:spcPct val="115000"/>
              </a:lnSpc>
              <a:spcBef>
                <a:spcPts val="0"/>
              </a:spcBef>
              <a:spcAft>
                <a:spcPts val="0"/>
              </a:spcAft>
              <a:buSzPts val="1300"/>
              <a:buChar char="●"/>
            </a:pPr>
            <a:r>
              <a:rPr lang="en" sz="1300"/>
              <a:t>This effort receives critical science, operations, and computing support from DOE HEP, the NSF, and international partners. </a:t>
            </a:r>
            <a:endParaRPr sz="1300"/>
          </a:p>
          <a:p>
            <a:pPr marL="457200" lvl="0" indent="0" algn="l" rtl="0">
              <a:lnSpc>
                <a:spcPct val="115000"/>
              </a:lnSpc>
              <a:spcBef>
                <a:spcPts val="0"/>
              </a:spcBef>
              <a:spcAft>
                <a:spcPts val="0"/>
              </a:spcAft>
              <a:buNone/>
            </a:pPr>
            <a:endParaRPr sz="1300"/>
          </a:p>
          <a:p>
            <a:pPr marL="457200" lvl="0" indent="-311150" algn="l" rtl="0">
              <a:lnSpc>
                <a:spcPct val="115000"/>
              </a:lnSpc>
              <a:spcBef>
                <a:spcPts val="0"/>
              </a:spcBef>
              <a:spcAft>
                <a:spcPts val="0"/>
              </a:spcAft>
              <a:buSzPts val="1300"/>
              <a:buChar char="●"/>
            </a:pPr>
            <a:r>
              <a:rPr lang="en" sz="1300"/>
              <a:t>Stable support is crucial to ensure the vitality of our research program and to deepen our understanding of the physics of the dark Universe. Our success will depend on the continuation of this support for both labs and universities.</a:t>
            </a:r>
            <a:endParaRPr sz="1300"/>
          </a:p>
        </p:txBody>
      </p:sp>
      <p:sp>
        <p:nvSpPr>
          <p:cNvPr id="253" name="Google Shape;253;p33"/>
          <p:cNvSpPr txBox="1"/>
          <p:nvPr/>
        </p:nvSpPr>
        <p:spPr>
          <a:xfrm>
            <a:off x="51288" y="3730575"/>
            <a:ext cx="90414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a:solidFill>
                  <a:srgbClr val="980000"/>
                </a:solidFill>
                <a:latin typeface="Verdana"/>
                <a:ea typeface="Verdana"/>
                <a:cs typeface="Verdana"/>
                <a:sym typeface="Verdana"/>
              </a:rPr>
              <a:t>The LSST data will enable multiple probes of the dark sector, and the Rubin system is a foundational platform for further investigations</a:t>
            </a:r>
            <a:endParaRPr sz="2000" b="0" i="0" u="none" strike="noStrike" cap="none">
              <a:solidFill>
                <a:srgbClr val="980000"/>
              </a:solidFill>
              <a:latin typeface="Verdana"/>
              <a:ea typeface="Verdana"/>
              <a:cs typeface="Verdana"/>
              <a:sym typeface="Verdana"/>
            </a:endParaRPr>
          </a:p>
        </p:txBody>
      </p:sp>
      <p:sp>
        <p:nvSpPr>
          <p:cNvPr id="254" name="Google Shape;254;p33"/>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xfrm>
            <a:off x="311700" y="216745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980000"/>
                </a:solidFill>
              </a:rPr>
              <a:t>Back-up slides</a:t>
            </a:r>
            <a:endParaRPr>
              <a:solidFill>
                <a:srgbClr val="980000"/>
              </a:solidFill>
            </a:endParaRPr>
          </a:p>
        </p:txBody>
      </p:sp>
      <p:sp>
        <p:nvSpPr>
          <p:cNvPr id="260" name="Google Shape;260;p34"/>
          <p:cNvSpPr txBox="1">
            <a:spLocks noGrp="1"/>
          </p:cNvSpPr>
          <p:nvPr>
            <p:ph type="body" idx="1"/>
          </p:nvPr>
        </p:nvSpPr>
        <p:spPr>
          <a:xfrm>
            <a:off x="311700" y="903351"/>
            <a:ext cx="8520600" cy="343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34"/>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5"/>
          <p:cNvSpPr txBox="1">
            <a:spLocks noGrp="1"/>
          </p:cNvSpPr>
          <p:nvPr>
            <p:ph type="title"/>
          </p:nvPr>
        </p:nvSpPr>
        <p:spPr>
          <a:xfrm>
            <a:off x="0" y="521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solidFill>
                  <a:srgbClr val="980000"/>
                </a:solidFill>
              </a:rPr>
              <a:t>Why focus on precision and systematic uncertainties?</a:t>
            </a:r>
            <a:endParaRPr sz="2400">
              <a:solidFill>
                <a:srgbClr val="980000"/>
              </a:solidFill>
            </a:endParaRPr>
          </a:p>
        </p:txBody>
      </p:sp>
      <p:graphicFrame>
        <p:nvGraphicFramePr>
          <p:cNvPr id="267" name="Google Shape;267;p35"/>
          <p:cNvGraphicFramePr/>
          <p:nvPr/>
        </p:nvGraphicFramePr>
        <p:xfrm>
          <a:off x="1278517" y="1317400"/>
          <a:ext cx="3000000" cy="3000000"/>
        </p:xfrm>
        <a:graphic>
          <a:graphicData uri="http://schemas.openxmlformats.org/drawingml/2006/table">
            <a:tbl>
              <a:tblPr firstRow="1" bandRow="1">
                <a:noFill/>
                <a:tableStyleId>{780146BF-B06E-4156-AA97-85183BD31551}</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None/>
                      </a:pPr>
                      <a:r>
                        <a:rPr lang="en" sz="1400" u="none" strike="noStrike" cap="none">
                          <a:solidFill>
                            <a:schemeClr val="lt1"/>
                          </a:solidFill>
                        </a:rPr>
                        <a:t>Dark Energy </a:t>
                      </a:r>
                      <a:br>
                        <a:rPr lang="en" sz="1400" u="none" strike="noStrike" cap="none">
                          <a:solidFill>
                            <a:schemeClr val="lt1"/>
                          </a:solidFill>
                        </a:rPr>
                      </a:br>
                      <a:r>
                        <a:rPr lang="en" sz="1400" u="none" strike="noStrike" cap="none">
                          <a:solidFill>
                            <a:schemeClr val="lt1"/>
                          </a:solidFill>
                        </a:rPr>
                        <a:t>discovery data</a:t>
                      </a:r>
                      <a:br>
                        <a:rPr lang="en" sz="1400" u="none" strike="noStrike" cap="none">
                          <a:solidFill>
                            <a:schemeClr val="lt1"/>
                          </a:solidFill>
                        </a:rPr>
                      </a:br>
                      <a:r>
                        <a:rPr lang="en" sz="1400" u="none" strike="noStrike" cap="none">
                          <a:solidFill>
                            <a:schemeClr val="lt1"/>
                          </a:solidFill>
                        </a:rPr>
                        <a:t>1998</a:t>
                      </a:r>
                      <a:endParaRPr/>
                    </a:p>
                  </a:txBody>
                  <a:tcPr marL="91450" marR="91450" marT="45725" marB="45725">
                    <a:solidFill>
                      <a:srgbClr val="0070C0"/>
                    </a:solidFill>
                  </a:tcPr>
                </a:tc>
                <a:tc>
                  <a:txBody>
                    <a:bodyPr/>
                    <a:lstStyle/>
                    <a:p>
                      <a:pPr marL="0" marR="0" lvl="0" indent="0" algn="l" rtl="0">
                        <a:lnSpc>
                          <a:spcPct val="100000"/>
                        </a:lnSpc>
                        <a:spcBef>
                          <a:spcPts val="0"/>
                        </a:spcBef>
                        <a:spcAft>
                          <a:spcPts val="0"/>
                        </a:spcAft>
                        <a:buNone/>
                      </a:pPr>
                      <a:r>
                        <a:rPr lang="en" sz="1400" u="none" strike="noStrike" cap="none">
                          <a:solidFill>
                            <a:schemeClr val="lt1"/>
                          </a:solidFill>
                        </a:rPr>
                        <a:t>~20 distant SNe</a:t>
                      </a:r>
                      <a:endParaRPr sz="1400" u="none" strike="noStrike" cap="none">
                        <a:solidFill>
                          <a:schemeClr val="lt1"/>
                        </a:solidFill>
                      </a:endParaRPr>
                    </a:p>
                  </a:txBody>
                  <a:tcPr marL="91450" marR="91450" marT="45725" marB="45725">
                    <a:solidFill>
                      <a:srgbClr val="0070C0"/>
                    </a:solidFill>
                  </a:tcPr>
                </a:tc>
                <a:tc>
                  <a:txBody>
                    <a:bodyPr/>
                    <a:lstStyle/>
                    <a:p>
                      <a:pPr marL="0" marR="0" lvl="0" indent="0" algn="l" rtl="0">
                        <a:lnSpc>
                          <a:spcPct val="100000"/>
                        </a:lnSpc>
                        <a:spcBef>
                          <a:spcPts val="0"/>
                        </a:spcBef>
                        <a:spcAft>
                          <a:spcPts val="0"/>
                        </a:spcAft>
                        <a:buNone/>
                      </a:pPr>
                      <a:r>
                        <a:rPr lang="en" sz="1400" u="none" strike="noStrike" cap="none">
                          <a:solidFill>
                            <a:schemeClr val="lt1"/>
                          </a:solidFill>
                        </a:rPr>
                        <a:t>10% precision</a:t>
                      </a:r>
                      <a:endParaRPr/>
                    </a:p>
                  </a:txBody>
                  <a:tcPr marL="91450" marR="91450" marT="45725" marB="45725">
                    <a:solidFill>
                      <a:srgbClr val="0070C0"/>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 sz="1400" u="none" strike="noStrike" cap="none">
                          <a:solidFill>
                            <a:schemeClr val="lt1"/>
                          </a:solidFill>
                        </a:rPr>
                        <a:t>ESSENCE and CFHTLS surveys, 2008</a:t>
                      </a:r>
                      <a:endParaRPr/>
                    </a:p>
                  </a:txBody>
                  <a:tcPr marL="91450" marR="91450" marT="45725" marB="45725">
                    <a:solidFill>
                      <a:srgbClr val="0070C0"/>
                    </a:solidFill>
                  </a:tcPr>
                </a:tc>
                <a:tc>
                  <a:txBody>
                    <a:bodyPr/>
                    <a:lstStyle/>
                    <a:p>
                      <a:pPr marL="0" marR="0" lvl="0" indent="0" algn="l" rtl="0">
                        <a:lnSpc>
                          <a:spcPct val="100000"/>
                        </a:lnSpc>
                        <a:spcBef>
                          <a:spcPts val="0"/>
                        </a:spcBef>
                        <a:spcAft>
                          <a:spcPts val="0"/>
                        </a:spcAft>
                        <a:buNone/>
                      </a:pPr>
                      <a:r>
                        <a:rPr lang="en" sz="1400" u="none" strike="noStrike" cap="none">
                          <a:solidFill>
                            <a:schemeClr val="lt1"/>
                          </a:solidFill>
                        </a:rPr>
                        <a:t>200 SNe</a:t>
                      </a:r>
                      <a:endParaRPr sz="1400" u="none" strike="noStrike" cap="none">
                        <a:solidFill>
                          <a:schemeClr val="lt1"/>
                        </a:solidFill>
                      </a:endParaRPr>
                    </a:p>
                  </a:txBody>
                  <a:tcPr marL="91450" marR="91450" marT="45725" marB="45725">
                    <a:solidFill>
                      <a:srgbClr val="0070C0"/>
                    </a:solidFill>
                  </a:tcPr>
                </a:tc>
                <a:tc>
                  <a:txBody>
                    <a:bodyPr/>
                    <a:lstStyle/>
                    <a:p>
                      <a:pPr marL="0" marR="0" lvl="0" indent="0" algn="l" rtl="0">
                        <a:lnSpc>
                          <a:spcPct val="100000"/>
                        </a:lnSpc>
                        <a:spcBef>
                          <a:spcPts val="0"/>
                        </a:spcBef>
                        <a:spcAft>
                          <a:spcPts val="0"/>
                        </a:spcAft>
                        <a:buNone/>
                      </a:pPr>
                      <a:r>
                        <a:rPr lang="en" sz="1400" u="none" strike="noStrike" cap="none">
                          <a:solidFill>
                            <a:schemeClr val="lt1"/>
                          </a:solidFill>
                        </a:rPr>
                        <a:t>3% precision</a:t>
                      </a:r>
                      <a:endParaRPr/>
                    </a:p>
                  </a:txBody>
                  <a:tcPr marL="91450" marR="91450" marT="45725" marB="45725">
                    <a:solidFill>
                      <a:srgbClr val="0070C0"/>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 sz="1400" u="none" strike="noStrike" cap="none">
                          <a:solidFill>
                            <a:schemeClr val="lt1"/>
                          </a:solidFill>
                        </a:rPr>
                        <a:t>DES, 2020</a:t>
                      </a:r>
                      <a:endParaRPr/>
                    </a:p>
                  </a:txBody>
                  <a:tcPr marL="91450" marR="91450" marT="45725" marB="45725">
                    <a:solidFill>
                      <a:srgbClr val="0070C0"/>
                    </a:solidFill>
                  </a:tcPr>
                </a:tc>
                <a:tc>
                  <a:txBody>
                    <a:bodyPr/>
                    <a:lstStyle/>
                    <a:p>
                      <a:pPr marL="0" marR="0" lvl="0" indent="0" algn="l" rtl="0">
                        <a:lnSpc>
                          <a:spcPct val="100000"/>
                        </a:lnSpc>
                        <a:spcBef>
                          <a:spcPts val="0"/>
                        </a:spcBef>
                        <a:spcAft>
                          <a:spcPts val="0"/>
                        </a:spcAft>
                        <a:buNone/>
                      </a:pPr>
                      <a:r>
                        <a:rPr lang="en" sz="1400" u="none" strike="noStrike" cap="none">
                          <a:solidFill>
                            <a:schemeClr val="lt1"/>
                          </a:solidFill>
                        </a:rPr>
                        <a:t>2000 SNe</a:t>
                      </a:r>
                      <a:endParaRPr sz="1400" u="none" strike="noStrike" cap="none">
                        <a:solidFill>
                          <a:schemeClr val="lt1"/>
                        </a:solidFill>
                      </a:endParaRPr>
                    </a:p>
                  </a:txBody>
                  <a:tcPr marL="91450" marR="91450" marT="45725" marB="45725">
                    <a:solidFill>
                      <a:srgbClr val="0070C0"/>
                    </a:solidFill>
                  </a:tcPr>
                </a:tc>
                <a:tc>
                  <a:txBody>
                    <a:bodyPr/>
                    <a:lstStyle/>
                    <a:p>
                      <a:pPr marL="0" marR="0" lvl="0" indent="0" algn="l" rtl="0">
                        <a:lnSpc>
                          <a:spcPct val="100000"/>
                        </a:lnSpc>
                        <a:spcBef>
                          <a:spcPts val="0"/>
                        </a:spcBef>
                        <a:spcAft>
                          <a:spcPts val="0"/>
                        </a:spcAft>
                        <a:buNone/>
                      </a:pPr>
                      <a:r>
                        <a:rPr lang="en" sz="1400" u="none" strike="noStrike" cap="none">
                          <a:solidFill>
                            <a:schemeClr val="lt1"/>
                          </a:solidFill>
                        </a:rPr>
                        <a:t>1% precision</a:t>
                      </a:r>
                      <a:endParaRPr/>
                    </a:p>
                  </a:txBody>
                  <a:tcPr marL="91450" marR="91450" marT="45725" marB="45725">
                    <a:solidFill>
                      <a:srgbClr val="0070C0"/>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 sz="1400" u="none" strike="noStrike" cap="none">
                          <a:solidFill>
                            <a:schemeClr val="lt1"/>
                          </a:solidFill>
                        </a:rPr>
                        <a:t>Rubin</a:t>
                      </a:r>
                      <a:endParaRPr/>
                    </a:p>
                  </a:txBody>
                  <a:tcPr marL="91450" marR="91450" marT="45725" marB="45725">
                    <a:solidFill>
                      <a:srgbClr val="0070C0"/>
                    </a:solidFill>
                  </a:tcPr>
                </a:tc>
                <a:tc>
                  <a:txBody>
                    <a:bodyPr/>
                    <a:lstStyle/>
                    <a:p>
                      <a:pPr marL="0" marR="0" lvl="0" indent="0" algn="l" rtl="0">
                        <a:lnSpc>
                          <a:spcPct val="100000"/>
                        </a:lnSpc>
                        <a:spcBef>
                          <a:spcPts val="0"/>
                        </a:spcBef>
                        <a:spcAft>
                          <a:spcPts val="0"/>
                        </a:spcAft>
                        <a:buNone/>
                      </a:pPr>
                      <a:r>
                        <a:rPr lang="en" sz="1400" u="none" strike="noStrike" cap="none">
                          <a:solidFill>
                            <a:schemeClr val="lt1"/>
                          </a:solidFill>
                        </a:rPr>
                        <a:t>&gt;20,000 SNe</a:t>
                      </a:r>
                      <a:endParaRPr sz="1400" u="none" strike="noStrike" cap="none">
                        <a:solidFill>
                          <a:schemeClr val="lt1"/>
                        </a:solidFill>
                      </a:endParaRPr>
                    </a:p>
                  </a:txBody>
                  <a:tcPr marL="91450" marR="91450" marT="45725" marB="45725">
                    <a:solidFill>
                      <a:srgbClr val="0070C0"/>
                    </a:solidFill>
                  </a:tcPr>
                </a:tc>
                <a:tc>
                  <a:txBody>
                    <a:bodyPr/>
                    <a:lstStyle/>
                    <a:p>
                      <a:pPr marL="0" marR="0" lvl="0" indent="0" algn="l" rtl="0">
                        <a:lnSpc>
                          <a:spcPct val="100000"/>
                        </a:lnSpc>
                        <a:spcBef>
                          <a:spcPts val="0"/>
                        </a:spcBef>
                        <a:spcAft>
                          <a:spcPts val="0"/>
                        </a:spcAft>
                        <a:buNone/>
                      </a:pPr>
                      <a:r>
                        <a:rPr lang="en" sz="1400" u="none" strike="noStrike" cap="none">
                          <a:solidFill>
                            <a:schemeClr val="lt1"/>
                          </a:solidFill>
                        </a:rPr>
                        <a:t>&lt; 1% precision</a:t>
                      </a:r>
                      <a:endParaRPr/>
                    </a:p>
                  </a:txBody>
                  <a:tcPr marL="91450" marR="91450" marT="45725" marB="45725">
                    <a:solidFill>
                      <a:srgbClr val="0070C0"/>
                    </a:solidFill>
                  </a:tcPr>
                </a:tc>
                <a:extLst>
                  <a:ext uri="{0D108BD9-81ED-4DB2-BD59-A6C34878D82A}">
                    <a16:rowId xmlns:a16="http://schemas.microsoft.com/office/drawing/2014/main" val="10003"/>
                  </a:ext>
                </a:extLst>
              </a:tr>
            </a:tbl>
          </a:graphicData>
        </a:graphic>
      </p:graphicFrame>
      <p:sp>
        <p:nvSpPr>
          <p:cNvPr id="268" name="Google Shape;268;p35"/>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6"/>
          <p:cNvSpPr txBox="1">
            <a:spLocks noGrp="1"/>
          </p:cNvSpPr>
          <p:nvPr>
            <p:ph type="title"/>
          </p:nvPr>
        </p:nvSpPr>
        <p:spPr>
          <a:xfrm>
            <a:off x="159300" y="178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Links to Astro-2020 decadal survey white papers</a:t>
            </a:r>
            <a:endParaRPr sz="2300"/>
          </a:p>
        </p:txBody>
      </p:sp>
      <p:graphicFrame>
        <p:nvGraphicFramePr>
          <p:cNvPr id="274" name="Google Shape;274;p36"/>
          <p:cNvGraphicFramePr/>
          <p:nvPr/>
        </p:nvGraphicFramePr>
        <p:xfrm>
          <a:off x="878300" y="839925"/>
          <a:ext cx="3000000" cy="3000000"/>
        </p:xfrm>
        <a:graphic>
          <a:graphicData uri="http://schemas.openxmlformats.org/drawingml/2006/table">
            <a:tbl>
              <a:tblPr>
                <a:noFill/>
                <a:tableStyleId>{B25386E0-6F00-4642-865C-F8034EB7FC13}</a:tableStyleId>
              </a:tblPr>
              <a:tblGrid>
                <a:gridCol w="7990875">
                  <a:extLst>
                    <a:ext uri="{9D8B030D-6E8A-4147-A177-3AD203B41FA5}">
                      <a16:colId xmlns:a16="http://schemas.microsoft.com/office/drawing/2014/main" val="20000"/>
                    </a:ext>
                  </a:extLst>
                </a:gridCol>
              </a:tblGrid>
              <a:tr h="407300">
                <a:tc>
                  <a:txBody>
                    <a:bodyPr/>
                    <a:lstStyle/>
                    <a:p>
                      <a:pPr marL="0" lvl="0" indent="0" algn="l" rtl="0">
                        <a:spcBef>
                          <a:spcPts val="0"/>
                        </a:spcBef>
                        <a:spcAft>
                          <a:spcPts val="0"/>
                        </a:spcAft>
                        <a:buNone/>
                      </a:pPr>
                      <a:r>
                        <a:rPr lang="en" sz="1000" u="sng">
                          <a:solidFill>
                            <a:schemeClr val="hlink"/>
                          </a:solidFill>
                          <a:hlinkClick r:id="rId3"/>
                        </a:rPr>
                        <a:t>Joint Gravitational Wave and Electromagnetic Astronomy with LIGO and LSST in the 2020's</a:t>
                      </a:r>
                      <a:endParaRPr sz="1000"/>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000" u="sng">
                          <a:solidFill>
                            <a:schemeClr val="hlink"/>
                          </a:solidFill>
                          <a:hlinkClick r:id="rId4"/>
                        </a:rPr>
                        <a:t>Gravitational probes of ultra-light axions</a:t>
                      </a:r>
                      <a:endParaRPr sz="10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u="sng">
                          <a:solidFill>
                            <a:schemeClr val="hlink"/>
                          </a:solidFill>
                          <a:hlinkClick r:id="rId5"/>
                        </a:rPr>
                        <a:t>Partnering space and ground observatories - Synergies in cosmology from LSST and WFIRST</a:t>
                      </a:r>
                      <a:endParaRPr sz="10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u="sng">
                          <a:solidFill>
                            <a:schemeClr val="hlink"/>
                          </a:solidFill>
                          <a:hlinkClick r:id="rId6"/>
                        </a:rPr>
                        <a:t>The Most Powerful Lenses in the Universe: Quasar Microlensing as a Probe of the Lensing Galaxy</a:t>
                      </a:r>
                      <a:endParaRPr sz="10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u="sng">
                          <a:solidFill>
                            <a:schemeClr val="hlink"/>
                          </a:solidFill>
                          <a:hlinkClick r:id="rId7"/>
                        </a:rPr>
                        <a:t>Single-object Imaging and Spectroscopy to Enhance Dark Energy Science from LSST</a:t>
                      </a:r>
                      <a:endParaRPr sz="1000"/>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000" u="sng">
                          <a:solidFill>
                            <a:schemeClr val="hlink"/>
                          </a:solidFill>
                          <a:hlinkClick r:id="rId8"/>
                        </a:rPr>
                        <a:t>Wide-field Multi-object Spectroscopy to Enhance Dark Energy Science from LSST</a:t>
                      </a:r>
                      <a:endParaRPr sz="1000"/>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000" u="sng">
                          <a:solidFill>
                            <a:schemeClr val="hlink"/>
                          </a:solidFill>
                          <a:hlinkClick r:id="rId9"/>
                        </a:rPr>
                        <a:t>Deep Multi-object Spectroscopy to Enhance Dark Energy Science from LSST</a:t>
                      </a:r>
                      <a:endParaRPr sz="1000"/>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000" u="sng">
                          <a:solidFill>
                            <a:schemeClr val="hlink"/>
                          </a:solidFill>
                          <a:hlinkClick r:id="rId10"/>
                        </a:rPr>
                        <a:t>LSST Narrowband Filters</a:t>
                      </a:r>
                      <a:endParaRPr sz="1000"/>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sz="1050" u="sng">
                          <a:solidFill>
                            <a:schemeClr val="hlink"/>
                          </a:solidFill>
                          <a:highlight>
                            <a:srgbClr val="FFFFFF"/>
                          </a:highlight>
                          <a:latin typeface="Roboto"/>
                          <a:ea typeface="Roboto"/>
                          <a:cs typeface="Roboto"/>
                          <a:sym typeface="Roboto"/>
                          <a:hlinkClick r:id="rId11"/>
                        </a:rPr>
                        <a:t>Dark Matter Science in the Era of LSST</a:t>
                      </a:r>
                      <a:endParaRPr sz="400"/>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 sz="1000" u="sng">
                          <a:solidFill>
                            <a:schemeClr val="hlink"/>
                          </a:solidFill>
                          <a:hlinkClick r:id="rId12"/>
                        </a:rPr>
                        <a:t>Testing Gravity Using Type Ia Supernovae Discovered by Next-Generation Wide-Field Imaging Surveys</a:t>
                      </a:r>
                      <a:endParaRPr sz="1000"/>
                    </a:p>
                  </a:txBody>
                  <a:tcPr marL="91425" marR="91425" marT="91425" marB="91425"/>
                </a:tc>
                <a:extLst>
                  <a:ext uri="{0D108BD9-81ED-4DB2-BD59-A6C34878D82A}">
                    <a16:rowId xmlns:a16="http://schemas.microsoft.com/office/drawing/2014/main" val="10009"/>
                  </a:ext>
                </a:extLst>
              </a:tr>
            </a:tbl>
          </a:graphicData>
        </a:graphic>
      </p:graphicFrame>
      <p:sp>
        <p:nvSpPr>
          <p:cNvPr id="275" name="Google Shape;275;p36"/>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23</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980000"/>
                </a:solidFill>
              </a:rPr>
              <a:t>The Vera C. Rubin Observatory</a:t>
            </a:r>
            <a:endParaRPr>
              <a:solidFill>
                <a:srgbClr val="980000"/>
              </a:solidFill>
            </a:endParaRPr>
          </a:p>
        </p:txBody>
      </p:sp>
      <p:sp>
        <p:nvSpPr>
          <p:cNvPr id="91" name="Google Shape;91;p16"/>
          <p:cNvSpPr txBox="1">
            <a:spLocks noGrp="1"/>
          </p:cNvSpPr>
          <p:nvPr>
            <p:ph type="body" idx="1"/>
          </p:nvPr>
        </p:nvSpPr>
        <p:spPr>
          <a:xfrm>
            <a:off x="311700" y="903351"/>
            <a:ext cx="8520600" cy="34350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Arial"/>
              <a:buChar char="●"/>
            </a:pPr>
            <a:r>
              <a:rPr lang="en">
                <a:solidFill>
                  <a:schemeClr val="dk1"/>
                </a:solidFill>
              </a:rPr>
              <a:t>Largest new US investment in ground-based optical/IR facility</a:t>
            </a:r>
            <a:endParaRPr>
              <a:solidFill>
                <a:schemeClr val="dk1"/>
              </a:solidFill>
            </a:endParaRPr>
          </a:p>
          <a:p>
            <a:pPr marL="457200" lvl="0" indent="-342900" algn="l" rtl="0">
              <a:lnSpc>
                <a:spcPct val="100000"/>
              </a:lnSpc>
              <a:spcBef>
                <a:spcPts val="1000"/>
              </a:spcBef>
              <a:spcAft>
                <a:spcPts val="0"/>
              </a:spcAft>
              <a:buSzPts val="1800"/>
              <a:buFont typeface="Arial"/>
              <a:buChar char="●"/>
            </a:pPr>
            <a:r>
              <a:rPr lang="en">
                <a:solidFill>
                  <a:schemeClr val="dk1"/>
                </a:solidFill>
              </a:rPr>
              <a:t>System comprises an 8.4 meter telescope, the largest digital camera ever constructed, and an analysis and information distribution pipeline </a:t>
            </a:r>
            <a:endParaRPr>
              <a:solidFill>
                <a:schemeClr val="dk1"/>
              </a:solidFill>
            </a:endParaRPr>
          </a:p>
          <a:p>
            <a:pPr marL="457200" lvl="0" indent="-342900" algn="l" rtl="0">
              <a:lnSpc>
                <a:spcPct val="100000"/>
              </a:lnSpc>
              <a:spcBef>
                <a:spcPts val="1000"/>
              </a:spcBef>
              <a:spcAft>
                <a:spcPts val="0"/>
              </a:spcAft>
              <a:buSzPts val="1800"/>
              <a:buFont typeface="Arial"/>
              <a:buChar char="●"/>
            </a:pPr>
            <a:r>
              <a:rPr lang="en">
                <a:solidFill>
                  <a:schemeClr val="dk1"/>
                </a:solidFill>
              </a:rPr>
              <a:t>Jointly supported by NSF &amp; DOE</a:t>
            </a:r>
            <a:endParaRPr>
              <a:solidFill>
                <a:schemeClr val="dk1"/>
              </a:solidFill>
            </a:endParaRPr>
          </a:p>
          <a:p>
            <a:pPr marL="457200" lvl="0" indent="-342900" algn="l" rtl="0">
              <a:lnSpc>
                <a:spcPct val="100000"/>
              </a:lnSpc>
              <a:spcBef>
                <a:spcPts val="1000"/>
              </a:spcBef>
              <a:spcAft>
                <a:spcPts val="0"/>
              </a:spcAft>
              <a:buSzPts val="1800"/>
              <a:buFont typeface="Arial"/>
              <a:buChar char="●"/>
            </a:pPr>
            <a:r>
              <a:rPr lang="en">
                <a:solidFill>
                  <a:schemeClr val="dk1"/>
                </a:solidFill>
              </a:rPr>
              <a:t>Strong international participation</a:t>
            </a:r>
            <a:endParaRPr>
              <a:solidFill>
                <a:schemeClr val="dk1"/>
              </a:solidFill>
            </a:endParaRPr>
          </a:p>
          <a:p>
            <a:pPr marL="457200" lvl="0" indent="-342900" algn="l" rtl="0">
              <a:lnSpc>
                <a:spcPct val="100000"/>
              </a:lnSpc>
              <a:spcBef>
                <a:spcPts val="1000"/>
              </a:spcBef>
              <a:spcAft>
                <a:spcPts val="0"/>
              </a:spcAft>
              <a:buSzPts val="1800"/>
              <a:buFont typeface="Arial"/>
              <a:buChar char="●"/>
            </a:pPr>
            <a:r>
              <a:rPr lang="en">
                <a:solidFill>
                  <a:schemeClr val="dk1"/>
                </a:solidFill>
              </a:rPr>
              <a:t>No proprietary data period- levels the playing field across partners</a:t>
            </a:r>
            <a:endParaRPr>
              <a:solidFill>
                <a:schemeClr val="dk1"/>
              </a:solidFill>
            </a:endParaRPr>
          </a:p>
          <a:p>
            <a:pPr marL="457200" lvl="0" indent="-342900" algn="l" rtl="0">
              <a:lnSpc>
                <a:spcPct val="100000"/>
              </a:lnSpc>
              <a:spcBef>
                <a:spcPts val="1000"/>
              </a:spcBef>
              <a:spcAft>
                <a:spcPts val="0"/>
              </a:spcAft>
              <a:buSzPts val="1800"/>
              <a:buFont typeface="Arial"/>
              <a:buChar char="●"/>
            </a:pPr>
            <a:r>
              <a:rPr lang="en">
                <a:solidFill>
                  <a:schemeClr val="dk1"/>
                </a:solidFill>
              </a:rPr>
              <a:t>Construction now nearing completion</a:t>
            </a:r>
            <a:endParaRPr>
              <a:solidFill>
                <a:schemeClr val="dk1"/>
              </a:solidFill>
            </a:endParaRPr>
          </a:p>
          <a:p>
            <a:pPr marL="457200" lvl="0" indent="-342900" algn="l" rtl="0">
              <a:lnSpc>
                <a:spcPct val="100000"/>
              </a:lnSpc>
              <a:spcBef>
                <a:spcPts val="1000"/>
              </a:spcBef>
              <a:spcAft>
                <a:spcPts val="1000"/>
              </a:spcAft>
              <a:buSzPts val="1800"/>
              <a:buFont typeface="Arial"/>
              <a:buChar char="●"/>
            </a:pPr>
            <a:r>
              <a:rPr lang="en">
                <a:solidFill>
                  <a:schemeClr val="dk1"/>
                </a:solidFill>
              </a:rPr>
              <a:t>Operations phase expected to begin late 2024 </a:t>
            </a:r>
            <a:endParaRPr sz="1600"/>
          </a:p>
        </p:txBody>
      </p:sp>
      <p:pic>
        <p:nvPicPr>
          <p:cNvPr id="92" name="Google Shape;92;p16"/>
          <p:cNvPicPr preferRelativeResize="0"/>
          <p:nvPr/>
        </p:nvPicPr>
        <p:blipFill rotWithShape="1">
          <a:blip r:embed="rId3">
            <a:alphaModFix/>
          </a:blip>
          <a:srcRect/>
          <a:stretch/>
        </p:blipFill>
        <p:spPr>
          <a:xfrm>
            <a:off x="6889125" y="2026274"/>
            <a:ext cx="798058" cy="747201"/>
          </a:xfrm>
          <a:prstGeom prst="rect">
            <a:avLst/>
          </a:prstGeom>
          <a:noFill/>
          <a:ln>
            <a:noFill/>
          </a:ln>
        </p:spPr>
      </p:pic>
      <p:pic>
        <p:nvPicPr>
          <p:cNvPr id="93" name="Google Shape;93;p16"/>
          <p:cNvPicPr preferRelativeResize="0"/>
          <p:nvPr/>
        </p:nvPicPr>
        <p:blipFill rotWithShape="1">
          <a:blip r:embed="rId4">
            <a:alphaModFix/>
          </a:blip>
          <a:srcRect/>
          <a:stretch/>
        </p:blipFill>
        <p:spPr>
          <a:xfrm>
            <a:off x="7940375" y="2026273"/>
            <a:ext cx="798058" cy="747201"/>
          </a:xfrm>
          <a:prstGeom prst="rect">
            <a:avLst/>
          </a:prstGeom>
          <a:noFill/>
          <a:ln>
            <a:noFill/>
          </a:ln>
        </p:spPr>
      </p:pic>
      <p:pic>
        <p:nvPicPr>
          <p:cNvPr id="94" name="Google Shape;94;p16" descr="A photograph of Vera Rubin" title="Vera Rubin"/>
          <p:cNvPicPr preferRelativeResize="0"/>
          <p:nvPr/>
        </p:nvPicPr>
        <p:blipFill rotWithShape="1">
          <a:blip r:embed="rId5">
            <a:alphaModFix/>
          </a:blip>
          <a:srcRect/>
          <a:stretch/>
        </p:blipFill>
        <p:spPr>
          <a:xfrm>
            <a:off x="6644975" y="3429044"/>
            <a:ext cx="2409245" cy="1648431"/>
          </a:xfrm>
          <a:prstGeom prst="rect">
            <a:avLst/>
          </a:prstGeom>
          <a:noFill/>
          <a:ln>
            <a:noFill/>
          </a:ln>
        </p:spPr>
      </p:pic>
      <p:sp>
        <p:nvSpPr>
          <p:cNvPr id="95" name="Google Shape;95;p16"/>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980000"/>
                </a:solidFill>
              </a:rPr>
              <a:t>Unprecedented Aperture X Field of View</a:t>
            </a:r>
            <a:endParaRPr>
              <a:solidFill>
                <a:srgbClr val="980000"/>
              </a:solidFill>
            </a:endParaRPr>
          </a:p>
        </p:txBody>
      </p:sp>
      <p:pic>
        <p:nvPicPr>
          <p:cNvPr id="101" name="Google Shape;101;p17" descr="a graph showing telescope aperture on the x axis and field of view on the y axis. " title="Etendue plot"/>
          <p:cNvPicPr preferRelativeResize="0"/>
          <p:nvPr/>
        </p:nvPicPr>
        <p:blipFill rotWithShape="1">
          <a:blip r:embed="rId3">
            <a:alphaModFix/>
          </a:blip>
          <a:srcRect/>
          <a:stretch/>
        </p:blipFill>
        <p:spPr>
          <a:xfrm>
            <a:off x="243806" y="822300"/>
            <a:ext cx="3773044" cy="3801900"/>
          </a:xfrm>
          <a:prstGeom prst="rect">
            <a:avLst/>
          </a:prstGeom>
          <a:noFill/>
          <a:ln w="28575" cap="flat" cmpd="sng">
            <a:solidFill>
              <a:schemeClr val="dk1"/>
            </a:solidFill>
            <a:prstDash val="solid"/>
            <a:round/>
            <a:headEnd type="none" w="sm" len="sm"/>
            <a:tailEnd type="none" w="sm" len="sm"/>
          </a:ln>
        </p:spPr>
      </p:pic>
      <p:sp>
        <p:nvSpPr>
          <p:cNvPr id="102" name="Google Shape;102;p17"/>
          <p:cNvSpPr txBox="1"/>
          <p:nvPr/>
        </p:nvSpPr>
        <p:spPr>
          <a:xfrm>
            <a:off x="4336225" y="829349"/>
            <a:ext cx="4627800" cy="380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Etendue = A</a:t>
            </a:r>
            <a:r>
              <a:rPr lang="en" sz="1400" b="0" i="0" u="none" strike="noStrike" cap="none">
                <a:solidFill>
                  <a:srgbClr val="000000"/>
                </a:solidFill>
                <a:latin typeface="Noto Sans Symbols"/>
                <a:ea typeface="Noto Sans Symbols"/>
                <a:cs typeface="Noto Sans Symbols"/>
                <a:sym typeface="Noto Sans Symbols"/>
              </a:rPr>
              <a:t>Ω</a:t>
            </a:r>
            <a:r>
              <a:rPr lang="en" sz="1400" b="0" i="0" u="none" strike="noStrike" cap="none">
                <a:solidFill>
                  <a:srgbClr val="000000"/>
                </a:solidFill>
                <a:latin typeface="Arial"/>
                <a:ea typeface="Arial"/>
                <a:cs typeface="Arial"/>
                <a:sym typeface="Arial"/>
              </a:rPr>
              <a:t> product is figure of merit for surveys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None/>
            </a:pPr>
            <a:r>
              <a:rPr lang="en" sz="1400" b="0" i="0" u="none" strike="noStrike" cap="none">
                <a:solidFill>
                  <a:srgbClr val="000000"/>
                </a:solidFill>
                <a:latin typeface="Arial"/>
                <a:ea typeface="Arial"/>
                <a:cs typeface="Arial"/>
                <a:sym typeface="Arial"/>
              </a:rPr>
              <a:t>Rubin (aka LSST) </a:t>
            </a:r>
            <a:r>
              <a:rPr lang="en" sz="1400" b="0" i="0" u="sng" strike="noStrike" cap="none">
                <a:solidFill>
                  <a:srgbClr val="000000"/>
                </a:solidFill>
                <a:latin typeface="Arial"/>
                <a:ea typeface="Arial"/>
                <a:cs typeface="Arial"/>
                <a:sym typeface="Arial"/>
              </a:rPr>
              <a:t>combines</a:t>
            </a:r>
            <a:r>
              <a:rPr lang="en" sz="1400" b="0" i="0" u="none" strike="noStrike" cap="none">
                <a:solidFill>
                  <a:srgbClr val="000000"/>
                </a:solidFill>
                <a:latin typeface="Arial"/>
                <a:ea typeface="Arial"/>
                <a:cs typeface="Arial"/>
                <a:sym typeface="Arial"/>
              </a:rPr>
              <a:t> those features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None/>
            </a:pPr>
            <a:r>
              <a:rPr lang="en" sz="1400" b="0" i="0" u="none" strike="noStrike" cap="none">
                <a:solidFill>
                  <a:srgbClr val="000000"/>
                </a:solidFill>
                <a:latin typeface="Arial"/>
                <a:ea typeface="Arial"/>
                <a:cs typeface="Arial"/>
                <a:sym typeface="Arial"/>
              </a:rPr>
              <a:t>Baseline plan is </a:t>
            </a:r>
            <a:r>
              <a:rPr lang="en"/>
              <a:t>10</a:t>
            </a:r>
            <a:r>
              <a:rPr lang="en" sz="1400" b="0" i="0" u="none" strike="noStrike" cap="none">
                <a:solidFill>
                  <a:srgbClr val="000000"/>
                </a:solidFill>
                <a:latin typeface="Arial"/>
                <a:ea typeface="Arial"/>
                <a:cs typeface="Arial"/>
                <a:sym typeface="Arial"/>
              </a:rPr>
              <a:t>-year time-lapse imaging </a:t>
            </a:r>
            <a:br>
              <a:rPr lang="en" sz="1400" b="0" i="0" u="none" strike="noStrike" cap="none">
                <a:solidFill>
                  <a:srgbClr val="000000"/>
                </a:solidFill>
                <a:latin typeface="Arial"/>
                <a:ea typeface="Arial"/>
                <a:cs typeface="Arial"/>
                <a:sym typeface="Arial"/>
              </a:rPr>
            </a:br>
            <a:r>
              <a:rPr lang="en" sz="1400" b="0" i="0" u="none" strike="noStrike" cap="none">
                <a:solidFill>
                  <a:srgbClr val="000000"/>
                </a:solidFill>
                <a:latin typeface="Arial"/>
                <a:ea typeface="Arial"/>
                <a:cs typeface="Arial"/>
                <a:sym typeface="Arial"/>
              </a:rPr>
              <a:t>of entire Southern sky</a:t>
            </a:r>
            <a:br>
              <a:rPr lang="en" sz="1400" b="0" i="0" u="none" strike="noStrike" cap="none">
                <a:solidFill>
                  <a:srgbClr val="000000"/>
                </a:solidFill>
                <a:latin typeface="Arial"/>
                <a:ea typeface="Arial"/>
                <a:cs typeface="Arial"/>
                <a:sym typeface="Arial"/>
              </a:rPr>
            </a:br>
            <a:r>
              <a:rPr lang="en" sz="1400" b="0" i="0" u="none" strike="noStrike" cap="none">
                <a:solidFill>
                  <a:srgbClr val="000000"/>
                </a:solidFill>
                <a:latin typeface="Arial"/>
                <a:ea typeface="Arial"/>
                <a:cs typeface="Arial"/>
                <a:sym typeface="Arial"/>
              </a:rPr>
              <a:t>Images are </a:t>
            </a:r>
            <a:r>
              <a:rPr lang="en" sz="1400" b="0" i="0" u="sng" strike="noStrike" cap="none">
                <a:solidFill>
                  <a:srgbClr val="000000"/>
                </a:solidFill>
                <a:latin typeface="Arial"/>
                <a:ea typeface="Arial"/>
                <a:cs typeface="Arial"/>
                <a:sym typeface="Arial"/>
              </a:rPr>
              <a:t>co-added</a:t>
            </a:r>
            <a:r>
              <a:rPr lang="en" sz="1400" b="0" i="0" u="none" strike="noStrike" cap="none">
                <a:solidFill>
                  <a:srgbClr val="000000"/>
                </a:solidFill>
                <a:latin typeface="Arial"/>
                <a:ea typeface="Arial"/>
                <a:cs typeface="Arial"/>
                <a:sym typeface="Arial"/>
              </a:rPr>
              <a:t> to detect faint objects</a:t>
            </a:r>
            <a:endParaRPr/>
          </a:p>
          <a:p>
            <a:pPr marL="0" marR="0" lvl="0" indent="0" algn="l" rtl="0">
              <a:lnSpc>
                <a:spcPct val="100000"/>
              </a:lnSpc>
              <a:spcBef>
                <a:spcPts val="600"/>
              </a:spcBef>
              <a:spcAft>
                <a:spcPts val="0"/>
              </a:spcAft>
              <a:buNone/>
            </a:pPr>
            <a:r>
              <a:rPr lang="en" sz="1400" b="0" i="0" u="none" strike="noStrike" cap="none">
                <a:solidFill>
                  <a:srgbClr val="000000"/>
                </a:solidFill>
                <a:latin typeface="Arial"/>
                <a:ea typeface="Arial"/>
                <a:cs typeface="Arial"/>
                <a:sym typeface="Arial"/>
              </a:rPr>
              <a:t>      3-d mass map from weak lensing of galaxies</a:t>
            </a:r>
            <a:endParaRPr/>
          </a:p>
          <a:p>
            <a:pPr marL="0" marR="0" lvl="0" indent="0" algn="l" rtl="0">
              <a:lnSpc>
                <a:spcPct val="100000"/>
              </a:lnSpc>
              <a:spcBef>
                <a:spcPts val="600"/>
              </a:spcBef>
              <a:spcAft>
                <a:spcPts val="0"/>
              </a:spcAft>
              <a:buNone/>
            </a:pPr>
            <a:r>
              <a:rPr lang="en" sz="1400" b="0" i="0" u="none" strike="noStrike" cap="none">
                <a:solidFill>
                  <a:srgbClr val="000000"/>
                </a:solidFill>
                <a:latin typeface="Arial"/>
                <a:ea typeface="Arial"/>
                <a:cs typeface="Arial"/>
                <a:sym typeface="Arial"/>
              </a:rPr>
              <a:t>      evolution of large scale structure: DM vs DE</a:t>
            </a:r>
            <a:endParaRPr/>
          </a:p>
          <a:p>
            <a:pPr marL="0" marR="0" lvl="0" indent="0" algn="l" rtl="0">
              <a:lnSpc>
                <a:spcPct val="100000"/>
              </a:lnSpc>
              <a:spcBef>
                <a:spcPts val="600"/>
              </a:spcBef>
              <a:spcAft>
                <a:spcPts val="0"/>
              </a:spcAft>
              <a:buNone/>
            </a:pPr>
            <a:r>
              <a:rPr lang="en" sz="1400" b="0" i="0" u="none" strike="noStrike" cap="none">
                <a:solidFill>
                  <a:srgbClr val="000000"/>
                </a:solidFill>
                <a:latin typeface="Arial"/>
                <a:ea typeface="Arial"/>
                <a:cs typeface="Arial"/>
                <a:sym typeface="Arial"/>
              </a:rPr>
              <a:t>      streams of stars in MW and external galaxies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None/>
            </a:pPr>
            <a:r>
              <a:rPr lang="en" sz="1400" b="0" i="0" u="none" strike="noStrike" cap="none">
                <a:solidFill>
                  <a:srgbClr val="000000"/>
                </a:solidFill>
                <a:latin typeface="Arial"/>
                <a:ea typeface="Arial"/>
                <a:cs typeface="Arial"/>
                <a:sym typeface="Arial"/>
              </a:rPr>
              <a:t>Images are </a:t>
            </a:r>
            <a:r>
              <a:rPr lang="en" sz="1400" b="0" i="0" u="sng" strike="noStrike" cap="none">
                <a:solidFill>
                  <a:srgbClr val="000000"/>
                </a:solidFill>
                <a:latin typeface="Arial"/>
                <a:ea typeface="Arial"/>
                <a:cs typeface="Arial"/>
                <a:sym typeface="Arial"/>
              </a:rPr>
              <a:t>subtracted</a:t>
            </a:r>
            <a:r>
              <a:rPr lang="en" sz="1400" b="0" i="0" u="none" strike="noStrike" cap="none">
                <a:solidFill>
                  <a:srgbClr val="000000"/>
                </a:solidFill>
                <a:latin typeface="Arial"/>
                <a:ea typeface="Arial"/>
                <a:cs typeface="Arial"/>
                <a:sym typeface="Arial"/>
              </a:rPr>
              <a:t> in real time to detect transients, allowing dark energy and dark matter probes through     </a:t>
            </a:r>
            <a:br>
              <a:rPr lang="en" sz="1400" b="0" i="0" u="none" strike="noStrike" cap="none">
                <a:solidFill>
                  <a:srgbClr val="000000"/>
                </a:solidFill>
                <a:latin typeface="Arial"/>
                <a:ea typeface="Arial"/>
                <a:cs typeface="Arial"/>
                <a:sym typeface="Arial"/>
              </a:rPr>
            </a:br>
            <a:r>
              <a:rPr lang="en" sz="1400" b="0" i="0" u="none" strike="noStrike" cap="none">
                <a:solidFill>
                  <a:srgbClr val="000000"/>
                </a:solidFill>
                <a:latin typeface="Arial"/>
                <a:ea typeface="Arial"/>
                <a:cs typeface="Arial"/>
                <a:sym typeface="Arial"/>
              </a:rPr>
              <a:t>       distances &amp; redshifts of type Ia supernovae </a:t>
            </a:r>
            <a:endParaRPr/>
          </a:p>
          <a:p>
            <a:pPr marL="0" marR="0" lvl="0" indent="0" algn="l" rtl="0">
              <a:lnSpc>
                <a:spcPct val="100000"/>
              </a:lnSpc>
              <a:spcBef>
                <a:spcPts val="600"/>
              </a:spcBef>
              <a:spcAft>
                <a:spcPts val="0"/>
              </a:spcAft>
              <a:buNone/>
            </a:pPr>
            <a:r>
              <a:rPr lang="en" sz="1400" b="0" i="0" u="none" strike="noStrike" cap="none">
                <a:solidFill>
                  <a:srgbClr val="000000"/>
                </a:solidFill>
                <a:latin typeface="Arial"/>
                <a:ea typeface="Arial"/>
                <a:cs typeface="Arial"/>
                <a:sym typeface="Arial"/>
              </a:rPr>
              <a:t>       optical ID of sources of gravitational waves</a:t>
            </a:r>
            <a:endParaRPr/>
          </a:p>
          <a:p>
            <a:pPr marL="0" marR="0" lvl="0" indent="0" algn="l" rtl="0">
              <a:lnSpc>
                <a:spcPct val="100000"/>
              </a:lnSpc>
              <a:spcBef>
                <a:spcPts val="600"/>
              </a:spcBef>
              <a:spcAft>
                <a:spcPts val="0"/>
              </a:spcAft>
              <a:buNone/>
            </a:pPr>
            <a:r>
              <a:rPr lang="en" sz="1400" b="0" i="0" u="none" strike="noStrike" cap="none">
                <a:solidFill>
                  <a:srgbClr val="000000"/>
                </a:solidFill>
                <a:latin typeface="Arial"/>
                <a:ea typeface="Arial"/>
                <a:cs typeface="Arial"/>
                <a:sym typeface="Arial"/>
              </a:rPr>
              <a:t>       time delays in strong lensing systems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600"/>
              </a:spcAft>
              <a:buNone/>
            </a:pPr>
            <a:r>
              <a:rPr lang="en" sz="1400" b="0" i="0" u="none" strike="noStrike" cap="none">
                <a:solidFill>
                  <a:srgbClr val="000000"/>
                </a:solidFill>
                <a:latin typeface="Arial"/>
                <a:ea typeface="Arial"/>
                <a:cs typeface="Arial"/>
                <a:sym typeface="Arial"/>
              </a:rPr>
              <a:t>Engineered to control systematics and achieve precision</a:t>
            </a:r>
            <a:endParaRPr/>
          </a:p>
        </p:txBody>
      </p:sp>
      <p:sp>
        <p:nvSpPr>
          <p:cNvPr id="103" name="Google Shape;103;p17"/>
          <p:cNvSpPr txBox="1"/>
          <p:nvPr/>
        </p:nvSpPr>
        <p:spPr>
          <a:xfrm>
            <a:off x="2924300" y="2571750"/>
            <a:ext cx="747600" cy="384900"/>
          </a:xfrm>
          <a:prstGeom prst="rect">
            <a:avLst/>
          </a:prstGeom>
          <a:solidFill>
            <a:srgbClr val="F3F3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Verdana"/>
                <a:ea typeface="Verdana"/>
                <a:cs typeface="Verdana"/>
                <a:sym typeface="Verdana"/>
              </a:rPr>
              <a:t>Rubin</a:t>
            </a:r>
            <a:endParaRPr sz="1300" b="1">
              <a:latin typeface="Verdana"/>
              <a:ea typeface="Verdana"/>
              <a:cs typeface="Verdana"/>
              <a:sym typeface="Verdana"/>
            </a:endParaRPr>
          </a:p>
        </p:txBody>
      </p:sp>
      <p:sp>
        <p:nvSpPr>
          <p:cNvPr id="104" name="Google Shape;104;p17"/>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980000"/>
                </a:solidFill>
              </a:rPr>
              <a:t>Rubin Observatory is coming to life</a:t>
            </a:r>
            <a:br>
              <a:rPr lang="en" sz="2000">
                <a:solidFill>
                  <a:srgbClr val="980000"/>
                </a:solidFill>
              </a:rPr>
            </a:br>
            <a:endParaRPr>
              <a:solidFill>
                <a:srgbClr val="980000"/>
              </a:solidFill>
            </a:endParaRPr>
          </a:p>
        </p:txBody>
      </p:sp>
      <p:pic>
        <p:nvPicPr>
          <p:cNvPr id="110" name="Google Shape;110;p18" descr="A picture containing Rubin telescope building" title="Rubin ENclosure"/>
          <p:cNvPicPr preferRelativeResize="0"/>
          <p:nvPr/>
        </p:nvPicPr>
        <p:blipFill rotWithShape="1">
          <a:blip r:embed="rId3">
            <a:alphaModFix/>
          </a:blip>
          <a:srcRect/>
          <a:stretch/>
        </p:blipFill>
        <p:spPr>
          <a:xfrm>
            <a:off x="2888213" y="1383361"/>
            <a:ext cx="2702118" cy="2026589"/>
          </a:xfrm>
          <a:prstGeom prst="rect">
            <a:avLst/>
          </a:prstGeom>
          <a:noFill/>
          <a:ln>
            <a:noFill/>
          </a:ln>
        </p:spPr>
      </p:pic>
      <p:pic>
        <p:nvPicPr>
          <p:cNvPr id="111" name="Google Shape;111;p18" descr="A map of Chile showing the location of the Rubin Observatory" title="Rubin location"/>
          <p:cNvPicPr preferRelativeResize="0"/>
          <p:nvPr/>
        </p:nvPicPr>
        <p:blipFill rotWithShape="1">
          <a:blip r:embed="rId4">
            <a:alphaModFix/>
          </a:blip>
          <a:srcRect/>
          <a:stretch/>
        </p:blipFill>
        <p:spPr>
          <a:xfrm>
            <a:off x="290696" y="838200"/>
            <a:ext cx="2130695" cy="3171577"/>
          </a:xfrm>
          <a:prstGeom prst="rect">
            <a:avLst/>
          </a:prstGeom>
          <a:noFill/>
          <a:ln>
            <a:noFill/>
          </a:ln>
        </p:spPr>
      </p:pic>
      <p:pic>
        <p:nvPicPr>
          <p:cNvPr id="112" name="Google Shape;112;p18" descr="A photograph of Brian Stalder operating the Rubin telescope mount&#10;&#10;Description automatically generated with low confidence"/>
          <p:cNvPicPr preferRelativeResize="0"/>
          <p:nvPr/>
        </p:nvPicPr>
        <p:blipFill rotWithShape="1">
          <a:blip r:embed="rId5">
            <a:alphaModFix/>
          </a:blip>
          <a:srcRect/>
          <a:stretch/>
        </p:blipFill>
        <p:spPr>
          <a:xfrm>
            <a:off x="6453146" y="3084361"/>
            <a:ext cx="2604437" cy="1953328"/>
          </a:xfrm>
          <a:prstGeom prst="rect">
            <a:avLst/>
          </a:prstGeom>
          <a:noFill/>
          <a:ln>
            <a:noFill/>
          </a:ln>
        </p:spPr>
      </p:pic>
      <p:cxnSp>
        <p:nvCxnSpPr>
          <p:cNvPr id="113" name="Google Shape;113;p18"/>
          <p:cNvCxnSpPr/>
          <p:nvPr/>
        </p:nvCxnSpPr>
        <p:spPr>
          <a:xfrm rot="10800000" flipH="1">
            <a:off x="890026" y="1383373"/>
            <a:ext cx="1998300" cy="574500"/>
          </a:xfrm>
          <a:prstGeom prst="straightConnector1">
            <a:avLst/>
          </a:prstGeom>
          <a:noFill/>
          <a:ln w="12700" cap="flat" cmpd="sng">
            <a:solidFill>
              <a:srgbClr val="A80532"/>
            </a:solidFill>
            <a:prstDash val="solid"/>
            <a:round/>
            <a:headEnd type="none" w="sm" len="sm"/>
            <a:tailEnd type="none" w="sm" len="sm"/>
          </a:ln>
        </p:spPr>
      </p:cxnSp>
      <p:cxnSp>
        <p:nvCxnSpPr>
          <p:cNvPr id="114" name="Google Shape;114;p18"/>
          <p:cNvCxnSpPr/>
          <p:nvPr/>
        </p:nvCxnSpPr>
        <p:spPr>
          <a:xfrm>
            <a:off x="890026" y="2047527"/>
            <a:ext cx="1992900" cy="1362300"/>
          </a:xfrm>
          <a:prstGeom prst="straightConnector1">
            <a:avLst/>
          </a:prstGeom>
          <a:noFill/>
          <a:ln w="12700" cap="flat" cmpd="sng">
            <a:solidFill>
              <a:srgbClr val="A80532"/>
            </a:solidFill>
            <a:prstDash val="solid"/>
            <a:round/>
            <a:headEnd type="none" w="sm" len="sm"/>
            <a:tailEnd type="none" w="sm" len="sm"/>
          </a:ln>
        </p:spPr>
      </p:cxnSp>
      <p:pic>
        <p:nvPicPr>
          <p:cNvPr id="115" name="Google Shape;115;p18" descr="A photograph of the Rubin camera" title="Rubin camera"/>
          <p:cNvPicPr preferRelativeResize="0"/>
          <p:nvPr/>
        </p:nvPicPr>
        <p:blipFill rotWithShape="1">
          <a:blip r:embed="rId6">
            <a:alphaModFix/>
          </a:blip>
          <a:srcRect/>
          <a:stretch/>
        </p:blipFill>
        <p:spPr>
          <a:xfrm>
            <a:off x="5960213" y="848345"/>
            <a:ext cx="1787588" cy="2110225"/>
          </a:xfrm>
          <a:prstGeom prst="rect">
            <a:avLst/>
          </a:prstGeom>
          <a:noFill/>
          <a:ln>
            <a:noFill/>
          </a:ln>
        </p:spPr>
      </p:pic>
      <p:grpSp>
        <p:nvGrpSpPr>
          <p:cNvPr id="116" name="Google Shape;116;p18"/>
          <p:cNvGrpSpPr/>
          <p:nvPr/>
        </p:nvGrpSpPr>
        <p:grpSpPr>
          <a:xfrm>
            <a:off x="3543448" y="2786054"/>
            <a:ext cx="2931975" cy="2245616"/>
            <a:chOff x="3766891" y="1824533"/>
            <a:chExt cx="2498700" cy="2341867"/>
          </a:xfrm>
        </p:grpSpPr>
        <p:cxnSp>
          <p:nvCxnSpPr>
            <p:cNvPr id="117" name="Google Shape;117;p18"/>
            <p:cNvCxnSpPr/>
            <p:nvPr/>
          </p:nvCxnSpPr>
          <p:spPr>
            <a:xfrm>
              <a:off x="3786200" y="1828800"/>
              <a:ext cx="2465700" cy="2337600"/>
            </a:xfrm>
            <a:prstGeom prst="straightConnector1">
              <a:avLst/>
            </a:prstGeom>
            <a:noFill/>
            <a:ln w="12700" cap="flat" cmpd="sng">
              <a:solidFill>
                <a:srgbClr val="A80532"/>
              </a:solidFill>
              <a:prstDash val="solid"/>
              <a:round/>
              <a:headEnd type="none" w="sm" len="sm"/>
              <a:tailEnd type="none" w="sm" len="sm"/>
            </a:ln>
          </p:spPr>
        </p:cxnSp>
        <p:cxnSp>
          <p:nvCxnSpPr>
            <p:cNvPr id="118" name="Google Shape;118;p18"/>
            <p:cNvCxnSpPr/>
            <p:nvPr/>
          </p:nvCxnSpPr>
          <p:spPr>
            <a:xfrm>
              <a:off x="3766891" y="1824533"/>
              <a:ext cx="2498700" cy="321300"/>
            </a:xfrm>
            <a:prstGeom prst="straightConnector1">
              <a:avLst/>
            </a:prstGeom>
            <a:noFill/>
            <a:ln w="12700" cap="flat" cmpd="sng">
              <a:solidFill>
                <a:srgbClr val="A80532"/>
              </a:solidFill>
              <a:prstDash val="solid"/>
              <a:round/>
              <a:headEnd type="none" w="sm" len="sm"/>
              <a:tailEnd type="none" w="sm" len="sm"/>
            </a:ln>
          </p:spPr>
        </p:cxnSp>
      </p:grpSp>
      <p:sp>
        <p:nvSpPr>
          <p:cNvPr id="119" name="Google Shape;119;p18"/>
          <p:cNvSpPr/>
          <p:nvPr/>
        </p:nvSpPr>
        <p:spPr>
          <a:xfrm rot="-1464675">
            <a:off x="5357034" y="1795794"/>
            <a:ext cx="478365" cy="160167"/>
          </a:xfrm>
          <a:prstGeom prst="leftArrow">
            <a:avLst>
              <a:gd name="adj1" fmla="val 50000"/>
              <a:gd name="adj2" fmla="val 50000"/>
            </a:avLst>
          </a:prstGeom>
          <a:solidFill>
            <a:srgbClr val="A80532"/>
          </a:solidFill>
          <a:ln w="25400" cap="flat" cmpd="sng">
            <a:solidFill>
              <a:srgbClr val="A8053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 name="Google Shape;120;p18"/>
          <p:cNvSpPr txBox="1"/>
          <p:nvPr/>
        </p:nvSpPr>
        <p:spPr>
          <a:xfrm>
            <a:off x="6475425" y="3084350"/>
            <a:ext cx="1220400" cy="369300"/>
          </a:xfrm>
          <a:prstGeom prst="rect">
            <a:avLst/>
          </a:prstGeom>
          <a:solidFill>
            <a:srgbClr val="59595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Verdana"/>
                <a:ea typeface="Verdana"/>
                <a:cs typeface="Verdana"/>
                <a:sym typeface="Verdana"/>
              </a:rPr>
              <a:t>Feb 14, 2023</a:t>
            </a:r>
            <a:endParaRPr sz="1200">
              <a:solidFill>
                <a:schemeClr val="lt1"/>
              </a:solidFill>
              <a:latin typeface="Verdana"/>
              <a:ea typeface="Verdana"/>
              <a:cs typeface="Verdana"/>
              <a:sym typeface="Verdana"/>
            </a:endParaRPr>
          </a:p>
        </p:txBody>
      </p:sp>
      <p:sp>
        <p:nvSpPr>
          <p:cNvPr id="121" name="Google Shape;121;p18"/>
          <p:cNvSpPr txBox="1"/>
          <p:nvPr/>
        </p:nvSpPr>
        <p:spPr>
          <a:xfrm>
            <a:off x="1073000" y="3806200"/>
            <a:ext cx="4593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br>
              <a:rPr lang="en" sz="2800">
                <a:solidFill>
                  <a:srgbClr val="980000"/>
                </a:solidFill>
                <a:latin typeface="Verdana"/>
                <a:ea typeface="Verdana"/>
                <a:cs typeface="Verdana"/>
                <a:sym typeface="Verdana"/>
              </a:rPr>
            </a:br>
            <a:r>
              <a:rPr lang="en" sz="2000">
                <a:solidFill>
                  <a:srgbClr val="980000"/>
                </a:solidFill>
                <a:latin typeface="Verdana"/>
                <a:ea typeface="Verdana"/>
                <a:cs typeface="Verdana"/>
                <a:sym typeface="Verdana"/>
              </a:rPr>
              <a:t>Big Glass + Big Silicon + Big Data</a:t>
            </a:r>
            <a:endParaRPr/>
          </a:p>
        </p:txBody>
      </p:sp>
      <p:sp>
        <p:nvSpPr>
          <p:cNvPr id="122" name="Google Shape;122;p18"/>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9" descr="ray tracing diagram of the Rubin optical system"/>
          <p:cNvPicPr preferRelativeResize="0"/>
          <p:nvPr/>
        </p:nvPicPr>
        <p:blipFill rotWithShape="1">
          <a:blip r:embed="rId3">
            <a:alphaModFix/>
          </a:blip>
          <a:srcRect/>
          <a:stretch/>
        </p:blipFill>
        <p:spPr>
          <a:xfrm>
            <a:off x="159300" y="110125"/>
            <a:ext cx="4529650" cy="4513424"/>
          </a:xfrm>
          <a:prstGeom prst="rect">
            <a:avLst/>
          </a:prstGeom>
          <a:noFill/>
          <a:ln>
            <a:noFill/>
          </a:ln>
        </p:spPr>
      </p:pic>
      <p:pic>
        <p:nvPicPr>
          <p:cNvPr id="128" name="Google Shape;128;p19" descr="a photograph of the Rubin primary mirror, before coating"/>
          <p:cNvPicPr preferRelativeResize="0"/>
          <p:nvPr/>
        </p:nvPicPr>
        <p:blipFill rotWithShape="1">
          <a:blip r:embed="rId4">
            <a:alphaModFix/>
          </a:blip>
          <a:srcRect/>
          <a:stretch/>
        </p:blipFill>
        <p:spPr>
          <a:xfrm>
            <a:off x="4768076" y="1634412"/>
            <a:ext cx="3990565" cy="2717542"/>
          </a:xfrm>
          <a:prstGeom prst="rect">
            <a:avLst/>
          </a:prstGeom>
          <a:noFill/>
          <a:ln>
            <a:noFill/>
          </a:ln>
        </p:spPr>
      </p:pic>
      <p:sp>
        <p:nvSpPr>
          <p:cNvPr id="129" name="Google Shape;129;p19"/>
          <p:cNvSpPr txBox="1">
            <a:spLocks noGrp="1"/>
          </p:cNvSpPr>
          <p:nvPr>
            <p:ph type="title"/>
          </p:nvPr>
        </p:nvSpPr>
        <p:spPr>
          <a:xfrm>
            <a:off x="4768075" y="178325"/>
            <a:ext cx="3911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rgbClr val="980000"/>
                </a:solidFill>
              </a:rPr>
              <a:t>Big Glass</a:t>
            </a:r>
            <a:r>
              <a:rPr lang="en" sz="1300">
                <a:solidFill>
                  <a:srgbClr val="980000"/>
                </a:solidFill>
              </a:rPr>
              <a:t> </a:t>
            </a:r>
            <a:br>
              <a:rPr lang="en" sz="1300">
                <a:solidFill>
                  <a:srgbClr val="980000"/>
                </a:solidFill>
              </a:rPr>
            </a:br>
            <a:br>
              <a:rPr lang="en" sz="1300">
                <a:solidFill>
                  <a:srgbClr val="980000"/>
                </a:solidFill>
              </a:rPr>
            </a:br>
            <a:r>
              <a:rPr lang="en" sz="1800">
                <a:solidFill>
                  <a:srgbClr val="980000"/>
                </a:solidFill>
              </a:rPr>
              <a:t>f/1.2 beam feeds 3.5 deg FOV</a:t>
            </a:r>
            <a:endParaRPr sz="1800">
              <a:solidFill>
                <a:srgbClr val="980000"/>
              </a:solidFill>
            </a:endParaRPr>
          </a:p>
          <a:p>
            <a:pPr marL="0" lvl="0" indent="0" algn="l" rtl="0">
              <a:lnSpc>
                <a:spcPct val="100000"/>
              </a:lnSpc>
              <a:spcBef>
                <a:spcPts val="0"/>
              </a:spcBef>
              <a:spcAft>
                <a:spcPts val="0"/>
              </a:spcAft>
              <a:buSzPts val="2800"/>
              <a:buNone/>
            </a:pPr>
            <a:r>
              <a:rPr lang="en" sz="1800">
                <a:solidFill>
                  <a:srgbClr val="980000"/>
                </a:solidFill>
              </a:rPr>
              <a:t>Active control of mirror figure</a:t>
            </a:r>
            <a:endParaRPr sz="1800">
              <a:solidFill>
                <a:srgbClr val="980000"/>
              </a:solidFill>
            </a:endParaRPr>
          </a:p>
        </p:txBody>
      </p:sp>
      <p:sp>
        <p:nvSpPr>
          <p:cNvPr id="130" name="Google Shape;130;p19"/>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0" descr="a graph showing the quantum efficiency of CCDs"/>
          <p:cNvPicPr preferRelativeResize="0"/>
          <p:nvPr/>
        </p:nvPicPr>
        <p:blipFill rotWithShape="1">
          <a:blip r:embed="rId3">
            <a:alphaModFix/>
          </a:blip>
          <a:srcRect/>
          <a:stretch/>
        </p:blipFill>
        <p:spPr>
          <a:xfrm>
            <a:off x="62900" y="2405250"/>
            <a:ext cx="3871093" cy="2560222"/>
          </a:xfrm>
          <a:prstGeom prst="rect">
            <a:avLst/>
          </a:prstGeom>
          <a:noFill/>
          <a:ln w="28575" cap="flat" cmpd="sng">
            <a:solidFill>
              <a:schemeClr val="dk1"/>
            </a:solidFill>
            <a:prstDash val="solid"/>
            <a:round/>
            <a:headEnd type="none" w="sm" len="sm"/>
            <a:tailEnd type="none" w="sm" len="sm"/>
          </a:ln>
        </p:spPr>
      </p:pic>
      <p:pic>
        <p:nvPicPr>
          <p:cNvPr id="136" name="Google Shape;136;p20" descr="photograph of the Rubin camera"/>
          <p:cNvPicPr preferRelativeResize="0"/>
          <p:nvPr/>
        </p:nvPicPr>
        <p:blipFill rotWithShape="1">
          <a:blip r:embed="rId4">
            <a:alphaModFix/>
          </a:blip>
          <a:srcRect/>
          <a:stretch/>
        </p:blipFill>
        <p:spPr>
          <a:xfrm rot="10800000">
            <a:off x="62901" y="0"/>
            <a:ext cx="3871093" cy="2379306"/>
          </a:xfrm>
          <a:prstGeom prst="rect">
            <a:avLst/>
          </a:prstGeom>
          <a:noFill/>
          <a:ln w="19050" cap="flat" cmpd="sng">
            <a:solidFill>
              <a:schemeClr val="dk1"/>
            </a:solidFill>
            <a:prstDash val="solid"/>
            <a:round/>
            <a:headEnd type="none" w="sm" len="sm"/>
            <a:tailEnd type="none" w="sm" len="sm"/>
          </a:ln>
        </p:spPr>
      </p:pic>
      <p:sp>
        <p:nvSpPr>
          <p:cNvPr id="137" name="Google Shape;137;p20"/>
          <p:cNvSpPr txBox="1">
            <a:spLocks noGrp="1"/>
          </p:cNvSpPr>
          <p:nvPr>
            <p:ph type="title"/>
          </p:nvPr>
        </p:nvSpPr>
        <p:spPr>
          <a:xfrm>
            <a:off x="159300" y="178325"/>
            <a:ext cx="8520600" cy="572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
                <a:solidFill>
                  <a:srgbClr val="980000"/>
                </a:solidFill>
              </a:rPr>
              <a:t>                       </a:t>
            </a:r>
            <a:br>
              <a:rPr lang="en">
                <a:solidFill>
                  <a:srgbClr val="980000"/>
                </a:solidFill>
              </a:rPr>
            </a:br>
            <a:br>
              <a:rPr lang="en">
                <a:solidFill>
                  <a:srgbClr val="980000"/>
                </a:solidFill>
              </a:rPr>
            </a:br>
            <a:r>
              <a:rPr lang="en" sz="2000">
                <a:solidFill>
                  <a:srgbClr val="980000"/>
                </a:solidFill>
              </a:rPr>
              <a:t>3.5 Gigapixel camera</a:t>
            </a:r>
            <a:br>
              <a:rPr lang="en" sz="2000">
                <a:solidFill>
                  <a:srgbClr val="980000"/>
                </a:solidFill>
              </a:rPr>
            </a:br>
            <a:br>
              <a:rPr lang="en" sz="2000">
                <a:solidFill>
                  <a:srgbClr val="980000"/>
                </a:solidFill>
              </a:rPr>
            </a:br>
            <a:r>
              <a:rPr lang="en" sz="2000">
                <a:solidFill>
                  <a:srgbClr val="980000"/>
                </a:solidFill>
              </a:rPr>
              <a:t>10 micron pixels</a:t>
            </a:r>
            <a:br>
              <a:rPr lang="en" sz="2000">
                <a:solidFill>
                  <a:srgbClr val="980000"/>
                </a:solidFill>
              </a:rPr>
            </a:br>
            <a:r>
              <a:rPr lang="en" sz="2000">
                <a:solidFill>
                  <a:srgbClr val="980000"/>
                </a:solidFill>
              </a:rPr>
              <a:t>100 microns thick</a:t>
            </a:r>
            <a:br>
              <a:rPr lang="en" sz="2000">
                <a:solidFill>
                  <a:srgbClr val="980000"/>
                </a:solidFill>
              </a:rPr>
            </a:br>
            <a:r>
              <a:rPr lang="en" sz="2000">
                <a:solidFill>
                  <a:srgbClr val="980000"/>
                </a:solidFill>
              </a:rPr>
              <a:t>enhanced NIR sensitivity</a:t>
            </a:r>
            <a:br>
              <a:rPr lang="en" sz="2000">
                <a:solidFill>
                  <a:srgbClr val="980000"/>
                </a:solidFill>
              </a:rPr>
            </a:br>
            <a:br>
              <a:rPr lang="en" sz="2000">
                <a:solidFill>
                  <a:srgbClr val="980000"/>
                </a:solidFill>
              </a:rPr>
            </a:br>
            <a:r>
              <a:rPr lang="en" sz="2000">
                <a:solidFill>
                  <a:srgbClr val="980000"/>
                </a:solidFill>
              </a:rPr>
              <a:t>2 second readout</a:t>
            </a:r>
            <a:br>
              <a:rPr lang="en" sz="2000">
                <a:solidFill>
                  <a:srgbClr val="980000"/>
                </a:solidFill>
              </a:rPr>
            </a:br>
            <a:br>
              <a:rPr lang="en" sz="2000">
                <a:solidFill>
                  <a:srgbClr val="980000"/>
                </a:solidFill>
              </a:rPr>
            </a:br>
            <a:r>
              <a:rPr lang="en" sz="2000">
                <a:solidFill>
                  <a:srgbClr val="980000"/>
                </a:solidFill>
              </a:rPr>
              <a:t>Noise limited by sky background</a:t>
            </a:r>
            <a:br>
              <a:rPr lang="en" sz="2000">
                <a:solidFill>
                  <a:srgbClr val="980000"/>
                </a:solidFill>
              </a:rPr>
            </a:br>
            <a:br>
              <a:rPr lang="en" sz="2000">
                <a:solidFill>
                  <a:srgbClr val="980000"/>
                </a:solidFill>
              </a:rPr>
            </a:br>
            <a:r>
              <a:rPr lang="en" sz="2000">
                <a:solidFill>
                  <a:srgbClr val="980000"/>
                </a:solidFill>
              </a:rPr>
              <a:t>6 optical passbands</a:t>
            </a:r>
            <a:br>
              <a:rPr lang="en" sz="2000">
                <a:solidFill>
                  <a:srgbClr val="980000"/>
                </a:solidFill>
              </a:rPr>
            </a:br>
            <a:endParaRPr>
              <a:solidFill>
                <a:srgbClr val="980000"/>
              </a:solidFill>
            </a:endParaRPr>
          </a:p>
        </p:txBody>
      </p:sp>
      <p:sp>
        <p:nvSpPr>
          <p:cNvPr id="138" name="Google Shape;138;p20"/>
          <p:cNvSpPr txBox="1"/>
          <p:nvPr/>
        </p:nvSpPr>
        <p:spPr>
          <a:xfrm>
            <a:off x="3797625" y="80675"/>
            <a:ext cx="4275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2800"/>
              <a:buFont typeface="Arial"/>
              <a:buNone/>
            </a:pPr>
            <a:r>
              <a:rPr lang="en" sz="2800">
                <a:solidFill>
                  <a:srgbClr val="980000"/>
                </a:solidFill>
                <a:latin typeface="Verdana"/>
                <a:ea typeface="Verdana"/>
                <a:cs typeface="Verdana"/>
                <a:sym typeface="Verdana"/>
              </a:rPr>
              <a:t>Big Silicon</a:t>
            </a:r>
            <a:endParaRPr>
              <a:latin typeface="Verdana"/>
              <a:ea typeface="Verdana"/>
              <a:cs typeface="Verdana"/>
              <a:sym typeface="Verdana"/>
            </a:endParaRPr>
          </a:p>
        </p:txBody>
      </p:sp>
      <p:sp>
        <p:nvSpPr>
          <p:cNvPr id="139" name="Google Shape;139;p20"/>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1" descr="an image showing the network routing for the Rubin data flow"/>
          <p:cNvPicPr preferRelativeResize="0"/>
          <p:nvPr/>
        </p:nvPicPr>
        <p:blipFill rotWithShape="1">
          <a:blip r:embed="rId3">
            <a:alphaModFix/>
          </a:blip>
          <a:srcRect/>
          <a:stretch/>
        </p:blipFill>
        <p:spPr>
          <a:xfrm>
            <a:off x="0" y="0"/>
            <a:ext cx="5482323" cy="3313020"/>
          </a:xfrm>
          <a:prstGeom prst="rect">
            <a:avLst/>
          </a:prstGeom>
          <a:noFill/>
          <a:ln w="19050" cap="flat" cmpd="sng">
            <a:solidFill>
              <a:schemeClr val="dk1"/>
            </a:solidFill>
            <a:prstDash val="solid"/>
            <a:round/>
            <a:headEnd type="none" w="sm" len="sm"/>
            <a:tailEnd type="none" w="sm" len="sm"/>
          </a:ln>
        </p:spPr>
      </p:pic>
      <p:sp>
        <p:nvSpPr>
          <p:cNvPr id="145" name="Google Shape;145;p21"/>
          <p:cNvSpPr txBox="1">
            <a:spLocks noGrp="1"/>
          </p:cNvSpPr>
          <p:nvPr>
            <p:ph type="title"/>
          </p:nvPr>
        </p:nvSpPr>
        <p:spPr>
          <a:xfrm>
            <a:off x="5574125" y="178325"/>
            <a:ext cx="3105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solidFill>
                  <a:srgbClr val="980000"/>
                </a:solidFill>
              </a:rPr>
              <a:t>Big Data</a:t>
            </a:r>
            <a:endParaRPr sz="2400">
              <a:solidFill>
                <a:srgbClr val="980000"/>
              </a:solidFill>
            </a:endParaRPr>
          </a:p>
        </p:txBody>
      </p:sp>
      <p:sp>
        <p:nvSpPr>
          <p:cNvPr id="146" name="Google Shape;146;p21"/>
          <p:cNvSpPr txBox="1"/>
          <p:nvPr/>
        </p:nvSpPr>
        <p:spPr>
          <a:xfrm>
            <a:off x="5536175" y="848925"/>
            <a:ext cx="34224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Verdana"/>
                <a:ea typeface="Verdana"/>
                <a:cs typeface="Verdana"/>
                <a:sym typeface="Verdana"/>
              </a:rPr>
              <a:t>Immediate transfer of images to US, 20 TB/night</a:t>
            </a:r>
            <a:endParaRPr>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0" lvl="0" indent="0" algn="l" rtl="0">
              <a:spcBef>
                <a:spcPts val="0"/>
              </a:spcBef>
              <a:spcAft>
                <a:spcPts val="0"/>
              </a:spcAft>
              <a:buNone/>
            </a:pPr>
            <a:r>
              <a:rPr lang="en">
                <a:latin typeface="Verdana"/>
                <a:ea typeface="Verdana"/>
                <a:cs typeface="Verdana"/>
                <a:sym typeface="Verdana"/>
              </a:rPr>
              <a:t>Generation &amp; dissemination of alerts within 60 sec</a:t>
            </a:r>
            <a:endParaRPr>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0" lvl="0" indent="0" algn="l" rtl="0">
              <a:spcBef>
                <a:spcPts val="0"/>
              </a:spcBef>
              <a:spcAft>
                <a:spcPts val="0"/>
              </a:spcAft>
              <a:buNone/>
            </a:pPr>
            <a:r>
              <a:rPr lang="en">
                <a:latin typeface="Verdana"/>
                <a:ea typeface="Verdana"/>
                <a:cs typeface="Verdana"/>
                <a:sym typeface="Verdana"/>
              </a:rPr>
              <a:t>User access includes education and public outreach aspects</a:t>
            </a:r>
            <a:endParaRPr>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0" lvl="0" indent="0" algn="l" rtl="0">
              <a:spcBef>
                <a:spcPts val="0"/>
              </a:spcBef>
              <a:spcAft>
                <a:spcPts val="0"/>
              </a:spcAft>
              <a:buNone/>
            </a:pPr>
            <a:r>
              <a:rPr lang="en">
                <a:latin typeface="Verdana"/>
                <a:ea typeface="Verdana"/>
                <a:cs typeface="Verdana"/>
                <a:sym typeface="Verdana"/>
              </a:rPr>
              <a:t>All Rubin software in public domain, open-source</a:t>
            </a:r>
            <a:endParaRPr>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0" lvl="0" indent="0" algn="l" rtl="0">
              <a:spcBef>
                <a:spcPts val="0"/>
              </a:spcBef>
              <a:spcAft>
                <a:spcPts val="0"/>
              </a:spcAft>
              <a:buNone/>
            </a:pPr>
            <a:r>
              <a:rPr lang="en">
                <a:latin typeface="Verdana"/>
                <a:ea typeface="Verdana"/>
                <a:cs typeface="Verdana"/>
                <a:sym typeface="Verdana"/>
              </a:rPr>
              <a:t>Data processing at the Rubin Data Facilities in the US (SLAC), France (CC-IN2P3) and UK (IRIS)</a:t>
            </a:r>
            <a:endParaRPr>
              <a:latin typeface="Verdana"/>
              <a:ea typeface="Verdana"/>
              <a:cs typeface="Verdana"/>
              <a:sym typeface="Verdana"/>
            </a:endParaRPr>
          </a:p>
        </p:txBody>
      </p:sp>
      <p:pic>
        <p:nvPicPr>
          <p:cNvPr id="147" name="Google Shape;147;p21" descr="a photograph of SLAC computing staff"/>
          <p:cNvPicPr preferRelativeResize="0"/>
          <p:nvPr/>
        </p:nvPicPr>
        <p:blipFill rotWithShape="1">
          <a:blip r:embed="rId4">
            <a:alphaModFix/>
          </a:blip>
          <a:srcRect b="32070"/>
          <a:stretch/>
        </p:blipFill>
        <p:spPr>
          <a:xfrm>
            <a:off x="1427425" y="3227825"/>
            <a:ext cx="3761475" cy="1830924"/>
          </a:xfrm>
          <a:prstGeom prst="rect">
            <a:avLst/>
          </a:prstGeom>
          <a:noFill/>
          <a:ln w="28575" cap="flat" cmpd="sng">
            <a:solidFill>
              <a:schemeClr val="dk1"/>
            </a:solidFill>
            <a:prstDash val="solid"/>
            <a:round/>
            <a:headEnd type="none" w="sm" len="sm"/>
            <a:tailEnd type="none" w="sm" len="sm"/>
          </a:ln>
        </p:spPr>
      </p:pic>
      <p:sp>
        <p:nvSpPr>
          <p:cNvPr id="148" name="Google Shape;148;p21"/>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92500" y="104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980000"/>
                </a:solidFill>
              </a:rPr>
              <a:t>Six Optical Passbands provide 3-d mapping </a:t>
            </a:r>
            <a:endParaRPr/>
          </a:p>
        </p:txBody>
      </p:sp>
      <p:pic>
        <p:nvPicPr>
          <p:cNvPr id="154" name="Google Shape;154;p22" descr="a graph showing how galaxy spectra shift in wavelength as a function of their redshift"/>
          <p:cNvPicPr preferRelativeResize="0"/>
          <p:nvPr/>
        </p:nvPicPr>
        <p:blipFill>
          <a:blip r:embed="rId3">
            <a:alphaModFix/>
          </a:blip>
          <a:stretch>
            <a:fillRect/>
          </a:stretch>
        </p:blipFill>
        <p:spPr>
          <a:xfrm>
            <a:off x="0" y="1083575"/>
            <a:ext cx="3814951" cy="3039901"/>
          </a:xfrm>
          <a:prstGeom prst="rect">
            <a:avLst/>
          </a:prstGeom>
          <a:noFill/>
          <a:ln>
            <a:noFill/>
          </a:ln>
        </p:spPr>
      </p:pic>
      <p:sp>
        <p:nvSpPr>
          <p:cNvPr id="155" name="Google Shape;155;p22"/>
          <p:cNvSpPr txBox="1">
            <a:spLocks noGrp="1"/>
          </p:cNvSpPr>
          <p:nvPr>
            <p:ph type="body" idx="1"/>
          </p:nvPr>
        </p:nvSpPr>
        <p:spPr>
          <a:xfrm>
            <a:off x="3607200" y="676800"/>
            <a:ext cx="5507100" cy="398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Broadband fluxes (aka colors) provide ‘photometric redshifts’. Snowmass 2021 report stresses importance of spectroscopic training sets.</a:t>
            </a:r>
            <a:br>
              <a:rPr lang="en" sz="1400"/>
            </a:br>
            <a:br>
              <a:rPr lang="en" sz="1400"/>
            </a:br>
            <a:r>
              <a:rPr lang="en" sz="1400"/>
              <a:t>Not as precise as spectroscopic redshifts, but many more objects measured; roughly 10</a:t>
            </a:r>
            <a:r>
              <a:rPr lang="en" sz="1400" baseline="30000"/>
              <a:t>5</a:t>
            </a:r>
            <a:r>
              <a:rPr lang="en" sz="1400"/>
              <a:t> useful galaxies measured per Rubin FOV.</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Allows for 3-d gravitational lensing tomography.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Multiple bands also essential for precise distance determination of type Ia supernovae and for galaxy cluster detection.</a:t>
            </a:r>
            <a:br>
              <a:rPr lang="en" sz="1400"/>
            </a:br>
            <a:br>
              <a:rPr lang="en" sz="1400"/>
            </a:br>
            <a:r>
              <a:rPr lang="en" sz="1400"/>
              <a:t>Additional (and narrower) filters increase redshift precision.</a:t>
            </a:r>
            <a:endParaRPr sz="1400"/>
          </a:p>
        </p:txBody>
      </p:sp>
      <p:sp>
        <p:nvSpPr>
          <p:cNvPr id="156" name="Google Shape;156;p22"/>
          <p:cNvSpPr txBox="1">
            <a:spLocks noGrp="1"/>
          </p:cNvSpPr>
          <p:nvPr>
            <p:ph type="sldNum" idx="12"/>
          </p:nvPr>
        </p:nvSpPr>
        <p:spPr>
          <a:xfrm>
            <a:off x="8472458" y="47203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DESC">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1888</Words>
  <Application>Microsoft Macintosh PowerPoint</Application>
  <PresentationFormat>On-screen Show (16:9)</PresentationFormat>
  <Paragraphs>209</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Noto Sans Symbols</vt:lpstr>
      <vt:lpstr>Roboto</vt:lpstr>
      <vt:lpstr>Source Sans Pro</vt:lpstr>
      <vt:lpstr>Verdana</vt:lpstr>
      <vt:lpstr>DESC</vt:lpstr>
      <vt:lpstr>The Vera C. Rubin Observatory and the  LSST Dark Energy Science Collaboration (DESC):  Promise for Fundamental Physics  with the LSST Survey and Beyond</vt:lpstr>
      <vt:lpstr>Talk Outline</vt:lpstr>
      <vt:lpstr>The Vera C. Rubin Observatory</vt:lpstr>
      <vt:lpstr>Unprecedented Aperture X Field of View</vt:lpstr>
      <vt:lpstr>Rubin Observatory is coming to life </vt:lpstr>
      <vt:lpstr>Big Glass   f/1.2 beam feeds 3.5 deg FOV Active control of mirror figure</vt:lpstr>
      <vt:lpstr>                         3.5 Gigapixel camera  10 micron pixels 100 microns thick enhanced NIR sensitivity  2 second readout  Noise limited by sky background  6 optical passbands </vt:lpstr>
      <vt:lpstr>Big Data</vt:lpstr>
      <vt:lpstr>Six Optical Passbands provide 3-d mapping </vt:lpstr>
      <vt:lpstr>LSST is an incisive probe of Fundamental Physics</vt:lpstr>
      <vt:lpstr>Testing the “Standard Model”, ΛCDM</vt:lpstr>
      <vt:lpstr>The Rubin Observatory and the LSST Dark Energy Science Collaboration (DESC)</vt:lpstr>
      <vt:lpstr>Dark Energy Science Collaboration</vt:lpstr>
      <vt:lpstr>DESC Collaboration Meeting, August 2022</vt:lpstr>
      <vt:lpstr>DESC Primary Science Goals </vt:lpstr>
      <vt:lpstr>Commissioning is joint DESC + project effort</vt:lpstr>
      <vt:lpstr>Augmented/complementary data: leverage </vt:lpstr>
      <vt:lpstr>Discoveries drive progress, agility paramount</vt:lpstr>
      <vt:lpstr>Preparing for Rubin’s Next Generation Surveys</vt:lpstr>
      <vt:lpstr>Needs for the coming decade…</vt:lpstr>
      <vt:lpstr>Back-up slides</vt:lpstr>
      <vt:lpstr>Why focus on precision and systematic uncertainties?</vt:lpstr>
      <vt:lpstr>Links to Astro-2020 decadal survey white papers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Vera C. Rubin Observatory and the  LSST Dark Energy Science Collaboration (DESC):  Promise for Fundamental Physics  with the LSST Survey and Beyond</dc:title>
  <cp:lastModifiedBy>Christopher Stubbs</cp:lastModifiedBy>
  <cp:revision>1</cp:revision>
  <dcterms:modified xsi:type="dcterms:W3CDTF">2023-02-21T00:51:34Z</dcterms:modified>
</cp:coreProperties>
</file>