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849" r:id="rId3"/>
    <p:sldId id="626" r:id="rId4"/>
    <p:sldId id="657" r:id="rId5"/>
    <p:sldId id="916" r:id="rId6"/>
    <p:sldId id="888" r:id="rId7"/>
    <p:sldId id="889" r:id="rId8"/>
    <p:sldId id="893" r:id="rId9"/>
    <p:sldId id="890" r:id="rId10"/>
    <p:sldId id="891" r:id="rId11"/>
    <p:sldId id="917" r:id="rId12"/>
    <p:sldId id="892" r:id="rId13"/>
    <p:sldId id="918" r:id="rId14"/>
    <p:sldId id="919" r:id="rId15"/>
    <p:sldId id="932" r:id="rId16"/>
    <p:sldId id="920" r:id="rId17"/>
    <p:sldId id="921" r:id="rId18"/>
    <p:sldId id="922" r:id="rId19"/>
    <p:sldId id="923" r:id="rId20"/>
    <p:sldId id="924" r:id="rId21"/>
    <p:sldId id="925" r:id="rId22"/>
    <p:sldId id="929" r:id="rId23"/>
    <p:sldId id="930" r:id="rId24"/>
    <p:sldId id="934" r:id="rId25"/>
    <p:sldId id="931" r:id="rId26"/>
    <p:sldId id="935" r:id="rId27"/>
    <p:sldId id="938" r:id="rId28"/>
    <p:sldId id="939" r:id="rId29"/>
    <p:sldId id="738" r:id="rId30"/>
    <p:sldId id="948" r:id="rId31"/>
    <p:sldId id="831" r:id="rId32"/>
    <p:sldId id="950" r:id="rId33"/>
    <p:sldId id="687" r:id="rId34"/>
    <p:sldId id="947" r:id="rId35"/>
    <p:sldId id="944" r:id="rId36"/>
    <p:sldId id="953" r:id="rId37"/>
    <p:sldId id="936" r:id="rId38"/>
    <p:sldId id="945" r:id="rId39"/>
    <p:sldId id="440" r:id="rId40"/>
    <p:sldId id="705" r:id="rId41"/>
    <p:sldId id="364" r:id="rId42"/>
    <p:sldId id="946" r:id="rId43"/>
    <p:sldId id="275" r:id="rId44"/>
    <p:sldId id="937" r:id="rId45"/>
    <p:sldId id="941" r:id="rId46"/>
    <p:sldId id="940" r:id="rId47"/>
    <p:sldId id="811" r:id="rId48"/>
    <p:sldId id="817" r:id="rId49"/>
    <p:sldId id="789" r:id="rId50"/>
    <p:sldId id="788" r:id="rId51"/>
    <p:sldId id="787" r:id="rId52"/>
    <p:sldId id="951" r:id="rId53"/>
    <p:sldId id="952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Pyle" initials="MP" lastIdx="1" clrIdx="0">
    <p:extLst>
      <p:ext uri="{19B8F6BF-5375-455C-9EA6-DF929625EA0E}">
        <p15:presenceInfo xmlns:p15="http://schemas.microsoft.com/office/powerpoint/2012/main" userId="S::mpyle1@berkeley.edu::6935a1cd-d654-414b-8c18-c4aeb7748a9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1F4"/>
    <a:srgbClr val="0432FF"/>
    <a:srgbClr val="FF8415"/>
    <a:srgbClr val="E1E1F3"/>
    <a:srgbClr val="BED8F3"/>
    <a:srgbClr val="C0D7F3"/>
    <a:srgbClr val="D4C5D0"/>
    <a:srgbClr val="FECDC3"/>
    <a:srgbClr val="FFBAB0"/>
    <a:srgbClr val="E4AC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48"/>
    <p:restoredTop sz="94437"/>
  </p:normalViewPr>
  <p:slideViewPr>
    <p:cSldViewPr snapToGrid="0" snapToObjects="1">
      <p:cViewPr varScale="1">
        <p:scale>
          <a:sx n="116" d="100"/>
          <a:sy n="116" d="100"/>
        </p:scale>
        <p:origin x="584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C302A5-5010-AC4D-B1DA-6B878F335D4B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A3C9D-788E-9A4B-A455-EBB8579E5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8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720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 1 slide showing all the observational evidence for dark matter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8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idea:  10 years ago the majority of the experimental community was searching for WIMPs</a:t>
            </a:r>
          </a:p>
          <a:p>
            <a:endParaRPr lang="en-US" dirty="0"/>
          </a:p>
          <a:p>
            <a:r>
              <a:rPr lang="en-US" dirty="0"/>
              <a:t>DM Constraints:</a:t>
            </a:r>
          </a:p>
          <a:p>
            <a:r>
              <a:rPr lang="en-US" dirty="0"/>
              <a:t>	10^-22 eV:  size of the galaxy</a:t>
            </a:r>
          </a:p>
          <a:p>
            <a:r>
              <a:rPr lang="en-US" dirty="0"/>
              <a:t>	&lt; 100 eV:  Fermions are degenerate </a:t>
            </a:r>
          </a:p>
          <a:p>
            <a:r>
              <a:rPr lang="en-US" dirty="0"/>
              <a:t>	&lt; 3 </a:t>
            </a:r>
            <a:r>
              <a:rPr lang="en-US" dirty="0" err="1"/>
              <a:t>keV</a:t>
            </a:r>
            <a:r>
              <a:rPr lang="en-US" dirty="0"/>
              <a:t>: warm DM limit</a:t>
            </a:r>
          </a:p>
          <a:p>
            <a:endParaRPr lang="en-US" dirty="0"/>
          </a:p>
          <a:p>
            <a:r>
              <a:rPr lang="en-US" dirty="0"/>
              <a:t>WIMPs:  10GeV &lt; M &lt; 100TeV (above 100TeV WIMP won’t freeze out)</a:t>
            </a:r>
          </a:p>
          <a:p>
            <a:endParaRPr lang="en-US" dirty="0"/>
          </a:p>
          <a:p>
            <a:r>
              <a:rPr lang="en-US" dirty="0" err="1"/>
              <a:t>Hiearchy</a:t>
            </a:r>
            <a:r>
              <a:rPr lang="en-US" dirty="0"/>
              <a:t> problem:  </a:t>
            </a:r>
          </a:p>
          <a:p>
            <a:r>
              <a:rPr lang="en-US" dirty="0"/>
              <a:t>	- Why do different forces have such enormously different strengths</a:t>
            </a:r>
          </a:p>
          <a:p>
            <a:r>
              <a:rPr lang="en-US" dirty="0"/>
              <a:t>	- Why is the Higgs mass so much lighter than the plank 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A3C9D-788E-9A4B-A455-EBB8579E5B8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64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774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SuperCDMS SNOLAB 2018 Operations Review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473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srgbClr val="000000"/>
                </a:solidFill>
              </a:rPr>
              <a:t>SuperCDMS SNOLAB 2018 Operations Review 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820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000"/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7460201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4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7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996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0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2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4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18B39-387F-AA41-A4C1-60C984F05144}" type="datetimeFigureOut">
              <a:rPr lang="en-US" smtClean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3470-8471-6E41-A003-3C760F3D5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slack.com/files-pri/T0JJ4CD5Z-F0229UPTR5M/sensitivity_of_lhe_notheory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5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bullet_cluster.jpg">
            <a:extLst>
              <a:ext uri="{FF2B5EF4-FFF2-40B4-BE49-F238E27FC236}">
                <a16:creationId xmlns:a16="http://schemas.microsoft.com/office/drawing/2014/main" id="{531DBFD8-5B4C-7CD6-223D-4EF7B3F117D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2" r="10286"/>
          <a:stretch/>
        </p:blipFill>
        <p:spPr bwMode="auto">
          <a:xfrm>
            <a:off x="0" y="0"/>
            <a:ext cx="9144000" cy="67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024FA258-2F40-7342-8E57-88D1B7E1B7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888873"/>
            <a:ext cx="6400800" cy="1752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Matt Pyle</a:t>
            </a:r>
          </a:p>
          <a:p>
            <a:r>
              <a:rPr lang="en-US" dirty="0">
                <a:solidFill>
                  <a:schemeClr val="bg1"/>
                </a:solidFill>
              </a:rPr>
              <a:t>UC Berkeley </a:t>
            </a:r>
          </a:p>
          <a:p>
            <a:r>
              <a:rPr lang="en-US" dirty="0">
                <a:solidFill>
                  <a:schemeClr val="bg1"/>
                </a:solidFill>
              </a:rPr>
              <a:t>P5 2/22/23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EC243E7F-E27F-1544-8545-546651A7F1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735981"/>
            <a:ext cx="7772400" cy="28644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Exploring the Unexplored: Searching for 10meV-6GeV Dark Matter with Solid State Detectors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49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860D1881-90F5-3AEB-FD04-F143CF28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" t="7010" r="7321"/>
          <a:stretch/>
        </p:blipFill>
        <p:spPr>
          <a:xfrm>
            <a:off x="0" y="597125"/>
            <a:ext cx="9104734" cy="5641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2813"/>
            <a:ext cx="9143973" cy="762612"/>
          </a:xfrm>
        </p:spPr>
        <p:txBody>
          <a:bodyPr>
            <a:noAutofit/>
          </a:bodyPr>
          <a:lstStyle/>
          <a:p>
            <a:r>
              <a:rPr lang="en-US" sz="3200" dirty="0"/>
              <a:t> Light Mass Dark Matter: Elastic Nuclear  Scattering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92CC86-D90A-FE46-A1F0-D30FF50E3197}"/>
              </a:ext>
            </a:extLst>
          </p:cNvPr>
          <p:cNvSpPr txBox="1"/>
          <p:nvPr/>
        </p:nvSpPr>
        <p:spPr>
          <a:xfrm>
            <a:off x="1142985" y="5985483"/>
            <a:ext cx="6858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00"/>
                </a:solidFill>
              </a:rPr>
              <a:t>Design Driver #1: Energy Sensitivity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215460-1A0C-9A0B-00ED-FE163F2C7ACC}"/>
              </a:ext>
            </a:extLst>
          </p:cNvPr>
          <p:cNvSpPr txBox="1"/>
          <p:nvPr/>
        </p:nvSpPr>
        <p:spPr>
          <a:xfrm>
            <a:off x="1142985" y="4771982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 </a:t>
            </a:r>
            <a:r>
              <a:rPr lang="en-US" sz="2400" dirty="0" err="1">
                <a:solidFill>
                  <a:srgbClr val="FF0000"/>
                </a:solidFill>
              </a:rPr>
              <a:t>meV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E6D250-DEFD-990D-1AE8-0A875942C3AC}"/>
              </a:ext>
            </a:extLst>
          </p:cNvPr>
          <p:cNvSpPr/>
          <p:nvPr/>
        </p:nvSpPr>
        <p:spPr>
          <a:xfrm>
            <a:off x="1282840" y="5148942"/>
            <a:ext cx="1836280" cy="54428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C780E5-2670-5A89-11AD-3080FC7A5536}"/>
              </a:ext>
            </a:extLst>
          </p:cNvPr>
          <p:cNvSpPr txBox="1"/>
          <p:nvPr/>
        </p:nvSpPr>
        <p:spPr>
          <a:xfrm>
            <a:off x="7375639" y="4525761"/>
            <a:ext cx="125069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&lt;v&gt; -  </a:t>
            </a:r>
          </a:p>
          <a:p>
            <a:r>
              <a:rPr lang="en-US" sz="2000" dirty="0" err="1"/>
              <a:t>V</a:t>
            </a:r>
            <a:r>
              <a:rPr lang="en-US" sz="2000" baseline="-25000" dirty="0" err="1"/>
              <a:t>esc</a:t>
            </a:r>
            <a:r>
              <a:rPr lang="en-US" sz="2000" dirty="0"/>
              <a:t> --</a:t>
            </a:r>
          </a:p>
        </p:txBody>
      </p:sp>
    </p:spTree>
    <p:extLst>
      <p:ext uri="{BB962C8B-B14F-4D97-AF65-F5344CB8AC3E}">
        <p14:creationId xmlns:p14="http://schemas.microsoft.com/office/powerpoint/2010/main" val="1323211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3AC25CC-555A-A67C-E189-5880B0CBB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6" t="6781" r="7711"/>
          <a:stretch/>
        </p:blipFill>
        <p:spPr>
          <a:xfrm>
            <a:off x="386980" y="557333"/>
            <a:ext cx="8076300" cy="50169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3868"/>
            <a:ext cx="9144000" cy="576943"/>
          </a:xfrm>
        </p:spPr>
        <p:txBody>
          <a:bodyPr>
            <a:normAutofit fontScale="90000"/>
          </a:bodyPr>
          <a:lstStyle/>
          <a:p>
            <a:r>
              <a:rPr lang="en-US" dirty="0"/>
              <a:t>DM- Coherent Vibrational Interactions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92CC86-D90A-FE46-A1F0-D30FF50E3197}"/>
              </a:ext>
            </a:extLst>
          </p:cNvPr>
          <p:cNvSpPr txBox="1"/>
          <p:nvPr/>
        </p:nvSpPr>
        <p:spPr>
          <a:xfrm>
            <a:off x="0" y="5368659"/>
            <a:ext cx="905123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FF0000"/>
                </a:solidFill>
              </a:rPr>
              <a:t>For DM interactions with small momentum and energy transfers, we need to start thinking about  DM interactions producing coherent crystal excitations!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81B778-6D45-294B-8888-CE17581A2FEA}"/>
              </a:ext>
            </a:extLst>
          </p:cNvPr>
          <p:cNvSpPr/>
          <p:nvPr/>
        </p:nvSpPr>
        <p:spPr>
          <a:xfrm>
            <a:off x="1012009" y="3624790"/>
            <a:ext cx="1248500" cy="1338828"/>
          </a:xfrm>
          <a:prstGeom prst="rect">
            <a:avLst/>
          </a:prstGeom>
          <a:solidFill>
            <a:srgbClr val="00B0F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4F5F16B-4888-DB0F-6C08-9D526748E262}"/>
              </a:ext>
            </a:extLst>
          </p:cNvPr>
          <p:cNvCxnSpPr>
            <a:cxnSpLocks/>
          </p:cNvCxnSpPr>
          <p:nvPr/>
        </p:nvCxnSpPr>
        <p:spPr>
          <a:xfrm>
            <a:off x="1012009" y="3624790"/>
            <a:ext cx="3780328" cy="0"/>
          </a:xfrm>
          <a:prstGeom prst="line">
            <a:avLst/>
          </a:prstGeom>
          <a:ln w="31750">
            <a:solidFill>
              <a:srgbClr val="0432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5BCE672-AF6D-D306-692A-92C8B1B692A3}"/>
              </a:ext>
            </a:extLst>
          </p:cNvPr>
          <p:cNvSpPr txBox="1"/>
          <p:nvPr/>
        </p:nvSpPr>
        <p:spPr>
          <a:xfrm>
            <a:off x="7064180" y="2807382"/>
            <a:ext cx="125069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&lt;v&gt; -  </a:t>
            </a:r>
          </a:p>
          <a:p>
            <a:r>
              <a:rPr lang="en-US" sz="2000" dirty="0" err="1"/>
              <a:t>V</a:t>
            </a:r>
            <a:r>
              <a:rPr lang="en-US" sz="2000" baseline="-25000" dirty="0" err="1"/>
              <a:t>esc</a:t>
            </a:r>
            <a:r>
              <a:rPr lang="en-US" sz="2000" dirty="0"/>
              <a:t> --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F5F0FC-2DD5-02F6-E3AE-6CA09D2B445B}"/>
              </a:ext>
            </a:extLst>
          </p:cNvPr>
          <p:cNvSpPr txBox="1"/>
          <p:nvPr/>
        </p:nvSpPr>
        <p:spPr>
          <a:xfrm>
            <a:off x="1410158" y="4088256"/>
            <a:ext cx="1328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Single Phonon Regime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D44FA9-6DEF-B108-BC9A-C6D4CBB7FAAA}"/>
              </a:ext>
            </a:extLst>
          </p:cNvPr>
          <p:cNvSpPr/>
          <p:nvPr/>
        </p:nvSpPr>
        <p:spPr>
          <a:xfrm>
            <a:off x="2260509" y="3624790"/>
            <a:ext cx="6054362" cy="1338828"/>
          </a:xfrm>
          <a:prstGeom prst="rect">
            <a:avLst/>
          </a:prstGeom>
          <a:solidFill>
            <a:srgbClr val="0432FF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925F8-F4A9-5A48-20FC-6463BA8FC97F}"/>
              </a:ext>
            </a:extLst>
          </p:cNvPr>
          <p:cNvSpPr txBox="1"/>
          <p:nvPr/>
        </p:nvSpPr>
        <p:spPr>
          <a:xfrm rot="20553159">
            <a:off x="3064310" y="2675133"/>
            <a:ext cx="16539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432FF"/>
                </a:solidFill>
              </a:rPr>
              <a:t>Multiphonon</a:t>
            </a:r>
            <a:endParaRPr lang="en-US" dirty="0">
              <a:solidFill>
                <a:srgbClr val="0432FF"/>
              </a:solidFill>
            </a:endParaRPr>
          </a:p>
          <a:p>
            <a:pPr algn="ctr"/>
            <a:r>
              <a:rPr lang="en-US" dirty="0">
                <a:solidFill>
                  <a:srgbClr val="0432FF"/>
                </a:solidFill>
              </a:rPr>
              <a:t>Regime</a:t>
            </a:r>
          </a:p>
          <a:p>
            <a:pPr algn="ctr"/>
            <a:r>
              <a:rPr lang="en-US" dirty="0">
                <a:solidFill>
                  <a:srgbClr val="0432FF"/>
                </a:solidFill>
              </a:rPr>
              <a:t>2205.02250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8789CA-5FAD-BCF9-20BB-E6869B6B1F41}"/>
              </a:ext>
            </a:extLst>
          </p:cNvPr>
          <p:cNvSpPr txBox="1"/>
          <p:nvPr/>
        </p:nvSpPr>
        <p:spPr>
          <a:xfrm>
            <a:off x="4572000" y="3809456"/>
            <a:ext cx="3741598" cy="1154162"/>
          </a:xfrm>
          <a:prstGeom prst="rect">
            <a:avLst/>
          </a:prstGeom>
          <a:solidFill>
            <a:srgbClr val="CAD1F4"/>
          </a:solidFill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0432FF"/>
                </a:solidFill>
              </a:rPr>
              <a:t>Coherent Vibrational Excitations in Si</a:t>
            </a:r>
          </a:p>
          <a:p>
            <a:endParaRPr lang="en-US" sz="23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07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9D363D16-7478-DCD1-43DD-5E190E42AD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" t="7010" r="7321"/>
          <a:stretch/>
        </p:blipFill>
        <p:spPr>
          <a:xfrm>
            <a:off x="0" y="597125"/>
            <a:ext cx="9104734" cy="5641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87"/>
            <a:ext cx="9144000" cy="654385"/>
          </a:xfrm>
        </p:spPr>
        <p:txBody>
          <a:bodyPr>
            <a:noAutofit/>
          </a:bodyPr>
          <a:lstStyle/>
          <a:p>
            <a:r>
              <a:rPr lang="en-US" sz="2800" dirty="0"/>
              <a:t> Ionization Production in eV Scale Nuclear Recoils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579313-EE14-8A42-9ACB-2CE6B4A13899}"/>
              </a:ext>
            </a:extLst>
          </p:cNvPr>
          <p:cNvSpPr txBox="1"/>
          <p:nvPr/>
        </p:nvSpPr>
        <p:spPr>
          <a:xfrm>
            <a:off x="7713386" y="4532978"/>
            <a:ext cx="94065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&lt;v&gt; -  </a:t>
            </a:r>
          </a:p>
          <a:p>
            <a:r>
              <a:rPr lang="en-US" dirty="0" err="1"/>
              <a:t>V</a:t>
            </a:r>
            <a:r>
              <a:rPr lang="en-US" baseline="-25000" dirty="0" err="1"/>
              <a:t>esc</a:t>
            </a:r>
            <a:r>
              <a:rPr lang="en-US" dirty="0"/>
              <a:t> --</a:t>
            </a:r>
          </a:p>
          <a:p>
            <a:r>
              <a:rPr lang="en-US" dirty="0"/>
              <a:t>𝛳=180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B0BA72-1506-806D-F255-B82CD8BE4656}"/>
              </a:ext>
            </a:extLst>
          </p:cNvPr>
          <p:cNvSpPr/>
          <p:nvPr/>
        </p:nvSpPr>
        <p:spPr>
          <a:xfrm flipH="1">
            <a:off x="664689" y="1802871"/>
            <a:ext cx="8235461" cy="76100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FD155-429F-D5E6-8D47-8EC78D19B35B}"/>
              </a:ext>
            </a:extLst>
          </p:cNvPr>
          <p:cNvSpPr txBox="1"/>
          <p:nvPr/>
        </p:nvSpPr>
        <p:spPr>
          <a:xfrm>
            <a:off x="844383" y="1996280"/>
            <a:ext cx="78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Xenon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5B45AE-C7E8-CB4F-E77D-D3CE97485083}"/>
              </a:ext>
            </a:extLst>
          </p:cNvPr>
          <p:cNvSpPr/>
          <p:nvPr/>
        </p:nvSpPr>
        <p:spPr>
          <a:xfrm flipH="1">
            <a:off x="664689" y="2408634"/>
            <a:ext cx="8235463" cy="53120"/>
          </a:xfrm>
          <a:prstGeom prst="rect">
            <a:avLst/>
          </a:prstGeom>
          <a:solidFill>
            <a:srgbClr val="0432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0CBFB-DE99-A8EE-F650-AE7C6E6D2478}"/>
              </a:ext>
            </a:extLst>
          </p:cNvPr>
          <p:cNvSpPr txBox="1"/>
          <p:nvPr/>
        </p:nvSpPr>
        <p:spPr>
          <a:xfrm>
            <a:off x="844383" y="264163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BBE4E2-34B8-0C18-A87A-DBB11750ED5F}"/>
              </a:ext>
            </a:extLst>
          </p:cNvPr>
          <p:cNvSpPr/>
          <p:nvPr/>
        </p:nvSpPr>
        <p:spPr>
          <a:xfrm flipH="1">
            <a:off x="7160649" y="597125"/>
            <a:ext cx="85840" cy="4975635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1B4A369-76E6-C7B3-1834-E98D6CFFCC5E}"/>
              </a:ext>
            </a:extLst>
          </p:cNvPr>
          <p:cNvSpPr/>
          <p:nvPr/>
        </p:nvSpPr>
        <p:spPr>
          <a:xfrm flipH="1">
            <a:off x="5682013" y="589504"/>
            <a:ext cx="85840" cy="4990875"/>
          </a:xfrm>
          <a:prstGeom prst="rect">
            <a:avLst/>
          </a:prstGeom>
          <a:solidFill>
            <a:srgbClr val="0432FF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28FB44-CBBE-C4BD-5FA4-24E051B21496}"/>
              </a:ext>
            </a:extLst>
          </p:cNvPr>
          <p:cNvSpPr txBox="1"/>
          <p:nvPr/>
        </p:nvSpPr>
        <p:spPr>
          <a:xfrm>
            <a:off x="844383" y="3615612"/>
            <a:ext cx="4475910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 Ionization expected from elastic nuclear recoils  for </a:t>
            </a:r>
          </a:p>
          <a:p>
            <a:r>
              <a:rPr lang="en-US" sz="2800" dirty="0">
                <a:solidFill>
                  <a:srgbClr val="0432FF"/>
                </a:solidFill>
              </a:rPr>
              <a:t>M</a:t>
            </a:r>
            <a:r>
              <a:rPr lang="en-US" sz="2800" baseline="-25000" dirty="0">
                <a:solidFill>
                  <a:srgbClr val="0432FF"/>
                </a:solidFill>
              </a:rPr>
              <a:t>DM</a:t>
            </a:r>
            <a:r>
              <a:rPr lang="en-US" sz="2800" dirty="0">
                <a:solidFill>
                  <a:srgbClr val="0432FF"/>
                </a:solidFill>
              </a:rPr>
              <a:t> &lt; </a:t>
            </a:r>
            <a:r>
              <a:rPr lang="en-US" sz="2800">
                <a:solidFill>
                  <a:srgbClr val="0432FF"/>
                </a:solidFill>
              </a:rPr>
              <a:t>O(</a:t>
            </a:r>
            <a:r>
              <a:rPr lang="en-US" sz="2800" dirty="0">
                <a:solidFill>
                  <a:srgbClr val="0432FF"/>
                </a:solidFill>
              </a:rPr>
              <a:t>2</a:t>
            </a:r>
            <a:r>
              <a:rPr lang="en-US" sz="2800">
                <a:solidFill>
                  <a:srgbClr val="0432FF"/>
                </a:solidFill>
              </a:rPr>
              <a:t>00MeV</a:t>
            </a:r>
            <a:r>
              <a:rPr lang="en-US" sz="2800" dirty="0">
                <a:solidFill>
                  <a:srgbClr val="0432FF"/>
                </a:solidFill>
              </a:rPr>
              <a:t>) in Si</a:t>
            </a:r>
          </a:p>
          <a:p>
            <a:r>
              <a:rPr lang="en-US" sz="2800" dirty="0">
                <a:solidFill>
                  <a:srgbClr val="00B050"/>
                </a:solidFill>
              </a:rPr>
              <a:t>M</a:t>
            </a:r>
            <a:r>
              <a:rPr lang="en-US" sz="2800" baseline="-25000" dirty="0">
                <a:solidFill>
                  <a:srgbClr val="00B050"/>
                </a:solidFill>
              </a:rPr>
              <a:t>DM</a:t>
            </a:r>
            <a:r>
              <a:rPr lang="en-US" sz="2800" dirty="0">
                <a:solidFill>
                  <a:srgbClr val="00B050"/>
                </a:solidFill>
              </a:rPr>
              <a:t> &lt; O(GeV) in Xe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DB467BC-C733-FA2C-4BD9-A72E62A8FB0A}"/>
              </a:ext>
            </a:extLst>
          </p:cNvPr>
          <p:cNvSpPr txBox="1"/>
          <p:nvPr/>
        </p:nvSpPr>
        <p:spPr>
          <a:xfrm>
            <a:off x="1685610" y="1351576"/>
            <a:ext cx="2981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NR Ionization &gt;&gt; ER ionization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2676244-FF19-38F7-E4B7-EE280E1407CC}"/>
              </a:ext>
            </a:extLst>
          </p:cNvPr>
          <p:cNvCxnSpPr>
            <a:cxnSpLocks/>
          </p:cNvCxnSpPr>
          <p:nvPr/>
        </p:nvCxnSpPr>
        <p:spPr>
          <a:xfrm flipV="1">
            <a:off x="1930400" y="1878971"/>
            <a:ext cx="0" cy="661804"/>
          </a:xfrm>
          <a:prstGeom prst="straightConnector1">
            <a:avLst/>
          </a:prstGeom>
          <a:ln w="31750">
            <a:solidFill>
              <a:srgbClr val="00B05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805EBCC-6608-BB95-9FE0-8ED81A7D77BD}"/>
              </a:ext>
            </a:extLst>
          </p:cNvPr>
          <p:cNvCxnSpPr>
            <a:cxnSpLocks/>
          </p:cNvCxnSpPr>
          <p:nvPr/>
        </p:nvCxnSpPr>
        <p:spPr>
          <a:xfrm flipV="1">
            <a:off x="1697361" y="2476994"/>
            <a:ext cx="0" cy="744532"/>
          </a:xfrm>
          <a:prstGeom prst="straightConnector1">
            <a:avLst/>
          </a:prstGeom>
          <a:ln w="317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85E760D-7A3F-9FE8-BA6B-332D777AA1F3}"/>
              </a:ext>
            </a:extLst>
          </p:cNvPr>
          <p:cNvSpPr txBox="1"/>
          <p:nvPr/>
        </p:nvSpPr>
        <p:spPr>
          <a:xfrm>
            <a:off x="1931636" y="208697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58C9BF-2EBE-02AE-9BCC-43CE59F31AC9}"/>
              </a:ext>
            </a:extLst>
          </p:cNvPr>
          <p:cNvSpPr txBox="1"/>
          <p:nvPr/>
        </p:nvSpPr>
        <p:spPr>
          <a:xfrm>
            <a:off x="1687375" y="2795745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9893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E3724558-88C8-478F-E3E3-78C86B512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8" t="7010" r="7321"/>
          <a:stretch/>
        </p:blipFill>
        <p:spPr>
          <a:xfrm>
            <a:off x="0" y="894236"/>
            <a:ext cx="9104734" cy="5641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BD507-F561-FD79-C702-CDCE62A4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9638"/>
          </a:xfrm>
        </p:spPr>
        <p:txBody>
          <a:bodyPr/>
          <a:lstStyle/>
          <a:p>
            <a:r>
              <a:rPr lang="en-US" dirty="0"/>
              <a:t>Midgal Ionization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02DDDF5-18B9-10CE-D50D-0A042EBA3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21885" y="3668092"/>
            <a:ext cx="4236721" cy="20572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96B27-F510-6C07-BBA7-A7312C68C697}"/>
              </a:ext>
            </a:extLst>
          </p:cNvPr>
          <p:cNvSpPr txBox="1"/>
          <p:nvPr/>
        </p:nvSpPr>
        <p:spPr>
          <a:xfrm>
            <a:off x="8023725" y="5464629"/>
            <a:ext cx="73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Knapen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F3431-9D9B-DA9D-0402-F752CBA65777}"/>
              </a:ext>
            </a:extLst>
          </p:cNvPr>
          <p:cNvSpPr txBox="1"/>
          <p:nvPr/>
        </p:nvSpPr>
        <p:spPr>
          <a:xfrm>
            <a:off x="4521887" y="2065557"/>
            <a:ext cx="4236720" cy="181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Search for DM using NR interactions that share momentum and energy between nucleus and e</a:t>
            </a:r>
            <a:r>
              <a:rPr lang="en-US" sz="2800" baseline="30000" dirty="0"/>
              <a:t>-</a:t>
            </a:r>
            <a:r>
              <a:rPr lang="en-US" sz="2800" dirty="0"/>
              <a:t>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E479F6-E454-8470-A3F5-063B6D749F11}"/>
              </a:ext>
            </a:extLst>
          </p:cNvPr>
          <p:cNvCxnSpPr>
            <a:cxnSpLocks/>
          </p:cNvCxnSpPr>
          <p:nvPr/>
        </p:nvCxnSpPr>
        <p:spPr>
          <a:xfrm>
            <a:off x="2702560" y="909638"/>
            <a:ext cx="0" cy="4932362"/>
          </a:xfrm>
          <a:prstGeom prst="line">
            <a:avLst/>
          </a:prstGeom>
          <a:ln w="571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8C17C2-275B-8725-D5C5-12F618B10583}"/>
              </a:ext>
            </a:extLst>
          </p:cNvPr>
          <p:cNvCxnSpPr>
            <a:cxnSpLocks/>
          </p:cNvCxnSpPr>
          <p:nvPr/>
        </p:nvCxnSpPr>
        <p:spPr>
          <a:xfrm>
            <a:off x="904240" y="847152"/>
            <a:ext cx="0" cy="4994848"/>
          </a:xfrm>
          <a:prstGeom prst="line">
            <a:avLst/>
          </a:prstGeom>
          <a:ln w="57150">
            <a:solidFill>
              <a:srgbClr val="0432FF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AF1335C-C358-A3BA-8A48-AB3BF9FF3F98}"/>
              </a:ext>
            </a:extLst>
          </p:cNvPr>
          <p:cNvSpPr txBox="1"/>
          <p:nvPr/>
        </p:nvSpPr>
        <p:spPr>
          <a:xfrm>
            <a:off x="2753360" y="933599"/>
            <a:ext cx="41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Xe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06F568-0365-92C5-357D-7268686BD4B2}"/>
              </a:ext>
            </a:extLst>
          </p:cNvPr>
          <p:cNvSpPr txBox="1"/>
          <p:nvPr/>
        </p:nvSpPr>
        <p:spPr>
          <a:xfrm>
            <a:off x="944202" y="90963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2884573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ED9578-1E8D-6F96-2C26-112640DBA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35" y="269522"/>
            <a:ext cx="7732789" cy="4832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6BD507-F561-FD79-C702-CDCE62A4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58" y="-14295"/>
            <a:ext cx="9105041" cy="909638"/>
          </a:xfrm>
        </p:spPr>
        <p:txBody>
          <a:bodyPr>
            <a:normAutofit/>
          </a:bodyPr>
          <a:lstStyle/>
          <a:p>
            <a:r>
              <a:rPr lang="en-US" dirty="0"/>
              <a:t>Midgal Ionization: Signal Suppression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502DDDF5-18B9-10CE-D50D-0A042EBA3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51134" y="747235"/>
            <a:ext cx="2884754" cy="140075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96B27-F510-6C07-BBA7-A7312C68C697}"/>
              </a:ext>
            </a:extLst>
          </p:cNvPr>
          <p:cNvSpPr txBox="1"/>
          <p:nvPr/>
        </p:nvSpPr>
        <p:spPr>
          <a:xfrm>
            <a:off x="6758630" y="4274102"/>
            <a:ext cx="73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Knapen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5F3431-9D9B-DA9D-0402-F752CBA65777}"/>
              </a:ext>
            </a:extLst>
          </p:cNvPr>
          <p:cNvSpPr txBox="1"/>
          <p:nvPr/>
        </p:nvSpPr>
        <p:spPr>
          <a:xfrm>
            <a:off x="0" y="5323840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Midgal, like all processes with off-shell particles, will have significantly suppressed signal rates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x10</a:t>
            </a:r>
            <a:r>
              <a:rPr lang="en-US" sz="2400" baseline="30000" dirty="0"/>
              <a:t>6</a:t>
            </a:r>
            <a:r>
              <a:rPr lang="en-US" sz="2400" dirty="0"/>
              <a:t> greater exposure needed if exposure limited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x10</a:t>
            </a:r>
            <a:r>
              <a:rPr lang="en-US" sz="2400" baseline="30000" dirty="0"/>
              <a:t>6 </a:t>
            </a:r>
            <a:r>
              <a:rPr lang="en-US" sz="2400" dirty="0"/>
              <a:t>less backgrounds needed if background limited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3F83E1-65C3-30AB-83DE-2E5C2D3354C1}"/>
              </a:ext>
            </a:extLst>
          </p:cNvPr>
          <p:cNvSpPr txBox="1"/>
          <p:nvPr/>
        </p:nvSpPr>
        <p:spPr>
          <a:xfrm>
            <a:off x="2724481" y="1900865"/>
            <a:ext cx="19227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</a:rPr>
              <a:t>x10</a:t>
            </a:r>
            <a:r>
              <a:rPr lang="en-US" sz="2800" b="1" baseline="30000" dirty="0">
                <a:solidFill>
                  <a:srgbClr val="0432FF"/>
                </a:solidFill>
              </a:rPr>
              <a:t>6 </a:t>
            </a:r>
            <a:r>
              <a:rPr lang="en-US" sz="2800" b="1" dirty="0">
                <a:solidFill>
                  <a:srgbClr val="0432FF"/>
                </a:solidFill>
              </a:rPr>
              <a:t>Penalty in Signal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50AB0D3-69A5-73BD-C64B-F947A0A30828}"/>
              </a:ext>
            </a:extLst>
          </p:cNvPr>
          <p:cNvCxnSpPr>
            <a:cxnSpLocks/>
          </p:cNvCxnSpPr>
          <p:nvPr/>
        </p:nvCxnSpPr>
        <p:spPr>
          <a:xfrm flipV="1">
            <a:off x="4496767" y="2033799"/>
            <a:ext cx="0" cy="1395201"/>
          </a:xfrm>
          <a:prstGeom prst="straightConnector1">
            <a:avLst/>
          </a:prstGeom>
          <a:ln w="31750">
            <a:solidFill>
              <a:srgbClr val="0432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6179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35E36BD-E272-7DA4-06BA-452A59A50FBF}"/>
              </a:ext>
            </a:extLst>
          </p:cNvPr>
          <p:cNvGrpSpPr/>
          <p:nvPr/>
        </p:nvGrpSpPr>
        <p:grpSpPr>
          <a:xfrm>
            <a:off x="71120" y="570243"/>
            <a:ext cx="6187440" cy="5900394"/>
            <a:chOff x="71120" y="570243"/>
            <a:chExt cx="6187440" cy="5900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FA3818-6A7E-5E4E-34DC-2407FA577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98" t="17037" r="9669" b="28148"/>
            <a:stretch/>
          </p:blipFill>
          <p:spPr>
            <a:xfrm>
              <a:off x="71120" y="570243"/>
              <a:ext cx="6187440" cy="5900394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CD430-9A6B-98F4-C77D-2855B5A389EB}"/>
                </a:ext>
              </a:extLst>
            </p:cNvPr>
            <p:cNvSpPr/>
            <p:nvPr/>
          </p:nvSpPr>
          <p:spPr>
            <a:xfrm>
              <a:off x="1308357" y="4359261"/>
              <a:ext cx="2895600" cy="1198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E48CC1-4499-0B3C-2FDB-F65C5CD5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40"/>
            <a:ext cx="9144000" cy="570242"/>
          </a:xfrm>
        </p:spPr>
        <p:txBody>
          <a:bodyPr>
            <a:noAutofit/>
          </a:bodyPr>
          <a:lstStyle/>
          <a:p>
            <a:r>
              <a:rPr lang="en-US" sz="3200" dirty="0"/>
              <a:t>Nucleonic Interactions: Current Status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26DF12D-6AD0-496D-8B0A-4E4253484799}"/>
              </a:ext>
            </a:extLst>
          </p:cNvPr>
          <p:cNvSpPr txBox="1"/>
          <p:nvPr/>
        </p:nvSpPr>
        <p:spPr>
          <a:xfrm>
            <a:off x="4646712" y="1230338"/>
            <a:ext cx="96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10g 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FCDBCA-D27F-C659-0F5A-C2F710266856}"/>
              </a:ext>
            </a:extLst>
          </p:cNvPr>
          <p:cNvSpPr txBox="1"/>
          <p:nvPr/>
        </p:nvSpPr>
        <p:spPr>
          <a:xfrm>
            <a:off x="3735821" y="4847403"/>
            <a:ext cx="1852430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1 ton</a:t>
            </a:r>
          </a:p>
          <a:p>
            <a:r>
              <a:rPr lang="en-US" sz="2400" b="1" dirty="0">
                <a:solidFill>
                  <a:srgbClr val="00B050"/>
                </a:solidFill>
              </a:rPr>
              <a:t>underground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879C17-3B24-F49E-F8B2-0A8E72939EB5}"/>
              </a:ext>
            </a:extLst>
          </p:cNvPr>
          <p:cNvSpPr txBox="1"/>
          <p:nvPr/>
        </p:nvSpPr>
        <p:spPr>
          <a:xfrm>
            <a:off x="6085054" y="4755023"/>
            <a:ext cx="1731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23.6g </a:t>
            </a:r>
          </a:p>
          <a:p>
            <a:r>
              <a:rPr lang="en-US" sz="2000" dirty="0">
                <a:solidFill>
                  <a:srgbClr val="0432FF"/>
                </a:solidFill>
              </a:rPr>
              <a:t>underground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21F8B9-90E3-D45A-EBCD-D5D6514FF782}"/>
              </a:ext>
            </a:extLst>
          </p:cNvPr>
          <p:cNvSpPr txBox="1"/>
          <p:nvPr/>
        </p:nvSpPr>
        <p:spPr>
          <a:xfrm>
            <a:off x="1607048" y="845618"/>
            <a:ext cx="965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2g near surface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868EF8-97AF-E4A3-D614-C79AC9000272}"/>
              </a:ext>
            </a:extLst>
          </p:cNvPr>
          <p:cNvSpPr txBox="1"/>
          <p:nvPr/>
        </p:nvSpPr>
        <p:spPr>
          <a:xfrm>
            <a:off x="6133513" y="1250718"/>
            <a:ext cx="293936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Even now, small prototype </a:t>
            </a:r>
            <a:r>
              <a:rPr lang="en-US" sz="2800" dirty="0" err="1">
                <a:solidFill>
                  <a:srgbClr val="FF0000"/>
                </a:solidFill>
              </a:rPr>
              <a:t>solidstate</a:t>
            </a:r>
            <a:r>
              <a:rPr lang="en-US" sz="2800" dirty="0">
                <a:solidFill>
                  <a:srgbClr val="FF0000"/>
                </a:solidFill>
              </a:rPr>
              <a:t> detectors offer competitive reach because of these signal advantages</a:t>
            </a:r>
          </a:p>
        </p:txBody>
      </p:sp>
    </p:spTree>
    <p:extLst>
      <p:ext uri="{BB962C8B-B14F-4D97-AF65-F5344CB8AC3E}">
        <p14:creationId xmlns:p14="http://schemas.microsoft.com/office/powerpoint/2010/main" val="492494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35E36BD-E272-7DA4-06BA-452A59A50FBF}"/>
              </a:ext>
            </a:extLst>
          </p:cNvPr>
          <p:cNvGrpSpPr/>
          <p:nvPr/>
        </p:nvGrpSpPr>
        <p:grpSpPr>
          <a:xfrm>
            <a:off x="71120" y="570243"/>
            <a:ext cx="6187440" cy="5900394"/>
            <a:chOff x="71120" y="570243"/>
            <a:chExt cx="6187440" cy="5900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8FA3818-6A7E-5E4E-34DC-2407FA577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098" t="17037" r="9669" b="28148"/>
            <a:stretch/>
          </p:blipFill>
          <p:spPr>
            <a:xfrm>
              <a:off x="71120" y="570243"/>
              <a:ext cx="6187440" cy="5900394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58783C8-1681-377D-6BA2-F8AC8D3775C1}"/>
                </a:ext>
              </a:extLst>
            </p:cNvPr>
            <p:cNvGrpSpPr/>
            <p:nvPr/>
          </p:nvGrpSpPr>
          <p:grpSpPr>
            <a:xfrm>
              <a:off x="1308357" y="1601499"/>
              <a:ext cx="3269680" cy="4027141"/>
              <a:chOff x="1308357" y="1601499"/>
              <a:chExt cx="3269680" cy="4027141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ABCD430-9A6B-98F4-C77D-2855B5A389EB}"/>
                  </a:ext>
                </a:extLst>
              </p:cNvPr>
              <p:cNvSpPr/>
              <p:nvPr/>
            </p:nvSpPr>
            <p:spPr>
              <a:xfrm>
                <a:off x="1308357" y="4359261"/>
                <a:ext cx="2895600" cy="1198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6E6F2C6B-A2B6-0B4E-5EAD-F76DF7DF1A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810387" y="3651537"/>
                <a:ext cx="1669216" cy="0"/>
              </a:xfrm>
              <a:prstGeom prst="straightConnector1">
                <a:avLst/>
              </a:prstGeom>
              <a:ln w="10795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79F56F8-00D6-B0D5-3F32-F1D321F95151}"/>
                  </a:ext>
                </a:extLst>
              </p:cNvPr>
              <p:cNvSpPr txBox="1"/>
              <p:nvPr/>
            </p:nvSpPr>
            <p:spPr>
              <a:xfrm>
                <a:off x="3007257" y="3651537"/>
                <a:ext cx="1570780" cy="84931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rgbClr val="0432FF"/>
                    </a:solidFill>
                  </a:rPr>
                  <a:t>Energy Sensitivity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0BE686-34B1-FA8B-9EFB-771F8EFFCA93}"/>
                  </a:ext>
                </a:extLst>
              </p:cNvPr>
              <p:cNvSpPr txBox="1"/>
              <p:nvPr/>
            </p:nvSpPr>
            <p:spPr>
              <a:xfrm rot="16200000">
                <a:off x="1688188" y="4390632"/>
                <a:ext cx="1782732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432FF"/>
                    </a:solidFill>
                  </a:rPr>
                  <a:t>Backgrounds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D203853E-017F-237E-94EA-7B4987137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8821" y="3872338"/>
                <a:ext cx="0" cy="1756302"/>
              </a:xfrm>
              <a:prstGeom prst="straightConnector1">
                <a:avLst/>
              </a:prstGeom>
              <a:ln w="10795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892A7E-4BE9-F4EE-70B8-79AC87A4E11B}"/>
                  </a:ext>
                </a:extLst>
              </p:cNvPr>
              <p:cNvSpPr txBox="1"/>
              <p:nvPr/>
            </p:nvSpPr>
            <p:spPr>
              <a:xfrm rot="16200000">
                <a:off x="647823" y="2529337"/>
                <a:ext cx="1782734" cy="461665"/>
              </a:xfrm>
              <a:prstGeom prst="rect">
                <a:avLst/>
              </a:prstGeom>
              <a:noFill/>
              <a:ln>
                <a:noFill/>
                <a:prstDash val="sysDot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432FF"/>
                    </a:solidFill>
                  </a:rPr>
                  <a:t>Backgrounds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5172156-24A0-E039-5318-911AC4A9A3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8456" y="1601499"/>
                <a:ext cx="0" cy="2050038"/>
              </a:xfrm>
              <a:prstGeom prst="straightConnector1">
                <a:avLst/>
              </a:prstGeom>
              <a:ln w="107950">
                <a:solidFill>
                  <a:srgbClr val="0432FF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6812D0A5-D121-7046-D1C8-1D1044305F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13896" y="2296160"/>
                <a:ext cx="0" cy="1355377"/>
              </a:xfrm>
              <a:prstGeom prst="straightConnector1">
                <a:avLst/>
              </a:prstGeom>
              <a:ln w="10795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E48CC1-4499-0B3C-2FDB-F65C5CD5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40"/>
            <a:ext cx="9144000" cy="570242"/>
          </a:xfrm>
        </p:spPr>
        <p:txBody>
          <a:bodyPr>
            <a:noAutofit/>
          </a:bodyPr>
          <a:lstStyle/>
          <a:p>
            <a:r>
              <a:rPr lang="en-US" sz="3200" dirty="0"/>
              <a:t>Nucleonic Interactions: Future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2D0700-7DA1-5BB2-68E0-8FA09FD24501}"/>
              </a:ext>
            </a:extLst>
          </p:cNvPr>
          <p:cNvSpPr txBox="1"/>
          <p:nvPr/>
        </p:nvSpPr>
        <p:spPr>
          <a:xfrm>
            <a:off x="6187440" y="849160"/>
            <a:ext cx="28854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Design Driver #2: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Midgal Ionization Detectors must decrease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Solid State Phonon Detectors must increase sensitivity and decrease backgrounds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7545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281"/>
            <a:ext cx="9144000" cy="782002"/>
          </a:xfrm>
        </p:spPr>
        <p:txBody>
          <a:bodyPr>
            <a:normAutofit/>
          </a:bodyPr>
          <a:lstStyle/>
          <a:p>
            <a:r>
              <a:rPr lang="en-US" dirty="0"/>
              <a:t>Inelastic e</a:t>
            </a:r>
            <a:r>
              <a:rPr lang="en-US" baseline="30000" dirty="0"/>
              <a:t>-</a:t>
            </a:r>
            <a:r>
              <a:rPr lang="en-US" dirty="0"/>
              <a:t> Recoils in Semiconductors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08E1D1-5AC9-9548-824D-66B3E7A476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703"/>
          <a:stretch/>
        </p:blipFill>
        <p:spPr>
          <a:xfrm>
            <a:off x="169239" y="664707"/>
            <a:ext cx="5508797" cy="5201666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187041-2AB6-A24B-A788-0046265294A1}"/>
              </a:ext>
            </a:extLst>
          </p:cNvPr>
          <p:cNvCxnSpPr>
            <a:cxnSpLocks/>
          </p:cNvCxnSpPr>
          <p:nvPr/>
        </p:nvCxnSpPr>
        <p:spPr>
          <a:xfrm flipH="1">
            <a:off x="1942718" y="3178661"/>
            <a:ext cx="1308481" cy="314890"/>
          </a:xfrm>
          <a:prstGeom prst="straightConnector1">
            <a:avLst/>
          </a:prstGeom>
          <a:ln w="66675" cmpd="sng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1890C3C-A884-6F4F-99C0-0CF317FCEFD0}"/>
              </a:ext>
            </a:extLst>
          </p:cNvPr>
          <p:cNvCxnSpPr>
            <a:cxnSpLocks/>
            <a:endCxn id="26" idx="3"/>
          </p:cNvCxnSpPr>
          <p:nvPr/>
        </p:nvCxnSpPr>
        <p:spPr>
          <a:xfrm flipH="1" flipV="1">
            <a:off x="2200379" y="6429162"/>
            <a:ext cx="448821" cy="449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A978C75-BBCD-0D4C-B6F0-4080B9B53A90}"/>
              </a:ext>
            </a:extLst>
          </p:cNvPr>
          <p:cNvSpPr txBox="1"/>
          <p:nvPr/>
        </p:nvSpPr>
        <p:spPr>
          <a:xfrm>
            <a:off x="1876096" y="769256"/>
            <a:ext cx="20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Band Diagram for Si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6FABC9-E67E-064A-9ECC-B981D3A21C84}"/>
              </a:ext>
            </a:extLst>
          </p:cNvPr>
          <p:cNvSpPr txBox="1"/>
          <p:nvPr/>
        </p:nvSpPr>
        <p:spPr>
          <a:xfrm rot="16200000">
            <a:off x="-697461" y="2710231"/>
            <a:ext cx="1643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[eV]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38A6F-A409-9D40-B354-E05087F279E0}"/>
              </a:ext>
            </a:extLst>
          </p:cNvPr>
          <p:cNvSpPr txBox="1"/>
          <p:nvPr/>
        </p:nvSpPr>
        <p:spPr>
          <a:xfrm>
            <a:off x="2393095" y="5794820"/>
            <a:ext cx="1412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Momentum  </a:t>
            </a:r>
          </a:p>
        </p:txBody>
      </p:sp>
      <p:sp>
        <p:nvSpPr>
          <p:cNvPr id="28" name="Shape 388">
            <a:extLst>
              <a:ext uri="{FF2B5EF4-FFF2-40B4-BE49-F238E27FC236}">
                <a16:creationId xmlns:a16="http://schemas.microsoft.com/office/drawing/2014/main" id="{407C8375-BB22-1B46-887C-DAFCAB274791}"/>
              </a:ext>
            </a:extLst>
          </p:cNvPr>
          <p:cNvSpPr/>
          <p:nvPr/>
        </p:nvSpPr>
        <p:spPr>
          <a:xfrm>
            <a:off x="100573" y="6224497"/>
            <a:ext cx="463042" cy="48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tx1"/>
          </a:solidFill>
          <a:ln w="3175" cap="flat">
            <a:solidFill>
              <a:schemeClr val="tx1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0" name="Shape 388">
            <a:extLst>
              <a:ext uri="{FF2B5EF4-FFF2-40B4-BE49-F238E27FC236}">
                <a16:creationId xmlns:a16="http://schemas.microsoft.com/office/drawing/2014/main" id="{8E58608D-2019-0346-BC48-0F261A9D3AB5}"/>
              </a:ext>
            </a:extLst>
          </p:cNvPr>
          <p:cNvSpPr/>
          <p:nvPr/>
        </p:nvSpPr>
        <p:spPr>
          <a:xfrm>
            <a:off x="2651481" y="6224497"/>
            <a:ext cx="463042" cy="48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tx1"/>
          </a:solidFill>
          <a:ln w="3175" cap="flat">
            <a:solidFill>
              <a:schemeClr val="tx1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1" name="Shape 388">
            <a:extLst>
              <a:ext uri="{FF2B5EF4-FFF2-40B4-BE49-F238E27FC236}">
                <a16:creationId xmlns:a16="http://schemas.microsoft.com/office/drawing/2014/main" id="{70C894C8-CBEF-6A4E-A5AE-C1F5B42A585B}"/>
              </a:ext>
            </a:extLst>
          </p:cNvPr>
          <p:cNvSpPr/>
          <p:nvPr/>
        </p:nvSpPr>
        <p:spPr>
          <a:xfrm>
            <a:off x="5202389" y="6229274"/>
            <a:ext cx="463042" cy="4840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chemeClr val="tx1"/>
          </a:solidFill>
          <a:ln w="3175" cap="flat">
            <a:solidFill>
              <a:schemeClr val="tx1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C00792F-D34A-7546-B45B-CA33F51A0F3E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561334" y="6429162"/>
            <a:ext cx="406015" cy="4498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EC8D5372-93F7-8C40-ACA1-25411B1866CE}"/>
              </a:ext>
            </a:extLst>
          </p:cNvPr>
          <p:cNvSpPr/>
          <p:nvPr/>
        </p:nvSpPr>
        <p:spPr>
          <a:xfrm>
            <a:off x="967349" y="6244496"/>
            <a:ext cx="1233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4.5x10</a:t>
            </a:r>
            <a:r>
              <a:rPr lang="en-US" baseline="30000" dirty="0"/>
              <a:t>-10 </a:t>
            </a:r>
            <a:r>
              <a:rPr lang="en-US" dirty="0"/>
              <a:t>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3EDA9B-0481-8846-91C8-95151C13B7D3}"/>
              </a:ext>
            </a:extLst>
          </p:cNvPr>
          <p:cNvSpPr txBox="1"/>
          <p:nvPr/>
        </p:nvSpPr>
        <p:spPr>
          <a:xfrm>
            <a:off x="6121268" y="1138588"/>
            <a:ext cx="29722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Crystal e- Momentum and Energy Scales Match MeV DM perfectly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10721FB-607C-7428-23C8-4A058BE4A47C}"/>
              </a:ext>
            </a:extLst>
          </p:cNvPr>
          <p:cNvGrpSpPr/>
          <p:nvPr/>
        </p:nvGrpSpPr>
        <p:grpSpPr>
          <a:xfrm>
            <a:off x="2883002" y="3429000"/>
            <a:ext cx="524503" cy="389859"/>
            <a:chOff x="6164226" y="2236138"/>
            <a:chExt cx="524503" cy="389859"/>
          </a:xfrm>
        </p:grpSpPr>
        <p:sp>
          <p:nvSpPr>
            <p:cNvPr id="18" name="Shape 391">
              <a:extLst>
                <a:ext uri="{FF2B5EF4-FFF2-40B4-BE49-F238E27FC236}">
                  <a16:creationId xmlns:a16="http://schemas.microsoft.com/office/drawing/2014/main" id="{BA1A7DA5-9A9A-3A49-9481-DEB21EB6DFCD}"/>
                </a:ext>
              </a:extLst>
            </p:cNvPr>
            <p:cNvSpPr/>
            <p:nvPr/>
          </p:nvSpPr>
          <p:spPr>
            <a:xfrm>
              <a:off x="6215769" y="2236138"/>
              <a:ext cx="367798" cy="389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432FF"/>
            </a:solidFill>
            <a:ln w="3175" cap="flat">
              <a:noFill/>
              <a:prstDash val="solid"/>
              <a:beve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1119061-D7B4-694C-B4F8-13CBF1C61A17}"/>
                </a:ext>
              </a:extLst>
            </p:cNvPr>
            <p:cNvSpPr txBox="1"/>
            <p:nvPr/>
          </p:nvSpPr>
          <p:spPr>
            <a:xfrm>
              <a:off x="6164226" y="2256509"/>
              <a:ext cx="5245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DM</a:t>
              </a:r>
            </a:p>
          </p:txBody>
        </p:sp>
      </p:grpSp>
      <p:sp>
        <p:nvSpPr>
          <p:cNvPr id="4" name="Arc 3">
            <a:extLst>
              <a:ext uri="{FF2B5EF4-FFF2-40B4-BE49-F238E27FC236}">
                <a16:creationId xmlns:a16="http://schemas.microsoft.com/office/drawing/2014/main" id="{C5038EF2-8D33-D37C-0098-5A900D0D5580}"/>
              </a:ext>
            </a:extLst>
          </p:cNvPr>
          <p:cNvSpPr/>
          <p:nvPr/>
        </p:nvSpPr>
        <p:spPr>
          <a:xfrm flipH="1" flipV="1">
            <a:off x="538570" y="2895598"/>
            <a:ext cx="2712629" cy="588439"/>
          </a:xfrm>
          <a:prstGeom prst="arc">
            <a:avLst>
              <a:gd name="adj1" fmla="val 10867800"/>
              <a:gd name="adj2" fmla="val 15917184"/>
            </a:avLst>
          </a:prstGeom>
          <a:ln w="57150"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432FF"/>
                </a:solidFill>
              </a:ln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C9FAE0-D570-7EC3-51D7-659AFF427108}"/>
              </a:ext>
            </a:extLst>
          </p:cNvPr>
          <p:cNvSpPr txBox="1"/>
          <p:nvPr/>
        </p:nvSpPr>
        <p:spPr>
          <a:xfrm>
            <a:off x="-923742" y="6555581"/>
            <a:ext cx="4729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3 keV/c</a:t>
            </a:r>
          </a:p>
        </p:txBody>
      </p:sp>
    </p:spTree>
    <p:extLst>
      <p:ext uri="{BB962C8B-B14F-4D97-AF65-F5344CB8AC3E}">
        <p14:creationId xmlns:p14="http://schemas.microsoft.com/office/powerpoint/2010/main" val="109607484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3D4F31C-D1D4-F68C-CE3C-4B6F2E4A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11" y="572985"/>
            <a:ext cx="6350000" cy="618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57B22-A3C9-D845-8E5B-136682D27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10" y="0"/>
            <a:ext cx="8229600" cy="1005840"/>
          </a:xfrm>
        </p:spPr>
        <p:txBody>
          <a:bodyPr>
            <a:normAutofit fontScale="90000"/>
          </a:bodyPr>
          <a:lstStyle/>
          <a:p>
            <a:r>
              <a:rPr lang="en-US" dirty="0"/>
              <a:t>Smaller Excitation Energies are Better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E5C895-9EA8-D74B-A98B-14452C29472B}"/>
              </a:ext>
            </a:extLst>
          </p:cNvPr>
          <p:cNvSpPr txBox="1"/>
          <p:nvPr/>
        </p:nvSpPr>
        <p:spPr>
          <a:xfrm>
            <a:off x="2296394" y="5135732"/>
            <a:ext cx="2165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1707.04591</a:t>
            </a:r>
          </a:p>
          <a:p>
            <a:r>
              <a:rPr lang="en-US" dirty="0"/>
              <a:t>1 </a:t>
            </a:r>
            <a:r>
              <a:rPr lang="en-US" dirty="0" err="1"/>
              <a:t>kgyr</a:t>
            </a:r>
            <a:endParaRPr lang="en-US" dirty="0"/>
          </a:p>
          <a:p>
            <a:r>
              <a:rPr lang="en-US" dirty="0"/>
              <a:t>No Backgrounds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CB912-CFF4-715F-6304-A3EAC51FD25B}"/>
              </a:ext>
            </a:extLst>
          </p:cNvPr>
          <p:cNvSpPr txBox="1"/>
          <p:nvPr/>
        </p:nvSpPr>
        <p:spPr>
          <a:xfrm>
            <a:off x="5601976" y="3576619"/>
            <a:ext cx="216549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x10</a:t>
            </a:r>
            <a:r>
              <a:rPr lang="en-US" sz="2800" b="1" baseline="30000" dirty="0">
                <a:solidFill>
                  <a:srgbClr val="FF0000"/>
                </a:solidFill>
              </a:rPr>
              <a:t>3 </a:t>
            </a:r>
            <a:r>
              <a:rPr lang="en-US" sz="2800" b="1" dirty="0">
                <a:solidFill>
                  <a:srgbClr val="FF0000"/>
                </a:solidFill>
              </a:rPr>
              <a:t>Gain in Signal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61081C8-AD7B-3D19-5F06-C957433C1408}"/>
              </a:ext>
            </a:extLst>
          </p:cNvPr>
          <p:cNvCxnSpPr>
            <a:cxnSpLocks/>
          </p:cNvCxnSpPr>
          <p:nvPr/>
        </p:nvCxnSpPr>
        <p:spPr>
          <a:xfrm>
            <a:off x="5336082" y="3576619"/>
            <a:ext cx="0" cy="1195061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DarkPhoton.pdf">
            <a:extLst>
              <a:ext uri="{FF2B5EF4-FFF2-40B4-BE49-F238E27FC236}">
                <a16:creationId xmlns:a16="http://schemas.microsoft.com/office/drawing/2014/main" id="{AE8B8657-F1A5-924A-8AF4-0319798DE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79" y="1079500"/>
            <a:ext cx="2242904" cy="11988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0C259E-488C-AB31-B6F5-1DBB85078C6D}"/>
              </a:ext>
            </a:extLst>
          </p:cNvPr>
          <p:cNvSpPr txBox="1"/>
          <p:nvPr/>
        </p:nvSpPr>
        <p:spPr>
          <a:xfrm rot="19248483">
            <a:off x="5026738" y="3157090"/>
            <a:ext cx="771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Xe 1e-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BDD57F-782F-688D-2FD0-F178160241FE}"/>
              </a:ext>
            </a:extLst>
          </p:cNvPr>
          <p:cNvSpPr txBox="1"/>
          <p:nvPr/>
        </p:nvSpPr>
        <p:spPr>
          <a:xfrm rot="19248483">
            <a:off x="4647238" y="4587014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 1e-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825744-9E08-412A-C617-370C7DF058B4}"/>
              </a:ext>
            </a:extLst>
          </p:cNvPr>
          <p:cNvCxnSpPr>
            <a:cxnSpLocks/>
          </p:cNvCxnSpPr>
          <p:nvPr/>
        </p:nvCxnSpPr>
        <p:spPr>
          <a:xfrm>
            <a:off x="5336082" y="4779254"/>
            <a:ext cx="0" cy="586463"/>
          </a:xfrm>
          <a:prstGeom prst="straightConnector1">
            <a:avLst/>
          </a:prstGeom>
          <a:ln w="57150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61E9076-B97C-79CC-B966-7AE6E2FD3669}"/>
              </a:ext>
            </a:extLst>
          </p:cNvPr>
          <p:cNvSpPr txBox="1"/>
          <p:nvPr/>
        </p:nvSpPr>
        <p:spPr>
          <a:xfrm>
            <a:off x="5625337" y="5116967"/>
            <a:ext cx="3132197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What about using even lower bandgap materials?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38CB946-7E28-B5D3-9F46-F5677BE866DA}"/>
              </a:ext>
            </a:extLst>
          </p:cNvPr>
          <p:cNvSpPr txBox="1"/>
          <p:nvPr/>
        </p:nvSpPr>
        <p:spPr>
          <a:xfrm>
            <a:off x="5099975" y="5233306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021824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48CC1-4499-0B3C-2FDB-F65C5CD5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0242"/>
          </a:xfrm>
        </p:spPr>
        <p:txBody>
          <a:bodyPr>
            <a:noAutofit/>
          </a:bodyPr>
          <a:lstStyle/>
          <a:p>
            <a:r>
              <a:rPr lang="en-US" sz="3200" dirty="0"/>
              <a:t>Electronic Interactions: Current Status and Future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2D0700-7DA1-5BB2-68E0-8FA09FD24501}"/>
              </a:ext>
            </a:extLst>
          </p:cNvPr>
          <p:cNvSpPr txBox="1"/>
          <p:nvPr/>
        </p:nvSpPr>
        <p:spPr>
          <a:xfrm>
            <a:off x="132080" y="5619072"/>
            <a:ext cx="9011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Future sensitivity improvements depend solely on background mitigation (Design Driver #2)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DF6C7F-79E3-3314-881F-5F908932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75" t="8000" r="62410" b="71944"/>
          <a:stretch/>
        </p:blipFill>
        <p:spPr>
          <a:xfrm>
            <a:off x="1461716" y="494042"/>
            <a:ext cx="5489461" cy="51250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9C56C9-5F13-0540-F261-3F769169E46B}"/>
              </a:ext>
            </a:extLst>
          </p:cNvPr>
          <p:cNvSpPr txBox="1"/>
          <p:nvPr/>
        </p:nvSpPr>
        <p:spPr>
          <a:xfrm>
            <a:off x="4886827" y="4367086"/>
            <a:ext cx="178273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Backgrounds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0D7D6D7-3D00-6A73-BB68-576F2E991A0B}"/>
              </a:ext>
            </a:extLst>
          </p:cNvPr>
          <p:cNvCxnSpPr>
            <a:cxnSpLocks/>
          </p:cNvCxnSpPr>
          <p:nvPr/>
        </p:nvCxnSpPr>
        <p:spPr>
          <a:xfrm>
            <a:off x="4638040" y="4113247"/>
            <a:ext cx="0" cy="794033"/>
          </a:xfrm>
          <a:prstGeom prst="straightConnector1">
            <a:avLst/>
          </a:prstGeom>
          <a:ln w="1079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138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738DD1-2610-A110-723B-29A198643A33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6465" r="15795" b="20104"/>
          <a:stretch/>
        </p:blipFill>
        <p:spPr>
          <a:xfrm>
            <a:off x="662151" y="973824"/>
            <a:ext cx="8318932" cy="53825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8682"/>
            <a:ext cx="9122973" cy="72717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Well motivated theoretical models throughout 10meV&lt;M</a:t>
            </a:r>
            <a:r>
              <a:rPr lang="en-US" sz="4400" baseline="-25000" dirty="0"/>
              <a:t>DM</a:t>
            </a:r>
            <a:r>
              <a:rPr lang="en-US" sz="4400" dirty="0"/>
              <a:t>&lt;6GeV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41622-EEF1-9ADB-EA39-10B3D3B9FEF6}"/>
              </a:ext>
            </a:extLst>
          </p:cNvPr>
          <p:cNvSpPr/>
          <p:nvPr/>
        </p:nvSpPr>
        <p:spPr>
          <a:xfrm>
            <a:off x="662150" y="1150884"/>
            <a:ext cx="4272457" cy="4733295"/>
          </a:xfrm>
          <a:prstGeom prst="rect">
            <a:avLst/>
          </a:prstGeom>
          <a:solidFill>
            <a:srgbClr val="00B0F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A5680C00-6E6E-C05E-6CEF-0BD7402FDE85}"/>
              </a:ext>
            </a:extLst>
          </p:cNvPr>
          <p:cNvSpPr/>
          <p:nvPr/>
        </p:nvSpPr>
        <p:spPr>
          <a:xfrm>
            <a:off x="0" y="2427892"/>
            <a:ext cx="662151" cy="2002220"/>
          </a:xfrm>
          <a:prstGeom prst="lef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7D8CC7-CFEE-9397-A7EE-D49D60B91ABA}"/>
              </a:ext>
            </a:extLst>
          </p:cNvPr>
          <p:cNvSpPr txBox="1"/>
          <p:nvPr/>
        </p:nvSpPr>
        <p:spPr>
          <a:xfrm>
            <a:off x="1562192" y="1150884"/>
            <a:ext cx="97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Talk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78A9E-4E33-2DFE-D30E-58E39AB26591}"/>
              </a:ext>
            </a:extLst>
          </p:cNvPr>
          <p:cNvSpPr txBox="1"/>
          <p:nvPr/>
        </p:nvSpPr>
        <p:spPr>
          <a:xfrm>
            <a:off x="20894" y="6334780"/>
            <a:ext cx="9200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2400" dirty="0"/>
              <a:t>Cosmic Visions </a:t>
            </a:r>
            <a:r>
              <a:rPr lang="en-US" sz="2000" dirty="0"/>
              <a:t>1707.04591</a:t>
            </a:r>
            <a:r>
              <a:rPr lang="en-US" sz="2400" dirty="0"/>
              <a:t>, NIDM BRN, and SNOWMASS </a:t>
            </a:r>
            <a:r>
              <a:rPr lang="en-US" sz="2000" dirty="0"/>
              <a:t>2203.08297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C88E9B-99FE-8579-7691-3890B7BFB7DB}"/>
              </a:ext>
            </a:extLst>
          </p:cNvPr>
          <p:cNvSpPr txBox="1"/>
          <p:nvPr/>
        </p:nvSpPr>
        <p:spPr>
          <a:xfrm>
            <a:off x="7620000" y="5279132"/>
            <a:ext cx="1303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2203.08297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625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E0A6-23EF-5EDE-1002-1432511AE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2002"/>
          </a:xfrm>
        </p:spPr>
        <p:txBody>
          <a:bodyPr>
            <a:normAutofit fontScale="90000"/>
          </a:bodyPr>
          <a:lstStyle/>
          <a:p>
            <a:r>
              <a:rPr lang="en-US" dirty="0"/>
              <a:t>Light Mass DM Design Driver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067DF-A37F-2922-66FD-1B03325B5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51560"/>
            <a:ext cx="8229600" cy="5044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0. Absorbers with small energy excitations</a:t>
            </a:r>
          </a:p>
          <a:p>
            <a:pPr marL="0" indent="0">
              <a:buNone/>
            </a:pPr>
            <a:r>
              <a:rPr lang="en-US" sz="4800" dirty="0"/>
              <a:t>1.Sensitivity to Excitations</a:t>
            </a:r>
          </a:p>
          <a:p>
            <a:pPr marL="0" indent="0">
              <a:buNone/>
            </a:pPr>
            <a:r>
              <a:rPr lang="en-US" sz="4400" b="1" dirty="0"/>
              <a:t>2. Backgrounds</a:t>
            </a: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41528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CCDB-AB22-9B88-054B-8020DE5B4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4560"/>
          </a:xfrm>
        </p:spPr>
        <p:txBody>
          <a:bodyPr/>
          <a:lstStyle/>
          <a:p>
            <a:r>
              <a:rPr lang="en-US" dirty="0"/>
              <a:t>OSCURA: 10kg Si Skipper CCDs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7CEE9A-3CC2-5F6D-C1CF-264AB0A6210C}"/>
              </a:ext>
            </a:extLst>
          </p:cNvPr>
          <p:cNvSpPr txBox="1"/>
          <p:nvPr/>
        </p:nvSpPr>
        <p:spPr>
          <a:xfrm>
            <a:off x="212280" y="1396583"/>
            <a:ext cx="397393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Current Status: DOE NIDM Pre-project Phase</a:t>
            </a:r>
          </a:p>
          <a:p>
            <a:r>
              <a:rPr lang="en-US" sz="2800" dirty="0"/>
              <a:t>OSCURA Cost: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Pre-Project: 4M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Project: 10M</a:t>
            </a:r>
          </a:p>
          <a:p>
            <a:r>
              <a:rPr lang="en-US" sz="2800" dirty="0"/>
              <a:t>Timescale: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100g SENSEI SNOLAB:</a:t>
            </a:r>
          </a:p>
          <a:p>
            <a:r>
              <a:rPr lang="en-US" sz="2400" dirty="0"/>
              <a:t>     now – FY26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1kg DAMIC-M: FY24-FY29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10kg OSCURA: First Science FY26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8ACBB894-AAEB-8197-3653-4BB5226E1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14" y="1493113"/>
            <a:ext cx="4957786" cy="46740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4025FC-FA17-1689-B666-B64E5233E689}"/>
              </a:ext>
            </a:extLst>
          </p:cNvPr>
          <p:cNvSpPr txBox="1"/>
          <p:nvPr/>
        </p:nvSpPr>
        <p:spPr>
          <a:xfrm>
            <a:off x="5598160" y="1308447"/>
            <a:ext cx="281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 Sensitivity Curves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230E1-B93E-B560-88F6-D896391190D8}"/>
              </a:ext>
            </a:extLst>
          </p:cNvPr>
          <p:cNvSpPr txBox="1"/>
          <p:nvPr/>
        </p:nvSpPr>
        <p:spPr>
          <a:xfrm>
            <a:off x="624925" y="6268277"/>
            <a:ext cx="7894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x10</a:t>
            </a:r>
            <a:r>
              <a:rPr lang="en-US" sz="3200" b="1" baseline="30000" dirty="0">
                <a:solidFill>
                  <a:srgbClr val="FF0000"/>
                </a:solidFill>
              </a:rPr>
              <a:t>7</a:t>
            </a:r>
            <a:r>
              <a:rPr lang="en-US" sz="3200" b="1" dirty="0">
                <a:solidFill>
                  <a:srgbClr val="FF0000"/>
                </a:solidFill>
              </a:rPr>
              <a:t> planned improvement in DM sensitivity!</a:t>
            </a:r>
          </a:p>
        </p:txBody>
      </p:sp>
    </p:spTree>
    <p:extLst>
      <p:ext uri="{BB962C8B-B14F-4D97-AF65-F5344CB8AC3E}">
        <p14:creationId xmlns:p14="http://schemas.microsoft.com/office/powerpoint/2010/main" val="2865492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6DFE-2A42-E610-53E5-DB60E95C1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1915"/>
            <a:ext cx="8229600" cy="649922"/>
          </a:xfrm>
        </p:spPr>
        <p:txBody>
          <a:bodyPr>
            <a:normAutofit fontScale="90000"/>
          </a:bodyPr>
          <a:lstStyle/>
          <a:p>
            <a:r>
              <a:rPr lang="en-US" dirty="0"/>
              <a:t>OSCURA: Skipper CCD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CD6F7F3-618A-CEFB-E2DC-C2E443BBE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" y="731837"/>
            <a:ext cx="4989830" cy="2423871"/>
          </a:xfrm>
          <a:prstGeom prst="rect">
            <a:avLst/>
          </a:prstGeom>
        </p:spPr>
      </p:pic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49956852-7AE8-CA85-D1B6-04C780134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074" y="3644230"/>
            <a:ext cx="4713605" cy="29006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A5746F-247C-C8EB-3AE7-F353AE4079FA}"/>
                  </a:ext>
                </a:extLst>
              </p:cNvPr>
              <p:cNvSpPr txBox="1"/>
              <p:nvPr/>
            </p:nvSpPr>
            <p:spPr>
              <a:xfrm>
                <a:off x="243840" y="3291840"/>
                <a:ext cx="4039234" cy="3253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“Skipper” CCD readout suppresses 1/f noise by  having multiple short time scale measurements of ionization moving the charge off and on the sensing pixel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 = 0.068 e</a:t>
                </a:r>
                <a:r>
                  <a:rPr lang="en-US" baseline="30000" dirty="0"/>
                  <a:t>-</a:t>
                </a:r>
                <a:r>
                  <a:rPr lang="en-US" dirty="0"/>
                  <a:t> (rms)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3200" dirty="0">
                    <a:solidFill>
                      <a:srgbClr val="FF0000"/>
                    </a:solidFill>
                  </a:rPr>
                  <a:t>Design Driver #1: Single Ionization Sensitivity Achieved!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4A5746F-247C-C8EB-3AE7-F353AE40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3291840"/>
                <a:ext cx="4039234" cy="3253070"/>
              </a:xfrm>
              <a:prstGeom prst="rect">
                <a:avLst/>
              </a:prstGeom>
              <a:blipFill>
                <a:blip r:embed="rId4"/>
                <a:stretch>
                  <a:fillRect l="-3448" t="-778" r="-1254" b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F67E527-53BF-A5E5-0590-6FFEABFF6D11}"/>
              </a:ext>
            </a:extLst>
          </p:cNvPr>
          <p:cNvSpPr txBox="1"/>
          <p:nvPr/>
        </p:nvSpPr>
        <p:spPr>
          <a:xfrm>
            <a:off x="4860928" y="1103884"/>
            <a:ext cx="41725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Pixel = 15um x15um x675um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5.5Mpixels per 2g device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83CFAA-172F-913C-7CDC-63ADADD54BA4}"/>
              </a:ext>
            </a:extLst>
          </p:cNvPr>
          <p:cNvSpPr txBox="1"/>
          <p:nvPr/>
        </p:nvSpPr>
        <p:spPr>
          <a:xfrm>
            <a:off x="7543164" y="5830375"/>
            <a:ext cx="1453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2004.11378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76587-72D1-C4CB-EC9D-49A7F09E72D8}"/>
              </a:ext>
            </a:extLst>
          </p:cNvPr>
          <p:cNvSpPr txBox="1"/>
          <p:nvPr/>
        </p:nvSpPr>
        <p:spPr>
          <a:xfrm>
            <a:off x="0" y="877378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SENSEI</a:t>
            </a:r>
          </a:p>
        </p:txBody>
      </p:sp>
    </p:spTree>
    <p:extLst>
      <p:ext uri="{BB962C8B-B14F-4D97-AF65-F5344CB8AC3E}">
        <p14:creationId xmlns:p14="http://schemas.microsoft.com/office/powerpoint/2010/main" val="713600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tool&#10;&#10;Description automatically generated">
            <a:extLst>
              <a:ext uri="{FF2B5EF4-FFF2-40B4-BE49-F238E27FC236}">
                <a16:creationId xmlns:a16="http://schemas.microsoft.com/office/drawing/2014/main" id="{88E33C1D-DE73-BFFE-22AF-1BAF528ED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6" t="2917" r="13098" b="11866"/>
          <a:stretch/>
        </p:blipFill>
        <p:spPr>
          <a:xfrm>
            <a:off x="6451601" y="3528511"/>
            <a:ext cx="2519228" cy="3321941"/>
          </a:xfrm>
          <a:prstGeom prst="rect">
            <a:avLst/>
          </a:prstGeom>
        </p:spPr>
      </p:pic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892EBE4A-8D0F-B918-6B46-E3277D3AD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27" y="466226"/>
            <a:ext cx="4221447" cy="3030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B611DC-E963-9B7B-DAC5-E7AE307F3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3046"/>
          </a:xfrm>
        </p:spPr>
        <p:txBody>
          <a:bodyPr>
            <a:normAutofit fontScale="90000"/>
          </a:bodyPr>
          <a:lstStyle/>
          <a:p>
            <a:r>
              <a:rPr lang="en-US" dirty="0"/>
              <a:t>OSCURA: Backgrounds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AFE2D5-5E91-8433-19CB-62AEF2D99C97}"/>
              </a:ext>
            </a:extLst>
          </p:cNvPr>
          <p:cNvSpPr txBox="1"/>
          <p:nvPr/>
        </p:nvSpPr>
        <p:spPr>
          <a:xfrm>
            <a:off x="4197120" y="496392"/>
            <a:ext cx="506264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SENSEI @MINOS: 3500 </a:t>
            </a:r>
            <a:r>
              <a:rPr lang="en-US" sz="2000" dirty="0" err="1"/>
              <a:t>evt</a:t>
            </a:r>
            <a:r>
              <a:rPr lang="en-US" sz="2000" dirty="0"/>
              <a:t>/(</a:t>
            </a:r>
            <a:r>
              <a:rPr lang="en-US" sz="2000" dirty="0" err="1"/>
              <a:t>keVkgd</a:t>
            </a:r>
            <a:r>
              <a:rPr lang="en-US" sz="2000" dirty="0"/>
              <a:t>)</a:t>
            </a:r>
            <a:r>
              <a:rPr lang="en-US" sz="2400" dirty="0"/>
              <a:t>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Single e- background rate seen to strongly correlate with background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2011.13939 predicts backgrounds around this level from near gap photon secondaries from high energy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38B829-B280-2AA5-A939-1E4EFEB70A85}"/>
              </a:ext>
            </a:extLst>
          </p:cNvPr>
          <p:cNvSpPr txBox="1"/>
          <p:nvPr/>
        </p:nvSpPr>
        <p:spPr>
          <a:xfrm>
            <a:off x="31116" y="3754534"/>
            <a:ext cx="606892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OSCURA solution: Better shielding!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SENSEI SNOLAB: 5 </a:t>
            </a:r>
            <a:r>
              <a:rPr lang="en-US" sz="2400" dirty="0" err="1"/>
              <a:t>evt</a:t>
            </a:r>
            <a:r>
              <a:rPr lang="en-US" sz="2400" dirty="0"/>
              <a:t>/(</a:t>
            </a:r>
            <a:r>
              <a:rPr lang="en-US" sz="2400" dirty="0" err="1"/>
              <a:t>keVkgd</a:t>
            </a:r>
            <a:r>
              <a:rPr lang="en-US" sz="2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DAMIC M 0.1 </a:t>
            </a:r>
            <a:r>
              <a:rPr lang="en-US" sz="2400" dirty="0" err="1"/>
              <a:t>evt</a:t>
            </a:r>
            <a:r>
              <a:rPr lang="en-US" sz="2400" dirty="0"/>
              <a:t>/(</a:t>
            </a:r>
            <a:r>
              <a:rPr lang="en-US" sz="2400" dirty="0" err="1"/>
              <a:t>keVkgd</a:t>
            </a:r>
            <a:r>
              <a:rPr lang="en-US" sz="2400" dirty="0"/>
              <a:t>)</a:t>
            </a:r>
            <a:r>
              <a:rPr lang="en-US" sz="2800" dirty="0"/>
              <a:t> </a:t>
            </a: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OSCURA 0.01 </a:t>
            </a:r>
            <a:r>
              <a:rPr lang="en-US" sz="2400" dirty="0" err="1"/>
              <a:t>evt</a:t>
            </a:r>
            <a:r>
              <a:rPr lang="en-US" sz="2400" dirty="0"/>
              <a:t>/(</a:t>
            </a:r>
            <a:r>
              <a:rPr lang="en-US" sz="2400" dirty="0" err="1"/>
              <a:t>keVkgd</a:t>
            </a:r>
            <a:r>
              <a:rPr lang="en-US" sz="2400" dirty="0"/>
              <a:t>) (the world’s best cryostat)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Design Driver #2: Plan in place to suppress backgrounds by x10</a:t>
            </a:r>
            <a:r>
              <a:rPr lang="en-US" sz="3200" baseline="30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140937-455C-3C21-DC3B-0E23D968A9AF}"/>
              </a:ext>
            </a:extLst>
          </p:cNvPr>
          <p:cNvSpPr txBox="1"/>
          <p:nvPr/>
        </p:nvSpPr>
        <p:spPr>
          <a:xfrm>
            <a:off x="342241" y="2795302"/>
            <a:ext cx="14535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2004.11378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5407A-ED9F-5B45-6C2B-628B1235788B}"/>
              </a:ext>
            </a:extLst>
          </p:cNvPr>
          <p:cNvSpPr txBox="1"/>
          <p:nvPr/>
        </p:nvSpPr>
        <p:spPr>
          <a:xfrm>
            <a:off x="8233412" y="6156468"/>
            <a:ext cx="879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Estrada</a:t>
            </a:r>
          </a:p>
        </p:txBody>
      </p:sp>
    </p:spTree>
    <p:extLst>
      <p:ext uri="{BB962C8B-B14F-4D97-AF65-F5344CB8AC3E}">
        <p14:creationId xmlns:p14="http://schemas.microsoft.com/office/powerpoint/2010/main" val="16792893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F5F5468-ABDA-BF66-0211-8E17FA542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334" b="-1"/>
          <a:stretch/>
        </p:blipFill>
        <p:spPr>
          <a:xfrm>
            <a:off x="0" y="0"/>
            <a:ext cx="7445828" cy="37759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9027E2-3432-CDC9-A987-71A0DF02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757" y="1"/>
            <a:ext cx="6037243" cy="1222872"/>
          </a:xfrm>
        </p:spPr>
        <p:txBody>
          <a:bodyPr>
            <a:normAutofit/>
          </a:bodyPr>
          <a:lstStyle/>
          <a:p>
            <a:r>
              <a:rPr lang="en-US" sz="5400" dirty="0"/>
              <a:t>TESSERACT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59612-75BB-A097-EB64-E7B693DA18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387" y="3681302"/>
            <a:ext cx="9023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Multiple Targets with Complementary DM Science readout by identical </a:t>
            </a:r>
            <a:r>
              <a:rPr lang="en-US" sz="2800" dirty="0" err="1"/>
              <a:t>athermal</a:t>
            </a:r>
            <a:r>
              <a:rPr lang="en-US" sz="2800" dirty="0"/>
              <a:t> phonon sensor technology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9686EEED-DE05-09AB-7984-022E9DB6F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16831"/>
              </p:ext>
            </p:extLst>
          </p:nvPr>
        </p:nvGraphicFramePr>
        <p:xfrm>
          <a:off x="200954" y="4635409"/>
          <a:ext cx="8742090" cy="1986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14030">
                  <a:extLst>
                    <a:ext uri="{9D8B030D-6E8A-4147-A177-3AD203B41FA5}">
                      <a16:colId xmlns:a16="http://schemas.microsoft.com/office/drawing/2014/main" val="3243026830"/>
                    </a:ext>
                  </a:extLst>
                </a:gridCol>
                <a:gridCol w="2914030">
                  <a:extLst>
                    <a:ext uri="{9D8B030D-6E8A-4147-A177-3AD203B41FA5}">
                      <a16:colId xmlns:a16="http://schemas.microsoft.com/office/drawing/2014/main" val="2229526302"/>
                    </a:ext>
                  </a:extLst>
                </a:gridCol>
                <a:gridCol w="2914030">
                  <a:extLst>
                    <a:ext uri="{9D8B030D-6E8A-4147-A177-3AD203B41FA5}">
                      <a16:colId xmlns:a16="http://schemas.microsoft.com/office/drawing/2014/main" val="2307682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Timescale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7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00050" lvl="1" indent="0">
                        <a:buNone/>
                      </a:pPr>
                      <a:r>
                        <a:rPr lang="en-US" sz="2000" dirty="0"/>
                        <a:t>DOE NIDM Pre-project</a:t>
                      </a:r>
                    </a:p>
                    <a:p>
                      <a:pPr marL="400050" lvl="1" indent="0">
                        <a:buNone/>
                      </a:pPr>
                      <a:r>
                        <a:rPr lang="en-US" sz="2000" dirty="0"/>
                        <a:t>(Delayed 2 years due to funding)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lvl="1" indent="0">
                        <a:buNone/>
                      </a:pPr>
                      <a:r>
                        <a:rPr lang="en-US" sz="2000" dirty="0"/>
                        <a:t>R&amp;D: 2.8M</a:t>
                      </a:r>
                    </a:p>
                    <a:p>
                      <a:pPr marL="400050" lvl="1" indent="0">
                        <a:buNone/>
                      </a:pPr>
                      <a:r>
                        <a:rPr lang="en-US" sz="2000" dirty="0"/>
                        <a:t>Project: 9.2M (mostly cryostats)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1" indent="0">
                        <a:buNone/>
                      </a:pPr>
                      <a:r>
                        <a:rPr lang="en-US" sz="2000" dirty="0"/>
                        <a:t>Early Science before FY25</a:t>
                      </a:r>
                    </a:p>
                    <a:p>
                      <a:pPr marL="457200" lvl="1" indent="0">
                        <a:buNone/>
                      </a:pPr>
                      <a:r>
                        <a:rPr lang="en-US" sz="2000" dirty="0"/>
                        <a:t>Pre-Project ends FY25</a:t>
                      </a:r>
                    </a:p>
                    <a:p>
                      <a:pPr marL="457200" lvl="1" indent="0">
                        <a:buNone/>
                      </a:pPr>
                      <a:r>
                        <a:rPr lang="en-US" sz="2000" dirty="0"/>
                        <a:t>Project complete FY28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10920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204E66F-FCE2-E017-AED1-4DB870072E06}"/>
              </a:ext>
            </a:extLst>
          </p:cNvPr>
          <p:cNvSpPr txBox="1"/>
          <p:nvPr/>
        </p:nvSpPr>
        <p:spPr>
          <a:xfrm>
            <a:off x="627960" y="3311970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/SiO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01464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27E2-3432-CDC9-A987-71A0DF02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594"/>
            <a:ext cx="9144000" cy="720243"/>
          </a:xfrm>
        </p:spPr>
        <p:txBody>
          <a:bodyPr>
            <a:normAutofit fontScale="90000"/>
          </a:bodyPr>
          <a:lstStyle/>
          <a:p>
            <a:r>
              <a:rPr lang="en-US" dirty="0"/>
              <a:t>TESSERACT: Energy Sensitivity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DAB315-95FE-C887-346F-6EFEBFC4C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8" t="40903" r="29630" b="34034"/>
          <a:stretch/>
        </p:blipFill>
        <p:spPr>
          <a:xfrm>
            <a:off x="104039" y="627206"/>
            <a:ext cx="3128052" cy="2623525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36B4FFB6-D3BE-D97D-53F9-F3793ADF5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4"/>
          <a:stretch/>
        </p:blipFill>
        <p:spPr>
          <a:xfrm>
            <a:off x="2891521" y="2127418"/>
            <a:ext cx="1362597" cy="1617102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07516037-DACA-8308-7E0D-5BB4C276E2F9}"/>
              </a:ext>
            </a:extLst>
          </p:cNvPr>
          <p:cNvSpPr/>
          <p:nvPr/>
        </p:nvSpPr>
        <p:spPr>
          <a:xfrm>
            <a:off x="2303629" y="1844123"/>
            <a:ext cx="187286" cy="176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8587AD9-6B33-2A76-D73D-48E6236731C9}"/>
              </a:ext>
            </a:extLst>
          </p:cNvPr>
          <p:cNvCxnSpPr>
            <a:cxnSpLocks/>
            <a:stCxn id="28" idx="5"/>
          </p:cNvCxnSpPr>
          <p:nvPr/>
        </p:nvCxnSpPr>
        <p:spPr>
          <a:xfrm>
            <a:off x="2463488" y="1995137"/>
            <a:ext cx="445622" cy="1277627"/>
          </a:xfrm>
          <a:prstGeom prst="line">
            <a:avLst/>
          </a:prstGeom>
          <a:ln w="317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3EDEF4-42C4-0ED3-7DD3-D7CC5DFF137C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2473326" y="1866157"/>
            <a:ext cx="1099494" cy="261261"/>
          </a:xfrm>
          <a:prstGeom prst="line">
            <a:avLst/>
          </a:prstGeom>
          <a:ln w="317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CFBC95B-5D55-2765-BB3D-0EA2FE640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177" y="1123720"/>
            <a:ext cx="5420785" cy="149327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713DB50-AA74-C939-F55E-651E621FA1BC}"/>
              </a:ext>
            </a:extLst>
          </p:cNvPr>
          <p:cNvSpPr txBox="1"/>
          <p:nvPr/>
        </p:nvSpPr>
        <p:spPr>
          <a:xfrm>
            <a:off x="104039" y="3272764"/>
            <a:ext cx="4675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Energy Sensitivity Plan: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Lower Tc: 60mK -&gt; 15mK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 x4</a:t>
            </a:r>
            <a:r>
              <a:rPr lang="en-US" sz="2400" baseline="30000" dirty="0"/>
              <a:t>3 </a:t>
            </a:r>
            <a:r>
              <a:rPr lang="en-US" sz="2400" dirty="0"/>
              <a:t>sensitivity improvement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Done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Decrease IR and EMI backgrounds by x4</a:t>
            </a:r>
            <a:r>
              <a:rPr lang="en-US" sz="2400" baseline="30000" dirty="0"/>
              <a:t>6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Design Driver #1: Plan and Significant Progress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DE11F467-537B-8432-49F9-AE1F0D5A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397" y="3845950"/>
            <a:ext cx="5041604" cy="284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4F26343D-EEE9-39E9-720D-207D5C6B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182" y="4121373"/>
            <a:ext cx="2478793" cy="12336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1600" dirty="0" err="1"/>
              <a:t>S</a:t>
            </a:r>
            <a:r>
              <a:rPr lang="en-US" sz="1600" baseline="-25000" dirty="0" err="1"/>
              <a:t>ptot</a:t>
            </a:r>
            <a:r>
              <a:rPr lang="en-US" sz="1600" dirty="0"/>
              <a:t> = 6x10</a:t>
            </a:r>
            <a:r>
              <a:rPr lang="en-US" sz="1600" baseline="30000" dirty="0"/>
              <a:t>-19</a:t>
            </a:r>
            <a:r>
              <a:rPr lang="en-US" sz="1600" dirty="0"/>
              <a:t> W/</a:t>
            </a:r>
            <a:r>
              <a:rPr lang="en-US" sz="1600" dirty="0" err="1"/>
              <a:t>rtHz</a:t>
            </a:r>
            <a:r>
              <a:rPr lang="en-US" sz="1600" dirty="0"/>
              <a:t>:</a:t>
            </a:r>
          </a:p>
          <a:p>
            <a:r>
              <a:rPr lang="en-US" sz="1600" dirty="0"/>
              <a:t>𝛔</a:t>
            </a:r>
            <a:r>
              <a:rPr lang="en-US" sz="1600" baseline="-25000" dirty="0"/>
              <a:t>E</a:t>
            </a:r>
            <a:r>
              <a:rPr lang="en-US" sz="1600" dirty="0"/>
              <a:t> = 20 </a:t>
            </a:r>
            <a:r>
              <a:rPr lang="en-US" sz="1600" dirty="0" err="1"/>
              <a:t>meV</a:t>
            </a:r>
            <a:r>
              <a:rPr lang="en-US" sz="1600" dirty="0"/>
              <a:t> (assuming 100% collection)</a:t>
            </a:r>
          </a:p>
        </p:txBody>
      </p:sp>
    </p:spTree>
    <p:extLst>
      <p:ext uri="{BB962C8B-B14F-4D97-AF65-F5344CB8AC3E}">
        <p14:creationId xmlns:p14="http://schemas.microsoft.com/office/powerpoint/2010/main" val="1676471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932C-3D8D-9B8B-6CAA-EE11F3ED4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248"/>
          </a:xfrm>
        </p:spPr>
        <p:txBody>
          <a:bodyPr/>
          <a:lstStyle/>
          <a:p>
            <a:r>
              <a:rPr lang="en-US" dirty="0"/>
              <a:t>Phonon Detector Backgrounds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0DA2D67-1AFC-CEE1-2D40-C6BE3C9F5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662" y="885913"/>
            <a:ext cx="4804695" cy="3273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369E3-35E0-1529-049C-1A7B9D4C2F3B}"/>
              </a:ext>
            </a:extLst>
          </p:cNvPr>
          <p:cNvSpPr txBox="1"/>
          <p:nvPr/>
        </p:nvSpPr>
        <p:spPr>
          <a:xfrm>
            <a:off x="5298140" y="1063382"/>
            <a:ext cx="1862823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2207.09375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786565-2C0D-C770-D9D2-20CB66EB68CA}"/>
              </a:ext>
            </a:extLst>
          </p:cNvPr>
          <p:cNvCxnSpPr>
            <a:cxnSpLocks/>
          </p:cNvCxnSpPr>
          <p:nvPr/>
        </p:nvCxnSpPr>
        <p:spPr>
          <a:xfrm>
            <a:off x="4572000" y="3429000"/>
            <a:ext cx="4478357" cy="0"/>
          </a:xfrm>
          <a:prstGeom prst="line">
            <a:avLst/>
          </a:prstGeom>
          <a:ln w="317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F657284-61A2-6214-BEC2-042BED3C3638}"/>
              </a:ext>
            </a:extLst>
          </p:cNvPr>
          <p:cNvSpPr txBox="1"/>
          <p:nvPr/>
        </p:nvSpPr>
        <p:spPr>
          <a:xfrm>
            <a:off x="4985430" y="1836412"/>
            <a:ext cx="6607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63EF90-092C-8B68-5188-C55F7471D273}"/>
              </a:ext>
            </a:extLst>
          </p:cNvPr>
          <p:cNvSpPr txBox="1"/>
          <p:nvPr/>
        </p:nvSpPr>
        <p:spPr>
          <a:xfrm>
            <a:off x="5607585" y="717088"/>
            <a:ext cx="2765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CRESST Background Studies</a:t>
            </a:r>
          </a:p>
        </p:txBody>
      </p:sp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C4053045-FCC7-9C5E-144C-D5D3CE66C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91793"/>
            <a:ext cx="6145407" cy="286620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EEEC37-81F3-D44A-8E65-280D7F07CE15}"/>
              </a:ext>
            </a:extLst>
          </p:cNvPr>
          <p:cNvCxnSpPr>
            <a:cxnSpLocks/>
          </p:cNvCxnSpPr>
          <p:nvPr/>
        </p:nvCxnSpPr>
        <p:spPr>
          <a:xfrm>
            <a:off x="1577135" y="4091275"/>
            <a:ext cx="0" cy="24527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CD79DD-1B99-1405-275E-F4CD006CF38E}"/>
              </a:ext>
            </a:extLst>
          </p:cNvPr>
          <p:cNvCxnSpPr>
            <a:cxnSpLocks/>
          </p:cNvCxnSpPr>
          <p:nvPr/>
        </p:nvCxnSpPr>
        <p:spPr>
          <a:xfrm>
            <a:off x="2083834" y="4091275"/>
            <a:ext cx="0" cy="25298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1D00-735D-A3A9-BB2B-AE71BE974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709" y="826829"/>
            <a:ext cx="3970419" cy="3027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Mysterious monotonically increasing background rate at low energies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E3264C-A113-A272-E91A-915C605648AD}"/>
              </a:ext>
            </a:extLst>
          </p:cNvPr>
          <p:cNvSpPr txBox="1"/>
          <p:nvPr/>
        </p:nvSpPr>
        <p:spPr>
          <a:xfrm>
            <a:off x="2136835" y="4132207"/>
            <a:ext cx="368595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EDELWEISS Low Energy Excess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B97DA2-F074-9C68-1292-E99265AA4A31}"/>
              </a:ext>
            </a:extLst>
          </p:cNvPr>
          <p:cNvSpPr txBox="1"/>
          <p:nvPr/>
        </p:nvSpPr>
        <p:spPr>
          <a:xfrm>
            <a:off x="2162239" y="5832930"/>
            <a:ext cx="24204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Warm up to 11K and 19K due to fridge issues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B998C1-11E1-B63C-A5B7-67CEBA690A05}"/>
              </a:ext>
            </a:extLst>
          </p:cNvPr>
          <p:cNvSpPr/>
          <p:nvPr/>
        </p:nvSpPr>
        <p:spPr>
          <a:xfrm>
            <a:off x="4808830" y="6075301"/>
            <a:ext cx="101395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E. </a:t>
            </a:r>
            <a:r>
              <a:rPr lang="en-US" sz="105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Queguiner</a:t>
            </a:r>
            <a:endParaRPr lang="en-US" sz="105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</a:rPr>
              <a:t>Thesis</a:t>
            </a:r>
            <a:endParaRPr lang="en-US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DE3800-C0CB-B2BE-82CC-3761182EE2E7}"/>
              </a:ext>
            </a:extLst>
          </p:cNvPr>
          <p:cNvSpPr txBox="1"/>
          <p:nvPr/>
        </p:nvSpPr>
        <p:spPr>
          <a:xfrm>
            <a:off x="6060495" y="4348642"/>
            <a:ext cx="3074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Background varies with time/time since cooldown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Background produces no ionization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Scales with surface or sensor area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76FD42-0ADD-8BBA-C0DA-F4C0BFA15D10}"/>
              </a:ext>
            </a:extLst>
          </p:cNvPr>
          <p:cNvSpPr txBox="1"/>
          <p:nvPr/>
        </p:nvSpPr>
        <p:spPr>
          <a:xfrm>
            <a:off x="4959950" y="3059668"/>
            <a:ext cx="337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Expected Radiogenic Backgrounds</a:t>
            </a:r>
          </a:p>
        </p:txBody>
      </p:sp>
    </p:spTree>
    <p:extLst>
      <p:ext uri="{BB962C8B-B14F-4D97-AF65-F5344CB8AC3E}">
        <p14:creationId xmlns:p14="http://schemas.microsoft.com/office/powerpoint/2010/main" val="27754807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0A014-B021-0C9B-D83D-61D25B539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0333"/>
          </a:xfrm>
        </p:spPr>
        <p:txBody>
          <a:bodyPr/>
          <a:lstStyle/>
          <a:p>
            <a:r>
              <a:rPr lang="en-US" dirty="0"/>
              <a:t>Stress Induced Microfractures?</a:t>
            </a:r>
          </a:p>
        </p:txBody>
      </p:sp>
      <p:sp>
        <p:nvSpPr>
          <p:cNvPr id="4" name="Google Shape;192;p26">
            <a:extLst>
              <a:ext uri="{FF2B5EF4-FFF2-40B4-BE49-F238E27FC236}">
                <a16:creationId xmlns:a16="http://schemas.microsoft.com/office/drawing/2014/main" id="{B7521ED0-009D-471D-8AA2-DC4DDC330F45}"/>
              </a:ext>
            </a:extLst>
          </p:cNvPr>
          <p:cNvSpPr/>
          <p:nvPr/>
        </p:nvSpPr>
        <p:spPr>
          <a:xfrm>
            <a:off x="820733" y="1136636"/>
            <a:ext cx="2743200" cy="1151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5" name="Google Shape;193;p26">
            <a:extLst>
              <a:ext uri="{FF2B5EF4-FFF2-40B4-BE49-F238E27FC236}">
                <a16:creationId xmlns:a16="http://schemas.microsoft.com/office/drawing/2014/main" id="{FE00633E-3960-BBBF-5E7A-7E3F60958643}"/>
              </a:ext>
            </a:extLst>
          </p:cNvPr>
          <p:cNvSpPr txBox="1"/>
          <p:nvPr/>
        </p:nvSpPr>
        <p:spPr>
          <a:xfrm>
            <a:off x="1440683" y="1443850"/>
            <a:ext cx="1652267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Detector</a:t>
            </a:r>
            <a:endParaRPr sz="2400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" name="Google Shape;194;p26">
            <a:extLst>
              <a:ext uri="{FF2B5EF4-FFF2-40B4-BE49-F238E27FC236}">
                <a16:creationId xmlns:a16="http://schemas.microsoft.com/office/drawing/2014/main" id="{B101C79D-DCF4-D35B-E63B-CFB6B46D4DBE}"/>
              </a:ext>
            </a:extLst>
          </p:cNvPr>
          <p:cNvSpPr/>
          <p:nvPr/>
        </p:nvSpPr>
        <p:spPr>
          <a:xfrm>
            <a:off x="1126833" y="705187"/>
            <a:ext cx="2180000" cy="260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7" name="Google Shape;197;p26">
            <a:extLst>
              <a:ext uri="{FF2B5EF4-FFF2-40B4-BE49-F238E27FC236}">
                <a16:creationId xmlns:a16="http://schemas.microsoft.com/office/drawing/2014/main" id="{75C3C69C-4078-CA40-724B-490F0FF82D03}"/>
              </a:ext>
            </a:extLst>
          </p:cNvPr>
          <p:cNvSpPr/>
          <p:nvPr/>
        </p:nvSpPr>
        <p:spPr>
          <a:xfrm>
            <a:off x="4186612" y="1474567"/>
            <a:ext cx="562632" cy="4104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" name="Google Shape;198;p26">
            <a:extLst>
              <a:ext uri="{FF2B5EF4-FFF2-40B4-BE49-F238E27FC236}">
                <a16:creationId xmlns:a16="http://schemas.microsoft.com/office/drawing/2014/main" id="{A96C584F-B501-CE2C-C14F-0125D3D42864}"/>
              </a:ext>
            </a:extLst>
          </p:cNvPr>
          <p:cNvSpPr/>
          <p:nvPr/>
        </p:nvSpPr>
        <p:spPr>
          <a:xfrm>
            <a:off x="5365300" y="1136636"/>
            <a:ext cx="2743200" cy="11512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" name="Google Shape;199;p26">
            <a:extLst>
              <a:ext uri="{FF2B5EF4-FFF2-40B4-BE49-F238E27FC236}">
                <a16:creationId xmlns:a16="http://schemas.microsoft.com/office/drawing/2014/main" id="{3E96F0A7-3753-EAF4-D294-6961695EACAC}"/>
              </a:ext>
            </a:extLst>
          </p:cNvPr>
          <p:cNvSpPr txBox="1"/>
          <p:nvPr/>
        </p:nvSpPr>
        <p:spPr>
          <a:xfrm>
            <a:off x="5687319" y="1534736"/>
            <a:ext cx="1582698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Detector</a:t>
            </a:r>
            <a:endParaRPr sz="2400" b="1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Google Shape;200;p26">
            <a:extLst>
              <a:ext uri="{FF2B5EF4-FFF2-40B4-BE49-F238E27FC236}">
                <a16:creationId xmlns:a16="http://schemas.microsoft.com/office/drawing/2014/main" id="{9D8F99A2-C294-44B2-1E02-896BA798C857}"/>
              </a:ext>
            </a:extLst>
          </p:cNvPr>
          <p:cNvSpPr/>
          <p:nvPr/>
        </p:nvSpPr>
        <p:spPr>
          <a:xfrm>
            <a:off x="6191900" y="798170"/>
            <a:ext cx="1090000" cy="2600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1" name="Google Shape;201;p26">
            <a:extLst>
              <a:ext uri="{FF2B5EF4-FFF2-40B4-BE49-F238E27FC236}">
                <a16:creationId xmlns:a16="http://schemas.microsoft.com/office/drawing/2014/main" id="{0977C0E2-A38E-4883-3329-5352137B2365}"/>
              </a:ext>
            </a:extLst>
          </p:cNvPr>
          <p:cNvSpPr/>
          <p:nvPr/>
        </p:nvSpPr>
        <p:spPr>
          <a:xfrm rot="2051672">
            <a:off x="7224135" y="1121547"/>
            <a:ext cx="367428" cy="533557"/>
          </a:xfrm>
          <a:prstGeom prst="lightningBol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15" name="Google Shape;206;p26">
            <a:extLst>
              <a:ext uri="{FF2B5EF4-FFF2-40B4-BE49-F238E27FC236}">
                <a16:creationId xmlns:a16="http://schemas.microsoft.com/office/drawing/2014/main" id="{AC0E191A-54DA-4241-D029-37D64C59A909}"/>
              </a:ext>
            </a:extLst>
          </p:cNvPr>
          <p:cNvCxnSpPr/>
          <p:nvPr/>
        </p:nvCxnSpPr>
        <p:spPr>
          <a:xfrm flipH="1">
            <a:off x="10054300" y="3684407"/>
            <a:ext cx="514400" cy="3308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207;p26">
            <a:extLst>
              <a:ext uri="{FF2B5EF4-FFF2-40B4-BE49-F238E27FC236}">
                <a16:creationId xmlns:a16="http://schemas.microsoft.com/office/drawing/2014/main" id="{00187306-A932-0DF4-8632-E342FB0CA927}"/>
              </a:ext>
            </a:extLst>
          </p:cNvPr>
          <p:cNvCxnSpPr/>
          <p:nvPr/>
        </p:nvCxnSpPr>
        <p:spPr>
          <a:xfrm flipH="1">
            <a:off x="10103500" y="3378474"/>
            <a:ext cx="411200" cy="2572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208;p26">
            <a:extLst>
              <a:ext uri="{FF2B5EF4-FFF2-40B4-BE49-F238E27FC236}">
                <a16:creationId xmlns:a16="http://schemas.microsoft.com/office/drawing/2014/main" id="{E5B7B0A5-3A36-9341-6D9E-7C7731CE5A21}"/>
              </a:ext>
            </a:extLst>
          </p:cNvPr>
          <p:cNvCxnSpPr>
            <a:cxnSpLocks/>
          </p:cNvCxnSpPr>
          <p:nvPr/>
        </p:nvCxnSpPr>
        <p:spPr>
          <a:xfrm flipH="1">
            <a:off x="7045967" y="1262352"/>
            <a:ext cx="247200" cy="157517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209;p26">
            <a:extLst>
              <a:ext uri="{FF2B5EF4-FFF2-40B4-BE49-F238E27FC236}">
                <a16:creationId xmlns:a16="http://schemas.microsoft.com/office/drawing/2014/main" id="{A7EA2C82-43AB-02FA-6BE5-30551534BBC3}"/>
              </a:ext>
            </a:extLst>
          </p:cNvPr>
          <p:cNvCxnSpPr>
            <a:cxnSpLocks/>
          </p:cNvCxnSpPr>
          <p:nvPr/>
        </p:nvCxnSpPr>
        <p:spPr>
          <a:xfrm>
            <a:off x="7575681" y="1235375"/>
            <a:ext cx="186400" cy="1736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8" name="Google Shape;210;p26">
            <a:extLst>
              <a:ext uri="{FF2B5EF4-FFF2-40B4-BE49-F238E27FC236}">
                <a16:creationId xmlns:a16="http://schemas.microsoft.com/office/drawing/2014/main" id="{F6FAC983-6BCF-A420-1B65-ECB955C39840}"/>
              </a:ext>
            </a:extLst>
          </p:cNvPr>
          <p:cNvCxnSpPr>
            <a:cxnSpLocks/>
          </p:cNvCxnSpPr>
          <p:nvPr/>
        </p:nvCxnSpPr>
        <p:spPr>
          <a:xfrm>
            <a:off x="7466633" y="1513209"/>
            <a:ext cx="186400" cy="1736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" name="Google Shape;211;p26">
            <a:extLst>
              <a:ext uri="{FF2B5EF4-FFF2-40B4-BE49-F238E27FC236}">
                <a16:creationId xmlns:a16="http://schemas.microsoft.com/office/drawing/2014/main" id="{A15FF78F-AB85-F61F-EDF0-38A118360252}"/>
              </a:ext>
            </a:extLst>
          </p:cNvPr>
          <p:cNvCxnSpPr>
            <a:cxnSpLocks/>
          </p:cNvCxnSpPr>
          <p:nvPr/>
        </p:nvCxnSpPr>
        <p:spPr>
          <a:xfrm>
            <a:off x="7452466" y="1716000"/>
            <a:ext cx="350800" cy="3380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2" name="Google Shape;207;p26">
            <a:extLst>
              <a:ext uri="{FF2B5EF4-FFF2-40B4-BE49-F238E27FC236}">
                <a16:creationId xmlns:a16="http://schemas.microsoft.com/office/drawing/2014/main" id="{567BE256-1A90-DE34-7E9E-B43A2E2F9DBC}"/>
              </a:ext>
            </a:extLst>
          </p:cNvPr>
          <p:cNvCxnSpPr>
            <a:cxnSpLocks/>
          </p:cNvCxnSpPr>
          <p:nvPr/>
        </p:nvCxnSpPr>
        <p:spPr>
          <a:xfrm flipH="1">
            <a:off x="6657984" y="1998593"/>
            <a:ext cx="411200" cy="2572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208;p26">
            <a:extLst>
              <a:ext uri="{FF2B5EF4-FFF2-40B4-BE49-F238E27FC236}">
                <a16:creationId xmlns:a16="http://schemas.microsoft.com/office/drawing/2014/main" id="{B4E4C1F2-30BA-64ED-E640-03D9885634FA}"/>
              </a:ext>
            </a:extLst>
          </p:cNvPr>
          <p:cNvCxnSpPr>
            <a:cxnSpLocks/>
          </p:cNvCxnSpPr>
          <p:nvPr/>
        </p:nvCxnSpPr>
        <p:spPr>
          <a:xfrm flipH="1">
            <a:off x="7099017" y="1424603"/>
            <a:ext cx="247200" cy="2568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" name="Google Shape;209;p26">
            <a:extLst>
              <a:ext uri="{FF2B5EF4-FFF2-40B4-BE49-F238E27FC236}">
                <a16:creationId xmlns:a16="http://schemas.microsoft.com/office/drawing/2014/main" id="{97F01DD6-201E-E764-7B5D-7E51ACC774AA}"/>
              </a:ext>
            </a:extLst>
          </p:cNvPr>
          <p:cNvCxnSpPr>
            <a:cxnSpLocks/>
          </p:cNvCxnSpPr>
          <p:nvPr/>
        </p:nvCxnSpPr>
        <p:spPr>
          <a:xfrm>
            <a:off x="7523336" y="1360383"/>
            <a:ext cx="186400" cy="1736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9" name="Google Shape;207;p26">
            <a:extLst>
              <a:ext uri="{FF2B5EF4-FFF2-40B4-BE49-F238E27FC236}">
                <a16:creationId xmlns:a16="http://schemas.microsoft.com/office/drawing/2014/main" id="{2F23FE9D-AB53-C825-615E-A5743A31C947}"/>
              </a:ext>
            </a:extLst>
          </p:cNvPr>
          <p:cNvCxnSpPr>
            <a:cxnSpLocks/>
          </p:cNvCxnSpPr>
          <p:nvPr/>
        </p:nvCxnSpPr>
        <p:spPr>
          <a:xfrm flipH="1">
            <a:off x="7332978" y="1744469"/>
            <a:ext cx="58539" cy="334918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60" name="Google Shape;208;p26">
            <a:extLst>
              <a:ext uri="{FF2B5EF4-FFF2-40B4-BE49-F238E27FC236}">
                <a16:creationId xmlns:a16="http://schemas.microsoft.com/office/drawing/2014/main" id="{8737C3D3-FEB5-497B-56D9-8BBD8EE3F28B}"/>
              </a:ext>
            </a:extLst>
          </p:cNvPr>
          <p:cNvCxnSpPr>
            <a:cxnSpLocks/>
          </p:cNvCxnSpPr>
          <p:nvPr/>
        </p:nvCxnSpPr>
        <p:spPr>
          <a:xfrm flipH="1">
            <a:off x="7152327" y="1600009"/>
            <a:ext cx="247200" cy="256800"/>
          </a:xfrm>
          <a:prstGeom prst="straightConnector1">
            <a:avLst/>
          </a:prstGeom>
          <a:noFill/>
          <a:ln w="19050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E935AE3-5E42-FD98-A815-7DEEA4CA0928}"/>
              </a:ext>
            </a:extLst>
          </p:cNvPr>
          <p:cNvSpPr txBox="1"/>
          <p:nvPr/>
        </p:nvSpPr>
        <p:spPr>
          <a:xfrm>
            <a:off x="440651" y="2293923"/>
            <a:ext cx="3503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under stress due to thermal </a:t>
            </a:r>
            <a:r>
              <a:rPr lang="en-US" dirty="0" err="1"/>
              <a:t>contraction,manufacturing</a:t>
            </a:r>
            <a:r>
              <a:rPr lang="en-US" dirty="0"/>
              <a:t>, etc.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72DEC5F-DB84-CBF3-E569-1C102D86639D}"/>
              </a:ext>
            </a:extLst>
          </p:cNvPr>
          <p:cNvSpPr txBox="1"/>
          <p:nvPr/>
        </p:nvSpPr>
        <p:spPr>
          <a:xfrm>
            <a:off x="5294285" y="2377003"/>
            <a:ext cx="3503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 relaxes releasing phonon energy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EAD1325-538A-E801-D45F-6C78C7AD3E61}"/>
              </a:ext>
            </a:extLst>
          </p:cNvPr>
          <p:cNvSpPr txBox="1"/>
          <p:nvPr/>
        </p:nvSpPr>
        <p:spPr>
          <a:xfrm>
            <a:off x="0" y="3326378"/>
            <a:ext cx="40181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Evidence: Using glue with high thermal contraction stress can increase low energy event rate by x10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Mitigation Plan: Decrease residual stress everywhere in detector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029C24C-D3BB-5853-81DE-19686083D984}"/>
              </a:ext>
            </a:extLst>
          </p:cNvPr>
          <p:cNvSpPr txBox="1"/>
          <p:nvPr/>
        </p:nvSpPr>
        <p:spPr>
          <a:xfrm>
            <a:off x="5428741" y="6422833"/>
            <a:ext cx="2280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arXiv:physics</a:t>
            </a:r>
            <a:r>
              <a:rPr lang="en-US" dirty="0">
                <a:solidFill>
                  <a:schemeClr val="bg1"/>
                </a:solidFill>
              </a:rPr>
              <a:t>/0504151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F6C180E-4D7D-EC41-7378-54A93AE70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38" y="3252293"/>
            <a:ext cx="5135063" cy="298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372FF3B1-FBE0-A008-1A2B-9065ECEEE91E}"/>
              </a:ext>
            </a:extLst>
          </p:cNvPr>
          <p:cNvSpPr txBox="1"/>
          <p:nvPr/>
        </p:nvSpPr>
        <p:spPr>
          <a:xfrm>
            <a:off x="6507099" y="3395885"/>
            <a:ext cx="1525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</a:rPr>
              <a:t>2208.02790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59528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7548F-8D44-1253-55A9-C1C59C4FA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2" y="2687332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/>
              <a:t>Discriminating between DM Signals and Backgrounds</a:t>
            </a:r>
          </a:p>
        </p:txBody>
      </p:sp>
    </p:spTree>
    <p:extLst>
      <p:ext uri="{BB962C8B-B14F-4D97-AF65-F5344CB8AC3E}">
        <p14:creationId xmlns:p14="http://schemas.microsoft.com/office/powerpoint/2010/main" val="19921336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6783-7D52-7342-85D5-C77B81FF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828"/>
            <a:ext cx="9144000" cy="539538"/>
          </a:xfrm>
        </p:spPr>
        <p:txBody>
          <a:bodyPr>
            <a:noAutofit/>
          </a:bodyPr>
          <a:lstStyle/>
          <a:p>
            <a:r>
              <a:rPr lang="en-US" sz="3600" dirty="0"/>
              <a:t>TESSERACT Discrimination: Superfluid Helium</a:t>
            </a:r>
          </a:p>
        </p:txBody>
      </p:sp>
      <p:pic>
        <p:nvPicPr>
          <p:cNvPr id="4" name="Content Placeholder 3" descr="Screen Shot 2015-09-30 at 1.19.17 PM.png">
            <a:extLst>
              <a:ext uri="{FF2B5EF4-FFF2-40B4-BE49-F238E27FC236}">
                <a16:creationId xmlns:a16="http://schemas.microsoft.com/office/drawing/2014/main" id="{60E96C23-85AC-EE4F-B525-C2E5C1C09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7" t="28726" r="2603" b="5394"/>
          <a:stretch/>
        </p:blipFill>
        <p:spPr>
          <a:xfrm>
            <a:off x="0" y="572366"/>
            <a:ext cx="4217276" cy="41223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295EA-2737-1C4A-BF6D-3388E2F41947}"/>
              </a:ext>
            </a:extLst>
          </p:cNvPr>
          <p:cNvSpPr txBox="1"/>
          <p:nvPr/>
        </p:nvSpPr>
        <p:spPr>
          <a:xfrm>
            <a:off x="4290326" y="601510"/>
            <a:ext cx="48638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2400" dirty="0"/>
              <a:t>Superfluid Helium: it’s a liquid … no stress microfractures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2400" dirty="0"/>
              <a:t>Multiple Pixel Coincidence for He DM events discriminates </a:t>
            </a:r>
            <a:r>
              <a:rPr lang="en-US" sz="2400" dirty="0">
                <a:solidFill>
                  <a:srgbClr val="FF8415"/>
                </a:solidFill>
              </a:rPr>
              <a:t>DM</a:t>
            </a:r>
            <a:r>
              <a:rPr lang="en-US" sz="2400" dirty="0"/>
              <a:t> from </a:t>
            </a:r>
            <a:r>
              <a:rPr lang="en-US" sz="2400" dirty="0">
                <a:solidFill>
                  <a:srgbClr val="00B050"/>
                </a:solidFill>
              </a:rPr>
              <a:t>pixel microfractures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2400" dirty="0"/>
              <a:t>Pulse Shape Discrimination: Helium is slow! </a:t>
            </a:r>
          </a:p>
          <a:p>
            <a:endParaRPr lang="en-US" sz="2400" dirty="0"/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B9F56771-141B-5541-9F8F-723CDEDEF99B}"/>
              </a:ext>
            </a:extLst>
          </p:cNvPr>
          <p:cNvSpPr/>
          <p:nvPr/>
        </p:nvSpPr>
        <p:spPr>
          <a:xfrm>
            <a:off x="1966459" y="2333083"/>
            <a:ext cx="469314" cy="393550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4C6F5C08-D273-8A44-A281-BE2F83BD4D70}"/>
              </a:ext>
            </a:extLst>
          </p:cNvPr>
          <p:cNvSpPr/>
          <p:nvPr/>
        </p:nvSpPr>
        <p:spPr>
          <a:xfrm>
            <a:off x="3368188" y="657105"/>
            <a:ext cx="394427" cy="338664"/>
          </a:xfrm>
          <a:prstGeom prst="irregularSeal1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83A679-DDD4-2849-9AEA-B7327B282513}"/>
              </a:ext>
            </a:extLst>
          </p:cNvPr>
          <p:cNvSpPr txBox="1"/>
          <p:nvPr/>
        </p:nvSpPr>
        <p:spPr>
          <a:xfrm>
            <a:off x="227375" y="4694720"/>
            <a:ext cx="3880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Design Driver #2: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Mitigation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Discrimination plan</a:t>
            </a:r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65CE7C1F-FC3C-514B-B6EE-3B253118F0CE}"/>
              </a:ext>
            </a:extLst>
          </p:cNvPr>
          <p:cNvSpPr/>
          <p:nvPr/>
        </p:nvSpPr>
        <p:spPr>
          <a:xfrm>
            <a:off x="1056001" y="688636"/>
            <a:ext cx="205241" cy="256190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CF0A7E13-5051-A840-86A5-A72F15C4F33B}"/>
              </a:ext>
            </a:extLst>
          </p:cNvPr>
          <p:cNvSpPr/>
          <p:nvPr/>
        </p:nvSpPr>
        <p:spPr>
          <a:xfrm>
            <a:off x="1962517" y="688941"/>
            <a:ext cx="205241" cy="256190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6694698D-D2B8-A846-AC90-1667E3244BC3}"/>
              </a:ext>
            </a:extLst>
          </p:cNvPr>
          <p:cNvSpPr/>
          <p:nvPr/>
        </p:nvSpPr>
        <p:spPr>
          <a:xfrm>
            <a:off x="2431397" y="681059"/>
            <a:ext cx="205241" cy="256190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94749C75-3949-D746-9904-8411066D8A2B}"/>
              </a:ext>
            </a:extLst>
          </p:cNvPr>
          <p:cNvSpPr/>
          <p:nvPr/>
        </p:nvSpPr>
        <p:spPr>
          <a:xfrm>
            <a:off x="2884655" y="657105"/>
            <a:ext cx="205241" cy="256190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B4C70-50E4-AC4D-87BA-533319CBE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E3A0-0650-B744-A7B5-9973D69D1B22}" type="slidenum">
              <a:rPr lang="en-US" smtClean="0"/>
              <a:t>29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C19CDA-04C8-1ADA-32A6-4197E11CDAE1}"/>
              </a:ext>
            </a:extLst>
          </p:cNvPr>
          <p:cNvGrpSpPr/>
          <p:nvPr/>
        </p:nvGrpSpPr>
        <p:grpSpPr>
          <a:xfrm>
            <a:off x="3991778" y="3470629"/>
            <a:ext cx="5122843" cy="3329647"/>
            <a:chOff x="330526" y="1081480"/>
            <a:chExt cx="8092151" cy="5390477"/>
          </a:xfrm>
        </p:grpSpPr>
        <p:pic>
          <p:nvPicPr>
            <p:cNvPr id="22" name="Picture 21" descr="A picture containing histogram&#10;&#10;Description automatically generated">
              <a:extLst>
                <a:ext uri="{FF2B5EF4-FFF2-40B4-BE49-F238E27FC236}">
                  <a16:creationId xmlns:a16="http://schemas.microsoft.com/office/drawing/2014/main" id="{A5A0A522-1DFB-4F6F-A843-8F4487EC0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07" r="3234" b="7359"/>
            <a:stretch/>
          </p:blipFill>
          <p:spPr>
            <a:xfrm>
              <a:off x="330526" y="1081480"/>
              <a:ext cx="8092151" cy="539047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CCB16C9-11F5-7523-CF88-208F8700938C}"/>
                </a:ext>
              </a:extLst>
            </p:cNvPr>
            <p:cNvSpPr txBox="1"/>
            <p:nvPr/>
          </p:nvSpPr>
          <p:spPr>
            <a:xfrm>
              <a:off x="1518663" y="3122902"/>
              <a:ext cx="851278" cy="358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Surface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02980F-6D65-9828-1AED-52550EDEF1D3}"/>
                </a:ext>
              </a:extLst>
            </p:cNvPr>
            <p:cNvSpPr txBox="1"/>
            <p:nvPr/>
          </p:nvSpPr>
          <p:spPr>
            <a:xfrm>
              <a:off x="1423265" y="5234728"/>
              <a:ext cx="1275215" cy="330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Underground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E20A897-33EF-C29C-D217-CA1E5B0434E7}"/>
                </a:ext>
              </a:extLst>
            </p:cNvPr>
            <p:cNvSpPr txBox="1"/>
            <p:nvPr/>
          </p:nvSpPr>
          <p:spPr>
            <a:xfrm rot="4164774">
              <a:off x="2477909" y="4154348"/>
              <a:ext cx="2038415" cy="10209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Stretch</a:t>
              </a:r>
            </a:p>
            <a:p>
              <a:r>
                <a:rPr lang="en-US" dirty="0"/>
                <a:t>Goal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11255F4-3646-63AC-3608-4C520BC21532}"/>
                </a:ext>
              </a:extLst>
            </p:cNvPr>
            <p:cNvSpPr txBox="1"/>
            <p:nvPr/>
          </p:nvSpPr>
          <p:spPr>
            <a:xfrm rot="4164774">
              <a:off x="4331040" y="3861735"/>
              <a:ext cx="1714305" cy="583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Goal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F9D3D6E-A907-D46F-FC4D-831D02E9B21B}"/>
                </a:ext>
              </a:extLst>
            </p:cNvPr>
            <p:cNvSpPr txBox="1"/>
            <p:nvPr/>
          </p:nvSpPr>
          <p:spPr>
            <a:xfrm rot="3730541">
              <a:off x="5542671" y="3509324"/>
              <a:ext cx="1649564" cy="534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Required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FBB5F44-9176-6504-C09B-1D8DD554387F}"/>
                </a:ext>
              </a:extLst>
            </p:cNvPr>
            <p:cNvSpPr txBox="1"/>
            <p:nvPr/>
          </p:nvSpPr>
          <p:spPr>
            <a:xfrm>
              <a:off x="7280768" y="1503992"/>
              <a:ext cx="651424" cy="634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432FF"/>
                  </a:solidFill>
                </a:rPr>
                <a:t>Al</a:t>
              </a:r>
              <a:r>
                <a:rPr lang="en-US" sz="2000" baseline="-25000" dirty="0">
                  <a:solidFill>
                    <a:srgbClr val="0432FF"/>
                  </a:solidFill>
                </a:rPr>
                <a:t>2</a:t>
              </a:r>
              <a:r>
                <a:rPr lang="en-US" sz="2000" dirty="0">
                  <a:solidFill>
                    <a:srgbClr val="0432FF"/>
                  </a:solidFill>
                </a:rPr>
                <a:t>O</a:t>
              </a:r>
              <a:r>
                <a:rPr lang="en-US" sz="2000" baseline="-25000" dirty="0">
                  <a:solidFill>
                    <a:srgbClr val="0432FF"/>
                  </a:solidFill>
                </a:rPr>
                <a:t>3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8520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6C87E-3EB8-B54F-BCF3-B931BC7E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5" y="0"/>
            <a:ext cx="8229600" cy="888274"/>
          </a:xfrm>
        </p:spPr>
        <p:txBody>
          <a:bodyPr/>
          <a:lstStyle/>
          <a:p>
            <a:r>
              <a:rPr lang="en-US" dirty="0"/>
              <a:t>Detection Strategies</a:t>
            </a: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CA1B2B64-BF7D-7C4B-B4FB-AC2AA0DD4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891" y="3532012"/>
            <a:ext cx="6257109" cy="3325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4ACB11-5E74-AB4B-9BAC-63737D2D0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28997"/>
            <a:ext cx="5477535" cy="2938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55A5BA-A2E0-6B44-96CB-4C0577B6EF6A}"/>
              </a:ext>
            </a:extLst>
          </p:cNvPr>
          <p:cNvSpPr txBox="1"/>
          <p:nvPr/>
        </p:nvSpPr>
        <p:spPr>
          <a:xfrm>
            <a:off x="522515" y="914400"/>
            <a:ext cx="4044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Production at Accelerators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7E885-7CE4-3740-A318-F6BB68EA4001}"/>
              </a:ext>
            </a:extLst>
          </p:cNvPr>
          <p:cNvSpPr txBox="1"/>
          <p:nvPr/>
        </p:nvSpPr>
        <p:spPr>
          <a:xfrm>
            <a:off x="3931920" y="3631474"/>
            <a:ext cx="453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Direct Detection of  Galactic Da</a:t>
            </a:r>
            <a:r>
              <a:rPr lang="en-US" sz="2400" dirty="0"/>
              <a:t>rk</a:t>
            </a:r>
            <a:r>
              <a:rPr lang="en-US" sz="2000" dirty="0"/>
              <a:t> Matter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46FE5C-EE73-434C-9EF1-3FA55215408E}"/>
              </a:ext>
            </a:extLst>
          </p:cNvPr>
          <p:cNvSpPr txBox="1"/>
          <p:nvPr/>
        </p:nvSpPr>
        <p:spPr>
          <a:xfrm>
            <a:off x="109499" y="6488668"/>
            <a:ext cx="469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BRN: Dark Matter Small Projects New Initiatives </a:t>
            </a:r>
          </a:p>
        </p:txBody>
      </p:sp>
    </p:spTree>
    <p:extLst>
      <p:ext uri="{BB962C8B-B14F-4D97-AF65-F5344CB8AC3E}">
        <p14:creationId xmlns:p14="http://schemas.microsoft.com/office/powerpoint/2010/main" val="1918876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27E2-3432-CDC9-A987-71A0DF02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6" y="33051"/>
            <a:ext cx="8978746" cy="936433"/>
          </a:xfrm>
        </p:spPr>
        <p:txBody>
          <a:bodyPr>
            <a:normAutofit/>
          </a:bodyPr>
          <a:lstStyle/>
          <a:p>
            <a:r>
              <a:rPr lang="en-US" sz="5400" dirty="0" err="1"/>
              <a:t>SuperCDMS</a:t>
            </a:r>
            <a:r>
              <a:rPr lang="en-US" sz="5400" dirty="0"/>
              <a:t>  Upgrades G2+</a:t>
            </a:r>
          </a:p>
        </p:txBody>
      </p: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9686EEED-DE05-09AB-7984-022E9DB6F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84607"/>
              </p:ext>
            </p:extLst>
          </p:nvPr>
        </p:nvGraphicFramePr>
        <p:xfrm>
          <a:off x="200955" y="5032376"/>
          <a:ext cx="8742090" cy="155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88009">
                  <a:extLst>
                    <a:ext uri="{9D8B030D-6E8A-4147-A177-3AD203B41FA5}">
                      <a16:colId xmlns:a16="http://schemas.microsoft.com/office/drawing/2014/main" val="3243026830"/>
                    </a:ext>
                  </a:extLst>
                </a:gridCol>
                <a:gridCol w="2941503">
                  <a:extLst>
                    <a:ext uri="{9D8B030D-6E8A-4147-A177-3AD203B41FA5}">
                      <a16:colId xmlns:a16="http://schemas.microsoft.com/office/drawing/2014/main" val="2229526302"/>
                    </a:ext>
                  </a:extLst>
                </a:gridCol>
                <a:gridCol w="3412578">
                  <a:extLst>
                    <a:ext uri="{9D8B030D-6E8A-4147-A177-3AD203B41FA5}">
                      <a16:colId xmlns:a16="http://schemas.microsoft.com/office/drawing/2014/main" val="2307682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Cost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Timescale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7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00050" lvl="1" indent="0">
                        <a:buNone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Concept Development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00050" lvl="1" indent="0">
                        <a:buNone/>
                      </a:pPr>
                      <a:r>
                        <a:rPr lang="en-US" sz="2000" dirty="0"/>
                        <a:t>Cryostat exists</a:t>
                      </a:r>
                    </a:p>
                    <a:p>
                      <a:pPr marL="400050" lvl="1" indent="0">
                        <a:buNone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&lt;10M R&amp;D +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Early Science  upgrade prototypes @ CUTE FY25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Full Deployment in SNOLAB cryostat in FY29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1092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B9047B-4810-8529-5D7E-4D621EFAB1BB}"/>
              </a:ext>
            </a:extLst>
          </p:cNvPr>
          <p:cNvSpPr txBox="1"/>
          <p:nvPr/>
        </p:nvSpPr>
        <p:spPr>
          <a:xfrm>
            <a:off x="200955" y="1879321"/>
            <a:ext cx="2082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 Generation HV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4D68A-9A1E-040B-296E-6862B94FCDA1}"/>
              </a:ext>
            </a:extLst>
          </p:cNvPr>
          <p:cNvSpPr txBox="1"/>
          <p:nvPr/>
        </p:nvSpPr>
        <p:spPr>
          <a:xfrm>
            <a:off x="2852054" y="1643423"/>
            <a:ext cx="1859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Volume </a:t>
            </a:r>
            <a:r>
              <a:rPr lang="en-US" dirty="0" err="1"/>
              <a:t>iZIP</a:t>
            </a:r>
            <a:endParaRPr lang="en-US" dirty="0"/>
          </a:p>
          <a:p>
            <a:r>
              <a:rPr lang="en-US" dirty="0"/>
              <a:t>259cm</a:t>
            </a:r>
            <a:r>
              <a:rPr lang="en-US" baseline="30000" dirty="0"/>
              <a:t>3</a:t>
            </a:r>
            <a:r>
              <a:rPr lang="en-US" dirty="0"/>
              <a:t> -&gt; 11cm</a:t>
            </a:r>
            <a:r>
              <a:rPr lang="en-US" baseline="300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88D5B3-6723-5D29-98FC-31A29AC4AFF5}"/>
              </a:ext>
            </a:extLst>
          </p:cNvPr>
          <p:cNvSpPr txBox="1"/>
          <p:nvPr/>
        </p:nvSpPr>
        <p:spPr>
          <a:xfrm>
            <a:off x="8103157" y="187389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0V 1cm</a:t>
            </a:r>
            <a:r>
              <a:rPr lang="en-US" baseline="3000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DE0F2-CF9E-B6B6-0CC7-8CDD43D6F9DD}"/>
              </a:ext>
            </a:extLst>
          </p:cNvPr>
          <p:cNvSpPr txBox="1"/>
          <p:nvPr/>
        </p:nvSpPr>
        <p:spPr>
          <a:xfrm>
            <a:off x="5514475" y="1621422"/>
            <a:ext cx="1786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Phonon Only </a:t>
            </a:r>
            <a:r>
              <a:rPr lang="en-US" dirty="0" err="1"/>
              <a:t>iZIP</a:t>
            </a:r>
            <a:endParaRPr lang="en-US" dirty="0"/>
          </a:p>
          <a:p>
            <a:r>
              <a:rPr lang="en-US" dirty="0"/>
              <a:t>259cm</a:t>
            </a:r>
            <a:r>
              <a:rPr lang="en-US" baseline="30000" dirty="0"/>
              <a:t>3</a:t>
            </a:r>
            <a:r>
              <a:rPr lang="en-US" dirty="0"/>
              <a:t> -&gt; 11cm</a:t>
            </a:r>
            <a:r>
              <a:rPr lang="en-US" baseline="300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585FC-9D1B-1539-2716-4C0DFBE43039}"/>
              </a:ext>
            </a:extLst>
          </p:cNvPr>
          <p:cNvSpPr txBox="1"/>
          <p:nvPr/>
        </p:nvSpPr>
        <p:spPr>
          <a:xfrm>
            <a:off x="2168489" y="4572240"/>
            <a:ext cx="4807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All concepts discussed in 2203.08463</a:t>
            </a:r>
          </a:p>
        </p:txBody>
      </p:sp>
      <p:pic>
        <p:nvPicPr>
          <p:cNvPr id="13" name="Picture 12" descr="A close-up of a sewing machine&#10;&#10;Description automatically generated with low confidence">
            <a:extLst>
              <a:ext uri="{FF2B5EF4-FFF2-40B4-BE49-F238E27FC236}">
                <a16:creationId xmlns:a16="http://schemas.microsoft.com/office/drawing/2014/main" id="{1209A35E-F634-45E3-1C46-A249C73A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35" y="2297822"/>
            <a:ext cx="2313541" cy="2191776"/>
          </a:xfrm>
          <a:prstGeom prst="rect">
            <a:avLst/>
          </a:prstGeom>
        </p:spPr>
      </p:pic>
      <p:pic>
        <p:nvPicPr>
          <p:cNvPr id="15" name="Picture 14" descr="A picture containing indoor, electronics, hard disc&#10;&#10;Description automatically generated">
            <a:extLst>
              <a:ext uri="{FF2B5EF4-FFF2-40B4-BE49-F238E27FC236}">
                <a16:creationId xmlns:a16="http://schemas.microsoft.com/office/drawing/2014/main" id="{E1477F14-3E4B-130C-871E-DAA897FA0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440" y="2297820"/>
            <a:ext cx="2410954" cy="2191776"/>
          </a:xfrm>
          <a:prstGeom prst="rect">
            <a:avLst/>
          </a:prstGeom>
        </p:spPr>
      </p:pic>
      <p:pic>
        <p:nvPicPr>
          <p:cNvPr id="16" name="Picture 15" descr="A picture containing indoor, electronics, hard disc&#10;&#10;Description automatically generated">
            <a:extLst>
              <a:ext uri="{FF2B5EF4-FFF2-40B4-BE49-F238E27FC236}">
                <a16:creationId xmlns:a16="http://schemas.microsoft.com/office/drawing/2014/main" id="{6A0687D4-00FF-B240-88D1-B10FCFF8B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251" y="2309075"/>
            <a:ext cx="2398573" cy="2180521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15B96013-CFD1-D30A-A37D-D8A15C4CD7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0" t="15953" r="13463" b="24510"/>
          <a:stretch/>
        </p:blipFill>
        <p:spPr bwMode="auto">
          <a:xfrm>
            <a:off x="7791681" y="2556433"/>
            <a:ext cx="1402779" cy="128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257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" y="24870"/>
            <a:ext cx="9144000" cy="521894"/>
          </a:xfrm>
        </p:spPr>
        <p:txBody>
          <a:bodyPr>
            <a:noAutofit/>
          </a:bodyPr>
          <a:lstStyle/>
          <a:p>
            <a:r>
              <a:rPr lang="en-US" sz="3600" dirty="0" err="1"/>
              <a:t>SuperCDMS</a:t>
            </a:r>
            <a:r>
              <a:rPr lang="en-US" sz="3600" dirty="0"/>
              <a:t> G2: Excitation Sensitivity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180764" y="618501"/>
            <a:ext cx="43554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2400" dirty="0"/>
              <a:t>Drifting charges release kinetic energy via NTL Phonon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</a:p>
          <a:p>
            <a:pPr marL="214313" indent="-214313">
              <a:buFont typeface="Arial"/>
              <a:buChar char="•"/>
            </a:pPr>
            <a:endParaRPr lang="en-US" sz="2400" dirty="0"/>
          </a:p>
          <a:p>
            <a:endParaRPr lang="en-US" sz="2400" dirty="0"/>
          </a:p>
        </p:txBody>
      </p:sp>
      <p:grpSp>
        <p:nvGrpSpPr>
          <p:cNvPr id="86" name="Group 85"/>
          <p:cNvGrpSpPr/>
          <p:nvPr/>
        </p:nvGrpSpPr>
        <p:grpSpPr>
          <a:xfrm>
            <a:off x="4572000" y="726882"/>
            <a:ext cx="4532701" cy="2261636"/>
            <a:chOff x="609170" y="3654846"/>
            <a:chExt cx="5368954" cy="2341180"/>
          </a:xfrm>
        </p:grpSpPr>
        <p:sp>
          <p:nvSpPr>
            <p:cNvPr id="27" name="AutoShape 1"/>
            <p:cNvSpPr>
              <a:spLocks/>
            </p:cNvSpPr>
            <p:nvPr/>
          </p:nvSpPr>
          <p:spPr bwMode="auto">
            <a:xfrm>
              <a:off x="609170" y="3706470"/>
              <a:ext cx="5368954" cy="2231834"/>
            </a:xfrm>
            <a:prstGeom prst="roundRect">
              <a:avLst>
                <a:gd name="adj" fmla="val 6407"/>
              </a:avLst>
            </a:prstGeom>
            <a:solidFill>
              <a:schemeClr val="bg1">
                <a:lumMod val="85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 dirty="0"/>
            </a:p>
          </p:txBody>
        </p:sp>
        <p:sp>
          <p:nvSpPr>
            <p:cNvPr id="30" name="Freeform 4"/>
            <p:cNvSpPr>
              <a:spLocks/>
            </p:cNvSpPr>
            <p:nvPr/>
          </p:nvSpPr>
          <p:spPr bwMode="auto">
            <a:xfrm rot="21120000">
              <a:off x="1253237" y="4955197"/>
              <a:ext cx="393700" cy="254000"/>
            </a:xfrm>
            <a:custGeom>
              <a:avLst/>
              <a:gdLst>
                <a:gd name="T0" fmla="*/ 8100 w 21600"/>
                <a:gd name="T1" fmla="*/ 4320 h 21600"/>
                <a:gd name="T2" fmla="*/ 11957 w 21600"/>
                <a:gd name="T3" fmla="*/ 5940 h 21600"/>
                <a:gd name="T4" fmla="*/ 15043 w 21600"/>
                <a:gd name="T5" fmla="*/ 0 h 21600"/>
                <a:gd name="T6" fmla="*/ 16586 w 21600"/>
                <a:gd name="T7" fmla="*/ 6480 h 21600"/>
                <a:gd name="T8" fmla="*/ 21600 w 21600"/>
                <a:gd name="T9" fmla="*/ 9720 h 21600"/>
                <a:gd name="T10" fmla="*/ 15429 w 21600"/>
                <a:gd name="T11" fmla="*/ 12420 h 21600"/>
                <a:gd name="T12" fmla="*/ 14271 w 21600"/>
                <a:gd name="T13" fmla="*/ 18360 h 21600"/>
                <a:gd name="T14" fmla="*/ 9257 w 21600"/>
                <a:gd name="T15" fmla="*/ 16200 h 21600"/>
                <a:gd name="T16" fmla="*/ 6171 w 21600"/>
                <a:gd name="T17" fmla="*/ 21600 h 21600"/>
                <a:gd name="T18" fmla="*/ 4243 w 21600"/>
                <a:gd name="T19" fmla="*/ 15660 h 21600"/>
                <a:gd name="T20" fmla="*/ 0 w 21600"/>
                <a:gd name="T21" fmla="*/ 9720 h 21600"/>
                <a:gd name="T22" fmla="*/ 5014 w 21600"/>
                <a:gd name="T23" fmla="*/ 9180 h 21600"/>
                <a:gd name="T24" fmla="*/ 5014 w 21600"/>
                <a:gd name="T25" fmla="*/ 27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600" h="21600">
                  <a:moveTo>
                    <a:pt x="8100" y="4320"/>
                  </a:moveTo>
                  <a:lnTo>
                    <a:pt x="11957" y="5940"/>
                  </a:lnTo>
                  <a:lnTo>
                    <a:pt x="15043" y="0"/>
                  </a:lnTo>
                  <a:lnTo>
                    <a:pt x="16586" y="6480"/>
                  </a:lnTo>
                  <a:lnTo>
                    <a:pt x="21600" y="9720"/>
                  </a:lnTo>
                  <a:lnTo>
                    <a:pt x="15429" y="12420"/>
                  </a:lnTo>
                  <a:lnTo>
                    <a:pt x="14271" y="18360"/>
                  </a:lnTo>
                  <a:lnTo>
                    <a:pt x="9257" y="16200"/>
                  </a:lnTo>
                  <a:lnTo>
                    <a:pt x="6171" y="21600"/>
                  </a:lnTo>
                  <a:lnTo>
                    <a:pt x="4243" y="15660"/>
                  </a:lnTo>
                  <a:lnTo>
                    <a:pt x="0" y="9720"/>
                  </a:lnTo>
                  <a:lnTo>
                    <a:pt x="5014" y="9180"/>
                  </a:lnTo>
                  <a:lnTo>
                    <a:pt x="5014" y="2700"/>
                  </a:lnTo>
                </a:path>
              </a:pathLst>
            </a:custGeom>
            <a:solidFill>
              <a:srgbClr val="FFFF00"/>
            </a:solidFill>
            <a:ln w="25400" cap="flat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1" name="Line 5"/>
            <p:cNvSpPr>
              <a:spLocks noChangeShapeType="1"/>
            </p:cNvSpPr>
            <p:nvPr/>
          </p:nvSpPr>
          <p:spPr bwMode="auto">
            <a:xfrm flipH="1">
              <a:off x="1402451" y="3789065"/>
              <a:ext cx="1737" cy="112804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5" name="Line 9"/>
            <p:cNvSpPr>
              <a:spLocks noChangeShapeType="1"/>
            </p:cNvSpPr>
            <p:nvPr/>
          </p:nvSpPr>
          <p:spPr bwMode="auto">
            <a:xfrm rot="10800000">
              <a:off x="1442718" y="5213096"/>
              <a:ext cx="24988" cy="687464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254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6" name="Line 10"/>
            <p:cNvSpPr>
              <a:spLocks noChangeShapeType="1"/>
            </p:cNvSpPr>
            <p:nvPr/>
          </p:nvSpPr>
          <p:spPr bwMode="auto">
            <a:xfrm flipH="1">
              <a:off x="1690588" y="4997023"/>
              <a:ext cx="250496" cy="25624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 flipH="1">
              <a:off x="1639788" y="4780210"/>
              <a:ext cx="187722" cy="161475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8" name="Line 12"/>
            <p:cNvSpPr>
              <a:spLocks noChangeShapeType="1"/>
            </p:cNvSpPr>
            <p:nvPr/>
          </p:nvSpPr>
          <p:spPr bwMode="auto">
            <a:xfrm flipH="1">
              <a:off x="1525488" y="4666641"/>
              <a:ext cx="43899" cy="173444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9" name="Line 13"/>
            <p:cNvSpPr>
              <a:spLocks noChangeShapeType="1"/>
            </p:cNvSpPr>
            <p:nvPr/>
          </p:nvSpPr>
          <p:spPr bwMode="auto">
            <a:xfrm rot="10800000">
              <a:off x="1507437" y="5244808"/>
              <a:ext cx="61949" cy="20649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0" name="Line 14"/>
            <p:cNvSpPr>
              <a:spLocks noChangeShapeType="1"/>
            </p:cNvSpPr>
            <p:nvPr/>
          </p:nvSpPr>
          <p:spPr bwMode="auto">
            <a:xfrm rot="10800000">
              <a:off x="1411187" y="5259184"/>
              <a:ext cx="3325" cy="212761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1" name="Line 15"/>
            <p:cNvSpPr>
              <a:spLocks noChangeShapeType="1"/>
            </p:cNvSpPr>
            <p:nvPr/>
          </p:nvSpPr>
          <p:spPr bwMode="auto">
            <a:xfrm rot="10800000" flipH="1">
              <a:off x="960217" y="5157585"/>
              <a:ext cx="265234" cy="87224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2" name="Line 16"/>
            <p:cNvSpPr>
              <a:spLocks noChangeShapeType="1"/>
            </p:cNvSpPr>
            <p:nvPr/>
          </p:nvSpPr>
          <p:spPr bwMode="auto">
            <a:xfrm>
              <a:off x="1228665" y="4697614"/>
              <a:ext cx="104736" cy="225021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3" name="Line 17"/>
            <p:cNvSpPr>
              <a:spLocks noChangeShapeType="1"/>
            </p:cNvSpPr>
            <p:nvPr/>
          </p:nvSpPr>
          <p:spPr bwMode="auto">
            <a:xfrm>
              <a:off x="1084116" y="4811183"/>
              <a:ext cx="174672" cy="16860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4" name="Line 18"/>
            <p:cNvSpPr>
              <a:spLocks noChangeShapeType="1"/>
            </p:cNvSpPr>
            <p:nvPr/>
          </p:nvSpPr>
          <p:spPr bwMode="auto">
            <a:xfrm rot="10800000">
              <a:off x="1652488" y="5119486"/>
              <a:ext cx="267946" cy="114999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5" name="Line 19"/>
            <p:cNvSpPr>
              <a:spLocks noChangeShapeType="1"/>
            </p:cNvSpPr>
            <p:nvPr/>
          </p:nvSpPr>
          <p:spPr bwMode="auto">
            <a:xfrm>
              <a:off x="960218" y="5007348"/>
              <a:ext cx="247770" cy="54988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rgbClr val="0044FE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8" name="Line 22"/>
            <p:cNvSpPr>
              <a:spLocks noChangeShapeType="1"/>
            </p:cNvSpPr>
            <p:nvPr/>
          </p:nvSpPr>
          <p:spPr bwMode="auto">
            <a:xfrm>
              <a:off x="1208015" y="4470477"/>
              <a:ext cx="182524" cy="234648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49" name="Line 23"/>
            <p:cNvSpPr>
              <a:spLocks noChangeShapeType="1"/>
            </p:cNvSpPr>
            <p:nvPr/>
          </p:nvSpPr>
          <p:spPr bwMode="auto">
            <a:xfrm>
              <a:off x="1197690" y="3840687"/>
              <a:ext cx="202386" cy="342025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50" name="Line 24"/>
            <p:cNvSpPr>
              <a:spLocks noChangeShapeType="1"/>
            </p:cNvSpPr>
            <p:nvPr/>
          </p:nvSpPr>
          <p:spPr bwMode="auto">
            <a:xfrm>
              <a:off x="1156390" y="4160744"/>
              <a:ext cx="212712" cy="254038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 flipH="1">
              <a:off x="1415151" y="4356907"/>
              <a:ext cx="164561" cy="293509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52" name="Line 26"/>
            <p:cNvSpPr>
              <a:spLocks noChangeShapeType="1"/>
            </p:cNvSpPr>
            <p:nvPr/>
          </p:nvSpPr>
          <p:spPr bwMode="auto">
            <a:xfrm flipH="1">
              <a:off x="1403237" y="4078149"/>
              <a:ext cx="145499" cy="267458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53" name="Line 27"/>
            <p:cNvSpPr>
              <a:spLocks noChangeShapeType="1"/>
            </p:cNvSpPr>
            <p:nvPr/>
          </p:nvSpPr>
          <p:spPr bwMode="auto">
            <a:xfrm flipH="1">
              <a:off x="1431837" y="3747767"/>
              <a:ext cx="158199" cy="257316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57" name="Line 31"/>
            <p:cNvSpPr>
              <a:spLocks noChangeShapeType="1"/>
            </p:cNvSpPr>
            <p:nvPr/>
          </p:nvSpPr>
          <p:spPr bwMode="auto">
            <a:xfrm rot="10800000">
              <a:off x="1528273" y="5310891"/>
              <a:ext cx="224271" cy="182713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60" name="Line 34"/>
            <p:cNvSpPr>
              <a:spLocks noChangeShapeType="1"/>
            </p:cNvSpPr>
            <p:nvPr/>
          </p:nvSpPr>
          <p:spPr bwMode="auto">
            <a:xfrm rot="10800000">
              <a:off x="1489465" y="5501650"/>
              <a:ext cx="228126" cy="318706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61" name="Line 35"/>
            <p:cNvSpPr>
              <a:spLocks noChangeShapeType="1"/>
            </p:cNvSpPr>
            <p:nvPr/>
          </p:nvSpPr>
          <p:spPr bwMode="auto">
            <a:xfrm rot="10800000">
              <a:off x="1493189" y="5637053"/>
              <a:ext cx="60326" cy="261470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62" name="Line 36"/>
            <p:cNvSpPr>
              <a:spLocks noChangeShapeType="1"/>
            </p:cNvSpPr>
            <p:nvPr/>
          </p:nvSpPr>
          <p:spPr bwMode="auto">
            <a:xfrm rot="10800000" flipH="1">
              <a:off x="1292788" y="5576412"/>
              <a:ext cx="107573" cy="243942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63" name="Line 37"/>
            <p:cNvSpPr>
              <a:spLocks noChangeShapeType="1"/>
            </p:cNvSpPr>
            <p:nvPr/>
          </p:nvSpPr>
          <p:spPr bwMode="auto">
            <a:xfrm rot="10800000" flipH="1">
              <a:off x="1181818" y="5469479"/>
              <a:ext cx="191593" cy="183899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64" name="Line 38"/>
            <p:cNvSpPr>
              <a:spLocks noChangeShapeType="1"/>
            </p:cNvSpPr>
            <p:nvPr/>
          </p:nvSpPr>
          <p:spPr bwMode="auto">
            <a:xfrm rot="10800000" flipH="1">
              <a:off x="1172097" y="5301751"/>
              <a:ext cx="201032" cy="139221"/>
            </a:xfrm>
            <a:prstGeom prst="line">
              <a:avLst/>
            </a:prstGeom>
            <a:solidFill>
              <a:schemeClr val="bg1">
                <a:lumMod val="85000"/>
              </a:schemeClr>
            </a:solidFill>
            <a:ln w="38100" cap="flat">
              <a:solidFill>
                <a:schemeClr val="accent3">
                  <a:lumMod val="75000"/>
                </a:schemeClr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 sz="1350"/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784694" y="3654846"/>
              <a:ext cx="5028231" cy="1"/>
            </a:xfrm>
            <a:prstGeom prst="line">
              <a:avLst/>
            </a:prstGeom>
            <a:ln w="38100" cmpd="sng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875144" y="5996025"/>
              <a:ext cx="5028231" cy="1"/>
            </a:xfrm>
            <a:prstGeom prst="line">
              <a:avLst/>
            </a:prstGeom>
            <a:ln w="38100" cmpd="sng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H="1" flipV="1">
              <a:off x="4264188" y="3747767"/>
              <a:ext cx="41301" cy="2137157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2054656" y="4831831"/>
              <a:ext cx="1699162" cy="356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Recoil Phonons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659837" y="4003409"/>
              <a:ext cx="1564373" cy="3563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Luke Phonons</a:t>
              </a:r>
              <a:endParaRPr lang="en-US" baseline="300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346788" y="4429181"/>
              <a:ext cx="59460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ΔV</a:t>
              </a:r>
            </a:p>
          </p:txBody>
        </p:sp>
      </p:grpSp>
      <p:pic>
        <p:nvPicPr>
          <p:cNvPr id="46" name="Picture 45" descr="latex-image-1.png">
            <a:extLst>
              <a:ext uri="{FF2B5EF4-FFF2-40B4-BE49-F238E27FC236}">
                <a16:creationId xmlns:a16="http://schemas.microsoft.com/office/drawing/2014/main" id="{80B3AA09-D652-7F4F-8977-7F812CDDE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97" y="2771900"/>
            <a:ext cx="2459968" cy="452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4C94F4-E04D-AB40-B049-7582FFD23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71" y="1857846"/>
            <a:ext cx="3378830" cy="692248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7AD7674-411F-2C29-3793-EA86041EB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8825" y="3937554"/>
            <a:ext cx="4383175" cy="27864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71F3C5-3896-22E5-0B58-0810DE37BD29}"/>
              </a:ext>
            </a:extLst>
          </p:cNvPr>
          <p:cNvSpPr txBox="1"/>
          <p:nvPr/>
        </p:nvSpPr>
        <p:spPr>
          <a:xfrm>
            <a:off x="1826633" y="3718082"/>
            <a:ext cx="1340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HVeV</a:t>
            </a:r>
            <a:r>
              <a:rPr lang="en-US" dirty="0"/>
              <a:t> Run 2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541DE6-3CA8-FF82-2398-A2F033895AD4}"/>
              </a:ext>
            </a:extLst>
          </p:cNvPr>
          <p:cNvSpPr txBox="1"/>
          <p:nvPr/>
        </p:nvSpPr>
        <p:spPr>
          <a:xfrm>
            <a:off x="4572000" y="4241991"/>
            <a:ext cx="46265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Design Driver #1: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Single charge sensitivity achieved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Brute phonon sensitivity -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Direct charge -plan</a:t>
            </a:r>
          </a:p>
          <a:p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65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Chart&#10;&#10;Description automatically generated">
            <a:extLst>
              <a:ext uri="{FF2B5EF4-FFF2-40B4-BE49-F238E27FC236}">
                <a16:creationId xmlns:a16="http://schemas.microsoft.com/office/drawing/2014/main" id="{89E4184B-0180-B59E-A061-FAD034553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86234"/>
            <a:ext cx="4452728" cy="3242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10E923-265B-E58E-B247-2BB7D8848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4167"/>
          </a:xfrm>
        </p:spPr>
        <p:txBody>
          <a:bodyPr/>
          <a:lstStyle/>
          <a:p>
            <a:r>
              <a:rPr lang="en-US" dirty="0" err="1"/>
              <a:t>SuperCDMS</a:t>
            </a:r>
            <a:r>
              <a:rPr lang="en-US" dirty="0"/>
              <a:t> G2+: HV Backgrounds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818E49-B8AB-16C8-E742-47F150F90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04167"/>
            <a:ext cx="4383175" cy="278648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DB923E-F2A6-FF99-2F06-47184CAA0ABB}"/>
              </a:ext>
            </a:extLst>
          </p:cNvPr>
          <p:cNvSpPr txBox="1"/>
          <p:nvPr/>
        </p:nvSpPr>
        <p:spPr>
          <a:xfrm>
            <a:off x="927961" y="719501"/>
            <a:ext cx="2309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HVeV</a:t>
            </a:r>
            <a:r>
              <a:rPr lang="en-US" dirty="0"/>
              <a:t> Run 2 Published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DC92AB-A403-9BE6-D8B0-A22760F2E72D}"/>
              </a:ext>
            </a:extLst>
          </p:cNvPr>
          <p:cNvSpPr txBox="1"/>
          <p:nvPr/>
        </p:nvSpPr>
        <p:spPr>
          <a:xfrm>
            <a:off x="0" y="3690651"/>
            <a:ext cx="9144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Run 2 &gt;= 2e</a:t>
            </a:r>
            <a:r>
              <a:rPr lang="en-US" sz="2800" baseline="30000" dirty="0"/>
              <a:t>-</a:t>
            </a:r>
            <a:r>
              <a:rPr lang="en-US" sz="2800" dirty="0"/>
              <a:t>/h</a:t>
            </a:r>
            <a:r>
              <a:rPr lang="en-US" sz="2800" baseline="30000" dirty="0"/>
              <a:t>+</a:t>
            </a:r>
            <a:r>
              <a:rPr lang="en-US" sz="2800" dirty="0"/>
              <a:t> quantized backgrounds dominated by scintillation production in FR4 support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Run 4: Primarily limited by 0QLEE just like all phonon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Design Driver #2 (Backgrounds):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Mitigate 0QLEE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Go to 500V to separate 2 e-/h+ from 0QLEE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D89F4D-2D77-304C-446E-A7B7B8465B97}"/>
              </a:ext>
            </a:extLst>
          </p:cNvPr>
          <p:cNvCxnSpPr>
            <a:cxnSpLocks/>
          </p:cNvCxnSpPr>
          <p:nvPr/>
        </p:nvCxnSpPr>
        <p:spPr>
          <a:xfrm flipV="1">
            <a:off x="5701312" y="904167"/>
            <a:ext cx="0" cy="257658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BDD2746-A4BE-81B3-9E45-4578996A1FC8}"/>
              </a:ext>
            </a:extLst>
          </p:cNvPr>
          <p:cNvCxnSpPr>
            <a:cxnSpLocks/>
          </p:cNvCxnSpPr>
          <p:nvPr/>
        </p:nvCxnSpPr>
        <p:spPr>
          <a:xfrm flipV="1">
            <a:off x="6452421" y="904167"/>
            <a:ext cx="0" cy="256648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74427C-B084-9C83-F186-8537DE8AB984}"/>
              </a:ext>
            </a:extLst>
          </p:cNvPr>
          <p:cNvSpPr txBox="1"/>
          <p:nvPr/>
        </p:nvSpPr>
        <p:spPr>
          <a:xfrm>
            <a:off x="8203629" y="1487686"/>
            <a:ext cx="66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500V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A791AA5-78CA-F86D-CAD1-069B4DEDCC74}"/>
              </a:ext>
            </a:extLst>
          </p:cNvPr>
          <p:cNvCxnSpPr>
            <a:cxnSpLocks/>
          </p:cNvCxnSpPr>
          <p:nvPr/>
        </p:nvCxnSpPr>
        <p:spPr>
          <a:xfrm flipV="1">
            <a:off x="8203629" y="1512239"/>
            <a:ext cx="0" cy="176952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860A65-6472-6C45-4CD6-94C11649A3C7}"/>
              </a:ext>
            </a:extLst>
          </p:cNvPr>
          <p:cNvCxnSpPr>
            <a:cxnSpLocks/>
          </p:cNvCxnSpPr>
          <p:nvPr/>
        </p:nvCxnSpPr>
        <p:spPr>
          <a:xfrm>
            <a:off x="6452421" y="2536808"/>
            <a:ext cx="2648144" cy="0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A30EB9-4527-8088-83D8-BF3F4B7E5EF5}"/>
              </a:ext>
            </a:extLst>
          </p:cNvPr>
          <p:cNvCxnSpPr>
            <a:cxnSpLocks/>
          </p:cNvCxnSpPr>
          <p:nvPr/>
        </p:nvCxnSpPr>
        <p:spPr>
          <a:xfrm>
            <a:off x="5725235" y="2104156"/>
            <a:ext cx="2478394" cy="0"/>
          </a:xfrm>
          <a:prstGeom prst="line">
            <a:avLst/>
          </a:prstGeom>
          <a:ln w="7620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Google Shape;197;p26">
            <a:extLst>
              <a:ext uri="{FF2B5EF4-FFF2-40B4-BE49-F238E27FC236}">
                <a16:creationId xmlns:a16="http://schemas.microsoft.com/office/drawing/2014/main" id="{73FF8C1C-2A64-4DE9-1EDF-8D6EAAC143F5}"/>
              </a:ext>
            </a:extLst>
          </p:cNvPr>
          <p:cNvSpPr/>
          <p:nvPr/>
        </p:nvSpPr>
        <p:spPr>
          <a:xfrm>
            <a:off x="4338931" y="1898940"/>
            <a:ext cx="562632" cy="41043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34966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C8874E-88DA-2640-800D-6120AC5ED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012"/>
            <a:ext cx="8229600" cy="835705"/>
          </a:xfrm>
        </p:spPr>
        <p:txBody>
          <a:bodyPr/>
          <a:lstStyle/>
          <a:p>
            <a:r>
              <a:rPr lang="en-US" dirty="0" err="1"/>
              <a:t>LAMPOST:Optical</a:t>
            </a:r>
            <a:r>
              <a:rPr lang="en-US" dirty="0"/>
              <a:t>/IR </a:t>
            </a:r>
            <a:r>
              <a:rPr lang="en-US" dirty="0" err="1"/>
              <a:t>Haloscope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280AF-8F9A-4048-A880-9FC3A36DF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04" y="716925"/>
            <a:ext cx="3538568" cy="34611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30A8D07-E4FB-EF47-8B00-2F4CE09B5F53}"/>
              </a:ext>
            </a:extLst>
          </p:cNvPr>
          <p:cNvSpPr txBox="1"/>
          <p:nvPr/>
        </p:nvSpPr>
        <p:spPr>
          <a:xfrm>
            <a:off x="4114802" y="760164"/>
            <a:ext cx="493122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Not currently funded by DOE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1709.05354,1803.11455,2110.01582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4 Momentum matching via multilayer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 do axions and dark photons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A949FB-A276-9650-E403-E9B812FDB5AE}"/>
              </a:ext>
            </a:extLst>
          </p:cNvPr>
          <p:cNvSpPr txBox="1"/>
          <p:nvPr/>
        </p:nvSpPr>
        <p:spPr>
          <a:xfrm>
            <a:off x="76930" y="4207663"/>
            <a:ext cx="493122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Design Driver #1: Single Photon Sensitivity seen in SNSPDs, TES, MKIDs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Design Driver #2: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Singles rate in SNSPDs is 6x10</a:t>
            </a:r>
            <a:r>
              <a:rPr lang="en-US" sz="3200" dirty="0">
                <a:solidFill>
                  <a:srgbClr val="FF0000"/>
                </a:solidFill>
              </a:rPr>
              <a:t>-6</a:t>
            </a:r>
            <a:r>
              <a:rPr lang="en-US" sz="2800" dirty="0">
                <a:solidFill>
                  <a:srgbClr val="FF0000"/>
                </a:solidFill>
              </a:rPr>
              <a:t> 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31E72-79C5-8656-F00A-C9D4377C7F80}"/>
              </a:ext>
            </a:extLst>
          </p:cNvPr>
          <p:cNvSpPr txBox="1"/>
          <p:nvPr/>
        </p:nvSpPr>
        <p:spPr>
          <a:xfrm>
            <a:off x="0" y="3808755"/>
            <a:ext cx="12972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1803.11455</a:t>
            </a:r>
            <a:endParaRPr lang="en-US" dirty="0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DCD95E15-67CA-F60F-3E88-BE8C3865C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8430" y="3984809"/>
            <a:ext cx="3009966" cy="275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87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1428771F-9E9A-2BF4-56AE-6939F656E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4"/>
          <a:stretch/>
        </p:blipFill>
        <p:spPr>
          <a:xfrm>
            <a:off x="6784039" y="595540"/>
            <a:ext cx="2255236" cy="2676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50EDC9-72A1-F95D-9FA5-D347CA2D7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8130"/>
          </a:xfrm>
        </p:spPr>
        <p:txBody>
          <a:bodyPr>
            <a:normAutofit fontScale="90000"/>
          </a:bodyPr>
          <a:lstStyle/>
          <a:p>
            <a:r>
              <a:rPr lang="en-US" dirty="0"/>
              <a:t>… and so much more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9311-A161-0171-E7EB-8A2FC1A4C305}"/>
              </a:ext>
            </a:extLst>
          </p:cNvPr>
          <p:cNvSpPr/>
          <p:nvPr/>
        </p:nvSpPr>
        <p:spPr>
          <a:xfrm rot="16200000">
            <a:off x="6964204" y="1625300"/>
            <a:ext cx="1894905" cy="6169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Quantum Sensor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6FBB1F71-C6D2-ED32-068C-4C7265A66D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135802"/>
              </p:ext>
            </p:extLst>
          </p:nvPr>
        </p:nvGraphicFramePr>
        <p:xfrm>
          <a:off x="104723" y="656444"/>
          <a:ext cx="6538447" cy="5474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9683">
                  <a:extLst>
                    <a:ext uri="{9D8B030D-6E8A-4147-A177-3AD203B41FA5}">
                      <a16:colId xmlns:a16="http://schemas.microsoft.com/office/drawing/2014/main" val="2017871088"/>
                    </a:ext>
                  </a:extLst>
                </a:gridCol>
                <a:gridCol w="4548764">
                  <a:extLst>
                    <a:ext uri="{9D8B030D-6E8A-4147-A177-3AD203B41FA5}">
                      <a16:colId xmlns:a16="http://schemas.microsoft.com/office/drawing/2014/main" val="772409975"/>
                    </a:ext>
                  </a:extLst>
                </a:gridCol>
              </a:tblGrid>
              <a:tr h="348709">
                <a:tc>
                  <a:txBody>
                    <a:bodyPr/>
                    <a:lstStyle/>
                    <a:p>
                      <a:r>
                        <a:rPr lang="en-US" dirty="0"/>
                        <a:t>NIDM funded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Ideas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257610"/>
                  </a:ext>
                </a:extLst>
              </a:tr>
              <a:tr h="1037808">
                <a:tc>
                  <a:txBody>
                    <a:bodyPr/>
                    <a:lstStyle/>
                    <a:p>
                      <a:r>
                        <a:rPr lang="en-US" dirty="0"/>
                        <a:t>TESSERACT: GaAs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Implementation of new Quantum Sensing Technologies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535500"/>
                  </a:ext>
                </a:extLst>
              </a:tr>
              <a:tr h="558819">
                <a:tc>
                  <a:txBody>
                    <a:bodyPr/>
                    <a:lstStyle/>
                    <a:p>
                      <a:r>
                        <a:rPr lang="en-US" dirty="0"/>
                        <a:t>TESSERACT: Polar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SNSPD readout of scintillating crystals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056326"/>
                  </a:ext>
                </a:extLst>
              </a:tr>
              <a:tr h="7983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Small gap semiconductor detectors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97848"/>
                  </a:ext>
                </a:extLst>
              </a:tr>
              <a:tr h="7983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SuperCDMS</a:t>
                      </a:r>
                      <a:r>
                        <a:rPr lang="en-US" dirty="0"/>
                        <a:t> 0V 1cm</a:t>
                      </a:r>
                      <a:r>
                        <a:rPr lang="en-US" baseline="30000" dirty="0"/>
                        <a:t>3</a:t>
                      </a:r>
                      <a:r>
                        <a:rPr lang="en-US" baseline="0" dirty="0"/>
                        <a:t>, </a:t>
                      </a:r>
                      <a:r>
                        <a:rPr lang="en-US" baseline="0" dirty="0" err="1"/>
                        <a:t>iZIP</a:t>
                      </a:r>
                      <a:r>
                        <a:rPr lang="en-US" baseline="0" dirty="0"/>
                        <a:t>, and </a:t>
                      </a:r>
                      <a:r>
                        <a:rPr lang="en-US" baseline="0" dirty="0" err="1"/>
                        <a:t>piZIP</a:t>
                      </a:r>
                      <a:r>
                        <a:rPr lang="en-US" baseline="0" dirty="0"/>
                        <a:t> concepts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02482"/>
                  </a:ext>
                </a:extLst>
              </a:tr>
              <a:tr h="7983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Liquid Noble TPCs optimized for low leakage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713489"/>
                  </a:ext>
                </a:extLst>
              </a:tr>
              <a:tr h="558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Scintillating Bubble Chamber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56633"/>
                  </a:ext>
                </a:extLst>
              </a:tr>
              <a:tr h="558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997025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B5B7BBD-B7C6-0FA3-2A88-7D4152EF01BD}"/>
              </a:ext>
            </a:extLst>
          </p:cNvPr>
          <p:cNvSpPr txBox="1"/>
          <p:nvPr/>
        </p:nvSpPr>
        <p:spPr>
          <a:xfrm>
            <a:off x="2440852" y="6201556"/>
            <a:ext cx="3545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It’s an exciting time!</a:t>
            </a:r>
          </a:p>
        </p:txBody>
      </p:sp>
    </p:spTree>
    <p:extLst>
      <p:ext uri="{BB962C8B-B14F-4D97-AF65-F5344CB8AC3E}">
        <p14:creationId xmlns:p14="http://schemas.microsoft.com/office/powerpoint/2010/main" val="422475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BE9C2-9F52-0C03-6FB4-DDC03279F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/>
              <a:t>Conclusions 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A800A-F22B-99A9-9793-D53325A67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455" y="627962"/>
            <a:ext cx="8846545" cy="6230038"/>
          </a:xfrm>
        </p:spPr>
        <p:txBody>
          <a:bodyPr>
            <a:normAutofit/>
          </a:bodyPr>
          <a:lstStyle/>
          <a:p>
            <a:r>
              <a:rPr lang="en-US" dirty="0"/>
              <a:t>Light Mass DM Design Drivers</a:t>
            </a:r>
          </a:p>
          <a:p>
            <a:pPr marL="457200" lvl="1" indent="0">
              <a:buNone/>
            </a:pPr>
            <a:r>
              <a:rPr lang="en-US" dirty="0"/>
              <a:t>0. Small excitation energies: </a:t>
            </a:r>
            <a:r>
              <a:rPr lang="en-US" dirty="0">
                <a:solidFill>
                  <a:srgbClr val="FF0000"/>
                </a:solidFill>
              </a:rPr>
              <a:t>motivation for  solid state</a:t>
            </a:r>
          </a:p>
          <a:p>
            <a:pPr marL="971550" lvl="1" indent="-514350">
              <a:buAutoNum type="arabicPeriod"/>
            </a:pPr>
            <a:r>
              <a:rPr lang="en-US" dirty="0"/>
              <a:t>Excitation Sensitivity: </a:t>
            </a:r>
            <a:r>
              <a:rPr lang="en-US" dirty="0">
                <a:solidFill>
                  <a:srgbClr val="FF0000"/>
                </a:solidFill>
              </a:rPr>
              <a:t>motivation for integration of quantum sensing</a:t>
            </a:r>
          </a:p>
          <a:p>
            <a:pPr marL="971550" lvl="1" indent="-514350">
              <a:buAutoNum type="arabicPeriod"/>
            </a:pPr>
            <a:r>
              <a:rPr lang="en-US" dirty="0"/>
              <a:t>Backgrounds: </a:t>
            </a:r>
            <a:r>
              <a:rPr lang="en-US" dirty="0">
                <a:solidFill>
                  <a:srgbClr val="FF0000"/>
                </a:solidFill>
              </a:rPr>
              <a:t>lots of viable plans to decrease by many orders of magnitude</a:t>
            </a:r>
            <a:endParaRPr lang="en-US" dirty="0"/>
          </a:p>
          <a:p>
            <a:pPr marL="514350" indent="-457200"/>
            <a:endParaRPr lang="en-US" dirty="0"/>
          </a:p>
          <a:p>
            <a:pPr marL="914400" lvl="1" indent="-4572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92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73E5-152E-585D-2524-E7E0E61F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7049"/>
          </a:xfrm>
        </p:spPr>
        <p:txBody>
          <a:bodyPr/>
          <a:lstStyle/>
          <a:p>
            <a:r>
              <a:rPr lang="en-US" dirty="0"/>
              <a:t>Conclusions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D58CC-FB7C-4F70-C045-EC4BF6552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94273"/>
            <a:ext cx="9033831" cy="57700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High Science/$: O(1M) R&amp;D, &lt;10M project</a:t>
            </a:r>
          </a:p>
          <a:p>
            <a:r>
              <a:rPr lang="en-US" dirty="0"/>
              <a:t>Lots of excitement and new ideas … field is changing so fast</a:t>
            </a:r>
          </a:p>
          <a:p>
            <a:r>
              <a:rPr lang="en-US" dirty="0"/>
              <a:t>New Initiatives in Dark Matter Program</a:t>
            </a:r>
          </a:p>
          <a:p>
            <a:pPr lvl="1"/>
            <a:r>
              <a:rPr lang="en-US" dirty="0"/>
              <a:t>Absolutely critical, but underfunding has hampered the program</a:t>
            </a:r>
          </a:p>
          <a:p>
            <a:pPr lvl="1"/>
            <a:r>
              <a:rPr lang="en-US" dirty="0"/>
              <a:t>Lots of exciting, viable new concepts could really succeed and warrant a significant expansion of the program in $ and cadence (only NIDM and G2 funding calls in the last decade)</a:t>
            </a:r>
          </a:p>
          <a:p>
            <a:pPr lvl="1"/>
            <a:r>
              <a:rPr lang="en-US" dirty="0"/>
              <a:t>NIDM should be structured to expect failure. </a:t>
            </a:r>
          </a:p>
          <a:p>
            <a:pPr lvl="2"/>
            <a:r>
              <a:rPr lang="en-US" dirty="0"/>
              <a:t>more pre-project/R&amp;D awards, fewer project awards</a:t>
            </a:r>
          </a:p>
          <a:p>
            <a:pPr lvl="1"/>
            <a:r>
              <a:rPr lang="en-US" dirty="0"/>
              <a:t>R&amp;D/science boundary is fuzzy. World leading results can occur with 1g detectors at surface. NIDM pre-projects </a:t>
            </a:r>
          </a:p>
          <a:p>
            <a:pPr lvl="2"/>
            <a:r>
              <a:rPr lang="en-US" dirty="0"/>
              <a:t>should have science funding</a:t>
            </a:r>
          </a:p>
          <a:p>
            <a:pPr lvl="2"/>
            <a:r>
              <a:rPr lang="en-US" dirty="0"/>
              <a:t>expectation of real science from successful prototypes</a:t>
            </a:r>
          </a:p>
        </p:txBody>
      </p:sp>
    </p:spTree>
    <p:extLst>
      <p:ext uri="{BB962C8B-B14F-4D97-AF65-F5344CB8AC3E}">
        <p14:creationId xmlns:p14="http://schemas.microsoft.com/office/powerpoint/2010/main" val="3298689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3CC5-1E88-B626-F710-773E85A2D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EAD6-4F32-0B83-2340-237C6BBF0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52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72046-B0F4-CBBC-2057-D4CC943F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E01E2-5F5B-FE3E-FC94-7A2C051F1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12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40167-F2DC-084A-AC84-52D982B43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6988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Observational Evidence for Dark Matter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E0015-769A-C341-AD4D-9219001D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0" b="8772"/>
          <a:stretch/>
        </p:blipFill>
        <p:spPr>
          <a:xfrm>
            <a:off x="1143001" y="1409140"/>
            <a:ext cx="3116356" cy="241351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F4EC5B-2714-E243-A9B9-B85EEA414B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5" y="1322096"/>
            <a:ext cx="2168618" cy="24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 descr="2015_SMICA_CMB.png">
            <a:extLst>
              <a:ext uri="{FF2B5EF4-FFF2-40B4-BE49-F238E27FC236}">
                <a16:creationId xmlns:a16="http://schemas.microsoft.com/office/drawing/2014/main" id="{C6879EE4-D826-5340-90DF-B6C3FED1B3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923179"/>
            <a:ext cx="3504438" cy="2077571"/>
          </a:xfrm>
          <a:prstGeom prst="rect">
            <a:avLst/>
          </a:prstGeom>
        </p:spPr>
      </p:pic>
      <p:pic>
        <p:nvPicPr>
          <p:cNvPr id="39" name="Picture 38" descr="Planck_Cosmic recipe pie chart_orig.jpg">
            <a:extLst>
              <a:ext uri="{FF2B5EF4-FFF2-40B4-BE49-F238E27FC236}">
                <a16:creationId xmlns:a16="http://schemas.microsoft.com/office/drawing/2014/main" id="{BC0C848B-1FFB-814B-95B6-91EB73F525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8" t="13037" r="-1263" b="30168"/>
          <a:stretch/>
        </p:blipFill>
        <p:spPr>
          <a:xfrm>
            <a:off x="5723625" y="4114800"/>
            <a:ext cx="22773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50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E84A0-0E18-1540-AE52-F0075708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6" y="100467"/>
            <a:ext cx="8229600" cy="970687"/>
          </a:xfrm>
        </p:spPr>
        <p:txBody>
          <a:bodyPr/>
          <a:lstStyle/>
          <a:p>
            <a:r>
              <a:rPr lang="en-US" dirty="0"/>
              <a:t>Complementarity with Accelerators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359079-E856-A34F-9551-EB5B068C8E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5" r="1737" b="12951"/>
          <a:stretch/>
        </p:blipFill>
        <p:spPr>
          <a:xfrm>
            <a:off x="288697" y="995680"/>
            <a:ext cx="8855304" cy="39663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D40031-2435-874E-88FB-4914622D8B2C}"/>
              </a:ext>
            </a:extLst>
          </p:cNvPr>
          <p:cNvSpPr txBox="1"/>
          <p:nvPr/>
        </p:nvSpPr>
        <p:spPr>
          <a:xfrm>
            <a:off x="4446367" y="6488668"/>
            <a:ext cx="469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BRN: Dark Matter Small Projects New Initiatives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E933A-EA85-4170-506B-B68A59C27364}"/>
              </a:ext>
            </a:extLst>
          </p:cNvPr>
          <p:cNvSpPr txBox="1"/>
          <p:nvPr/>
        </p:nvSpPr>
        <p:spPr>
          <a:xfrm>
            <a:off x="924560" y="1966367"/>
            <a:ext cx="1088247" cy="307777"/>
          </a:xfrm>
          <a:prstGeom prst="rect">
            <a:avLst/>
          </a:prstGeom>
          <a:solidFill>
            <a:srgbClr val="E4ACAD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Accelerators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8FC50-360E-A6BD-9E60-A51B2164A486}"/>
              </a:ext>
            </a:extLst>
          </p:cNvPr>
          <p:cNvSpPr txBox="1"/>
          <p:nvPr/>
        </p:nvSpPr>
        <p:spPr>
          <a:xfrm>
            <a:off x="6569807" y="2589056"/>
            <a:ext cx="1088247" cy="307777"/>
          </a:xfrm>
          <a:prstGeom prst="rect">
            <a:avLst/>
          </a:prstGeom>
          <a:solidFill>
            <a:srgbClr val="FFBAB0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Accelerators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672A7-5247-E1D4-B734-505E973E6476}"/>
              </a:ext>
            </a:extLst>
          </p:cNvPr>
          <p:cNvSpPr txBox="1"/>
          <p:nvPr/>
        </p:nvSpPr>
        <p:spPr>
          <a:xfrm rot="21449992">
            <a:off x="3383657" y="3438747"/>
            <a:ext cx="450668" cy="173779"/>
          </a:xfrm>
          <a:prstGeom prst="rect">
            <a:avLst/>
          </a:prstGeom>
          <a:solidFill>
            <a:srgbClr val="FECDC3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6BD93-6589-37E0-B68C-1607D81137A4}"/>
              </a:ext>
            </a:extLst>
          </p:cNvPr>
          <p:cNvSpPr txBox="1"/>
          <p:nvPr/>
        </p:nvSpPr>
        <p:spPr>
          <a:xfrm rot="16200000">
            <a:off x="-842906" y="2978681"/>
            <a:ext cx="206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Interaction Strength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AA3C8-A4DA-7F4C-8022-B11ECC326C5F}"/>
              </a:ext>
            </a:extLst>
          </p:cNvPr>
          <p:cNvSpPr txBox="1"/>
          <p:nvPr/>
        </p:nvSpPr>
        <p:spPr>
          <a:xfrm rot="3723494">
            <a:off x="3149164" y="3371748"/>
            <a:ext cx="1088247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Accelerators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E0B4B3-0CFD-1DC1-0C58-7AD0B8CDF46C}"/>
              </a:ext>
            </a:extLst>
          </p:cNvPr>
          <p:cNvSpPr txBox="1"/>
          <p:nvPr/>
        </p:nvSpPr>
        <p:spPr>
          <a:xfrm>
            <a:off x="793290" y="2373613"/>
            <a:ext cx="1492710" cy="584775"/>
          </a:xfrm>
          <a:prstGeom prst="rect">
            <a:avLst/>
          </a:prstGeom>
          <a:solidFill>
            <a:srgbClr val="BED8F3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Direct </a:t>
            </a:r>
          </a:p>
          <a:p>
            <a:r>
              <a:rPr lang="en-US" sz="1600" dirty="0">
                <a:solidFill>
                  <a:srgbClr val="0432FF"/>
                </a:solidFill>
              </a:rPr>
              <a:t>Detection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34C68-F6B0-A13E-1BBC-8C1B94526861}"/>
              </a:ext>
            </a:extLst>
          </p:cNvPr>
          <p:cNvSpPr txBox="1"/>
          <p:nvPr/>
        </p:nvSpPr>
        <p:spPr>
          <a:xfrm>
            <a:off x="3700012" y="2174662"/>
            <a:ext cx="1088247" cy="584775"/>
          </a:xfrm>
          <a:prstGeom prst="rect">
            <a:avLst/>
          </a:prstGeom>
          <a:solidFill>
            <a:srgbClr val="D4C5D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Direct </a:t>
            </a:r>
          </a:p>
          <a:p>
            <a:r>
              <a:rPr lang="en-US" sz="1600" dirty="0">
                <a:solidFill>
                  <a:srgbClr val="0432FF"/>
                </a:solidFill>
              </a:rPr>
              <a:t>Detection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9D61FE-4B4E-88F5-2817-7E0A536911D6}"/>
              </a:ext>
            </a:extLst>
          </p:cNvPr>
          <p:cNvSpPr/>
          <p:nvPr/>
        </p:nvSpPr>
        <p:spPr>
          <a:xfrm>
            <a:off x="1193179" y="3600447"/>
            <a:ext cx="594982" cy="477990"/>
          </a:xfrm>
          <a:prstGeom prst="rect">
            <a:avLst/>
          </a:prstGeom>
          <a:solidFill>
            <a:srgbClr val="C0D7F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CD054-703A-736D-6BFE-A2DE5BA7F462}"/>
              </a:ext>
            </a:extLst>
          </p:cNvPr>
          <p:cNvSpPr txBox="1"/>
          <p:nvPr/>
        </p:nvSpPr>
        <p:spPr>
          <a:xfrm>
            <a:off x="8613035" y="3429000"/>
            <a:ext cx="43607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DD</a:t>
            </a:r>
          </a:p>
        </p:txBody>
      </p:sp>
    </p:spTree>
    <p:extLst>
      <p:ext uri="{BB962C8B-B14F-4D97-AF65-F5344CB8AC3E}">
        <p14:creationId xmlns:p14="http://schemas.microsoft.com/office/powerpoint/2010/main" val="3906540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CB4D4A-7B91-8142-A576-B0739514A8C4}"/>
              </a:ext>
            </a:extLst>
          </p:cNvPr>
          <p:cNvSpPr txBox="1"/>
          <p:nvPr/>
        </p:nvSpPr>
        <p:spPr>
          <a:xfrm>
            <a:off x="3723782" y="5657852"/>
            <a:ext cx="42527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US Cosmic Visions: New Ideas in Dark Matter: </a:t>
            </a:r>
            <a:r>
              <a:rPr lang="is-IS" sz="1350" dirty="0"/>
              <a:t>1707.04591</a:t>
            </a:r>
          </a:p>
          <a:p>
            <a:endParaRPr lang="en-US" sz="135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00E900-E548-9A49-8327-C36E9A15B74E}"/>
              </a:ext>
            </a:extLst>
          </p:cNvPr>
          <p:cNvGrpSpPr/>
          <p:nvPr/>
        </p:nvGrpSpPr>
        <p:grpSpPr>
          <a:xfrm>
            <a:off x="5423233" y="3477018"/>
            <a:ext cx="2474863" cy="2213645"/>
            <a:chOff x="5638800" y="762372"/>
            <a:chExt cx="3299817" cy="295152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030B052-3FF7-B04D-9C9E-51B84DAFF2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363" y="785813"/>
              <a:ext cx="3206874" cy="290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AB086D5C-EB8B-5E4E-8C34-E7B06C868C5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483651" y="1490612"/>
              <a:ext cx="739519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50" dirty="0"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Quarks</a:t>
              </a:r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F8DC3B24-9306-3247-A01F-A88F55DC62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68568" y="1901377"/>
              <a:ext cx="782265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50"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Bosons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95C9E309-29D5-5048-A0CB-EDB317839E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433377" y="2731838"/>
              <a:ext cx="837836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1350"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Leptons</a:t>
              </a:r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32E83ECC-FE96-834B-9428-98A9817DC6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638800" y="790277"/>
              <a:ext cx="10344" cy="290185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2" name="Line 9">
              <a:extLst>
                <a:ext uri="{FF2B5EF4-FFF2-40B4-BE49-F238E27FC236}">
                  <a16:creationId xmlns:a16="http://schemas.microsoft.com/office/drawing/2014/main" id="{AB49234A-69CA-0F44-B50C-BBCE7183F6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728857" y="794742"/>
              <a:ext cx="39971" cy="29191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3" name="Line 10">
              <a:extLst>
                <a:ext uri="{FF2B5EF4-FFF2-40B4-BE49-F238E27FC236}">
                  <a16:creationId xmlns:a16="http://schemas.microsoft.com/office/drawing/2014/main" id="{70DCF934-FF3B-AD4F-B257-24FDF45EC5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893629" y="794742"/>
              <a:ext cx="36059" cy="2919157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14" name="Line 11">
              <a:extLst>
                <a:ext uri="{FF2B5EF4-FFF2-40B4-BE49-F238E27FC236}">
                  <a16:creationId xmlns:a16="http://schemas.microsoft.com/office/drawing/2014/main" id="{5908756B-AEA5-4949-9A8A-AA1158631F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661422" y="3685729"/>
              <a:ext cx="327719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24" name="Line 21">
              <a:extLst>
                <a:ext uri="{FF2B5EF4-FFF2-40B4-BE49-F238E27FC236}">
                  <a16:creationId xmlns:a16="http://schemas.microsoft.com/office/drawing/2014/main" id="{CDE08066-AA57-554C-A782-46168D14200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660306" y="762372"/>
              <a:ext cx="3278311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27035F0-FD8A-E448-A7BA-603E01B7684A}"/>
              </a:ext>
            </a:extLst>
          </p:cNvPr>
          <p:cNvGrpSpPr/>
          <p:nvPr/>
        </p:nvGrpSpPr>
        <p:grpSpPr>
          <a:xfrm>
            <a:off x="1210461" y="3453647"/>
            <a:ext cx="2483028" cy="2241098"/>
            <a:chOff x="315686" y="4245428"/>
            <a:chExt cx="3310704" cy="2988130"/>
          </a:xfrm>
        </p:grpSpPr>
        <p:sp>
          <p:nvSpPr>
            <p:cNvPr id="32" name="Line 8">
              <a:extLst>
                <a:ext uri="{FF2B5EF4-FFF2-40B4-BE49-F238E27FC236}">
                  <a16:creationId xmlns:a16="http://schemas.microsoft.com/office/drawing/2014/main" id="{F80B0AE7-8070-FD48-863B-1563CB6E94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686" y="4267199"/>
              <a:ext cx="21231" cy="2961893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1DA9CA45-980F-FF4C-ACF4-8CFFB4E0AA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9286" y="4256314"/>
              <a:ext cx="7315" cy="297724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4" name="Line 10">
              <a:extLst>
                <a:ext uri="{FF2B5EF4-FFF2-40B4-BE49-F238E27FC236}">
                  <a16:creationId xmlns:a16="http://schemas.microsoft.com/office/drawing/2014/main" id="{E16EFAEF-42D5-5C4A-85B0-FEBC5FE9E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2286" y="4245428"/>
              <a:ext cx="25175" cy="2988129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5" name="Line 11">
              <a:extLst>
                <a:ext uri="{FF2B5EF4-FFF2-40B4-BE49-F238E27FC236}">
                  <a16:creationId xmlns:a16="http://schemas.microsoft.com/office/drawing/2014/main" id="{016E6D38-3FF9-6843-A08C-D5BD778557B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349195" y="4293459"/>
              <a:ext cx="327719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6" name="Line 12">
              <a:extLst>
                <a:ext uri="{FF2B5EF4-FFF2-40B4-BE49-F238E27FC236}">
                  <a16:creationId xmlns:a16="http://schemas.microsoft.com/office/drawing/2014/main" id="{D6D09921-651E-1D4B-AF51-5D7CDB285E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349195" y="7222396"/>
              <a:ext cx="3277195" cy="0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350"/>
            </a:p>
          </p:txBody>
        </p:sp>
        <p:sp>
          <p:nvSpPr>
            <p:cNvPr id="37" name="Rectangle 13">
              <a:extLst>
                <a:ext uri="{FF2B5EF4-FFF2-40B4-BE49-F238E27FC236}">
                  <a16:creationId xmlns:a16="http://schemas.microsoft.com/office/drawing/2014/main" id="{562D709C-5060-814A-A273-E027EFA86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482" y="5721316"/>
              <a:ext cx="2137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50" dirty="0">
                  <a:solidFill>
                    <a:srgbClr val="9A9A9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?</a:t>
              </a:r>
            </a:p>
          </p:txBody>
        </p:sp>
        <p:sp>
          <p:nvSpPr>
            <p:cNvPr id="38" name="Rectangle 14">
              <a:extLst>
                <a:ext uri="{FF2B5EF4-FFF2-40B4-BE49-F238E27FC236}">
                  <a16:creationId xmlns:a16="http://schemas.microsoft.com/office/drawing/2014/main" id="{A1F98A47-12D4-6C4A-B8CB-FB214156F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7242" y="5721316"/>
              <a:ext cx="2137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50" dirty="0">
                  <a:solidFill>
                    <a:srgbClr val="9A9A9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?</a:t>
              </a:r>
            </a:p>
          </p:txBody>
        </p:sp>
        <p:sp>
          <p:nvSpPr>
            <p:cNvPr id="39" name="Rectangle 15">
              <a:extLst>
                <a:ext uri="{FF2B5EF4-FFF2-40B4-BE49-F238E27FC236}">
                  <a16:creationId xmlns:a16="http://schemas.microsoft.com/office/drawing/2014/main" id="{ECC57980-B11E-9642-A240-6FBCBC57A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9383" y="6569635"/>
              <a:ext cx="2137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50">
                  <a:solidFill>
                    <a:srgbClr val="9A9A9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?</a:t>
              </a:r>
            </a:p>
          </p:txBody>
        </p:sp>
        <p:sp>
          <p:nvSpPr>
            <p:cNvPr id="40" name="Rectangle 16">
              <a:extLst>
                <a:ext uri="{FF2B5EF4-FFF2-40B4-BE49-F238E27FC236}">
                  <a16:creationId xmlns:a16="http://schemas.microsoft.com/office/drawing/2014/main" id="{E3EA6448-6997-1F4C-A393-6D2D0C210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945" y="5721316"/>
              <a:ext cx="2137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50">
                  <a:solidFill>
                    <a:srgbClr val="9A9A9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?</a:t>
              </a:r>
            </a:p>
          </p:txBody>
        </p:sp>
        <p:sp>
          <p:nvSpPr>
            <p:cNvPr id="41" name="Rectangle 17">
              <a:extLst>
                <a:ext uri="{FF2B5EF4-FFF2-40B4-BE49-F238E27FC236}">
                  <a16:creationId xmlns:a16="http://schemas.microsoft.com/office/drawing/2014/main" id="{60D038FB-0456-2E44-A7D8-50B6E8D1A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2594" y="4721191"/>
              <a:ext cx="2137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50">
                  <a:solidFill>
                    <a:srgbClr val="9A9A9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?</a:t>
              </a:r>
            </a:p>
          </p:txBody>
        </p:sp>
        <p:sp>
          <p:nvSpPr>
            <p:cNvPr id="42" name="Rectangle 18">
              <a:extLst>
                <a:ext uri="{FF2B5EF4-FFF2-40B4-BE49-F238E27FC236}">
                  <a16:creationId xmlns:a16="http://schemas.microsoft.com/office/drawing/2014/main" id="{B5417A9C-D506-7D49-BB22-7D4F38E6F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063" y="4721191"/>
              <a:ext cx="2137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50">
                  <a:solidFill>
                    <a:srgbClr val="9A9A9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?</a:t>
              </a:r>
            </a:p>
          </p:txBody>
        </p:sp>
        <p:sp>
          <p:nvSpPr>
            <p:cNvPr id="43" name="Rectangle 19">
              <a:extLst>
                <a:ext uri="{FF2B5EF4-FFF2-40B4-BE49-F238E27FC236}">
                  <a16:creationId xmlns:a16="http://schemas.microsoft.com/office/drawing/2014/main" id="{0B4AAB3F-D3DC-3A44-BC7F-4AFB8BC1F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063" y="6569635"/>
              <a:ext cx="2137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50">
                  <a:solidFill>
                    <a:srgbClr val="9A9A9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?</a:t>
              </a:r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5A7D4F11-C779-4E4C-8BA4-8EDFAF9F1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945" y="6569635"/>
              <a:ext cx="21373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250">
                  <a:solidFill>
                    <a:srgbClr val="9A9A9A"/>
                  </a:solidFill>
                  <a:latin typeface="Helvetica Neue" charset="0"/>
                  <a:ea typeface="ＭＳ Ｐゴシック" charset="0"/>
                  <a:cs typeface="Helvetica Neue" charset="0"/>
                  <a:sym typeface="Helvetica Neue" charset="0"/>
                </a:rPr>
                <a:t>?</a:t>
              </a:r>
            </a:p>
          </p:txBody>
        </p:sp>
        <p:pic>
          <p:nvPicPr>
            <p:cNvPr id="46" name="Picture 22">
              <a:extLst>
                <a:ext uri="{FF2B5EF4-FFF2-40B4-BE49-F238E27FC236}">
                  <a16:creationId xmlns:a16="http://schemas.microsoft.com/office/drawing/2014/main" id="{20833759-DFCB-B543-ADA0-D32CF60D0D1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1144" y="4505539"/>
              <a:ext cx="678656" cy="70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2">
              <a:extLst>
                <a:ext uri="{FF2B5EF4-FFF2-40B4-BE49-F238E27FC236}">
                  <a16:creationId xmlns:a16="http://schemas.microsoft.com/office/drawing/2014/main" id="{1A09DA09-769A-E045-801D-CBEC0F21FE0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5090" y="5604666"/>
              <a:ext cx="678656" cy="705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3CC457E-1411-A04B-8404-439649B37D4D}"/>
              </a:ext>
            </a:extLst>
          </p:cNvPr>
          <p:cNvSpPr txBox="1"/>
          <p:nvPr/>
        </p:nvSpPr>
        <p:spPr>
          <a:xfrm>
            <a:off x="1786740" y="3151257"/>
            <a:ext cx="1270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Dark Sector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9CAE890-7CB7-1A4C-A6EE-9F0A5D4AFC20}"/>
              </a:ext>
            </a:extLst>
          </p:cNvPr>
          <p:cNvCxnSpPr/>
          <p:nvPr/>
        </p:nvCxnSpPr>
        <p:spPr>
          <a:xfrm>
            <a:off x="3725061" y="4572155"/>
            <a:ext cx="1681843" cy="0"/>
          </a:xfrm>
          <a:prstGeom prst="line">
            <a:avLst/>
          </a:prstGeom>
          <a:ln w="3175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A710706-2570-6446-8877-753B4E530E29}"/>
              </a:ext>
            </a:extLst>
          </p:cNvPr>
          <p:cNvSpPr txBox="1"/>
          <p:nvPr/>
        </p:nvSpPr>
        <p:spPr>
          <a:xfrm>
            <a:off x="6161454" y="3173586"/>
            <a:ext cx="12407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Visible Sector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6F30CFA-4BC5-7442-9329-9655766FB0E1}"/>
              </a:ext>
            </a:extLst>
          </p:cNvPr>
          <p:cNvSpPr txBox="1"/>
          <p:nvPr/>
        </p:nvSpPr>
        <p:spPr>
          <a:xfrm>
            <a:off x="4296562" y="4310897"/>
            <a:ext cx="6022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Portal</a:t>
            </a:r>
          </a:p>
        </p:txBody>
      </p:sp>
      <p:sp>
        <p:nvSpPr>
          <p:cNvPr id="48" name="Rectangle 3">
            <a:extLst>
              <a:ext uri="{FF2B5EF4-FFF2-40B4-BE49-F238E27FC236}">
                <a16:creationId xmlns:a16="http://schemas.microsoft.com/office/drawing/2014/main" id="{839846C4-7ECB-9C45-8206-168ECD889860}"/>
              </a:ext>
            </a:extLst>
          </p:cNvPr>
          <p:cNvSpPr>
            <a:spLocks/>
          </p:cNvSpPr>
          <p:nvPr/>
        </p:nvSpPr>
        <p:spPr bwMode="auto">
          <a:xfrm>
            <a:off x="1150962" y="976299"/>
            <a:ext cx="6842077" cy="2494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ea typeface="ＭＳ Ｐゴシック" charset="0"/>
                <a:cs typeface="Helvetica Neue Light" charset="0"/>
              </a:rPr>
              <a:t>What are its properties?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ea typeface="ＭＳ Ｐゴシック" charset="0"/>
                <a:cs typeface="Helvetica Neue Light" charset="0"/>
              </a:rPr>
              <a:t>mass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ea typeface="ＭＳ Ｐゴシック" charset="0"/>
                <a:cs typeface="Helvetica Neue Light" charset="0"/>
              </a:rPr>
              <a:t>Is it charged under a new force(s)?</a:t>
            </a:r>
          </a:p>
          <a:p>
            <a:pPr marL="685800" lvl="1" indent="-342900">
              <a:buFont typeface="Arial"/>
              <a:buChar char="•"/>
            </a:pPr>
            <a:r>
              <a:rPr lang="en-US" dirty="0">
                <a:ea typeface="ＭＳ Ｐゴシック" charset="0"/>
                <a:cs typeface="Helvetica Neue Light" charset="0"/>
              </a:rPr>
              <a:t>How was it generated?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ea typeface="ＭＳ Ｐゴシック" charset="0"/>
                <a:cs typeface="Helvetica Neue Light" charset="0"/>
              </a:rPr>
              <a:t>Can this knowledge help us understand the laws of physics at high energies? 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8886E28-CFAC-E442-A3CA-B8D1D2AC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296"/>
            <a:ext cx="9144000" cy="574840"/>
          </a:xfrm>
        </p:spPr>
        <p:txBody>
          <a:bodyPr>
            <a:normAutofit fontScale="90000"/>
          </a:bodyPr>
          <a:lstStyle/>
          <a:p>
            <a:r>
              <a:rPr lang="en-US" dirty="0"/>
              <a:t>Dark Matter &amp; Particle Physics</a:t>
            </a:r>
          </a:p>
        </p:txBody>
      </p:sp>
    </p:spTree>
    <p:extLst>
      <p:ext uri="{BB962C8B-B14F-4D97-AF65-F5344CB8AC3E}">
        <p14:creationId xmlns:p14="http://schemas.microsoft.com/office/powerpoint/2010/main" val="3665938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904240"/>
          </a:xfrm>
        </p:spPr>
        <p:txBody>
          <a:bodyPr>
            <a:normAutofit/>
          </a:bodyPr>
          <a:lstStyle/>
          <a:p>
            <a:r>
              <a:rPr lang="en-US" dirty="0"/>
              <a:t>Past 35 years:  A  Focus on WIMPs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B1A4D3-8252-3849-922A-5665F74DA65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" y="2071813"/>
            <a:ext cx="4686770" cy="4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995488" y="2547362"/>
            <a:ext cx="3996112" cy="4223551"/>
          </a:xfrm>
        </p:spPr>
        <p:txBody>
          <a:bodyPr>
            <a:normAutofit fontScale="92500"/>
          </a:bodyPr>
          <a:lstStyle/>
          <a:p>
            <a:r>
              <a:rPr lang="en-US" dirty="0"/>
              <a:t>Relic DM density suggests weak-scale cross sections</a:t>
            </a:r>
          </a:p>
          <a:p>
            <a:r>
              <a:rPr lang="en-US" dirty="0"/>
              <a:t>New physics (and particles) at the weak scale could solve the hierarchy problem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 With the exception of ADMX (an experiment before its time)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CA03C9-D673-C74E-9C45-9AC089FE3E65}"/>
              </a:ext>
            </a:extLst>
          </p:cNvPr>
          <p:cNvGrpSpPr/>
          <p:nvPr/>
        </p:nvGrpSpPr>
        <p:grpSpPr>
          <a:xfrm>
            <a:off x="0" y="885998"/>
            <a:ext cx="8745704" cy="1519840"/>
            <a:chOff x="0" y="885998"/>
            <a:chExt cx="8745704" cy="1519840"/>
          </a:xfrm>
        </p:grpSpPr>
        <p:sp>
          <p:nvSpPr>
            <p:cNvPr id="79" name="TextBox 78"/>
            <p:cNvSpPr txBox="1"/>
            <p:nvPr/>
          </p:nvSpPr>
          <p:spPr>
            <a:xfrm>
              <a:off x="0" y="10332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-22 </a:t>
              </a:r>
              <a:r>
                <a:rPr lang="en-US" dirty="0" err="1"/>
                <a:t>eV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432078" y="88599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keV</a:t>
              </a:r>
              <a:endParaRPr lang="en-US" dirty="0"/>
            </a:p>
          </p:txBody>
        </p:sp>
        <p:cxnSp>
          <p:nvCxnSpPr>
            <p:cNvPr id="86" name="Straight Arrow Connector 85"/>
            <p:cNvCxnSpPr>
              <a:cxnSpLocks/>
            </p:cNvCxnSpPr>
            <p:nvPr/>
          </p:nvCxnSpPr>
          <p:spPr>
            <a:xfrm flipV="1">
              <a:off x="4655625" y="1315329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>
              <a:off x="505944" y="1516138"/>
              <a:ext cx="8239760" cy="0"/>
            </a:xfrm>
            <a:prstGeom prst="straightConnector1">
              <a:avLst/>
            </a:prstGeom>
            <a:ln w="762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7330387" y="924738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</a:t>
              </a:r>
              <a:r>
                <a:rPr lang="en-US" baseline="30000" dirty="0"/>
                <a:t>19 </a:t>
              </a:r>
              <a:r>
                <a:rPr lang="en-US" dirty="0" err="1"/>
                <a:t>GeV</a:t>
              </a:r>
              <a:endParaRPr lang="en-US" dirty="0"/>
            </a:p>
          </p:txBody>
        </p:sp>
        <p:cxnSp>
          <p:nvCxnSpPr>
            <p:cNvPr id="92" name="Straight Arrow Connector 91"/>
            <p:cNvCxnSpPr>
              <a:cxnSpLocks/>
            </p:cNvCxnSpPr>
            <p:nvPr/>
          </p:nvCxnSpPr>
          <p:spPr>
            <a:xfrm flipV="1">
              <a:off x="7888804" y="1246203"/>
              <a:ext cx="1" cy="54039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>
              <a:cxnSpLocks/>
            </p:cNvCxnSpPr>
            <p:nvPr/>
          </p:nvCxnSpPr>
          <p:spPr>
            <a:xfrm flipV="1">
              <a:off x="526265" y="1322363"/>
              <a:ext cx="0" cy="5486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5A3D60F-3BA4-054B-8969-62CDD4F145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1914" y="1312984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40108FAA-500F-BF46-B350-675E154FC1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9742" y="1310640"/>
              <a:ext cx="0" cy="54160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B882C9D-ECEC-2944-B1F0-B8E365585814}"/>
                </a:ext>
              </a:extLst>
            </p:cNvPr>
            <p:cNvSpPr txBox="1"/>
            <p:nvPr/>
          </p:nvSpPr>
          <p:spPr>
            <a:xfrm>
              <a:off x="5287862" y="897721"/>
              <a:ext cx="1259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 GeV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CA043E0-1C9A-4841-9D0F-3BA8FF731611}"/>
                </a:ext>
              </a:extLst>
            </p:cNvPr>
            <p:cNvSpPr/>
            <p:nvPr/>
          </p:nvSpPr>
          <p:spPr>
            <a:xfrm>
              <a:off x="5664200" y="1193336"/>
              <a:ext cx="370840" cy="1141901"/>
            </a:xfrm>
            <a:prstGeom prst="rect">
              <a:avLst/>
            </a:prstGeom>
            <a:solidFill>
              <a:schemeClr val="accent4">
                <a:alpha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5D4AFB-546C-9249-BA8B-ED8EC548ADC6}"/>
                </a:ext>
              </a:extLst>
            </p:cNvPr>
            <p:cNvSpPr txBox="1"/>
            <p:nvPr/>
          </p:nvSpPr>
          <p:spPr>
            <a:xfrm rot="16200000">
              <a:off x="5344070" y="1700536"/>
              <a:ext cx="1041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WIMPS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89699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CB443-3AE6-8697-0642-9E0B3C70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97DFA-FE0B-8B7E-14D6-2138A81E6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9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57250"/>
            <a:ext cx="9144000" cy="527203"/>
          </a:xfrm>
        </p:spPr>
        <p:txBody>
          <a:bodyPr>
            <a:noAutofit/>
          </a:bodyPr>
          <a:lstStyle/>
          <a:p>
            <a:r>
              <a:rPr lang="en-US" sz="2700" dirty="0"/>
              <a:t>Problem #2: Detector Backgrounds </a:t>
            </a:r>
            <a:r>
              <a:rPr lang="en-US" sz="2700"/>
              <a:t>in TPCs / PMTs</a:t>
            </a:r>
            <a:endParaRPr lang="en-US" sz="2700" baseline="30000" dirty="0"/>
          </a:p>
        </p:txBody>
      </p:sp>
      <p:pic>
        <p:nvPicPr>
          <p:cNvPr id="4" name="Picture 3" descr="lz_science_fin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7" t="1852" r="21489" b="2903"/>
          <a:stretch/>
        </p:blipFill>
        <p:spPr>
          <a:xfrm>
            <a:off x="265018" y="1484466"/>
            <a:ext cx="2311400" cy="39668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83860" y="5179353"/>
            <a:ext cx="35458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LZ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02255" y="3087098"/>
            <a:ext cx="7620" cy="960120"/>
          </a:xfrm>
          <a:prstGeom prst="straightConnector1">
            <a:avLst/>
          </a:prstGeom>
          <a:ln w="5715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42912" y="3236397"/>
            <a:ext cx="31611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FFFF"/>
                </a:solidFill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5743" y="5441085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1110.3056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55" y="2133521"/>
            <a:ext cx="4563687" cy="34227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D65EC6A-B73D-F671-E039-48339EA5DF69}"/>
              </a:ext>
            </a:extLst>
          </p:cNvPr>
          <p:cNvSpPr txBox="1"/>
          <p:nvPr/>
        </p:nvSpPr>
        <p:spPr>
          <a:xfrm>
            <a:off x="2698482" y="1647153"/>
            <a:ext cx="5547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PMT, TPCs, </a:t>
            </a:r>
            <a:r>
              <a:rPr lang="en-US" sz="2700" dirty="0" err="1"/>
              <a:t>SiPMs</a:t>
            </a:r>
            <a:r>
              <a:rPr lang="en-US" sz="2700" dirty="0"/>
              <a:t>, </a:t>
            </a:r>
            <a:r>
              <a:rPr lang="en-US" sz="2700" dirty="0" err="1"/>
              <a:t>SuperCDMS</a:t>
            </a:r>
            <a:r>
              <a:rPr lang="en-US" sz="2700" dirty="0"/>
              <a:t> HV</a:t>
            </a:r>
          </a:p>
          <a:p>
            <a:r>
              <a:rPr lang="en-US" sz="2700" dirty="0"/>
              <a:t>all have dark currents / dark counts …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71E79D-1F8F-8300-25C9-7F5E4A222F0D}"/>
              </a:ext>
            </a:extLst>
          </p:cNvPr>
          <p:cNvSpPr txBox="1"/>
          <p:nvPr/>
        </p:nvSpPr>
        <p:spPr>
          <a:xfrm>
            <a:off x="2814457" y="5202436"/>
            <a:ext cx="56412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Hope: If we just get rid of the E-field … </a:t>
            </a:r>
          </a:p>
        </p:txBody>
      </p:sp>
    </p:spTree>
    <p:extLst>
      <p:ext uri="{BB962C8B-B14F-4D97-AF65-F5344CB8AC3E}">
        <p14:creationId xmlns:p14="http://schemas.microsoft.com/office/powerpoint/2010/main" val="1910556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92D48-35EB-FE78-B4E7-3716C16D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TESSERACT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473DA-BF19-20C1-8EB0-15DA1CB07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399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2E3CB9-1C9D-63D6-01B1-7EF7FB5C3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37" y="3677668"/>
            <a:ext cx="3679633" cy="3180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C1350-D71C-FF67-7F57-49344E78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8467"/>
          </a:xfrm>
        </p:spPr>
        <p:txBody>
          <a:bodyPr/>
          <a:lstStyle/>
          <a:p>
            <a:r>
              <a:rPr lang="en-US" dirty="0"/>
              <a:t>TESSERACT Discrimination: GaAs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FA116-47A9-5AAD-90A9-E821B55F623C}"/>
              </a:ext>
            </a:extLst>
          </p:cNvPr>
          <p:cNvSpPr txBox="1"/>
          <p:nvPr/>
        </p:nvSpPr>
        <p:spPr>
          <a:xfrm>
            <a:off x="4098275" y="958467"/>
            <a:ext cx="45885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discriminate zero charge phonon only events in GaAs ER DM detector, one can require </a:t>
            </a:r>
            <a:r>
              <a:rPr lang="en-US" sz="2400" dirty="0" err="1"/>
              <a:t>photon+phonon</a:t>
            </a:r>
            <a:r>
              <a:rPr lang="en-US" sz="2400" dirty="0"/>
              <a:t> coincidence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Design Driver #2 (Backgrounds)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Mitigation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Discrimination Plan</a:t>
            </a:r>
          </a:p>
        </p:txBody>
      </p:sp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091B8590-3B1E-8154-CC33-76C57D2A33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434" r="36144"/>
          <a:stretch/>
        </p:blipFill>
        <p:spPr>
          <a:xfrm>
            <a:off x="1233890" y="707630"/>
            <a:ext cx="2324560" cy="3100734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43E9D061-2771-0553-8133-2876EC9422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3" t="5530" r="1409"/>
          <a:stretch/>
        </p:blipFill>
        <p:spPr>
          <a:xfrm>
            <a:off x="4572000" y="3944812"/>
            <a:ext cx="4383741" cy="29131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0EF4F2-DCBC-4E40-2DCC-0B20B978B4C6}"/>
              </a:ext>
            </a:extLst>
          </p:cNvPr>
          <p:cNvSpPr txBox="1"/>
          <p:nvPr/>
        </p:nvSpPr>
        <p:spPr>
          <a:xfrm>
            <a:off x="5769174" y="3761473"/>
            <a:ext cx="25048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Scattering via Light Dark Photon  </a:t>
            </a:r>
          </a:p>
        </p:txBody>
      </p:sp>
    </p:spTree>
    <p:extLst>
      <p:ext uri="{BB962C8B-B14F-4D97-AF65-F5344CB8AC3E}">
        <p14:creationId xmlns:p14="http://schemas.microsoft.com/office/powerpoint/2010/main" val="28873816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3EAA5-ED0F-0C43-11BA-63CF29B0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0558"/>
          </a:xfrm>
        </p:spPr>
        <p:txBody>
          <a:bodyPr>
            <a:normAutofit fontScale="90000"/>
          </a:bodyPr>
          <a:lstStyle/>
          <a:p>
            <a:r>
              <a:rPr lang="en-US" dirty="0"/>
              <a:t>TESSERACT Discrimination: Polar Crystal </a:t>
            </a:r>
          </a:p>
        </p:txBody>
      </p:sp>
      <p:sp>
        <p:nvSpPr>
          <p:cNvPr id="7" name="Google Shape;591;p49">
            <a:extLst>
              <a:ext uri="{FF2B5EF4-FFF2-40B4-BE49-F238E27FC236}">
                <a16:creationId xmlns:a16="http://schemas.microsoft.com/office/drawing/2014/main" id="{5174735E-ACA9-1C3F-A6DC-CAEAD8BE2BE9}"/>
              </a:ext>
            </a:extLst>
          </p:cNvPr>
          <p:cNvSpPr txBox="1"/>
          <p:nvPr/>
        </p:nvSpPr>
        <p:spPr>
          <a:xfrm rot="16200000">
            <a:off x="3838339" y="2330084"/>
            <a:ext cx="226634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latin typeface="Source Sans Pro"/>
                <a:ea typeface="Source Sans Pro"/>
                <a:cs typeface="Source Sans Pro"/>
                <a:sym typeface="Source Sans Pro"/>
              </a:rPr>
              <a:t>Energy Channel 2</a:t>
            </a:r>
            <a:endParaRPr sz="2000" baseline="-250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Google Shape;597;p49">
            <a:extLst>
              <a:ext uri="{FF2B5EF4-FFF2-40B4-BE49-F238E27FC236}">
                <a16:creationId xmlns:a16="http://schemas.microsoft.com/office/drawing/2014/main" id="{A6B4069B-6CC3-3217-0040-DEA3BC83D60F}"/>
              </a:ext>
            </a:extLst>
          </p:cNvPr>
          <p:cNvSpPr txBox="1"/>
          <p:nvPr/>
        </p:nvSpPr>
        <p:spPr>
          <a:xfrm rot="21599131">
            <a:off x="6650174" y="3751531"/>
            <a:ext cx="2875874" cy="61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400" dirty="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Film 0QLEE</a:t>
            </a:r>
            <a:endParaRPr sz="2400" dirty="0">
              <a:solidFill>
                <a:schemeClr val="accent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58871D-3E08-DCC1-BCAE-93E65FF1E1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8" t="40903" r="29630" b="34034"/>
          <a:stretch/>
        </p:blipFill>
        <p:spPr>
          <a:xfrm>
            <a:off x="628845" y="1574913"/>
            <a:ext cx="3128052" cy="2623525"/>
          </a:xfrm>
          <a:prstGeom prst="rect">
            <a:avLst/>
          </a:prstGeom>
        </p:spPr>
      </p:pic>
      <p:sp>
        <p:nvSpPr>
          <p:cNvPr id="16" name="Explosion 1 15">
            <a:extLst>
              <a:ext uri="{FF2B5EF4-FFF2-40B4-BE49-F238E27FC236}">
                <a16:creationId xmlns:a16="http://schemas.microsoft.com/office/drawing/2014/main" id="{91129EA6-A4FD-E18F-3A98-A09717B70385}"/>
              </a:ext>
            </a:extLst>
          </p:cNvPr>
          <p:cNvSpPr/>
          <p:nvPr/>
        </p:nvSpPr>
        <p:spPr>
          <a:xfrm>
            <a:off x="1628333" y="2669415"/>
            <a:ext cx="273655" cy="341586"/>
          </a:xfrm>
          <a:prstGeom prst="irregularSeal1">
            <a:avLst/>
          </a:prstGeom>
          <a:solidFill>
            <a:srgbClr val="FF66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Explosion 1 18">
            <a:extLst>
              <a:ext uri="{FF2B5EF4-FFF2-40B4-BE49-F238E27FC236}">
                <a16:creationId xmlns:a16="http://schemas.microsoft.com/office/drawing/2014/main" id="{E1167A5A-8F1D-09F8-D402-5BFBDA59F290}"/>
              </a:ext>
            </a:extLst>
          </p:cNvPr>
          <p:cNvSpPr/>
          <p:nvPr/>
        </p:nvSpPr>
        <p:spPr>
          <a:xfrm>
            <a:off x="2610992" y="2916894"/>
            <a:ext cx="428052" cy="420752"/>
          </a:xfrm>
          <a:prstGeom prst="irregularSeal1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31230B5-13B7-3175-EA9E-536B0B312CB3}"/>
              </a:ext>
            </a:extLst>
          </p:cNvPr>
          <p:cNvGrpSpPr/>
          <p:nvPr/>
        </p:nvGrpSpPr>
        <p:grpSpPr>
          <a:xfrm>
            <a:off x="1566479" y="3109064"/>
            <a:ext cx="609853" cy="542637"/>
            <a:chOff x="1840056" y="3890639"/>
            <a:chExt cx="609853" cy="542637"/>
          </a:xfrm>
        </p:grpSpPr>
        <p:sp>
          <p:nvSpPr>
            <p:cNvPr id="20" name="Explosion 1 19">
              <a:extLst>
                <a:ext uri="{FF2B5EF4-FFF2-40B4-BE49-F238E27FC236}">
                  <a16:creationId xmlns:a16="http://schemas.microsoft.com/office/drawing/2014/main" id="{88DABE34-ED61-5CBA-17FF-1CA79285221A}"/>
                </a:ext>
              </a:extLst>
            </p:cNvPr>
            <p:cNvSpPr/>
            <p:nvPr/>
          </p:nvSpPr>
          <p:spPr>
            <a:xfrm>
              <a:off x="1840056" y="3890639"/>
              <a:ext cx="609853" cy="542637"/>
            </a:xfrm>
            <a:prstGeom prst="irregularSeal1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56FA957-15EB-8C83-C095-10A26A8893BD}"/>
                </a:ext>
              </a:extLst>
            </p:cNvPr>
            <p:cNvSpPr txBox="1"/>
            <p:nvPr/>
          </p:nvSpPr>
          <p:spPr>
            <a:xfrm>
              <a:off x="1871506" y="3992138"/>
              <a:ext cx="545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AB7A2CF-C706-926B-A97F-554C9FFF1939}"/>
              </a:ext>
            </a:extLst>
          </p:cNvPr>
          <p:cNvGrpSpPr/>
          <p:nvPr/>
        </p:nvGrpSpPr>
        <p:grpSpPr>
          <a:xfrm>
            <a:off x="5208779" y="631138"/>
            <a:ext cx="3859238" cy="4053158"/>
            <a:chOff x="5168767" y="802824"/>
            <a:chExt cx="3859238" cy="4053158"/>
          </a:xfrm>
        </p:grpSpPr>
        <p:pic>
          <p:nvPicPr>
            <p:cNvPr id="5" name="Google Shape;589;p49">
              <a:extLst>
                <a:ext uri="{FF2B5EF4-FFF2-40B4-BE49-F238E27FC236}">
                  <a16:creationId xmlns:a16="http://schemas.microsoft.com/office/drawing/2014/main" id="{E4AD4039-1EFB-5300-19BA-21BFA0A41511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1747" t="5863" r="16706" b="16266"/>
            <a:stretch/>
          </p:blipFill>
          <p:spPr>
            <a:xfrm>
              <a:off x="5168767" y="893220"/>
              <a:ext cx="3859238" cy="396276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8" name="Google Shape;592;p49">
              <a:extLst>
                <a:ext uri="{FF2B5EF4-FFF2-40B4-BE49-F238E27FC236}">
                  <a16:creationId xmlns:a16="http://schemas.microsoft.com/office/drawing/2014/main" id="{6B98C4F9-56AF-A488-1F43-5124446C723A}"/>
                </a:ext>
              </a:extLst>
            </p:cNvPr>
            <p:cNvCxnSpPr/>
            <p:nvPr/>
          </p:nvCxnSpPr>
          <p:spPr>
            <a:xfrm flipH="1">
              <a:off x="6375277" y="961770"/>
              <a:ext cx="15353" cy="2934992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9" name="Google Shape;593;p49">
              <a:extLst>
                <a:ext uri="{FF2B5EF4-FFF2-40B4-BE49-F238E27FC236}">
                  <a16:creationId xmlns:a16="http://schemas.microsoft.com/office/drawing/2014/main" id="{24C2A7ED-A38E-2BF2-D854-E7F4AAC014BE}"/>
                </a:ext>
              </a:extLst>
            </p:cNvPr>
            <p:cNvCxnSpPr/>
            <p:nvPr/>
          </p:nvCxnSpPr>
          <p:spPr>
            <a:xfrm rot="10800000">
              <a:off x="6390506" y="3859783"/>
              <a:ext cx="2577748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0" name="Google Shape;594;p49">
              <a:extLst>
                <a:ext uri="{FF2B5EF4-FFF2-40B4-BE49-F238E27FC236}">
                  <a16:creationId xmlns:a16="http://schemas.microsoft.com/office/drawing/2014/main" id="{8A9E7241-5EEB-D102-BD60-D4AD1292AE7F}"/>
                </a:ext>
              </a:extLst>
            </p:cNvPr>
            <p:cNvCxnSpPr/>
            <p:nvPr/>
          </p:nvCxnSpPr>
          <p:spPr>
            <a:xfrm flipH="1">
              <a:off x="6378290" y="998648"/>
              <a:ext cx="1907682" cy="2383324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595;p49">
              <a:extLst>
                <a:ext uri="{FF2B5EF4-FFF2-40B4-BE49-F238E27FC236}">
                  <a16:creationId xmlns:a16="http://schemas.microsoft.com/office/drawing/2014/main" id="{5DC80B64-A61C-4A7F-7EE6-8FBF27E159A8}"/>
                </a:ext>
              </a:extLst>
            </p:cNvPr>
            <p:cNvCxnSpPr/>
            <p:nvPr/>
          </p:nvCxnSpPr>
          <p:spPr>
            <a:xfrm flipH="1">
              <a:off x="6650097" y="1275537"/>
              <a:ext cx="2272677" cy="258409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2" name="Google Shape;596;p49">
              <a:extLst>
                <a:ext uri="{FF2B5EF4-FFF2-40B4-BE49-F238E27FC236}">
                  <a16:creationId xmlns:a16="http://schemas.microsoft.com/office/drawing/2014/main" id="{6D896A54-D8D9-0375-8A10-9599115088DB}"/>
                </a:ext>
              </a:extLst>
            </p:cNvPr>
            <p:cNvSpPr txBox="1"/>
            <p:nvPr/>
          </p:nvSpPr>
          <p:spPr>
            <a:xfrm rot="18523484">
              <a:off x="6186203" y="1983106"/>
              <a:ext cx="2854798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400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Dark Matter</a:t>
              </a:r>
              <a:endParaRPr sz="2400" dirty="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" name="Google Shape;598;p49">
              <a:extLst>
                <a:ext uri="{FF2B5EF4-FFF2-40B4-BE49-F238E27FC236}">
                  <a16:creationId xmlns:a16="http://schemas.microsoft.com/office/drawing/2014/main" id="{A3FCB0E0-A295-1968-CF92-86E523D2EC51}"/>
                </a:ext>
              </a:extLst>
            </p:cNvPr>
            <p:cNvSpPr txBox="1"/>
            <p:nvPr/>
          </p:nvSpPr>
          <p:spPr>
            <a:xfrm rot="16199131">
              <a:off x="4065478" y="2049766"/>
              <a:ext cx="3109397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r>
                <a:rPr lang="en" sz="2400" dirty="0">
                  <a:solidFill>
                    <a:schemeClr val="accent4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Film OQLEE</a:t>
              </a:r>
              <a:endParaRPr sz="2400" dirty="0">
                <a:solidFill>
                  <a:schemeClr val="accent4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7" name="Explosion 1 16">
              <a:extLst>
                <a:ext uri="{FF2B5EF4-FFF2-40B4-BE49-F238E27FC236}">
                  <a16:creationId xmlns:a16="http://schemas.microsoft.com/office/drawing/2014/main" id="{7C6C3C7E-9265-93A7-93E7-C8493FDFD52B}"/>
                </a:ext>
              </a:extLst>
            </p:cNvPr>
            <p:cNvSpPr/>
            <p:nvPr/>
          </p:nvSpPr>
          <p:spPr>
            <a:xfrm>
              <a:off x="5883036" y="2396791"/>
              <a:ext cx="273655" cy="341586"/>
            </a:xfrm>
            <a:prstGeom prst="irregularSeal1">
              <a:avLst/>
            </a:prstGeom>
            <a:solidFill>
              <a:srgbClr val="FF660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Explosion 1 17">
              <a:extLst>
                <a:ext uri="{FF2B5EF4-FFF2-40B4-BE49-F238E27FC236}">
                  <a16:creationId xmlns:a16="http://schemas.microsoft.com/office/drawing/2014/main" id="{D7D34C0C-F793-AA69-35A7-DC563E30F9A6}"/>
                </a:ext>
              </a:extLst>
            </p:cNvPr>
            <p:cNvSpPr/>
            <p:nvPr/>
          </p:nvSpPr>
          <p:spPr>
            <a:xfrm>
              <a:off x="8015232" y="4093605"/>
              <a:ext cx="442264" cy="503980"/>
            </a:xfrm>
            <a:prstGeom prst="irregularSeal1">
              <a:avLst/>
            </a:prstGeom>
            <a:solidFill>
              <a:srgbClr val="7030A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Explosion 1 23">
              <a:extLst>
                <a:ext uri="{FF2B5EF4-FFF2-40B4-BE49-F238E27FC236}">
                  <a16:creationId xmlns:a16="http://schemas.microsoft.com/office/drawing/2014/main" id="{1511B43E-0A07-2D36-316E-56CE4BCD5DFC}"/>
                </a:ext>
              </a:extLst>
            </p:cNvPr>
            <p:cNvSpPr/>
            <p:nvPr/>
          </p:nvSpPr>
          <p:spPr>
            <a:xfrm>
              <a:off x="7622292" y="1632949"/>
              <a:ext cx="609853" cy="542637"/>
            </a:xfrm>
            <a:prstGeom prst="irregularSeal1">
              <a:avLst/>
            </a:prstGeom>
            <a:solidFill>
              <a:srgbClr val="00B050"/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96C10F2-2488-6C49-3929-D4EB5B27C7F4}"/>
                </a:ext>
              </a:extLst>
            </p:cNvPr>
            <p:cNvSpPr txBox="1"/>
            <p:nvPr/>
          </p:nvSpPr>
          <p:spPr>
            <a:xfrm>
              <a:off x="7653742" y="1734448"/>
              <a:ext cx="545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DM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A6F9A5A-63F7-ED61-F44E-7DC42008C115}"/>
              </a:ext>
            </a:extLst>
          </p:cNvPr>
          <p:cNvSpPr txBox="1"/>
          <p:nvPr/>
        </p:nvSpPr>
        <p:spPr>
          <a:xfrm>
            <a:off x="-75983" y="4976733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stress is occurring in phonon sensor films, energy will preferentially deposited in a single channel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Design Driver 2 (Backgrounds)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Plan to mitigate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Plan to discriminate</a:t>
            </a:r>
          </a:p>
          <a:p>
            <a:endParaRPr lang="en-US" sz="2400" dirty="0"/>
          </a:p>
        </p:txBody>
      </p:sp>
      <p:sp>
        <p:nvSpPr>
          <p:cNvPr id="29" name="Google Shape;591;p49">
            <a:extLst>
              <a:ext uri="{FF2B5EF4-FFF2-40B4-BE49-F238E27FC236}">
                <a16:creationId xmlns:a16="http://schemas.microsoft.com/office/drawing/2014/main" id="{E9DEE738-6176-8BC2-482D-C1CE9871267F}"/>
              </a:ext>
            </a:extLst>
          </p:cNvPr>
          <p:cNvSpPr txBox="1"/>
          <p:nvPr/>
        </p:nvSpPr>
        <p:spPr>
          <a:xfrm>
            <a:off x="6100834" y="4575724"/>
            <a:ext cx="226634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000" dirty="0">
                <a:latin typeface="Source Sans Pro"/>
                <a:ea typeface="Source Sans Pro"/>
                <a:cs typeface="Source Sans Pro"/>
                <a:sym typeface="Source Sans Pro"/>
              </a:rPr>
              <a:t>Energy Channel 1</a:t>
            </a:r>
            <a:endParaRPr sz="2000" baseline="-250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64DD74-42C2-D3BB-ACE1-89EDB6268DBB}"/>
              </a:ext>
            </a:extLst>
          </p:cNvPr>
          <p:cNvSpPr txBox="1"/>
          <p:nvPr/>
        </p:nvSpPr>
        <p:spPr>
          <a:xfrm>
            <a:off x="2025489" y="222510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B1BA84-94EB-9E6D-7777-892B193756EC}"/>
              </a:ext>
            </a:extLst>
          </p:cNvPr>
          <p:cNvSpPr txBox="1"/>
          <p:nvPr/>
        </p:nvSpPr>
        <p:spPr>
          <a:xfrm>
            <a:off x="2898184" y="25184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357067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2C08-B1C0-6740-B78A-0693B3164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"/>
            <a:ext cx="8011885" cy="5607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NRDM Search Sensitivity @ Surface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4E0EDF-A751-2F4E-8E82-52E39AF9E3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9D842A-8133-66EB-2955-78622C7E1669}"/>
              </a:ext>
            </a:extLst>
          </p:cNvPr>
          <p:cNvGrpSpPr/>
          <p:nvPr/>
        </p:nvGrpSpPr>
        <p:grpSpPr>
          <a:xfrm>
            <a:off x="195943" y="477252"/>
            <a:ext cx="8752114" cy="5818714"/>
            <a:chOff x="0" y="1014085"/>
            <a:chExt cx="8752114" cy="5818714"/>
          </a:xfrm>
        </p:grpSpPr>
        <p:pic>
          <p:nvPicPr>
            <p:cNvPr id="8" name="Picture 7" descr="A picture containing histogram&#10;&#10;Description automatically generated">
              <a:extLst>
                <a:ext uri="{FF2B5EF4-FFF2-40B4-BE49-F238E27FC236}">
                  <a16:creationId xmlns:a16="http://schemas.microsoft.com/office/drawing/2014/main" id="{93CBAF02-95B9-7A49-8982-F58AEBC5D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014085"/>
              <a:ext cx="8752114" cy="581871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DF3D1C-5501-974F-9B86-97B6084BA3A4}"/>
                </a:ext>
              </a:extLst>
            </p:cNvPr>
            <p:cNvSpPr txBox="1"/>
            <p:nvPr/>
          </p:nvSpPr>
          <p:spPr>
            <a:xfrm>
              <a:off x="1709000" y="2473880"/>
              <a:ext cx="14237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Surface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3C881E-AAD0-A540-9F95-F10B2EB8A330}"/>
                </a:ext>
              </a:extLst>
            </p:cNvPr>
            <p:cNvSpPr txBox="1"/>
            <p:nvPr/>
          </p:nvSpPr>
          <p:spPr>
            <a:xfrm>
              <a:off x="1535053" y="4344213"/>
              <a:ext cx="1984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Underground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EA430C-0985-F840-9471-70BF14B09865}"/>
                </a:ext>
              </a:extLst>
            </p:cNvPr>
            <p:cNvSpPr txBox="1"/>
            <p:nvPr/>
          </p:nvSpPr>
          <p:spPr>
            <a:xfrm rot="4164774">
              <a:off x="3276176" y="2594753"/>
              <a:ext cx="915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Stretch</a:t>
              </a:r>
            </a:p>
            <a:p>
              <a:r>
                <a:rPr lang="en-US" sz="1800" dirty="0"/>
                <a:t>Goal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77C296-6261-6D49-9FD3-F06F3746D63E}"/>
                </a:ext>
              </a:extLst>
            </p:cNvPr>
            <p:cNvSpPr txBox="1"/>
            <p:nvPr/>
          </p:nvSpPr>
          <p:spPr>
            <a:xfrm rot="4164774">
              <a:off x="5074102" y="2707855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800" dirty="0"/>
            </a:p>
            <a:p>
              <a:r>
                <a:rPr lang="en-US" sz="1800" dirty="0"/>
                <a:t>Goal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EDAA10B-9A65-7445-BE94-E9A0916BDF9D}"/>
                </a:ext>
              </a:extLst>
            </p:cNvPr>
            <p:cNvSpPr txBox="1"/>
            <p:nvPr/>
          </p:nvSpPr>
          <p:spPr>
            <a:xfrm rot="3033483">
              <a:off x="6276428" y="3021868"/>
              <a:ext cx="10394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Required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F258F5E-419D-3440-8050-5EC48C273A3A}"/>
                </a:ext>
              </a:extLst>
            </p:cNvPr>
            <p:cNvSpPr txBox="1"/>
            <p:nvPr/>
          </p:nvSpPr>
          <p:spPr>
            <a:xfrm>
              <a:off x="1709000" y="1570176"/>
              <a:ext cx="8018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432FF"/>
                  </a:solidFill>
                </a:rPr>
                <a:t>Al</a:t>
              </a:r>
              <a:r>
                <a:rPr lang="en-US" sz="2000" baseline="-25000" dirty="0">
                  <a:solidFill>
                    <a:srgbClr val="0432FF"/>
                  </a:solidFill>
                </a:rPr>
                <a:t>2</a:t>
              </a:r>
              <a:r>
                <a:rPr lang="en-US" sz="2000" dirty="0">
                  <a:solidFill>
                    <a:srgbClr val="0432FF"/>
                  </a:solidFill>
                </a:rPr>
                <a:t>O</a:t>
              </a:r>
              <a:r>
                <a:rPr lang="en-US" sz="2000" baseline="-25000" dirty="0">
                  <a:solidFill>
                    <a:srgbClr val="0432FF"/>
                  </a:solidFill>
                </a:rPr>
                <a:t>3</a:t>
              </a:r>
            </a:p>
            <a:p>
              <a:r>
                <a:rPr lang="en-US" sz="2000" dirty="0">
                  <a:solidFill>
                    <a:srgbClr val="FF0000"/>
                  </a:solidFill>
                </a:rPr>
                <a:t>He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AAAA1A-AEDF-FEA5-67E7-21786588F992}"/>
              </a:ext>
            </a:extLst>
          </p:cNvPr>
          <p:cNvSpPr txBox="1"/>
          <p:nvPr/>
        </p:nvSpPr>
        <p:spPr>
          <a:xfrm>
            <a:off x="-1" y="6006046"/>
            <a:ext cx="9144001" cy="85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Achieving pre-project energy threshold goals leads to world leading science @ surface</a:t>
            </a:r>
          </a:p>
        </p:txBody>
      </p:sp>
    </p:spTree>
    <p:extLst>
      <p:ext uri="{BB962C8B-B14F-4D97-AF65-F5344CB8AC3E}">
        <p14:creationId xmlns:p14="http://schemas.microsoft.com/office/powerpoint/2010/main" val="16102152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6B925-CF56-606C-04F0-416614C4C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912"/>
            <a:ext cx="8229600" cy="807336"/>
          </a:xfrm>
        </p:spPr>
        <p:txBody>
          <a:bodyPr/>
          <a:lstStyle/>
          <a:p>
            <a:r>
              <a:rPr lang="en-US" dirty="0"/>
              <a:t>Nearly everything the same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24439-F28E-09F0-06A8-E232C6F59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0298" y="4307594"/>
            <a:ext cx="3266501" cy="19408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22A8CA-C86D-242B-B127-B2F9A178F8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48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404DBC0-5F67-8568-1C96-83207F129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334" b="-1"/>
          <a:stretch/>
        </p:blipFill>
        <p:spPr>
          <a:xfrm>
            <a:off x="457201" y="3082064"/>
            <a:ext cx="7445828" cy="37759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FBAD12-B8D4-40D7-655C-2B8398794649}"/>
              </a:ext>
            </a:extLst>
          </p:cNvPr>
          <p:cNvSpPr txBox="1"/>
          <p:nvPr/>
        </p:nvSpPr>
        <p:spPr>
          <a:xfrm>
            <a:off x="0" y="1189009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Having multiple targets with complementary DM science (NRDM, ERDM, Absorption) and orthogonal risks doesn’t increase cost (time &amp; money) significantly since almost everything is identical (phonon sensor development, wiring, electronics, DAQ, data handling, processing, and analysis software) except the  substrate.</a:t>
            </a:r>
          </a:p>
        </p:txBody>
      </p:sp>
    </p:spTree>
    <p:extLst>
      <p:ext uri="{BB962C8B-B14F-4D97-AF65-F5344CB8AC3E}">
        <p14:creationId xmlns:p14="http://schemas.microsoft.com/office/powerpoint/2010/main" val="6724921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6783-7D52-7342-85D5-C77B81FF7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-122567"/>
            <a:ext cx="8784771" cy="869539"/>
          </a:xfrm>
        </p:spPr>
        <p:txBody>
          <a:bodyPr>
            <a:noAutofit/>
          </a:bodyPr>
          <a:lstStyle/>
          <a:p>
            <a:r>
              <a:rPr lang="en-US" sz="2800" b="1" dirty="0"/>
              <a:t>1) </a:t>
            </a:r>
            <a:r>
              <a:rPr lang="en-US" sz="2800" b="1" dirty="0" err="1"/>
              <a:t>HeRALD</a:t>
            </a:r>
            <a:r>
              <a:rPr lang="en-US" sz="2800" dirty="0" err="1"/>
              <a:t>:</a:t>
            </a:r>
            <a:r>
              <a:rPr lang="en-US" sz="2500" b="1" dirty="0" err="1"/>
              <a:t>He</a:t>
            </a:r>
            <a:r>
              <a:rPr lang="en-US" sz="2500" dirty="0" err="1"/>
              <a:t>lium</a:t>
            </a:r>
            <a:r>
              <a:rPr lang="en-US" sz="2500" dirty="0"/>
              <a:t> </a:t>
            </a:r>
            <a:r>
              <a:rPr lang="en-US" sz="2500" b="1" dirty="0" err="1"/>
              <a:t>R</a:t>
            </a:r>
            <a:r>
              <a:rPr lang="en-US" sz="2500" dirty="0" err="1"/>
              <a:t>oton</a:t>
            </a:r>
            <a:r>
              <a:rPr lang="en-US" sz="2500" dirty="0"/>
              <a:t> </a:t>
            </a:r>
            <a:r>
              <a:rPr lang="en-US" sz="2500" b="1" dirty="0"/>
              <a:t>A</a:t>
            </a:r>
            <a:r>
              <a:rPr lang="en-US" sz="2500" dirty="0"/>
              <a:t>pparatus for </a:t>
            </a:r>
            <a:r>
              <a:rPr lang="en-US" sz="2500" b="1" dirty="0"/>
              <a:t>L</a:t>
            </a:r>
            <a:r>
              <a:rPr lang="en-US" sz="2500" dirty="0"/>
              <a:t>ight </a:t>
            </a:r>
            <a:r>
              <a:rPr lang="en-US" sz="2500" b="1" dirty="0"/>
              <a:t>D</a:t>
            </a:r>
            <a:r>
              <a:rPr lang="en-US" sz="2500" dirty="0"/>
              <a:t>ark matter</a:t>
            </a:r>
          </a:p>
        </p:txBody>
      </p:sp>
      <p:pic>
        <p:nvPicPr>
          <p:cNvPr id="4" name="Content Placeholder 3" descr="Screen Shot 2015-09-30 at 1.19.17 PM.png">
            <a:extLst>
              <a:ext uri="{FF2B5EF4-FFF2-40B4-BE49-F238E27FC236}">
                <a16:creationId xmlns:a16="http://schemas.microsoft.com/office/drawing/2014/main" id="{60E96C23-85AC-EE4F-B525-C2E5C1C09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7" t="28726" r="2603" b="5394"/>
          <a:stretch/>
        </p:blipFill>
        <p:spPr>
          <a:xfrm>
            <a:off x="108190" y="791864"/>
            <a:ext cx="2697858" cy="2637136"/>
          </a:xfrm>
          <a:prstGeom prst="rect">
            <a:avLst/>
          </a:prstGeom>
        </p:spPr>
      </p:pic>
      <p:graphicFrame>
        <p:nvGraphicFramePr>
          <p:cNvPr id="7" name="Table 70">
            <a:extLst>
              <a:ext uri="{FF2B5EF4-FFF2-40B4-BE49-F238E27FC236}">
                <a16:creationId xmlns:a16="http://schemas.microsoft.com/office/drawing/2014/main" id="{1950C0A9-33AC-944B-99E8-2C7891C6B291}"/>
              </a:ext>
            </a:extLst>
          </p:cNvPr>
          <p:cNvGraphicFramePr>
            <a:graphicFrameLocks noGrp="1"/>
          </p:cNvGraphicFramePr>
          <p:nvPr/>
        </p:nvGraphicFramePr>
        <p:xfrm>
          <a:off x="1152318" y="4169927"/>
          <a:ext cx="6342824" cy="17588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3357">
                  <a:extLst>
                    <a:ext uri="{9D8B030D-6E8A-4147-A177-3AD203B41FA5}">
                      <a16:colId xmlns:a16="http://schemas.microsoft.com/office/drawing/2014/main" val="3420273158"/>
                    </a:ext>
                  </a:extLst>
                </a:gridCol>
                <a:gridCol w="1506809">
                  <a:extLst>
                    <a:ext uri="{9D8B030D-6E8A-4147-A177-3AD203B41FA5}">
                      <a16:colId xmlns:a16="http://schemas.microsoft.com/office/drawing/2014/main" val="3409939631"/>
                    </a:ext>
                  </a:extLst>
                </a:gridCol>
                <a:gridCol w="1543989">
                  <a:extLst>
                    <a:ext uri="{9D8B030D-6E8A-4147-A177-3AD203B41FA5}">
                      <a16:colId xmlns:a16="http://schemas.microsoft.com/office/drawing/2014/main" val="2926808520"/>
                    </a:ext>
                  </a:extLst>
                </a:gridCol>
                <a:gridCol w="1798669">
                  <a:extLst>
                    <a:ext uri="{9D8B030D-6E8A-4147-A177-3AD203B41FA5}">
                      <a16:colId xmlns:a16="http://schemas.microsoft.com/office/drawing/2014/main" val="2692819799"/>
                    </a:ext>
                  </a:extLst>
                </a:gridCol>
              </a:tblGrid>
              <a:tr h="68400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Required</a:t>
                      </a:r>
                    </a:p>
                    <a:p>
                      <a:r>
                        <a:rPr lang="en-US" sz="1800" dirty="0"/>
                        <a:t>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Goal</a:t>
                      </a:r>
                    </a:p>
                    <a:p>
                      <a:r>
                        <a:rPr lang="en-US" sz="1800" dirty="0"/>
                        <a:t>Threshold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Stretch Goal</a:t>
                      </a:r>
                    </a:p>
                    <a:p>
                      <a:r>
                        <a:rPr lang="en-US" sz="1800" dirty="0"/>
                        <a:t>Threshold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76885"/>
                  </a:ext>
                </a:extLst>
              </a:tr>
              <a:tr h="684007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Si 4cmx4cm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6.7eV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900 </a:t>
                      </a:r>
                      <a:r>
                        <a:rPr lang="en-US" sz="1800" dirty="0" err="1"/>
                        <a:t>meV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12 </a:t>
                      </a:r>
                      <a:r>
                        <a:rPr lang="en-US" sz="1800" dirty="0" err="1"/>
                        <a:t>meV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6484601"/>
                  </a:ext>
                </a:extLst>
              </a:tr>
              <a:tr h="390861"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strike="noStrike" dirty="0"/>
                        <a:t>21 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570 </a:t>
                      </a:r>
                      <a:r>
                        <a:rPr lang="en-US" sz="1800" dirty="0" err="1"/>
                        <a:t>meV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24meV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61093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ADC67B-90DB-D649-B203-FAC691167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49</a:t>
            </a:fld>
            <a:endParaRPr lang="en-US"/>
          </a:p>
        </p:txBody>
      </p:sp>
      <p:sp>
        <p:nvSpPr>
          <p:cNvPr id="10" name="AutoShape 2">
            <a:hlinkClick r:id="rId3"/>
            <a:extLst>
              <a:ext uri="{FF2B5EF4-FFF2-40B4-BE49-F238E27FC236}">
                <a16:creationId xmlns:a16="http://schemas.microsoft.com/office/drawing/2014/main" id="{F3667637-9359-5C4F-8FD1-15A0E1ED40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C20BDA-85D9-8257-2B4C-861F2F89953C}"/>
              </a:ext>
            </a:extLst>
          </p:cNvPr>
          <p:cNvGrpSpPr/>
          <p:nvPr/>
        </p:nvGrpSpPr>
        <p:grpSpPr>
          <a:xfrm>
            <a:off x="3677932" y="1002305"/>
            <a:ext cx="4692727" cy="3240729"/>
            <a:chOff x="67466" y="3429000"/>
            <a:chExt cx="4692727" cy="3240729"/>
          </a:xfrm>
        </p:grpSpPr>
        <p:pic>
          <p:nvPicPr>
            <p:cNvPr id="21" name="Picture 20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6D140CDD-63CD-0944-85BE-88CC0BE76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40" t="3123" r="3296"/>
            <a:stretch/>
          </p:blipFill>
          <p:spPr>
            <a:xfrm>
              <a:off x="67466" y="3429000"/>
              <a:ext cx="4692727" cy="32407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E2C713-D6CC-E446-B399-0EB19D7A77DE}"/>
                </a:ext>
              </a:extLst>
            </p:cNvPr>
            <p:cNvSpPr txBox="1"/>
            <p:nvPr/>
          </p:nvSpPr>
          <p:spPr>
            <a:xfrm rot="1224230">
              <a:off x="1873963" y="5385349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Stretch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FC211C-D30C-894F-B331-020ECF9FA62F}"/>
                </a:ext>
              </a:extLst>
            </p:cNvPr>
            <p:cNvSpPr txBox="1"/>
            <p:nvPr/>
          </p:nvSpPr>
          <p:spPr>
            <a:xfrm rot="1294475">
              <a:off x="2892992" y="5142090"/>
              <a:ext cx="562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Goal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53BE08-A229-FA42-A9F9-50CDEE51E5D6}"/>
                </a:ext>
              </a:extLst>
            </p:cNvPr>
            <p:cNvSpPr txBox="1"/>
            <p:nvPr/>
          </p:nvSpPr>
          <p:spPr>
            <a:xfrm rot="1616581">
              <a:off x="3713105" y="4850569"/>
              <a:ext cx="910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Required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5D60D4C-9325-CD4E-AA0C-2D2A8A224139}"/>
                </a:ext>
              </a:extLst>
            </p:cNvPr>
            <p:cNvSpPr txBox="1"/>
            <p:nvPr/>
          </p:nvSpPr>
          <p:spPr>
            <a:xfrm>
              <a:off x="872787" y="4216120"/>
              <a:ext cx="801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40FF"/>
                  </a:solidFill>
                </a:rPr>
                <a:t>Surface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36AAE58-359A-6340-A332-6D12DAC65B81}"/>
                </a:ext>
              </a:extLst>
            </p:cNvPr>
            <p:cNvSpPr txBox="1"/>
            <p:nvPr/>
          </p:nvSpPr>
          <p:spPr>
            <a:xfrm>
              <a:off x="746459" y="5385351"/>
              <a:ext cx="1228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Underground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B700872-63E4-17C0-DFFD-4CA73380035A}"/>
              </a:ext>
            </a:extLst>
          </p:cNvPr>
          <p:cNvSpPr txBox="1"/>
          <p:nvPr/>
        </p:nvSpPr>
        <p:spPr>
          <a:xfrm>
            <a:off x="190250" y="6199385"/>
            <a:ext cx="85860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#1 Design Driver for Light Mass Dark Matter Searches: Energy Sensitivity </a:t>
            </a:r>
          </a:p>
        </p:txBody>
      </p:sp>
    </p:spTree>
    <p:extLst>
      <p:ext uri="{BB962C8B-B14F-4D97-AF65-F5344CB8AC3E}">
        <p14:creationId xmlns:p14="http://schemas.microsoft.com/office/powerpoint/2010/main" val="3394764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3CC9F-58C7-C646-AD79-D63DF1483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2197"/>
          </a:xfrm>
        </p:spPr>
        <p:txBody>
          <a:bodyPr>
            <a:normAutofit/>
          </a:bodyPr>
          <a:lstStyle/>
          <a:p>
            <a:r>
              <a:rPr lang="en-US" dirty="0"/>
              <a:t>Freeze-In Dark Matter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B3C4FC-01D8-A24D-8C79-9EDFC27E25DE}"/>
              </a:ext>
            </a:extLst>
          </p:cNvPr>
          <p:cNvGrpSpPr/>
          <p:nvPr/>
        </p:nvGrpSpPr>
        <p:grpSpPr>
          <a:xfrm>
            <a:off x="6030" y="656948"/>
            <a:ext cx="5145090" cy="3594709"/>
            <a:chOff x="15389" y="966960"/>
            <a:chExt cx="5776997" cy="3708400"/>
          </a:xfrm>
        </p:grpSpPr>
        <p:pic>
          <p:nvPicPr>
            <p:cNvPr id="4" name="Picture 3" descr="Chart, line chart&#10;&#10;Description automatically generated">
              <a:extLst>
                <a:ext uri="{FF2B5EF4-FFF2-40B4-BE49-F238E27FC236}">
                  <a16:creationId xmlns:a16="http://schemas.microsoft.com/office/drawing/2014/main" id="{B39AA2B9-7571-FB47-887F-66157F719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386" y="966960"/>
              <a:ext cx="5715000" cy="37084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25D14E-1A0F-4C47-810E-E7123822BA89}"/>
                </a:ext>
              </a:extLst>
            </p:cNvPr>
            <p:cNvSpPr/>
            <p:nvPr/>
          </p:nvSpPr>
          <p:spPr>
            <a:xfrm>
              <a:off x="184666" y="1182428"/>
              <a:ext cx="434313" cy="4446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BDE709-6441-0540-BADC-69D9CE424C1A}"/>
                </a:ext>
              </a:extLst>
            </p:cNvPr>
            <p:cNvSpPr txBox="1"/>
            <p:nvPr/>
          </p:nvSpPr>
          <p:spPr>
            <a:xfrm>
              <a:off x="1143310" y="4197063"/>
              <a:ext cx="2828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Mass/Temperature (time -&gt;)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6E9033-E28D-8A48-97F5-C7B30DC8C658}"/>
                </a:ext>
              </a:extLst>
            </p:cNvPr>
            <p:cNvSpPr/>
            <p:nvPr/>
          </p:nvSpPr>
          <p:spPr>
            <a:xfrm>
              <a:off x="4456207" y="4306028"/>
              <a:ext cx="1116918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F14460-D58D-424D-988C-BB94BDFEC8A8}"/>
                </a:ext>
              </a:extLst>
            </p:cNvPr>
            <p:cNvSpPr txBox="1"/>
            <p:nvPr/>
          </p:nvSpPr>
          <p:spPr>
            <a:xfrm rot="16200000">
              <a:off x="-1556420" y="2538769"/>
              <a:ext cx="34821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Dark Matter Comoving Number Density</a:t>
              </a: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3627-4247-1146-AF0A-5A8764613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4320" y="683338"/>
            <a:ext cx="5059310" cy="14401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Dark sector couplings are so small that  DM never comes fully into thermal equilibrium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2C68F3-501D-0B4B-A6BD-955A31D64BD4}"/>
              </a:ext>
            </a:extLst>
          </p:cNvPr>
          <p:cNvSpPr txBox="1"/>
          <p:nvPr/>
        </p:nvSpPr>
        <p:spPr>
          <a:xfrm>
            <a:off x="560220" y="3343265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0911.1120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9A98BD-E435-344C-A521-10F7B725F68C}"/>
                  </a:ext>
                </a:extLst>
              </p:cNvPr>
              <p:cNvSpPr txBox="1"/>
              <p:nvPr/>
            </p:nvSpPr>
            <p:spPr>
              <a:xfrm>
                <a:off x="98022" y="4394006"/>
                <a:ext cx="447397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The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∝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1/q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 for this class of models, means Direct Detection is the likely discovery technique.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29A98BD-E435-344C-A521-10F7B725F6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22" y="4394006"/>
                <a:ext cx="4473978" cy="1815882"/>
              </a:xfrm>
              <a:prstGeom prst="rect">
                <a:avLst/>
              </a:prstGeom>
              <a:blipFill>
                <a:blip r:embed="rId3"/>
                <a:stretch>
                  <a:fillRect l="-2266" t="-4167" b="-7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Diagram&#10;&#10;Description automatically generated with low confidence">
            <a:extLst>
              <a:ext uri="{FF2B5EF4-FFF2-40B4-BE49-F238E27FC236}">
                <a16:creationId xmlns:a16="http://schemas.microsoft.com/office/drawing/2014/main" id="{91625F0B-B1DE-B59D-3421-3EB84D061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667" y="2664904"/>
            <a:ext cx="4319333" cy="4053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415AC7-E41F-F219-0ADC-A672959E395E}"/>
              </a:ext>
            </a:extLst>
          </p:cNvPr>
          <p:cNvSpPr txBox="1"/>
          <p:nvPr/>
        </p:nvSpPr>
        <p:spPr>
          <a:xfrm>
            <a:off x="7704044" y="580533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2203.08297</a:t>
            </a:r>
          </a:p>
        </p:txBody>
      </p:sp>
    </p:spTree>
    <p:extLst>
      <p:ext uri="{BB962C8B-B14F-4D97-AF65-F5344CB8AC3E}">
        <p14:creationId xmlns:p14="http://schemas.microsoft.com/office/powerpoint/2010/main" val="3218136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:a16="http://schemas.microsoft.com/office/drawing/2014/main" id="{D9E574A0-A440-754A-B6E5-E9124A6A32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3" t="5530" r="1409"/>
          <a:stretch/>
        </p:blipFill>
        <p:spPr>
          <a:xfrm>
            <a:off x="4633780" y="878523"/>
            <a:ext cx="4383741" cy="2913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22CF09-F180-034C-811C-7F91F1C6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02"/>
            <a:ext cx="9144000" cy="60330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2) SPICE: GaAs ERDM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9946D-8643-2B4F-B8CB-A4B1E1D79AB6}"/>
              </a:ext>
            </a:extLst>
          </p:cNvPr>
          <p:cNvSpPr txBox="1"/>
          <p:nvPr/>
        </p:nvSpPr>
        <p:spPr>
          <a:xfrm>
            <a:off x="5830954" y="695184"/>
            <a:ext cx="25048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Scattering via Light Dark Photon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5388B1-BFFB-A34D-AA76-14D291F9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7" y="800485"/>
            <a:ext cx="4569234" cy="458791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n-US" sz="1800" dirty="0"/>
              <a:t>“CRESST for ERDM”</a:t>
            </a:r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C288E-798C-9840-9EED-EC598769C2C0}"/>
              </a:ext>
            </a:extLst>
          </p:cNvPr>
          <p:cNvSpPr txBox="1"/>
          <p:nvPr/>
        </p:nvSpPr>
        <p:spPr>
          <a:xfrm>
            <a:off x="7434943" y="2456301"/>
            <a:ext cx="15566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              1kgyr</a:t>
            </a:r>
          </a:p>
          <a:p>
            <a:r>
              <a:rPr lang="en-US" sz="1350" dirty="0"/>
              <a:t>No Backgrounds</a:t>
            </a:r>
          </a:p>
          <a:p>
            <a:r>
              <a:rPr lang="en-US" sz="1350" dirty="0"/>
              <a:t>1607.01009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70">
                <a:extLst>
                  <a:ext uri="{FF2B5EF4-FFF2-40B4-BE49-F238E27FC236}">
                    <a16:creationId xmlns:a16="http://schemas.microsoft.com/office/drawing/2014/main" id="{A4EFFE9A-A991-A340-B39D-C5F0FC89F32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85584" y="3935276"/>
              <a:ext cx="4914104" cy="17204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33547">
                      <a:extLst>
                        <a:ext uri="{9D8B030D-6E8A-4147-A177-3AD203B41FA5}">
                          <a16:colId xmlns:a16="http://schemas.microsoft.com/office/drawing/2014/main" val="3420273158"/>
                        </a:ext>
                      </a:extLst>
                    </a:gridCol>
                    <a:gridCol w="1393519">
                      <a:extLst>
                        <a:ext uri="{9D8B030D-6E8A-4147-A177-3AD203B41FA5}">
                          <a16:colId xmlns:a16="http://schemas.microsoft.com/office/drawing/2014/main" val="3409939631"/>
                        </a:ext>
                      </a:extLst>
                    </a:gridCol>
                    <a:gridCol w="1393519">
                      <a:extLst>
                        <a:ext uri="{9D8B030D-6E8A-4147-A177-3AD203B41FA5}">
                          <a16:colId xmlns:a16="http://schemas.microsoft.com/office/drawing/2014/main" val="2926808520"/>
                        </a:ext>
                      </a:extLst>
                    </a:gridCol>
                    <a:gridCol w="1393519">
                      <a:extLst>
                        <a:ext uri="{9D8B030D-6E8A-4147-A177-3AD203B41FA5}">
                          <a16:colId xmlns:a16="http://schemas.microsoft.com/office/drawing/2014/main" val="2692819799"/>
                        </a:ext>
                      </a:extLst>
                    </a:gridCol>
                  </a:tblGrid>
                  <a:tr h="717446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Required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(5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Goal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(5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Stretch Goal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(5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476885"/>
                      </a:ext>
                    </a:extLst>
                  </a:tr>
                  <a:tr h="627610">
                    <a:tc>
                      <a:txBody>
                        <a:bodyPr/>
                        <a:lstStyle/>
                        <a:p>
                          <a:r>
                            <a:rPr lang="en-US" sz="1600" baseline="0" dirty="0">
                              <a:solidFill>
                                <a:srgbClr val="FF0000"/>
                              </a:solidFill>
                            </a:rPr>
                            <a:t>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2.3 eV (3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300 </a:t>
                          </a:r>
                          <a:r>
                            <a:rPr lang="en-US" sz="1600" dirty="0" err="1"/>
                            <a:t>meV</a:t>
                          </a:r>
                          <a:r>
                            <a:rPr lang="en-US" sz="1600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0" smtClean="0">
                                  <a:latin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m:rPr>
                                  <m:sty m:val="p"/>
                                </m:r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12 </a:t>
                          </a:r>
                          <a:r>
                            <a:rPr lang="en-US" sz="1600" dirty="0" err="1"/>
                            <a:t>meV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6484601"/>
                      </a:ext>
                    </a:extLst>
                  </a:tr>
                  <a:tr h="375435">
                    <a:tc>
                      <a:txBody>
                        <a:bodyPr/>
                        <a:lstStyle/>
                        <a:p>
                          <a:r>
                            <a:rPr lang="en-US" sz="1600" baseline="0" dirty="0">
                              <a:solidFill>
                                <a:srgbClr val="00B050"/>
                              </a:solidFill>
                            </a:rPr>
                            <a:t>GaAs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strike="noStrike" dirty="0"/>
                            <a:t>4.6 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600 </a:t>
                          </a:r>
                          <a:r>
                            <a:rPr lang="en-US" sz="1600" dirty="0" err="1"/>
                            <a:t>meV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24meV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16109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70">
                <a:extLst>
                  <a:ext uri="{FF2B5EF4-FFF2-40B4-BE49-F238E27FC236}">
                    <a16:creationId xmlns:a16="http://schemas.microsoft.com/office/drawing/2014/main" id="{A4EFFE9A-A991-A340-B39D-C5F0FC89F32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85584" y="3935276"/>
              <a:ext cx="4914104" cy="172049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733547">
                      <a:extLst>
                        <a:ext uri="{9D8B030D-6E8A-4147-A177-3AD203B41FA5}">
                          <a16:colId xmlns:a16="http://schemas.microsoft.com/office/drawing/2014/main" val="3420273158"/>
                        </a:ext>
                      </a:extLst>
                    </a:gridCol>
                    <a:gridCol w="1393519">
                      <a:extLst>
                        <a:ext uri="{9D8B030D-6E8A-4147-A177-3AD203B41FA5}">
                          <a16:colId xmlns:a16="http://schemas.microsoft.com/office/drawing/2014/main" val="3409939631"/>
                        </a:ext>
                      </a:extLst>
                    </a:gridCol>
                    <a:gridCol w="1393519">
                      <a:extLst>
                        <a:ext uri="{9D8B030D-6E8A-4147-A177-3AD203B41FA5}">
                          <a16:colId xmlns:a16="http://schemas.microsoft.com/office/drawing/2014/main" val="2926808520"/>
                        </a:ext>
                      </a:extLst>
                    </a:gridCol>
                    <a:gridCol w="1393519">
                      <a:extLst>
                        <a:ext uri="{9D8B030D-6E8A-4147-A177-3AD203B41FA5}">
                          <a16:colId xmlns:a16="http://schemas.microsoft.com/office/drawing/2014/main" val="2692819799"/>
                        </a:ext>
                      </a:extLst>
                    </a:gridCol>
                  </a:tblGrid>
                  <a:tr h="717446">
                    <a:tc>
                      <a:txBody>
                        <a:bodyPr/>
                        <a:lstStyle/>
                        <a:p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3636" t="-1754" r="-200909" b="-14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3636" t="-1754" r="-100909" b="-1473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53636" t="-1754" r="-909" b="-14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476885"/>
                      </a:ext>
                    </a:extLst>
                  </a:tr>
                  <a:tr h="627610">
                    <a:tc>
                      <a:txBody>
                        <a:bodyPr/>
                        <a:lstStyle/>
                        <a:p>
                          <a:r>
                            <a:rPr lang="en-US" sz="1600" baseline="0" dirty="0">
                              <a:solidFill>
                                <a:srgbClr val="FF0000"/>
                              </a:solidFill>
                            </a:rPr>
                            <a:t>Ge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3636" t="-116000" r="-200909" b="-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53636" t="-116000" r="-100909" b="-68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12 </a:t>
                          </a:r>
                          <a:r>
                            <a:rPr lang="en-US" sz="1600" dirty="0" err="1"/>
                            <a:t>meV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6484601"/>
                      </a:ext>
                    </a:extLst>
                  </a:tr>
                  <a:tr h="375435">
                    <a:tc>
                      <a:txBody>
                        <a:bodyPr/>
                        <a:lstStyle/>
                        <a:p>
                          <a:r>
                            <a:rPr lang="en-US" sz="1600" baseline="0" dirty="0">
                              <a:solidFill>
                                <a:srgbClr val="00B050"/>
                              </a:solidFill>
                            </a:rPr>
                            <a:t>GaAs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strike="noStrike" dirty="0"/>
                            <a:t>4.6 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600 </a:t>
                          </a:r>
                          <a:r>
                            <a:rPr lang="en-US" sz="1600" dirty="0" err="1"/>
                            <a:t>meV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24meV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161093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FE53CDA-47CA-1815-E591-D00BF5D89B74}"/>
              </a:ext>
            </a:extLst>
          </p:cNvPr>
          <p:cNvGrpSpPr/>
          <p:nvPr/>
        </p:nvGrpSpPr>
        <p:grpSpPr>
          <a:xfrm>
            <a:off x="1020858" y="1262761"/>
            <a:ext cx="2138083" cy="2559368"/>
            <a:chOff x="0" y="4068873"/>
            <a:chExt cx="2138083" cy="2559368"/>
          </a:xfrm>
        </p:grpSpPr>
        <p:pic>
          <p:nvPicPr>
            <p:cNvPr id="11" name="Picture 10" descr="A close up of a logo&#10;&#10;Description automatically generated">
              <a:extLst>
                <a:ext uri="{FF2B5EF4-FFF2-40B4-BE49-F238E27FC236}">
                  <a16:creationId xmlns:a16="http://schemas.microsoft.com/office/drawing/2014/main" id="{EAE60758-337D-D245-8980-536239117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8166" t="31920" r="35293"/>
            <a:stretch/>
          </p:blipFill>
          <p:spPr>
            <a:xfrm>
              <a:off x="0" y="4068873"/>
              <a:ext cx="2138083" cy="2559368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F026FC0-3D61-AD41-8A0A-F960B9D59C81}"/>
                </a:ext>
              </a:extLst>
            </p:cNvPr>
            <p:cNvSpPr txBox="1"/>
            <p:nvPr/>
          </p:nvSpPr>
          <p:spPr>
            <a:xfrm>
              <a:off x="64547" y="4385482"/>
              <a:ext cx="445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6777009-F8B1-464B-35C0-EBE4D3067A91}"/>
              </a:ext>
            </a:extLst>
          </p:cNvPr>
          <p:cNvGrpSpPr/>
          <p:nvPr/>
        </p:nvGrpSpPr>
        <p:grpSpPr>
          <a:xfrm>
            <a:off x="0" y="4332161"/>
            <a:ext cx="6521986" cy="2492837"/>
            <a:chOff x="1802667" y="4385482"/>
            <a:chExt cx="7214854" cy="253307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1C497BC-D042-FE48-8F0D-2229398A5A95}"/>
                </a:ext>
              </a:extLst>
            </p:cNvPr>
            <p:cNvGrpSpPr/>
            <p:nvPr/>
          </p:nvGrpSpPr>
          <p:grpSpPr>
            <a:xfrm>
              <a:off x="1802667" y="4595578"/>
              <a:ext cx="7214854" cy="2322978"/>
              <a:chOff x="1862200" y="4434055"/>
              <a:chExt cx="7214854" cy="2322978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2FF3DE9-6BD9-074A-B52C-1EAED5DFD1A4}"/>
                  </a:ext>
                </a:extLst>
              </p:cNvPr>
              <p:cNvSpPr txBox="1"/>
              <p:nvPr/>
            </p:nvSpPr>
            <p:spPr>
              <a:xfrm>
                <a:off x="2398167" y="6387701"/>
                <a:ext cx="5194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1meV          10meV         100meV        1eV              10eV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E814D67-AF82-AC4C-9A1F-193DB5D552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12394" y="6200324"/>
                <a:ext cx="6364660" cy="0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none"/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A3974B1-6E4E-6241-BBE5-34618FEC2C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12394" y="4434055"/>
                <a:ext cx="0" cy="1875608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42CAB73-4D7C-9844-9D9D-C0A283A7D9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877165" y="6045141"/>
                <a:ext cx="0" cy="264522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395F480-A645-3E49-8B9B-61CFA0EBF3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78456" y="6045141"/>
                <a:ext cx="0" cy="264522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B186E36-5AA2-9D4A-A7DB-1E11C1DE14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29902" y="6045141"/>
                <a:ext cx="0" cy="264522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0399CB2-A972-3F4C-B51B-EE152B2D73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89869" y="6045141"/>
                <a:ext cx="0" cy="349734"/>
              </a:xfrm>
              <a:prstGeom prst="line">
                <a:avLst/>
              </a:prstGeom>
              <a:ln w="3175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138B84-A34D-C84F-B109-48398C469E2D}"/>
                  </a:ext>
                </a:extLst>
              </p:cNvPr>
              <p:cNvSpPr txBox="1"/>
              <p:nvPr/>
            </p:nvSpPr>
            <p:spPr>
              <a:xfrm>
                <a:off x="2149433" y="5673678"/>
                <a:ext cx="4587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NR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6EC0FCF-2AAB-FD4B-87E5-CD72D28C297D}"/>
                  </a:ext>
                </a:extLst>
              </p:cNvPr>
              <p:cNvSpPr txBox="1"/>
              <p:nvPr/>
            </p:nvSpPr>
            <p:spPr>
              <a:xfrm>
                <a:off x="1862200" y="4681867"/>
                <a:ext cx="8469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Optical</a:t>
                </a:r>
              </a:p>
              <a:p>
                <a:endParaRPr lang="en-US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2931AD-E6F1-A64C-B7AB-64A3CD6B13F5}"/>
                  </a:ext>
                </a:extLst>
              </p:cNvPr>
              <p:cNvSpPr/>
              <p:nvPr/>
            </p:nvSpPr>
            <p:spPr>
              <a:xfrm>
                <a:off x="4288675" y="5777848"/>
                <a:ext cx="2901192" cy="245217"/>
              </a:xfrm>
              <a:prstGeom prst="rect">
                <a:avLst/>
              </a:prstGeom>
              <a:solidFill>
                <a:srgbClr val="00B050">
                  <a:alpha val="50000"/>
                </a:srgb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4F36D845-2564-744E-9526-F8C5CBE5A3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0138" y="5171214"/>
                <a:ext cx="0" cy="504074"/>
              </a:xfrm>
              <a:prstGeom prst="line">
                <a:avLst/>
              </a:prstGeom>
              <a:ln w="57150">
                <a:solidFill>
                  <a:srgbClr val="00B05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B578E1B-DB76-1340-B28D-D672FF355216}"/>
                </a:ext>
              </a:extLst>
            </p:cNvPr>
            <p:cNvSpPr txBox="1"/>
            <p:nvPr/>
          </p:nvSpPr>
          <p:spPr>
            <a:xfrm>
              <a:off x="1901124" y="5274158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ERDM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D4C9340-0560-6543-A4DC-C316BA6E6652}"/>
                </a:ext>
              </a:extLst>
            </p:cNvPr>
            <p:cNvCxnSpPr>
              <a:cxnSpLocks/>
            </p:cNvCxnSpPr>
            <p:nvPr/>
          </p:nvCxnSpPr>
          <p:spPr>
            <a:xfrm>
              <a:off x="5872364" y="5339138"/>
              <a:ext cx="0" cy="496063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C13037-0C44-4543-B8E5-DB9D34D462D7}"/>
                </a:ext>
              </a:extLst>
            </p:cNvPr>
            <p:cNvSpPr txBox="1"/>
            <p:nvPr/>
          </p:nvSpPr>
          <p:spPr>
            <a:xfrm>
              <a:off x="5656238" y="5079982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900meV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0384D56-176E-1240-B8CA-4DD110E9BE2F}"/>
                </a:ext>
              </a:extLst>
            </p:cNvPr>
            <p:cNvSpPr txBox="1"/>
            <p:nvPr/>
          </p:nvSpPr>
          <p:spPr>
            <a:xfrm>
              <a:off x="4685401" y="5087543"/>
              <a:ext cx="982763" cy="281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~600meV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BAC0F19-6BCD-A148-A7CF-349EE2F585AB}"/>
                </a:ext>
              </a:extLst>
            </p:cNvPr>
            <p:cNvSpPr txBox="1"/>
            <p:nvPr/>
          </p:nvSpPr>
          <p:spPr>
            <a:xfrm>
              <a:off x="4234255" y="5861156"/>
              <a:ext cx="663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GaAs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825AD77-79B8-7241-B92B-7B5C151BC6E7}"/>
                </a:ext>
              </a:extLst>
            </p:cNvPr>
            <p:cNvSpPr/>
            <p:nvPr/>
          </p:nvSpPr>
          <p:spPr>
            <a:xfrm>
              <a:off x="5900838" y="5348127"/>
              <a:ext cx="273499" cy="496063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24A5FB0-B728-CA44-9ADB-0BA5659676BC}"/>
                </a:ext>
              </a:extLst>
            </p:cNvPr>
            <p:cNvSpPr/>
            <p:nvPr/>
          </p:nvSpPr>
          <p:spPr>
            <a:xfrm>
              <a:off x="4918923" y="5442916"/>
              <a:ext cx="566803" cy="397577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924DFAA-74EC-2F44-BC6C-DC13EDB73BBC}"/>
                </a:ext>
              </a:extLst>
            </p:cNvPr>
            <p:cNvCxnSpPr>
              <a:cxnSpLocks/>
            </p:cNvCxnSpPr>
            <p:nvPr/>
          </p:nvCxnSpPr>
          <p:spPr>
            <a:xfrm>
              <a:off x="4215162" y="4662481"/>
              <a:ext cx="0" cy="504074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D3A3219-F9B8-234A-A3D3-BC8AAB47C45C}"/>
                </a:ext>
              </a:extLst>
            </p:cNvPr>
            <p:cNvSpPr txBox="1"/>
            <p:nvPr/>
          </p:nvSpPr>
          <p:spPr>
            <a:xfrm>
              <a:off x="3849590" y="4385482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~35meV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90E0D0-8E55-4C41-BD60-41A25D39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761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CF09-F180-034C-811C-7F91F1C6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630" y="110621"/>
            <a:ext cx="8279970" cy="621633"/>
          </a:xfrm>
        </p:spPr>
        <p:txBody>
          <a:bodyPr>
            <a:noAutofit/>
          </a:bodyPr>
          <a:lstStyle/>
          <a:p>
            <a:r>
              <a:rPr lang="en-US" sz="2800" b="1" dirty="0"/>
              <a:t>3) SPICE</a:t>
            </a:r>
            <a:r>
              <a:rPr lang="en-US" sz="2800" dirty="0"/>
              <a:t>:</a:t>
            </a:r>
            <a:r>
              <a:rPr lang="en-US" sz="2400" dirty="0"/>
              <a:t> </a:t>
            </a:r>
            <a:r>
              <a:rPr lang="en-US" sz="2300" b="1" dirty="0"/>
              <a:t>S</a:t>
            </a:r>
            <a:r>
              <a:rPr lang="en-US" sz="2300" dirty="0"/>
              <a:t>ub-</a:t>
            </a:r>
            <a:r>
              <a:rPr lang="en-US" sz="2300" dirty="0" err="1"/>
              <a:t>ev</a:t>
            </a:r>
            <a:r>
              <a:rPr lang="en-US" sz="2300" dirty="0"/>
              <a:t> </a:t>
            </a:r>
            <a:r>
              <a:rPr lang="en-US" sz="2300" b="1" dirty="0"/>
              <a:t>P</a:t>
            </a:r>
            <a:r>
              <a:rPr lang="en-US" sz="2300" dirty="0"/>
              <a:t>olar </a:t>
            </a:r>
            <a:r>
              <a:rPr lang="en-US" sz="2300" b="1" dirty="0"/>
              <a:t>I</a:t>
            </a:r>
            <a:r>
              <a:rPr lang="en-US" sz="2300" dirty="0"/>
              <a:t>nteractions </a:t>
            </a:r>
            <a:r>
              <a:rPr lang="en-US" sz="2300" b="1" dirty="0"/>
              <a:t>C</a:t>
            </a:r>
            <a:r>
              <a:rPr lang="en-US" sz="2300" dirty="0"/>
              <a:t>ryogenic </a:t>
            </a:r>
            <a:r>
              <a:rPr lang="en-US" sz="2300" b="1" dirty="0"/>
              <a:t>E</a:t>
            </a:r>
            <a:r>
              <a:rPr lang="en-US" sz="2300" dirty="0"/>
              <a:t>xperiment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67780254-1E0B-D54D-BFDB-89BF9CBEF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83" y="882295"/>
            <a:ext cx="4387671" cy="28124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99946D-8643-2B4F-B8CB-A4B1E1D79AB6}"/>
              </a:ext>
            </a:extLst>
          </p:cNvPr>
          <p:cNvSpPr txBox="1"/>
          <p:nvPr/>
        </p:nvSpPr>
        <p:spPr>
          <a:xfrm>
            <a:off x="5740829" y="732254"/>
            <a:ext cx="25048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Scattering via Light Dark Photon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2C288E-798C-9840-9EED-EC598769C2C0}"/>
              </a:ext>
            </a:extLst>
          </p:cNvPr>
          <p:cNvSpPr txBox="1"/>
          <p:nvPr/>
        </p:nvSpPr>
        <p:spPr>
          <a:xfrm>
            <a:off x="6742838" y="2576090"/>
            <a:ext cx="146386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1kgyr</a:t>
            </a:r>
          </a:p>
          <a:p>
            <a:r>
              <a:rPr lang="en-US" sz="1350" dirty="0"/>
              <a:t>No Backgrounds</a:t>
            </a:r>
          </a:p>
          <a:p>
            <a:r>
              <a:rPr lang="en-US" sz="1350" dirty="0"/>
              <a:t>1910.10716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9D126-81B7-5849-A2D1-501426A773EE}"/>
              </a:ext>
            </a:extLst>
          </p:cNvPr>
          <p:cNvSpPr/>
          <p:nvPr/>
        </p:nvSpPr>
        <p:spPr>
          <a:xfrm>
            <a:off x="2541495" y="2890446"/>
            <a:ext cx="516367" cy="629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45EEBD-D933-624A-AC8A-6FF888CA1426}"/>
              </a:ext>
            </a:extLst>
          </p:cNvPr>
          <p:cNvGrpSpPr/>
          <p:nvPr/>
        </p:nvGrpSpPr>
        <p:grpSpPr>
          <a:xfrm>
            <a:off x="192183" y="2024401"/>
            <a:ext cx="1758119" cy="1653879"/>
            <a:chOff x="391689" y="4382012"/>
            <a:chExt cx="1758119" cy="1653879"/>
          </a:xfrm>
        </p:grpSpPr>
        <p:pic>
          <p:nvPicPr>
            <p:cNvPr id="19" name="Picture 18" descr="A close up of a logo&#10;&#10;Description automatically generated">
              <a:extLst>
                <a:ext uri="{FF2B5EF4-FFF2-40B4-BE49-F238E27FC236}">
                  <a16:creationId xmlns:a16="http://schemas.microsoft.com/office/drawing/2014/main" id="{71392FCA-FE9F-E548-84F0-951C8C3635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5672" r="73049"/>
            <a:stretch/>
          </p:blipFill>
          <p:spPr>
            <a:xfrm>
              <a:off x="391689" y="4382012"/>
              <a:ext cx="1758119" cy="165387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9CAA39-37B3-3445-A66B-29FF5F0D1F33}"/>
                </a:ext>
              </a:extLst>
            </p:cNvPr>
            <p:cNvSpPr txBox="1"/>
            <p:nvPr/>
          </p:nvSpPr>
          <p:spPr>
            <a:xfrm>
              <a:off x="929148" y="5624767"/>
              <a:ext cx="683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/SiO</a:t>
              </a:r>
              <a:r>
                <a:rPr lang="en-US" b="1" baseline="-25000" dirty="0"/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8C685AD-E3D1-6343-847C-27E2F542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095" y="1981351"/>
            <a:ext cx="1670528" cy="148398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5388B1-BFFB-A34D-AA76-14D291F98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975" y="873563"/>
            <a:ext cx="5231032" cy="2301676"/>
          </a:xfrm>
        </p:spPr>
        <p:txBody>
          <a:bodyPr>
            <a:normAutofit/>
          </a:bodyPr>
          <a:lstStyle/>
          <a:p>
            <a:pPr marL="25400" indent="0">
              <a:buNone/>
            </a:pPr>
            <a:r>
              <a:rPr lang="en-US" sz="2000" dirty="0"/>
              <a:t>In ionic crystals, optical phonons are oscillating electric dipoles! Couple strongly to dark photons!</a:t>
            </a:r>
          </a:p>
          <a:p>
            <a:pPr marL="25400" indent="0">
              <a:buNone/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B4970B-7CB8-4944-A958-92B5DEAB50BA}"/>
              </a:ext>
            </a:extLst>
          </p:cNvPr>
          <p:cNvGrpSpPr/>
          <p:nvPr/>
        </p:nvGrpSpPr>
        <p:grpSpPr>
          <a:xfrm>
            <a:off x="635315" y="4047759"/>
            <a:ext cx="7566882" cy="2651065"/>
            <a:chOff x="1611087" y="4053528"/>
            <a:chExt cx="7566882" cy="2651065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E2139C3-167E-174E-899B-87BFE1E89EEF}"/>
                </a:ext>
              </a:extLst>
            </p:cNvPr>
            <p:cNvSpPr txBox="1"/>
            <p:nvPr/>
          </p:nvSpPr>
          <p:spPr>
            <a:xfrm>
              <a:off x="3087280" y="4435707"/>
              <a:ext cx="7957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SiO</a:t>
              </a:r>
              <a:r>
                <a:rPr lang="en-US" baseline="-25000" dirty="0"/>
                <a:t>2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645B3F0-87DA-6D46-AA8E-E6B069045071}"/>
                </a:ext>
              </a:extLst>
            </p:cNvPr>
            <p:cNvCxnSpPr>
              <a:cxnSpLocks/>
            </p:cNvCxnSpPr>
            <p:nvPr/>
          </p:nvCxnSpPr>
          <p:spPr>
            <a:xfrm>
              <a:off x="3726990" y="4780271"/>
              <a:ext cx="0" cy="470637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7B6A191-6008-4C48-9A53-3242D498A78A}"/>
                </a:ext>
              </a:extLst>
            </p:cNvPr>
            <p:cNvSpPr txBox="1"/>
            <p:nvPr/>
          </p:nvSpPr>
          <p:spPr>
            <a:xfrm>
              <a:off x="2499082" y="6335261"/>
              <a:ext cx="5349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10meV          100meV        1eV           10eV              100eV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A691119-E354-584A-B05F-857D1C1B5926}"/>
                </a:ext>
              </a:extLst>
            </p:cNvPr>
            <p:cNvCxnSpPr>
              <a:cxnSpLocks/>
            </p:cNvCxnSpPr>
            <p:nvPr/>
          </p:nvCxnSpPr>
          <p:spPr>
            <a:xfrm>
              <a:off x="2813309" y="6147884"/>
              <a:ext cx="6364660" cy="0"/>
            </a:xfrm>
            <a:prstGeom prst="line">
              <a:avLst/>
            </a:prstGeom>
            <a:ln w="31750">
              <a:solidFill>
                <a:schemeClr val="tx1"/>
              </a:solidFill>
              <a:headEnd type="none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C22CF6-DD31-204D-8C51-2FE1C45230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3309" y="4381615"/>
              <a:ext cx="0" cy="1875608"/>
            </a:xfrm>
            <a:prstGeom prst="line">
              <a:avLst/>
            </a:prstGeom>
            <a:ln w="317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7D404F4-8F2D-174A-9E08-FAA00341A8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8080" y="5992701"/>
              <a:ext cx="0" cy="264522"/>
            </a:xfrm>
            <a:prstGeom prst="line">
              <a:avLst/>
            </a:prstGeom>
            <a:ln w="317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70EAF90-6B08-804E-9ADB-964C5D127C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79371" y="5992701"/>
              <a:ext cx="0" cy="264522"/>
            </a:xfrm>
            <a:prstGeom prst="line">
              <a:avLst/>
            </a:prstGeom>
            <a:ln w="317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97084A2-4512-D841-A8D1-2EA9C9782E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30817" y="5992701"/>
              <a:ext cx="0" cy="264522"/>
            </a:xfrm>
            <a:prstGeom prst="line">
              <a:avLst/>
            </a:prstGeom>
            <a:ln w="317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B41E7C-9943-3740-9F98-EB643784DD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90784" y="5992701"/>
              <a:ext cx="0" cy="349734"/>
            </a:xfrm>
            <a:prstGeom prst="line">
              <a:avLst/>
            </a:prstGeom>
            <a:ln w="317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F76B499-2B06-0F4F-A37B-FC8D3C33D59E}"/>
                </a:ext>
              </a:extLst>
            </p:cNvPr>
            <p:cNvSpPr txBox="1"/>
            <p:nvPr/>
          </p:nvSpPr>
          <p:spPr>
            <a:xfrm>
              <a:off x="2322278" y="5469187"/>
              <a:ext cx="458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68368A2-CFBE-1F4F-B80E-1B7C37AC0B55}"/>
                </a:ext>
              </a:extLst>
            </p:cNvPr>
            <p:cNvSpPr txBox="1"/>
            <p:nvPr/>
          </p:nvSpPr>
          <p:spPr>
            <a:xfrm>
              <a:off x="1611087" y="4358882"/>
              <a:ext cx="1233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Optical</a:t>
              </a:r>
            </a:p>
            <a:p>
              <a:r>
                <a:rPr lang="en-US" dirty="0"/>
                <a:t>Phonon/ER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58B1DD8-5D1A-4448-B853-1ED5A87A2CF7}"/>
                </a:ext>
              </a:extLst>
            </p:cNvPr>
            <p:cNvSpPr/>
            <p:nvPr/>
          </p:nvSpPr>
          <p:spPr>
            <a:xfrm>
              <a:off x="4246438" y="5453896"/>
              <a:ext cx="2564060" cy="27692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1049BD9-4EF8-2E45-8E81-E736CF080D84}"/>
                </a:ext>
              </a:extLst>
            </p:cNvPr>
            <p:cNvSpPr/>
            <p:nvPr/>
          </p:nvSpPr>
          <p:spPr>
            <a:xfrm>
              <a:off x="3231396" y="4800708"/>
              <a:ext cx="800157" cy="397577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E567F1D-6672-E145-9D4D-6BCB8F832D14}"/>
                </a:ext>
              </a:extLst>
            </p:cNvPr>
            <p:cNvSpPr/>
            <p:nvPr/>
          </p:nvSpPr>
          <p:spPr>
            <a:xfrm>
              <a:off x="3982362" y="5724038"/>
              <a:ext cx="2828136" cy="228265"/>
            </a:xfrm>
            <a:prstGeom prst="rect">
              <a:avLst/>
            </a:prstGeom>
            <a:solidFill>
              <a:srgbClr val="00B05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9F72807-1BF8-8947-BBDF-102A721B6431}"/>
                </a:ext>
              </a:extLst>
            </p:cNvPr>
            <p:cNvSpPr/>
            <p:nvPr/>
          </p:nvSpPr>
          <p:spPr>
            <a:xfrm>
              <a:off x="3158777" y="4495281"/>
              <a:ext cx="1098584" cy="293591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34FFB9F-1B7D-634C-9703-61AB0B5250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6439" y="4357511"/>
              <a:ext cx="10922" cy="523050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6CCC5BF6-CB6C-3844-BC86-9C0AA6978F65}"/>
                </a:ext>
              </a:extLst>
            </p:cNvPr>
            <p:cNvCxnSpPr>
              <a:cxnSpLocks/>
            </p:cNvCxnSpPr>
            <p:nvPr/>
          </p:nvCxnSpPr>
          <p:spPr>
            <a:xfrm>
              <a:off x="3726594" y="4357511"/>
              <a:ext cx="0" cy="470637"/>
            </a:xfrm>
            <a:prstGeom prst="line">
              <a:avLst/>
            </a:prstGeom>
            <a:ln w="571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8723768-0868-DB41-B5C1-E786766A5372}"/>
                </a:ext>
              </a:extLst>
            </p:cNvPr>
            <p:cNvSpPr txBox="1"/>
            <p:nvPr/>
          </p:nvSpPr>
          <p:spPr>
            <a:xfrm>
              <a:off x="3375376" y="4067648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60meV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A64B8FA-DDF8-0F47-BF94-327E20AE6A38}"/>
                </a:ext>
              </a:extLst>
            </p:cNvPr>
            <p:cNvSpPr txBox="1"/>
            <p:nvPr/>
          </p:nvSpPr>
          <p:spPr>
            <a:xfrm>
              <a:off x="3930141" y="4053528"/>
              <a:ext cx="7072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149meV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4195E6C-C395-5647-8206-515D5A2262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47688" y="4742304"/>
              <a:ext cx="10922" cy="523050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F3FC14E-EC14-7B4E-A2C0-26651B85EE44}"/>
                </a:ext>
              </a:extLst>
            </p:cNvPr>
            <p:cNvSpPr txBox="1"/>
            <p:nvPr/>
          </p:nvSpPr>
          <p:spPr>
            <a:xfrm>
              <a:off x="3281163" y="5250908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60meV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E4B88CB-CD4C-0A4E-881B-97BD1C8FFB13}"/>
                </a:ext>
              </a:extLst>
            </p:cNvPr>
            <p:cNvSpPr txBox="1"/>
            <p:nvPr/>
          </p:nvSpPr>
          <p:spPr>
            <a:xfrm>
              <a:off x="3835788" y="5259641"/>
              <a:ext cx="628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</a:rPr>
                <a:t>90meV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5269D2-5261-DE4A-8EDC-B610EEAA6E31}"/>
                </a:ext>
              </a:extLst>
            </p:cNvPr>
            <p:cNvSpPr txBox="1"/>
            <p:nvPr/>
          </p:nvSpPr>
          <p:spPr>
            <a:xfrm>
              <a:off x="3132547" y="4830858"/>
              <a:ext cx="679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</a:t>
              </a:r>
              <a:r>
                <a:rPr lang="en-US" baseline="-25000" dirty="0"/>
                <a:t>2</a:t>
              </a:r>
              <a:r>
                <a:rPr lang="en-US" dirty="0"/>
                <a:t>O</a:t>
              </a:r>
              <a:r>
                <a:rPr lang="en-US" baseline="-25000" dirty="0"/>
                <a:t>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0" name="Table 70">
                <a:extLst>
                  <a:ext uri="{FF2B5EF4-FFF2-40B4-BE49-F238E27FC236}">
                    <a16:creationId xmlns:a16="http://schemas.microsoft.com/office/drawing/2014/main" id="{D4E535E2-0D1E-FD45-8321-2E66D1EE119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83988" y="3957403"/>
              <a:ext cx="4086697" cy="13912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94034">
                      <a:extLst>
                        <a:ext uri="{9D8B030D-6E8A-4147-A177-3AD203B41FA5}">
                          <a16:colId xmlns:a16="http://schemas.microsoft.com/office/drawing/2014/main" val="3420273158"/>
                        </a:ext>
                      </a:extLst>
                    </a:gridCol>
                    <a:gridCol w="1080211">
                      <a:extLst>
                        <a:ext uri="{9D8B030D-6E8A-4147-A177-3AD203B41FA5}">
                          <a16:colId xmlns:a16="http://schemas.microsoft.com/office/drawing/2014/main" val="3702379709"/>
                        </a:ext>
                      </a:extLst>
                    </a:gridCol>
                    <a:gridCol w="1060390">
                      <a:extLst>
                        <a:ext uri="{9D8B030D-6E8A-4147-A177-3AD203B41FA5}">
                          <a16:colId xmlns:a16="http://schemas.microsoft.com/office/drawing/2014/main" val="1759880975"/>
                        </a:ext>
                      </a:extLst>
                    </a:gridCol>
                    <a:gridCol w="1252062">
                      <a:extLst>
                        <a:ext uri="{9D8B030D-6E8A-4147-A177-3AD203B41FA5}">
                          <a16:colId xmlns:a16="http://schemas.microsoft.com/office/drawing/2014/main" val="1529979866"/>
                        </a:ext>
                      </a:extLst>
                    </a:gridCol>
                  </a:tblGrid>
                  <a:tr h="781681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Required</a:t>
                          </a:r>
                        </a:p>
                        <a:p>
                          <a:r>
                            <a:rPr lang="en-US" sz="1400" dirty="0"/>
                            <a:t>Threshold 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(5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Goal Threshold</a:t>
                          </a:r>
                        </a:p>
                        <a:p>
                          <a:r>
                            <a:rPr lang="en-US" sz="1400" dirty="0"/>
                            <a:t>(5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Stretch Goal Threshold 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/>
                            <a:t>(5 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14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3476885"/>
                      </a:ext>
                    </a:extLst>
                  </a:tr>
                  <a:tr h="250545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SiO</a:t>
                          </a:r>
                          <a:r>
                            <a:rPr lang="en-US" sz="1400" baseline="-25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3.5eV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350 </a:t>
                          </a:r>
                          <a:r>
                            <a:rPr lang="en-US" sz="1400" dirty="0" err="1"/>
                            <a:t>meV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20meV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6484601"/>
                      </a:ext>
                    </a:extLst>
                  </a:tr>
                  <a:tr h="250545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Al</a:t>
                          </a:r>
                          <a:r>
                            <a:rPr lang="en-US" sz="1400" baseline="-25000" dirty="0"/>
                            <a:t>2</a:t>
                          </a:r>
                          <a:r>
                            <a:rPr lang="en-US" sz="1400" dirty="0"/>
                            <a:t>O</a:t>
                          </a:r>
                          <a:r>
                            <a:rPr lang="en-US" sz="1400" baseline="-25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3.5eV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350 </a:t>
                          </a:r>
                          <a:r>
                            <a:rPr lang="en-US" sz="1400" dirty="0" err="1"/>
                            <a:t>meV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20meV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161093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0" name="Table 70">
                <a:extLst>
                  <a:ext uri="{FF2B5EF4-FFF2-40B4-BE49-F238E27FC236}">
                    <a16:creationId xmlns:a16="http://schemas.microsoft.com/office/drawing/2014/main" id="{D4E535E2-0D1E-FD45-8321-2E66D1EE119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183988" y="3957403"/>
              <a:ext cx="4086697" cy="1391281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94034">
                      <a:extLst>
                        <a:ext uri="{9D8B030D-6E8A-4147-A177-3AD203B41FA5}">
                          <a16:colId xmlns:a16="http://schemas.microsoft.com/office/drawing/2014/main" val="3420273158"/>
                        </a:ext>
                      </a:extLst>
                    </a:gridCol>
                    <a:gridCol w="1080211">
                      <a:extLst>
                        <a:ext uri="{9D8B030D-6E8A-4147-A177-3AD203B41FA5}">
                          <a16:colId xmlns:a16="http://schemas.microsoft.com/office/drawing/2014/main" val="3702379709"/>
                        </a:ext>
                      </a:extLst>
                    </a:gridCol>
                    <a:gridCol w="1060390">
                      <a:extLst>
                        <a:ext uri="{9D8B030D-6E8A-4147-A177-3AD203B41FA5}">
                          <a16:colId xmlns:a16="http://schemas.microsoft.com/office/drawing/2014/main" val="1759880975"/>
                        </a:ext>
                      </a:extLst>
                    </a:gridCol>
                    <a:gridCol w="1252062">
                      <a:extLst>
                        <a:ext uri="{9D8B030D-6E8A-4147-A177-3AD203B41FA5}">
                          <a16:colId xmlns:a16="http://schemas.microsoft.com/office/drawing/2014/main" val="1529979866"/>
                        </a:ext>
                      </a:extLst>
                    </a:gridCol>
                  </a:tblGrid>
                  <a:tr h="781681">
                    <a:tc>
                      <a:txBody>
                        <a:bodyPr/>
                        <a:lstStyle/>
                        <a:p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65882" t="-1613" r="-216471" b="-870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67857" t="-1613" r="-119048" b="-870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227273" t="-1613" r="-1010" b="-870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3476885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SiO</a:t>
                          </a:r>
                          <a:r>
                            <a:rPr lang="en-US" sz="1400" baseline="-25000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3.5eV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350 </a:t>
                          </a:r>
                          <a:r>
                            <a:rPr lang="en-US" sz="1400" dirty="0" err="1"/>
                            <a:t>meV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20meV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46484601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Al</a:t>
                          </a:r>
                          <a:r>
                            <a:rPr lang="en-US" sz="1400" baseline="-25000" dirty="0"/>
                            <a:t>2</a:t>
                          </a:r>
                          <a:r>
                            <a:rPr lang="en-US" sz="1400" dirty="0"/>
                            <a:t>O</a:t>
                          </a:r>
                          <a:r>
                            <a:rPr lang="en-US" sz="1400" baseline="-25000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3.5eV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350 </a:t>
                          </a:r>
                          <a:r>
                            <a:rPr lang="en-US" sz="1400" dirty="0" err="1"/>
                            <a:t>meV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/>
                            <a:t>20meV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8161093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7A6401-EDB7-B94C-8BC1-182BADFB6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3470-8471-6E41-A003-3C760F3D58D2}" type="slidenum">
              <a:rPr lang="en-US" smtClean="0"/>
              <a:t>51</a:t>
            </a:fld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449B35-7502-624F-B89C-14F7CD919BA1}"/>
              </a:ext>
            </a:extLst>
          </p:cNvPr>
          <p:cNvSpPr txBox="1"/>
          <p:nvPr/>
        </p:nvSpPr>
        <p:spPr>
          <a:xfrm rot="20776952">
            <a:off x="7700571" y="1650323"/>
            <a:ext cx="91082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Required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334E925-C9F7-2D43-B709-2F5B2419814F}"/>
              </a:ext>
            </a:extLst>
          </p:cNvPr>
          <p:cNvSpPr txBox="1"/>
          <p:nvPr/>
        </p:nvSpPr>
        <p:spPr>
          <a:xfrm>
            <a:off x="5871769" y="2680981"/>
            <a:ext cx="7521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40FF"/>
                </a:solidFill>
              </a:rPr>
              <a:t>Stretch</a:t>
            </a:r>
          </a:p>
          <a:p>
            <a:r>
              <a:rPr lang="en-US" dirty="0">
                <a:solidFill>
                  <a:srgbClr val="FF40FF"/>
                </a:solidFill>
              </a:rPr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2571490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8836-6867-37A5-367A-6DB7DA1F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SuperCDMS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194E9-D291-9EA8-CC3B-44D665E6E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5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2E3CB9-1C9D-63D6-01B1-7EF7FB5C3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050" y="396682"/>
            <a:ext cx="4231742" cy="36575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C1350-D71C-FF67-7F57-49344E78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60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SuperCDMS</a:t>
            </a:r>
            <a:r>
              <a:rPr lang="en-US" dirty="0"/>
              <a:t> G2+ </a:t>
            </a:r>
            <a:r>
              <a:rPr lang="en-US" dirty="0" err="1"/>
              <a:t>iZIP</a:t>
            </a:r>
            <a:r>
              <a:rPr lang="en-US" dirty="0"/>
              <a:t>: Backgrounds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FFA116-47A9-5AAD-90A9-E821B55F623C}"/>
                  </a:ext>
                </a:extLst>
              </p:cNvPr>
              <p:cNvSpPr txBox="1"/>
              <p:nvPr/>
            </p:nvSpPr>
            <p:spPr>
              <a:xfrm>
                <a:off x="4032173" y="438989"/>
                <a:ext cx="5315639" cy="3075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To discriminate zero charge phonon only events from nuclear recoils, one needs to independently measure ionization and phonon energy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Improve ionization sensitivity with improved HEMT charge amplifier and smaller detector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sz="2400" dirty="0"/>
                  <a:t> =50eVee, 17 </a:t>
                </a:r>
                <a:r>
                  <a:rPr lang="en-US" sz="2400" dirty="0" err="1"/>
                  <a:t>eVee</a:t>
                </a:r>
                <a:r>
                  <a:rPr lang="en-US" sz="2400" dirty="0"/>
                  <a:t>]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FFA116-47A9-5AAD-90A9-E821B55F62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173" y="438989"/>
                <a:ext cx="5315639" cy="3075522"/>
              </a:xfrm>
              <a:prstGeom prst="rect">
                <a:avLst/>
              </a:prstGeom>
              <a:blipFill>
                <a:blip r:embed="rId3"/>
                <a:stretch>
                  <a:fillRect l="-1432" t="-1646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C259CC8-D966-7C76-5F98-E0420D04DAAC}"/>
              </a:ext>
            </a:extLst>
          </p:cNvPr>
          <p:cNvSpPr txBox="1"/>
          <p:nvPr/>
        </p:nvSpPr>
        <p:spPr>
          <a:xfrm>
            <a:off x="165256" y="4373889"/>
            <a:ext cx="4340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Design Driver #2 (Backgrounds)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Mitigation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Discrimination Plan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1B63878-0761-6587-2CB7-57883DCFA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461" y="3596673"/>
            <a:ext cx="4467339" cy="32613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67076D-7C2A-012D-A7E0-429007E46E15}"/>
              </a:ext>
            </a:extLst>
          </p:cNvPr>
          <p:cNvSpPr txBox="1"/>
          <p:nvPr/>
        </p:nvSpPr>
        <p:spPr>
          <a:xfrm>
            <a:off x="4715218" y="3683899"/>
            <a:ext cx="1299992" cy="37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2203.08463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0CCBD0-10D0-A621-FFB4-1E8E020054B0}"/>
              </a:ext>
            </a:extLst>
          </p:cNvPr>
          <p:cNvSpPr txBox="1"/>
          <p:nvPr/>
        </p:nvSpPr>
        <p:spPr>
          <a:xfrm>
            <a:off x="4792338" y="3953500"/>
            <a:ext cx="1802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2 towers Ge 10cm </a:t>
            </a:r>
            <a:r>
              <a:rPr lang="en-US" sz="1400" dirty="0" err="1">
                <a:solidFill>
                  <a:schemeClr val="accent2"/>
                </a:solidFill>
              </a:rPr>
              <a:t>iZIP</a:t>
            </a:r>
            <a:endParaRPr lang="en-US" sz="1400" dirty="0">
              <a:solidFill>
                <a:schemeClr val="accent2"/>
              </a:solidFill>
            </a:endParaRPr>
          </a:p>
          <a:p>
            <a:r>
              <a:rPr lang="en-US" sz="1400" dirty="0">
                <a:solidFill>
                  <a:srgbClr val="0070C0"/>
                </a:solidFill>
              </a:rPr>
              <a:t>6 towers Si 10cm </a:t>
            </a:r>
            <a:r>
              <a:rPr lang="en-US" sz="1400" dirty="0" err="1">
                <a:solidFill>
                  <a:srgbClr val="0070C0"/>
                </a:solidFill>
              </a:rPr>
              <a:t>iZIP</a:t>
            </a:r>
            <a:endParaRPr lang="en-US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71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B0432-8F8B-3547-B547-F54DDC272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85" y="2111687"/>
            <a:ext cx="8822410" cy="2634626"/>
          </a:xfrm>
        </p:spPr>
        <p:txBody>
          <a:bodyPr>
            <a:noAutofit/>
          </a:bodyPr>
          <a:lstStyle/>
          <a:p>
            <a:pPr algn="ctr"/>
            <a:r>
              <a:rPr lang="en-US" sz="5250" dirty="0"/>
              <a:t>Light Mass DM Direct Detection  </a:t>
            </a:r>
            <a:br>
              <a:rPr lang="en-US" sz="5250" dirty="0"/>
            </a:br>
            <a:r>
              <a:rPr lang="en-US" sz="5250" dirty="0"/>
              <a:t>Design Drivers</a:t>
            </a:r>
          </a:p>
        </p:txBody>
      </p:sp>
    </p:spTree>
    <p:extLst>
      <p:ext uri="{BB962C8B-B14F-4D97-AF65-F5344CB8AC3E}">
        <p14:creationId xmlns:p14="http://schemas.microsoft.com/office/powerpoint/2010/main" val="1866667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06912CE-E0D3-21FF-E658-BF0ED512B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94" y="276688"/>
            <a:ext cx="6957785" cy="65813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B33C67E-CBC8-9D50-C150-EF5D8DD66BE6}"/>
              </a:ext>
            </a:extLst>
          </p:cNvPr>
          <p:cNvSpPr/>
          <p:nvPr/>
        </p:nvSpPr>
        <p:spPr>
          <a:xfrm>
            <a:off x="2046686" y="4640037"/>
            <a:ext cx="3210603" cy="11943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1030FC-DC0D-B44C-955E-5EA0C9CC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5172"/>
          </a:xfrm>
        </p:spPr>
        <p:txBody>
          <a:bodyPr>
            <a:noAutofit/>
          </a:bodyPr>
          <a:lstStyle/>
          <a:p>
            <a:r>
              <a:rPr lang="en-US" sz="2800" dirty="0"/>
              <a:t>Light Mass DM: Nuclear Recoil Direct Detection Constraints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A7EEF9-9B90-904B-A772-79878534CD91}"/>
              </a:ext>
            </a:extLst>
          </p:cNvPr>
          <p:cNvSpPr txBox="1"/>
          <p:nvPr/>
        </p:nvSpPr>
        <p:spPr>
          <a:xfrm>
            <a:off x="1901020" y="1437700"/>
            <a:ext cx="1271837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1AE582-D875-744B-9431-B391B306DB44}"/>
              </a:ext>
            </a:extLst>
          </p:cNvPr>
          <p:cNvSpPr txBox="1"/>
          <p:nvPr/>
        </p:nvSpPr>
        <p:spPr>
          <a:xfrm>
            <a:off x="1988401" y="3449192"/>
            <a:ext cx="3512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There are basically no Direct Detection constraints. Why?</a:t>
            </a:r>
          </a:p>
          <a:p>
            <a:endParaRPr lang="en-US" sz="3200" b="1" dirty="0">
              <a:solidFill>
                <a:srgbClr val="FF0000"/>
              </a:solidFill>
            </a:endParaRPr>
          </a:p>
          <a:p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E83A57-4298-6547-73D8-57F9CAC6A7DC}"/>
              </a:ext>
            </a:extLst>
          </p:cNvPr>
          <p:cNvSpPr txBox="1"/>
          <p:nvPr/>
        </p:nvSpPr>
        <p:spPr>
          <a:xfrm>
            <a:off x="5806111" y="5634405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2203.08297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93EC0BB-226A-2429-689A-0ABDD14AF817}"/>
              </a:ext>
            </a:extLst>
          </p:cNvPr>
          <p:cNvCxnSpPr/>
          <p:nvPr/>
        </p:nvCxnSpPr>
        <p:spPr>
          <a:xfrm>
            <a:off x="1988401" y="5420299"/>
            <a:ext cx="5701372" cy="0"/>
          </a:xfrm>
          <a:prstGeom prst="line">
            <a:avLst/>
          </a:prstGeom>
          <a:ln w="31750">
            <a:solidFill>
              <a:srgbClr val="0432FF"/>
            </a:solidFill>
            <a:prstDash val="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F168B4F-63E4-040E-8B67-97FE05961C7A}"/>
              </a:ext>
            </a:extLst>
          </p:cNvPr>
          <p:cNvSpPr txBox="1"/>
          <p:nvPr/>
        </p:nvSpPr>
        <p:spPr>
          <a:xfrm>
            <a:off x="2525551" y="5387250"/>
            <a:ext cx="2975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Typical Neutrino cross section</a:t>
            </a:r>
          </a:p>
        </p:txBody>
      </p:sp>
    </p:spTree>
    <p:extLst>
      <p:ext uri="{BB962C8B-B14F-4D97-AF65-F5344CB8AC3E}">
        <p14:creationId xmlns:p14="http://schemas.microsoft.com/office/powerpoint/2010/main" val="45409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729A12-5C3C-9240-911B-CFBE95EC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12" y="48726"/>
            <a:ext cx="8874976" cy="707027"/>
          </a:xfrm>
        </p:spPr>
        <p:txBody>
          <a:bodyPr>
            <a:normAutofit fontScale="90000"/>
          </a:bodyPr>
          <a:lstStyle/>
          <a:p>
            <a:r>
              <a:rPr lang="en-US" dirty="0"/>
              <a:t>Light Mass DM Design Drivers:  </a:t>
            </a:r>
            <a:r>
              <a:rPr lang="en-US" strike="sngStrike" dirty="0"/>
              <a:t>Exposure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60A552-4E4E-D04A-83E4-745F21E8E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F2E089-B47D-1740-8E2C-AC27E127D84C}"/>
              </a:ext>
            </a:extLst>
          </p:cNvPr>
          <p:cNvSpPr txBox="1"/>
          <p:nvPr/>
        </p:nvSpPr>
        <p:spPr>
          <a:xfrm>
            <a:off x="197192" y="2689457"/>
            <a:ext cx="4370525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Interaction Rate scales with 1/M</a:t>
            </a:r>
            <a:r>
              <a:rPr lang="en-US" sz="3600" b="1" baseline="-25000" dirty="0">
                <a:solidFill>
                  <a:srgbClr val="FF0000"/>
                </a:solidFill>
              </a:rPr>
              <a:t>DM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909A087-2E00-EA47-BDA7-E67E4A95F38D}"/>
              </a:ext>
            </a:extLst>
          </p:cNvPr>
          <p:cNvSpPr/>
          <p:nvPr/>
        </p:nvSpPr>
        <p:spPr>
          <a:xfrm>
            <a:off x="1307954" y="2126131"/>
            <a:ext cx="1272685" cy="505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8EF1FD-9700-C64C-89E9-C9F042B30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29" y="1173015"/>
            <a:ext cx="3473254" cy="1324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938D98-7EE1-0267-AFF1-7EFA52A52383}"/>
              </a:ext>
            </a:extLst>
          </p:cNvPr>
          <p:cNvSpPr txBox="1"/>
          <p:nvPr/>
        </p:nvSpPr>
        <p:spPr>
          <a:xfrm>
            <a:off x="168737" y="4012067"/>
            <a:ext cx="48706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</a:rPr>
              <a:t>Light Mass Dark Matter Search experiments are tabletop and have small project cost scales: &lt;10M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D29F3D7-EBC8-D048-F313-572773EC0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81" y="682948"/>
            <a:ext cx="4315507" cy="40820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B2A589-79CF-D6F1-7545-F741AA31DCE8}"/>
              </a:ext>
            </a:extLst>
          </p:cNvPr>
          <p:cNvSpPr txBox="1"/>
          <p:nvPr/>
        </p:nvSpPr>
        <p:spPr>
          <a:xfrm>
            <a:off x="5902979" y="1835104"/>
            <a:ext cx="740075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351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9CF18-CB5A-C944-BFF1-818A6A39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660" y="13764"/>
            <a:ext cx="6858000" cy="694163"/>
          </a:xfrm>
        </p:spPr>
        <p:txBody>
          <a:bodyPr>
            <a:noAutofit/>
          </a:bodyPr>
          <a:lstStyle/>
          <a:p>
            <a:r>
              <a:rPr lang="en-US" sz="2700" dirty="0"/>
              <a:t> Kinematics: 2 Body Elastic Nuclear  Scattering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42FDF1-94EF-E94B-9090-5B4FA886F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8" t="45738" r="53286" b="24180"/>
          <a:stretch/>
        </p:blipFill>
        <p:spPr>
          <a:xfrm>
            <a:off x="206570" y="1417768"/>
            <a:ext cx="4007016" cy="3646280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92AD3D-6023-2849-B726-F83417E5AD45}"/>
              </a:ext>
            </a:extLst>
          </p:cNvPr>
          <p:cNvCxnSpPr>
            <a:cxnSpLocks/>
          </p:cNvCxnSpPr>
          <p:nvPr/>
        </p:nvCxnSpPr>
        <p:spPr>
          <a:xfrm flipH="1">
            <a:off x="924831" y="2571751"/>
            <a:ext cx="1532619" cy="1733616"/>
          </a:xfrm>
          <a:prstGeom prst="straightConnector1">
            <a:avLst/>
          </a:prstGeom>
          <a:ln w="76200" cmpd="sng">
            <a:solidFill>
              <a:srgbClr val="0432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C36E23-163A-5440-B861-131E9D7E3087}"/>
              </a:ext>
            </a:extLst>
          </p:cNvPr>
          <p:cNvCxnSpPr>
            <a:cxnSpLocks/>
          </p:cNvCxnSpPr>
          <p:nvPr/>
        </p:nvCxnSpPr>
        <p:spPr>
          <a:xfrm>
            <a:off x="1720075" y="1654734"/>
            <a:ext cx="737375" cy="917017"/>
          </a:xfrm>
          <a:prstGeom prst="straightConnector1">
            <a:avLst/>
          </a:prstGeom>
          <a:ln w="76200" cmpd="sng">
            <a:solidFill>
              <a:srgbClr val="0432FF"/>
            </a:solidFill>
            <a:headEnd type="none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B655A0-989B-CC4C-B13E-80175870CAE4}"/>
              </a:ext>
            </a:extLst>
          </p:cNvPr>
          <p:cNvSpPr txBox="1"/>
          <p:nvPr/>
        </p:nvSpPr>
        <p:spPr>
          <a:xfrm>
            <a:off x="4400956" y="3840838"/>
            <a:ext cx="437510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0000"/>
                </a:solidFill>
              </a:rPr>
              <a:t>Transfer of DM kinetic energy to nucleus is really inefficient for elastic 2 Body Scatters when M</a:t>
            </a:r>
            <a:r>
              <a:rPr lang="en-US" sz="2700" baseline="-25000" dirty="0">
                <a:solidFill>
                  <a:srgbClr val="FF0000"/>
                </a:solidFill>
              </a:rPr>
              <a:t>n</a:t>
            </a:r>
            <a:r>
              <a:rPr lang="en-US" sz="2700" dirty="0">
                <a:solidFill>
                  <a:srgbClr val="FF0000"/>
                </a:solidFill>
              </a:rPr>
              <a:t> &gt;&gt; M</a:t>
            </a:r>
            <a:r>
              <a:rPr lang="en-US" sz="2700" baseline="-25000" dirty="0">
                <a:solidFill>
                  <a:srgbClr val="FF0000"/>
                </a:solidFill>
              </a:rPr>
              <a:t>DM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700" baseline="-25000" dirty="0">
              <a:solidFill>
                <a:srgbClr val="FF0000"/>
              </a:solidFill>
            </a:endParaRPr>
          </a:p>
        </p:txBody>
      </p:sp>
      <p:sp>
        <p:nvSpPr>
          <p:cNvPr id="5" name="Shape 388">
            <a:extLst>
              <a:ext uri="{FF2B5EF4-FFF2-40B4-BE49-F238E27FC236}">
                <a16:creationId xmlns:a16="http://schemas.microsoft.com/office/drawing/2014/main" id="{8B2D2D53-9377-2F46-BD5C-3B36771F1264}"/>
              </a:ext>
            </a:extLst>
          </p:cNvPr>
          <p:cNvSpPr/>
          <p:nvPr/>
        </p:nvSpPr>
        <p:spPr>
          <a:xfrm>
            <a:off x="1502604" y="1466608"/>
            <a:ext cx="424908" cy="4305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0000FF"/>
          </a:solidFill>
          <a:ln w="3175" cap="flat">
            <a:solidFill>
              <a:srgbClr val="4A7EBB"/>
            </a:solidFill>
            <a:prstDash val="solid"/>
            <a:bevel/>
          </a:ln>
          <a:effectLst>
            <a:outerShdw blurRad="38100" dist="25400" dir="5400000" rotWithShape="0">
              <a:srgbClr val="000000">
                <a:alpha val="35000"/>
              </a:srgbClr>
            </a:outerShdw>
          </a:effectLst>
        </p:spPr>
        <p:txBody>
          <a:bodyPr wrap="square" lIns="0" tIns="0" rIns="0" bIns="0" numCol="1" anchor="ctr">
            <a:noAutofit/>
          </a:bodyPr>
          <a:lstStyle/>
          <a:p>
            <a:pPr lvl="0">
              <a:defRPr sz="2000">
                <a:solidFill>
                  <a:srgbClr val="0000FF">
                    <a:alpha val="0"/>
                  </a:srgbClr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5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EA9B7-6041-8740-8470-FC4244F89132}"/>
              </a:ext>
            </a:extLst>
          </p:cNvPr>
          <p:cNvSpPr txBox="1"/>
          <p:nvPr/>
        </p:nvSpPr>
        <p:spPr>
          <a:xfrm>
            <a:off x="1488094" y="1506257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58E3A8-3531-A044-8C88-C75EE6E8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210" y="1614616"/>
            <a:ext cx="3684172" cy="7564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389EC1-E1E4-2E43-A64F-3695DB3A488A}"/>
              </a:ext>
            </a:extLst>
          </p:cNvPr>
          <p:cNvSpPr txBox="1"/>
          <p:nvPr/>
        </p:nvSpPr>
        <p:spPr>
          <a:xfrm>
            <a:off x="5417615" y="2371028"/>
            <a:ext cx="200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M</a:t>
            </a:r>
            <a:r>
              <a:rPr lang="en-US" baseline="-25000" dirty="0"/>
              <a:t>n</a:t>
            </a:r>
            <a:r>
              <a:rPr lang="en-US" dirty="0"/>
              <a:t>&gt;&gt; M</a:t>
            </a:r>
            <a:r>
              <a:rPr lang="en-US" baseline="-25000" dirty="0"/>
              <a:t>DM</a:t>
            </a:r>
            <a:r>
              <a:rPr lang="en-US" dirty="0"/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BDA9FE-20EC-E543-A32A-1094C3570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323" y="2959338"/>
            <a:ext cx="3377736" cy="63943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EFB470B-B3C6-774B-8059-88052C8CE465}"/>
              </a:ext>
            </a:extLst>
          </p:cNvPr>
          <p:cNvSpPr/>
          <p:nvPr/>
        </p:nvSpPr>
        <p:spPr>
          <a:xfrm>
            <a:off x="5862364" y="2897372"/>
            <a:ext cx="604157" cy="4082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459020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tx1"/>
          </a:solidFill>
          <a:headEnd type="none"/>
          <a:tailEnd type="triangle" w="lg" len="lg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35771</TotalTime>
  <Words>2208</Words>
  <Application>Microsoft Macintosh PowerPoint</Application>
  <PresentationFormat>On-screen Show (4:3)</PresentationFormat>
  <Paragraphs>485</Paragraphs>
  <Slides>53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Arial</vt:lpstr>
      <vt:lpstr>Calibri</vt:lpstr>
      <vt:lpstr>Cambria Math</vt:lpstr>
      <vt:lpstr>Helvetica Neue</vt:lpstr>
      <vt:lpstr>Source Sans Pro</vt:lpstr>
      <vt:lpstr>Office Theme</vt:lpstr>
      <vt:lpstr>Exploring the Unexplored: Searching for 10meV-6GeV Dark Matter with Solid State Detectors  </vt:lpstr>
      <vt:lpstr>Well motivated theoretical models throughout 10meV&lt;MDM&lt;6GeV</vt:lpstr>
      <vt:lpstr>Detection Strategies</vt:lpstr>
      <vt:lpstr>Complementarity with Accelerators</vt:lpstr>
      <vt:lpstr>Freeze-In Dark Matter</vt:lpstr>
      <vt:lpstr>Light Mass DM Direct Detection   Design Drivers</vt:lpstr>
      <vt:lpstr>Light Mass DM: Nuclear Recoil Direct Detection Constraints</vt:lpstr>
      <vt:lpstr>Light Mass DM Design Drivers:  Exposure</vt:lpstr>
      <vt:lpstr> Kinematics: 2 Body Elastic Nuclear  Scattering</vt:lpstr>
      <vt:lpstr> Light Mass Dark Matter: Elastic Nuclear  Scattering</vt:lpstr>
      <vt:lpstr>DM- Coherent Vibrational Interactions</vt:lpstr>
      <vt:lpstr> Ionization Production in eV Scale Nuclear Recoils</vt:lpstr>
      <vt:lpstr>Midgal Ionization</vt:lpstr>
      <vt:lpstr>Midgal Ionization: Signal Suppression</vt:lpstr>
      <vt:lpstr>Nucleonic Interactions: Current Status</vt:lpstr>
      <vt:lpstr>Nucleonic Interactions: Future</vt:lpstr>
      <vt:lpstr>Inelastic e- Recoils in Semiconductors</vt:lpstr>
      <vt:lpstr>Smaller Excitation Energies are Better</vt:lpstr>
      <vt:lpstr>Electronic Interactions: Current Status and Future</vt:lpstr>
      <vt:lpstr>Light Mass DM Design Driver Summary</vt:lpstr>
      <vt:lpstr>OSCURA: 10kg Si Skipper CCDs</vt:lpstr>
      <vt:lpstr>OSCURA: Skipper CCD</vt:lpstr>
      <vt:lpstr>OSCURA: Backgrounds</vt:lpstr>
      <vt:lpstr>TESSERACT</vt:lpstr>
      <vt:lpstr>TESSERACT: Energy Sensitivity</vt:lpstr>
      <vt:lpstr>Phonon Detector Backgrounds</vt:lpstr>
      <vt:lpstr>Stress Induced Microfractures?</vt:lpstr>
      <vt:lpstr>Discriminating between DM Signals and Backgrounds</vt:lpstr>
      <vt:lpstr>TESSERACT Discrimination: Superfluid Helium</vt:lpstr>
      <vt:lpstr>SuperCDMS  Upgrades G2+</vt:lpstr>
      <vt:lpstr>SuperCDMS G2: Excitation Sensitivity</vt:lpstr>
      <vt:lpstr>SuperCDMS G2+: HV Backgrounds</vt:lpstr>
      <vt:lpstr>LAMPOST:Optical/IR Haloscope</vt:lpstr>
      <vt:lpstr>… and so much more</vt:lpstr>
      <vt:lpstr>Conclusions I </vt:lpstr>
      <vt:lpstr>Conclusions II</vt:lpstr>
      <vt:lpstr>Backup</vt:lpstr>
      <vt:lpstr>Motivation</vt:lpstr>
      <vt:lpstr>Observational Evidence for Dark Matter</vt:lpstr>
      <vt:lpstr>Dark Matter &amp; Particle Physics</vt:lpstr>
      <vt:lpstr>Past 35 years:  A  Focus on WIMPs *</vt:lpstr>
      <vt:lpstr>Backgrounds</vt:lpstr>
      <vt:lpstr>Problem #2: Detector Backgrounds in TPCs / PMTs</vt:lpstr>
      <vt:lpstr>TESSERACT</vt:lpstr>
      <vt:lpstr>TESSERACT Discrimination: GaAs</vt:lpstr>
      <vt:lpstr>TESSERACT Discrimination: Polar Crystal </vt:lpstr>
      <vt:lpstr>NRDM Search Sensitivity @ Surface</vt:lpstr>
      <vt:lpstr>Nearly everything the same</vt:lpstr>
      <vt:lpstr>1) HeRALD:Helium Roton Apparatus for Light Dark matter</vt:lpstr>
      <vt:lpstr>2) SPICE: GaAs ERDM</vt:lpstr>
      <vt:lpstr>3) SPICE: Sub-ev Polar Interactions Cryogenic Experiment</vt:lpstr>
      <vt:lpstr>SuperCDMS</vt:lpstr>
      <vt:lpstr>SuperCDMS G2+ iZIP: Backgrounds</vt:lpstr>
    </vt:vector>
  </TitlesOfParts>
  <Company>University of California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Direct Detection of 1 keV to 10 GeV Dark Matter with Calorimeters</dc:title>
  <dc:creator>Matt Pyle</dc:creator>
  <cp:lastModifiedBy>Matt Pyle</cp:lastModifiedBy>
  <cp:revision>739</cp:revision>
  <cp:lastPrinted>2019-07-16T12:52:34Z</cp:lastPrinted>
  <dcterms:created xsi:type="dcterms:W3CDTF">2016-06-13T17:05:23Z</dcterms:created>
  <dcterms:modified xsi:type="dcterms:W3CDTF">2023-02-22T17:16:27Z</dcterms:modified>
</cp:coreProperties>
</file>