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499" r:id="rId2"/>
    <p:sldId id="493" r:id="rId3"/>
    <p:sldId id="543" r:id="rId4"/>
    <p:sldId id="483" r:id="rId5"/>
    <p:sldId id="601" r:id="rId6"/>
    <p:sldId id="475" r:id="rId7"/>
    <p:sldId id="473" r:id="rId8"/>
    <p:sldId id="556" r:id="rId9"/>
    <p:sldId id="598" r:id="rId10"/>
    <p:sldId id="599" r:id="rId11"/>
    <p:sldId id="616" r:id="rId12"/>
    <p:sldId id="474" r:id="rId13"/>
    <p:sldId id="542" r:id="rId14"/>
    <p:sldId id="546" r:id="rId15"/>
    <p:sldId id="589" r:id="rId16"/>
  </p:sldIdLst>
  <p:sldSz cx="9144000" cy="6858000" type="screen4x3"/>
  <p:notesSz cx="9236075" cy="6950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5pPr>
    <a:lvl6pPr marL="22860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6pPr>
    <a:lvl7pPr marL="27432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7pPr>
    <a:lvl8pPr marL="32004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8pPr>
    <a:lvl9pPr marL="36576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66FF"/>
    <a:srgbClr val="4A9AC6"/>
    <a:srgbClr val="3A85B3"/>
    <a:srgbClr val="37ABB7"/>
    <a:srgbClr val="CC0000"/>
    <a:srgbClr val="C9935D"/>
    <a:srgbClr val="D7AF87"/>
    <a:srgbClr val="8C5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94898"/>
  </p:normalViewPr>
  <p:slideViewPr>
    <p:cSldViewPr snapToGrid="0">
      <p:cViewPr varScale="1">
        <p:scale>
          <a:sx n="121" d="100"/>
          <a:sy n="121" d="100"/>
        </p:scale>
        <p:origin x="17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3136" cy="34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9" tIns="46240" rIns="92479" bIns="46240" numCol="1" anchor="t" anchorCtr="0" compatLnSpc="1">
            <a:prstTxWarp prst="textNoShape">
              <a:avLst/>
            </a:prstTxWarp>
          </a:bodyPr>
          <a:lstStyle>
            <a:lvl1pPr defTabSz="924967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941" y="0"/>
            <a:ext cx="4003136" cy="34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9" tIns="46240" rIns="92479" bIns="46240" numCol="1" anchor="t" anchorCtr="0" compatLnSpc="1">
            <a:prstTxWarp prst="textNoShape">
              <a:avLst/>
            </a:prstTxWarp>
          </a:bodyPr>
          <a:lstStyle>
            <a:lvl1pPr algn="r" defTabSz="924967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02335"/>
            <a:ext cx="4003136" cy="34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9" tIns="46240" rIns="92479" bIns="46240" numCol="1" anchor="b" anchorCtr="0" compatLnSpc="1">
            <a:prstTxWarp prst="textNoShape">
              <a:avLst/>
            </a:prstTxWarp>
          </a:bodyPr>
          <a:lstStyle>
            <a:lvl1pPr defTabSz="924967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941" y="6602335"/>
            <a:ext cx="4003136" cy="34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9" tIns="46240" rIns="92479" bIns="46240" numCol="1" anchor="b" anchorCtr="0" compatLnSpc="1">
            <a:prstTxWarp prst="textNoShape">
              <a:avLst/>
            </a:prstTxWarp>
          </a:bodyPr>
          <a:lstStyle>
            <a:lvl1pPr algn="r" defTabSz="924967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A62020-2177-A94E-8DF1-586BC8066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57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5685" cy="34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5" tIns="45378" rIns="90755" bIns="45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220390" y="0"/>
            <a:ext cx="4015685" cy="34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5" tIns="45378" rIns="90755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12763"/>
            <a:ext cx="3495675" cy="2620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4706" y="3304134"/>
            <a:ext cx="6826664" cy="313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5" tIns="45378" rIns="90755" bIns="45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268"/>
            <a:ext cx="4015685" cy="34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5" tIns="45378" rIns="90755" bIns="45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0390" y="6608268"/>
            <a:ext cx="4015685" cy="34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5" tIns="45378" rIns="90755" bIns="453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623FD58-7A4C-A646-9CDB-77F36BF43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12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76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0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03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4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99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1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2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11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0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06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3FD58-7A4C-A646-9CDB-77F36BF434E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2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0767 PPT 2017_4x3_basic title_24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019706"/>
            <a:ext cx="9144000" cy="58095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31948"/>
            <a:ext cx="8229600" cy="455703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59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39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37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3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basic secondary_2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9330"/>
            <a:ext cx="9144000" cy="788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29" r:id="rId4"/>
    <p:sldLayoutId id="2147483835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2614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16071-65EE-47EB-A081-C010914BE2A2}"/>
              </a:ext>
            </a:extLst>
          </p:cNvPr>
          <p:cNvSpPr txBox="1"/>
          <p:nvPr/>
        </p:nvSpPr>
        <p:spPr>
          <a:xfrm>
            <a:off x="2384755" y="1550822"/>
            <a:ext cx="360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Report cover goes here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D1230-BA62-024A-9C5F-B41234C01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0CE75-033B-40C5-86F0-231C40CFEE9C}"/>
              </a:ext>
            </a:extLst>
          </p:cNvPr>
          <p:cNvSpPr txBox="1"/>
          <p:nvPr/>
        </p:nvSpPr>
        <p:spPr>
          <a:xfrm>
            <a:off x="1001486" y="256838"/>
            <a:ext cx="66446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ews Gothic MT" panose="020B0503020103020203" pitchFamily="34" charset="0"/>
              </a:rPr>
              <a:t>IceCube</a:t>
            </a:r>
            <a:r>
              <a:rPr lang="en-US" sz="2400" dirty="0">
                <a:latin typeface="News Gothic MT" panose="020B0503020103020203" pitchFamily="34" charset="0"/>
              </a:rPr>
              <a:t>-Generation 2 Neutrino Observatory</a:t>
            </a:r>
          </a:p>
        </p:txBody>
      </p:sp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85A2569-063E-4AFB-9DC5-050027457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0"/>
          <a:stretch/>
        </p:blipFill>
        <p:spPr>
          <a:xfrm>
            <a:off x="2835381" y="818203"/>
            <a:ext cx="2779854" cy="976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33E1A-3541-40FF-9AEE-7148692C46DE}"/>
              </a:ext>
            </a:extLst>
          </p:cNvPr>
          <p:cNvSpPr txBox="1"/>
          <p:nvPr/>
        </p:nvSpPr>
        <p:spPr>
          <a:xfrm>
            <a:off x="533339" y="1947344"/>
            <a:ext cx="825184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IceCube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 at South Pole detects 100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TeV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 – 10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PeV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 cosmic neutrinos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Upgrade to Generation-2 observatory will add detector elements and a radio array to increase sensitivity (5x), detection rate (10x), and energy range (to 1000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PeV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resolve diffuse (currently) cosmic neutrino background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localize, identify individual astrophysical sources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coordinated multi-messenger 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37EF1-B704-4825-9007-82106DC43BE3}"/>
              </a:ext>
            </a:extLst>
          </p:cNvPr>
          <p:cNvSpPr txBox="1"/>
          <p:nvPr/>
        </p:nvSpPr>
        <p:spPr>
          <a:xfrm>
            <a:off x="533339" y="4542083"/>
            <a:ext cx="793656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ews Gothic MT" panose="020B0503020103020203" pitchFamily="34" charset="0"/>
                <a:cs typeface="Arial" panose="020B0604020202020204" pitchFamily="34" charset="0"/>
              </a:rPr>
              <a:t>Conclusion: 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News Gothic MT" panose="020B0503020103020203" pitchFamily="34" charset="0"/>
                <a:cs typeface="Arial" panose="020B0604020202020204" pitchFamily="34" charset="0"/>
              </a:rPr>
              <a:t>The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  <a:latin typeface="News Gothic MT" panose="020B0503020103020203" pitchFamily="34" charset="0"/>
                <a:cs typeface="Arial" panose="020B0604020202020204" pitchFamily="34" charset="0"/>
              </a:rPr>
              <a:t>IceCube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News Gothic MT" panose="020B0503020103020203" pitchFamily="34" charset="0"/>
                <a:cs typeface="Arial" panose="020B0604020202020204" pitchFamily="34" charset="0"/>
              </a:rPr>
              <a:t>-Generation 2 neutrino observatory would provide significantly enhanced capabilities for detecting high-energy neutrinos, including the ability to resolve the bright, hard-spectrum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  <a:latin typeface="News Gothic MT" panose="020B0503020103020203" pitchFamily="34" charset="0"/>
                <a:cs typeface="Arial" panose="020B0604020202020204" pitchFamily="34" charset="0"/>
              </a:rPr>
              <a:t>TeV-PeV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News Gothic MT" panose="020B0503020103020203" pitchFamily="34" charset="0"/>
                <a:cs typeface="Arial" panose="020B0604020202020204" pitchFamily="34" charset="0"/>
              </a:rPr>
              <a:t> neutrino background into discrete sources.  Its capabilities are important for achieving key scientific objectives of this survey</a:t>
            </a:r>
            <a:endParaRPr lang="en-US" sz="1600" dirty="0">
              <a:effectLst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87E65-C58A-584B-A737-A44684691B6E}"/>
              </a:ext>
            </a:extLst>
          </p:cNvPr>
          <p:cNvSpPr/>
          <p:nvPr/>
        </p:nvSpPr>
        <p:spPr>
          <a:xfrm>
            <a:off x="434715" y="4542082"/>
            <a:ext cx="8094688" cy="1397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7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6745B4-5B1F-9C4F-BF76-1DEE06569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6"/>
          <a:stretch/>
        </p:blipFill>
        <p:spPr>
          <a:xfrm>
            <a:off x="598784" y="0"/>
            <a:ext cx="7946431" cy="491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CC5B4-74DE-B54E-98F9-D7E83A3B55F4}"/>
              </a:ext>
            </a:extLst>
          </p:cNvPr>
          <p:cNvSpPr txBox="1"/>
          <p:nvPr/>
        </p:nvSpPr>
        <p:spPr>
          <a:xfrm>
            <a:off x="542514" y="5057336"/>
            <a:ext cx="77189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House Science, Space and Technology Committee Dec 1, 2021</a:t>
            </a:r>
          </a:p>
          <a:p>
            <a:pPr lvl="1"/>
            <a:r>
              <a:rPr lang="en-US" sz="1800" dirty="0"/>
              <a:t>Subcommittee on Space and Aeronautics</a:t>
            </a:r>
          </a:p>
          <a:p>
            <a:pPr lvl="1"/>
            <a:r>
              <a:rPr lang="en-US" sz="1800" dirty="0"/>
              <a:t>Subcommittee on  Research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41771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1E7C39B-3AB5-476F-B423-157FE4347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/>
          <a:stretch/>
        </p:blipFill>
        <p:spPr bwMode="auto">
          <a:xfrm>
            <a:off x="246378" y="298174"/>
            <a:ext cx="8651243" cy="57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7D22C-22AB-364B-80BC-16E0EEBD1984}"/>
              </a:ext>
            </a:extLst>
          </p:cNvPr>
          <p:cNvSpPr txBox="1"/>
          <p:nvPr/>
        </p:nvSpPr>
        <p:spPr>
          <a:xfrm>
            <a:off x="546652" y="524370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u="sng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nap.edu</a:t>
            </a:r>
            <a:r>
              <a:rPr lang="en-US" sz="240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/astro2020 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hlinkClick r:id="rId3" tooltip="http://www.nap.edu/261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www.nap.edu/26141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r>
              <a:rPr lang="en-US" sz="2400" i="0" strike="noStrike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9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639E9-225D-451C-8D3D-6AD8EEDA9A2F}"/>
              </a:ext>
            </a:extLst>
          </p:cNvPr>
          <p:cNvSpPr txBox="1"/>
          <p:nvPr/>
        </p:nvSpPr>
        <p:spPr>
          <a:xfrm>
            <a:off x="2985795" y="2466017"/>
            <a:ext cx="289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85836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393D2-EDAE-4839-8B80-B0F1CD83F82A}"/>
              </a:ext>
            </a:extLst>
          </p:cNvPr>
          <p:cNvSpPr txBox="1"/>
          <p:nvPr/>
        </p:nvSpPr>
        <p:spPr>
          <a:xfrm>
            <a:off x="766915" y="375698"/>
            <a:ext cx="765862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ews Gothic MT" panose="020B0504020203020204" pitchFamily="34" charset="0"/>
              </a:rPr>
              <a:t>The Profession and its Societal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F8DBB-5707-44CD-AF44-46B43A8C6BD8}"/>
              </a:ext>
            </a:extLst>
          </p:cNvPr>
          <p:cNvSpPr txBox="1"/>
          <p:nvPr/>
        </p:nvSpPr>
        <p:spPr>
          <a:xfrm>
            <a:off x="831273" y="2966953"/>
            <a:ext cx="773686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</a:rPr>
              <a:t>Guiding principles:  diversity, equitable access, benefits to the nation and the world, sustainability and accountability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</a:rPr>
              <a:t>Astro2020 report includes 10 recommendations in this area </a:t>
            </a:r>
          </a:p>
          <a:p>
            <a:pPr lvl="1"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</a:rPr>
              <a:t>Here we provide a brief synopsis: see the full report for additional discussions of education, career paths and pipelines, public outreach and engagement, climate change, and benefits to the nation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1">
              <a:spcAft>
                <a:spcPts val="600"/>
              </a:spcAft>
            </a:pPr>
            <a:endParaRPr lang="en-US" sz="1600" dirty="0"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A625E-067C-0043-ADAB-7115A89D9DD2}"/>
              </a:ext>
            </a:extLst>
          </p:cNvPr>
          <p:cNvSpPr/>
          <p:nvPr/>
        </p:nvSpPr>
        <p:spPr>
          <a:xfrm>
            <a:off x="766916" y="1441917"/>
            <a:ext cx="7826477" cy="1148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5854-7386-DB40-A260-DFE4CF2CDA36}"/>
              </a:ext>
            </a:extLst>
          </p:cNvPr>
          <p:cNvSpPr txBox="1"/>
          <p:nvPr/>
        </p:nvSpPr>
        <p:spPr>
          <a:xfrm>
            <a:off x="1150267" y="1540239"/>
            <a:ext cx="7443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“The pursuit of science, and scientific excellence, is inseparable from the humans who animate it.” </a:t>
            </a:r>
            <a:b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-- Panel on the State of the Profession and Societal Impacts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86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16F1A-E58B-9143-A536-663E3A556E70}"/>
              </a:ext>
            </a:extLst>
          </p:cNvPr>
          <p:cNvSpPr txBox="1"/>
          <p:nvPr/>
        </p:nvSpPr>
        <p:spPr>
          <a:xfrm>
            <a:off x="686136" y="1246767"/>
            <a:ext cx="7739406" cy="461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ws Gothic MT" panose="020B0503020103020203" pitchFamily="34" charset="0"/>
                <a:cs typeface="Calibri" panose="020F0502020204030204" pitchFamily="34" charset="0"/>
              </a:rPr>
              <a:t>Areas of key recommendations for the state of the profession</a:t>
            </a:r>
          </a:p>
          <a:p>
            <a:pPr lvl="1"/>
            <a:endParaRPr lang="en-US" sz="1800" dirty="0">
              <a:solidFill>
                <a:schemeClr val="tx1"/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Collecting demographic data to understand equity in funding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Diversity of the profession</a:t>
            </a: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Improving diversity of project and mission teams</a:t>
            </a: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Investing in and sustaining workforce diversity ”bridge” programs</a:t>
            </a: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Undergraduate and graduate traineeship programs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Professional policies related to harassment and discrimination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Community relations 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Dark skies and protecting the radio frequency spectrum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7FD40-561D-9D4C-AD31-E34FF41CB68A}"/>
              </a:ext>
            </a:extLst>
          </p:cNvPr>
          <p:cNvSpPr txBox="1"/>
          <p:nvPr/>
        </p:nvSpPr>
        <p:spPr>
          <a:xfrm>
            <a:off x="766915" y="375698"/>
            <a:ext cx="765862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ews Gothic MT" panose="020B0504020203020204" pitchFamily="34" charset="0"/>
              </a:rPr>
              <a:t>The Profession and its Societal Impacts</a:t>
            </a:r>
          </a:p>
        </p:txBody>
      </p:sp>
    </p:spTree>
    <p:extLst>
      <p:ext uri="{BB962C8B-B14F-4D97-AF65-F5344CB8AC3E}">
        <p14:creationId xmlns:p14="http://schemas.microsoft.com/office/powerpoint/2010/main" val="325926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2F3A9-AAC3-4D8F-A4E6-F2FE61D80E2E}"/>
              </a:ext>
            </a:extLst>
          </p:cNvPr>
          <p:cNvSpPr txBox="1"/>
          <p:nvPr/>
        </p:nvSpPr>
        <p:spPr>
          <a:xfrm>
            <a:off x="1132885" y="162664"/>
            <a:ext cx="636843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830D1-B06C-4F46-8E57-6FF269BE5686}"/>
              </a:ext>
            </a:extLst>
          </p:cNvPr>
          <p:cNvSpPr txBox="1"/>
          <p:nvPr/>
        </p:nvSpPr>
        <p:spPr>
          <a:xfrm>
            <a:off x="582458" y="1062647"/>
            <a:ext cx="81989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NASA, NSF, and DOE provided budget guidance, bounded by ambitious and conservative scenarios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The agencies urged the survey to develop an “ambitious”, “aspirational”, and “inspirational” plan 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But a plan also needs to be realistic, responsible, achievable, sustainable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A32F4-BB11-4523-AC68-2A1E08CA4CDF}"/>
              </a:ext>
            </a:extLst>
          </p:cNvPr>
          <p:cNvSpPr txBox="1"/>
          <p:nvPr/>
        </p:nvSpPr>
        <p:spPr>
          <a:xfrm>
            <a:off x="1353259" y="3270617"/>
            <a:ext cx="6205781" cy="207749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The Survey’s Approach: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Propose an ambitious program, but with decision rules, decision points, and contingencies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Emphasize phased development of many projects to lower risks and provide flexibility to agencies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Present a strategy, with details of implementation resting with agencies and their advisory committees</a:t>
            </a:r>
          </a:p>
        </p:txBody>
      </p:sp>
    </p:spTree>
    <p:extLst>
      <p:ext uri="{BB962C8B-B14F-4D97-AF65-F5344CB8AC3E}">
        <p14:creationId xmlns:p14="http://schemas.microsoft.com/office/powerpoint/2010/main" val="238335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2869C9-E0EF-4985-B895-A88C2DC40437}"/>
              </a:ext>
            </a:extLst>
          </p:cNvPr>
          <p:cNvSpPr/>
          <p:nvPr/>
        </p:nvSpPr>
        <p:spPr>
          <a:xfrm>
            <a:off x="4928812" y="786350"/>
            <a:ext cx="2443278" cy="1145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ws Gothic MT" panose="020B0503020103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C01897-D79E-4F4B-A8D6-5FA8265E0584}"/>
              </a:ext>
            </a:extLst>
          </p:cNvPr>
          <p:cNvSpPr/>
          <p:nvPr/>
        </p:nvSpPr>
        <p:spPr>
          <a:xfrm>
            <a:off x="1271535" y="815098"/>
            <a:ext cx="2618841" cy="1101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ws Gothic MT" panose="020B0503020103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F3F6E-6087-4C6C-9DF0-C221C38191B2}"/>
              </a:ext>
            </a:extLst>
          </p:cNvPr>
          <p:cNvSpPr txBox="1"/>
          <p:nvPr/>
        </p:nvSpPr>
        <p:spPr>
          <a:xfrm>
            <a:off x="1327840" y="896510"/>
            <a:ext cx="244327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community science    white papers   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(573)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86E6E-0824-493A-A2DB-B38BE18D7355}"/>
              </a:ext>
            </a:extLst>
          </p:cNvPr>
          <p:cNvSpPr txBox="1"/>
          <p:nvPr/>
        </p:nvSpPr>
        <p:spPr>
          <a:xfrm>
            <a:off x="841972" y="165480"/>
            <a:ext cx="74238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ews Gothic MT" panose="020B0503020103020203" pitchFamily="34" charset="0"/>
              </a:rPr>
              <a:t>Astro2020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87A0F-ED7E-4CD1-B6CE-32CA4F179C94}"/>
              </a:ext>
            </a:extLst>
          </p:cNvPr>
          <p:cNvSpPr/>
          <p:nvPr/>
        </p:nvSpPr>
        <p:spPr>
          <a:xfrm>
            <a:off x="760350" y="2511000"/>
            <a:ext cx="21945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ws Gothic MT" panose="020B0503020103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A3B5B-55B6-4541-B336-2EEFFF2B3CD1}"/>
              </a:ext>
            </a:extLst>
          </p:cNvPr>
          <p:cNvSpPr txBox="1"/>
          <p:nvPr/>
        </p:nvSpPr>
        <p:spPr>
          <a:xfrm>
            <a:off x="733859" y="2394502"/>
            <a:ext cx="223556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Science Panels (6)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A338D-5FC6-481E-8CD0-8D6F67CB8D2C}"/>
              </a:ext>
            </a:extLst>
          </p:cNvPr>
          <p:cNvSpPr/>
          <p:nvPr/>
        </p:nvSpPr>
        <p:spPr>
          <a:xfrm>
            <a:off x="1549098" y="4580162"/>
            <a:ext cx="6481268" cy="1331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ws Gothic MT" panose="020B0503020103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85E31-451A-457E-8BE6-FDC401104789}"/>
              </a:ext>
            </a:extLst>
          </p:cNvPr>
          <p:cNvSpPr txBox="1"/>
          <p:nvPr/>
        </p:nvSpPr>
        <p:spPr>
          <a:xfrm>
            <a:off x="719345" y="2898543"/>
            <a:ext cx="206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frontier questions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discovery areas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4C8C2-46F9-4942-BC3D-FA53EEBEABE2}"/>
              </a:ext>
            </a:extLst>
          </p:cNvPr>
          <p:cNvSpPr txBox="1"/>
          <p:nvPr/>
        </p:nvSpPr>
        <p:spPr>
          <a:xfrm>
            <a:off x="4995041" y="891410"/>
            <a:ext cx="2099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community APC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    white papers   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(294)</a:t>
            </a:r>
            <a:endParaRPr lang="en-US" sz="3600" dirty="0">
              <a:solidFill>
                <a:schemeClr val="tx1"/>
              </a:solidFill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E13C5-F275-4171-B3E5-4919F5267253}"/>
              </a:ext>
            </a:extLst>
          </p:cNvPr>
          <p:cNvSpPr/>
          <p:nvPr/>
        </p:nvSpPr>
        <p:spPr>
          <a:xfrm>
            <a:off x="3120503" y="2540892"/>
            <a:ext cx="3065069" cy="1185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ws Gothic MT" panose="020B0503020103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F9605E-4511-43B4-AAE7-D8F72F1E8E96}"/>
              </a:ext>
            </a:extLst>
          </p:cNvPr>
          <p:cNvSpPr txBox="1"/>
          <p:nvPr/>
        </p:nvSpPr>
        <p:spPr>
          <a:xfrm>
            <a:off x="3102405" y="2395091"/>
            <a:ext cx="311400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Program Panels (6)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C4C38-CBDF-4035-B73E-3E3F65C1781D}"/>
              </a:ext>
            </a:extLst>
          </p:cNvPr>
          <p:cNvSpPr txBox="1"/>
          <p:nvPr/>
        </p:nvSpPr>
        <p:spPr>
          <a:xfrm>
            <a:off x="2951643" y="2887928"/>
            <a:ext cx="3343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project assessments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(science, technical, cost, risk)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5657A5-9F3E-410D-A51C-E7D017C06683}"/>
              </a:ext>
            </a:extLst>
          </p:cNvPr>
          <p:cNvSpPr/>
          <p:nvPr/>
        </p:nvSpPr>
        <p:spPr>
          <a:xfrm>
            <a:off x="6381766" y="2522321"/>
            <a:ext cx="2318615" cy="1186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0CC564-3096-46F0-BDC2-590722D46A01}"/>
              </a:ext>
            </a:extLst>
          </p:cNvPr>
          <p:cNvSpPr txBox="1"/>
          <p:nvPr/>
        </p:nvSpPr>
        <p:spPr>
          <a:xfrm>
            <a:off x="6348847" y="2413319"/>
            <a:ext cx="238875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SoPSI</a:t>
            </a: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 Panel</a:t>
            </a:r>
            <a:endParaRPr lang="en-US" sz="1800" dirty="0">
              <a:latin typeface="News Gothic MT" panose="020B0503020103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BD663-5026-486D-8120-95068C9F6A1D}"/>
              </a:ext>
            </a:extLst>
          </p:cNvPr>
          <p:cNvSpPr txBox="1"/>
          <p:nvPr/>
        </p:nvSpPr>
        <p:spPr>
          <a:xfrm>
            <a:off x="6193332" y="2779845"/>
            <a:ext cx="2631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assess health of profession, provide actionable advice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C4C50F-6BBA-40E9-BC9A-C686CA1EFDA8}"/>
              </a:ext>
            </a:extLst>
          </p:cNvPr>
          <p:cNvSpPr txBox="1"/>
          <p:nvPr/>
        </p:nvSpPr>
        <p:spPr>
          <a:xfrm>
            <a:off x="1541841" y="4365835"/>
            <a:ext cx="6498478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Steering Committee </a:t>
            </a:r>
            <a:endParaRPr lang="en-US" sz="2000" dirty="0">
              <a:latin typeface="News Gothic MT" panose="020B0503020103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6F2F6B-C7DA-47A1-92CB-4637FC5DDA0F}"/>
              </a:ext>
            </a:extLst>
          </p:cNvPr>
          <p:cNvSpPr txBox="1"/>
          <p:nvPr/>
        </p:nvSpPr>
        <p:spPr>
          <a:xfrm>
            <a:off x="1854577" y="4928947"/>
            <a:ext cx="63360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assimilate panel reports, address cross-cutting areas</a:t>
            </a:r>
          </a:p>
          <a:p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integrate science program, identify key strategic questions, prioritized investment strategy within budget guidelines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090891-E3A2-4358-A477-B7935F9D37C0}"/>
              </a:ext>
            </a:extLst>
          </p:cNvPr>
          <p:cNvCxnSpPr>
            <a:cxnSpLocks/>
          </p:cNvCxnSpPr>
          <p:nvPr/>
        </p:nvCxnSpPr>
        <p:spPr>
          <a:xfrm>
            <a:off x="2386092" y="1932629"/>
            <a:ext cx="0" cy="462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BABCC0-0C27-4FF5-8783-EA60D5F6B734}"/>
              </a:ext>
            </a:extLst>
          </p:cNvPr>
          <p:cNvCxnSpPr>
            <a:cxnSpLocks/>
          </p:cNvCxnSpPr>
          <p:nvPr/>
        </p:nvCxnSpPr>
        <p:spPr>
          <a:xfrm>
            <a:off x="6295303" y="1960587"/>
            <a:ext cx="342906" cy="465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C02EAE-47DD-49D2-AEBA-B548A0E7FF62}"/>
              </a:ext>
            </a:extLst>
          </p:cNvPr>
          <p:cNvCxnSpPr>
            <a:cxnSpLocks/>
          </p:cNvCxnSpPr>
          <p:nvPr/>
        </p:nvCxnSpPr>
        <p:spPr>
          <a:xfrm flipH="1">
            <a:off x="5952457" y="1929034"/>
            <a:ext cx="342906" cy="465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010721C-D529-475D-97C1-E4EB158D5F3B}"/>
              </a:ext>
            </a:extLst>
          </p:cNvPr>
          <p:cNvCxnSpPr>
            <a:cxnSpLocks/>
          </p:cNvCxnSpPr>
          <p:nvPr/>
        </p:nvCxnSpPr>
        <p:spPr>
          <a:xfrm>
            <a:off x="4581781" y="3723430"/>
            <a:ext cx="0" cy="642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1FF6D8-E79B-48AD-A134-DB84A146680A}"/>
              </a:ext>
            </a:extLst>
          </p:cNvPr>
          <p:cNvCxnSpPr>
            <a:cxnSpLocks/>
          </p:cNvCxnSpPr>
          <p:nvPr/>
        </p:nvCxnSpPr>
        <p:spPr>
          <a:xfrm flipH="1">
            <a:off x="7239520" y="3723430"/>
            <a:ext cx="458950" cy="642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71E91B-F55A-4F87-A45B-E4529DC70CE4}"/>
              </a:ext>
            </a:extLst>
          </p:cNvPr>
          <p:cNvCxnSpPr>
            <a:cxnSpLocks/>
          </p:cNvCxnSpPr>
          <p:nvPr/>
        </p:nvCxnSpPr>
        <p:spPr>
          <a:xfrm>
            <a:off x="1601217" y="3723430"/>
            <a:ext cx="665423" cy="642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0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E32371-39F7-42F3-85DA-87FEC891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8" y="40105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id="{76D9D147-DFAC-45DE-8963-F9ACFAA6268B}"/>
              </a:ext>
            </a:extLst>
          </p:cNvPr>
          <p:cNvSpPr/>
          <p:nvPr/>
        </p:nvSpPr>
        <p:spPr>
          <a:xfrm>
            <a:off x="2809680" y="957057"/>
            <a:ext cx="3284525" cy="775411"/>
          </a:xfrm>
          <a:prstGeom prst="trapezoi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2F3A9-AAC3-4D8F-A4E6-F2FE61D80E2E}"/>
              </a:ext>
            </a:extLst>
          </p:cNvPr>
          <p:cNvSpPr txBox="1"/>
          <p:nvPr/>
        </p:nvSpPr>
        <p:spPr>
          <a:xfrm>
            <a:off x="477078" y="297192"/>
            <a:ext cx="79711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Science Themes and Priority Areas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830D1-B06C-4F46-8E57-6FF269BE5686}"/>
              </a:ext>
            </a:extLst>
          </p:cNvPr>
          <p:cNvSpPr txBox="1"/>
          <p:nvPr/>
        </p:nvSpPr>
        <p:spPr>
          <a:xfrm>
            <a:off x="0" y="1462296"/>
            <a:ext cx="56464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News Gothic MT" panose="020B0503020103020203" pitchFamily="34" charset="0"/>
              </a:rPr>
              <a:t>Science Themes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News Gothic MT" panose="020B0503020103020203" pitchFamily="34" charset="0"/>
              </a:rPr>
              <a:t>Worlds and suns in context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News Gothic MT" panose="020B0503020103020203" pitchFamily="34" charset="0"/>
              </a:rPr>
              <a:t>New messengers and new physics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News Gothic MT" panose="020B0503020103020203" pitchFamily="34" charset="0"/>
              </a:rPr>
              <a:t>Cosmic ecosystems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News Gothic MT" panose="020B0503020103020203" pitchFamily="34" charset="0"/>
              </a:rPr>
              <a:t>Priority Areas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News Gothic MT" panose="020B0503020103020203" pitchFamily="34" charset="0"/>
              </a:rPr>
              <a:t>Pathways to habitable worlds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News Gothic MT" panose="020B0503020103020203" pitchFamily="34" charset="0"/>
              </a:rPr>
              <a:t>New windows on the dynamic universe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News Gothic MT" panose="020B0503020103020203" pitchFamily="34" charset="0"/>
              </a:rPr>
              <a:t>Unveiling the drivers of galaxy growth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p:pic>
        <p:nvPicPr>
          <p:cNvPr id="5" name="Picture 4" descr="A planet in space&#10;&#10;Description automatically generated">
            <a:extLst>
              <a:ext uri="{FF2B5EF4-FFF2-40B4-BE49-F238E27FC236}">
                <a16:creationId xmlns:a16="http://schemas.microsoft.com/office/drawing/2014/main" id="{5AAA9A22-6B7A-1914-AFE7-5362CADE5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1" y="1047952"/>
            <a:ext cx="2208517" cy="1693648"/>
          </a:xfrm>
          <a:prstGeom prst="rect">
            <a:avLst/>
          </a:prstGeom>
        </p:spPr>
      </p:pic>
      <p:pic>
        <p:nvPicPr>
          <p:cNvPr id="9" name="Picture 59" descr="Image | Artistic image inspired by a BHNS merger | LIGO Lab | Caltech">
            <a:hlinkClick r:id="rId4"/>
            <a:extLst>
              <a:ext uri="{FF2B5EF4-FFF2-40B4-BE49-F238E27FC236}">
                <a16:creationId xmlns:a16="http://schemas.microsoft.com/office/drawing/2014/main" id="{5484AE68-EE68-2BE1-40E5-2D88EA9F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8"/>
          <a:stretch/>
        </p:blipFill>
        <p:spPr bwMode="auto">
          <a:xfrm>
            <a:off x="5790581" y="2574861"/>
            <a:ext cx="1567228" cy="169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outdoor object, star, light, street&#10;&#10;Description automatically generated">
            <a:extLst>
              <a:ext uri="{FF2B5EF4-FFF2-40B4-BE49-F238E27FC236}">
                <a16:creationId xmlns:a16="http://schemas.microsoft.com/office/drawing/2014/main" id="{5E34E2D9-C3E4-18A8-7271-49D939583F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r="15192"/>
          <a:stretch/>
        </p:blipFill>
        <p:spPr>
          <a:xfrm>
            <a:off x="7103648" y="3804590"/>
            <a:ext cx="1612581" cy="22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7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8A53765-3E64-8943-895E-322D0648CEC5}"/>
              </a:ext>
            </a:extLst>
          </p:cNvPr>
          <p:cNvSpPr/>
          <p:nvPr/>
        </p:nvSpPr>
        <p:spPr>
          <a:xfrm>
            <a:off x="2372231" y="3477001"/>
            <a:ext cx="4676702" cy="34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203C83-0E5F-1E4C-8CE9-DA4E62A72622}"/>
              </a:ext>
            </a:extLst>
          </p:cNvPr>
          <p:cNvSpPr/>
          <p:nvPr/>
        </p:nvSpPr>
        <p:spPr>
          <a:xfrm>
            <a:off x="2251002" y="805664"/>
            <a:ext cx="4676702" cy="34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347A20-8251-3C47-9C51-CABBAC0D1F3D}"/>
              </a:ext>
            </a:extLst>
          </p:cNvPr>
          <p:cNvSpPr/>
          <p:nvPr/>
        </p:nvSpPr>
        <p:spPr>
          <a:xfrm>
            <a:off x="1241080" y="1289448"/>
            <a:ext cx="6806154" cy="18149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D5D98-CDC2-884A-B59A-941282E1A0A9}"/>
              </a:ext>
            </a:extLst>
          </p:cNvPr>
          <p:cNvSpPr txBox="1"/>
          <p:nvPr/>
        </p:nvSpPr>
        <p:spPr>
          <a:xfrm>
            <a:off x="1281812" y="1269328"/>
            <a:ext cx="6806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MREFC Observatories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C8F11F-4914-8F47-9FEE-61BC01B28F4B}"/>
              </a:ext>
            </a:extLst>
          </p:cNvPr>
          <p:cNvSpPr/>
          <p:nvPr/>
        </p:nvSpPr>
        <p:spPr>
          <a:xfrm>
            <a:off x="1250506" y="1710549"/>
            <a:ext cx="4782972" cy="30397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48719-589D-E44F-9707-52B25134BBB0}"/>
              </a:ext>
            </a:extLst>
          </p:cNvPr>
          <p:cNvSpPr txBox="1"/>
          <p:nvPr/>
        </p:nvSpPr>
        <p:spPr>
          <a:xfrm>
            <a:off x="1250506" y="1713883"/>
            <a:ext cx="4782973" cy="30777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Federal Investment in U.S. ELTs for community access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C7112B-AA82-104D-8F0E-C374397042A9}"/>
              </a:ext>
            </a:extLst>
          </p:cNvPr>
          <p:cNvSpPr/>
          <p:nvPr/>
        </p:nvSpPr>
        <p:spPr>
          <a:xfrm>
            <a:off x="1679980" y="2304535"/>
            <a:ext cx="3004909" cy="260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4A8806-26F0-F144-B27A-96559E3CC698}"/>
              </a:ext>
            </a:extLst>
          </p:cNvPr>
          <p:cNvSpPr txBox="1"/>
          <p:nvPr/>
        </p:nvSpPr>
        <p:spPr>
          <a:xfrm>
            <a:off x="4861366" y="2707076"/>
            <a:ext cx="365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ngVLA</a:t>
            </a:r>
            <a:r>
              <a:rPr lang="en-US" sz="1400" dirty="0">
                <a:solidFill>
                  <a:srgbClr val="C00000"/>
                </a:solidFill>
              </a:rPr>
              <a:t> Construction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4058FB-4B06-8946-A100-41F01CD4F9AA}"/>
              </a:ext>
            </a:extLst>
          </p:cNvPr>
          <p:cNvSpPr txBox="1"/>
          <p:nvPr/>
        </p:nvSpPr>
        <p:spPr>
          <a:xfrm>
            <a:off x="1612414" y="19978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CMB-S4 (~equal share NSF/DOE)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596D71-397E-854A-A16C-1C42454CE423}"/>
              </a:ext>
            </a:extLst>
          </p:cNvPr>
          <p:cNvSpPr/>
          <p:nvPr/>
        </p:nvSpPr>
        <p:spPr>
          <a:xfrm>
            <a:off x="1437723" y="2013478"/>
            <a:ext cx="4297956" cy="26055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6DC94246-A292-D54F-9AFA-4546C3ACA3A9}"/>
              </a:ext>
            </a:extLst>
          </p:cNvPr>
          <p:cNvSpPr/>
          <p:nvPr/>
        </p:nvSpPr>
        <p:spPr>
          <a:xfrm>
            <a:off x="4564655" y="2624681"/>
            <a:ext cx="215426" cy="242017"/>
          </a:xfrm>
          <a:prstGeom prst="diamond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C7A245-5263-A744-9377-5CF5897B367C}"/>
              </a:ext>
            </a:extLst>
          </p:cNvPr>
          <p:cNvSpPr txBox="1"/>
          <p:nvPr/>
        </p:nvSpPr>
        <p:spPr>
          <a:xfrm>
            <a:off x="3826002" y="266924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9BE00-5D2C-364D-9D83-00C4E84395D9}"/>
              </a:ext>
            </a:extLst>
          </p:cNvPr>
          <p:cNvSpPr txBox="1"/>
          <p:nvPr/>
        </p:nvSpPr>
        <p:spPr>
          <a:xfrm>
            <a:off x="901692" y="312920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FF6A7F-2E26-974F-9388-FA04B121041C}"/>
              </a:ext>
            </a:extLst>
          </p:cNvPr>
          <p:cNvSpPr txBox="1"/>
          <p:nvPr/>
        </p:nvSpPr>
        <p:spPr>
          <a:xfrm>
            <a:off x="4739761" y="3104357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2032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1ACEE6-F7A2-F74C-8533-B6287CE9507D}"/>
              </a:ext>
            </a:extLst>
          </p:cNvPr>
          <p:cNvSpPr/>
          <p:nvPr/>
        </p:nvSpPr>
        <p:spPr>
          <a:xfrm>
            <a:off x="4861366" y="2727471"/>
            <a:ext cx="1898612" cy="260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EFC29-7219-FB4C-86D8-F4E670DF4489}"/>
              </a:ext>
            </a:extLst>
          </p:cNvPr>
          <p:cNvSpPr txBox="1"/>
          <p:nvPr/>
        </p:nvSpPr>
        <p:spPr>
          <a:xfrm>
            <a:off x="1706836" y="2275458"/>
            <a:ext cx="365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ngVLA</a:t>
            </a:r>
            <a:r>
              <a:rPr lang="en-US" sz="1400" dirty="0">
                <a:solidFill>
                  <a:srgbClr val="C00000"/>
                </a:solidFill>
              </a:rPr>
              <a:t> Studies and Prototyping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8EC511-FA79-484E-86FA-8C709100A74A}"/>
              </a:ext>
            </a:extLst>
          </p:cNvPr>
          <p:cNvSpPr txBox="1"/>
          <p:nvPr/>
        </p:nvSpPr>
        <p:spPr>
          <a:xfrm>
            <a:off x="1035157" y="4058784"/>
            <a:ext cx="73508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Enhancements to Astronomy Mid-scale Programs </a:t>
            </a:r>
          </a:p>
          <a:p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001498-B488-E049-87A1-3AC762D7C82D}"/>
              </a:ext>
            </a:extLst>
          </p:cNvPr>
          <p:cNvSpPr txBox="1"/>
          <p:nvPr/>
        </p:nvSpPr>
        <p:spPr>
          <a:xfrm>
            <a:off x="1250506" y="180490"/>
            <a:ext cx="626381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Ground  Medium/Large Program Overview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BACAA2-2D68-1240-8879-490606221390}"/>
              </a:ext>
            </a:extLst>
          </p:cNvPr>
          <p:cNvSpPr txBox="1"/>
          <p:nvPr/>
        </p:nvSpPr>
        <p:spPr>
          <a:xfrm>
            <a:off x="1407870" y="3450131"/>
            <a:ext cx="6472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Sustaining Programs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FAB5CC-8459-CA43-BF37-7FC851ED4AB6}"/>
              </a:ext>
            </a:extLst>
          </p:cNvPr>
          <p:cNvSpPr txBox="1"/>
          <p:nvPr/>
        </p:nvSpPr>
        <p:spPr>
          <a:xfrm>
            <a:off x="2372231" y="793711"/>
            <a:ext cx="43724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and Realizing Major Observatories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2ED39-566A-3041-88A0-FE54B5E5652D}"/>
              </a:ext>
            </a:extLst>
          </p:cNvPr>
          <p:cNvSpPr txBox="1"/>
          <p:nvPr/>
        </p:nvSpPr>
        <p:spPr>
          <a:xfrm>
            <a:off x="1035157" y="5100009"/>
            <a:ext cx="7698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Technology Development for Future Gravitational Wave Observatories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IceCube</a:t>
            </a:r>
            <a:r>
              <a:rPr lang="en-US" sz="1800" dirty="0">
                <a:solidFill>
                  <a:schemeClr val="tx1"/>
                </a:solidFill>
              </a:rPr>
              <a:t>-Generation 2  High Energy Neutrino Observatory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982446-4985-E240-B5C5-A3AEEB6B70A0}"/>
              </a:ext>
            </a:extLst>
          </p:cNvPr>
          <p:cNvSpPr/>
          <p:nvPr/>
        </p:nvSpPr>
        <p:spPr>
          <a:xfrm>
            <a:off x="2433135" y="4644163"/>
            <a:ext cx="4676702" cy="34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3B47B8-524B-8048-B3FC-0831842B205D}"/>
              </a:ext>
            </a:extLst>
          </p:cNvPr>
          <p:cNvSpPr txBox="1"/>
          <p:nvPr/>
        </p:nvSpPr>
        <p:spPr>
          <a:xfrm>
            <a:off x="1535199" y="4615852"/>
            <a:ext cx="6472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Endorsements for Programs in NSF/PHYS</a:t>
            </a:r>
          </a:p>
        </p:txBody>
      </p:sp>
    </p:spTree>
    <p:extLst>
      <p:ext uri="{BB962C8B-B14F-4D97-AF65-F5344CB8AC3E}">
        <p14:creationId xmlns:p14="http://schemas.microsoft.com/office/powerpoint/2010/main" val="243874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AF76B-F1F7-4080-B828-417583B9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53" y="951118"/>
            <a:ext cx="7010899" cy="890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EA5AE-056E-4277-897C-091C5CB73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600" y="2400443"/>
            <a:ext cx="3652339" cy="275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2CBFF-A365-4D08-8CFA-C2DFFED92E07}"/>
              </a:ext>
            </a:extLst>
          </p:cNvPr>
          <p:cNvSpPr txBox="1"/>
          <p:nvPr/>
        </p:nvSpPr>
        <p:spPr>
          <a:xfrm>
            <a:off x="544841" y="342375"/>
            <a:ext cx="832009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Cosmic Microwave Background Stage 4 Observatory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ACBFD-50AC-43A5-AB16-69CD05DB4F14}"/>
              </a:ext>
            </a:extLst>
          </p:cNvPr>
          <p:cNvSpPr txBox="1"/>
          <p:nvPr/>
        </p:nvSpPr>
        <p:spPr>
          <a:xfrm>
            <a:off x="596061" y="2668864"/>
            <a:ext cx="476493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Scientific goals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B-mode CMB polarization signatures of primordial gravitational waves and inflation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Maps 50% sky, every other day from 0.1- 1 cm with unprecedented sensitivity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Broad science including systematic time domain science </a:t>
            </a:r>
          </a:p>
          <a:p>
            <a:pPr lvl="1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News Gothic MT" panose="020B0503020103020203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8E78-6271-7746-9FEF-5A8920FCD662}"/>
              </a:ext>
            </a:extLst>
          </p:cNvPr>
          <p:cNvSpPr txBox="1"/>
          <p:nvPr/>
        </p:nvSpPr>
        <p:spPr>
          <a:xfrm>
            <a:off x="610871" y="1893718"/>
            <a:ext cx="7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CMB-S4 builds on the foundation of decades of CMB measurements to take a major leap, pushing CMB science to the next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D44BA-0CF7-8445-A8F7-C25E9A8DEC47}"/>
              </a:ext>
            </a:extLst>
          </p:cNvPr>
          <p:cNvSpPr txBox="1"/>
          <p:nvPr/>
        </p:nvSpPr>
        <p:spPr>
          <a:xfrm>
            <a:off x="802065" y="5075885"/>
            <a:ext cx="780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CMB-S4 consists of a systematically planned suite of facilities in Antarctica and Chile designed to sample a wide range of independent frequencies, and probe a combination of large and small angular scales</a:t>
            </a:r>
          </a:p>
        </p:txBody>
      </p:sp>
    </p:spTree>
    <p:extLst>
      <p:ext uri="{BB962C8B-B14F-4D97-AF65-F5344CB8AC3E}">
        <p14:creationId xmlns:p14="http://schemas.microsoft.com/office/powerpoint/2010/main" val="298147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0C42B-0F3C-C945-BE55-5B9A90DDFB20}"/>
              </a:ext>
            </a:extLst>
          </p:cNvPr>
          <p:cNvSpPr txBox="1"/>
          <p:nvPr/>
        </p:nvSpPr>
        <p:spPr>
          <a:xfrm>
            <a:off x="511590" y="400564"/>
            <a:ext cx="832009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Cosmic Microwave Background Stage 4 Observatory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04726-3B72-624D-BD5E-744BA4A45F5E}"/>
              </a:ext>
            </a:extLst>
          </p:cNvPr>
          <p:cNvSpPr txBox="1"/>
          <p:nvPr/>
        </p:nvSpPr>
        <p:spPr>
          <a:xfrm>
            <a:off x="764772" y="4620604"/>
            <a:ext cx="780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Because of its great potential to advance general astrophysics and open discovery space, it is essential that CMB-S4 produce transient alerts, as well as calibrated maps in all bands and on all angular scales that are openly usable and accessible on as rapid a cadence as practical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B89EA-7DF6-D844-8E7C-D1A7FFB199B6}"/>
              </a:ext>
            </a:extLst>
          </p:cNvPr>
          <p:cNvSpPr txBox="1"/>
          <p:nvPr/>
        </p:nvSpPr>
        <p:spPr>
          <a:xfrm>
            <a:off x="1026038" y="961820"/>
            <a:ext cx="754438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Key Attributes</a:t>
            </a:r>
            <a:endParaRPr lang="en-US" sz="1800" i="0" u="none" strike="noStrike" dirty="0">
              <a:solidFill>
                <a:schemeClr val="tx2">
                  <a:lumMod val="75000"/>
                </a:schemeClr>
              </a:solidFill>
              <a:effectLst/>
              <a:latin typeface="News Gothic MT" panose="020B0503020103020203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Balanced program between DOE (60%) and NSF (40%) for all phases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Brings wide range of technical and scientific expertise to bear from community and national labs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Total design, development and construction cost:  $660M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First observations could begin by 2030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rgbClr val="000000"/>
              </a:solidFill>
              <a:latin typeface="News Gothic MT" panose="020B0503020103020203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tx1"/>
                </a:solidFill>
              </a:rPr>
              <a:t>Recommendation: </a:t>
            </a:r>
            <a:r>
              <a:rPr lang="en-US" sz="1600" dirty="0">
                <a:solidFill>
                  <a:schemeClr val="tx1"/>
                </a:solidFill>
              </a:rPr>
              <a:t>The NSF and DOE should jointly pursue the design and implementation of the next generation ground-based cosmic microwave background experiment (CMB-S4).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effectLst/>
              <a:latin typeface="News Gothic MT" panose="020B0503020103020203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i="0" u="none" strike="noStrike" dirty="0" err="1">
                <a:solidFill>
                  <a:srgbClr val="000000"/>
                </a:solidFill>
                <a:effectLst/>
                <a:latin typeface="News Gothic MT" panose="020B0503020103020203" pitchFamily="34" charset="0"/>
                <a:cs typeface="Arial" panose="020B0604020202020204" pitchFamily="34" charset="0"/>
              </a:rPr>
              <a:t>i</a:t>
            </a:r>
            <a:endParaRPr lang="en-US" sz="1600" i="0" u="none" strike="noStrike" dirty="0">
              <a:solidFill>
                <a:srgbClr val="000000"/>
              </a:solidFill>
              <a:effectLst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CF1D8-7A34-6143-986B-3BE8EF376A5E}"/>
              </a:ext>
            </a:extLst>
          </p:cNvPr>
          <p:cNvSpPr/>
          <p:nvPr/>
        </p:nvSpPr>
        <p:spPr>
          <a:xfrm>
            <a:off x="898892" y="3445062"/>
            <a:ext cx="7457372" cy="992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AC9F54-B53E-42BE-B732-EA40C58F663A}"/>
              </a:ext>
            </a:extLst>
          </p:cNvPr>
          <p:cNvSpPr txBox="1"/>
          <p:nvPr/>
        </p:nvSpPr>
        <p:spPr>
          <a:xfrm>
            <a:off x="942508" y="148052"/>
            <a:ext cx="725898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News Gothic MT" panose="020B0503020103020203" pitchFamily="34" charset="0"/>
              </a:rPr>
              <a:t>Technology Development for Future Ground-based Gravitational Wave Observatories </a:t>
            </a:r>
          </a:p>
        </p:txBody>
      </p:sp>
      <p:pic>
        <p:nvPicPr>
          <p:cNvPr id="6" name="Picture 5" descr="A picture containing outdoor, beach, sand, shore&#10;&#10;Description automatically generated">
            <a:extLst>
              <a:ext uri="{FF2B5EF4-FFF2-40B4-BE49-F238E27FC236}">
                <a16:creationId xmlns:a16="http://schemas.microsoft.com/office/drawing/2014/main" id="{66BA9589-C704-49B9-96AA-F37191AFE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60" y="1069661"/>
            <a:ext cx="3272232" cy="1006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76A99-80F4-4192-8E1E-A02D54AABA60}"/>
              </a:ext>
            </a:extLst>
          </p:cNvPr>
          <p:cNvSpPr txBox="1"/>
          <p:nvPr/>
        </p:nvSpPr>
        <p:spPr>
          <a:xfrm>
            <a:off x="507146" y="2299210"/>
            <a:ext cx="81297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Gravitational wave detection is one of the most exciting and expanding scientific frontiers impacting central questions in astronomy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Directly relevant to two Astro2020 priority areas:  New Windows on the Dynamic Universe, Hidden Drivers of Galaxy Formation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News Gothic MT" panose="020B0503020103020203" pitchFamily="34" charset="0"/>
                <a:cs typeface="Arial" panose="020B0604020202020204" pitchFamily="34" charset="0"/>
              </a:rPr>
              <a:t>More advanced detectors in the current LIGO facility (beyond A+) and planning for future generation facilities such as Cosmic Explorer are essential</a:t>
            </a:r>
          </a:p>
        </p:txBody>
      </p:sp>
      <p:pic>
        <p:nvPicPr>
          <p:cNvPr id="4" name="Picture 3" descr="A picture containing car&#10;&#10;Description automatically generated">
            <a:extLst>
              <a:ext uri="{FF2B5EF4-FFF2-40B4-BE49-F238E27FC236}">
                <a16:creationId xmlns:a16="http://schemas.microsoft.com/office/drawing/2014/main" id="{7BD5019E-C3A2-6B4F-B718-B7F7186DF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26141"/>
          <a:stretch/>
        </p:blipFill>
        <p:spPr>
          <a:xfrm>
            <a:off x="1062238" y="1069661"/>
            <a:ext cx="3152503" cy="1085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55198D-8F29-2B48-831C-0AABBC5BC63D}"/>
              </a:ext>
            </a:extLst>
          </p:cNvPr>
          <p:cNvSpPr txBox="1"/>
          <p:nvPr/>
        </p:nvSpPr>
        <p:spPr>
          <a:xfrm>
            <a:off x="319670" y="4798063"/>
            <a:ext cx="8057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Continuous technology development will be needed this decade for next generation detectors like Cosmic Explorer. These developments will also be of benefit to the astrophysical reach of current facilities. </a:t>
            </a:r>
            <a:endParaRPr lang="en-US" sz="1800" dirty="0">
              <a:solidFill>
                <a:schemeClr val="tx1"/>
              </a:solidFill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C659E-9DF5-564C-8916-9496421C7197}"/>
              </a:ext>
            </a:extLst>
          </p:cNvPr>
          <p:cNvSpPr/>
          <p:nvPr/>
        </p:nvSpPr>
        <p:spPr>
          <a:xfrm>
            <a:off x="616226" y="4721087"/>
            <a:ext cx="7760516" cy="1304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7011"/>
      </p:ext>
    </p:extLst>
  </p:cSld>
  <p:clrMapOvr>
    <a:masterClrMapping/>
  </p:clrMapOvr>
</p:sld>
</file>

<file path=ppt/theme/theme1.xml><?xml version="1.0" encoding="utf-8"?>
<a:theme xmlns:a="http://schemas.openxmlformats.org/drawingml/2006/main" name="030767 PPT May2017_4x3_2-line no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2-Line Logo (2)</Template>
  <TotalTime>92417</TotalTime>
  <Words>949</Words>
  <Application>Microsoft Macintosh PowerPoint</Application>
  <PresentationFormat>On-screen Show (4:3)</PresentationFormat>
  <Paragraphs>126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News Gothic MT</vt:lpstr>
      <vt:lpstr>Times New Roman</vt:lpstr>
      <vt:lpstr>Trebuchet MS</vt:lpstr>
      <vt:lpstr>Tw Cen MT</vt:lpstr>
      <vt:lpstr>Verdana</vt:lpstr>
      <vt:lpstr>030767 PPT May2017_4x3_2-line no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National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MBrown@nas.edu</dc:creator>
  <cp:lastModifiedBy>Harrison, Fiona A.</cp:lastModifiedBy>
  <cp:revision>485</cp:revision>
  <cp:lastPrinted>2021-11-04T16:21:34Z</cp:lastPrinted>
  <dcterms:created xsi:type="dcterms:W3CDTF">2019-01-02T20:27:16Z</dcterms:created>
  <dcterms:modified xsi:type="dcterms:W3CDTF">2023-02-22T04:04:59Z</dcterms:modified>
</cp:coreProperties>
</file>