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82" r:id="rId2"/>
    <p:sldId id="329" r:id="rId3"/>
    <p:sldId id="339" r:id="rId4"/>
    <p:sldId id="334" r:id="rId5"/>
    <p:sldId id="341" r:id="rId6"/>
    <p:sldId id="336" r:id="rId7"/>
    <p:sldId id="330" r:id="rId8"/>
    <p:sldId id="345" r:id="rId9"/>
    <p:sldId id="346" r:id="rId10"/>
    <p:sldId id="369" r:id="rId11"/>
    <p:sldId id="358" r:id="rId12"/>
    <p:sldId id="347" r:id="rId13"/>
    <p:sldId id="375" r:id="rId14"/>
    <p:sldId id="364" r:id="rId15"/>
    <p:sldId id="348" r:id="rId16"/>
    <p:sldId id="359" r:id="rId17"/>
    <p:sldId id="360" r:id="rId18"/>
    <p:sldId id="371" r:id="rId19"/>
    <p:sldId id="362" r:id="rId20"/>
    <p:sldId id="366" r:id="rId21"/>
    <p:sldId id="361" r:id="rId22"/>
    <p:sldId id="363" r:id="rId23"/>
    <p:sldId id="374" r:id="rId24"/>
    <p:sldId id="365" r:id="rId25"/>
    <p:sldId id="372" r:id="rId26"/>
    <p:sldId id="368" r:id="rId27"/>
    <p:sldId id="324" r:id="rId28"/>
    <p:sldId id="318" r:id="rId29"/>
    <p:sldId id="376" r:id="rId30"/>
    <p:sldId id="323" r:id="rId31"/>
    <p:sldId id="293" r:id="rId32"/>
    <p:sldId id="326" r:id="rId33"/>
    <p:sldId id="373" r:id="rId34"/>
    <p:sldId id="294" r:id="rId35"/>
    <p:sldId id="370" r:id="rId36"/>
    <p:sldId id="379" r:id="rId37"/>
    <p:sldId id="285" r:id="rId38"/>
    <p:sldId id="311" r:id="rId39"/>
    <p:sldId id="312" r:id="rId40"/>
    <p:sldId id="320" r:id="rId41"/>
    <p:sldId id="272" r:id="rId42"/>
    <p:sldId id="377" r:id="rId43"/>
    <p:sldId id="378" r:id="rId44"/>
    <p:sldId id="331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97"/>
    <p:restoredTop sz="95385"/>
  </p:normalViewPr>
  <p:slideViewPr>
    <p:cSldViewPr snapToGrid="0" snapToObjects="1">
      <p:cViewPr>
        <p:scale>
          <a:sx n="100" d="100"/>
          <a:sy n="100" d="100"/>
        </p:scale>
        <p:origin x="368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04.emf"/><Relationship Id="rId1" Type="http://schemas.openxmlformats.org/officeDocument/2006/relationships/image" Target="../media/image10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B65CF-CC79-2248-AB38-051BED3868C1}" type="datetimeFigureOut">
              <a:rPr lang="en-US" smtClean="0"/>
              <a:t>11/23/22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1879C3-4FD8-464F-B33F-2921E3913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773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879C3-4FD8-464F-B33F-2921E3913D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09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643C-8FC2-C04A-BC8F-30C8160F923C}" type="datetimeFigureOut">
              <a:rPr lang="en-US" smtClean="0"/>
              <a:t>11/23/22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A9023-38CF-744F-872D-2B8C80AB8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42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643C-8FC2-C04A-BC8F-30C8160F923C}" type="datetimeFigureOut">
              <a:rPr lang="en-US" smtClean="0"/>
              <a:t>11/23/22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A9023-38CF-744F-872D-2B8C80AB8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92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643C-8FC2-C04A-BC8F-30C8160F923C}" type="datetimeFigureOut">
              <a:rPr lang="en-US" smtClean="0"/>
              <a:t>11/23/22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A9023-38CF-744F-872D-2B8C80AB8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73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643C-8FC2-C04A-BC8F-30C8160F923C}" type="datetimeFigureOut">
              <a:rPr lang="en-US" smtClean="0"/>
              <a:t>11/23/22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A9023-38CF-744F-872D-2B8C80AB8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21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643C-8FC2-C04A-BC8F-30C8160F923C}" type="datetimeFigureOut">
              <a:rPr lang="en-US" smtClean="0"/>
              <a:t>11/23/22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A9023-38CF-744F-872D-2B8C80AB8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968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643C-8FC2-C04A-BC8F-30C8160F923C}" type="datetimeFigureOut">
              <a:rPr lang="en-US" smtClean="0"/>
              <a:t>11/23/22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A9023-38CF-744F-872D-2B8C80AB8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37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643C-8FC2-C04A-BC8F-30C8160F923C}" type="datetimeFigureOut">
              <a:rPr lang="en-US" smtClean="0"/>
              <a:t>11/23/22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A9023-38CF-744F-872D-2B8C80AB8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854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643C-8FC2-C04A-BC8F-30C8160F923C}" type="datetimeFigureOut">
              <a:rPr lang="en-US" smtClean="0"/>
              <a:t>11/23/22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A9023-38CF-744F-872D-2B8C80AB8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747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A9023-38CF-744F-872D-2B8C80AB8F7E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oogle Shape;1284;p19"/>
          <p:cNvGrpSpPr/>
          <p:nvPr userDrawn="1"/>
        </p:nvGrpSpPr>
        <p:grpSpPr>
          <a:xfrm>
            <a:off x="-201758" y="-141189"/>
            <a:ext cx="12586278" cy="7136549"/>
            <a:chOff x="-151322" y="-141189"/>
            <a:chExt cx="9439944" cy="7136549"/>
          </a:xfrm>
        </p:grpSpPr>
        <p:grpSp>
          <p:nvGrpSpPr>
            <p:cNvPr id="6" name="Google Shape;1285;p19"/>
            <p:cNvGrpSpPr/>
            <p:nvPr/>
          </p:nvGrpSpPr>
          <p:grpSpPr>
            <a:xfrm>
              <a:off x="457731" y="6873224"/>
              <a:ext cx="8226688" cy="122137"/>
              <a:chOff x="457731" y="6582508"/>
              <a:chExt cx="8226688" cy="486600"/>
            </a:xfrm>
          </p:grpSpPr>
          <p:cxnSp>
            <p:nvCxnSpPr>
              <p:cNvPr id="115" name="Google Shape;1286;p19"/>
              <p:cNvCxnSpPr/>
              <p:nvPr/>
            </p:nvCxnSpPr>
            <p:spPr>
              <a:xfrm>
                <a:off x="457731" y="6582508"/>
                <a:ext cx="0" cy="486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16" name="Google Shape;1287;p19"/>
              <p:cNvCxnSpPr/>
              <p:nvPr/>
            </p:nvCxnSpPr>
            <p:spPr>
              <a:xfrm>
                <a:off x="8684419" y="6582508"/>
                <a:ext cx="0" cy="486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17" name="Google Shape;1288;p19"/>
              <p:cNvGrpSpPr/>
              <p:nvPr/>
            </p:nvGrpSpPr>
            <p:grpSpPr>
              <a:xfrm>
                <a:off x="7986158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148" name="Google Shape;1289;p19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49" name="Google Shape;1290;p19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8" name="Google Shape;1291;p19"/>
              <p:cNvGrpSpPr/>
              <p:nvPr/>
            </p:nvGrpSpPr>
            <p:grpSpPr>
              <a:xfrm>
                <a:off x="7287901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146" name="Google Shape;1292;p19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47" name="Google Shape;1293;p19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9" name="Google Shape;1294;p19"/>
              <p:cNvGrpSpPr/>
              <p:nvPr/>
            </p:nvGrpSpPr>
            <p:grpSpPr>
              <a:xfrm>
                <a:off x="6589644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144" name="Google Shape;1295;p19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45" name="Google Shape;1296;p19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0" name="Google Shape;1297;p19"/>
              <p:cNvGrpSpPr/>
              <p:nvPr/>
            </p:nvGrpSpPr>
            <p:grpSpPr>
              <a:xfrm>
                <a:off x="5891387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142" name="Google Shape;1298;p19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43" name="Google Shape;1299;p19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1" name="Google Shape;1300;p19"/>
              <p:cNvGrpSpPr/>
              <p:nvPr/>
            </p:nvGrpSpPr>
            <p:grpSpPr>
              <a:xfrm>
                <a:off x="5193130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140" name="Google Shape;1301;p19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41" name="Google Shape;1302;p19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2" name="Google Shape;1303;p19"/>
              <p:cNvGrpSpPr/>
              <p:nvPr/>
            </p:nvGrpSpPr>
            <p:grpSpPr>
              <a:xfrm>
                <a:off x="4494873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138" name="Google Shape;1304;p19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39" name="Google Shape;1305;p19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3" name="Google Shape;1306;p19"/>
              <p:cNvGrpSpPr/>
              <p:nvPr/>
            </p:nvGrpSpPr>
            <p:grpSpPr>
              <a:xfrm>
                <a:off x="3796616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136" name="Google Shape;1307;p19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37" name="Google Shape;1308;p19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4" name="Google Shape;1309;p19"/>
              <p:cNvGrpSpPr/>
              <p:nvPr/>
            </p:nvGrpSpPr>
            <p:grpSpPr>
              <a:xfrm>
                <a:off x="3098359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134" name="Google Shape;1310;p19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35" name="Google Shape;1311;p19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5" name="Google Shape;1312;p19"/>
              <p:cNvGrpSpPr/>
              <p:nvPr/>
            </p:nvGrpSpPr>
            <p:grpSpPr>
              <a:xfrm>
                <a:off x="2400102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132" name="Google Shape;1313;p19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33" name="Google Shape;1314;p19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6" name="Google Shape;1315;p19"/>
              <p:cNvGrpSpPr/>
              <p:nvPr/>
            </p:nvGrpSpPr>
            <p:grpSpPr>
              <a:xfrm>
                <a:off x="1701845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130" name="Google Shape;1316;p19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31" name="Google Shape;1317;p19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7" name="Google Shape;1318;p19"/>
              <p:cNvGrpSpPr/>
              <p:nvPr/>
            </p:nvGrpSpPr>
            <p:grpSpPr>
              <a:xfrm>
                <a:off x="1003588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128" name="Google Shape;1319;p19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9" name="Google Shape;1320;p19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7" name="Google Shape;1321;p19"/>
            <p:cNvGrpSpPr/>
            <p:nvPr/>
          </p:nvGrpSpPr>
          <p:grpSpPr>
            <a:xfrm>
              <a:off x="-151322" y="454006"/>
              <a:ext cx="122137" cy="5945205"/>
              <a:chOff x="-238872" y="454006"/>
              <a:chExt cx="122137" cy="5945205"/>
            </a:xfrm>
          </p:grpSpPr>
          <p:cxnSp>
            <p:nvCxnSpPr>
              <p:cNvPr id="80" name="Google Shape;1322;p19"/>
              <p:cNvCxnSpPr/>
              <p:nvPr/>
            </p:nvCxnSpPr>
            <p:spPr>
              <a:xfrm>
                <a:off x="-177809" y="392956"/>
                <a:ext cx="0" cy="122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81" name="Google Shape;1323;p19"/>
              <p:cNvGrpSpPr/>
              <p:nvPr/>
            </p:nvGrpSpPr>
            <p:grpSpPr>
              <a:xfrm rot="5400000">
                <a:off x="-254004" y="5940698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113" name="Google Shape;1324;p19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4" name="Google Shape;1325;p19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82" name="Google Shape;1326;p19"/>
              <p:cNvGrpSpPr/>
              <p:nvPr/>
            </p:nvGrpSpPr>
            <p:grpSpPr>
              <a:xfrm rot="5400000">
                <a:off x="-254004" y="5467056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111" name="Google Shape;1327;p19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2" name="Google Shape;1328;p19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83" name="Google Shape;1329;p19"/>
              <p:cNvGrpSpPr/>
              <p:nvPr/>
            </p:nvGrpSpPr>
            <p:grpSpPr>
              <a:xfrm rot="5400000">
                <a:off x="-254004" y="4993414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109" name="Google Shape;1330;p19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0" name="Google Shape;1331;p19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84" name="Google Shape;1332;p19"/>
              <p:cNvGrpSpPr/>
              <p:nvPr/>
            </p:nvGrpSpPr>
            <p:grpSpPr>
              <a:xfrm rot="5400000">
                <a:off x="-254004" y="4519772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107" name="Google Shape;1333;p19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8" name="Google Shape;1334;p19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85" name="Google Shape;1335;p19"/>
              <p:cNvGrpSpPr/>
              <p:nvPr/>
            </p:nvGrpSpPr>
            <p:grpSpPr>
              <a:xfrm rot="5400000">
                <a:off x="-254004" y="4046130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105" name="Google Shape;1336;p19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6" name="Google Shape;1337;p19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86" name="Google Shape;1338;p19"/>
              <p:cNvGrpSpPr/>
              <p:nvPr/>
            </p:nvGrpSpPr>
            <p:grpSpPr>
              <a:xfrm rot="5400000">
                <a:off x="-254004" y="3572488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103" name="Google Shape;1339;p19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4" name="Google Shape;1340;p19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87" name="Google Shape;1341;p19"/>
              <p:cNvGrpSpPr/>
              <p:nvPr/>
            </p:nvGrpSpPr>
            <p:grpSpPr>
              <a:xfrm rot="5400000">
                <a:off x="-254004" y="3098846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101" name="Google Shape;1342;p19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2" name="Google Shape;1343;p19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88" name="Google Shape;1344;p19"/>
              <p:cNvGrpSpPr/>
              <p:nvPr/>
            </p:nvGrpSpPr>
            <p:grpSpPr>
              <a:xfrm rot="5400000">
                <a:off x="-254004" y="2625204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99" name="Google Shape;1345;p19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0" name="Google Shape;1346;p19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89" name="Google Shape;1347;p19"/>
              <p:cNvGrpSpPr/>
              <p:nvPr/>
            </p:nvGrpSpPr>
            <p:grpSpPr>
              <a:xfrm rot="5400000">
                <a:off x="-254004" y="2151562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97" name="Google Shape;1348;p19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8" name="Google Shape;1349;p19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0" name="Google Shape;1350;p19"/>
              <p:cNvGrpSpPr/>
              <p:nvPr/>
            </p:nvGrpSpPr>
            <p:grpSpPr>
              <a:xfrm rot="5400000">
                <a:off x="-254004" y="1677920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95" name="Google Shape;1351;p19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6" name="Google Shape;1352;p19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1" name="Google Shape;1353;p19"/>
              <p:cNvGrpSpPr/>
              <p:nvPr/>
            </p:nvGrpSpPr>
            <p:grpSpPr>
              <a:xfrm rot="5400000">
                <a:off x="-254004" y="997329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93" name="Google Shape;1354;p19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4" name="Google Shape;1355;p19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92" name="Google Shape;1356;p19"/>
              <p:cNvCxnSpPr/>
              <p:nvPr/>
            </p:nvCxnSpPr>
            <p:spPr>
              <a:xfrm>
                <a:off x="-177809" y="6338161"/>
                <a:ext cx="0" cy="122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8" name="Google Shape;1357;p19"/>
            <p:cNvGrpSpPr/>
            <p:nvPr/>
          </p:nvGrpSpPr>
          <p:grpSpPr>
            <a:xfrm>
              <a:off x="9166485" y="454006"/>
              <a:ext cx="122137" cy="5945205"/>
              <a:chOff x="-238872" y="454006"/>
              <a:chExt cx="122137" cy="5945205"/>
            </a:xfrm>
          </p:grpSpPr>
          <p:cxnSp>
            <p:nvCxnSpPr>
              <p:cNvPr id="45" name="Google Shape;1358;p19"/>
              <p:cNvCxnSpPr/>
              <p:nvPr/>
            </p:nvCxnSpPr>
            <p:spPr>
              <a:xfrm>
                <a:off x="-177809" y="392956"/>
                <a:ext cx="0" cy="122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46" name="Google Shape;1359;p19"/>
              <p:cNvGrpSpPr/>
              <p:nvPr/>
            </p:nvGrpSpPr>
            <p:grpSpPr>
              <a:xfrm rot="5400000">
                <a:off x="-254004" y="5940698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78" name="Google Shape;1360;p19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9" name="Google Shape;1361;p19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7" name="Google Shape;1362;p19"/>
              <p:cNvGrpSpPr/>
              <p:nvPr/>
            </p:nvGrpSpPr>
            <p:grpSpPr>
              <a:xfrm rot="5400000">
                <a:off x="-254004" y="5467056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76" name="Google Shape;1363;p19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7" name="Google Shape;1364;p19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8" name="Google Shape;1365;p19"/>
              <p:cNvGrpSpPr/>
              <p:nvPr/>
            </p:nvGrpSpPr>
            <p:grpSpPr>
              <a:xfrm rot="5400000">
                <a:off x="-254004" y="4993414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74" name="Google Shape;1366;p19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5" name="Google Shape;1367;p19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9" name="Google Shape;1368;p19"/>
              <p:cNvGrpSpPr/>
              <p:nvPr/>
            </p:nvGrpSpPr>
            <p:grpSpPr>
              <a:xfrm rot="5400000">
                <a:off x="-254004" y="4519772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72" name="Google Shape;1369;p19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3" name="Google Shape;1370;p19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0" name="Google Shape;1371;p19"/>
              <p:cNvGrpSpPr/>
              <p:nvPr/>
            </p:nvGrpSpPr>
            <p:grpSpPr>
              <a:xfrm rot="5400000">
                <a:off x="-254004" y="4046130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70" name="Google Shape;1372;p19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1" name="Google Shape;1373;p19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1" name="Google Shape;1374;p19"/>
              <p:cNvGrpSpPr/>
              <p:nvPr/>
            </p:nvGrpSpPr>
            <p:grpSpPr>
              <a:xfrm rot="5400000">
                <a:off x="-254004" y="3572488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68" name="Google Shape;1375;p19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9" name="Google Shape;1376;p19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2" name="Google Shape;1377;p19"/>
              <p:cNvGrpSpPr/>
              <p:nvPr/>
            </p:nvGrpSpPr>
            <p:grpSpPr>
              <a:xfrm rot="5400000">
                <a:off x="-254004" y="3098846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66" name="Google Shape;1378;p19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7" name="Google Shape;1379;p19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3" name="Google Shape;1380;p19"/>
              <p:cNvGrpSpPr/>
              <p:nvPr/>
            </p:nvGrpSpPr>
            <p:grpSpPr>
              <a:xfrm rot="5400000">
                <a:off x="-254004" y="2625204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64" name="Google Shape;1381;p19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5" name="Google Shape;1382;p19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4" name="Google Shape;1383;p19"/>
              <p:cNvGrpSpPr/>
              <p:nvPr/>
            </p:nvGrpSpPr>
            <p:grpSpPr>
              <a:xfrm rot="5400000">
                <a:off x="-254004" y="2151562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62" name="Google Shape;1384;p19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3" name="Google Shape;1385;p19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5" name="Google Shape;1386;p19"/>
              <p:cNvGrpSpPr/>
              <p:nvPr/>
            </p:nvGrpSpPr>
            <p:grpSpPr>
              <a:xfrm rot="5400000">
                <a:off x="-254004" y="1677920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60" name="Google Shape;1387;p19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1" name="Google Shape;1388;p19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6" name="Google Shape;1389;p19"/>
              <p:cNvGrpSpPr/>
              <p:nvPr/>
            </p:nvGrpSpPr>
            <p:grpSpPr>
              <a:xfrm rot="5400000">
                <a:off x="-254004" y="997329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58" name="Google Shape;1390;p19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9" name="Google Shape;1391;p19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57" name="Google Shape;1392;p19"/>
              <p:cNvCxnSpPr/>
              <p:nvPr/>
            </p:nvCxnSpPr>
            <p:spPr>
              <a:xfrm>
                <a:off x="-177809" y="6338161"/>
                <a:ext cx="0" cy="122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9" name="Google Shape;1393;p19"/>
            <p:cNvGrpSpPr/>
            <p:nvPr/>
          </p:nvGrpSpPr>
          <p:grpSpPr>
            <a:xfrm>
              <a:off x="457731" y="-141189"/>
              <a:ext cx="8226688" cy="122137"/>
              <a:chOff x="457731" y="6582508"/>
              <a:chExt cx="8226688" cy="486600"/>
            </a:xfrm>
          </p:grpSpPr>
          <p:cxnSp>
            <p:nvCxnSpPr>
              <p:cNvPr id="10" name="Google Shape;1394;p19"/>
              <p:cNvCxnSpPr/>
              <p:nvPr/>
            </p:nvCxnSpPr>
            <p:spPr>
              <a:xfrm>
                <a:off x="457731" y="6582508"/>
                <a:ext cx="0" cy="486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1" name="Google Shape;1395;p19"/>
              <p:cNvCxnSpPr/>
              <p:nvPr/>
            </p:nvCxnSpPr>
            <p:spPr>
              <a:xfrm>
                <a:off x="8684419" y="6582508"/>
                <a:ext cx="0" cy="486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2" name="Google Shape;1396;p19"/>
              <p:cNvGrpSpPr/>
              <p:nvPr/>
            </p:nvGrpSpPr>
            <p:grpSpPr>
              <a:xfrm>
                <a:off x="7986158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43" name="Google Shape;1397;p19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4" name="Google Shape;1398;p19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3" name="Google Shape;1399;p19"/>
              <p:cNvGrpSpPr/>
              <p:nvPr/>
            </p:nvGrpSpPr>
            <p:grpSpPr>
              <a:xfrm>
                <a:off x="7287901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41" name="Google Shape;1400;p19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2" name="Google Shape;1401;p19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4" name="Google Shape;1402;p19"/>
              <p:cNvGrpSpPr/>
              <p:nvPr/>
            </p:nvGrpSpPr>
            <p:grpSpPr>
              <a:xfrm>
                <a:off x="6589644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39" name="Google Shape;1403;p19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0" name="Google Shape;1404;p19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5" name="Google Shape;1405;p19"/>
              <p:cNvGrpSpPr/>
              <p:nvPr/>
            </p:nvGrpSpPr>
            <p:grpSpPr>
              <a:xfrm>
                <a:off x="5891387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37" name="Google Shape;1406;p19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8" name="Google Shape;1407;p19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6" name="Google Shape;1408;p19"/>
              <p:cNvGrpSpPr/>
              <p:nvPr/>
            </p:nvGrpSpPr>
            <p:grpSpPr>
              <a:xfrm>
                <a:off x="5193130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35" name="Google Shape;1409;p19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6" name="Google Shape;1410;p19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7" name="Google Shape;1411;p19"/>
              <p:cNvGrpSpPr/>
              <p:nvPr/>
            </p:nvGrpSpPr>
            <p:grpSpPr>
              <a:xfrm>
                <a:off x="4494873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33" name="Google Shape;1412;p19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4" name="Google Shape;1413;p19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8" name="Google Shape;1414;p19"/>
              <p:cNvGrpSpPr/>
              <p:nvPr/>
            </p:nvGrpSpPr>
            <p:grpSpPr>
              <a:xfrm>
                <a:off x="3796616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31" name="Google Shape;1415;p19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2" name="Google Shape;1416;p19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9" name="Google Shape;1417;p19"/>
              <p:cNvGrpSpPr/>
              <p:nvPr/>
            </p:nvGrpSpPr>
            <p:grpSpPr>
              <a:xfrm>
                <a:off x="3098359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29" name="Google Shape;1418;p19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0" name="Google Shape;1419;p19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0" name="Google Shape;1420;p19"/>
              <p:cNvGrpSpPr/>
              <p:nvPr/>
            </p:nvGrpSpPr>
            <p:grpSpPr>
              <a:xfrm>
                <a:off x="2400102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27" name="Google Shape;1421;p19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8" name="Google Shape;1422;p19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1" name="Google Shape;1423;p19"/>
              <p:cNvGrpSpPr/>
              <p:nvPr/>
            </p:nvGrpSpPr>
            <p:grpSpPr>
              <a:xfrm>
                <a:off x="1701845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25" name="Google Shape;1424;p19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6" name="Google Shape;1425;p19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2" name="Google Shape;1426;p19"/>
              <p:cNvGrpSpPr/>
              <p:nvPr/>
            </p:nvGrpSpPr>
            <p:grpSpPr>
              <a:xfrm>
                <a:off x="1003588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23" name="Google Shape;1427;p19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4" name="Google Shape;1428;p19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</p:grpSp>
      <p:sp>
        <p:nvSpPr>
          <p:cNvPr id="152" name="Google Shape;1431;p19"/>
          <p:cNvSpPr txBox="1">
            <a:spLocks/>
          </p:cNvSpPr>
          <p:nvPr userDrawn="1"/>
        </p:nvSpPr>
        <p:spPr>
          <a:xfrm>
            <a:off x="10947575" y="6360128"/>
            <a:ext cx="731700" cy="365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defPPr>
              <a:defRPr lang="en-US"/>
            </a:defPPr>
            <a:lvl1pPr marL="0" lvl="0" algn="r" defTabSz="914400" rtl="0" eaLnBrk="1" latinLnBrk="0" hangingPunct="1">
              <a:buNone/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buNone/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buNone/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buNone/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buNone/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buNone/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buNone/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buNone/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buNone/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pic>
        <p:nvPicPr>
          <p:cNvPr id="153" name="Google Shape;1432;p19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297" y="6321675"/>
            <a:ext cx="12271527" cy="59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433;p19"/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9675" y="6380075"/>
            <a:ext cx="2732749" cy="45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434;p19"/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0600" y="6380075"/>
            <a:ext cx="3082358" cy="45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435;p19"/>
          <p:cNvPicPr preferRelativeResize="0"/>
          <p:nvPr userDrawn="1"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525" y="6342948"/>
            <a:ext cx="731700" cy="551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436;p19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692" y="-28696"/>
            <a:ext cx="12271527" cy="6896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5174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643C-8FC2-C04A-BC8F-30C8160F923C}" type="datetimeFigureOut">
              <a:rPr lang="en-US" smtClean="0"/>
              <a:t>11/23/22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A9023-38CF-744F-872D-2B8C80AB8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601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643C-8FC2-C04A-BC8F-30C8160F923C}" type="datetimeFigureOut">
              <a:rPr lang="en-US" smtClean="0"/>
              <a:t>11/23/22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A9023-38CF-744F-872D-2B8C80AB8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01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0643C-8FC2-C04A-BC8F-30C8160F923C}" type="datetimeFigureOut">
              <a:rPr lang="en-US" smtClean="0"/>
              <a:t>11/23/22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A9023-38CF-744F-872D-2B8C80AB8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77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tiff"/><Relationship Id="rId4" Type="http://schemas.openxmlformats.org/officeDocument/2006/relationships/image" Target="../media/image4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9.jpeg"/><Relationship Id="rId7" Type="http://schemas.openxmlformats.org/officeDocument/2006/relationships/image" Target="../media/image61.jpeg"/><Relationship Id="rId12" Type="http://schemas.openxmlformats.org/officeDocument/2006/relationships/image" Target="../media/image6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64.png"/><Relationship Id="rId5" Type="http://schemas.openxmlformats.org/officeDocument/2006/relationships/image" Target="../media/image60.jpeg"/><Relationship Id="rId10" Type="http://schemas.openxmlformats.org/officeDocument/2006/relationships/image" Target="../media/image63.png"/><Relationship Id="rId4" Type="http://schemas.microsoft.com/office/2007/relationships/hdphoto" Target="../media/hdphoto2.wdp"/><Relationship Id="rId9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microsoft.com/office/2007/relationships/hdphoto" Target="../media/hdphoto5.wdp"/><Relationship Id="rId7" Type="http://schemas.openxmlformats.org/officeDocument/2006/relationships/image" Target="../media/image88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oleObject" Target="../embeddings/oleObject3.bin"/><Relationship Id="rId3" Type="http://schemas.openxmlformats.org/officeDocument/2006/relationships/image" Target="../media/image106.emf"/><Relationship Id="rId7" Type="http://schemas.openxmlformats.org/officeDocument/2006/relationships/image" Target="NULL"/><Relationship Id="rId12" Type="http://schemas.openxmlformats.org/officeDocument/2006/relationships/image" Target="../media/image90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0.bin"/><Relationship Id="rId11" Type="http://schemas.openxmlformats.org/officeDocument/2006/relationships/image" Target="NULL"/><Relationship Id="rId5" Type="http://schemas.openxmlformats.org/officeDocument/2006/relationships/image" Target="../media/image103.emf"/><Relationship Id="rId10" Type="http://schemas.openxmlformats.org/officeDocument/2006/relationships/oleObject" Target="../embeddings/oleObject20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04.emf"/><Relationship Id="rId14" Type="http://schemas.openxmlformats.org/officeDocument/2006/relationships/image" Target="../media/image105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0.png"/><Relationship Id="rId4" Type="http://schemas.openxmlformats.org/officeDocument/2006/relationships/image" Target="../media/image26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7" Type="http://schemas.openxmlformats.org/officeDocument/2006/relationships/image" Target="../media/image125.jp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tiff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586643">
            <a:off x="-1087935" y="-2893396"/>
            <a:ext cx="14607633" cy="125439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6172" y="357188"/>
            <a:ext cx="11645660" cy="3555749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8000" b="1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latin typeface="+mn-lt"/>
              </a:rPr>
              <a:t>Advanced controls for coherent addition of femtosecond laser pulses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0809" y="4594089"/>
            <a:ext cx="11501887" cy="1477259"/>
          </a:xfrm>
        </p:spPr>
        <p:txBody>
          <a:bodyPr>
            <a:noAutofit/>
          </a:bodyPr>
          <a:lstStyle/>
          <a:p>
            <a:r>
              <a:rPr lang="en-US" sz="4400" b="1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</a:rPr>
              <a:t>Russell Wilcox, </a:t>
            </a:r>
            <a:r>
              <a:rPr lang="en-US" sz="4400" b="1" dirty="0" err="1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</a:rPr>
              <a:t>Qiang</a:t>
            </a:r>
            <a:r>
              <a:rPr lang="en-US" sz="4400" b="1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</a:rPr>
              <a:t> Du, Dan Wang, Tong Zhou, </a:t>
            </a:r>
            <a:r>
              <a:rPr lang="en-US" sz="4400" b="1" dirty="0" err="1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</a:rPr>
              <a:t>Siyun</a:t>
            </a:r>
            <a:r>
              <a:rPr lang="en-US" sz="4400" b="1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</a:rPr>
              <a:t> Chen, Lauren Cooper</a:t>
            </a:r>
          </a:p>
        </p:txBody>
      </p:sp>
    </p:spTree>
    <p:extLst>
      <p:ext uri="{BB962C8B-B14F-4D97-AF65-F5344CB8AC3E}">
        <p14:creationId xmlns:p14="http://schemas.microsoft.com/office/powerpoint/2010/main" val="490047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B6404B-33E3-C54C-8DA2-29D135EE1632}"/>
              </a:ext>
            </a:extLst>
          </p:cNvPr>
          <p:cNvSpPr txBox="1"/>
          <p:nvPr/>
        </p:nvSpPr>
        <p:spPr>
          <a:xfrm>
            <a:off x="486165" y="-119840"/>
            <a:ext cx="112566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At low rep-rate, control bandwidth is limited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C1AAD4E-A82B-0841-9E6B-AC53F5839AEC}"/>
              </a:ext>
            </a:extLst>
          </p:cNvPr>
          <p:cNvGrpSpPr/>
          <p:nvPr/>
        </p:nvGrpSpPr>
        <p:grpSpPr>
          <a:xfrm>
            <a:off x="1881808" y="989235"/>
            <a:ext cx="6068391" cy="4586037"/>
            <a:chOff x="2935908" y="976535"/>
            <a:chExt cx="6068391" cy="4586037"/>
          </a:xfrm>
        </p:grpSpPr>
        <p:pic>
          <p:nvPicPr>
            <p:cNvPr id="2" name="Picture 1" descr="age1image5933408">
              <a:extLst>
                <a:ext uri="{FF2B5EF4-FFF2-40B4-BE49-F238E27FC236}">
                  <a16:creationId xmlns:a16="http://schemas.microsoft.com/office/drawing/2014/main" id="{98A7BB70-A6FF-994D-9315-4807F411C0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5908" y="976535"/>
              <a:ext cx="6068391" cy="4586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9B54E8A-CC02-B842-AECD-234B7743C027}"/>
                </a:ext>
              </a:extLst>
            </p:cNvPr>
            <p:cNvCxnSpPr>
              <a:cxnSpLocks/>
            </p:cNvCxnSpPr>
            <p:nvPr/>
          </p:nvCxnSpPr>
          <p:spPr>
            <a:xfrm>
              <a:off x="6908800" y="1739900"/>
              <a:ext cx="0" cy="31623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E049E1C-2DCE-A54C-A284-ED38B6BC907C}"/>
                </a:ext>
              </a:extLst>
            </p:cNvPr>
            <p:cNvCxnSpPr>
              <a:cxnSpLocks/>
            </p:cNvCxnSpPr>
            <p:nvPr/>
          </p:nvCxnSpPr>
          <p:spPr>
            <a:xfrm>
              <a:off x="8407400" y="1739900"/>
              <a:ext cx="0" cy="31623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61F6BD3-E738-C44F-A168-9E7C9A0620AF}"/>
              </a:ext>
            </a:extLst>
          </p:cNvPr>
          <p:cNvSpPr txBox="1"/>
          <p:nvPr/>
        </p:nvSpPr>
        <p:spPr>
          <a:xfrm>
            <a:off x="8066432" y="1905000"/>
            <a:ext cx="30493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repetition rate,</a:t>
            </a:r>
          </a:p>
          <a:p>
            <a:r>
              <a:rPr lang="en-US" sz="2000" dirty="0"/>
              <a:t>highest sampling frequency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09E590-7CCD-BE4D-A132-29366A8F219D}"/>
              </a:ext>
            </a:extLst>
          </p:cNvPr>
          <p:cNvSpPr txBox="1"/>
          <p:nvPr/>
        </p:nvSpPr>
        <p:spPr>
          <a:xfrm>
            <a:off x="8066432" y="3282253"/>
            <a:ext cx="25816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need to suppress noise</a:t>
            </a:r>
          </a:p>
          <a:p>
            <a:r>
              <a:rPr lang="en-US" sz="2000" dirty="0"/>
              <a:t>below this frequency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EE3696-8868-6C4D-91D5-6E0BC93FA091}"/>
              </a:ext>
            </a:extLst>
          </p:cNvPr>
          <p:cNvSpPr txBox="1"/>
          <p:nvPr/>
        </p:nvSpPr>
        <p:spPr>
          <a:xfrm>
            <a:off x="7950199" y="4744275"/>
            <a:ext cx="399917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Want to derive phase error</a:t>
            </a:r>
          </a:p>
          <a:p>
            <a:r>
              <a:rPr lang="en-US" sz="2400" dirty="0"/>
              <a:t>and control as fast as possible!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E4EE5A6-6626-0247-A0F0-3FBA31ABFCDE}"/>
              </a:ext>
            </a:extLst>
          </p:cNvPr>
          <p:cNvCxnSpPr>
            <a:stCxn id="8" idx="1"/>
          </p:cNvCxnSpPr>
          <p:nvPr/>
        </p:nvCxnSpPr>
        <p:spPr>
          <a:xfrm flipH="1">
            <a:off x="7442200" y="2258943"/>
            <a:ext cx="624232" cy="1148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C1C3F28-CF8F-EB48-A89A-C19207E03CC4}"/>
              </a:ext>
            </a:extLst>
          </p:cNvPr>
          <p:cNvCxnSpPr>
            <a:cxnSpLocks/>
          </p:cNvCxnSpPr>
          <p:nvPr/>
        </p:nvCxnSpPr>
        <p:spPr>
          <a:xfrm flipH="1" flipV="1">
            <a:off x="5854700" y="3501609"/>
            <a:ext cx="2160931" cy="13458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7843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4C9116-1F4E-044E-9278-D93B5E9E7FCA}"/>
              </a:ext>
            </a:extLst>
          </p:cNvPr>
          <p:cNvSpPr txBox="1"/>
          <p:nvPr/>
        </p:nvSpPr>
        <p:spPr>
          <a:xfrm>
            <a:off x="1172911" y="-119840"/>
            <a:ext cx="98830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Clever dither schemes for many beams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FBC1BC-8DD1-114C-8B43-1225500D3294}"/>
              </a:ext>
            </a:extLst>
          </p:cNvPr>
          <p:cNvSpPr txBox="1"/>
          <p:nvPr/>
        </p:nvSpPr>
        <p:spPr>
          <a:xfrm>
            <a:off x="482600" y="711157"/>
            <a:ext cx="5156200" cy="52168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LOCSET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Dither each beam at a different frequency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Detect output, pick out each frequency with a filter, feed back to each beam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Advantage: lots of information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Scaling problem: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For N beams, need N frequencies within narrow bandwidth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Narrow bandwidth filter is slow to change (time/bandwidth product is constant)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B55B52-7E4A-7A4A-9EF7-01D8EF6A1C99}"/>
              </a:ext>
            </a:extLst>
          </p:cNvPr>
          <p:cNvSpPr txBox="1"/>
          <p:nvPr/>
        </p:nvSpPr>
        <p:spPr>
          <a:xfrm>
            <a:off x="6079856" y="711157"/>
            <a:ext cx="5972444" cy="54476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SPGD</a:t>
            </a:r>
            <a:r>
              <a:rPr lang="en-US" sz="2400" dirty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Add random dither value to all beams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Did that increase combined power?</a:t>
            </a:r>
          </a:p>
          <a:p>
            <a:pPr marL="1371600" lvl="2" indent="-457200">
              <a:buFont typeface="+mj-lt"/>
              <a:buAutoNum type="alphaLcPeriod"/>
            </a:pPr>
            <a:r>
              <a:rPr lang="en-US" sz="2400" dirty="0"/>
              <a:t>No: dither in different direction</a:t>
            </a:r>
          </a:p>
          <a:p>
            <a:pPr marL="1371600" lvl="2" indent="-457200">
              <a:buFont typeface="+mj-lt"/>
              <a:buAutoNum type="alphaLcPeriod"/>
            </a:pPr>
            <a:r>
              <a:rPr lang="en-US" sz="2400" dirty="0"/>
              <a:t>Yes: dither in same direction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Return to 2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Advantage: simple detection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Scaling problem: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Single sensor, information bottleneck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Number of iterations to optimize N beams scales as 10xN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At optimal phase, sensitivity becomes zero; has to stabilize </a:t>
            </a:r>
            <a:r>
              <a:rPr lang="en-US" sz="2400" i="1" dirty="0"/>
              <a:t>away</a:t>
            </a:r>
            <a:r>
              <a:rPr lang="en-US" sz="2400" dirty="0"/>
              <a:t> from optimal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Always dithering, noisy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C6ECD2-FAB1-6146-B994-B243DA062D35}"/>
              </a:ext>
            </a:extLst>
          </p:cNvPr>
          <p:cNvSpPr txBox="1"/>
          <p:nvPr/>
        </p:nvSpPr>
        <p:spPr>
          <a:xfrm>
            <a:off x="3814354" y="775065"/>
            <a:ext cx="17155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Locking of optical coherence via single detector electronic frequency tagging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C8A6D2-9FBC-844C-97BC-CDF7F75F6DE4}"/>
              </a:ext>
            </a:extLst>
          </p:cNvPr>
          <p:cNvSpPr txBox="1"/>
          <p:nvPr/>
        </p:nvSpPr>
        <p:spPr>
          <a:xfrm>
            <a:off x="10633166" y="818608"/>
            <a:ext cx="1180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Stochastic parallel gradient descent</a:t>
            </a:r>
          </a:p>
        </p:txBody>
      </p:sp>
    </p:spTree>
    <p:extLst>
      <p:ext uri="{BB962C8B-B14F-4D97-AF65-F5344CB8AC3E}">
        <p14:creationId xmlns:p14="http://schemas.microsoft.com/office/powerpoint/2010/main" val="2033317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74EC8C-E2F1-0243-8E61-7E3E437B20C6}"/>
              </a:ext>
            </a:extLst>
          </p:cNvPr>
          <p:cNvSpPr txBox="1"/>
          <p:nvPr/>
        </p:nvSpPr>
        <p:spPr>
          <a:xfrm>
            <a:off x="1083363" y="-119840"/>
            <a:ext cx="100621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Obtain phase using two interferometers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0DF81BB-EB6B-6349-B763-66AF78730E4C}"/>
                  </a:ext>
                </a:extLst>
              </p:cNvPr>
              <p:cNvSpPr txBox="1"/>
              <p:nvPr/>
            </p:nvSpPr>
            <p:spPr>
              <a:xfrm>
                <a:off x="7123758" y="2464134"/>
                <a:ext cx="3508726" cy="8856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l-G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𝑎𝑟𝑐𝑡𝑎𝑛</m:t>
                          </m:r>
                        </m:fName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func>
                                    <m:func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8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Δ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</m:func>
                                </m:num>
                                <m:den>
                                  <m:func>
                                    <m:func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8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Δ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</m:func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0DF81BB-EB6B-6349-B763-66AF78730E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3758" y="2464134"/>
                <a:ext cx="3508726" cy="885692"/>
              </a:xfrm>
              <a:prstGeom prst="rect">
                <a:avLst/>
              </a:prstGeom>
              <a:blipFill>
                <a:blip r:embed="rId2"/>
                <a:stretch>
                  <a:fillRect l="-3249" t="-2817" b="-15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31E9E4A-38EB-2E40-9829-DB316E0AADF9}"/>
                  </a:ext>
                </a:extLst>
              </p:cNvPr>
              <p:cNvSpPr txBox="1"/>
              <p:nvPr/>
            </p:nvSpPr>
            <p:spPr>
              <a:xfrm>
                <a:off x="7431723" y="1225614"/>
                <a:ext cx="331738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func>
                            <m:funcPr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 dirty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28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l-GR" sz="28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31E9E4A-38EB-2E40-9829-DB316E0AAD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1723" y="1225614"/>
                <a:ext cx="3317383" cy="430887"/>
              </a:xfrm>
              <a:prstGeom prst="rect">
                <a:avLst/>
              </a:prstGeom>
              <a:blipFill>
                <a:blip r:embed="rId3"/>
                <a:stretch>
                  <a:fillRect l="-1908" b="-32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8C09E01B-D432-B742-B359-06137F7F3F1F}"/>
              </a:ext>
            </a:extLst>
          </p:cNvPr>
          <p:cNvGrpSpPr/>
          <p:nvPr/>
        </p:nvGrpSpPr>
        <p:grpSpPr>
          <a:xfrm>
            <a:off x="1278530" y="4561114"/>
            <a:ext cx="4418582" cy="1046440"/>
            <a:chOff x="3250539" y="4855196"/>
            <a:chExt cx="4418582" cy="104644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73AFA376-0E82-F444-B791-F16D927FBA0D}"/>
                    </a:ext>
                  </a:extLst>
                </p:cNvPr>
                <p:cNvSpPr txBox="1"/>
                <p:nvPr/>
              </p:nvSpPr>
              <p:spPr>
                <a:xfrm>
                  <a:off x="3250539" y="4855196"/>
                  <a:ext cx="4418582" cy="52322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1+</m:t>
                            </m:r>
                            <m:func>
                              <m:funcPr>
                                <m:ctrlPr>
                                  <a:rPr lang="en-US" sz="2800" i="1" dirty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800" dirty="0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28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2800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l-GR" sz="2800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  <m:r>
                                      <a:rPr lang="en-US" sz="2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type m:val="skw"/>
                                        <m:ctrlPr>
                                          <a:rPr lang="en-US" sz="2800" b="0" i="1" dirty="0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800" b="0" i="1" dirty="0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num>
                                      <m:den>
                                        <m:r>
                                          <a:rPr lang="en-US" sz="2800" b="0" i="1" dirty="0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func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73AFA376-0E82-F444-B791-F16D927FBA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50539" y="4855196"/>
                  <a:ext cx="4418582" cy="523220"/>
                </a:xfrm>
                <a:prstGeom prst="rect">
                  <a:avLst/>
                </a:prstGeom>
                <a:blipFill>
                  <a:blip r:embed="rId4"/>
                  <a:stretch>
                    <a:fillRect l="-1146" t="-171429" r="-1433" b="-26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ADF7D632-1095-C341-8E02-29B2377E2440}"/>
                    </a:ext>
                  </a:extLst>
                </p:cNvPr>
                <p:cNvSpPr/>
                <p:nvPr/>
              </p:nvSpPr>
              <p:spPr>
                <a:xfrm>
                  <a:off x="3568111" y="5378416"/>
                  <a:ext cx="3122201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sz="2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1+</m:t>
                            </m:r>
                            <m:func>
                              <m:funcPr>
                                <m:ctrlPr>
                                  <a:rPr lang="en-US" sz="2800" i="1" dirty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800" dirty="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28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2800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l-GR" sz="2800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</m:d>
                              </m:e>
                            </m:func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ADF7D632-1095-C341-8E02-29B2377E244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68111" y="5378416"/>
                  <a:ext cx="3122201" cy="523220"/>
                </a:xfrm>
                <a:prstGeom prst="rect">
                  <a:avLst/>
                </a:prstGeom>
                <a:blipFill>
                  <a:blip r:embed="rId5"/>
                  <a:stretch>
                    <a:fillRect b="-139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0E8C3A6-DFFA-8344-A802-398E97D07711}"/>
              </a:ext>
            </a:extLst>
          </p:cNvPr>
          <p:cNvGrpSpPr/>
          <p:nvPr/>
        </p:nvGrpSpPr>
        <p:grpSpPr>
          <a:xfrm>
            <a:off x="623071" y="1078774"/>
            <a:ext cx="6066533" cy="2915074"/>
            <a:chOff x="1183845" y="1678512"/>
            <a:chExt cx="6066533" cy="2915074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FE41E67-C1CD-7D4D-B5AB-66CE31FF516A}"/>
                </a:ext>
              </a:extLst>
            </p:cNvPr>
            <p:cNvGrpSpPr/>
            <p:nvPr/>
          </p:nvGrpSpPr>
          <p:grpSpPr>
            <a:xfrm>
              <a:off x="1643512" y="1678512"/>
              <a:ext cx="5606866" cy="2915074"/>
              <a:chOff x="5245139" y="2084517"/>
              <a:chExt cx="5606866" cy="2915074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38B883D0-4FC4-314C-940B-E3845E34618F}"/>
                  </a:ext>
                </a:extLst>
              </p:cNvPr>
              <p:cNvGrpSpPr/>
              <p:nvPr/>
            </p:nvGrpSpPr>
            <p:grpSpPr>
              <a:xfrm>
                <a:off x="6114442" y="2272351"/>
                <a:ext cx="3566183" cy="421368"/>
                <a:chOff x="6114442" y="2272351"/>
                <a:chExt cx="3566183" cy="421368"/>
              </a:xfrm>
            </p:grpSpPr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75C5A14A-44D3-074D-906D-28F6BAA48DEF}"/>
                    </a:ext>
                  </a:extLst>
                </p:cNvPr>
                <p:cNvGrpSpPr/>
                <p:nvPr/>
              </p:nvGrpSpPr>
              <p:grpSpPr>
                <a:xfrm>
                  <a:off x="6114442" y="2500010"/>
                  <a:ext cx="2993932" cy="193709"/>
                  <a:chOff x="6114442" y="2500010"/>
                  <a:chExt cx="2993932" cy="193709"/>
                </a:xfrm>
              </p:grpSpPr>
              <p:cxnSp>
                <p:nvCxnSpPr>
                  <p:cNvPr id="10" name="Straight Connector 9">
                    <a:extLst>
                      <a:ext uri="{FF2B5EF4-FFF2-40B4-BE49-F238E27FC236}">
                        <a16:creationId xmlns:a16="http://schemas.microsoft.com/office/drawing/2014/main" id="{F387F80B-D9A3-5D49-B652-D38F62A292A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690312" y="2693719"/>
                    <a:ext cx="2418062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" name="Straight Connector 10">
                    <a:extLst>
                      <a:ext uri="{FF2B5EF4-FFF2-40B4-BE49-F238E27FC236}">
                        <a16:creationId xmlns:a16="http://schemas.microsoft.com/office/drawing/2014/main" id="{90F21BDE-AEF5-D644-A536-EDEEC6A9F74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114442" y="2500010"/>
                    <a:ext cx="575869" cy="191596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44A6C144-F826-8E46-A471-B0FA57EAF47F}"/>
                    </a:ext>
                  </a:extLst>
                </p:cNvPr>
                <p:cNvGrpSpPr/>
                <p:nvPr/>
              </p:nvGrpSpPr>
              <p:grpSpPr>
                <a:xfrm flipV="1">
                  <a:off x="6114442" y="2272351"/>
                  <a:ext cx="3566183" cy="193709"/>
                  <a:chOff x="6114442" y="2500010"/>
                  <a:chExt cx="3566183" cy="193709"/>
                </a:xfrm>
              </p:grpSpPr>
              <p:cxnSp>
                <p:nvCxnSpPr>
                  <p:cNvPr id="17" name="Straight Connector 16">
                    <a:extLst>
                      <a:ext uri="{FF2B5EF4-FFF2-40B4-BE49-F238E27FC236}">
                        <a16:creationId xmlns:a16="http://schemas.microsoft.com/office/drawing/2014/main" id="{05DF2B51-B54D-E447-9798-83FF9B2BCFB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690312" y="2693719"/>
                    <a:ext cx="2990313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Straight Connector 17">
                    <a:extLst>
                      <a:ext uri="{FF2B5EF4-FFF2-40B4-BE49-F238E27FC236}">
                        <a16:creationId xmlns:a16="http://schemas.microsoft.com/office/drawing/2014/main" id="{61648289-1E89-494F-9848-BAA2B8C29F8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114442" y="2500010"/>
                    <a:ext cx="575869" cy="191596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224AB4E7-55F5-E948-8050-96BD34401EC8}"/>
                  </a:ext>
                </a:extLst>
              </p:cNvPr>
              <p:cNvGrpSpPr/>
              <p:nvPr/>
            </p:nvGrpSpPr>
            <p:grpSpPr>
              <a:xfrm rot="16200000">
                <a:off x="7673422" y="2989581"/>
                <a:ext cx="1860050" cy="421367"/>
                <a:chOff x="6114442" y="2272352"/>
                <a:chExt cx="2993932" cy="421367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C584CB94-1B3B-624A-A12A-2E1240DEEBC4}"/>
                    </a:ext>
                  </a:extLst>
                </p:cNvPr>
                <p:cNvGrpSpPr/>
                <p:nvPr/>
              </p:nvGrpSpPr>
              <p:grpSpPr>
                <a:xfrm>
                  <a:off x="6114442" y="2500010"/>
                  <a:ext cx="2993932" cy="193709"/>
                  <a:chOff x="6114442" y="2500010"/>
                  <a:chExt cx="2993932" cy="193709"/>
                </a:xfrm>
              </p:grpSpPr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C0130AB6-364E-4E4A-8DAD-2E207B64D57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690312" y="2693719"/>
                    <a:ext cx="2418062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>
                    <a:extLst>
                      <a:ext uri="{FF2B5EF4-FFF2-40B4-BE49-F238E27FC236}">
                        <a16:creationId xmlns:a16="http://schemas.microsoft.com/office/drawing/2014/main" id="{E5E0322C-ED15-C04E-93DF-27C22B70D51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114442" y="2500010"/>
                    <a:ext cx="575869" cy="191596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24DC6401-B68C-CF4A-93CE-429EE25C061F}"/>
                    </a:ext>
                  </a:extLst>
                </p:cNvPr>
                <p:cNvGrpSpPr/>
                <p:nvPr/>
              </p:nvGrpSpPr>
              <p:grpSpPr>
                <a:xfrm flipV="1">
                  <a:off x="6114442" y="2272352"/>
                  <a:ext cx="2315700" cy="193708"/>
                  <a:chOff x="6114442" y="2500010"/>
                  <a:chExt cx="2315700" cy="193708"/>
                </a:xfrm>
              </p:grpSpPr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ACC27A5D-0564-E24B-94F0-2CDE79B66BF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7560227" y="1823803"/>
                    <a:ext cx="0" cy="173983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34242858-9D6A-024A-ABE0-817CD56F2A3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114442" y="2500010"/>
                    <a:ext cx="575869" cy="191596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03F6284A-3482-504C-B1F9-FDB3EAC43EC4}"/>
                  </a:ext>
                </a:extLst>
              </p:cNvPr>
              <p:cNvGrpSpPr/>
              <p:nvPr/>
            </p:nvGrpSpPr>
            <p:grpSpPr>
              <a:xfrm rot="10800000">
                <a:off x="8599715" y="2271296"/>
                <a:ext cx="1438683" cy="419254"/>
                <a:chOff x="6114442" y="2272352"/>
                <a:chExt cx="2315700" cy="419254"/>
              </a:xfrm>
            </p:grpSpPr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9F719AF3-6FF4-D642-9408-15270FD2AE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14442" y="2500010"/>
                  <a:ext cx="575869" cy="191596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2C8DDC4C-2212-7B48-B478-2E634FA17296}"/>
                    </a:ext>
                  </a:extLst>
                </p:cNvPr>
                <p:cNvGrpSpPr/>
                <p:nvPr/>
              </p:nvGrpSpPr>
              <p:grpSpPr>
                <a:xfrm flipV="1">
                  <a:off x="6114442" y="2272352"/>
                  <a:ext cx="2315700" cy="193708"/>
                  <a:chOff x="6114442" y="2500010"/>
                  <a:chExt cx="2315700" cy="193708"/>
                </a:xfrm>
              </p:grpSpPr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00D3ECE7-7A79-0241-871B-F76A5245757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7560227" y="1823803"/>
                    <a:ext cx="0" cy="173983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B1001FE4-5D79-FB45-A89C-C09A57A31F6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114442" y="2500010"/>
                    <a:ext cx="575869" cy="191596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51D8A81E-E127-3347-B736-898C565E94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45139" y="2483191"/>
                <a:ext cx="869303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9AACD03E-F661-8A47-A972-174F6BA846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82702" y="2473177"/>
                <a:ext cx="869303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C895AF48-1A32-5F49-8A05-0797FD9B5BD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8165955" y="4564940"/>
                <a:ext cx="869303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0E12899A-E750-164B-8762-31A74CABB4CB}"/>
                      </a:ext>
                    </a:extLst>
                  </p:cNvPr>
                  <p:cNvSpPr txBox="1"/>
                  <p:nvPr/>
                </p:nvSpPr>
                <p:spPr>
                  <a:xfrm>
                    <a:off x="7018106" y="2084517"/>
                    <a:ext cx="469680" cy="36933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m:rPr>
                              <m:sty m:val="p"/>
                            </m:rPr>
                            <a:rPr lang="el-GR" sz="24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ϕ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0E12899A-E750-164B-8762-31A74CABB4C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18106" y="2084517"/>
                    <a:ext cx="469680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2821" r="-15385" b="-25806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3060E731-4B5B-234D-A8B0-CADC86E9DA6A}"/>
                  </a:ext>
                </a:extLst>
              </p:cNvPr>
              <p:cNvGrpSpPr/>
              <p:nvPr/>
            </p:nvGrpSpPr>
            <p:grpSpPr>
              <a:xfrm>
                <a:off x="8620421" y="2924336"/>
                <a:ext cx="386685" cy="657430"/>
                <a:chOff x="7432555" y="3115087"/>
                <a:chExt cx="386685" cy="657430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F74A7DFD-D911-F64B-BAF8-EE5D05495D54}"/>
                    </a:ext>
                  </a:extLst>
                </p:cNvPr>
                <p:cNvSpPr/>
                <p:nvPr/>
              </p:nvSpPr>
              <p:spPr>
                <a:xfrm>
                  <a:off x="7432555" y="3115087"/>
                  <a:ext cx="386685" cy="65743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41" name="TextBox 40">
                      <a:extLst>
                        <a:ext uri="{FF2B5EF4-FFF2-40B4-BE49-F238E27FC236}">
                          <a16:creationId xmlns:a16="http://schemas.microsoft.com/office/drawing/2014/main" id="{C0E3636C-13A0-0B49-B893-2D4293AE6F7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539147" y="3189986"/>
                      <a:ext cx="194092" cy="47064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>
                <p:sp>
                  <p:nvSpPr>
                    <p:cNvPr id="41" name="TextBox 40">
                      <a:extLst>
                        <a:ext uri="{FF2B5EF4-FFF2-40B4-BE49-F238E27FC236}">
                          <a16:creationId xmlns:a16="http://schemas.microsoft.com/office/drawing/2014/main" id="{C0E3636C-13A0-0B49-B893-2D4293AE6F7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539147" y="3189986"/>
                      <a:ext cx="194092" cy="470642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17647" r="-17647" b="-15789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5952823-B859-DE49-9B1E-2269CDC8CF59}"/>
                </a:ext>
              </a:extLst>
            </p:cNvPr>
            <p:cNvSpPr txBox="1"/>
            <p:nvPr/>
          </p:nvSpPr>
          <p:spPr>
            <a:xfrm>
              <a:off x="1183845" y="1767671"/>
              <a:ext cx="53412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/>
                <a:t>I</a:t>
              </a:r>
              <a:r>
                <a:rPr lang="en-US" sz="3600" baseline="-25000" dirty="0" err="1"/>
                <a:t>in</a:t>
              </a:r>
              <a:endParaRPr lang="en-US" sz="3600" dirty="0"/>
            </a:p>
          </p:txBody>
        </p:sp>
      </p:grpSp>
      <p:sp>
        <p:nvSpPr>
          <p:cNvPr id="49" name="Arc 48">
            <a:extLst>
              <a:ext uri="{FF2B5EF4-FFF2-40B4-BE49-F238E27FC236}">
                <a16:creationId xmlns:a16="http://schemas.microsoft.com/office/drawing/2014/main" id="{2B494CC6-AD35-5048-82D3-F8D358A1D221}"/>
              </a:ext>
            </a:extLst>
          </p:cNvPr>
          <p:cNvSpPr/>
          <p:nvPr/>
        </p:nvSpPr>
        <p:spPr>
          <a:xfrm>
            <a:off x="7326922" y="3675407"/>
            <a:ext cx="2825262" cy="2825262"/>
          </a:xfrm>
          <a:prstGeom prst="arc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Arc 56">
            <a:extLst>
              <a:ext uri="{FF2B5EF4-FFF2-40B4-BE49-F238E27FC236}">
                <a16:creationId xmlns:a16="http://schemas.microsoft.com/office/drawing/2014/main" id="{13DEA2CE-79C3-1843-907C-DDBFE2CCCA5B}"/>
              </a:ext>
            </a:extLst>
          </p:cNvPr>
          <p:cNvSpPr/>
          <p:nvPr/>
        </p:nvSpPr>
        <p:spPr>
          <a:xfrm>
            <a:off x="7617044" y="3998043"/>
            <a:ext cx="2164250" cy="2164250"/>
          </a:xfrm>
          <a:prstGeom prst="arc">
            <a:avLst>
              <a:gd name="adj1" fmla="val 18126488"/>
              <a:gd name="adj2" fmla="val 0"/>
            </a:avLst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0EEBF13-DC71-9F4E-859F-08049E81C918}"/>
              </a:ext>
            </a:extLst>
          </p:cNvPr>
          <p:cNvGrpSpPr/>
          <p:nvPr/>
        </p:nvGrpSpPr>
        <p:grpSpPr>
          <a:xfrm>
            <a:off x="8733692" y="3687130"/>
            <a:ext cx="1418492" cy="1404761"/>
            <a:chOff x="8733692" y="4320172"/>
            <a:chExt cx="1418492" cy="1404761"/>
          </a:xfrm>
        </p:grpSpPr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71ECA2E7-4E61-714C-A960-F85B0570A364}"/>
                </a:ext>
              </a:extLst>
            </p:cNvPr>
            <p:cNvCxnSpPr/>
            <p:nvPr/>
          </p:nvCxnSpPr>
          <p:spPr>
            <a:xfrm flipV="1">
              <a:off x="8733692" y="4532595"/>
              <a:ext cx="691662" cy="118848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0F1BCFDD-049A-E742-B858-2AE417A75E27}"/>
                </a:ext>
              </a:extLst>
            </p:cNvPr>
            <p:cNvCxnSpPr/>
            <p:nvPr/>
          </p:nvCxnSpPr>
          <p:spPr>
            <a:xfrm flipV="1">
              <a:off x="8739553" y="4532595"/>
              <a:ext cx="0" cy="1188485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D30D5154-0D32-6842-B0C3-7C4D16DBFD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33692" y="5713210"/>
              <a:ext cx="785446" cy="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191FD82A-EFB2-3445-B423-3D9E5C6E6022}"/>
                </a:ext>
              </a:extLst>
            </p:cNvPr>
            <p:cNvCxnSpPr>
              <a:cxnSpLocks/>
            </p:cNvCxnSpPr>
            <p:nvPr/>
          </p:nvCxnSpPr>
          <p:spPr>
            <a:xfrm>
              <a:off x="8733692" y="5697634"/>
              <a:ext cx="141849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16DE6E6-3801-264C-A68A-C48392C8EE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3692" y="4320172"/>
              <a:ext cx="5861" cy="140476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DC46A427-E2DC-BF44-B6C5-52B0287186E0}"/>
                    </a:ext>
                  </a:extLst>
                </p:cNvPr>
                <p:cNvSpPr txBox="1"/>
                <p:nvPr/>
              </p:nvSpPr>
              <p:spPr>
                <a:xfrm>
                  <a:off x="9667421" y="4821430"/>
                  <a:ext cx="469680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m:rPr>
                            <m:sty m:val="p"/>
                          </m:rPr>
                          <a:rPr lang="el-GR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ϕ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DC46A427-E2DC-BF44-B6C5-52B0287186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7421" y="4821430"/>
                  <a:ext cx="469680" cy="369332"/>
                </a:xfrm>
                <a:prstGeom prst="rect">
                  <a:avLst/>
                </a:prstGeom>
                <a:blipFill>
                  <a:blip r:embed="rId8"/>
                  <a:stretch>
                    <a:fillRect l="-10526" r="-18421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A2BFF133-23FE-BC4C-9736-C2387D2E95E6}"/>
              </a:ext>
            </a:extLst>
          </p:cNvPr>
          <p:cNvSpPr txBox="1"/>
          <p:nvPr/>
        </p:nvSpPr>
        <p:spPr>
          <a:xfrm rot="5400000">
            <a:off x="4121088" y="3607728"/>
            <a:ext cx="6575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D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CFBC818-5987-D34F-B11E-1B5ECA93BAC7}"/>
              </a:ext>
            </a:extLst>
          </p:cNvPr>
          <p:cNvSpPr txBox="1"/>
          <p:nvPr/>
        </p:nvSpPr>
        <p:spPr>
          <a:xfrm>
            <a:off x="6526601" y="977829"/>
            <a:ext cx="6575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D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C7CAFA5-F778-484F-8C49-AD62FB1FAC00}"/>
              </a:ext>
            </a:extLst>
          </p:cNvPr>
          <p:cNvSpPr txBox="1"/>
          <p:nvPr/>
        </p:nvSpPr>
        <p:spPr>
          <a:xfrm>
            <a:off x="6352581" y="1791151"/>
            <a:ext cx="1508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“in-phase”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68888A7-67D6-B04B-BF04-7E7DBD835357}"/>
              </a:ext>
            </a:extLst>
          </p:cNvPr>
          <p:cNvSpPr txBox="1"/>
          <p:nvPr/>
        </p:nvSpPr>
        <p:spPr>
          <a:xfrm>
            <a:off x="4767086" y="3818999"/>
            <a:ext cx="1836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“quadrature”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5EA6539-BF18-F246-8D15-8213C594FB15}"/>
              </a:ext>
            </a:extLst>
          </p:cNvPr>
          <p:cNvSpPr txBox="1"/>
          <p:nvPr/>
        </p:nvSpPr>
        <p:spPr>
          <a:xfrm>
            <a:off x="8066338" y="4303208"/>
            <a:ext cx="607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sine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B1D8ED1-471A-5640-80C6-9C22D490E60F}"/>
              </a:ext>
            </a:extLst>
          </p:cNvPr>
          <p:cNvSpPr txBox="1"/>
          <p:nvPr/>
        </p:nvSpPr>
        <p:spPr>
          <a:xfrm>
            <a:off x="8682444" y="5149593"/>
            <a:ext cx="8494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cosine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1A7E45E-24D0-FD4B-B3DD-1E336AF2BC51}"/>
              </a:ext>
            </a:extLst>
          </p:cNvPr>
          <p:cNvSpPr txBox="1"/>
          <p:nvPr/>
        </p:nvSpPr>
        <p:spPr>
          <a:xfrm>
            <a:off x="5518225" y="5579096"/>
            <a:ext cx="568232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No dithering, stable output, immediate data</a:t>
            </a:r>
          </a:p>
        </p:txBody>
      </p:sp>
    </p:spTree>
    <p:extLst>
      <p:ext uri="{BB962C8B-B14F-4D97-AF65-F5344CB8AC3E}">
        <p14:creationId xmlns:p14="http://schemas.microsoft.com/office/powerpoint/2010/main" val="4178568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89A533-E2C0-2E43-99EF-F0D82F56A3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36"/>
          <a:stretch/>
        </p:blipFill>
        <p:spPr>
          <a:xfrm>
            <a:off x="6574688" y="943635"/>
            <a:ext cx="5347406" cy="3310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4FE216-E0D8-6E4B-8EE3-BDAD03651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56" y="943635"/>
            <a:ext cx="5885983" cy="33108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758F29-E857-3D47-A12F-0FEEA1AF9088}"/>
              </a:ext>
            </a:extLst>
          </p:cNvPr>
          <p:cNvSpPr txBox="1"/>
          <p:nvPr/>
        </p:nvSpPr>
        <p:spPr>
          <a:xfrm>
            <a:off x="6706669" y="3522240"/>
            <a:ext cx="5083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phase = pi/2 on other side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136C6D-E8BC-F54B-9E1F-8C7BD9315A2B}"/>
              </a:ext>
            </a:extLst>
          </p:cNvPr>
          <p:cNvSpPr txBox="1"/>
          <p:nvPr/>
        </p:nvSpPr>
        <p:spPr>
          <a:xfrm>
            <a:off x="362525" y="880135"/>
            <a:ext cx="42434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phase = 0 on one side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C335AF-F290-3745-9DE8-A813776C1677}"/>
              </a:ext>
            </a:extLst>
          </p:cNvPr>
          <p:cNvSpPr txBox="1"/>
          <p:nvPr/>
        </p:nvSpPr>
        <p:spPr>
          <a:xfrm>
            <a:off x="2059771" y="4728973"/>
            <a:ext cx="8109377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Quarter rotation between left and right sides.</a:t>
            </a:r>
          </a:p>
          <a:p>
            <a:r>
              <a:rPr lang="en-US" sz="2800" dirty="0"/>
              <a:t>Can start from any position, go forward or backward.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31C3C3-3B25-7F4F-AA41-848113FC862C}"/>
              </a:ext>
            </a:extLst>
          </p:cNvPr>
          <p:cNvSpPr txBox="1"/>
          <p:nvPr/>
        </p:nvSpPr>
        <p:spPr>
          <a:xfrm>
            <a:off x="1331965" y="-119840"/>
            <a:ext cx="95649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Quadrature phase concept is not new</a:t>
            </a:r>
          </a:p>
        </p:txBody>
      </p:sp>
    </p:spTree>
    <p:extLst>
      <p:ext uri="{BB962C8B-B14F-4D97-AF65-F5344CB8AC3E}">
        <p14:creationId xmlns:p14="http://schemas.microsoft.com/office/powerpoint/2010/main" val="2579376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5A12144-1A3C-634D-A71B-8387FDA04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9830" y="993292"/>
            <a:ext cx="2507570" cy="250757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9A40A25-FB0B-374A-A5CA-D7109FC47A12}"/>
              </a:ext>
            </a:extLst>
          </p:cNvPr>
          <p:cNvCxnSpPr>
            <a:cxnSpLocks/>
          </p:cNvCxnSpPr>
          <p:nvPr/>
        </p:nvCxnSpPr>
        <p:spPr>
          <a:xfrm flipV="1">
            <a:off x="5812451" y="1130300"/>
            <a:ext cx="2798149" cy="817902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E960FBD-76B3-CB4C-A1BB-AE7668321966}"/>
              </a:ext>
            </a:extLst>
          </p:cNvPr>
          <p:cNvCxnSpPr>
            <a:cxnSpLocks/>
          </p:cNvCxnSpPr>
          <p:nvPr/>
        </p:nvCxnSpPr>
        <p:spPr>
          <a:xfrm flipV="1">
            <a:off x="5918200" y="1674194"/>
            <a:ext cx="2692400" cy="274008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F9F65A6-2AD4-A24D-BD89-37659AFAEC16}"/>
              </a:ext>
            </a:extLst>
          </p:cNvPr>
          <p:cNvSpPr txBox="1"/>
          <p:nvPr/>
        </p:nvSpPr>
        <p:spPr>
          <a:xfrm>
            <a:off x="2480345" y="-119840"/>
            <a:ext cx="72682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Diffractive splitter/combiner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8490B5-A1A5-2941-9E57-64CD08CCCAB3}"/>
              </a:ext>
            </a:extLst>
          </p:cNvPr>
          <p:cNvGrpSpPr/>
          <p:nvPr/>
        </p:nvGrpSpPr>
        <p:grpSpPr>
          <a:xfrm>
            <a:off x="4716102" y="993292"/>
            <a:ext cx="2192698" cy="2617985"/>
            <a:chOff x="3649302" y="2647898"/>
            <a:chExt cx="1562100" cy="18650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3FC5C96-188E-F347-AD7B-C8B01F0BA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65000"/>
            </a:blip>
            <a:stretch>
              <a:fillRect/>
            </a:stretch>
          </p:blipFill>
          <p:spPr>
            <a:xfrm>
              <a:off x="3649302" y="2647898"/>
              <a:ext cx="1562100" cy="12954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ACB4D11-BF83-6242-97E9-65B606FE9C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0665"/>
            <a:stretch/>
          </p:blipFill>
          <p:spPr>
            <a:xfrm>
              <a:off x="3649302" y="3997488"/>
              <a:ext cx="1562100" cy="515489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0839F55-AC2B-8248-9C60-4998E48BEB02}"/>
              </a:ext>
            </a:extLst>
          </p:cNvPr>
          <p:cNvSpPr txBox="1"/>
          <p:nvPr/>
        </p:nvSpPr>
        <p:spPr>
          <a:xfrm>
            <a:off x="3835400" y="3728762"/>
            <a:ext cx="434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Surface relief on transparent substrate.</a:t>
            </a:r>
          </a:p>
          <a:p>
            <a:r>
              <a:rPr lang="en-US" sz="2000" i="1" dirty="0"/>
              <a:t>Calculated</a:t>
            </a:r>
            <a:r>
              <a:rPr lang="en-US" sz="2000" dirty="0"/>
              <a:t> to diffract coherent light toward an arbitrary spot pattern.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22E8BB-7D56-424C-9452-9526B7A7ACFD}"/>
              </a:ext>
            </a:extLst>
          </p:cNvPr>
          <p:cNvSpPr txBox="1"/>
          <p:nvPr/>
        </p:nvSpPr>
        <p:spPr>
          <a:xfrm>
            <a:off x="8458200" y="3611277"/>
            <a:ext cx="248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Arbitrary spot pattern</a:t>
            </a:r>
          </a:p>
          <a:p>
            <a:r>
              <a:rPr lang="en-US" sz="2000" dirty="0"/>
              <a:t>(input to calculation)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CDA48F-E18A-144A-A3F3-737BB1B4E0E6}"/>
              </a:ext>
            </a:extLst>
          </p:cNvPr>
          <p:cNvSpPr txBox="1"/>
          <p:nvPr/>
        </p:nvSpPr>
        <p:spPr>
          <a:xfrm>
            <a:off x="1117600" y="2678583"/>
            <a:ext cx="248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Coherent light source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ACC55A-127F-E24C-9835-41568F7441FB}"/>
              </a:ext>
            </a:extLst>
          </p:cNvPr>
          <p:cNvSpPr/>
          <p:nvPr/>
        </p:nvSpPr>
        <p:spPr>
          <a:xfrm>
            <a:off x="1363133" y="1457136"/>
            <a:ext cx="1998134" cy="93133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LASER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D028D78-2BF0-7641-9168-245073F52279}"/>
              </a:ext>
            </a:extLst>
          </p:cNvPr>
          <p:cNvCxnSpPr>
            <a:cxnSpLocks/>
          </p:cNvCxnSpPr>
          <p:nvPr/>
        </p:nvCxnSpPr>
        <p:spPr>
          <a:xfrm>
            <a:off x="3361267" y="1948202"/>
            <a:ext cx="2451184" cy="0"/>
          </a:xfrm>
          <a:prstGeom prst="line">
            <a:avLst/>
          </a:prstGeom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C8397A4-F6E0-C740-853E-173E8E914CE7}"/>
              </a:ext>
            </a:extLst>
          </p:cNvPr>
          <p:cNvSpPr txBox="1"/>
          <p:nvPr/>
        </p:nvSpPr>
        <p:spPr>
          <a:xfrm>
            <a:off x="2938312" y="4976337"/>
            <a:ext cx="889788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Diffractive optical element (DOE) can split light into any pattern of rays</a:t>
            </a:r>
          </a:p>
          <a:p>
            <a:pPr algn="ctr"/>
            <a:r>
              <a:rPr lang="en-US" sz="2400" dirty="0"/>
              <a:t>Also works in reverse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4BA04F3-08B4-EA49-9C45-057C8CA4F6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461" y="3317245"/>
            <a:ext cx="2003836" cy="200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20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2FD674-53F4-1A41-87F0-7E5DAA495E3E}"/>
              </a:ext>
            </a:extLst>
          </p:cNvPr>
          <p:cNvSpPr txBox="1"/>
          <p:nvPr/>
        </p:nvSpPr>
        <p:spPr>
          <a:xfrm>
            <a:off x="201805" y="-119840"/>
            <a:ext cx="118252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We will use DOE combiner for hi-power beams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24E377-6978-6847-A14B-207020697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999" y="2707564"/>
            <a:ext cx="5619289" cy="33421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E1FB3E-4D8E-694A-BBF7-535931785059}"/>
              </a:ext>
            </a:extLst>
          </p:cNvPr>
          <p:cNvSpPr txBox="1"/>
          <p:nvPr/>
        </p:nvSpPr>
        <p:spPr>
          <a:xfrm>
            <a:off x="251307" y="824058"/>
            <a:ext cx="43492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/>
              <a:t>Splitter operated in reverse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Many beams into one element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High 90s splitting efficiency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High power (multi-kW)</a:t>
            </a:r>
          </a:p>
        </p:txBody>
      </p:sp>
      <p:pic>
        <p:nvPicPr>
          <p:cNvPr id="6" name="Picture 1" descr="age5image8011520">
            <a:extLst>
              <a:ext uri="{FF2B5EF4-FFF2-40B4-BE49-F238E27FC236}">
                <a16:creationId xmlns:a16="http://schemas.microsoft.com/office/drawing/2014/main" id="{BA1FA3B9-7041-3047-A602-EF8771192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255" y="712147"/>
            <a:ext cx="5017220" cy="367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572E07-1897-A84D-954E-35848D72F532}"/>
              </a:ext>
            </a:extLst>
          </p:cNvPr>
          <p:cNvSpPr txBox="1"/>
          <p:nvPr/>
        </p:nvSpPr>
        <p:spPr>
          <a:xfrm>
            <a:off x="7408900" y="4508304"/>
            <a:ext cx="43545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5kW, 5 beams CW </a:t>
            </a:r>
          </a:p>
          <a:p>
            <a:r>
              <a:rPr lang="en-US" sz="2000" dirty="0"/>
              <a:t>Flores et al, Opt. Eng. 55, 096101 (2016)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473783-CAD6-A143-A367-D3CB2BAF66F6}"/>
              </a:ext>
            </a:extLst>
          </p:cNvPr>
          <p:cNvSpPr txBox="1"/>
          <p:nvPr/>
        </p:nvSpPr>
        <p:spPr>
          <a:xfrm>
            <a:off x="2425909" y="5365733"/>
            <a:ext cx="2236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Our 3x3 setup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0B18E4-C1D9-A545-8D70-1175A1A52C82}"/>
              </a:ext>
            </a:extLst>
          </p:cNvPr>
          <p:cNvSpPr txBox="1"/>
          <p:nvPr/>
        </p:nvSpPr>
        <p:spPr>
          <a:xfrm>
            <a:off x="5729528" y="3606267"/>
            <a:ext cx="636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DOE</a:t>
            </a:r>
          </a:p>
        </p:txBody>
      </p:sp>
    </p:spTree>
    <p:extLst>
      <p:ext uri="{BB962C8B-B14F-4D97-AF65-F5344CB8AC3E}">
        <p14:creationId xmlns:p14="http://schemas.microsoft.com/office/powerpoint/2010/main" val="3266357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2516E9-6D12-8144-B16B-5A0769054B69}"/>
              </a:ext>
            </a:extLst>
          </p:cNvPr>
          <p:cNvSpPr txBox="1"/>
          <p:nvPr/>
        </p:nvSpPr>
        <p:spPr>
          <a:xfrm>
            <a:off x="796136" y="-121023"/>
            <a:ext cx="103384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Side beams form an interference pattern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CB1DCFF3-503A-6B43-92EE-8244E58F28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334" y="4017226"/>
            <a:ext cx="3843062" cy="2091078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0B5A9E52-FEFC-EA48-9758-A2141B77E4B5}"/>
              </a:ext>
            </a:extLst>
          </p:cNvPr>
          <p:cNvSpPr txBox="1"/>
          <p:nvPr/>
        </p:nvSpPr>
        <p:spPr>
          <a:xfrm>
            <a:off x="572729" y="3258839"/>
            <a:ext cx="6903414" cy="2352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000" dirty="0"/>
              <a:t>Side beams fluctuate in intensity as phases drift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000" dirty="0"/>
              <a:t>Enough info to identify phase errors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000" dirty="0"/>
              <a:t>Combined and side beams scale together</a:t>
            </a:r>
          </a:p>
          <a:p>
            <a:pPr marL="742950" lvl="1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000" dirty="0"/>
              <a:t>With N inputs, (2N </a:t>
            </a:r>
            <a:r>
              <a:rPr lang="mr-IN" sz="2000" dirty="0"/>
              <a:t>–</a:t>
            </a:r>
            <a:r>
              <a:rPr lang="en-US" sz="2000" dirty="0"/>
              <a:t> 1) side beams (in each direction)</a:t>
            </a:r>
          </a:p>
          <a:p>
            <a:pPr marL="742950" lvl="1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000" dirty="0"/>
              <a:t>Information thus scales with N, helping feedback rate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BAC5F51-FF9E-7A46-A0AC-947D8718CDDF}"/>
              </a:ext>
            </a:extLst>
          </p:cNvPr>
          <p:cNvCxnSpPr>
            <a:cxnSpLocks/>
          </p:cNvCxnSpPr>
          <p:nvPr/>
        </p:nvCxnSpPr>
        <p:spPr>
          <a:xfrm>
            <a:off x="10375900" y="3505200"/>
            <a:ext cx="292100" cy="102405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4A0B0530-7D12-EF44-BAAA-F7668B71AD6C}"/>
              </a:ext>
            </a:extLst>
          </p:cNvPr>
          <p:cNvSpPr txBox="1"/>
          <p:nvPr/>
        </p:nvSpPr>
        <p:spPr>
          <a:xfrm>
            <a:off x="9136458" y="3169439"/>
            <a:ext cx="2530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side beams are still there</a:t>
            </a:r>
          </a:p>
        </p:txBody>
      </p:sp>
      <p:pic>
        <p:nvPicPr>
          <p:cNvPr id="59" name="Google Shape;2155;g17a390cc81e_0_1682">
            <a:extLst>
              <a:ext uri="{FF2B5EF4-FFF2-40B4-BE49-F238E27FC236}">
                <a16:creationId xmlns:a16="http://schemas.microsoft.com/office/drawing/2014/main" id="{37C700C0-F5DF-8345-8BD9-8E4A4F9F574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0891" y="4074447"/>
            <a:ext cx="1836974" cy="1792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2229;g17bd469d6ae_4_346">
            <a:extLst>
              <a:ext uri="{FF2B5EF4-FFF2-40B4-BE49-F238E27FC236}">
                <a16:creationId xmlns:a16="http://schemas.microsoft.com/office/drawing/2014/main" id="{73F4463F-FE06-4C47-8E74-F08EB9B1F2D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4122" y="886428"/>
            <a:ext cx="8275320" cy="225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2230;g17bd469d6ae_4_346">
            <a:extLst>
              <a:ext uri="{FF2B5EF4-FFF2-40B4-BE49-F238E27FC236}">
                <a16:creationId xmlns:a16="http://schemas.microsoft.com/office/drawing/2014/main" id="{A914A046-39B3-C041-99BF-75671134C36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10770"/>
          <a:stretch/>
        </p:blipFill>
        <p:spPr>
          <a:xfrm>
            <a:off x="1016000" y="1015350"/>
            <a:ext cx="8229600" cy="19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2231;g17bd469d6ae_4_346">
            <a:extLst>
              <a:ext uri="{FF2B5EF4-FFF2-40B4-BE49-F238E27FC236}">
                <a16:creationId xmlns:a16="http://schemas.microsoft.com/office/drawing/2014/main" id="{B5B56F4F-07F8-9148-9321-53E77C142D8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b="10482"/>
          <a:stretch/>
        </p:blipFill>
        <p:spPr>
          <a:xfrm>
            <a:off x="1092225" y="977426"/>
            <a:ext cx="7973550" cy="1966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127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87259F-212C-8D42-AEFC-E4EB4E5B1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51" y="3371875"/>
            <a:ext cx="5150223" cy="283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4D11EF-92AF-4049-8573-F6D569E15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908" y="1017074"/>
            <a:ext cx="5893740" cy="327807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D4D79F4-ED82-DD46-923D-A794C9769C6C}"/>
              </a:ext>
            </a:extLst>
          </p:cNvPr>
          <p:cNvGrpSpPr/>
          <p:nvPr/>
        </p:nvGrpSpPr>
        <p:grpSpPr>
          <a:xfrm>
            <a:off x="760197" y="978744"/>
            <a:ext cx="1705720" cy="1648525"/>
            <a:chOff x="824655" y="1370264"/>
            <a:chExt cx="2089147" cy="206876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CE1030C-D3CF-B04C-B842-DFE69F0EF4C6}"/>
                </a:ext>
              </a:extLst>
            </p:cNvPr>
            <p:cNvGrpSpPr/>
            <p:nvPr/>
          </p:nvGrpSpPr>
          <p:grpSpPr>
            <a:xfrm>
              <a:off x="860078" y="1384384"/>
              <a:ext cx="2035522" cy="2054648"/>
              <a:chOff x="860078" y="2491314"/>
              <a:chExt cx="938896" cy="947718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6D31418-F7E9-CB40-AE14-526CF1B1DDBE}"/>
                  </a:ext>
                </a:extLst>
              </p:cNvPr>
              <p:cNvSpPr/>
              <p:nvPr/>
            </p:nvSpPr>
            <p:spPr>
              <a:xfrm>
                <a:off x="961624" y="2591274"/>
                <a:ext cx="731520" cy="73152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61BBE661-31DB-9A46-8778-043C74DC8C47}"/>
                  </a:ext>
                </a:extLst>
              </p:cNvPr>
              <p:cNvCxnSpPr/>
              <p:nvPr/>
            </p:nvCxnSpPr>
            <p:spPr>
              <a:xfrm>
                <a:off x="1327384" y="2591274"/>
                <a:ext cx="0" cy="73152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314B2482-183D-2D4B-926F-B49435309E6B}"/>
                  </a:ext>
                </a:extLst>
              </p:cNvPr>
              <p:cNvCxnSpPr/>
              <p:nvPr/>
            </p:nvCxnSpPr>
            <p:spPr>
              <a:xfrm>
                <a:off x="961624" y="2957034"/>
                <a:ext cx="73152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10EE3B9D-C25A-7B4D-8317-ABB6001EBAAA}"/>
                  </a:ext>
                </a:extLst>
              </p:cNvPr>
              <p:cNvSpPr/>
              <p:nvPr/>
            </p:nvSpPr>
            <p:spPr>
              <a:xfrm>
                <a:off x="1587313" y="3227371"/>
                <a:ext cx="211661" cy="211661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CF704EC3-9131-BD46-ADB6-D0D7ECD7E9E3}"/>
                  </a:ext>
                </a:extLst>
              </p:cNvPr>
              <p:cNvSpPr/>
              <p:nvPr/>
            </p:nvSpPr>
            <p:spPr>
              <a:xfrm>
                <a:off x="1230263" y="3226706"/>
                <a:ext cx="211661" cy="211661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FD7291F0-C402-3742-89FA-5189EBF4AA13}"/>
                  </a:ext>
                </a:extLst>
              </p:cNvPr>
              <p:cNvSpPr/>
              <p:nvPr/>
            </p:nvSpPr>
            <p:spPr>
              <a:xfrm>
                <a:off x="864504" y="3226706"/>
                <a:ext cx="211661" cy="211661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55BEA4A1-D639-9C45-9B72-98F542E3C657}"/>
                  </a:ext>
                </a:extLst>
              </p:cNvPr>
              <p:cNvSpPr/>
              <p:nvPr/>
            </p:nvSpPr>
            <p:spPr>
              <a:xfrm>
                <a:off x="1587313" y="2855083"/>
                <a:ext cx="211661" cy="211661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07FAF4D5-9EB7-AB45-A34D-8173441CDE57}"/>
                  </a:ext>
                </a:extLst>
              </p:cNvPr>
              <p:cNvSpPr/>
              <p:nvPr/>
            </p:nvSpPr>
            <p:spPr>
              <a:xfrm>
                <a:off x="864504" y="2854418"/>
                <a:ext cx="211661" cy="211661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CB3775A3-1DFF-E24F-B964-5C239D5D871B}"/>
                  </a:ext>
                </a:extLst>
              </p:cNvPr>
              <p:cNvSpPr/>
              <p:nvPr/>
            </p:nvSpPr>
            <p:spPr>
              <a:xfrm>
                <a:off x="1582887" y="2491979"/>
                <a:ext cx="211661" cy="211661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59C7FF4B-10FF-A34C-A5E6-4D2B36B95721}"/>
                  </a:ext>
                </a:extLst>
              </p:cNvPr>
              <p:cNvSpPr/>
              <p:nvPr/>
            </p:nvSpPr>
            <p:spPr>
              <a:xfrm>
                <a:off x="1225837" y="2491314"/>
                <a:ext cx="211661" cy="211661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080B8856-7516-4944-B32E-5F95F4237B2F}"/>
                  </a:ext>
                </a:extLst>
              </p:cNvPr>
              <p:cNvSpPr/>
              <p:nvPr/>
            </p:nvSpPr>
            <p:spPr>
              <a:xfrm>
                <a:off x="860078" y="2491314"/>
                <a:ext cx="211661" cy="211661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A700E80-CCE1-0447-A8A4-3260A23D863D}"/>
                </a:ext>
              </a:extLst>
            </p:cNvPr>
            <p:cNvSpPr txBox="1"/>
            <p:nvPr/>
          </p:nvSpPr>
          <p:spPr>
            <a:xfrm>
              <a:off x="824655" y="1378626"/>
              <a:ext cx="512824" cy="4634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+mj-lt"/>
                </a:rPr>
                <a:t>00</a:t>
              </a:r>
              <a:endParaRPr lang="en-US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A77F229-6947-4348-A8B3-84561F8D2D55}"/>
                </a:ext>
              </a:extLst>
            </p:cNvPr>
            <p:cNvSpPr txBox="1"/>
            <p:nvPr/>
          </p:nvSpPr>
          <p:spPr>
            <a:xfrm>
              <a:off x="1618605" y="1370264"/>
              <a:ext cx="512824" cy="4634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+mj-lt"/>
                </a:rPr>
                <a:t>01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19273EF-2BA2-C244-8DCF-34BB20C28993}"/>
                </a:ext>
              </a:extLst>
            </p:cNvPr>
            <p:cNvSpPr txBox="1"/>
            <p:nvPr/>
          </p:nvSpPr>
          <p:spPr>
            <a:xfrm>
              <a:off x="2400978" y="1370264"/>
              <a:ext cx="512824" cy="4634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+mj-lt"/>
                </a:rPr>
                <a:t>02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121F9DE-68C8-2340-86B1-1A1B8B65BF26}"/>
                </a:ext>
              </a:extLst>
            </p:cNvPr>
            <p:cNvSpPr txBox="1"/>
            <p:nvPr/>
          </p:nvSpPr>
          <p:spPr>
            <a:xfrm>
              <a:off x="825323" y="2170199"/>
              <a:ext cx="512824" cy="4634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+mj-lt"/>
                </a:rPr>
                <a:t>10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DC1C23C-8ECD-2F40-B35D-C79E34ACC1EF}"/>
                </a:ext>
              </a:extLst>
            </p:cNvPr>
            <p:cNvSpPr txBox="1"/>
            <p:nvPr/>
          </p:nvSpPr>
          <p:spPr>
            <a:xfrm>
              <a:off x="835237" y="2970136"/>
              <a:ext cx="512824" cy="4634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+mj-lt"/>
                </a:rPr>
                <a:t>20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6DB3CE9-C2D0-FD43-8948-2E46FAAAAF55}"/>
                </a:ext>
              </a:extLst>
            </p:cNvPr>
            <p:cNvSpPr txBox="1"/>
            <p:nvPr/>
          </p:nvSpPr>
          <p:spPr>
            <a:xfrm>
              <a:off x="1627175" y="2969215"/>
              <a:ext cx="512824" cy="4634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+mj-lt"/>
                </a:rPr>
                <a:t>21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A4898D4-6CDB-2447-8AC5-74956C0C4524}"/>
                </a:ext>
              </a:extLst>
            </p:cNvPr>
            <p:cNvSpPr txBox="1"/>
            <p:nvPr/>
          </p:nvSpPr>
          <p:spPr>
            <a:xfrm>
              <a:off x="2400976" y="2163230"/>
              <a:ext cx="512824" cy="4634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+mj-lt"/>
                </a:rPr>
                <a:t>12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4BC403F-D294-534B-BDC8-2611823725D2}"/>
                </a:ext>
              </a:extLst>
            </p:cNvPr>
            <p:cNvSpPr txBox="1"/>
            <p:nvPr/>
          </p:nvSpPr>
          <p:spPr>
            <a:xfrm>
              <a:off x="2400976" y="2974005"/>
              <a:ext cx="512824" cy="4634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+mj-lt"/>
                </a:rPr>
                <a:t>22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8B720AD-D74D-EF43-8242-C7F7EB427A0A}"/>
              </a:ext>
            </a:extLst>
          </p:cNvPr>
          <p:cNvGrpSpPr/>
          <p:nvPr/>
        </p:nvGrpSpPr>
        <p:grpSpPr>
          <a:xfrm>
            <a:off x="2928020" y="988663"/>
            <a:ext cx="2364796" cy="1690464"/>
            <a:chOff x="4779368" y="914400"/>
            <a:chExt cx="2916832" cy="213637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A8C019A-F55E-5F4D-955E-D37D154F4A0B}"/>
                </a:ext>
              </a:extLst>
            </p:cNvPr>
            <p:cNvGrpSpPr/>
            <p:nvPr/>
          </p:nvGrpSpPr>
          <p:grpSpPr>
            <a:xfrm>
              <a:off x="5625920" y="971574"/>
              <a:ext cx="2070280" cy="2079204"/>
              <a:chOff x="825320" y="1370264"/>
              <a:chExt cx="2070280" cy="2079204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34A27673-F5A8-BE4D-B292-8AA46B941FB8}"/>
                  </a:ext>
                </a:extLst>
              </p:cNvPr>
              <p:cNvGrpSpPr/>
              <p:nvPr/>
            </p:nvGrpSpPr>
            <p:grpSpPr>
              <a:xfrm>
                <a:off x="860078" y="1384385"/>
                <a:ext cx="2035522" cy="2065083"/>
                <a:chOff x="860078" y="2491314"/>
                <a:chExt cx="938896" cy="952531"/>
              </a:xfrm>
            </p:grpSpPr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5625D5B1-8A5A-C543-8D13-6E0B8D509403}"/>
                    </a:ext>
                  </a:extLst>
                </p:cNvPr>
                <p:cNvSpPr/>
                <p:nvPr/>
              </p:nvSpPr>
              <p:spPr>
                <a:xfrm>
                  <a:off x="961624" y="2591274"/>
                  <a:ext cx="731520" cy="731520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D70E23CC-68CD-8341-A35F-1BB304C21742}"/>
                    </a:ext>
                  </a:extLst>
                </p:cNvPr>
                <p:cNvCxnSpPr/>
                <p:nvPr/>
              </p:nvCxnSpPr>
              <p:spPr>
                <a:xfrm>
                  <a:off x="1327384" y="2591274"/>
                  <a:ext cx="0" cy="73152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CCDFD443-60AD-8E4A-94ED-3FAB7DAF06E0}"/>
                    </a:ext>
                  </a:extLst>
                </p:cNvPr>
                <p:cNvCxnSpPr/>
                <p:nvPr/>
              </p:nvCxnSpPr>
              <p:spPr>
                <a:xfrm>
                  <a:off x="961624" y="2957034"/>
                  <a:ext cx="73152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9A52EF78-F827-B943-A0AB-01CFD456B39B}"/>
                    </a:ext>
                  </a:extLst>
                </p:cNvPr>
                <p:cNvSpPr/>
                <p:nvPr/>
              </p:nvSpPr>
              <p:spPr>
                <a:xfrm>
                  <a:off x="1587313" y="3232184"/>
                  <a:ext cx="211661" cy="21166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36D42A22-5D91-FA42-B6C2-4FCC1B2FB13F}"/>
                    </a:ext>
                  </a:extLst>
                </p:cNvPr>
                <p:cNvSpPr/>
                <p:nvPr/>
              </p:nvSpPr>
              <p:spPr>
                <a:xfrm>
                  <a:off x="1230263" y="3226706"/>
                  <a:ext cx="211661" cy="21166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1F71B8A2-90EA-B44E-B198-02B59D879F8D}"/>
                    </a:ext>
                  </a:extLst>
                </p:cNvPr>
                <p:cNvSpPr/>
                <p:nvPr/>
              </p:nvSpPr>
              <p:spPr>
                <a:xfrm>
                  <a:off x="864504" y="3226706"/>
                  <a:ext cx="211661" cy="21166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8F32EA0F-2D4A-A447-A901-09FBAD42DBA2}"/>
                    </a:ext>
                  </a:extLst>
                </p:cNvPr>
                <p:cNvSpPr/>
                <p:nvPr/>
              </p:nvSpPr>
              <p:spPr>
                <a:xfrm>
                  <a:off x="1587313" y="2859896"/>
                  <a:ext cx="211661" cy="21166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3968ACF9-499B-0C45-92DA-7AC28D85554E}"/>
                    </a:ext>
                  </a:extLst>
                </p:cNvPr>
                <p:cNvSpPr/>
                <p:nvPr/>
              </p:nvSpPr>
              <p:spPr>
                <a:xfrm>
                  <a:off x="864504" y="2859231"/>
                  <a:ext cx="211661" cy="21166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6A460B95-0F4C-3042-B28E-F2D0B8AACF81}"/>
                    </a:ext>
                  </a:extLst>
                </p:cNvPr>
                <p:cNvSpPr/>
                <p:nvPr/>
              </p:nvSpPr>
              <p:spPr>
                <a:xfrm>
                  <a:off x="1582887" y="2496792"/>
                  <a:ext cx="211661" cy="21166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F47E4EF4-63DA-8847-9F1E-11E5B0F4324E}"/>
                    </a:ext>
                  </a:extLst>
                </p:cNvPr>
                <p:cNvSpPr/>
                <p:nvPr/>
              </p:nvSpPr>
              <p:spPr>
                <a:xfrm>
                  <a:off x="1219134" y="2495496"/>
                  <a:ext cx="211661" cy="21166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24020221-0331-B549-899C-4B5218EFD89B}"/>
                    </a:ext>
                  </a:extLst>
                </p:cNvPr>
                <p:cNvSpPr/>
                <p:nvPr/>
              </p:nvSpPr>
              <p:spPr>
                <a:xfrm>
                  <a:off x="860078" y="2491314"/>
                  <a:ext cx="211661" cy="21166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775FB65-818F-9443-BF38-97BBC6AD9CF5}"/>
                  </a:ext>
                </a:extLst>
              </p:cNvPr>
              <p:cNvSpPr txBox="1"/>
              <p:nvPr/>
            </p:nvSpPr>
            <p:spPr>
              <a:xfrm>
                <a:off x="2400978" y="1370264"/>
                <a:ext cx="227855" cy="4667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>
                  <a:latin typeface="+mj-lt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3B80D74-E726-814C-B3FB-DC3A6A6BC992}"/>
                  </a:ext>
                </a:extLst>
              </p:cNvPr>
              <p:cNvSpPr txBox="1"/>
              <p:nvPr/>
            </p:nvSpPr>
            <p:spPr>
              <a:xfrm>
                <a:off x="825320" y="2170200"/>
                <a:ext cx="227855" cy="4667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>
                  <a:latin typeface="+mj-lt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023316D-405B-314F-A024-14D03C771642}"/>
                  </a:ext>
                </a:extLst>
              </p:cNvPr>
              <p:cNvSpPr txBox="1"/>
              <p:nvPr/>
            </p:nvSpPr>
            <p:spPr>
              <a:xfrm>
                <a:off x="2400978" y="2163231"/>
                <a:ext cx="227855" cy="4667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>
                  <a:latin typeface="+mj-lt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0B65443-1A61-5247-BF33-D4352BC800E1}"/>
                  </a:ext>
                </a:extLst>
              </p:cNvPr>
              <p:cNvSpPr txBox="1"/>
              <p:nvPr/>
            </p:nvSpPr>
            <p:spPr>
              <a:xfrm>
                <a:off x="2400978" y="2974004"/>
                <a:ext cx="227855" cy="4667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>
                  <a:latin typeface="+mj-lt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CF36F1C-6202-C347-AF88-7937A50074A4}"/>
                </a:ext>
              </a:extLst>
            </p:cNvPr>
            <p:cNvGrpSpPr/>
            <p:nvPr/>
          </p:nvGrpSpPr>
          <p:grpSpPr>
            <a:xfrm>
              <a:off x="4779368" y="914400"/>
              <a:ext cx="2092770" cy="2070497"/>
              <a:chOff x="824655" y="1370264"/>
              <a:chExt cx="2092770" cy="2070497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36126D92-F904-CF49-AE59-70E3CCEBB2A3}"/>
                  </a:ext>
                </a:extLst>
              </p:cNvPr>
              <p:cNvGrpSpPr/>
              <p:nvPr/>
            </p:nvGrpSpPr>
            <p:grpSpPr>
              <a:xfrm>
                <a:off x="860078" y="1384384"/>
                <a:ext cx="2035522" cy="2054648"/>
                <a:chOff x="860078" y="2491314"/>
                <a:chExt cx="938896" cy="947718"/>
              </a:xfrm>
            </p:grpSpPr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E5973234-2952-A749-931F-685B2ECB5CF9}"/>
                    </a:ext>
                  </a:extLst>
                </p:cNvPr>
                <p:cNvSpPr/>
                <p:nvPr/>
              </p:nvSpPr>
              <p:spPr>
                <a:xfrm>
                  <a:off x="961624" y="2591274"/>
                  <a:ext cx="731520" cy="731520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6BCED4B8-DDD6-4F45-B247-00F73DD81323}"/>
                    </a:ext>
                  </a:extLst>
                </p:cNvPr>
                <p:cNvCxnSpPr/>
                <p:nvPr/>
              </p:nvCxnSpPr>
              <p:spPr>
                <a:xfrm>
                  <a:off x="1327384" y="2591274"/>
                  <a:ext cx="0" cy="73152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97B0EC70-A189-2B41-957F-611EFE49A167}"/>
                    </a:ext>
                  </a:extLst>
                </p:cNvPr>
                <p:cNvCxnSpPr/>
                <p:nvPr/>
              </p:nvCxnSpPr>
              <p:spPr>
                <a:xfrm>
                  <a:off x="961624" y="2957034"/>
                  <a:ext cx="73152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CA0F3584-8D98-C74F-B815-0B58C3F0430E}"/>
                    </a:ext>
                  </a:extLst>
                </p:cNvPr>
                <p:cNvSpPr/>
                <p:nvPr/>
              </p:nvSpPr>
              <p:spPr>
                <a:xfrm>
                  <a:off x="1587313" y="3227371"/>
                  <a:ext cx="211661" cy="211661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8D611FC0-13F1-F94F-B614-8B3399F81E6D}"/>
                    </a:ext>
                  </a:extLst>
                </p:cNvPr>
                <p:cNvSpPr/>
                <p:nvPr/>
              </p:nvSpPr>
              <p:spPr>
                <a:xfrm>
                  <a:off x="1230263" y="3226706"/>
                  <a:ext cx="211661" cy="211661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D26F8AEF-C756-D949-B5D7-8D60344092BE}"/>
                    </a:ext>
                  </a:extLst>
                </p:cNvPr>
                <p:cNvSpPr/>
                <p:nvPr/>
              </p:nvSpPr>
              <p:spPr>
                <a:xfrm>
                  <a:off x="864504" y="3226706"/>
                  <a:ext cx="211661" cy="211661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80C8183A-F652-EE45-996A-60C3F210E27B}"/>
                    </a:ext>
                  </a:extLst>
                </p:cNvPr>
                <p:cNvSpPr/>
                <p:nvPr/>
              </p:nvSpPr>
              <p:spPr>
                <a:xfrm>
                  <a:off x="1587313" y="2855083"/>
                  <a:ext cx="211661" cy="211661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FDF2994F-2E2E-0249-B592-416315ADDC97}"/>
                    </a:ext>
                  </a:extLst>
                </p:cNvPr>
                <p:cNvSpPr/>
                <p:nvPr/>
              </p:nvSpPr>
              <p:spPr>
                <a:xfrm>
                  <a:off x="864504" y="2854418"/>
                  <a:ext cx="211661" cy="211661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D879879D-DA53-4744-91F0-07C9E5012D00}"/>
                    </a:ext>
                  </a:extLst>
                </p:cNvPr>
                <p:cNvSpPr/>
                <p:nvPr/>
              </p:nvSpPr>
              <p:spPr>
                <a:xfrm>
                  <a:off x="1582887" y="2491979"/>
                  <a:ext cx="211661" cy="211661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2F68C2F4-0805-8049-9D42-9832800FDD7C}"/>
                    </a:ext>
                  </a:extLst>
                </p:cNvPr>
                <p:cNvSpPr/>
                <p:nvPr/>
              </p:nvSpPr>
              <p:spPr>
                <a:xfrm>
                  <a:off x="1225837" y="2491314"/>
                  <a:ext cx="211661" cy="211661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99E9CD60-13DC-6145-92E1-1879B413977F}"/>
                    </a:ext>
                  </a:extLst>
                </p:cNvPr>
                <p:cNvSpPr/>
                <p:nvPr/>
              </p:nvSpPr>
              <p:spPr>
                <a:xfrm>
                  <a:off x="860078" y="2491314"/>
                  <a:ext cx="211661" cy="211661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2C530B4-9FE6-2349-8900-240E1BCFDB75}"/>
                  </a:ext>
                </a:extLst>
              </p:cNvPr>
              <p:cNvSpPr txBox="1"/>
              <p:nvPr/>
            </p:nvSpPr>
            <p:spPr>
              <a:xfrm>
                <a:off x="824655" y="1378626"/>
                <a:ext cx="227854" cy="4667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>
                  <a:latin typeface="+mj-lt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FDCB1C4-2D86-F348-95BC-2CFDB8779172}"/>
                  </a:ext>
                </a:extLst>
              </p:cNvPr>
              <p:cNvSpPr txBox="1"/>
              <p:nvPr/>
            </p:nvSpPr>
            <p:spPr>
              <a:xfrm>
                <a:off x="1618604" y="1370264"/>
                <a:ext cx="516446" cy="4667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+mj-lt"/>
                  </a:rPr>
                  <a:t>01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28461D3-12F8-7843-92AF-0A7F8D758704}"/>
                  </a:ext>
                </a:extLst>
              </p:cNvPr>
              <p:cNvSpPr txBox="1"/>
              <p:nvPr/>
            </p:nvSpPr>
            <p:spPr>
              <a:xfrm>
                <a:off x="2400976" y="1370264"/>
                <a:ext cx="516446" cy="4667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+mj-lt"/>
                  </a:rPr>
                  <a:t>02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D92D7E1-070D-004E-BC46-B918A612D37B}"/>
                  </a:ext>
                </a:extLst>
              </p:cNvPr>
              <p:cNvSpPr txBox="1"/>
              <p:nvPr/>
            </p:nvSpPr>
            <p:spPr>
              <a:xfrm>
                <a:off x="825322" y="2170200"/>
                <a:ext cx="227854" cy="4667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>
                  <a:latin typeface="+mj-lt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32A88F5-C26F-CD43-AE44-22A30E6EC1EA}"/>
                  </a:ext>
                </a:extLst>
              </p:cNvPr>
              <p:cNvSpPr txBox="1"/>
              <p:nvPr/>
            </p:nvSpPr>
            <p:spPr>
              <a:xfrm>
                <a:off x="835237" y="2970130"/>
                <a:ext cx="227854" cy="4667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>
                  <a:latin typeface="+mj-lt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4E9105C-7CD4-774E-8E7D-6F27A354D198}"/>
                  </a:ext>
                </a:extLst>
              </p:cNvPr>
              <p:cNvSpPr txBox="1"/>
              <p:nvPr/>
            </p:nvSpPr>
            <p:spPr>
              <a:xfrm>
                <a:off x="1627175" y="2969216"/>
                <a:ext cx="516446" cy="4667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+mj-lt"/>
                  </a:rPr>
                  <a:t>21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805E08E-2219-184A-AA41-473D18E2E6CA}"/>
                  </a:ext>
                </a:extLst>
              </p:cNvPr>
              <p:cNvSpPr txBox="1"/>
              <p:nvPr/>
            </p:nvSpPr>
            <p:spPr>
              <a:xfrm>
                <a:off x="2400979" y="2163232"/>
                <a:ext cx="227854" cy="4667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>
                  <a:latin typeface="+mj-lt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56C8479-81FA-3443-92F7-A12DC5218C85}"/>
                  </a:ext>
                </a:extLst>
              </p:cNvPr>
              <p:cNvSpPr txBox="1"/>
              <p:nvPr/>
            </p:nvSpPr>
            <p:spPr>
              <a:xfrm>
                <a:off x="2400979" y="2974006"/>
                <a:ext cx="516446" cy="4667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+mj-lt"/>
                  </a:rPr>
                  <a:t>22</a:t>
                </a:r>
              </a:p>
            </p:txBody>
          </p:sp>
        </p:grp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9F43C5A7-DD0A-234F-8DE2-159486AC44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874"/>
          <a:stretch/>
        </p:blipFill>
        <p:spPr>
          <a:xfrm>
            <a:off x="5824555" y="4585252"/>
            <a:ext cx="5345428" cy="1382539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86DB910F-97C0-3C46-8C31-A47A3397D0FB}"/>
              </a:ext>
            </a:extLst>
          </p:cNvPr>
          <p:cNvSpPr txBox="1"/>
          <p:nvPr/>
        </p:nvSpPr>
        <p:spPr>
          <a:xfrm>
            <a:off x="1216554" y="-121023"/>
            <a:ext cx="96035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Some side beams give which-way info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189DE8B-3941-6B4A-8200-E5FFEECA3CA1}"/>
              </a:ext>
            </a:extLst>
          </p:cNvPr>
          <p:cNvSpPr txBox="1"/>
          <p:nvPr/>
        </p:nvSpPr>
        <p:spPr>
          <a:xfrm>
            <a:off x="1161607" y="2968249"/>
            <a:ext cx="3717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correlations reveal quadrature phase!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DF026A4-16AA-FA4B-9B0D-23AF798B2C49}"/>
              </a:ext>
            </a:extLst>
          </p:cNvPr>
          <p:cNvSpPr txBox="1"/>
          <p:nvPr/>
        </p:nvSpPr>
        <p:spPr>
          <a:xfrm>
            <a:off x="5741908" y="5783125"/>
            <a:ext cx="3343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“phase function” or “phase state”</a:t>
            </a:r>
          </a:p>
        </p:txBody>
      </p:sp>
    </p:spTree>
    <p:extLst>
      <p:ext uri="{BB962C8B-B14F-4D97-AF65-F5344CB8AC3E}">
        <p14:creationId xmlns:p14="http://schemas.microsoft.com/office/powerpoint/2010/main" val="3698535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CDC669-2F92-1B40-AD22-4F0D25786A13}"/>
              </a:ext>
            </a:extLst>
          </p:cNvPr>
          <p:cNvSpPr txBox="1"/>
          <p:nvPr/>
        </p:nvSpPr>
        <p:spPr>
          <a:xfrm>
            <a:off x="619577" y="-121023"/>
            <a:ext cx="107975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Control based on quadrature subset works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933017-E861-C54B-AD4C-EC1567B37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26" y="709974"/>
            <a:ext cx="6108700" cy="28877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277F01-BF06-E642-BF5B-5975499438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0"/>
                    </a14:imgEffect>
                  </a14:imgLayer>
                </a14:imgProps>
              </a:ext>
            </a:extLst>
          </a:blip>
          <a:srcRect l="52186"/>
          <a:stretch/>
        </p:blipFill>
        <p:spPr>
          <a:xfrm>
            <a:off x="3531022" y="4467409"/>
            <a:ext cx="1054551" cy="12507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70D41F-AD0E-A947-98DE-DA600D8DD6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70000"/>
                    </a14:imgEffect>
                  </a14:imgLayer>
                </a14:imgProps>
              </a:ext>
            </a:extLst>
          </a:blip>
          <a:srcRect l="49597"/>
          <a:stretch/>
        </p:blipFill>
        <p:spPr>
          <a:xfrm>
            <a:off x="5491778" y="3723208"/>
            <a:ext cx="1110321" cy="12672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15602E5-B1C6-444D-8C68-11649B6F51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70000"/>
                    </a14:imgEffect>
                  </a14:imgLayer>
                </a14:imgProps>
              </a:ext>
            </a:extLst>
          </a:blip>
          <a:srcRect l="50602"/>
          <a:stretch/>
        </p:blipFill>
        <p:spPr>
          <a:xfrm>
            <a:off x="5491778" y="4990498"/>
            <a:ext cx="1117871" cy="128695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5A93C61-790E-EE4B-8A74-729333157FCE}"/>
              </a:ext>
            </a:extLst>
          </p:cNvPr>
          <p:cNvGrpSpPr/>
          <p:nvPr/>
        </p:nvGrpSpPr>
        <p:grpSpPr>
          <a:xfrm>
            <a:off x="7221425" y="797998"/>
            <a:ext cx="4050601" cy="4294794"/>
            <a:chOff x="138028" y="741867"/>
            <a:chExt cx="3404415" cy="360965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1BEA52E-4BA4-B34F-BDE1-4ABA811453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269" t="4542" r="4706" b="2707"/>
            <a:stretch/>
          </p:blipFill>
          <p:spPr>
            <a:xfrm>
              <a:off x="507842" y="741867"/>
              <a:ext cx="2705100" cy="309006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FCCB46A-1FB8-B845-86CA-E64442072D83}"/>
                </a:ext>
              </a:extLst>
            </p:cNvPr>
            <p:cNvSpPr txBox="1"/>
            <p:nvPr/>
          </p:nvSpPr>
          <p:spPr>
            <a:xfrm>
              <a:off x="609600" y="1428750"/>
              <a:ext cx="8851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chemeClr val="tx2"/>
                  </a:solidFill>
                  <a:latin typeface="+mj-lt"/>
                </a:rPr>
                <a:t>unlocked</a:t>
              </a:r>
              <a:endParaRPr lang="en-US" sz="1400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87D08B1-BC9C-7E4C-A8E1-5601EEFD4E5D}"/>
                </a:ext>
              </a:extLst>
            </p:cNvPr>
            <p:cNvSpPr txBox="1"/>
            <p:nvPr/>
          </p:nvSpPr>
          <p:spPr>
            <a:xfrm>
              <a:off x="1853150" y="1428749"/>
              <a:ext cx="6912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2"/>
                  </a:solidFill>
                  <a:latin typeface="+mj-lt"/>
                </a:rPr>
                <a:t>locked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E891082-E0F3-094C-9183-45F6A5E94F63}"/>
                </a:ext>
              </a:extLst>
            </p:cNvPr>
            <p:cNvSpPr txBox="1"/>
            <p:nvPr/>
          </p:nvSpPr>
          <p:spPr>
            <a:xfrm>
              <a:off x="1226215" y="4074520"/>
              <a:ext cx="11031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chemeClr val="tx2"/>
                  </a:solidFill>
                  <a:latin typeface="+mj-lt"/>
                </a:rPr>
                <a:t>time, seconds</a:t>
              </a:r>
              <a:endParaRPr lang="en-US" sz="1200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C3374DA-12DB-BC4B-A3B7-C6FE21BBA6E3}"/>
                </a:ext>
              </a:extLst>
            </p:cNvPr>
            <p:cNvSpPr txBox="1"/>
            <p:nvPr/>
          </p:nvSpPr>
          <p:spPr>
            <a:xfrm rot="16200000">
              <a:off x="-248777" y="2117835"/>
              <a:ext cx="10506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+mj-lt"/>
                </a:rPr>
                <a:t>intensity, </a:t>
              </a:r>
              <a:r>
                <a:rPr lang="en-US" sz="1200" dirty="0" err="1">
                  <a:solidFill>
                    <a:schemeClr val="tx2"/>
                  </a:solidFill>
                  <a:latin typeface="+mj-lt"/>
                </a:rPr>
                <a:t>a.u</a:t>
              </a:r>
              <a:r>
                <a:rPr lang="en-US" sz="1200" dirty="0">
                  <a:solidFill>
                    <a:schemeClr val="tx2"/>
                  </a:solidFill>
                  <a:latin typeface="+mj-lt"/>
                </a:rPr>
                <a:t>.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2D4C03B-EC04-F443-91F6-457B821BA114}"/>
                </a:ext>
              </a:extLst>
            </p:cNvPr>
            <p:cNvSpPr txBox="1"/>
            <p:nvPr/>
          </p:nvSpPr>
          <p:spPr>
            <a:xfrm>
              <a:off x="381000" y="3831926"/>
              <a:ext cx="316144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chemeClr val="tx2"/>
                  </a:solidFill>
                  <a:latin typeface="+mj-lt"/>
                </a:rPr>
                <a:t>0     </a:t>
              </a:r>
              <a:r>
                <a:rPr lang="en-US" sz="1400" dirty="0">
                  <a:solidFill>
                    <a:schemeClr val="tx2"/>
                  </a:solidFill>
                  <a:latin typeface="+mj-lt"/>
                </a:rPr>
                <a:t>10    </a:t>
              </a:r>
              <a:r>
                <a:rPr lang="en-US" sz="1400">
                  <a:solidFill>
                    <a:schemeClr val="tx2"/>
                  </a:solidFill>
                  <a:latin typeface="+mj-lt"/>
                </a:rPr>
                <a:t>20    30     40    50    60    70</a:t>
              </a:r>
              <a:endParaRPr lang="en-US" sz="1400" dirty="0">
                <a:solidFill>
                  <a:schemeClr val="tx2"/>
                </a:solidFill>
                <a:latin typeface="+mj-lt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E6C75AE-AEF1-7843-8236-165B4F7E3DC5}"/>
              </a:ext>
            </a:extLst>
          </p:cNvPr>
          <p:cNvSpPr txBox="1"/>
          <p:nvPr/>
        </p:nvSpPr>
        <p:spPr>
          <a:xfrm>
            <a:off x="7728896" y="5634086"/>
            <a:ext cx="342882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Du et al, Opt. Lett. 44, 4554 (2019)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A67C014-0820-F840-8148-89A76A87DEA4}"/>
              </a:ext>
            </a:extLst>
          </p:cNvPr>
          <p:cNvSpPr txBox="1"/>
          <p:nvPr/>
        </p:nvSpPr>
        <p:spPr>
          <a:xfrm>
            <a:off x="9340579" y="2563663"/>
            <a:ext cx="2846420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0.2% RMS stability</a:t>
            </a:r>
          </a:p>
          <a:p>
            <a:r>
              <a:rPr lang="en-US" dirty="0"/>
              <a:t>93% of theoretical efficiency</a:t>
            </a:r>
          </a:p>
          <a:p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E561DFE-1654-A842-ACEE-9E8B5B4941F2}"/>
              </a:ext>
            </a:extLst>
          </p:cNvPr>
          <p:cNvSpPr txBox="1"/>
          <p:nvPr/>
        </p:nvSpPr>
        <p:spPr>
          <a:xfrm>
            <a:off x="248606" y="3723208"/>
            <a:ext cx="3601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side beams with only 2 contributors:</a:t>
            </a:r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371C8E7C-3914-914B-AB0D-C6A8310D5812}"/>
              </a:ext>
            </a:extLst>
          </p:cNvPr>
          <p:cNvSpPr/>
          <p:nvPr/>
        </p:nvSpPr>
        <p:spPr>
          <a:xfrm rot="19627272">
            <a:off x="4739145" y="4572198"/>
            <a:ext cx="698500" cy="3820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B3489818-5855-304C-8390-6BBABEDF2D12}"/>
              </a:ext>
            </a:extLst>
          </p:cNvPr>
          <p:cNvSpPr/>
          <p:nvPr/>
        </p:nvSpPr>
        <p:spPr>
          <a:xfrm rot="1972728" flipV="1">
            <a:off x="4689425" y="5462384"/>
            <a:ext cx="698500" cy="3820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9DCA4FA-664C-544F-8A07-2A8BB12E7F7A}"/>
                  </a:ext>
                </a:extLst>
              </p:cNvPr>
              <p:cNvSpPr txBox="1"/>
              <p:nvPr/>
            </p:nvSpPr>
            <p:spPr>
              <a:xfrm>
                <a:off x="4669411" y="4151931"/>
                <a:ext cx="405688" cy="470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9DCA4FA-664C-544F-8A07-2A8BB12E7F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9411" y="4151931"/>
                <a:ext cx="405688" cy="470642"/>
              </a:xfrm>
              <a:prstGeom prst="rect">
                <a:avLst/>
              </a:prstGeom>
              <a:blipFill>
                <a:blip r:embed="rId10"/>
                <a:stretch>
                  <a:fillRect l="-9091" r="-9091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B5A1C29-1397-A243-9FDC-097FE5BA8AE5}"/>
                  </a:ext>
                </a:extLst>
              </p:cNvPr>
              <p:cNvSpPr txBox="1"/>
              <p:nvPr/>
            </p:nvSpPr>
            <p:spPr>
              <a:xfrm>
                <a:off x="4835831" y="5030311"/>
                <a:ext cx="405688" cy="470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B5A1C29-1397-A243-9FDC-097FE5BA8A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5831" y="5030311"/>
                <a:ext cx="405688" cy="470642"/>
              </a:xfrm>
              <a:prstGeom prst="rect">
                <a:avLst/>
              </a:prstGeom>
              <a:blipFill>
                <a:blip r:embed="rId11"/>
                <a:stretch>
                  <a:fillRect l="-3030" r="-9091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35">
            <a:extLst>
              <a:ext uri="{FF2B5EF4-FFF2-40B4-BE49-F238E27FC236}">
                <a16:creationId xmlns:a16="http://schemas.microsoft.com/office/drawing/2014/main" id="{CCD47CBA-91BA-0E48-B441-160C183E1DC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0186"/>
          <a:stretch/>
        </p:blipFill>
        <p:spPr>
          <a:xfrm>
            <a:off x="717025" y="4154778"/>
            <a:ext cx="2204746" cy="188386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8B6EF65-184C-7741-B194-AFBAA9652D8B}"/>
              </a:ext>
            </a:extLst>
          </p:cNvPr>
          <p:cNvSpPr txBox="1"/>
          <p:nvPr/>
        </p:nvSpPr>
        <p:spPr>
          <a:xfrm>
            <a:off x="8252809" y="4994107"/>
            <a:ext cx="3461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Does this simple case scale to 100?</a:t>
            </a:r>
          </a:p>
        </p:txBody>
      </p:sp>
    </p:spTree>
    <p:extLst>
      <p:ext uri="{BB962C8B-B14F-4D97-AF65-F5344CB8AC3E}">
        <p14:creationId xmlns:p14="http://schemas.microsoft.com/office/powerpoint/2010/main" val="3700638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C03F9F-B243-8F47-AB9B-C2E3BA7ECA9C}"/>
              </a:ext>
            </a:extLst>
          </p:cNvPr>
          <p:cNvSpPr txBox="1"/>
          <p:nvPr/>
        </p:nvSpPr>
        <p:spPr>
          <a:xfrm>
            <a:off x="938064" y="2576108"/>
            <a:ext cx="9649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Main plus side beams   </a:t>
            </a:r>
            <a:r>
              <a:rPr lang="en-US" sz="2000" dirty="0"/>
              <a:t>result from    </a:t>
            </a:r>
            <a:r>
              <a:rPr lang="en-US" sz="2400" dirty="0"/>
              <a:t>input beams   </a:t>
            </a:r>
            <a:r>
              <a:rPr lang="en-US" sz="2000" dirty="0"/>
              <a:t>convolved with   </a:t>
            </a:r>
            <a:r>
              <a:rPr lang="en-US" sz="2400" dirty="0"/>
              <a:t>DOE function</a:t>
            </a: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F78407-4703-6D4D-B79B-38AA95F0E8CA}"/>
              </a:ext>
            </a:extLst>
          </p:cNvPr>
          <p:cNvSpPr txBox="1"/>
          <p:nvPr/>
        </p:nvSpPr>
        <p:spPr>
          <a:xfrm>
            <a:off x="3719390" y="3161337"/>
            <a:ext cx="4916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Phases drift, amplitudes not so much.</a:t>
            </a:r>
          </a:p>
          <a:p>
            <a:r>
              <a:rPr lang="en-US" sz="2400" dirty="0"/>
              <a:t>Efficient combination when: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97B4E6-189A-B34C-9157-5879BD9A2BBE}"/>
              </a:ext>
            </a:extLst>
          </p:cNvPr>
          <p:cNvSpPr txBox="1"/>
          <p:nvPr/>
        </p:nvSpPr>
        <p:spPr>
          <a:xfrm>
            <a:off x="529592" y="834979"/>
            <a:ext cx="5498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 Complex valued </a:t>
            </a:r>
            <a:r>
              <a:rPr lang="en-US" sz="2800"/>
              <a:t>matrix convolution: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9FA3D9-AF2A-B641-8610-0602EB9D0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849" y="1439827"/>
            <a:ext cx="8309113" cy="11805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F6A651-639D-BB4E-BE64-E9FE55319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1148" y="4086648"/>
            <a:ext cx="6534514" cy="8431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2B0A24-5376-0E40-AD06-505634B34806}"/>
              </a:ext>
            </a:extLst>
          </p:cNvPr>
          <p:cNvSpPr txBox="1"/>
          <p:nvPr/>
        </p:nvSpPr>
        <p:spPr>
          <a:xfrm>
            <a:off x="2579563" y="4929811"/>
            <a:ext cx="671850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input beam phases       </a:t>
            </a:r>
            <a:r>
              <a:rPr lang="en-US" sz="2000" dirty="0"/>
              <a:t>equal</a:t>
            </a:r>
            <a:r>
              <a:rPr lang="en-US" sz="2400" dirty="0"/>
              <a:t>        DOE phase function,</a:t>
            </a:r>
          </a:p>
          <a:p>
            <a:r>
              <a:rPr lang="en-US" sz="2000" dirty="0"/>
              <a:t> </a:t>
            </a:r>
          </a:p>
          <a:p>
            <a:r>
              <a:rPr lang="en-US" sz="2000" dirty="0"/>
              <a:t>but in reverse, because it’s combining, not splitting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8ACE70-A815-8C44-902B-A6E5789AEB93}"/>
              </a:ext>
            </a:extLst>
          </p:cNvPr>
          <p:cNvSpPr txBox="1"/>
          <p:nvPr/>
        </p:nvSpPr>
        <p:spPr>
          <a:xfrm>
            <a:off x="451944" y="-121023"/>
            <a:ext cx="111529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General representation of DOE combination</a:t>
            </a:r>
          </a:p>
        </p:txBody>
      </p:sp>
    </p:spTree>
    <p:extLst>
      <p:ext uri="{BB962C8B-B14F-4D97-AF65-F5344CB8AC3E}">
        <p14:creationId xmlns:p14="http://schemas.microsoft.com/office/powerpoint/2010/main" val="3904313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49AE581-0A19-7347-9D45-00A00DE68DD5}"/>
              </a:ext>
            </a:extLst>
          </p:cNvPr>
          <p:cNvSpPr txBox="1"/>
          <p:nvPr/>
        </p:nvSpPr>
        <p:spPr>
          <a:xfrm>
            <a:off x="5097170" y="-119840"/>
            <a:ext cx="20345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Outline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8AE78F-7AB0-424A-A468-CA78B8F207E9}"/>
              </a:ext>
            </a:extLst>
          </p:cNvPr>
          <p:cNvSpPr txBox="1"/>
          <p:nvPr/>
        </p:nvSpPr>
        <p:spPr>
          <a:xfrm>
            <a:off x="785861" y="1035051"/>
            <a:ext cx="10657148" cy="4613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Motivation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Principles of interferometer and phase detector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Pattern recognition for phase control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Femtosecond pulse diffractive combination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Conclusions and future work</a:t>
            </a:r>
          </a:p>
        </p:txBody>
      </p:sp>
    </p:spTree>
    <p:extLst>
      <p:ext uri="{BB962C8B-B14F-4D97-AF65-F5344CB8AC3E}">
        <p14:creationId xmlns:p14="http://schemas.microsoft.com/office/powerpoint/2010/main" val="533651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12A127-6341-5E40-89A3-7D493D4824EA}"/>
              </a:ext>
            </a:extLst>
          </p:cNvPr>
          <p:cNvSpPr txBox="1"/>
          <p:nvPr/>
        </p:nvSpPr>
        <p:spPr>
          <a:xfrm>
            <a:off x="470193" y="-121023"/>
            <a:ext cx="113686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Measuring the phase function of a large DOE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1CF8CB-ED61-BF48-ADF9-DB6266E0F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43" y="811375"/>
            <a:ext cx="7485880" cy="30913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BD21DE-DA12-3240-88D9-21660CA3C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141" y="1858403"/>
            <a:ext cx="3238786" cy="31565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B244C5-C842-3C42-9190-BEFF678B8FE8}"/>
              </a:ext>
            </a:extLst>
          </p:cNvPr>
          <p:cNvSpPr txBox="1"/>
          <p:nvPr/>
        </p:nvSpPr>
        <p:spPr>
          <a:xfrm>
            <a:off x="8877010" y="1262438"/>
            <a:ext cx="2309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SLM pixel values: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08C0A2-6249-ED48-B1BF-2B3E4E9C21A0}"/>
              </a:ext>
            </a:extLst>
          </p:cNvPr>
          <p:cNvSpPr txBox="1"/>
          <p:nvPr/>
        </p:nvSpPr>
        <p:spPr>
          <a:xfrm>
            <a:off x="611279" y="3902766"/>
            <a:ext cx="740766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For measuring larger DOE phase function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SLM “programmable hologram” makes beam array easy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SLM controls all degrees of freedom of each beam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/>
              <a:t>Except polarization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Phase is controlled by shifting grating lines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F4FE81-F1CE-2B4E-B4C8-31DC7026A284}"/>
              </a:ext>
            </a:extLst>
          </p:cNvPr>
          <p:cNvSpPr txBox="1"/>
          <p:nvPr/>
        </p:nvSpPr>
        <p:spPr>
          <a:xfrm>
            <a:off x="8339709" y="5597723"/>
            <a:ext cx="339964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Du et al, Opt. Exp. 29, 5407 (2021)</a:t>
            </a:r>
          </a:p>
        </p:txBody>
      </p:sp>
    </p:spTree>
    <p:extLst>
      <p:ext uri="{BB962C8B-B14F-4D97-AF65-F5344CB8AC3E}">
        <p14:creationId xmlns:p14="http://schemas.microsoft.com/office/powerpoint/2010/main" val="10181339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34F490-5C6E-B341-BF1B-9B42AB9C1B35}"/>
              </a:ext>
            </a:extLst>
          </p:cNvPr>
          <p:cNvSpPr txBox="1"/>
          <p:nvPr/>
        </p:nvSpPr>
        <p:spPr>
          <a:xfrm>
            <a:off x="1354969" y="-121023"/>
            <a:ext cx="95045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Deriving the </a:t>
            </a:r>
            <a:r>
              <a:rPr lang="en-US" sz="4800">
                <a:solidFill>
                  <a:schemeClr val="bg1"/>
                </a:solidFill>
              </a:rPr>
              <a:t>9x9 DOE phase function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D50424-8941-9849-9F81-739FC738277C}"/>
              </a:ext>
            </a:extLst>
          </p:cNvPr>
          <p:cNvSpPr txBox="1"/>
          <p:nvPr/>
        </p:nvSpPr>
        <p:spPr>
          <a:xfrm>
            <a:off x="6745357" y="817203"/>
            <a:ext cx="4912348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Note symmetry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Invariant when rotated 180 about out-of-plane axis, like letter “S”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Same asymmetric function in x and 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3977BD-5EBC-D640-867A-D2BEDBD28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79" y="709974"/>
            <a:ext cx="6007100" cy="2832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C7A4FB-2A86-8A47-819F-FA977546A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00" y="3542074"/>
            <a:ext cx="5757779" cy="25325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C62B07-8A98-E849-A1D2-5C4C8742FE34}"/>
              </a:ext>
            </a:extLst>
          </p:cNvPr>
          <p:cNvSpPr txBox="1"/>
          <p:nvPr/>
        </p:nvSpPr>
        <p:spPr>
          <a:xfrm>
            <a:off x="6613767" y="2880354"/>
            <a:ext cx="53253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Scan relative phase of two beams in x, two in 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Find all the power curves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Find phases with respect to scan phase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Yields the full DOE phase function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0D8A2C5-2E36-FC43-A8AA-55A6346D8F47}"/>
              </a:ext>
            </a:extLst>
          </p:cNvPr>
          <p:cNvCxnSpPr/>
          <p:nvPr/>
        </p:nvCxnSpPr>
        <p:spPr>
          <a:xfrm flipH="1" flipV="1">
            <a:off x="5194852" y="2716696"/>
            <a:ext cx="1550505" cy="35780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B212629-202F-A54A-B865-70E92927AE3D}"/>
              </a:ext>
            </a:extLst>
          </p:cNvPr>
          <p:cNvCxnSpPr/>
          <p:nvPr/>
        </p:nvCxnSpPr>
        <p:spPr>
          <a:xfrm flipH="1" flipV="1">
            <a:off x="2252870" y="2716696"/>
            <a:ext cx="4492487" cy="35780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31282E4-8671-9A44-8F0B-E51A06F5392B}"/>
              </a:ext>
            </a:extLst>
          </p:cNvPr>
          <p:cNvCxnSpPr/>
          <p:nvPr/>
        </p:nvCxnSpPr>
        <p:spPr>
          <a:xfrm flipH="1">
            <a:off x="4147930" y="3374106"/>
            <a:ext cx="2597427" cy="69848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4845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664EC1-F104-B142-9DD4-D79566715DED}"/>
              </a:ext>
            </a:extLst>
          </p:cNvPr>
          <p:cNvSpPr txBox="1"/>
          <p:nvPr/>
        </p:nvSpPr>
        <p:spPr>
          <a:xfrm>
            <a:off x="829635" y="-121023"/>
            <a:ext cx="104290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Measured 9x9 phase and </a:t>
            </a:r>
            <a:r>
              <a:rPr lang="en-US" sz="4800">
                <a:solidFill>
                  <a:schemeClr val="bg1"/>
                </a:solidFill>
              </a:rPr>
              <a:t>power function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C5068B-4E2E-EC41-9F99-6533F26B1AEE}"/>
              </a:ext>
            </a:extLst>
          </p:cNvPr>
          <p:cNvSpPr txBox="1"/>
          <p:nvPr/>
        </p:nvSpPr>
        <p:spPr>
          <a:xfrm>
            <a:off x="5804452" y="4219343"/>
            <a:ext cx="59014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We will input this to the DOE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Note symmetry of phase function is “S-like”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/>
              <a:t>With a minus sign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Same symmetry as in interference patterns</a:t>
            </a:r>
          </a:p>
        </p:txBody>
      </p:sp>
      <p:pic>
        <p:nvPicPr>
          <p:cNvPr id="4" name="Picture 1" descr="age3image3817440">
            <a:extLst>
              <a:ext uri="{FF2B5EF4-FFF2-40B4-BE49-F238E27FC236}">
                <a16:creationId xmlns:a16="http://schemas.microsoft.com/office/drawing/2014/main" id="{FF70041F-0E5C-AE4F-A77B-6975DF35AE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54" r="49578" b="4685"/>
          <a:stretch/>
        </p:blipFill>
        <p:spPr bwMode="auto">
          <a:xfrm>
            <a:off x="2200456" y="3274321"/>
            <a:ext cx="3433083" cy="302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6F43AE-61BA-884B-9750-3EB1DFCD2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635" y="1027652"/>
            <a:ext cx="4703731" cy="2015350"/>
          </a:xfrm>
          <a:prstGeom prst="rect">
            <a:avLst/>
          </a:prstGeom>
        </p:spPr>
      </p:pic>
      <p:pic>
        <p:nvPicPr>
          <p:cNvPr id="6" name="Picture 5" descr="age3image3817440">
            <a:extLst>
              <a:ext uri="{FF2B5EF4-FFF2-40B4-BE49-F238E27FC236}">
                <a16:creationId xmlns:a16="http://schemas.microsoft.com/office/drawing/2014/main" id="{02677B4C-568F-5C4D-8A75-DBD6DEA925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3" t="53354" b="4685"/>
          <a:stretch/>
        </p:blipFill>
        <p:spPr bwMode="auto">
          <a:xfrm>
            <a:off x="7892027" y="952423"/>
            <a:ext cx="3366681" cy="302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529C7D4C-4327-3840-BD08-FDB60582DD0B}"/>
              </a:ext>
            </a:extLst>
          </p:cNvPr>
          <p:cNvSpPr/>
          <p:nvPr/>
        </p:nvSpPr>
        <p:spPr>
          <a:xfrm>
            <a:off x="5804452" y="1479996"/>
            <a:ext cx="1772356" cy="1146538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169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83A81C-5E68-934B-9059-3CDA4457058F}"/>
              </a:ext>
            </a:extLst>
          </p:cNvPr>
          <p:cNvSpPr txBox="1"/>
          <p:nvPr/>
        </p:nvSpPr>
        <p:spPr>
          <a:xfrm>
            <a:off x="959929" y="-121023"/>
            <a:ext cx="101054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Why the phase function is (a)symmetric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A4E38D-4BA0-C447-9D43-CE95E875E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458" y="711200"/>
            <a:ext cx="3062084" cy="5295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86B084-EC9C-E447-924A-17E595DE3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747" y="814689"/>
            <a:ext cx="4265753" cy="6060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1D7BA9-EB3E-344C-94BB-93939DF5B9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0329" y="1643085"/>
            <a:ext cx="3691837" cy="4763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016755-0439-8B47-AD2A-69D2F1F06B1B}"/>
              </a:ext>
            </a:extLst>
          </p:cNvPr>
          <p:cNvSpPr txBox="1"/>
          <p:nvPr/>
        </p:nvSpPr>
        <p:spPr>
          <a:xfrm>
            <a:off x="482600" y="2060578"/>
            <a:ext cx="7150100" cy="3737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DOE phase function matched with its compliment, amounts to autocorrelation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Want autocorrelation to yield narrow spike (combined beam)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Such a function tends to be asymmetric, random-looking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Thus, probably useful “quadrature-like” phase shifts always available for control! (</a:t>
            </a:r>
            <a:r>
              <a:rPr lang="en-US" sz="2000" i="1" dirty="0"/>
              <a:t>This was a potential issue</a:t>
            </a:r>
            <a:r>
              <a:rPr lang="en-US" sz="2000" dirty="0"/>
              <a:t>.)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Calculation of DOE finds the same optimal function for x and 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This results in “S” type symmetry of 2D pattern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420A6B-9C78-DD41-92A6-B9FB30D6D6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55" t="66990" r="48812" b="28069"/>
          <a:stretch/>
        </p:blipFill>
        <p:spPr>
          <a:xfrm>
            <a:off x="10034041" y="3966139"/>
            <a:ext cx="1752600" cy="736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E19153-0475-CB4B-82C2-C796BFCAD1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06" t="13929" r="50706" b="79820"/>
          <a:stretch/>
        </p:blipFill>
        <p:spPr>
          <a:xfrm>
            <a:off x="9968717" y="1170701"/>
            <a:ext cx="1843324" cy="9406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69EB3E-6294-EA48-8510-037ADC39C8F8}"/>
              </a:ext>
            </a:extLst>
          </p:cNvPr>
          <p:cNvSpPr txBox="1"/>
          <p:nvPr/>
        </p:nvSpPr>
        <p:spPr>
          <a:xfrm>
            <a:off x="5527369" y="5846685"/>
            <a:ext cx="37471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Leger et al, Appl. Opt. 26, 4391 (1987)</a:t>
            </a:r>
          </a:p>
        </p:txBody>
      </p:sp>
    </p:spTree>
    <p:extLst>
      <p:ext uri="{BB962C8B-B14F-4D97-AF65-F5344CB8AC3E}">
        <p14:creationId xmlns:p14="http://schemas.microsoft.com/office/powerpoint/2010/main" val="36116598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2F55DE-873D-514F-84E7-04AAFF8D77A1}"/>
              </a:ext>
            </a:extLst>
          </p:cNvPr>
          <p:cNvSpPr txBox="1"/>
          <p:nvPr/>
        </p:nvSpPr>
        <p:spPr>
          <a:xfrm>
            <a:off x="-59108" y="-121023"/>
            <a:ext cx="121435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Input compliment of phase function to combine</a:t>
            </a:r>
          </a:p>
        </p:txBody>
      </p:sp>
      <p:pic>
        <p:nvPicPr>
          <p:cNvPr id="3" name="Picture 1" descr="age11image3906816">
            <a:extLst>
              <a:ext uri="{FF2B5EF4-FFF2-40B4-BE49-F238E27FC236}">
                <a16:creationId xmlns:a16="http://schemas.microsoft.com/office/drawing/2014/main" id="{250356BC-1A91-B442-AB79-028EF9B142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5" r="6213"/>
          <a:stretch/>
        </p:blipFill>
        <p:spPr bwMode="auto">
          <a:xfrm>
            <a:off x="1135707" y="1033139"/>
            <a:ext cx="9388811" cy="376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80E86C-E2AE-A748-ADFD-0F1763FB6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3647" y="733383"/>
            <a:ext cx="3167517" cy="4781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483D71-2CC3-4A43-B204-B0F09CE1A9C8}"/>
              </a:ext>
            </a:extLst>
          </p:cNvPr>
          <p:cNvSpPr txBox="1"/>
          <p:nvPr/>
        </p:nvSpPr>
        <p:spPr>
          <a:xfrm>
            <a:off x="355893" y="1033139"/>
            <a:ext cx="2138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Min. contrast 18dB</a:t>
            </a:r>
          </a:p>
          <a:p>
            <a:r>
              <a:rPr lang="en-US" dirty="0"/>
              <a:t>Ideal 9x9 DOE model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011207-7592-3948-9479-0286C781F6C9}"/>
              </a:ext>
            </a:extLst>
          </p:cNvPr>
          <p:cNvSpPr txBox="1"/>
          <p:nvPr/>
        </p:nvSpPr>
        <p:spPr>
          <a:xfrm>
            <a:off x="8964829" y="831370"/>
            <a:ext cx="2682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Min. contrast 20dB</a:t>
            </a:r>
          </a:p>
          <a:p>
            <a:r>
              <a:rPr lang="en-US" dirty="0"/>
              <a:t>Realistic 15x15 DOE model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86F018-B6B2-F64F-A18C-C79D97E4E2A0}"/>
              </a:ext>
            </a:extLst>
          </p:cNvPr>
          <p:cNvSpPr txBox="1"/>
          <p:nvPr/>
        </p:nvSpPr>
        <p:spPr>
          <a:xfrm>
            <a:off x="9788248" y="3822988"/>
            <a:ext cx="2268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60.4% eff, DOE is 72% </a:t>
            </a:r>
          </a:p>
          <a:p>
            <a:pPr algn="ctr"/>
            <a:r>
              <a:rPr lang="en-US" dirty="0"/>
              <a:t>not optimized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5CA913-2027-7446-813E-8C0F5B1E5074}"/>
              </a:ext>
            </a:extLst>
          </p:cNvPr>
          <p:cNvSpPr txBox="1"/>
          <p:nvPr/>
        </p:nvSpPr>
        <p:spPr>
          <a:xfrm>
            <a:off x="335850" y="5026143"/>
            <a:ext cx="1170054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Works in forward direction, but </a:t>
            </a:r>
            <a:r>
              <a:rPr lang="en-US" sz="2400" i="1" dirty="0"/>
              <a:t>can’t be reversed </a:t>
            </a:r>
            <a:r>
              <a:rPr lang="en-US" sz="2400" dirty="0"/>
              <a:t>to find phase errors for stabilization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In real laser, phases are unstable, so perfect inverse phase function is unavailable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i="1" dirty="0"/>
              <a:t>Need to actively control a complex array of beams</a:t>
            </a:r>
            <a:r>
              <a:rPr lang="en-US" sz="2400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42FEBC-610A-8041-8C81-0620C7338B84}"/>
              </a:ext>
            </a:extLst>
          </p:cNvPr>
          <p:cNvSpPr txBox="1"/>
          <p:nvPr/>
        </p:nvSpPr>
        <p:spPr>
          <a:xfrm>
            <a:off x="863820" y="2320076"/>
            <a:ext cx="122976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Simulated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F7D91D-C0E6-E046-AFFD-FD713ABE646F}"/>
              </a:ext>
            </a:extLst>
          </p:cNvPr>
          <p:cNvSpPr txBox="1"/>
          <p:nvPr/>
        </p:nvSpPr>
        <p:spPr>
          <a:xfrm>
            <a:off x="6186120" y="2135410"/>
            <a:ext cx="156427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Experimental</a:t>
            </a:r>
          </a:p>
        </p:txBody>
      </p:sp>
    </p:spTree>
    <p:extLst>
      <p:ext uri="{BB962C8B-B14F-4D97-AF65-F5344CB8AC3E}">
        <p14:creationId xmlns:p14="http://schemas.microsoft.com/office/powerpoint/2010/main" val="21522528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CAADBB8E-8B46-A24F-9AAB-69C2BB9B4EDD}"/>
              </a:ext>
            </a:extLst>
          </p:cNvPr>
          <p:cNvGrpSpPr/>
          <p:nvPr/>
        </p:nvGrpSpPr>
        <p:grpSpPr>
          <a:xfrm>
            <a:off x="510290" y="874922"/>
            <a:ext cx="11266759" cy="3519462"/>
            <a:chOff x="163650" y="1708300"/>
            <a:chExt cx="6509402" cy="1642394"/>
          </a:xfrm>
        </p:grpSpPr>
        <p:sp>
          <p:nvSpPr>
            <p:cNvPr id="2" name="Google Shape;2245;g17a390cc81e_0_1290">
              <a:extLst>
                <a:ext uri="{FF2B5EF4-FFF2-40B4-BE49-F238E27FC236}">
                  <a16:creationId xmlns:a16="http://schemas.microsoft.com/office/drawing/2014/main" id="{63B5BE66-1823-4F43-9355-5523A93F4DF4}"/>
                </a:ext>
              </a:extLst>
            </p:cNvPr>
            <p:cNvSpPr/>
            <p:nvPr/>
          </p:nvSpPr>
          <p:spPr>
            <a:xfrm>
              <a:off x="2532914" y="1713638"/>
              <a:ext cx="1509300" cy="6357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chemeClr val="lt1"/>
                  </a:solidFill>
                  <a:latin typeface="Franklin Gothic"/>
                  <a:ea typeface="Franklin Gothic"/>
                  <a:cs typeface="Franklin Gothic"/>
                  <a:sym typeface="Franklin Gothic"/>
                </a:rPr>
                <a:t>Laser System</a:t>
              </a:r>
              <a:endParaRPr sz="2000" b="1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endParaRPr>
            </a:p>
          </p:txBody>
        </p:sp>
        <p:cxnSp>
          <p:nvCxnSpPr>
            <p:cNvPr id="3" name="Google Shape;2246;g17a390cc81e_0_1290">
              <a:extLst>
                <a:ext uri="{FF2B5EF4-FFF2-40B4-BE49-F238E27FC236}">
                  <a16:creationId xmlns:a16="http://schemas.microsoft.com/office/drawing/2014/main" id="{76A27885-94AA-AD43-9DD6-F6A5A176D656}"/>
                </a:ext>
              </a:extLst>
            </p:cNvPr>
            <p:cNvCxnSpPr>
              <a:stCxn id="2" idx="3"/>
              <a:endCxn id="10" idx="1"/>
            </p:cNvCxnSpPr>
            <p:nvPr/>
          </p:nvCxnSpPr>
          <p:spPr>
            <a:xfrm rot="10800000" flipH="1">
              <a:off x="4042214" y="2026088"/>
              <a:ext cx="743400" cy="5400"/>
            </a:xfrm>
            <a:prstGeom prst="straightConnector1">
              <a:avLst/>
            </a:prstGeom>
            <a:noFill/>
            <a:ln w="571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" name="Google Shape;2248;g17a390cc81e_0_1290">
              <a:extLst>
                <a:ext uri="{FF2B5EF4-FFF2-40B4-BE49-F238E27FC236}">
                  <a16:creationId xmlns:a16="http://schemas.microsoft.com/office/drawing/2014/main" id="{B7A2E9D7-0F64-C749-A8E5-CA427FB11C8D}"/>
                </a:ext>
              </a:extLst>
            </p:cNvPr>
            <p:cNvCxnSpPr>
              <a:cxnSpLocks/>
              <a:stCxn id="10" idx="3"/>
              <a:endCxn id="22" idx="3"/>
            </p:cNvCxnSpPr>
            <p:nvPr/>
          </p:nvCxnSpPr>
          <p:spPr>
            <a:xfrm flipH="1">
              <a:off x="5687800" y="2026150"/>
              <a:ext cx="276347" cy="1324544"/>
            </a:xfrm>
            <a:prstGeom prst="bentConnector3">
              <a:avLst>
                <a:gd name="adj1" fmla="val -47793"/>
              </a:avLst>
            </a:prstGeom>
            <a:noFill/>
            <a:ln w="571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" name="Google Shape;2249;g17a390cc81e_0_1290">
              <a:extLst>
                <a:ext uri="{FF2B5EF4-FFF2-40B4-BE49-F238E27FC236}">
                  <a16:creationId xmlns:a16="http://schemas.microsoft.com/office/drawing/2014/main" id="{B65650F9-6969-9845-8A05-F5CFB806AADA}"/>
                </a:ext>
              </a:extLst>
            </p:cNvPr>
            <p:cNvCxnSpPr>
              <a:cxnSpLocks/>
              <a:stCxn id="22" idx="1"/>
              <a:endCxn id="11" idx="1"/>
            </p:cNvCxnSpPr>
            <p:nvPr/>
          </p:nvCxnSpPr>
          <p:spPr>
            <a:xfrm rot="10800000">
              <a:off x="756614" y="2030763"/>
              <a:ext cx="210491" cy="1319931"/>
            </a:xfrm>
            <a:prstGeom prst="bentConnector3">
              <a:avLst>
                <a:gd name="adj1" fmla="val 162746"/>
              </a:avLst>
            </a:prstGeom>
            <a:noFill/>
            <a:ln w="5715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6" name="Google Shape;2251;g17a390cc81e_0_1290">
              <a:extLst>
                <a:ext uri="{FF2B5EF4-FFF2-40B4-BE49-F238E27FC236}">
                  <a16:creationId xmlns:a16="http://schemas.microsoft.com/office/drawing/2014/main" id="{71DE750A-54D3-2542-9359-061B0EBB8FE8}"/>
                </a:ext>
              </a:extLst>
            </p:cNvPr>
            <p:cNvSpPr txBox="1"/>
            <p:nvPr/>
          </p:nvSpPr>
          <p:spPr>
            <a:xfrm>
              <a:off x="163650" y="2433299"/>
              <a:ext cx="873206" cy="2297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dirty="0">
                  <a:solidFill>
                    <a:schemeClr val="accent6"/>
                  </a:solidFill>
                  <a:latin typeface="Franklin Gothic"/>
                  <a:ea typeface="Franklin Gothic"/>
                  <a:cs typeface="Franklin Gothic"/>
                  <a:sym typeface="Franklin Gothic"/>
                </a:rPr>
                <a:t>Phase Error</a:t>
              </a:r>
              <a:endParaRPr sz="2000" b="1" dirty="0">
                <a:solidFill>
                  <a:schemeClr val="accent6"/>
                </a:solidFill>
                <a:latin typeface="Franklin Gothic"/>
                <a:ea typeface="Franklin Gothic"/>
                <a:cs typeface="Franklin Gothic"/>
                <a:sym typeface="Franklin Gothic"/>
              </a:endParaRPr>
            </a:p>
          </p:txBody>
        </p:sp>
        <p:sp>
          <p:nvSpPr>
            <p:cNvPr id="7" name="Google Shape;2252;g17a390cc81e_0_1290">
              <a:extLst>
                <a:ext uri="{FF2B5EF4-FFF2-40B4-BE49-F238E27FC236}">
                  <a16:creationId xmlns:a16="http://schemas.microsoft.com/office/drawing/2014/main" id="{44592A2A-0255-294F-B64A-2C77997E0AFC}"/>
                </a:ext>
              </a:extLst>
            </p:cNvPr>
            <p:cNvSpPr txBox="1"/>
            <p:nvPr/>
          </p:nvSpPr>
          <p:spPr>
            <a:xfrm>
              <a:off x="5665788" y="2529351"/>
              <a:ext cx="1007264" cy="2297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dirty="0">
                  <a:solidFill>
                    <a:schemeClr val="accent2"/>
                  </a:solidFill>
                  <a:latin typeface="Franklin Gothic"/>
                  <a:ea typeface="Franklin Gothic"/>
                  <a:cs typeface="Franklin Gothic"/>
                  <a:sym typeface="Franklin Gothic"/>
                </a:rPr>
                <a:t>Measurement</a:t>
              </a:r>
              <a:endParaRPr sz="2000" b="1" dirty="0">
                <a:solidFill>
                  <a:schemeClr val="accent2"/>
                </a:solidFill>
                <a:latin typeface="Franklin Gothic"/>
                <a:ea typeface="Franklin Gothic"/>
                <a:cs typeface="Franklin Gothic"/>
                <a:sym typeface="Franklin Gothic"/>
              </a:endParaRPr>
            </a:p>
          </p:txBody>
        </p:sp>
        <p:cxnSp>
          <p:nvCxnSpPr>
            <p:cNvPr id="8" name="Google Shape;2253;g17a390cc81e_0_1290">
              <a:extLst>
                <a:ext uri="{FF2B5EF4-FFF2-40B4-BE49-F238E27FC236}">
                  <a16:creationId xmlns:a16="http://schemas.microsoft.com/office/drawing/2014/main" id="{B08103EB-65D7-E44A-8D9E-5CEAE5AB609C}"/>
                </a:ext>
              </a:extLst>
            </p:cNvPr>
            <p:cNvCxnSpPr>
              <a:stCxn id="11" idx="3"/>
              <a:endCxn id="2" idx="1"/>
            </p:cNvCxnSpPr>
            <p:nvPr/>
          </p:nvCxnSpPr>
          <p:spPr>
            <a:xfrm>
              <a:off x="1806314" y="2030763"/>
              <a:ext cx="726600" cy="600"/>
            </a:xfrm>
            <a:prstGeom prst="straightConnector1">
              <a:avLst/>
            </a:prstGeom>
            <a:noFill/>
            <a:ln w="571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0" name="Google Shape;2247;g17a390cc81e_0_1290">
              <a:extLst>
                <a:ext uri="{FF2B5EF4-FFF2-40B4-BE49-F238E27FC236}">
                  <a16:creationId xmlns:a16="http://schemas.microsoft.com/office/drawing/2014/main" id="{48267FB4-8AB3-ED43-AB51-693DE069ABE5}"/>
                </a:ext>
              </a:extLst>
            </p:cNvPr>
            <p:cNvSpPr/>
            <p:nvPr/>
          </p:nvSpPr>
          <p:spPr>
            <a:xfrm>
              <a:off x="4785747" y="1708300"/>
              <a:ext cx="1178400" cy="6357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chemeClr val="lt1"/>
                  </a:solidFill>
                  <a:latin typeface="Franklin Gothic"/>
                  <a:ea typeface="Franklin Gothic"/>
                  <a:cs typeface="Franklin Gothic"/>
                  <a:sym typeface="Franklin Gothic"/>
                </a:rPr>
                <a:t>Sensor</a:t>
              </a:r>
              <a:endParaRPr sz="2000" b="1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endParaRPr>
            </a:p>
          </p:txBody>
        </p:sp>
        <p:sp>
          <p:nvSpPr>
            <p:cNvPr id="11" name="Google Shape;2250;g17a390cc81e_0_1290">
              <a:extLst>
                <a:ext uri="{FF2B5EF4-FFF2-40B4-BE49-F238E27FC236}">
                  <a16:creationId xmlns:a16="http://schemas.microsoft.com/office/drawing/2014/main" id="{310525A4-300B-D742-A686-6A2E56F7FF84}"/>
                </a:ext>
              </a:extLst>
            </p:cNvPr>
            <p:cNvSpPr/>
            <p:nvPr/>
          </p:nvSpPr>
          <p:spPr>
            <a:xfrm>
              <a:off x="756614" y="1712913"/>
              <a:ext cx="1049700" cy="635700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dirty="0">
                  <a:solidFill>
                    <a:schemeClr val="lt1"/>
                  </a:solidFill>
                  <a:latin typeface="Franklin Gothic"/>
                  <a:ea typeface="Franklin Gothic"/>
                  <a:cs typeface="Franklin Gothic"/>
                  <a:sym typeface="Franklin Gothic"/>
                </a:rPr>
                <a:t>Phase Controller</a:t>
              </a:r>
              <a:endParaRPr sz="2000" b="1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4206139D-6B6E-A247-A39A-AED4477AC9A0}"/>
              </a:ext>
            </a:extLst>
          </p:cNvPr>
          <p:cNvSpPr txBox="1"/>
          <p:nvPr/>
        </p:nvSpPr>
        <p:spPr>
          <a:xfrm>
            <a:off x="500498" y="-121023"/>
            <a:ext cx="112765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A machine can find patterns in complex data</a:t>
            </a:r>
          </a:p>
        </p:txBody>
      </p:sp>
      <p:grpSp>
        <p:nvGrpSpPr>
          <p:cNvPr id="16" name="Google Shape;2273;g17a390cc81e_0_1290">
            <a:extLst>
              <a:ext uri="{FF2B5EF4-FFF2-40B4-BE49-F238E27FC236}">
                <a16:creationId xmlns:a16="http://schemas.microsoft.com/office/drawing/2014/main" id="{4CB74569-07B8-104E-B026-1EC21F5254D6}"/>
              </a:ext>
            </a:extLst>
          </p:cNvPr>
          <p:cNvGrpSpPr/>
          <p:nvPr/>
        </p:nvGrpSpPr>
        <p:grpSpPr>
          <a:xfrm>
            <a:off x="1900945" y="3309153"/>
            <a:ext cx="8352817" cy="2101676"/>
            <a:chOff x="529350" y="3598863"/>
            <a:chExt cx="5751542" cy="1447162"/>
          </a:xfrm>
        </p:grpSpPr>
        <p:sp>
          <p:nvSpPr>
            <p:cNvPr id="18" name="Google Shape;2275;g17a390cc81e_0_1290">
              <a:extLst>
                <a:ext uri="{FF2B5EF4-FFF2-40B4-BE49-F238E27FC236}">
                  <a16:creationId xmlns:a16="http://schemas.microsoft.com/office/drawing/2014/main" id="{8EBDDB33-CBF3-854F-98C6-3FC6DCE5E512}"/>
                </a:ext>
              </a:extLst>
            </p:cNvPr>
            <p:cNvSpPr txBox="1"/>
            <p:nvPr/>
          </p:nvSpPr>
          <p:spPr>
            <a:xfrm>
              <a:off x="2523822" y="3669716"/>
              <a:ext cx="1812300" cy="3390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2"/>
                  </a:solidFill>
                  <a:latin typeface="Franklin Gothic"/>
                  <a:ea typeface="Franklin Gothic"/>
                  <a:cs typeface="Franklin Gothic"/>
                  <a:sym typeface="Franklin Gothic"/>
                </a:rPr>
                <a:t>SPGD or Phase retrieval</a:t>
              </a:r>
              <a:endParaRPr sz="2000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endParaRPr>
            </a:p>
          </p:txBody>
        </p:sp>
        <p:sp>
          <p:nvSpPr>
            <p:cNvPr id="19" name="Google Shape;2276;g17a390cc81e_0_1290">
              <a:extLst>
                <a:ext uri="{FF2B5EF4-FFF2-40B4-BE49-F238E27FC236}">
                  <a16:creationId xmlns:a16="http://schemas.microsoft.com/office/drawing/2014/main" id="{E51AEC23-58BF-C944-AB1D-A7AA990FC395}"/>
                </a:ext>
              </a:extLst>
            </p:cNvPr>
            <p:cNvSpPr/>
            <p:nvPr/>
          </p:nvSpPr>
          <p:spPr>
            <a:xfrm>
              <a:off x="2507325" y="3695952"/>
              <a:ext cx="1735200" cy="298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277;g17a390cc81e_0_1290">
              <a:extLst>
                <a:ext uri="{FF2B5EF4-FFF2-40B4-BE49-F238E27FC236}">
                  <a16:creationId xmlns:a16="http://schemas.microsoft.com/office/drawing/2014/main" id="{0B01B162-F7FB-EB4B-AEA4-06B13C76E5D8}"/>
                </a:ext>
              </a:extLst>
            </p:cNvPr>
            <p:cNvSpPr txBox="1"/>
            <p:nvPr/>
          </p:nvSpPr>
          <p:spPr>
            <a:xfrm>
              <a:off x="2523822" y="3669716"/>
              <a:ext cx="1812300" cy="3390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2"/>
                  </a:solidFill>
                  <a:latin typeface="Franklin Gothic"/>
                  <a:ea typeface="Franklin Gothic"/>
                  <a:cs typeface="Franklin Gothic"/>
                  <a:sym typeface="Franklin Gothic"/>
                </a:rPr>
                <a:t>SPGD or Phase retrieval</a:t>
              </a:r>
              <a:endParaRPr sz="2000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endParaRPr>
            </a:p>
          </p:txBody>
        </p:sp>
        <p:cxnSp>
          <p:nvCxnSpPr>
            <p:cNvPr id="21" name="Google Shape;2278;g17a390cc81e_0_1290">
              <a:extLst>
                <a:ext uri="{FF2B5EF4-FFF2-40B4-BE49-F238E27FC236}">
                  <a16:creationId xmlns:a16="http://schemas.microsoft.com/office/drawing/2014/main" id="{8443FD7B-B7A7-8C4A-869E-9D5678013174}"/>
                </a:ext>
              </a:extLst>
            </p:cNvPr>
            <p:cNvCxnSpPr/>
            <p:nvPr/>
          </p:nvCxnSpPr>
          <p:spPr>
            <a:xfrm rot="10800000">
              <a:off x="1922574" y="4251321"/>
              <a:ext cx="271500" cy="3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2" name="Google Shape;2279;g17a390cc81e_0_1290">
              <a:extLst>
                <a:ext uri="{FF2B5EF4-FFF2-40B4-BE49-F238E27FC236}">
                  <a16:creationId xmlns:a16="http://schemas.microsoft.com/office/drawing/2014/main" id="{66E954F2-FE5A-2B47-994D-BDD947F9D828}"/>
                </a:ext>
              </a:extLst>
            </p:cNvPr>
            <p:cNvSpPr/>
            <p:nvPr/>
          </p:nvSpPr>
          <p:spPr>
            <a:xfrm>
              <a:off x="529350" y="3646225"/>
              <a:ext cx="5626200" cy="13998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>
                <a:latin typeface="Franklin Gothic"/>
                <a:ea typeface="Franklin Gothic"/>
                <a:cs typeface="Franklin Gothic"/>
                <a:sym typeface="Franklin Gothic"/>
              </a:endParaRPr>
            </a:p>
          </p:txBody>
        </p:sp>
        <p:grpSp>
          <p:nvGrpSpPr>
            <p:cNvPr id="23" name="Google Shape;2280;g17a390cc81e_0_1290">
              <a:extLst>
                <a:ext uri="{FF2B5EF4-FFF2-40B4-BE49-F238E27FC236}">
                  <a16:creationId xmlns:a16="http://schemas.microsoft.com/office/drawing/2014/main" id="{33508518-DD51-4C4C-B59F-F389E74B7173}"/>
                </a:ext>
              </a:extLst>
            </p:cNvPr>
            <p:cNvGrpSpPr/>
            <p:nvPr/>
          </p:nvGrpSpPr>
          <p:grpSpPr>
            <a:xfrm>
              <a:off x="588382" y="3604710"/>
              <a:ext cx="4207660" cy="1177920"/>
              <a:chOff x="979800" y="4005459"/>
              <a:chExt cx="5720038" cy="1825101"/>
            </a:xfrm>
          </p:grpSpPr>
          <p:sp>
            <p:nvSpPr>
              <p:cNvPr id="28" name="Google Shape;2281;g17a390cc81e_0_1290">
                <a:extLst>
                  <a:ext uri="{FF2B5EF4-FFF2-40B4-BE49-F238E27FC236}">
                    <a16:creationId xmlns:a16="http://schemas.microsoft.com/office/drawing/2014/main" id="{FFA0833C-794A-0F4A-BF46-AE692B086354}"/>
                  </a:ext>
                </a:extLst>
              </p:cNvPr>
              <p:cNvSpPr/>
              <p:nvPr/>
            </p:nvSpPr>
            <p:spPr>
              <a:xfrm>
                <a:off x="4340938" y="4192300"/>
                <a:ext cx="2358900" cy="4617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pic>
            <p:nvPicPr>
              <p:cNvPr id="29" name="Google Shape;2282;g17a390cc81e_0_1290">
                <a:extLst>
                  <a:ext uri="{FF2B5EF4-FFF2-40B4-BE49-F238E27FC236}">
                    <a16:creationId xmlns:a16="http://schemas.microsoft.com/office/drawing/2014/main" id="{5E1FAC29-EA8A-8145-A841-D23873E4B725}"/>
                  </a:ext>
                </a:extLst>
              </p:cNvPr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175929" y="4214975"/>
                <a:ext cx="2044725" cy="1615585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30" name="Google Shape;2283;g17a390cc81e_0_1290">
                <a:extLst>
                  <a:ext uri="{FF2B5EF4-FFF2-40B4-BE49-F238E27FC236}">
                    <a16:creationId xmlns:a16="http://schemas.microsoft.com/office/drawing/2014/main" id="{A5C96362-92F7-AD48-8AE0-27ECD14F805E}"/>
                  </a:ext>
                </a:extLst>
              </p:cNvPr>
              <p:cNvCxnSpPr>
                <a:endCxn id="29" idx="3"/>
              </p:cNvCxnSpPr>
              <p:nvPr/>
            </p:nvCxnSpPr>
            <p:spPr>
              <a:xfrm rot="10800000">
                <a:off x="5220654" y="5022768"/>
                <a:ext cx="369000" cy="5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31" name="Google Shape;2284;g17a390cc81e_0_1290">
                <a:extLst>
                  <a:ext uri="{FF2B5EF4-FFF2-40B4-BE49-F238E27FC236}">
                    <a16:creationId xmlns:a16="http://schemas.microsoft.com/office/drawing/2014/main" id="{787C89B8-BC59-2549-A054-3C388B16A4C4}"/>
                  </a:ext>
                </a:extLst>
              </p:cNvPr>
              <p:cNvSpPr txBox="1"/>
              <p:nvPr/>
            </p:nvSpPr>
            <p:spPr>
              <a:xfrm>
                <a:off x="979800" y="4005459"/>
                <a:ext cx="2710200" cy="4596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 b="1">
                    <a:solidFill>
                      <a:schemeClr val="accent2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Phase Errors (input lasers)</a:t>
                </a:r>
                <a:endParaRPr sz="1600" b="1">
                  <a:solidFill>
                    <a:schemeClr val="accent2"/>
                  </a:solidFill>
                  <a:latin typeface="Franklin Gothic"/>
                  <a:ea typeface="Franklin Gothic"/>
                  <a:cs typeface="Franklin Gothic"/>
                  <a:sym typeface="Franklin Gothic"/>
                </a:endParaRPr>
              </a:p>
            </p:txBody>
          </p:sp>
        </p:grpSp>
        <p:pic>
          <p:nvPicPr>
            <p:cNvPr id="24" name="Google Shape;2285;g17a390cc81e_0_1290">
              <a:extLst>
                <a:ext uri="{FF2B5EF4-FFF2-40B4-BE49-F238E27FC236}">
                  <a16:creationId xmlns:a16="http://schemas.microsoft.com/office/drawing/2014/main" id="{D9600A30-490B-AB42-8C1F-7D5E88C90934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158483" y="3904547"/>
              <a:ext cx="1348740" cy="9932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Google Shape;2286;g17a390cc81e_0_1290">
              <a:extLst>
                <a:ext uri="{FF2B5EF4-FFF2-40B4-BE49-F238E27FC236}">
                  <a16:creationId xmlns:a16="http://schemas.microsoft.com/office/drawing/2014/main" id="{EF4BC464-640F-2B4D-A3A4-A2C5A1593591}"/>
                </a:ext>
              </a:extLst>
            </p:cNvPr>
            <p:cNvSpPr txBox="1"/>
            <p:nvPr/>
          </p:nvSpPr>
          <p:spPr>
            <a:xfrm>
              <a:off x="3804692" y="3598863"/>
              <a:ext cx="2476200" cy="2966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accent2"/>
                  </a:solidFill>
                  <a:latin typeface="Franklin Gothic"/>
                  <a:ea typeface="Franklin Gothic"/>
                  <a:cs typeface="Franklin Gothic"/>
                  <a:sym typeface="Franklin Gothic"/>
                </a:rPr>
                <a:t>Intensity Pattern (from camera)</a:t>
              </a:r>
              <a:endParaRPr sz="1600" b="1">
                <a:solidFill>
                  <a:schemeClr val="accent2"/>
                </a:solidFill>
                <a:latin typeface="Franklin Gothic"/>
                <a:ea typeface="Franklin Gothic"/>
                <a:cs typeface="Franklin Gothic"/>
                <a:sym typeface="Franklin Gothic"/>
              </a:endParaRPr>
            </a:p>
          </p:txBody>
        </p:sp>
        <p:sp>
          <p:nvSpPr>
            <p:cNvPr id="26" name="Google Shape;2287;g17a390cc81e_0_1290">
              <a:extLst>
                <a:ext uri="{FF2B5EF4-FFF2-40B4-BE49-F238E27FC236}">
                  <a16:creationId xmlns:a16="http://schemas.microsoft.com/office/drawing/2014/main" id="{DAAC1410-E9A7-2F45-B420-9DCAD9A3071D}"/>
                </a:ext>
              </a:extLst>
            </p:cNvPr>
            <p:cNvSpPr txBox="1"/>
            <p:nvPr/>
          </p:nvSpPr>
          <p:spPr>
            <a:xfrm>
              <a:off x="2099639" y="4664762"/>
              <a:ext cx="1828800" cy="3390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dirty="0">
                  <a:solidFill>
                    <a:srgbClr val="000000"/>
                  </a:solidFill>
                  <a:latin typeface="Franklin Gothic"/>
                  <a:ea typeface="Franklin Gothic"/>
                  <a:cs typeface="Franklin Gothic"/>
                  <a:sym typeface="Franklin Gothic"/>
                </a:rPr>
                <a:t>Neural Network (NN)</a:t>
              </a:r>
              <a:endParaRPr sz="2000" dirty="0"/>
            </a:p>
          </p:txBody>
        </p:sp>
        <p:pic>
          <p:nvPicPr>
            <p:cNvPr id="27" name="Google Shape;2288;g17a390cc81e_0_1290">
              <a:extLst>
                <a:ext uri="{FF2B5EF4-FFF2-40B4-BE49-F238E27FC236}">
                  <a16:creationId xmlns:a16="http://schemas.microsoft.com/office/drawing/2014/main" id="{4A98F6B0-31F7-0740-B271-11A95A9D03A6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45696" y="3999518"/>
              <a:ext cx="1348740" cy="9016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1D09183-2469-DC43-B5F8-84D5CA96D992}"/>
              </a:ext>
            </a:extLst>
          </p:cNvPr>
          <p:cNvSpPr txBox="1"/>
          <p:nvPr/>
        </p:nvSpPr>
        <p:spPr>
          <a:xfrm>
            <a:off x="7693350" y="5725930"/>
            <a:ext cx="367376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Wang et al, Opt. Exp. 29, 5694 (2021)</a:t>
            </a:r>
          </a:p>
        </p:txBody>
      </p:sp>
    </p:spTree>
    <p:extLst>
      <p:ext uri="{BB962C8B-B14F-4D97-AF65-F5344CB8AC3E}">
        <p14:creationId xmlns:p14="http://schemas.microsoft.com/office/powerpoint/2010/main" val="15217042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B9AC96-5BC8-DE4C-8677-49F7894BFF07}"/>
              </a:ext>
            </a:extLst>
          </p:cNvPr>
          <p:cNvSpPr txBox="1"/>
          <p:nvPr/>
        </p:nvSpPr>
        <p:spPr>
          <a:xfrm>
            <a:off x="444384" y="-121023"/>
            <a:ext cx="110419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Phase error training range has to be &lt; ± π/2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543BB45-9001-D647-84E9-8ACF22189893}"/>
              </a:ext>
            </a:extLst>
          </p:cNvPr>
          <p:cNvGrpSpPr/>
          <p:nvPr/>
        </p:nvGrpSpPr>
        <p:grpSpPr>
          <a:xfrm>
            <a:off x="1344706" y="1276043"/>
            <a:ext cx="8826873" cy="2738572"/>
            <a:chOff x="1035424" y="987120"/>
            <a:chExt cx="8826873" cy="273857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4EFE8F2-E7B3-DF46-BE4E-FF98D9515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424" y="987120"/>
              <a:ext cx="4334088" cy="273857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5250067-5680-2D41-A6F9-B572A3073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2860" y="990058"/>
              <a:ext cx="4329437" cy="2735633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6DE17C9-F779-EB4C-9719-4486F6A2D5B4}"/>
              </a:ext>
            </a:extLst>
          </p:cNvPr>
          <p:cNvSpPr txBox="1"/>
          <p:nvPr/>
        </p:nvSpPr>
        <p:spPr>
          <a:xfrm>
            <a:off x="2298266" y="4614464"/>
            <a:ext cx="75194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Trained outside ±π/2, it gets confused by non-unique correlations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/>
              <a:t>Maybe less-than-optimal phase shifts available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Works fine when trained in limited range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4DEE10-FB82-E342-8996-701E2885C57D}"/>
              </a:ext>
            </a:extLst>
          </p:cNvPr>
          <p:cNvSpPr txBox="1"/>
          <p:nvPr/>
        </p:nvSpPr>
        <p:spPr>
          <a:xfrm>
            <a:off x="2466367" y="4087747"/>
            <a:ext cx="209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trained </a:t>
            </a:r>
            <a:r>
              <a:rPr lang="en-US"/>
              <a:t>on full range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059414-A0EE-F242-8D14-4C12760BAEF2}"/>
              </a:ext>
            </a:extLst>
          </p:cNvPr>
          <p:cNvSpPr txBox="1"/>
          <p:nvPr/>
        </p:nvSpPr>
        <p:spPr>
          <a:xfrm>
            <a:off x="7073201" y="4129873"/>
            <a:ext cx="2447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trained on limited range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E75CD6-7DB2-054D-B31F-4B3D3A4A0D78}"/>
              </a:ext>
            </a:extLst>
          </p:cNvPr>
          <p:cNvSpPr txBox="1"/>
          <p:nvPr/>
        </p:nvSpPr>
        <p:spPr>
          <a:xfrm>
            <a:off x="706407" y="731693"/>
            <a:ext cx="4129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Predictions of phase from trained NN:</a:t>
            </a:r>
          </a:p>
        </p:txBody>
      </p:sp>
    </p:spTree>
    <p:extLst>
      <p:ext uri="{BB962C8B-B14F-4D97-AF65-F5344CB8AC3E}">
        <p14:creationId xmlns:p14="http://schemas.microsoft.com/office/powerpoint/2010/main" val="31229096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age7image38409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326" y="859877"/>
            <a:ext cx="6997148" cy="522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03445" y="-121023"/>
            <a:ext cx="83238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Examples of ambiguous patterns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3700" y="1446904"/>
            <a:ext cx="358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/>
              <a:t>Two patterns can have nearly identical side beam powers, completely different phases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Maybe restricting the training range can avoid this</a:t>
            </a:r>
          </a:p>
        </p:txBody>
      </p:sp>
    </p:spTree>
    <p:extLst>
      <p:ext uri="{BB962C8B-B14F-4D97-AF65-F5344CB8AC3E}">
        <p14:creationId xmlns:p14="http://schemas.microsoft.com/office/powerpoint/2010/main" val="9299797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2751" y="-121023"/>
            <a:ext cx="77852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Small training range still works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07" y="849415"/>
            <a:ext cx="5956286" cy="382786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77903" y="4794657"/>
            <a:ext cx="101579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Anywhere in phase space, better-than-even chance NN guesses the right </a:t>
            </a:r>
            <a:r>
              <a:rPr lang="en-US" sz="2000" i="1" dirty="0"/>
              <a:t>direction</a:t>
            </a:r>
            <a:r>
              <a:rPr lang="en-US" sz="2000" dirty="0"/>
              <a:t> to go next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Phase state random walks, but with a bias </a:t>
            </a:r>
            <a:r>
              <a:rPr lang="en-US" sz="2000" i="1" dirty="0"/>
              <a:t>toward training range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Inside training range, one step to optimal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Maybe recognizing pattern </a:t>
            </a:r>
            <a:r>
              <a:rPr lang="en-US" sz="2000" i="1" dirty="0"/>
              <a:t>similarities</a:t>
            </a:r>
            <a:r>
              <a:rPr lang="en-US" sz="2000" dirty="0"/>
              <a:t> is enough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067284" y="1762686"/>
            <a:ext cx="4683437" cy="1677607"/>
            <a:chOff x="7067284" y="1762686"/>
            <a:chExt cx="4683437" cy="1677607"/>
          </a:xfrm>
        </p:grpSpPr>
        <p:grpSp>
          <p:nvGrpSpPr>
            <p:cNvPr id="12" name="Group 11"/>
            <p:cNvGrpSpPr/>
            <p:nvPr/>
          </p:nvGrpSpPr>
          <p:grpSpPr>
            <a:xfrm>
              <a:off x="7067284" y="1762686"/>
              <a:ext cx="4683437" cy="1677607"/>
              <a:chOff x="7431388" y="1721743"/>
              <a:chExt cx="4172496" cy="1677607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3"/>
              <a:srcRect l="14014" r="3979" b="15372"/>
              <a:stretch/>
            </p:blipFill>
            <p:spPr>
              <a:xfrm rot="10800000">
                <a:off x="8822220" y="1721745"/>
                <a:ext cx="1390832" cy="1677605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3"/>
              <a:srcRect l="14014" r="3979" b="15372"/>
              <a:stretch/>
            </p:blipFill>
            <p:spPr>
              <a:xfrm rot="10800000" flipH="1">
                <a:off x="7431388" y="1721744"/>
                <a:ext cx="1390832" cy="167760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3"/>
              <a:srcRect l="14014" r="3979" b="15372"/>
              <a:stretch/>
            </p:blipFill>
            <p:spPr>
              <a:xfrm rot="10800000" flipH="1">
                <a:off x="10213052" y="1721743"/>
                <a:ext cx="1390832" cy="1677605"/>
              </a:xfrm>
              <a:prstGeom prst="rect">
                <a:avLst/>
              </a:prstGeom>
            </p:spPr>
          </p:pic>
        </p:grpSp>
        <p:cxnSp>
          <p:nvCxnSpPr>
            <p:cNvPr id="18" name="Straight Connector 17"/>
            <p:cNvCxnSpPr/>
            <p:nvPr/>
          </p:nvCxnSpPr>
          <p:spPr>
            <a:xfrm>
              <a:off x="7067284" y="1883391"/>
              <a:ext cx="468343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6959708" y="3415554"/>
            <a:ext cx="5099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                          π                          2π                         3π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9307736" y="2069696"/>
            <a:ext cx="481721" cy="481721"/>
            <a:chOff x="8216153" y="4088475"/>
            <a:chExt cx="1461815" cy="1461815"/>
          </a:xfrm>
        </p:grpSpPr>
        <p:sp>
          <p:nvSpPr>
            <p:cNvPr id="24" name="Oval 23"/>
            <p:cNvSpPr/>
            <p:nvPr/>
          </p:nvSpPr>
          <p:spPr>
            <a:xfrm>
              <a:off x="8216153" y="4088475"/>
              <a:ext cx="1461815" cy="1461815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56000">
                  <a:schemeClr val="accent1">
                    <a:lumMod val="40000"/>
                    <a:lumOff val="60000"/>
                  </a:schemeClr>
                </a:gs>
                <a:gs pos="94000">
                  <a:schemeClr val="bg1">
                    <a:lumMod val="50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2502150">
              <a:off x="9086298" y="4343400"/>
              <a:ext cx="524435" cy="17481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8" name="Straight Connector 27"/>
          <p:cNvCxnSpPr/>
          <p:nvPr/>
        </p:nvCxnSpPr>
        <p:spPr>
          <a:xfrm flipH="1" flipV="1">
            <a:off x="9153534" y="2069696"/>
            <a:ext cx="154202" cy="1338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9221171" y="1975080"/>
            <a:ext cx="154202" cy="1338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9428213" y="1915469"/>
            <a:ext cx="154202" cy="1338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27902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4A88EC-13EE-DE4F-9197-47BC795C0BF3}"/>
              </a:ext>
            </a:extLst>
          </p:cNvPr>
          <p:cNvSpPr txBox="1"/>
          <p:nvPr/>
        </p:nvSpPr>
        <p:spPr>
          <a:xfrm>
            <a:off x="144205" y="-121023"/>
            <a:ext cx="118963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How to initially put training range near optimal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1D4FD3-9E7A-E44B-BFB9-E555A14DD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807" y="1052615"/>
            <a:ext cx="5956286" cy="38278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3654E8-35AF-9F4D-98E6-6A7DD0470D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b="14694"/>
          <a:stretch/>
        </p:blipFill>
        <p:spPr>
          <a:xfrm flipH="1">
            <a:off x="951506" y="1052615"/>
            <a:ext cx="5195293" cy="32653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881D34-692C-9F45-9ACD-D5795720FB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3" t="37530" r="68853" b="46213"/>
          <a:stretch/>
        </p:blipFill>
        <p:spPr>
          <a:xfrm>
            <a:off x="5038725" y="2498512"/>
            <a:ext cx="2206625" cy="13063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CB4060-A3AC-2545-AD6F-B60147142760}"/>
              </a:ext>
            </a:extLst>
          </p:cNvPr>
          <p:cNvSpPr txBox="1"/>
          <p:nvPr/>
        </p:nvSpPr>
        <p:spPr>
          <a:xfrm>
            <a:off x="991274" y="4986160"/>
            <a:ext cx="75411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Use the </a:t>
            </a:r>
            <a:r>
              <a:rPr lang="en-US" sz="2000" u="sng" dirty="0"/>
              <a:t>SPGD algorithm</a:t>
            </a:r>
            <a:r>
              <a:rPr lang="en-US" sz="2000" dirty="0"/>
              <a:t> to stay near optimal, while exploring a little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 special phase-mapping knowledge needed for this to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Dither process provides a set of input errors to learn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10D5C7-93DA-2744-8A19-9634C7517EFC}"/>
              </a:ext>
            </a:extLst>
          </p:cNvPr>
          <p:cNvSpPr txBox="1"/>
          <p:nvPr/>
        </p:nvSpPr>
        <p:spPr>
          <a:xfrm>
            <a:off x="851734" y="4279900"/>
            <a:ext cx="49600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180   160   140   120   100    80     60     40     20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6AE950-0C52-8B44-AF81-916949C74317}"/>
              </a:ext>
            </a:extLst>
          </p:cNvPr>
          <p:cNvSpPr txBox="1"/>
          <p:nvPr/>
        </p:nvSpPr>
        <p:spPr>
          <a:xfrm rot="16200000">
            <a:off x="34972" y="2435424"/>
            <a:ext cx="1271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accuracy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1D9BC1-CC2C-9A4A-802A-6DA976CAB2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88536"/>
          <a:stretch/>
        </p:blipFill>
        <p:spPr>
          <a:xfrm>
            <a:off x="308435" y="1043219"/>
            <a:ext cx="682839" cy="382786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80889CE1-5524-A24A-A1F9-3A07127D8C0A}"/>
              </a:ext>
            </a:extLst>
          </p:cNvPr>
          <p:cNvSpPr/>
          <p:nvPr/>
        </p:nvSpPr>
        <p:spPr>
          <a:xfrm>
            <a:off x="4673600" y="1295399"/>
            <a:ext cx="2971800" cy="138430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68000">
                <a:schemeClr val="bg1">
                  <a:alpha val="44000"/>
                </a:scheme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817D03-C80D-424E-B55C-FBCD769FAD31}"/>
              </a:ext>
            </a:extLst>
          </p:cNvPr>
          <p:cNvSpPr txBox="1"/>
          <p:nvPr/>
        </p:nvSpPr>
        <p:spPr>
          <a:xfrm>
            <a:off x="7693350" y="5725930"/>
            <a:ext cx="351666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Du et al, Opt. Exp. 30, 12639 (2022)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43AB33-6F47-5A4F-868B-265937FCD61C}"/>
              </a:ext>
            </a:extLst>
          </p:cNvPr>
          <p:cNvSpPr txBox="1"/>
          <p:nvPr/>
        </p:nvSpPr>
        <p:spPr>
          <a:xfrm rot="19650455">
            <a:off x="5613517" y="1508344"/>
            <a:ext cx="10919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dither</a:t>
            </a:r>
          </a:p>
          <a:p>
            <a:r>
              <a:rPr 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range</a:t>
            </a:r>
          </a:p>
        </p:txBody>
      </p:sp>
    </p:spTree>
    <p:extLst>
      <p:ext uri="{BB962C8B-B14F-4D97-AF65-F5344CB8AC3E}">
        <p14:creationId xmlns:p14="http://schemas.microsoft.com/office/powerpoint/2010/main" val="370120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C4A6EA-81E5-1248-B559-886F413366C1}"/>
              </a:ext>
            </a:extLst>
          </p:cNvPr>
          <p:cNvSpPr txBox="1"/>
          <p:nvPr/>
        </p:nvSpPr>
        <p:spPr>
          <a:xfrm>
            <a:off x="613740" y="-119840"/>
            <a:ext cx="110014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Accelerators need high power pulsed lasers</a:t>
            </a:r>
          </a:p>
        </p:txBody>
      </p:sp>
      <p:pic>
        <p:nvPicPr>
          <p:cNvPr id="9" name="Google Shape;1127;g17c35f9b066_0_55">
            <a:extLst>
              <a:ext uri="{FF2B5EF4-FFF2-40B4-BE49-F238E27FC236}">
                <a16:creationId xmlns:a16="http://schemas.microsoft.com/office/drawing/2014/main" id="{2FEDF4D9-176F-AF4E-8763-0C331D46BA8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92273" y="685993"/>
            <a:ext cx="6815569" cy="301175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Google Shape;1130;g17c35f9b066_0_55">
            <a:extLst>
              <a:ext uri="{FF2B5EF4-FFF2-40B4-BE49-F238E27FC236}">
                <a16:creationId xmlns:a16="http://schemas.microsoft.com/office/drawing/2014/main" id="{DD141A36-6357-8047-A7B2-B9DF21FA27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4525373"/>
              </p:ext>
            </p:extLst>
          </p:nvPr>
        </p:nvGraphicFramePr>
        <p:xfrm>
          <a:off x="317863" y="3908904"/>
          <a:ext cx="5748950" cy="243539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287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4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4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8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05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Laser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parameter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Funded,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ongoing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k-BELLA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Hi rep-rate driver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Collider driver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7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Energy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0.2 J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3J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3J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6J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9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Pulse duration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30fs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30fs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30fs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100fs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37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Rep-rate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5 kHz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1kHz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10kHz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50kHz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9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Average power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1kW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3kW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30kW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/>
                        <a:t>300kW</a:t>
                      </a:r>
                      <a:endParaRPr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E435763C-807D-6E4C-9F44-750D95C3552B}"/>
              </a:ext>
            </a:extLst>
          </p:cNvPr>
          <p:cNvSpPr txBox="1"/>
          <p:nvPr/>
        </p:nvSpPr>
        <p:spPr>
          <a:xfrm>
            <a:off x="8134005" y="782014"/>
            <a:ext cx="1767343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/>
              <a:t>...to 50kHz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F587E2-77CE-814D-8AAB-7E1ACE7E06C6}"/>
              </a:ext>
            </a:extLst>
          </p:cNvPr>
          <p:cNvSpPr txBox="1"/>
          <p:nvPr/>
        </p:nvSpPr>
        <p:spPr>
          <a:xfrm>
            <a:off x="7263012" y="5151283"/>
            <a:ext cx="4767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These lasers don’t exist, need a completely new laser technology</a:t>
            </a:r>
          </a:p>
        </p:txBody>
      </p:sp>
      <p:sp>
        <p:nvSpPr>
          <p:cNvPr id="15" name="Google Shape;1132;g17c35f9b066_0_55">
            <a:extLst>
              <a:ext uri="{FF2B5EF4-FFF2-40B4-BE49-F238E27FC236}">
                <a16:creationId xmlns:a16="http://schemas.microsoft.com/office/drawing/2014/main" id="{67231019-0EA4-E047-AAE6-8E0C83BFD2DA}"/>
              </a:ext>
            </a:extLst>
          </p:cNvPr>
          <p:cNvSpPr/>
          <p:nvPr/>
        </p:nvSpPr>
        <p:spPr>
          <a:xfrm>
            <a:off x="10390754" y="3080322"/>
            <a:ext cx="1801246" cy="56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1" u="none" strike="noStrike" cap="none" dirty="0" err="1">
                <a:solidFill>
                  <a:srgbClr val="0000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Leemans</a:t>
            </a:r>
            <a:r>
              <a:rPr lang="en-US" sz="1400" b="1" i="1" u="none" strike="noStrike" cap="none" dirty="0">
                <a:solidFill>
                  <a:srgbClr val="0000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&amp; </a:t>
            </a:r>
            <a:r>
              <a:rPr lang="en-US" sz="1400" b="1" i="1" u="none" strike="noStrike" cap="none" dirty="0" err="1">
                <a:solidFill>
                  <a:srgbClr val="0000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Esarey</a:t>
            </a:r>
            <a:r>
              <a:rPr lang="en-US" sz="1400" b="1" i="1" u="none" strike="noStrike" cap="none" dirty="0">
                <a:solidFill>
                  <a:srgbClr val="0000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,</a:t>
            </a:r>
            <a:endParaRPr dirty="0"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1" u="none" strike="noStrike" cap="none" dirty="0">
                <a:solidFill>
                  <a:srgbClr val="0000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Physics Today (2009)</a:t>
            </a:r>
            <a:endParaRPr sz="1400" b="1" i="1" u="none" strike="noStrike" cap="none" dirty="0">
              <a:solidFill>
                <a:srgbClr val="0000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2315F60-D9C7-7F48-A34B-7E2547B37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863" y="809324"/>
            <a:ext cx="4125550" cy="2473328"/>
          </a:xfrm>
          <a:prstGeom prst="rect">
            <a:avLst/>
          </a:prstGeom>
        </p:spPr>
      </p:pic>
      <p:pic>
        <p:nvPicPr>
          <p:cNvPr id="18" name="Google Shape;1116;g17d827f198f_0_1">
            <a:extLst>
              <a:ext uri="{FF2B5EF4-FFF2-40B4-BE49-F238E27FC236}">
                <a16:creationId xmlns:a16="http://schemas.microsoft.com/office/drawing/2014/main" id="{E11BDF86-E863-C34C-8669-24FA1D9D91F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" t="77727" r="40722"/>
          <a:stretch/>
        </p:blipFill>
        <p:spPr>
          <a:xfrm>
            <a:off x="4249640" y="2143859"/>
            <a:ext cx="2738300" cy="510268"/>
          </a:xfrm>
          <a:prstGeom prst="rect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03AA57E-C984-804D-8389-E0936EE0C754}"/>
              </a:ext>
            </a:extLst>
          </p:cNvPr>
          <p:cNvSpPr txBox="1"/>
          <p:nvPr/>
        </p:nvSpPr>
        <p:spPr>
          <a:xfrm>
            <a:off x="446230" y="840980"/>
            <a:ext cx="1930595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From 1Hz...</a:t>
            </a:r>
          </a:p>
        </p:txBody>
      </p:sp>
      <p:pic>
        <p:nvPicPr>
          <p:cNvPr id="8" name="Google Shape;1116;g17d827f198f_0_1">
            <a:extLst>
              <a:ext uri="{FF2B5EF4-FFF2-40B4-BE49-F238E27FC236}">
                <a16:creationId xmlns:a16="http://schemas.microsoft.com/office/drawing/2014/main" id="{1E56B142-4F88-ED4C-9E5F-F056490F337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3202" r="29228" b="34429"/>
          <a:stretch/>
        </p:blipFill>
        <p:spPr>
          <a:xfrm>
            <a:off x="4249640" y="2705490"/>
            <a:ext cx="2759720" cy="992260"/>
          </a:xfrm>
          <a:prstGeom prst="rect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" name="Left Arrow 19">
            <a:extLst>
              <a:ext uri="{FF2B5EF4-FFF2-40B4-BE49-F238E27FC236}">
                <a16:creationId xmlns:a16="http://schemas.microsoft.com/office/drawing/2014/main" id="{A6E3E06A-89CD-BF43-947B-1BF3824FC1CA}"/>
              </a:ext>
            </a:extLst>
          </p:cNvPr>
          <p:cNvSpPr/>
          <p:nvPr/>
        </p:nvSpPr>
        <p:spPr>
          <a:xfrm>
            <a:off x="6357938" y="5133971"/>
            <a:ext cx="771525" cy="8286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08D7A7-947E-0E44-90C4-90C725CF6283}"/>
              </a:ext>
            </a:extLst>
          </p:cNvPr>
          <p:cNvSpPr txBox="1"/>
          <p:nvPr/>
        </p:nvSpPr>
        <p:spPr>
          <a:xfrm>
            <a:off x="446230" y="3328706"/>
            <a:ext cx="319867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Planned milestones: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654787-6082-744D-9ABB-052CF0C5D0D7}"/>
              </a:ext>
            </a:extLst>
          </p:cNvPr>
          <p:cNvSpPr txBox="1"/>
          <p:nvPr/>
        </p:nvSpPr>
        <p:spPr>
          <a:xfrm>
            <a:off x="6515100" y="3814767"/>
            <a:ext cx="528725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Higher experimental data rate</a:t>
            </a:r>
          </a:p>
          <a:p>
            <a:r>
              <a:rPr lang="en-US" sz="2400" dirty="0"/>
              <a:t>Faster feedback to control error sources </a:t>
            </a:r>
          </a:p>
        </p:txBody>
      </p:sp>
    </p:spTree>
    <p:extLst>
      <p:ext uri="{BB962C8B-B14F-4D97-AF65-F5344CB8AC3E}">
        <p14:creationId xmlns:p14="http://schemas.microsoft.com/office/powerpoint/2010/main" val="29713630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ulti_step.pdf" descr="multi_step.pdf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687257" y="794559"/>
            <a:ext cx="8288937" cy="553264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0" name="Title 1"/>
          <p:cNvSpPr txBox="1"/>
          <p:nvPr/>
        </p:nvSpPr>
        <p:spPr>
          <a:xfrm>
            <a:off x="705832" y="35015"/>
            <a:ext cx="8288937" cy="475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/>
          </a:bodyPr>
          <a:lstStyle>
            <a:lvl1pPr defTabSz="576071">
              <a:lnSpc>
                <a:spcPct val="90000"/>
              </a:lnSpc>
              <a:defRPr sz="2688" b="1">
                <a:solidFill>
                  <a:srgbClr val="00395A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Results: full perturbation range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7083827" y="594311"/>
            <a:ext cx="3289750" cy="5491659"/>
            <a:chOff x="7594813" y="473288"/>
            <a:chExt cx="3289750" cy="5491659"/>
          </a:xfrm>
        </p:grpSpPr>
        <p:pic>
          <p:nvPicPr>
            <p:cNvPr id="17" name="step1.pdf" descr="step1.pdf"/>
            <p:cNvPicPr>
              <a:picLocks noChangeAspect="1"/>
            </p:cNvPicPr>
            <p:nvPr/>
          </p:nvPicPr>
          <p:blipFill>
            <a:blip r:embed="rId4">
              <a:extLst/>
            </a:blip>
            <a:srcRect t="8310"/>
            <a:stretch>
              <a:fillRect/>
            </a:stretch>
          </p:blipFill>
          <p:spPr>
            <a:xfrm>
              <a:off x="7594813" y="4971744"/>
              <a:ext cx="1270001" cy="9932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" name="step4.pdf" descr="step4.pdf"/>
            <p:cNvPicPr>
              <a:picLocks noChangeAspect="1"/>
            </p:cNvPicPr>
            <p:nvPr/>
          </p:nvPicPr>
          <p:blipFill>
            <a:blip r:embed="rId5">
              <a:extLst/>
            </a:blip>
            <a:srcRect t="8826"/>
            <a:stretch>
              <a:fillRect/>
            </a:stretch>
          </p:blipFill>
          <p:spPr>
            <a:xfrm>
              <a:off x="7908011" y="4062442"/>
              <a:ext cx="1270001" cy="9876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" name="step8.pdf" descr="step8.pdf"/>
            <p:cNvPicPr>
              <a:picLocks noChangeAspect="1"/>
            </p:cNvPicPr>
            <p:nvPr/>
          </p:nvPicPr>
          <p:blipFill>
            <a:blip r:embed="rId6">
              <a:extLst/>
            </a:blip>
            <a:srcRect t="8556"/>
            <a:stretch>
              <a:fillRect/>
            </a:stretch>
          </p:blipFill>
          <p:spPr>
            <a:xfrm>
              <a:off x="8344558" y="3173577"/>
              <a:ext cx="1270002" cy="9905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" name="step12.pdf" descr="step12.pdf"/>
            <p:cNvPicPr>
              <a:picLocks noChangeAspect="1"/>
            </p:cNvPicPr>
            <p:nvPr/>
          </p:nvPicPr>
          <p:blipFill>
            <a:blip r:embed="rId7">
              <a:extLst/>
            </a:blip>
            <a:srcRect t="8247"/>
            <a:stretch>
              <a:fillRect/>
            </a:stretch>
          </p:blipFill>
          <p:spPr>
            <a:xfrm>
              <a:off x="8781106" y="2253017"/>
              <a:ext cx="1270001" cy="9938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" name="step16.pdf" descr="step16.pdf"/>
            <p:cNvPicPr>
              <a:picLocks noChangeAspect="1"/>
            </p:cNvPicPr>
            <p:nvPr/>
          </p:nvPicPr>
          <p:blipFill>
            <a:blip r:embed="rId8">
              <a:extLst/>
            </a:blip>
            <a:srcRect t="8304"/>
            <a:stretch>
              <a:fillRect/>
            </a:stretch>
          </p:blipFill>
          <p:spPr>
            <a:xfrm>
              <a:off x="9217652" y="1348155"/>
              <a:ext cx="1270003" cy="9932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" name="step20.pdf" descr="step20.pdf"/>
            <p:cNvPicPr>
              <a:picLocks noChangeAspect="1"/>
            </p:cNvPicPr>
            <p:nvPr/>
          </p:nvPicPr>
          <p:blipFill>
            <a:blip r:embed="rId9">
              <a:extLst/>
            </a:blip>
            <a:srcRect t="8399"/>
            <a:stretch>
              <a:fillRect/>
            </a:stretch>
          </p:blipFill>
          <p:spPr>
            <a:xfrm>
              <a:off x="9614560" y="473288"/>
              <a:ext cx="1270003" cy="9922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9" name="TextBox 48"/>
          <p:cNvSpPr txBox="1"/>
          <p:nvPr/>
        </p:nvSpPr>
        <p:spPr>
          <a:xfrm>
            <a:off x="862803" y="-121023"/>
            <a:ext cx="102051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Prediction accuracy usually accumulates</a:t>
            </a:r>
          </a:p>
        </p:txBody>
      </p:sp>
      <p:sp>
        <p:nvSpPr>
          <p:cNvPr id="53" name="TextBox 52"/>
          <p:cNvSpPr txBox="1"/>
          <p:nvPr/>
        </p:nvSpPr>
        <p:spPr>
          <a:xfrm rot="17895382">
            <a:off x="7825525" y="3288092"/>
            <a:ext cx="396833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/>
              <a:t>phase difference from optimal</a:t>
            </a:r>
          </a:p>
        </p:txBody>
      </p:sp>
      <p:sp>
        <p:nvSpPr>
          <p:cNvPr id="54" name="Oval 53"/>
          <p:cNvSpPr/>
          <p:nvPr/>
        </p:nvSpPr>
        <p:spPr>
          <a:xfrm>
            <a:off x="3595938" y="2017059"/>
            <a:ext cx="3051341" cy="3630706"/>
          </a:xfrm>
          <a:prstGeom prst="ellipse">
            <a:avLst/>
          </a:prstGeom>
          <a:noFill/>
          <a:ln w="76200">
            <a:solidFill>
              <a:schemeClr val="accent1">
                <a:shade val="50000"/>
                <a:alpha val="2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4163941" y="3394818"/>
            <a:ext cx="1915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Wrong predictions</a:t>
            </a:r>
          </a:p>
          <a:p>
            <a:r>
              <a:rPr lang="en-US" dirty="0"/>
              <a:t>delay convergence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46743" y="1138696"/>
            <a:ext cx="1834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Simulation:</a:t>
            </a:r>
          </a:p>
        </p:txBody>
      </p:sp>
    </p:spTree>
    <p:extLst>
      <p:ext uri="{BB962C8B-B14F-4D97-AF65-F5344CB8AC3E}">
        <p14:creationId xmlns:p14="http://schemas.microsoft.com/office/powerpoint/2010/main" val="2705405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5299" y="-121023"/>
            <a:ext cx="96800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Faster than SPGD at same sample rate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9658" y="1047984"/>
            <a:ext cx="478971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000" dirty="0"/>
              <a:t>81 beam combiner simulation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000" dirty="0"/>
              <a:t>SPGD steps scales as 10 x N</a:t>
            </a:r>
          </a:p>
          <a:p>
            <a:pPr marL="742950" lvl="1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000" dirty="0"/>
              <a:t>10 x 81 ≈ 800 </a:t>
            </a:r>
          </a:p>
          <a:p>
            <a:pPr marL="742950" lvl="1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000" dirty="0"/>
              <a:t>OK if </a:t>
            </a:r>
            <a:r>
              <a:rPr lang="en-US" sz="2000" dirty="0" err="1"/>
              <a:t>reprate</a:t>
            </a:r>
            <a:r>
              <a:rPr lang="en-US" sz="2000" dirty="0"/>
              <a:t> &gt;&gt; error frequency</a:t>
            </a:r>
          </a:p>
          <a:p>
            <a:pPr marL="1200150" lvl="2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000" i="1" dirty="0"/>
              <a:t>For us, </a:t>
            </a:r>
            <a:r>
              <a:rPr lang="en-US" sz="2000" i="1" dirty="0" err="1"/>
              <a:t>reprate</a:t>
            </a:r>
            <a:r>
              <a:rPr lang="en-US" sz="2000" i="1" dirty="0"/>
              <a:t> ≈ error frequency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000" dirty="0"/>
              <a:t>Pattern recognition scheme scales as √N</a:t>
            </a:r>
            <a:endParaRPr lang="en-US" sz="2000" dirty="0">
              <a:solidFill>
                <a:srgbClr val="FF0000"/>
              </a:solidFill>
            </a:endParaRPr>
          </a:p>
          <a:p>
            <a:pPr marL="742950" lvl="1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000" dirty="0"/>
              <a:t>Average to converge:</a:t>
            </a:r>
          </a:p>
          <a:p>
            <a:pPr marL="1200150" lvl="2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000" dirty="0"/>
              <a:t>8 beams: 5 steps</a:t>
            </a:r>
          </a:p>
          <a:p>
            <a:pPr marL="1200150" lvl="2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000" dirty="0"/>
              <a:t>81 beams: 40 steps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000" dirty="0"/>
              <a:t>Better efficiency, stability (no dither)</a:t>
            </a:r>
          </a:p>
        </p:txBody>
      </p:sp>
      <p:pic>
        <p:nvPicPr>
          <p:cNvPr id="2049" name="Picture 1" descr="age13image39018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543" y="1047984"/>
            <a:ext cx="6898025" cy="463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4439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15343" y="-121023"/>
            <a:ext cx="9300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How to train on an unstable system?</a:t>
            </a:r>
          </a:p>
        </p:txBody>
      </p:sp>
      <p:pic>
        <p:nvPicPr>
          <p:cNvPr id="4" name="Google Shape;2838;p33"/>
          <p:cNvPicPr preferRelativeResize="0"/>
          <p:nvPr/>
        </p:nvPicPr>
        <p:blipFill rotWithShape="1">
          <a:blip r:embed="rId2">
            <a:alphaModFix/>
          </a:blip>
          <a:srcRect r="13329"/>
          <a:stretch/>
        </p:blipFill>
        <p:spPr>
          <a:xfrm>
            <a:off x="1618691" y="1694562"/>
            <a:ext cx="2634366" cy="2423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839;p33"/>
          <p:cNvPicPr preferRelativeResize="0"/>
          <p:nvPr/>
        </p:nvPicPr>
        <p:blipFill rotWithShape="1">
          <a:blip r:embed="rId3">
            <a:alphaModFix/>
          </a:blip>
          <a:srcRect l="7501"/>
          <a:stretch/>
        </p:blipFill>
        <p:spPr>
          <a:xfrm>
            <a:off x="4253057" y="1694562"/>
            <a:ext cx="2811470" cy="2423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840;p33"/>
          <p:cNvPicPr preferRelativeResize="0"/>
          <p:nvPr/>
        </p:nvPicPr>
        <p:blipFill rotWithShape="1">
          <a:blip r:embed="rId4">
            <a:alphaModFix/>
          </a:blip>
          <a:srcRect l="6820"/>
          <a:stretch/>
        </p:blipFill>
        <p:spPr>
          <a:xfrm>
            <a:off x="7231168" y="1736991"/>
            <a:ext cx="2914317" cy="238155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847;p33"/>
          <p:cNvSpPr txBox="1"/>
          <p:nvPr/>
        </p:nvSpPr>
        <p:spPr>
          <a:xfrm>
            <a:off x="7401037" y="4400652"/>
            <a:ext cx="2076791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pattern difference</a:t>
            </a:r>
            <a:endParaRPr/>
          </a:p>
        </p:txBody>
      </p:sp>
      <p:sp>
        <p:nvSpPr>
          <p:cNvPr id="13" name="Right Brace 12"/>
          <p:cNvSpPr/>
          <p:nvPr/>
        </p:nvSpPr>
        <p:spPr>
          <a:xfrm rot="5400000">
            <a:off x="4028321" y="1967295"/>
            <a:ext cx="348344" cy="465786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741306" y="4492955"/>
            <a:ext cx="4922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drift over 24 hours, with </a:t>
            </a:r>
            <a:r>
              <a:rPr lang="en-US"/>
              <a:t>same programmed inputs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24114" y="909564"/>
            <a:ext cx="7635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Even with highly stable SLM setup, phases and </a:t>
            </a:r>
            <a:r>
              <a:rPr lang="en-US" sz="2400"/>
              <a:t>powers drift: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1786" y="5144396"/>
            <a:ext cx="113271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/>
              <a:t>The NN will have to be trained on </a:t>
            </a:r>
            <a:r>
              <a:rPr lang="en-US" sz="2400" i="1" dirty="0"/>
              <a:t>real</a:t>
            </a:r>
            <a:r>
              <a:rPr lang="en-US" sz="2400" dirty="0"/>
              <a:t> combiners with </a:t>
            </a:r>
            <a:r>
              <a:rPr lang="en-US" sz="2400" i="1" dirty="0"/>
              <a:t>constantly changing</a:t>
            </a:r>
            <a:r>
              <a:rPr lang="en-US" sz="2400" dirty="0"/>
              <a:t> parameters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Need a training scheme robust against drift</a:t>
            </a:r>
          </a:p>
        </p:txBody>
      </p:sp>
    </p:spTree>
    <p:extLst>
      <p:ext uri="{BB962C8B-B14F-4D97-AF65-F5344CB8AC3E}">
        <p14:creationId xmlns:p14="http://schemas.microsoft.com/office/powerpoint/2010/main" val="553824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379;g150274683f1_0_6314">
            <a:extLst>
              <a:ext uri="{FF2B5EF4-FFF2-40B4-BE49-F238E27FC236}">
                <a16:creationId xmlns:a16="http://schemas.microsoft.com/office/drawing/2014/main" id="{E22191A9-6403-7146-8659-6F44A5D79CF2}"/>
              </a:ext>
            </a:extLst>
          </p:cNvPr>
          <p:cNvSpPr txBox="1"/>
          <p:nvPr/>
        </p:nvSpPr>
        <p:spPr>
          <a:xfrm>
            <a:off x="5236535" y="685000"/>
            <a:ext cx="1257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accen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NN (X) = Y</a:t>
            </a:r>
            <a:endParaRPr sz="1800" b="1" i="0" u="none" strike="noStrike" cap="none">
              <a:solidFill>
                <a:schemeClr val="accen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6" name="Google Shape;2381;g150274683f1_0_6314">
            <a:extLst>
              <a:ext uri="{FF2B5EF4-FFF2-40B4-BE49-F238E27FC236}">
                <a16:creationId xmlns:a16="http://schemas.microsoft.com/office/drawing/2014/main" id="{374FA548-0256-A748-B69B-4156750A7D9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2054938" y="3779463"/>
            <a:ext cx="1369668" cy="7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382;g150274683f1_0_6314">
            <a:extLst>
              <a:ext uri="{FF2B5EF4-FFF2-40B4-BE49-F238E27FC236}">
                <a16:creationId xmlns:a16="http://schemas.microsoft.com/office/drawing/2014/main" id="{0DC0B19E-D473-484F-95D0-E8716955DC1D}"/>
              </a:ext>
            </a:extLst>
          </p:cNvPr>
          <p:cNvSpPr txBox="1"/>
          <p:nvPr/>
        </p:nvSpPr>
        <p:spPr>
          <a:xfrm>
            <a:off x="3614150" y="2561975"/>
            <a:ext cx="503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X</a:t>
            </a:r>
            <a:endParaRPr/>
          </a:p>
        </p:txBody>
      </p:sp>
      <p:cxnSp>
        <p:nvCxnSpPr>
          <p:cNvPr id="8" name="Google Shape;2383;g150274683f1_0_6314">
            <a:extLst>
              <a:ext uri="{FF2B5EF4-FFF2-40B4-BE49-F238E27FC236}">
                <a16:creationId xmlns:a16="http://schemas.microsoft.com/office/drawing/2014/main" id="{2142342B-2505-9F48-B9DB-B9E3A2EFE39D}"/>
              </a:ext>
            </a:extLst>
          </p:cNvPr>
          <p:cNvCxnSpPr>
            <a:stCxn id="10" idx="2"/>
            <a:endCxn id="6" idx="3"/>
          </p:cNvCxnSpPr>
          <p:nvPr/>
        </p:nvCxnSpPr>
        <p:spPr>
          <a:xfrm rot="16200000" flipH="1">
            <a:off x="1176551" y="3270525"/>
            <a:ext cx="1124375" cy="632400"/>
          </a:xfrm>
          <a:prstGeom prst="bentConnector2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" name="Google Shape;2385;g150274683f1_0_6314">
            <a:extLst>
              <a:ext uri="{FF2B5EF4-FFF2-40B4-BE49-F238E27FC236}">
                <a16:creationId xmlns:a16="http://schemas.microsoft.com/office/drawing/2014/main" id="{2BC38B9B-D1B2-214C-BE3E-8A0405BAB065}"/>
              </a:ext>
            </a:extLst>
          </p:cNvPr>
          <p:cNvCxnSpPr>
            <a:stCxn id="7" idx="2"/>
            <a:endCxn id="6" idx="1"/>
          </p:cNvCxnSpPr>
          <p:nvPr/>
        </p:nvCxnSpPr>
        <p:spPr>
          <a:xfrm rot="5400000">
            <a:off x="3051784" y="3334997"/>
            <a:ext cx="1186738" cy="441094"/>
          </a:xfrm>
          <a:prstGeom prst="bentConnector2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" name="Google Shape;2384;g150274683f1_0_6314">
            <a:extLst>
              <a:ext uri="{FF2B5EF4-FFF2-40B4-BE49-F238E27FC236}">
                <a16:creationId xmlns:a16="http://schemas.microsoft.com/office/drawing/2014/main" id="{91B01B7B-02DA-E248-AB71-F5B0C7DA0E61}"/>
              </a:ext>
            </a:extLst>
          </p:cNvPr>
          <p:cNvSpPr txBox="1"/>
          <p:nvPr/>
        </p:nvSpPr>
        <p:spPr>
          <a:xfrm>
            <a:off x="1170988" y="2624338"/>
            <a:ext cx="503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Y</a:t>
            </a:r>
            <a:endParaRPr/>
          </a:p>
        </p:txBody>
      </p:sp>
      <p:sp>
        <p:nvSpPr>
          <p:cNvPr id="5" name="Google Shape;2386;g150274683f1_0_6314">
            <a:extLst>
              <a:ext uri="{FF2B5EF4-FFF2-40B4-BE49-F238E27FC236}">
                <a16:creationId xmlns:a16="http://schemas.microsoft.com/office/drawing/2014/main" id="{524D3BFA-FAEA-E644-A268-5C0FC58C5823}"/>
              </a:ext>
            </a:extLst>
          </p:cNvPr>
          <p:cNvSpPr txBox="1"/>
          <p:nvPr/>
        </p:nvSpPr>
        <p:spPr>
          <a:xfrm>
            <a:off x="2682800" y="4422613"/>
            <a:ext cx="932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NN</a:t>
            </a:r>
            <a:endParaRPr/>
          </a:p>
        </p:txBody>
      </p:sp>
      <p:sp>
        <p:nvSpPr>
          <p:cNvPr id="14" name="Google Shape;2390;g150274683f1_0_6314">
            <a:extLst>
              <a:ext uri="{FF2B5EF4-FFF2-40B4-BE49-F238E27FC236}">
                <a16:creationId xmlns:a16="http://schemas.microsoft.com/office/drawing/2014/main" id="{72100B30-9B1F-A646-8E00-237A43D8C235}"/>
              </a:ext>
            </a:extLst>
          </p:cNvPr>
          <p:cNvSpPr txBox="1"/>
          <p:nvPr/>
        </p:nvSpPr>
        <p:spPr>
          <a:xfrm>
            <a:off x="1031675" y="4940851"/>
            <a:ext cx="4354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accen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X = pattern before + pattern after dither </a:t>
            </a:r>
            <a:endParaRPr sz="1800" b="1" i="0" u="none" strike="noStrike" cap="none" dirty="0">
              <a:solidFill>
                <a:schemeClr val="accen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accen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Y = dither</a:t>
            </a:r>
            <a:endParaRPr sz="1800" b="1" i="0" u="none" strike="noStrike" cap="none" dirty="0">
              <a:solidFill>
                <a:schemeClr val="accen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16" name="Google Shape;2392;g150274683f1_0_6314">
            <a:extLst>
              <a:ext uri="{FF2B5EF4-FFF2-40B4-BE49-F238E27FC236}">
                <a16:creationId xmlns:a16="http://schemas.microsoft.com/office/drawing/2014/main" id="{79258745-4374-7042-B7BB-26B9EF39ADB2}"/>
              </a:ext>
            </a:extLst>
          </p:cNvPr>
          <p:cNvSpPr/>
          <p:nvPr/>
        </p:nvSpPr>
        <p:spPr>
          <a:xfrm>
            <a:off x="4542988" y="2078124"/>
            <a:ext cx="920000" cy="492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Before</a:t>
            </a:r>
            <a:endParaRPr dirty="0"/>
          </a:p>
        </p:txBody>
      </p:sp>
      <p:sp>
        <p:nvSpPr>
          <p:cNvPr id="17" name="Google Shape;2393;g150274683f1_0_6314">
            <a:extLst>
              <a:ext uri="{FF2B5EF4-FFF2-40B4-BE49-F238E27FC236}">
                <a16:creationId xmlns:a16="http://schemas.microsoft.com/office/drawing/2014/main" id="{C5CCEDBC-99E8-D147-B63E-F96D1F0E944C}"/>
              </a:ext>
            </a:extLst>
          </p:cNvPr>
          <p:cNvSpPr/>
          <p:nvPr/>
        </p:nvSpPr>
        <p:spPr>
          <a:xfrm>
            <a:off x="4634474" y="2896700"/>
            <a:ext cx="708089" cy="492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After</a:t>
            </a:r>
            <a:endParaRPr dirty="0"/>
          </a:p>
        </p:txBody>
      </p:sp>
      <p:cxnSp>
        <p:nvCxnSpPr>
          <p:cNvPr id="18" name="Google Shape;2394;g150274683f1_0_6314">
            <a:extLst>
              <a:ext uri="{FF2B5EF4-FFF2-40B4-BE49-F238E27FC236}">
                <a16:creationId xmlns:a16="http://schemas.microsoft.com/office/drawing/2014/main" id="{030E0331-E483-6E44-9A47-C226B0E3D28C}"/>
              </a:ext>
            </a:extLst>
          </p:cNvPr>
          <p:cNvCxnSpPr>
            <a:stCxn id="23" idx="0"/>
            <a:endCxn id="24" idx="2"/>
          </p:cNvCxnSpPr>
          <p:nvPr/>
        </p:nvCxnSpPr>
        <p:spPr>
          <a:xfrm rot="10800000" flipH="1">
            <a:off x="778675" y="2008450"/>
            <a:ext cx="675300" cy="1003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19" name="Google Shape;2399;g150274683f1_0_6314">
            <a:extLst>
              <a:ext uri="{FF2B5EF4-FFF2-40B4-BE49-F238E27FC236}">
                <a16:creationId xmlns:a16="http://schemas.microsoft.com/office/drawing/2014/main" id="{4F35A263-BA8C-0447-9C9D-829058BB7789}"/>
              </a:ext>
            </a:extLst>
          </p:cNvPr>
          <p:cNvSpPr txBox="1"/>
          <p:nvPr/>
        </p:nvSpPr>
        <p:spPr>
          <a:xfrm>
            <a:off x="339871" y="1888781"/>
            <a:ext cx="85211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dither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input</a:t>
            </a:r>
            <a:endParaRPr dirty="0"/>
          </a:p>
        </p:txBody>
      </p:sp>
      <p:sp>
        <p:nvSpPr>
          <p:cNvPr id="20" name="Google Shape;2400;g150274683f1_0_6314">
            <a:extLst>
              <a:ext uri="{FF2B5EF4-FFF2-40B4-BE49-F238E27FC236}">
                <a16:creationId xmlns:a16="http://schemas.microsoft.com/office/drawing/2014/main" id="{E22048D7-A4A5-9E44-86D3-5CD7814A8813}"/>
              </a:ext>
            </a:extLst>
          </p:cNvPr>
          <p:cNvSpPr/>
          <p:nvPr/>
        </p:nvSpPr>
        <p:spPr>
          <a:xfrm rot="18633609">
            <a:off x="686168" y="3085435"/>
            <a:ext cx="171510" cy="186524"/>
          </a:xfrm>
          <a:custGeom>
            <a:avLst/>
            <a:gdLst/>
            <a:ahLst/>
            <a:cxnLst/>
            <a:rect l="l" t="t" r="r" b="b"/>
            <a:pathLst>
              <a:path w="34933" h="18150" extrusionOk="0">
                <a:moveTo>
                  <a:pt x="5319" y="4862"/>
                </a:moveTo>
                <a:cubicBezTo>
                  <a:pt x="2706" y="8345"/>
                  <a:pt x="-2472" y="15385"/>
                  <a:pt x="1423" y="17331"/>
                </a:cubicBezTo>
                <a:cubicBezTo>
                  <a:pt x="6732" y="19984"/>
                  <a:pt x="13591" y="14514"/>
                  <a:pt x="17788" y="10317"/>
                </a:cubicBezTo>
                <a:cubicBezTo>
                  <a:pt x="19482" y="8623"/>
                  <a:pt x="15159" y="5445"/>
                  <a:pt x="16230" y="3303"/>
                </a:cubicBezTo>
                <a:cubicBezTo>
                  <a:pt x="17780" y="203"/>
                  <a:pt x="23261" y="-585"/>
                  <a:pt x="26361" y="965"/>
                </a:cubicBezTo>
                <a:cubicBezTo>
                  <a:pt x="29188" y="2378"/>
                  <a:pt x="29332" y="7490"/>
                  <a:pt x="27919" y="10317"/>
                </a:cubicBezTo>
                <a:cubicBezTo>
                  <a:pt x="26662" y="12830"/>
                  <a:pt x="23244" y="14521"/>
                  <a:pt x="23244" y="17331"/>
                </a:cubicBezTo>
                <a:cubicBezTo>
                  <a:pt x="23244" y="18630"/>
                  <a:pt x="25908" y="17742"/>
                  <a:pt x="27140" y="17331"/>
                </a:cubicBezTo>
                <a:cubicBezTo>
                  <a:pt x="29895" y="16413"/>
                  <a:pt x="32029" y="13434"/>
                  <a:pt x="34933" y="13434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" name="Google Shape;2401;g150274683f1_0_6314">
            <a:extLst>
              <a:ext uri="{FF2B5EF4-FFF2-40B4-BE49-F238E27FC236}">
                <a16:creationId xmlns:a16="http://schemas.microsoft.com/office/drawing/2014/main" id="{7CCAA16B-D811-E34F-A7BA-5B7F23615438}"/>
              </a:ext>
            </a:extLst>
          </p:cNvPr>
          <p:cNvSpPr/>
          <p:nvPr/>
        </p:nvSpPr>
        <p:spPr>
          <a:xfrm rot="8852400">
            <a:off x="1589054" y="1962982"/>
            <a:ext cx="171505" cy="186499"/>
          </a:xfrm>
          <a:custGeom>
            <a:avLst/>
            <a:gdLst/>
            <a:ahLst/>
            <a:cxnLst/>
            <a:rect l="l" t="t" r="r" b="b"/>
            <a:pathLst>
              <a:path w="34933" h="18150" extrusionOk="0">
                <a:moveTo>
                  <a:pt x="5319" y="4862"/>
                </a:moveTo>
                <a:cubicBezTo>
                  <a:pt x="2706" y="8345"/>
                  <a:pt x="-2472" y="15385"/>
                  <a:pt x="1423" y="17331"/>
                </a:cubicBezTo>
                <a:cubicBezTo>
                  <a:pt x="6732" y="19984"/>
                  <a:pt x="13591" y="14514"/>
                  <a:pt x="17788" y="10317"/>
                </a:cubicBezTo>
                <a:cubicBezTo>
                  <a:pt x="19482" y="8623"/>
                  <a:pt x="15159" y="5445"/>
                  <a:pt x="16230" y="3303"/>
                </a:cubicBezTo>
                <a:cubicBezTo>
                  <a:pt x="17780" y="203"/>
                  <a:pt x="23261" y="-585"/>
                  <a:pt x="26361" y="965"/>
                </a:cubicBezTo>
                <a:cubicBezTo>
                  <a:pt x="29188" y="2378"/>
                  <a:pt x="29332" y="7490"/>
                  <a:pt x="27919" y="10317"/>
                </a:cubicBezTo>
                <a:cubicBezTo>
                  <a:pt x="26662" y="12830"/>
                  <a:pt x="23244" y="14521"/>
                  <a:pt x="23244" y="17331"/>
                </a:cubicBezTo>
                <a:cubicBezTo>
                  <a:pt x="23244" y="18630"/>
                  <a:pt x="25908" y="17742"/>
                  <a:pt x="27140" y="17331"/>
                </a:cubicBezTo>
                <a:cubicBezTo>
                  <a:pt x="29895" y="16413"/>
                  <a:pt x="32029" y="13434"/>
                  <a:pt x="34933" y="13434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22" name="Google Shape;2402;g150274683f1_0_6314">
            <a:extLst>
              <a:ext uri="{FF2B5EF4-FFF2-40B4-BE49-F238E27FC236}">
                <a16:creationId xmlns:a16="http://schemas.microsoft.com/office/drawing/2014/main" id="{91434BB7-483E-AE48-9434-4BB5F95D2A50}"/>
              </a:ext>
            </a:extLst>
          </p:cNvPr>
          <p:cNvCxnSpPr/>
          <p:nvPr/>
        </p:nvCxnSpPr>
        <p:spPr>
          <a:xfrm flipH="1">
            <a:off x="857250" y="2066925"/>
            <a:ext cx="723900" cy="1104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" name="Google Shape;2395;g150274683f1_0_6314">
            <a:extLst>
              <a:ext uri="{FF2B5EF4-FFF2-40B4-BE49-F238E27FC236}">
                <a16:creationId xmlns:a16="http://schemas.microsoft.com/office/drawing/2014/main" id="{4A08040C-23E4-5E44-9A84-4E48DDE2041B}"/>
              </a:ext>
            </a:extLst>
          </p:cNvPr>
          <p:cNvSpPr/>
          <p:nvPr/>
        </p:nvSpPr>
        <p:spPr>
          <a:xfrm>
            <a:off x="584725" y="3012250"/>
            <a:ext cx="387900" cy="3651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396;g150274683f1_0_6314">
            <a:extLst>
              <a:ext uri="{FF2B5EF4-FFF2-40B4-BE49-F238E27FC236}">
                <a16:creationId xmlns:a16="http://schemas.microsoft.com/office/drawing/2014/main" id="{B05DE1B1-7F60-EC46-A466-5D4ED7CF1A1B}"/>
              </a:ext>
            </a:extLst>
          </p:cNvPr>
          <p:cNvSpPr/>
          <p:nvPr/>
        </p:nvSpPr>
        <p:spPr>
          <a:xfrm>
            <a:off x="1453825" y="1826025"/>
            <a:ext cx="387900" cy="3651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404;g150274683f1_0_6314">
            <a:extLst>
              <a:ext uri="{FF2B5EF4-FFF2-40B4-BE49-F238E27FC236}">
                <a16:creationId xmlns:a16="http://schemas.microsoft.com/office/drawing/2014/main" id="{34216C50-2E00-5042-8198-16AE194706BD}"/>
              </a:ext>
            </a:extLst>
          </p:cNvPr>
          <p:cNvSpPr txBox="1"/>
          <p:nvPr/>
        </p:nvSpPr>
        <p:spPr>
          <a:xfrm>
            <a:off x="6308325" y="1001125"/>
            <a:ext cx="5523600" cy="625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NN operation:</a:t>
            </a:r>
            <a:endParaRPr sz="1400" b="0" i="0" u="none" strike="noStrike" cap="none" dirty="0">
              <a:solidFill>
                <a:srgbClr val="0000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7" name="Google Shape;2405;g150274683f1_0_6314">
            <a:extLst>
              <a:ext uri="{FF2B5EF4-FFF2-40B4-BE49-F238E27FC236}">
                <a16:creationId xmlns:a16="http://schemas.microsoft.com/office/drawing/2014/main" id="{37E4EDB9-2DC1-4B4A-A16A-0D83AA72A0A0}"/>
              </a:ext>
            </a:extLst>
          </p:cNvPr>
          <p:cNvSpPr txBox="1"/>
          <p:nvPr/>
        </p:nvSpPr>
        <p:spPr>
          <a:xfrm>
            <a:off x="7398843" y="4888683"/>
            <a:ext cx="4354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accen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X = current pattern + target pattern</a:t>
            </a:r>
            <a:endParaRPr sz="1800" b="1" i="0" u="none" strike="noStrike" cap="none" dirty="0">
              <a:solidFill>
                <a:schemeClr val="accen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accen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Y = correction</a:t>
            </a:r>
            <a:endParaRPr sz="1800" b="1" i="0" u="none" strike="noStrike" cap="none" dirty="0">
              <a:solidFill>
                <a:schemeClr val="accen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0" name="Google Shape;2408;g150274683f1_0_6314">
            <a:extLst>
              <a:ext uri="{FF2B5EF4-FFF2-40B4-BE49-F238E27FC236}">
                <a16:creationId xmlns:a16="http://schemas.microsoft.com/office/drawing/2014/main" id="{4C44555F-683F-2D4A-9786-7A6C576B9FAE}"/>
              </a:ext>
            </a:extLst>
          </p:cNvPr>
          <p:cNvSpPr/>
          <p:nvPr/>
        </p:nvSpPr>
        <p:spPr>
          <a:xfrm>
            <a:off x="10800500" y="1943913"/>
            <a:ext cx="947000" cy="492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Current</a:t>
            </a:r>
            <a:endParaRPr dirty="0"/>
          </a:p>
        </p:txBody>
      </p:sp>
      <p:sp>
        <p:nvSpPr>
          <p:cNvPr id="31" name="Google Shape;2409;g150274683f1_0_6314">
            <a:extLst>
              <a:ext uri="{FF2B5EF4-FFF2-40B4-BE49-F238E27FC236}">
                <a16:creationId xmlns:a16="http://schemas.microsoft.com/office/drawing/2014/main" id="{155724E0-BA4A-3D40-A46D-A2498B39A3FB}"/>
              </a:ext>
            </a:extLst>
          </p:cNvPr>
          <p:cNvSpPr/>
          <p:nvPr/>
        </p:nvSpPr>
        <p:spPr>
          <a:xfrm>
            <a:off x="10800512" y="2887588"/>
            <a:ext cx="829421" cy="4926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Target</a:t>
            </a:r>
            <a:endParaRPr dirty="0"/>
          </a:p>
        </p:txBody>
      </p:sp>
      <p:sp>
        <p:nvSpPr>
          <p:cNvPr id="32" name="Google Shape;2410;g150274683f1_0_6314">
            <a:extLst>
              <a:ext uri="{FF2B5EF4-FFF2-40B4-BE49-F238E27FC236}">
                <a16:creationId xmlns:a16="http://schemas.microsoft.com/office/drawing/2014/main" id="{542F8693-6DCC-FC40-895A-E0106FECD8FE}"/>
              </a:ext>
            </a:extLst>
          </p:cNvPr>
          <p:cNvSpPr txBox="1"/>
          <p:nvPr/>
        </p:nvSpPr>
        <p:spPr>
          <a:xfrm>
            <a:off x="8165513" y="2157038"/>
            <a:ext cx="1810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" name="Google Shape;2411;g150274683f1_0_6314">
            <a:extLst>
              <a:ext uri="{FF2B5EF4-FFF2-40B4-BE49-F238E27FC236}">
                <a16:creationId xmlns:a16="http://schemas.microsoft.com/office/drawing/2014/main" id="{DCFE663D-77A7-6141-BC50-E9B5D274E7C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8386075" y="3706850"/>
            <a:ext cx="1369668" cy="7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2415;g150274683f1_0_6314">
            <a:extLst>
              <a:ext uri="{FF2B5EF4-FFF2-40B4-BE49-F238E27FC236}">
                <a16:creationId xmlns:a16="http://schemas.microsoft.com/office/drawing/2014/main" id="{1B0313B3-2CF5-7E42-9828-790B3BF7306F}"/>
              </a:ext>
            </a:extLst>
          </p:cNvPr>
          <p:cNvSpPr txBox="1"/>
          <p:nvPr/>
        </p:nvSpPr>
        <p:spPr>
          <a:xfrm>
            <a:off x="9907188" y="2489363"/>
            <a:ext cx="503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X</a:t>
            </a:r>
            <a:endParaRPr/>
          </a:p>
        </p:txBody>
      </p:sp>
      <p:cxnSp>
        <p:nvCxnSpPr>
          <p:cNvPr id="36" name="Google Shape;2416;g150274683f1_0_6314">
            <a:extLst>
              <a:ext uri="{FF2B5EF4-FFF2-40B4-BE49-F238E27FC236}">
                <a16:creationId xmlns:a16="http://schemas.microsoft.com/office/drawing/2014/main" id="{87A0345B-A6DA-C44E-A644-97996C0E23FF}"/>
              </a:ext>
            </a:extLst>
          </p:cNvPr>
          <p:cNvCxnSpPr>
            <a:stCxn id="38" idx="2"/>
            <a:endCxn id="33" idx="3"/>
          </p:cNvCxnSpPr>
          <p:nvPr/>
        </p:nvCxnSpPr>
        <p:spPr>
          <a:xfrm rot="16200000" flipH="1">
            <a:off x="7488625" y="3178875"/>
            <a:ext cx="1124400" cy="670500"/>
          </a:xfrm>
          <a:prstGeom prst="bentConnector2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37" name="Google Shape;2418;g150274683f1_0_6314">
            <a:extLst>
              <a:ext uri="{FF2B5EF4-FFF2-40B4-BE49-F238E27FC236}">
                <a16:creationId xmlns:a16="http://schemas.microsoft.com/office/drawing/2014/main" id="{7C6D005A-D5AC-104D-822F-DC1F997F8331}"/>
              </a:ext>
            </a:extLst>
          </p:cNvPr>
          <p:cNvCxnSpPr>
            <a:stCxn id="35" idx="2"/>
            <a:endCxn id="33" idx="1"/>
          </p:cNvCxnSpPr>
          <p:nvPr/>
        </p:nvCxnSpPr>
        <p:spPr>
          <a:xfrm rot="5400000">
            <a:off x="9363888" y="3281513"/>
            <a:ext cx="1186800" cy="402900"/>
          </a:xfrm>
          <a:prstGeom prst="bentConnector2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8" name="Google Shape;2417;g150274683f1_0_6314">
            <a:extLst>
              <a:ext uri="{FF2B5EF4-FFF2-40B4-BE49-F238E27FC236}">
                <a16:creationId xmlns:a16="http://schemas.microsoft.com/office/drawing/2014/main" id="{43CEBC52-3EDE-3144-B8BE-D3AFE5FB93F4}"/>
              </a:ext>
            </a:extLst>
          </p:cNvPr>
          <p:cNvSpPr txBox="1"/>
          <p:nvPr/>
        </p:nvSpPr>
        <p:spPr>
          <a:xfrm>
            <a:off x="7464025" y="2551725"/>
            <a:ext cx="503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Y</a:t>
            </a:r>
            <a:endParaRPr/>
          </a:p>
        </p:txBody>
      </p:sp>
      <p:sp>
        <p:nvSpPr>
          <p:cNvPr id="39" name="Google Shape;2419;g150274683f1_0_6314">
            <a:extLst>
              <a:ext uri="{FF2B5EF4-FFF2-40B4-BE49-F238E27FC236}">
                <a16:creationId xmlns:a16="http://schemas.microsoft.com/office/drawing/2014/main" id="{0CB5C5C7-38CC-2142-9F6C-CB874B617746}"/>
              </a:ext>
            </a:extLst>
          </p:cNvPr>
          <p:cNvSpPr txBox="1"/>
          <p:nvPr/>
        </p:nvSpPr>
        <p:spPr>
          <a:xfrm>
            <a:off x="8975838" y="4350000"/>
            <a:ext cx="932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NN</a:t>
            </a:r>
            <a:endParaRPr/>
          </a:p>
        </p:txBody>
      </p:sp>
      <p:cxnSp>
        <p:nvCxnSpPr>
          <p:cNvPr id="40" name="Google Shape;2421;g150274683f1_0_6314">
            <a:extLst>
              <a:ext uri="{FF2B5EF4-FFF2-40B4-BE49-F238E27FC236}">
                <a16:creationId xmlns:a16="http://schemas.microsoft.com/office/drawing/2014/main" id="{CCF43174-6B72-3849-B6FB-136E559E9E9B}"/>
              </a:ext>
            </a:extLst>
          </p:cNvPr>
          <p:cNvCxnSpPr/>
          <p:nvPr/>
        </p:nvCxnSpPr>
        <p:spPr>
          <a:xfrm>
            <a:off x="5841250" y="1187513"/>
            <a:ext cx="12300" cy="4800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1" name="Google Shape;2422;g150274683f1_0_6314">
            <a:extLst>
              <a:ext uri="{FF2B5EF4-FFF2-40B4-BE49-F238E27FC236}">
                <a16:creationId xmlns:a16="http://schemas.microsoft.com/office/drawing/2014/main" id="{83120279-F6C3-CB47-9820-89064D83FB9D}"/>
              </a:ext>
            </a:extLst>
          </p:cNvPr>
          <p:cNvCxnSpPr/>
          <p:nvPr/>
        </p:nvCxnSpPr>
        <p:spPr>
          <a:xfrm rot="10800000" flipH="1">
            <a:off x="7162043" y="1919337"/>
            <a:ext cx="675300" cy="1003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42" name="Google Shape;2423;g150274683f1_0_6314">
            <a:extLst>
              <a:ext uri="{FF2B5EF4-FFF2-40B4-BE49-F238E27FC236}">
                <a16:creationId xmlns:a16="http://schemas.microsoft.com/office/drawing/2014/main" id="{02C68BC3-A4C3-324A-A966-00BD9D3FA70E}"/>
              </a:ext>
            </a:extLst>
          </p:cNvPr>
          <p:cNvSpPr txBox="1"/>
          <p:nvPr/>
        </p:nvSpPr>
        <p:spPr>
          <a:xfrm>
            <a:off x="6421233" y="3765538"/>
            <a:ext cx="932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Phase Space</a:t>
            </a:r>
            <a:endParaRPr dirty="0"/>
          </a:p>
        </p:txBody>
      </p:sp>
      <p:sp>
        <p:nvSpPr>
          <p:cNvPr id="43" name="Google Shape;2424;g150274683f1_0_6314">
            <a:extLst>
              <a:ext uri="{FF2B5EF4-FFF2-40B4-BE49-F238E27FC236}">
                <a16:creationId xmlns:a16="http://schemas.microsoft.com/office/drawing/2014/main" id="{36950F12-2190-6449-8493-5EBFA067A03C}"/>
              </a:ext>
            </a:extLst>
          </p:cNvPr>
          <p:cNvSpPr txBox="1"/>
          <p:nvPr/>
        </p:nvSpPr>
        <p:spPr>
          <a:xfrm>
            <a:off x="6323320" y="1911091"/>
            <a:ext cx="125367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correction</a:t>
            </a:r>
            <a:endParaRPr dirty="0"/>
          </a:p>
        </p:txBody>
      </p:sp>
      <p:sp>
        <p:nvSpPr>
          <p:cNvPr id="44" name="Google Shape;2425;g150274683f1_0_6314">
            <a:extLst>
              <a:ext uri="{FF2B5EF4-FFF2-40B4-BE49-F238E27FC236}">
                <a16:creationId xmlns:a16="http://schemas.microsoft.com/office/drawing/2014/main" id="{7BDEE58B-C424-AC4F-A576-53A9EC0A400B}"/>
              </a:ext>
            </a:extLst>
          </p:cNvPr>
          <p:cNvSpPr/>
          <p:nvPr/>
        </p:nvSpPr>
        <p:spPr>
          <a:xfrm rot="18633609">
            <a:off x="6865811" y="2812747"/>
            <a:ext cx="171510" cy="186524"/>
          </a:xfrm>
          <a:custGeom>
            <a:avLst/>
            <a:gdLst/>
            <a:ahLst/>
            <a:cxnLst/>
            <a:rect l="l" t="t" r="r" b="b"/>
            <a:pathLst>
              <a:path w="34933" h="18150" extrusionOk="0">
                <a:moveTo>
                  <a:pt x="5319" y="4862"/>
                </a:moveTo>
                <a:cubicBezTo>
                  <a:pt x="2706" y="8345"/>
                  <a:pt x="-2472" y="15385"/>
                  <a:pt x="1423" y="17331"/>
                </a:cubicBezTo>
                <a:cubicBezTo>
                  <a:pt x="6732" y="19984"/>
                  <a:pt x="13591" y="14514"/>
                  <a:pt x="17788" y="10317"/>
                </a:cubicBezTo>
                <a:cubicBezTo>
                  <a:pt x="19482" y="8623"/>
                  <a:pt x="15159" y="5445"/>
                  <a:pt x="16230" y="3303"/>
                </a:cubicBezTo>
                <a:cubicBezTo>
                  <a:pt x="17780" y="203"/>
                  <a:pt x="23261" y="-585"/>
                  <a:pt x="26361" y="965"/>
                </a:cubicBezTo>
                <a:cubicBezTo>
                  <a:pt x="29188" y="2378"/>
                  <a:pt x="29332" y="7490"/>
                  <a:pt x="27919" y="10317"/>
                </a:cubicBezTo>
                <a:cubicBezTo>
                  <a:pt x="26662" y="12830"/>
                  <a:pt x="23244" y="14521"/>
                  <a:pt x="23244" y="17331"/>
                </a:cubicBezTo>
                <a:cubicBezTo>
                  <a:pt x="23244" y="18630"/>
                  <a:pt x="25908" y="17742"/>
                  <a:pt x="27140" y="17331"/>
                </a:cubicBezTo>
                <a:cubicBezTo>
                  <a:pt x="29895" y="16413"/>
                  <a:pt x="32029" y="13434"/>
                  <a:pt x="34933" y="13434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" name="Google Shape;2426;g150274683f1_0_6314">
            <a:extLst>
              <a:ext uri="{FF2B5EF4-FFF2-40B4-BE49-F238E27FC236}">
                <a16:creationId xmlns:a16="http://schemas.microsoft.com/office/drawing/2014/main" id="{E979BDAD-FB2E-554E-99D6-FD9F9B3C6CB2}"/>
              </a:ext>
            </a:extLst>
          </p:cNvPr>
          <p:cNvSpPr/>
          <p:nvPr/>
        </p:nvSpPr>
        <p:spPr>
          <a:xfrm rot="8852400">
            <a:off x="7768698" y="1690294"/>
            <a:ext cx="171505" cy="186499"/>
          </a:xfrm>
          <a:custGeom>
            <a:avLst/>
            <a:gdLst/>
            <a:ahLst/>
            <a:cxnLst/>
            <a:rect l="l" t="t" r="r" b="b"/>
            <a:pathLst>
              <a:path w="34933" h="18150" extrusionOk="0">
                <a:moveTo>
                  <a:pt x="5319" y="4862"/>
                </a:moveTo>
                <a:cubicBezTo>
                  <a:pt x="2706" y="8345"/>
                  <a:pt x="-2472" y="15385"/>
                  <a:pt x="1423" y="17331"/>
                </a:cubicBezTo>
                <a:cubicBezTo>
                  <a:pt x="6732" y="19984"/>
                  <a:pt x="13591" y="14514"/>
                  <a:pt x="17788" y="10317"/>
                </a:cubicBezTo>
                <a:cubicBezTo>
                  <a:pt x="19482" y="8623"/>
                  <a:pt x="15159" y="5445"/>
                  <a:pt x="16230" y="3303"/>
                </a:cubicBezTo>
                <a:cubicBezTo>
                  <a:pt x="17780" y="203"/>
                  <a:pt x="23261" y="-585"/>
                  <a:pt x="26361" y="965"/>
                </a:cubicBezTo>
                <a:cubicBezTo>
                  <a:pt x="29188" y="2378"/>
                  <a:pt x="29332" y="7490"/>
                  <a:pt x="27919" y="10317"/>
                </a:cubicBezTo>
                <a:cubicBezTo>
                  <a:pt x="26662" y="12830"/>
                  <a:pt x="23244" y="14521"/>
                  <a:pt x="23244" y="17331"/>
                </a:cubicBezTo>
                <a:cubicBezTo>
                  <a:pt x="23244" y="18630"/>
                  <a:pt x="25908" y="17742"/>
                  <a:pt x="27140" y="17331"/>
                </a:cubicBezTo>
                <a:cubicBezTo>
                  <a:pt x="29895" y="16413"/>
                  <a:pt x="32029" y="13434"/>
                  <a:pt x="34933" y="13434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46" name="Google Shape;2427;g150274683f1_0_6314">
            <a:extLst>
              <a:ext uri="{FF2B5EF4-FFF2-40B4-BE49-F238E27FC236}">
                <a16:creationId xmlns:a16="http://schemas.microsoft.com/office/drawing/2014/main" id="{37F5ED57-2687-994E-9877-2B96DB9DE70E}"/>
              </a:ext>
            </a:extLst>
          </p:cNvPr>
          <p:cNvCxnSpPr/>
          <p:nvPr/>
        </p:nvCxnSpPr>
        <p:spPr>
          <a:xfrm flipH="1">
            <a:off x="7036893" y="1794238"/>
            <a:ext cx="723900" cy="1104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" name="Google Shape;2428;g150274683f1_0_6314">
            <a:extLst>
              <a:ext uri="{FF2B5EF4-FFF2-40B4-BE49-F238E27FC236}">
                <a16:creationId xmlns:a16="http://schemas.microsoft.com/office/drawing/2014/main" id="{B82EBBCF-4297-DB47-951C-5B41F5467B38}"/>
              </a:ext>
            </a:extLst>
          </p:cNvPr>
          <p:cNvSpPr/>
          <p:nvPr/>
        </p:nvSpPr>
        <p:spPr>
          <a:xfrm>
            <a:off x="6764368" y="2739562"/>
            <a:ext cx="387900" cy="3651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2429;g150274683f1_0_6314">
            <a:extLst>
              <a:ext uri="{FF2B5EF4-FFF2-40B4-BE49-F238E27FC236}">
                <a16:creationId xmlns:a16="http://schemas.microsoft.com/office/drawing/2014/main" id="{8B5E340C-F9E7-454E-83FF-57B8222989DC}"/>
              </a:ext>
            </a:extLst>
          </p:cNvPr>
          <p:cNvSpPr/>
          <p:nvPr/>
        </p:nvSpPr>
        <p:spPr>
          <a:xfrm>
            <a:off x="7633468" y="1553338"/>
            <a:ext cx="387900" cy="3651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2432;g150274683f1_0_6314">
            <a:extLst>
              <a:ext uri="{FF2B5EF4-FFF2-40B4-BE49-F238E27FC236}">
                <a16:creationId xmlns:a16="http://schemas.microsoft.com/office/drawing/2014/main" id="{0F26B47B-26B8-BE4B-B3E3-AACFBA9F2498}"/>
              </a:ext>
            </a:extLst>
          </p:cNvPr>
          <p:cNvSpPr txBox="1"/>
          <p:nvPr/>
        </p:nvSpPr>
        <p:spPr>
          <a:xfrm>
            <a:off x="377548" y="3788629"/>
            <a:ext cx="932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Phase Space</a:t>
            </a:r>
            <a:endParaRPr dirty="0"/>
          </a:p>
        </p:txBody>
      </p:sp>
      <p:sp>
        <p:nvSpPr>
          <p:cNvPr id="52" name="Google Shape;2433;g150274683f1_0_6314">
            <a:extLst>
              <a:ext uri="{FF2B5EF4-FFF2-40B4-BE49-F238E27FC236}">
                <a16:creationId xmlns:a16="http://schemas.microsoft.com/office/drawing/2014/main" id="{66EE7622-4D11-A74F-A6CC-D88275444C1C}"/>
              </a:ext>
            </a:extLst>
          </p:cNvPr>
          <p:cNvSpPr txBox="1"/>
          <p:nvPr/>
        </p:nvSpPr>
        <p:spPr>
          <a:xfrm>
            <a:off x="4508193" y="3643752"/>
            <a:ext cx="1707299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Pattern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Space</a:t>
            </a:r>
            <a:endParaRPr dirty="0"/>
          </a:p>
        </p:txBody>
      </p:sp>
      <p:sp>
        <p:nvSpPr>
          <p:cNvPr id="53" name="Google Shape;2404;g150274683f1_0_6314">
            <a:extLst>
              <a:ext uri="{FF2B5EF4-FFF2-40B4-BE49-F238E27FC236}">
                <a16:creationId xmlns:a16="http://schemas.microsoft.com/office/drawing/2014/main" id="{DA3250B8-1996-AD42-BD3B-1481BA954276}"/>
              </a:ext>
            </a:extLst>
          </p:cNvPr>
          <p:cNvSpPr txBox="1"/>
          <p:nvPr/>
        </p:nvSpPr>
        <p:spPr>
          <a:xfrm>
            <a:off x="549013" y="985296"/>
            <a:ext cx="5523600" cy="625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10000"/>
              </a:lnSpc>
              <a:spcBef>
                <a:spcPts val="800"/>
              </a:spcBef>
              <a:buClr>
                <a:srgbClr val="000000"/>
              </a:buClr>
              <a:buSzPts val="2000"/>
            </a:pPr>
            <a:r>
              <a:rPr lang="en-US" sz="20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NN training:</a:t>
            </a:r>
            <a:endParaRPr lang="en-US" sz="1400" dirty="0">
              <a:solidFill>
                <a:srgbClr val="0000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661C802-17F2-8A4E-9862-D15CA4B78D6E}"/>
              </a:ext>
            </a:extLst>
          </p:cNvPr>
          <p:cNvSpPr txBox="1"/>
          <p:nvPr/>
        </p:nvSpPr>
        <p:spPr>
          <a:xfrm>
            <a:off x="4788093" y="246543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+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39E9961-4698-0046-97BD-DA25880C58EB}"/>
              </a:ext>
            </a:extLst>
          </p:cNvPr>
          <p:cNvSpPr txBox="1"/>
          <p:nvPr/>
        </p:nvSpPr>
        <p:spPr>
          <a:xfrm>
            <a:off x="11024158" y="239086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+</a:t>
            </a:r>
          </a:p>
        </p:txBody>
      </p:sp>
      <p:sp>
        <p:nvSpPr>
          <p:cNvPr id="57" name="Google Shape;2433;g150274683f1_0_6314">
            <a:extLst>
              <a:ext uri="{FF2B5EF4-FFF2-40B4-BE49-F238E27FC236}">
                <a16:creationId xmlns:a16="http://schemas.microsoft.com/office/drawing/2014/main" id="{B530E65D-C029-4B49-B810-48742BF09C1A}"/>
              </a:ext>
            </a:extLst>
          </p:cNvPr>
          <p:cNvSpPr txBox="1"/>
          <p:nvPr/>
        </p:nvSpPr>
        <p:spPr>
          <a:xfrm>
            <a:off x="10674851" y="3667152"/>
            <a:ext cx="1707299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Pattern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Space</a:t>
            </a:r>
            <a:endParaRPr dirty="0"/>
          </a:p>
        </p:txBody>
      </p:sp>
      <p:sp>
        <p:nvSpPr>
          <p:cNvPr id="58" name="Left Brace 57">
            <a:extLst>
              <a:ext uri="{FF2B5EF4-FFF2-40B4-BE49-F238E27FC236}">
                <a16:creationId xmlns:a16="http://schemas.microsoft.com/office/drawing/2014/main" id="{1FF34FCE-C4A6-CC48-B681-C890E0F8C202}"/>
              </a:ext>
            </a:extLst>
          </p:cNvPr>
          <p:cNvSpPr/>
          <p:nvPr/>
        </p:nvSpPr>
        <p:spPr>
          <a:xfrm>
            <a:off x="4016730" y="2403016"/>
            <a:ext cx="517224" cy="80380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Left Brace 58">
            <a:extLst>
              <a:ext uri="{FF2B5EF4-FFF2-40B4-BE49-F238E27FC236}">
                <a16:creationId xmlns:a16="http://schemas.microsoft.com/office/drawing/2014/main" id="{4EADA7F7-BFEE-3F43-8EF9-D370BED0163F}"/>
              </a:ext>
            </a:extLst>
          </p:cNvPr>
          <p:cNvSpPr/>
          <p:nvPr/>
        </p:nvSpPr>
        <p:spPr>
          <a:xfrm>
            <a:off x="10274392" y="2313895"/>
            <a:ext cx="517224" cy="80380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ight Arrow 59">
            <a:extLst>
              <a:ext uri="{FF2B5EF4-FFF2-40B4-BE49-F238E27FC236}">
                <a16:creationId xmlns:a16="http://schemas.microsoft.com/office/drawing/2014/main" id="{9CBBF14C-F208-524E-A108-778C7B7A3B4A}"/>
              </a:ext>
            </a:extLst>
          </p:cNvPr>
          <p:cNvSpPr/>
          <p:nvPr/>
        </p:nvSpPr>
        <p:spPr>
          <a:xfrm>
            <a:off x="1793094" y="1955958"/>
            <a:ext cx="1880794" cy="171467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combiner</a:t>
            </a:r>
          </a:p>
        </p:txBody>
      </p:sp>
      <p:sp>
        <p:nvSpPr>
          <p:cNvPr id="61" name="Right Arrow 60">
            <a:extLst>
              <a:ext uri="{FF2B5EF4-FFF2-40B4-BE49-F238E27FC236}">
                <a16:creationId xmlns:a16="http://schemas.microsoft.com/office/drawing/2014/main" id="{9AC7358A-F3B7-694E-A4AE-7EB13032299D}"/>
              </a:ext>
            </a:extLst>
          </p:cNvPr>
          <p:cNvSpPr/>
          <p:nvPr/>
        </p:nvSpPr>
        <p:spPr>
          <a:xfrm>
            <a:off x="8052487" y="1866066"/>
            <a:ext cx="1880794" cy="171467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combiner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AA066EB-E225-2D4C-BF5C-5491C2FB68E7}"/>
              </a:ext>
            </a:extLst>
          </p:cNvPr>
          <p:cNvSpPr txBox="1"/>
          <p:nvPr/>
        </p:nvSpPr>
        <p:spPr>
          <a:xfrm>
            <a:off x="94504" y="-121023"/>
            <a:ext cx="117417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Differential learning/control is robust vs. noise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2FD1B78-537A-D843-BCE1-A45F037D3E3C}"/>
              </a:ext>
            </a:extLst>
          </p:cNvPr>
          <p:cNvSpPr txBox="1"/>
          <p:nvPr/>
        </p:nvSpPr>
        <p:spPr>
          <a:xfrm>
            <a:off x="7843358" y="5750520"/>
            <a:ext cx="40194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Wang et al, IEEE JQE 58, 6100309 (2022)</a:t>
            </a:r>
          </a:p>
        </p:txBody>
      </p:sp>
    </p:spTree>
    <p:extLst>
      <p:ext uri="{BB962C8B-B14F-4D97-AF65-F5344CB8AC3E}">
        <p14:creationId xmlns:p14="http://schemas.microsoft.com/office/powerpoint/2010/main" val="28992874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42" y="709974"/>
            <a:ext cx="9505583" cy="25208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290" y="720322"/>
            <a:ext cx="1684785" cy="27707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0434" y="-121023"/>
            <a:ext cx="107154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NN trained differentially is efficient, stable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411833" y="3856481"/>
            <a:ext cx="303410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0.4% RMS over &gt;30min</a:t>
            </a:r>
          </a:p>
          <a:p>
            <a:r>
              <a:rPr lang="en-US" dirty="0"/>
              <a:t>Combining efficiency: 78.1%</a:t>
            </a:r>
          </a:p>
          <a:p>
            <a:r>
              <a:rPr lang="en-US" dirty="0"/>
              <a:t>DOE splitting efficiency: 82.1%</a:t>
            </a:r>
          </a:p>
          <a:p>
            <a:r>
              <a:rPr lang="en-US" sz="2000" dirty="0"/>
              <a:t>Ratio: 0.95</a:t>
            </a:r>
          </a:p>
        </p:txBody>
      </p:sp>
      <p:grpSp>
        <p:nvGrpSpPr>
          <p:cNvPr id="11" name="Google Shape;2446;g17dfcc4e9d5_0_105">
            <a:extLst>
              <a:ext uri="{FF2B5EF4-FFF2-40B4-BE49-F238E27FC236}">
                <a16:creationId xmlns:a16="http://schemas.microsoft.com/office/drawing/2014/main" id="{08C5FF6A-359E-0844-8904-BE7B49C67182}"/>
              </a:ext>
            </a:extLst>
          </p:cNvPr>
          <p:cNvGrpSpPr/>
          <p:nvPr/>
        </p:nvGrpSpPr>
        <p:grpSpPr>
          <a:xfrm>
            <a:off x="546100" y="3056551"/>
            <a:ext cx="7543800" cy="3179150"/>
            <a:chOff x="1923500" y="3056550"/>
            <a:chExt cx="5116700" cy="3527275"/>
          </a:xfrm>
        </p:grpSpPr>
        <p:pic>
          <p:nvPicPr>
            <p:cNvPr id="12" name="Google Shape;2447;g17dfcc4e9d5_0_105">
              <a:extLst>
                <a:ext uri="{FF2B5EF4-FFF2-40B4-BE49-F238E27FC236}">
                  <a16:creationId xmlns:a16="http://schemas.microsoft.com/office/drawing/2014/main" id="{F7A0B3E8-9292-E341-995C-B6009695D74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3237" t="23918" r="61498" b="11682"/>
            <a:stretch/>
          </p:blipFill>
          <p:spPr>
            <a:xfrm>
              <a:off x="1923500" y="3549150"/>
              <a:ext cx="5116700" cy="3034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2448;g17dfcc4e9d5_0_105">
              <a:extLst>
                <a:ext uri="{FF2B5EF4-FFF2-40B4-BE49-F238E27FC236}">
                  <a16:creationId xmlns:a16="http://schemas.microsoft.com/office/drawing/2014/main" id="{15253101-EBDB-D24B-8C0D-EF5208EE541D}"/>
                </a:ext>
              </a:extLst>
            </p:cNvPr>
            <p:cNvSpPr txBox="1"/>
            <p:nvPr/>
          </p:nvSpPr>
          <p:spPr>
            <a:xfrm>
              <a:off x="3798350" y="3056550"/>
              <a:ext cx="18018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>
                  <a:solidFill>
                    <a:schemeClr val="dk1"/>
                  </a:solidFill>
                  <a:latin typeface="Franklin Gothic"/>
                  <a:ea typeface="Franklin Gothic"/>
                  <a:cs typeface="Franklin Gothic"/>
                  <a:sym typeface="Franklin Gothic"/>
                </a:rPr>
                <a:t>Measured.gif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2449;g17dfcc4e9d5_0_105">
              <a:extLst>
                <a:ext uri="{FF2B5EF4-FFF2-40B4-BE49-F238E27FC236}">
                  <a16:creationId xmlns:a16="http://schemas.microsoft.com/office/drawing/2014/main" id="{10FA53B6-C26D-DD41-B2A6-FF56A517F9B4}"/>
                </a:ext>
              </a:extLst>
            </p:cNvPr>
            <p:cNvSpPr txBox="1"/>
            <p:nvPr/>
          </p:nvSpPr>
          <p:spPr>
            <a:xfrm>
              <a:off x="2591439" y="4299800"/>
              <a:ext cx="9702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Franklin Gothic"/>
                  <a:ea typeface="Franklin Gothic"/>
                  <a:cs typeface="Franklin Gothic"/>
                  <a:sym typeface="Franklin Gothic"/>
                </a:rPr>
                <a:t>Power</a:t>
              </a:r>
              <a:endParaRPr>
                <a:latin typeface="Franklin Gothic"/>
                <a:ea typeface="Franklin Gothic"/>
                <a:cs typeface="Franklin Gothic"/>
                <a:sym typeface="Franklin Gothic"/>
              </a:endParaRPr>
            </a:p>
          </p:txBody>
        </p:sp>
        <p:sp>
          <p:nvSpPr>
            <p:cNvPr id="19" name="Google Shape;2450;g17dfcc4e9d5_0_105">
              <a:extLst>
                <a:ext uri="{FF2B5EF4-FFF2-40B4-BE49-F238E27FC236}">
                  <a16:creationId xmlns:a16="http://schemas.microsoft.com/office/drawing/2014/main" id="{B8BDB2A0-2ACB-9B47-8211-E257EC3B978A}"/>
                </a:ext>
              </a:extLst>
            </p:cNvPr>
            <p:cNvSpPr txBox="1"/>
            <p:nvPr/>
          </p:nvSpPr>
          <p:spPr>
            <a:xfrm>
              <a:off x="2591453" y="6074375"/>
              <a:ext cx="22542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latin typeface="Franklin Gothic"/>
                  <a:ea typeface="Franklin Gothic"/>
                  <a:cs typeface="Franklin Gothic"/>
                  <a:sym typeface="Franklin Gothic"/>
                </a:rPr>
                <a:t>Control variables</a:t>
              </a:r>
              <a:endParaRPr sz="1600">
                <a:latin typeface="Franklin Gothic"/>
                <a:ea typeface="Franklin Gothic"/>
                <a:cs typeface="Franklin Gothic"/>
                <a:sym typeface="Franklin Gothic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FB6CD47-9360-D649-B148-77333C11282F}"/>
              </a:ext>
            </a:extLst>
          </p:cNvPr>
          <p:cNvSpPr txBox="1"/>
          <p:nvPr/>
        </p:nvSpPr>
        <p:spPr>
          <a:xfrm>
            <a:off x="8502219" y="5453012"/>
            <a:ext cx="351666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Du et al, Opt. Exp. 30, 12639 (2022)</a:t>
            </a:r>
          </a:p>
        </p:txBody>
      </p:sp>
    </p:spTree>
    <p:extLst>
      <p:ext uri="{BB962C8B-B14F-4D97-AF65-F5344CB8AC3E}">
        <p14:creationId xmlns:p14="http://schemas.microsoft.com/office/powerpoint/2010/main" val="213428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364B14C-0FE0-614A-9BF6-DBFB1F5C29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0"/>
          <a:stretch/>
        </p:blipFill>
        <p:spPr>
          <a:xfrm>
            <a:off x="256922" y="1661293"/>
            <a:ext cx="5512619" cy="1883868"/>
          </a:xfrm>
          <a:prstGeom prst="rect">
            <a:avLst/>
          </a:prstGeom>
        </p:spPr>
      </p:pic>
      <p:pic>
        <p:nvPicPr>
          <p:cNvPr id="3" name="Google Shape;2467;g153456ca269_0_34">
            <a:extLst>
              <a:ext uri="{FF2B5EF4-FFF2-40B4-BE49-F238E27FC236}">
                <a16:creationId xmlns:a16="http://schemas.microsoft.com/office/drawing/2014/main" id="{8AD5B259-5AD7-DD4F-98B7-6DF7922B7F7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33925" y="1307125"/>
            <a:ext cx="5736450" cy="24252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469;g153456ca269_0_34">
            <a:extLst>
              <a:ext uri="{FF2B5EF4-FFF2-40B4-BE49-F238E27FC236}">
                <a16:creationId xmlns:a16="http://schemas.microsoft.com/office/drawing/2014/main" id="{ECE1F8BC-8B6C-B843-9A94-903666E7D9D1}"/>
              </a:ext>
            </a:extLst>
          </p:cNvPr>
          <p:cNvSpPr/>
          <p:nvPr/>
        </p:nvSpPr>
        <p:spPr>
          <a:xfrm>
            <a:off x="6885350" y="1277725"/>
            <a:ext cx="323400" cy="26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2470;g153456ca269_0_34">
            <a:extLst>
              <a:ext uri="{FF2B5EF4-FFF2-40B4-BE49-F238E27FC236}">
                <a16:creationId xmlns:a16="http://schemas.microsoft.com/office/drawing/2014/main" id="{B6EA5B5E-8175-114C-B2EB-165ABC9B9D2F}"/>
              </a:ext>
            </a:extLst>
          </p:cNvPr>
          <p:cNvSpPr/>
          <p:nvPr/>
        </p:nvSpPr>
        <p:spPr>
          <a:xfrm>
            <a:off x="913225" y="1790286"/>
            <a:ext cx="323400" cy="26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2472;g153456ca269_0_34">
            <a:extLst>
              <a:ext uri="{FF2B5EF4-FFF2-40B4-BE49-F238E27FC236}">
                <a16:creationId xmlns:a16="http://schemas.microsoft.com/office/drawing/2014/main" id="{372C9473-BEED-D04C-853B-F14B0C60B68B}"/>
              </a:ext>
            </a:extLst>
          </p:cNvPr>
          <p:cNvSpPr txBox="1"/>
          <p:nvPr/>
        </p:nvSpPr>
        <p:spPr>
          <a:xfrm>
            <a:off x="2081431" y="3171477"/>
            <a:ext cx="106553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3 by 3 DOE</a:t>
            </a:r>
            <a:endParaRPr sz="1400" b="0" i="0" u="none" strike="noStrike" cap="none" dirty="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" name="Google Shape;2473;g153456ca269_0_34">
            <a:extLst>
              <a:ext uri="{FF2B5EF4-FFF2-40B4-BE49-F238E27FC236}">
                <a16:creationId xmlns:a16="http://schemas.microsoft.com/office/drawing/2014/main" id="{82B6A7A0-8866-C249-A4F3-A018EE41D9DA}"/>
              </a:ext>
            </a:extLst>
          </p:cNvPr>
          <p:cNvSpPr txBox="1"/>
          <p:nvPr/>
        </p:nvSpPr>
        <p:spPr>
          <a:xfrm>
            <a:off x="327174" y="3171477"/>
            <a:ext cx="1264119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8 input beams</a:t>
            </a:r>
            <a:endParaRPr sz="1400" b="0" i="0" u="none" strike="noStrike" cap="none" dirty="0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8" name="Google Shape;2474;g153456ca269_0_34">
            <a:extLst>
              <a:ext uri="{FF2B5EF4-FFF2-40B4-BE49-F238E27FC236}">
                <a16:creationId xmlns:a16="http://schemas.microsoft.com/office/drawing/2014/main" id="{8D9AAD7E-6990-9B41-92A4-B4464E29A034}"/>
              </a:ext>
            </a:extLst>
          </p:cNvPr>
          <p:cNvSpPr txBox="1"/>
          <p:nvPr/>
        </p:nvSpPr>
        <p:spPr>
          <a:xfrm>
            <a:off x="3671143" y="3600529"/>
            <a:ext cx="228059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5 by 5 interference pattern</a:t>
            </a:r>
            <a:endParaRPr sz="1400" b="0" i="0" u="none" strike="noStrike" cap="none" dirty="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79C788-B533-5049-8679-43D1688B1B95}"/>
              </a:ext>
            </a:extLst>
          </p:cNvPr>
          <p:cNvSpPr txBox="1"/>
          <p:nvPr/>
        </p:nvSpPr>
        <p:spPr>
          <a:xfrm>
            <a:off x="579061" y="-121023"/>
            <a:ext cx="110182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AI found the same important beams we did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A33CF3-7772-3441-94A0-34A79D79965E}"/>
              </a:ext>
            </a:extLst>
          </p:cNvPr>
          <p:cNvSpPr txBox="1"/>
          <p:nvPr/>
        </p:nvSpPr>
        <p:spPr>
          <a:xfrm>
            <a:off x="786225" y="4025900"/>
            <a:ext cx="4890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Assigning humans the stabilization task:</a:t>
            </a:r>
          </a:p>
          <a:p>
            <a:r>
              <a:rPr lang="en-US" sz="2000" dirty="0"/>
              <a:t>“These eight beams should give enough information” (based on physics).</a:t>
            </a:r>
          </a:p>
          <a:p>
            <a:r>
              <a:rPr lang="en-US" sz="2000" dirty="0"/>
              <a:t>Stabilization worked.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0532D9-9B14-6F42-AE9F-5E227A3E49B7}"/>
              </a:ext>
            </a:extLst>
          </p:cNvPr>
          <p:cNvSpPr txBox="1"/>
          <p:nvPr/>
        </p:nvSpPr>
        <p:spPr>
          <a:xfrm>
            <a:off x="6234525" y="4025899"/>
            <a:ext cx="5182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Assigning AI the stabilization task: </a:t>
            </a:r>
          </a:p>
          <a:p>
            <a:r>
              <a:rPr lang="en-US" sz="2000" dirty="0"/>
              <a:t>“These eight beams are more informative than the others” (based on experience).</a:t>
            </a:r>
          </a:p>
          <a:p>
            <a:r>
              <a:rPr lang="en-US" sz="2000" dirty="0"/>
              <a:t>Stabilization worked.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3480C4-9C2E-B845-968F-AF7E74F8A9F5}"/>
              </a:ext>
            </a:extLst>
          </p:cNvPr>
          <p:cNvSpPr txBox="1"/>
          <p:nvPr/>
        </p:nvSpPr>
        <p:spPr>
          <a:xfrm>
            <a:off x="688578" y="5501351"/>
            <a:ext cx="1090875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Could AI be used to find important parts of complex data before they are understood?</a:t>
            </a:r>
          </a:p>
        </p:txBody>
      </p:sp>
    </p:spTree>
    <p:extLst>
      <p:ext uri="{BB962C8B-B14F-4D97-AF65-F5344CB8AC3E}">
        <p14:creationId xmlns:p14="http://schemas.microsoft.com/office/powerpoint/2010/main" val="27079970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AADFDB-7424-6740-93AF-631D96372A34}"/>
              </a:ext>
            </a:extLst>
          </p:cNvPr>
          <p:cNvSpPr txBox="1"/>
          <p:nvPr/>
        </p:nvSpPr>
        <p:spPr>
          <a:xfrm>
            <a:off x="82910" y="-121023"/>
            <a:ext cx="120105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Control concept extends to temporal combining</a:t>
            </a:r>
          </a:p>
        </p:txBody>
      </p:sp>
      <p:pic>
        <p:nvPicPr>
          <p:cNvPr id="4" name="Google Shape;2515;g17d0c4a4788_0_278">
            <a:extLst>
              <a:ext uri="{FF2B5EF4-FFF2-40B4-BE49-F238E27FC236}">
                <a16:creationId xmlns:a16="http://schemas.microsoft.com/office/drawing/2014/main" id="{4BD5D96B-B817-1745-B5D1-6B3234727C9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09039" y="3100724"/>
            <a:ext cx="3807919" cy="253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512;g17d0c4a4788_0_278">
            <a:extLst>
              <a:ext uri="{FF2B5EF4-FFF2-40B4-BE49-F238E27FC236}">
                <a16:creationId xmlns:a16="http://schemas.microsoft.com/office/drawing/2014/main" id="{AC86BCBB-204A-614D-A120-728732615AC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89350" y="709974"/>
            <a:ext cx="3447299" cy="240769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8C9D76-EC94-6144-A5A5-505044415E12}"/>
              </a:ext>
            </a:extLst>
          </p:cNvPr>
          <p:cNvSpPr txBox="1"/>
          <p:nvPr/>
        </p:nvSpPr>
        <p:spPr>
          <a:xfrm>
            <a:off x="901963" y="4818349"/>
            <a:ext cx="5423921" cy="1295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Similar problem: patterns due to interference</a:t>
            </a:r>
          </a:p>
          <a:p>
            <a:pPr>
              <a:lnSpc>
                <a:spcPct val="150000"/>
              </a:lnSpc>
            </a:pPr>
            <a:r>
              <a:rPr lang="en-US" dirty="0"/>
              <a:t>Patterns are </a:t>
            </a:r>
            <a:r>
              <a:rPr lang="en-US" i="1" dirty="0"/>
              <a:t>temporal</a:t>
            </a:r>
            <a:r>
              <a:rPr lang="en-US" dirty="0"/>
              <a:t> (pulse trains), recognizable by NN</a:t>
            </a:r>
          </a:p>
          <a:p>
            <a:pPr>
              <a:lnSpc>
                <a:spcPct val="150000"/>
              </a:lnSpc>
            </a:pPr>
            <a:r>
              <a:rPr lang="en-US" dirty="0"/>
              <a:t>Stabilizes round trip phase in energy storage cavities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1FF49B-8C5E-0E4D-AF0A-DCFA7B270C27}"/>
              </a:ext>
            </a:extLst>
          </p:cNvPr>
          <p:cNvGrpSpPr/>
          <p:nvPr/>
        </p:nvGrpSpPr>
        <p:grpSpPr>
          <a:xfrm>
            <a:off x="892936" y="761794"/>
            <a:ext cx="5037964" cy="3917484"/>
            <a:chOff x="892936" y="761794"/>
            <a:chExt cx="5037964" cy="3917484"/>
          </a:xfrm>
        </p:grpSpPr>
        <p:pic>
          <p:nvPicPr>
            <p:cNvPr id="8" name="Google Shape;2513;g17d0c4a4788_0_278">
              <a:extLst>
                <a:ext uri="{FF2B5EF4-FFF2-40B4-BE49-F238E27FC236}">
                  <a16:creationId xmlns:a16="http://schemas.microsoft.com/office/drawing/2014/main" id="{F82BC2AE-380A-294D-867A-E3701F432750}"/>
                </a:ext>
              </a:extLst>
            </p:cNvPr>
            <p:cNvPicPr preferRelativeResize="0"/>
            <p:nvPr/>
          </p:nvPicPr>
          <p:blipFill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3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2936" y="761794"/>
              <a:ext cx="5037964" cy="391748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68E9241-CF7C-444A-BFE5-CC0C7BD0093C}"/>
                </a:ext>
              </a:extLst>
            </p:cNvPr>
            <p:cNvSpPr txBox="1"/>
            <p:nvPr/>
          </p:nvSpPr>
          <p:spPr>
            <a:xfrm>
              <a:off x="918336" y="960076"/>
              <a:ext cx="872355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Pattern</a:t>
              </a:r>
            </a:p>
            <a:p>
              <a:pPr algn="ctr"/>
              <a:r>
                <a:rPr lang="en-US" dirty="0"/>
                <a:t>data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95F4AEE-A3B0-344F-9521-1E4B191D574B}"/>
                </a:ext>
              </a:extLst>
            </p:cNvPr>
            <p:cNvSpPr txBox="1"/>
            <p:nvPr/>
          </p:nvSpPr>
          <p:spPr>
            <a:xfrm>
              <a:off x="989993" y="4265182"/>
              <a:ext cx="132921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Input pulses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D37BD6E-B03E-8640-B868-E67A8EE36785}"/>
                </a:ext>
              </a:extLst>
            </p:cNvPr>
            <p:cNvSpPr txBox="1"/>
            <p:nvPr/>
          </p:nvSpPr>
          <p:spPr>
            <a:xfrm>
              <a:off x="2939709" y="1098575"/>
              <a:ext cx="1842172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Combined output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F8B9C63-C752-6C4D-8A2E-B4F68C435E14}"/>
                </a:ext>
              </a:extLst>
            </p:cNvPr>
            <p:cNvSpPr txBox="1"/>
            <p:nvPr/>
          </p:nvSpPr>
          <p:spPr>
            <a:xfrm>
              <a:off x="4491097" y="3996384"/>
              <a:ext cx="1418925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Phase</a:t>
              </a:r>
            </a:p>
            <a:p>
              <a:pPr algn="ctr"/>
              <a:r>
                <a:rPr lang="en-US" dirty="0"/>
                <a:t>stabilizer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691577B-3585-C34E-9EF6-B9B0F52DE84F}"/>
              </a:ext>
            </a:extLst>
          </p:cNvPr>
          <p:cNvSpPr txBox="1"/>
          <p:nvPr/>
        </p:nvSpPr>
        <p:spPr>
          <a:xfrm>
            <a:off x="7209039" y="5740917"/>
            <a:ext cx="40194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Wang et al, IEEE JQE 58, 6100309 (2022)</a:t>
            </a:r>
          </a:p>
        </p:txBody>
      </p:sp>
    </p:spTree>
    <p:extLst>
      <p:ext uri="{BB962C8B-B14F-4D97-AF65-F5344CB8AC3E}">
        <p14:creationId xmlns:p14="http://schemas.microsoft.com/office/powerpoint/2010/main" val="114047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64937" y="-121023"/>
            <a:ext cx="122012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With short pulses, need to cancel pulse front tilt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27232" y="807999"/>
            <a:ext cx="63261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/>
              <a:t>Angular dispersion (pulse front tilt) causes loss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/>
              <a:t>Compensate using second grating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Spatial and temporal dispersion still present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/>
              <a:t>Minimize by small diffraction angles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274" y="2275143"/>
            <a:ext cx="5379550" cy="315831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A5252338-4836-B748-AE24-F7D11841542F}"/>
              </a:ext>
            </a:extLst>
          </p:cNvPr>
          <p:cNvGrpSpPr/>
          <p:nvPr/>
        </p:nvGrpSpPr>
        <p:grpSpPr>
          <a:xfrm>
            <a:off x="1631190" y="746301"/>
            <a:ext cx="3891550" cy="2557614"/>
            <a:chOff x="5231752" y="2777625"/>
            <a:chExt cx="3667846" cy="2410590"/>
          </a:xfrm>
        </p:grpSpPr>
        <p:sp>
          <p:nvSpPr>
            <p:cNvPr id="39" name="Arc 38">
              <a:extLst>
                <a:ext uri="{FF2B5EF4-FFF2-40B4-BE49-F238E27FC236}">
                  <a16:creationId xmlns:a16="http://schemas.microsoft.com/office/drawing/2014/main" id="{61DDFA27-5652-7B4E-8F58-B7D81DDC0664}"/>
                </a:ext>
              </a:extLst>
            </p:cNvPr>
            <p:cNvSpPr/>
            <p:nvPr/>
          </p:nvSpPr>
          <p:spPr>
            <a:xfrm rot="19159008" flipH="1">
              <a:off x="6152128" y="3056929"/>
              <a:ext cx="1677492" cy="1762115"/>
            </a:xfrm>
            <a:prstGeom prst="arc">
              <a:avLst>
                <a:gd name="adj1" fmla="val 19022804"/>
                <a:gd name="adj2" fmla="val 20534018"/>
              </a:avLst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DADA887-E7D3-8C4E-983D-AF5AE28C37CB}"/>
                </a:ext>
              </a:extLst>
            </p:cNvPr>
            <p:cNvCxnSpPr/>
            <p:nvPr/>
          </p:nvCxnSpPr>
          <p:spPr>
            <a:xfrm>
              <a:off x="5483034" y="3905720"/>
              <a:ext cx="1843496" cy="6023"/>
            </a:xfrm>
            <a:prstGeom prst="line">
              <a:avLst/>
            </a:prstGeom>
            <a:ln w="38100" cmpd="sng">
              <a:solidFill>
                <a:schemeClr val="bg1">
                  <a:lumMod val="6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3F45BB0-5D9C-7B48-B0DB-D9AB51474C4B}"/>
                </a:ext>
              </a:extLst>
            </p:cNvPr>
            <p:cNvCxnSpPr/>
            <p:nvPr/>
          </p:nvCxnSpPr>
          <p:spPr>
            <a:xfrm>
              <a:off x="7377128" y="3910472"/>
              <a:ext cx="911950" cy="1271"/>
            </a:xfrm>
            <a:prstGeom prst="line">
              <a:avLst/>
            </a:prstGeom>
            <a:ln w="38100" cmpd="sng">
              <a:solidFill>
                <a:srgbClr val="F79646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167EAF4-6F36-9149-A79B-028BE92C319B}"/>
                </a:ext>
              </a:extLst>
            </p:cNvPr>
            <p:cNvCxnSpPr>
              <a:cxnSpLocks/>
            </p:cNvCxnSpPr>
            <p:nvPr/>
          </p:nvCxnSpPr>
          <p:spPr>
            <a:xfrm>
              <a:off x="5231752" y="3212290"/>
              <a:ext cx="2094778" cy="700887"/>
            </a:xfrm>
            <a:prstGeom prst="line">
              <a:avLst/>
            </a:prstGeom>
            <a:ln w="38100" cmpd="sng">
              <a:solidFill>
                <a:srgbClr val="F7964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FBB5BD6-3397-0A47-9D66-69BFDDC922B6}"/>
                </a:ext>
              </a:extLst>
            </p:cNvPr>
            <p:cNvCxnSpPr>
              <a:cxnSpLocks/>
            </p:cNvCxnSpPr>
            <p:nvPr/>
          </p:nvCxnSpPr>
          <p:spPr>
            <a:xfrm>
              <a:off x="5231752" y="3675179"/>
              <a:ext cx="2094778" cy="237998"/>
            </a:xfrm>
            <a:prstGeom prst="line">
              <a:avLst/>
            </a:prstGeom>
            <a:ln w="38100" cmpd="sng">
              <a:solidFill>
                <a:srgbClr val="F7964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0E1CA61-5F6A-5F42-ADF7-DB7071246C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31752" y="3913177"/>
              <a:ext cx="2094778" cy="229460"/>
            </a:xfrm>
            <a:prstGeom prst="line">
              <a:avLst/>
            </a:prstGeom>
            <a:ln w="38100" cmpd="sng">
              <a:solidFill>
                <a:srgbClr val="F7964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A1600AE-8EED-E24E-A20B-2D532A2D5B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31752" y="3913177"/>
              <a:ext cx="2094778" cy="696916"/>
            </a:xfrm>
            <a:prstGeom prst="line">
              <a:avLst/>
            </a:prstGeom>
            <a:ln w="38100" cmpd="sng">
              <a:solidFill>
                <a:srgbClr val="F7964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1C1383CA-958C-AB45-812D-23BFAF1ABE2C}"/>
                </a:ext>
              </a:extLst>
            </p:cNvPr>
            <p:cNvGrpSpPr/>
            <p:nvPr/>
          </p:nvGrpSpPr>
          <p:grpSpPr>
            <a:xfrm rot="5400000">
              <a:off x="8378156" y="3526924"/>
              <a:ext cx="270377" cy="772507"/>
              <a:chOff x="3284147" y="1342786"/>
              <a:chExt cx="918889" cy="794482"/>
            </a:xfrm>
          </p:grpSpPr>
          <p:sp>
            <p:nvSpPr>
              <p:cNvPr id="67" name="Arc 66">
                <a:extLst>
                  <a:ext uri="{FF2B5EF4-FFF2-40B4-BE49-F238E27FC236}">
                    <a16:creationId xmlns:a16="http://schemas.microsoft.com/office/drawing/2014/main" id="{58414780-11F1-544A-B33D-6364175F110A}"/>
                  </a:ext>
                </a:extLst>
              </p:cNvPr>
              <p:cNvSpPr/>
              <p:nvPr/>
            </p:nvSpPr>
            <p:spPr>
              <a:xfrm>
                <a:off x="3535913" y="1342786"/>
                <a:ext cx="414015" cy="794482"/>
              </a:xfrm>
              <a:prstGeom prst="arc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Arc 67">
                <a:extLst>
                  <a:ext uri="{FF2B5EF4-FFF2-40B4-BE49-F238E27FC236}">
                    <a16:creationId xmlns:a16="http://schemas.microsoft.com/office/drawing/2014/main" id="{2E35115B-793F-A14E-80D7-275772596E33}"/>
                  </a:ext>
                </a:extLst>
              </p:cNvPr>
              <p:cNvSpPr/>
              <p:nvPr/>
            </p:nvSpPr>
            <p:spPr>
              <a:xfrm flipH="1">
                <a:off x="3535913" y="1342786"/>
                <a:ext cx="414015" cy="794482"/>
              </a:xfrm>
              <a:prstGeom prst="arc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Arc 68">
                <a:extLst>
                  <a:ext uri="{FF2B5EF4-FFF2-40B4-BE49-F238E27FC236}">
                    <a16:creationId xmlns:a16="http://schemas.microsoft.com/office/drawing/2014/main" id="{3DF4D19E-1297-0E48-81FC-45DFF9B9D4CF}"/>
                  </a:ext>
                </a:extLst>
              </p:cNvPr>
              <p:cNvSpPr/>
              <p:nvPr/>
            </p:nvSpPr>
            <p:spPr>
              <a:xfrm rot="5400000">
                <a:off x="3203022" y="1610878"/>
                <a:ext cx="414015" cy="251766"/>
              </a:xfrm>
              <a:prstGeom prst="arc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Arc 69">
                <a:extLst>
                  <a:ext uri="{FF2B5EF4-FFF2-40B4-BE49-F238E27FC236}">
                    <a16:creationId xmlns:a16="http://schemas.microsoft.com/office/drawing/2014/main" id="{FC0E08FA-4DA0-FF48-B200-FD49093B39D2}"/>
                  </a:ext>
                </a:extLst>
              </p:cNvPr>
              <p:cNvSpPr/>
              <p:nvPr/>
            </p:nvSpPr>
            <p:spPr>
              <a:xfrm rot="16200000" flipH="1">
                <a:off x="3870145" y="1610879"/>
                <a:ext cx="414015" cy="251766"/>
              </a:xfrm>
              <a:prstGeom prst="arc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9781280-BA9A-8B44-8CB7-03B7BDE30A5F}"/>
                </a:ext>
              </a:extLst>
            </p:cNvPr>
            <p:cNvSpPr txBox="1"/>
            <p:nvPr/>
          </p:nvSpPr>
          <p:spPr>
            <a:xfrm>
              <a:off x="7041525" y="4818883"/>
              <a:ext cx="6223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DOE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4DD8EB5-E57D-094F-90C1-3A374A515070}"/>
                </a:ext>
              </a:extLst>
            </p:cNvPr>
            <p:cNvSpPr/>
            <p:nvPr/>
          </p:nvSpPr>
          <p:spPr>
            <a:xfrm>
              <a:off x="7326530" y="2985337"/>
              <a:ext cx="47498" cy="1855681"/>
            </a:xfrm>
            <a:prstGeom prst="rect">
              <a:avLst/>
            </a:prstGeom>
            <a:pattFill prst="ltHorz">
              <a:fgClr>
                <a:prstClr val="black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27E60B3-A18D-3D44-A4DF-4CFF6672915D}"/>
                </a:ext>
              </a:extLst>
            </p:cNvPr>
            <p:cNvGrpSpPr/>
            <p:nvPr/>
          </p:nvGrpSpPr>
          <p:grpSpPr>
            <a:xfrm>
              <a:off x="5296487" y="3015501"/>
              <a:ext cx="72132" cy="893367"/>
              <a:chOff x="2192612" y="2201503"/>
              <a:chExt cx="110752" cy="1305816"/>
            </a:xfrm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180D3921-2E3B-2849-A050-DECC1AEC7CEE}"/>
                  </a:ext>
                </a:extLst>
              </p:cNvPr>
              <p:cNvSpPr/>
              <p:nvPr/>
            </p:nvSpPr>
            <p:spPr>
              <a:xfrm rot="1036567">
                <a:off x="2213409" y="2201503"/>
                <a:ext cx="89955" cy="68071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  <a:alpha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0ADD50F2-5ED3-2D40-A32F-2E7A7782C590}"/>
                  </a:ext>
                </a:extLst>
              </p:cNvPr>
              <p:cNvSpPr/>
              <p:nvPr/>
            </p:nvSpPr>
            <p:spPr>
              <a:xfrm rot="317576">
                <a:off x="2192612" y="2826600"/>
                <a:ext cx="89955" cy="68071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  <a:alpha val="53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4EDD444A-4442-574F-81D7-00D68502AB81}"/>
                </a:ext>
              </a:extLst>
            </p:cNvPr>
            <p:cNvGrpSpPr/>
            <p:nvPr/>
          </p:nvGrpSpPr>
          <p:grpSpPr>
            <a:xfrm flipV="1">
              <a:off x="5296087" y="3907565"/>
              <a:ext cx="66795" cy="901775"/>
              <a:chOff x="2315522" y="2221988"/>
              <a:chExt cx="102558" cy="1318107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1AFD2AFA-2615-CF4C-9887-CE744FE7A7FB}"/>
                  </a:ext>
                </a:extLst>
              </p:cNvPr>
              <p:cNvSpPr/>
              <p:nvPr/>
            </p:nvSpPr>
            <p:spPr>
              <a:xfrm rot="1036567">
                <a:off x="2328125" y="2221988"/>
                <a:ext cx="89955" cy="68071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  <a:alpha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0B9C92A1-1171-3E40-B22B-EA51C168C8B5}"/>
                  </a:ext>
                </a:extLst>
              </p:cNvPr>
              <p:cNvSpPr/>
              <p:nvPr/>
            </p:nvSpPr>
            <p:spPr>
              <a:xfrm rot="317576">
                <a:off x="2315522" y="2859376"/>
                <a:ext cx="89955" cy="68071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  <a:alpha val="5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103914D-9A8E-1E42-B6AB-BE2C1B9708B9}"/>
                </a:ext>
              </a:extLst>
            </p:cNvPr>
            <p:cNvGrpSpPr/>
            <p:nvPr/>
          </p:nvGrpSpPr>
          <p:grpSpPr>
            <a:xfrm>
              <a:off x="7704486" y="3422275"/>
              <a:ext cx="123301" cy="983468"/>
              <a:chOff x="5843656" y="3169304"/>
              <a:chExt cx="90268" cy="685416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F1CD22B5-D426-6443-B4D1-52AFDD921994}"/>
                  </a:ext>
                </a:extLst>
              </p:cNvPr>
              <p:cNvGrpSpPr/>
              <p:nvPr/>
            </p:nvGrpSpPr>
            <p:grpSpPr>
              <a:xfrm>
                <a:off x="5843969" y="3169304"/>
                <a:ext cx="89955" cy="680719"/>
                <a:chOff x="4418292" y="4004903"/>
                <a:chExt cx="89955" cy="680719"/>
              </a:xfrm>
            </p:grpSpPr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9AFE943C-E3A5-AB44-BF2E-6A4D2918ECCC}"/>
                    </a:ext>
                  </a:extLst>
                </p:cNvPr>
                <p:cNvSpPr/>
                <p:nvPr/>
              </p:nvSpPr>
              <p:spPr>
                <a:xfrm rot="1036567">
                  <a:off x="4418292" y="4004903"/>
                  <a:ext cx="89955" cy="68071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  <a:alpha val="58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63321CB2-3061-294D-B931-9824D4BFF942}"/>
                    </a:ext>
                  </a:extLst>
                </p:cNvPr>
                <p:cNvSpPr/>
                <p:nvPr/>
              </p:nvSpPr>
              <p:spPr>
                <a:xfrm rot="20563433" flipV="1">
                  <a:off x="4418292" y="4004903"/>
                  <a:ext cx="89955" cy="68071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  <a:alpha val="52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3F0D429E-830F-9549-9F4D-28B3D5023D29}"/>
                  </a:ext>
                </a:extLst>
              </p:cNvPr>
              <p:cNvSpPr/>
              <p:nvPr/>
            </p:nvSpPr>
            <p:spPr>
              <a:xfrm rot="317576">
                <a:off x="5843656" y="3171163"/>
                <a:ext cx="89955" cy="68071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  <a:alpha val="53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DA748F78-FCA8-3C4B-92B3-48E861B2D88D}"/>
                  </a:ext>
                </a:extLst>
              </p:cNvPr>
              <p:cNvSpPr/>
              <p:nvPr/>
            </p:nvSpPr>
            <p:spPr>
              <a:xfrm rot="21282424" flipV="1">
                <a:off x="5843656" y="3174001"/>
                <a:ext cx="89955" cy="68071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  <a:alpha val="5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52" name="Object 51">
                  <a:extLst>
                    <a:ext uri="{FF2B5EF4-FFF2-40B4-BE49-F238E27FC236}">
                      <a16:creationId xmlns:a16="http://schemas.microsoft.com/office/drawing/2014/main" id="{4B429EC0-7650-6549-A0CE-00FDF628DA3A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6162547" y="4242954"/>
                <a:ext cx="549179" cy="392531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638" name="Equation" r:id="rId4" imgW="317500" imgH="215900" progId="Equation.3">
                        <p:embed/>
                      </p:oleObj>
                    </mc:Choice>
                    <mc:Fallback>
                      <p:oleObj name="Equation" r:id="rId4" imgW="317500" imgH="215900" progId="Equation.3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5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6162547" y="4242954"/>
                              <a:ext cx="549179" cy="392531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36" name="Object 35">
                  <a:extLst>
                    <a:ext uri="{FF2B5EF4-FFF2-40B4-BE49-F238E27FC236}">
                      <a16:creationId xmlns:a16="http://schemas.microsoft.com/office/drawing/2014/main" id="{4B429EC0-7650-6549-A0CE-00FDF628DA3A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795058440"/>
                    </p:ext>
                  </p:extLst>
                </p:nvPr>
              </p:nvGraphicFramePr>
              <p:xfrm>
                <a:off x="6162547" y="4242954"/>
                <a:ext cx="549179" cy="392531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26681" name="Equation" r:id="rId6" imgW="317500" imgH="215900" progId="Equation.3">
                        <p:embed/>
                      </p:oleObj>
                    </mc:Choice>
                    <mc:Fallback>
                      <p:oleObj name="Equation" r:id="rId6" imgW="317500" imgH="215900" progId="Equation.3">
                        <p:embed/>
                        <p:pic>
                          <p:nvPicPr>
                            <p:cNvPr id="17" name="Object 16">
                              <a:extLst>
                                <a:ext uri="{FF2B5EF4-FFF2-40B4-BE49-F238E27FC236}">
                                  <a16:creationId xmlns:a16="http://schemas.microsoft.com/office/drawing/2014/main" id="{E2099180-3085-F041-B8EB-7A061FAF998E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7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6162547" y="4242954"/>
                              <a:ext cx="549179" cy="392531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53" name="Object 52">
                  <a:extLst>
                    <a:ext uri="{FF2B5EF4-FFF2-40B4-BE49-F238E27FC236}">
                      <a16:creationId xmlns:a16="http://schemas.microsoft.com/office/drawing/2014/main" id="{9EE2DD0B-590C-5F48-B0D3-161AC439FEA7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6070473" y="3063205"/>
                <a:ext cx="1123068" cy="35815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639" name="Equation" r:id="rId8" imgW="711200" imgH="215900" progId="Equation.3">
                        <p:embed/>
                      </p:oleObj>
                    </mc:Choice>
                    <mc:Fallback>
                      <p:oleObj name="Equation" r:id="rId8" imgW="711200" imgH="215900" progId="Equation.3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9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6070473" y="3063205"/>
                              <a:ext cx="1123068" cy="35815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37" name="Object 36">
                  <a:extLst>
                    <a:ext uri="{FF2B5EF4-FFF2-40B4-BE49-F238E27FC236}">
                      <a16:creationId xmlns:a16="http://schemas.microsoft.com/office/drawing/2014/main" id="{9EE2DD0B-590C-5F48-B0D3-161AC439FEA7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147758677"/>
                    </p:ext>
                  </p:extLst>
                </p:nvPr>
              </p:nvGraphicFramePr>
              <p:xfrm>
                <a:off x="6070473" y="3063205"/>
                <a:ext cx="1123068" cy="35815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26682" name="Equation" r:id="rId10" imgW="711200" imgH="215900" progId="Equation.3">
                        <p:embed/>
                      </p:oleObj>
                    </mc:Choice>
                    <mc:Fallback>
                      <p:oleObj name="Equation" r:id="rId10" imgW="711200" imgH="215900" progId="Equation.3">
                        <p:embed/>
                        <p:pic>
                          <p:nvPicPr>
                            <p:cNvPr id="18" name="Object 17">
                              <a:extLst>
                                <a:ext uri="{FF2B5EF4-FFF2-40B4-BE49-F238E27FC236}">
                                  <a16:creationId xmlns:a16="http://schemas.microsoft.com/office/drawing/2014/main" id="{850640FB-A720-434A-929B-1AB273990CAE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1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6070473" y="3063205"/>
                              <a:ext cx="1123068" cy="35815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37DA438-F24B-E74B-98C0-67D17E630CD6}"/>
                </a:ext>
              </a:extLst>
            </p:cNvPr>
            <p:cNvCxnSpPr/>
            <p:nvPr/>
          </p:nvCxnSpPr>
          <p:spPr>
            <a:xfrm>
              <a:off x="7765053" y="3129271"/>
              <a:ext cx="0" cy="780706"/>
            </a:xfrm>
            <a:prstGeom prst="line">
              <a:avLst/>
            </a:prstGeom>
            <a:ln w="19050" cmpd="sng">
              <a:solidFill>
                <a:schemeClr val="bg1">
                  <a:lumMod val="6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077405FA-7D6D-AF44-A470-F12382141645}"/>
                </a:ext>
              </a:extLst>
            </p:cNvPr>
            <p:cNvCxnSpPr/>
            <p:nvPr/>
          </p:nvCxnSpPr>
          <p:spPr>
            <a:xfrm flipH="1">
              <a:off x="7764716" y="3129271"/>
              <a:ext cx="235297" cy="783200"/>
            </a:xfrm>
            <a:prstGeom prst="line">
              <a:avLst/>
            </a:prstGeom>
            <a:ln w="19050" cmpd="sng">
              <a:solidFill>
                <a:schemeClr val="bg1">
                  <a:lumMod val="6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Arc 55">
              <a:extLst>
                <a:ext uri="{FF2B5EF4-FFF2-40B4-BE49-F238E27FC236}">
                  <a16:creationId xmlns:a16="http://schemas.microsoft.com/office/drawing/2014/main" id="{00E35499-0E7E-D749-A73B-329B94390E37}"/>
                </a:ext>
              </a:extLst>
            </p:cNvPr>
            <p:cNvSpPr/>
            <p:nvPr/>
          </p:nvSpPr>
          <p:spPr>
            <a:xfrm rot="4552786" flipH="1">
              <a:off x="6858955" y="3221346"/>
              <a:ext cx="1762115" cy="1677492"/>
            </a:xfrm>
            <a:prstGeom prst="arc">
              <a:avLst>
                <a:gd name="adj1" fmla="val 19745613"/>
                <a:gd name="adj2" fmla="val 20693354"/>
              </a:avLst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0399B593-622C-D84B-B6B6-0288060FF277}"/>
                    </a:ext>
                  </a:extLst>
                </p:cNvPr>
                <p:cNvSpPr txBox="1"/>
                <p:nvPr/>
              </p:nvSpPr>
              <p:spPr>
                <a:xfrm>
                  <a:off x="7589258" y="2777625"/>
                  <a:ext cx="725979" cy="30068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sz="1500" i="1" baseline="-25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𝑃𝐹𝑇</m:t>
                        </m:r>
                      </m:oMath>
                    </m:oMathPara>
                  </a14:m>
                  <a:endParaRPr lang="en-US" sz="1500" baseline="-25000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0399B593-622C-D84B-B6B6-0288060FF2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89258" y="2777625"/>
                  <a:ext cx="725979" cy="300660"/>
                </a:xfrm>
                <a:prstGeom prst="rect">
                  <a:avLst/>
                </a:prstGeom>
                <a:blipFill>
                  <a:blip r:embed="rId12"/>
                  <a:stretch>
                    <a:fillRect b="-1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1" name="Group 70"/>
          <p:cNvGrpSpPr/>
          <p:nvPr/>
        </p:nvGrpSpPr>
        <p:grpSpPr>
          <a:xfrm>
            <a:off x="293684" y="3233530"/>
            <a:ext cx="5433547" cy="3414348"/>
            <a:chOff x="1334119" y="1638749"/>
            <a:chExt cx="6957438" cy="4691563"/>
          </a:xfrm>
        </p:grpSpPr>
        <p:sp>
          <p:nvSpPr>
            <p:cNvPr id="72" name="Rectangle 71"/>
            <p:cNvSpPr/>
            <p:nvPr/>
          </p:nvSpPr>
          <p:spPr>
            <a:xfrm>
              <a:off x="2585018" y="2389232"/>
              <a:ext cx="74868" cy="2712412"/>
            </a:xfrm>
            <a:prstGeom prst="rect">
              <a:avLst/>
            </a:prstGeom>
            <a:pattFill prst="ltHorz">
              <a:fgClr>
                <a:prstClr val="black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73" name="Straight Connector 72"/>
            <p:cNvCxnSpPr/>
            <p:nvPr/>
          </p:nvCxnSpPr>
          <p:spPr>
            <a:xfrm>
              <a:off x="2070666" y="2720964"/>
              <a:ext cx="504579" cy="0"/>
            </a:xfrm>
            <a:prstGeom prst="line">
              <a:avLst/>
            </a:prstGeom>
            <a:ln w="38100" cmpd="sng">
              <a:solidFill>
                <a:srgbClr val="F7964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2070666" y="3397561"/>
              <a:ext cx="504579" cy="0"/>
            </a:xfrm>
            <a:prstGeom prst="line">
              <a:avLst/>
            </a:prstGeom>
            <a:ln w="38100" cmpd="sng">
              <a:solidFill>
                <a:srgbClr val="F7964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V="1">
              <a:off x="2070666" y="4080834"/>
              <a:ext cx="504579" cy="1"/>
            </a:xfrm>
            <a:prstGeom prst="line">
              <a:avLst/>
            </a:prstGeom>
            <a:ln w="38100" cmpd="sng">
              <a:solidFill>
                <a:srgbClr val="F7964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2070666" y="4764106"/>
              <a:ext cx="504579" cy="0"/>
            </a:xfrm>
            <a:prstGeom prst="line">
              <a:avLst/>
            </a:prstGeom>
            <a:ln w="38100" cmpd="sng">
              <a:solidFill>
                <a:srgbClr val="F7964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5953932" y="3741483"/>
              <a:ext cx="1400223" cy="1858"/>
            </a:xfrm>
            <a:prstGeom prst="line">
              <a:avLst/>
            </a:prstGeom>
            <a:ln w="38100" cmpd="sng">
              <a:solidFill>
                <a:srgbClr val="F79646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2659886" y="2720964"/>
              <a:ext cx="3216357" cy="1024473"/>
            </a:xfrm>
            <a:prstGeom prst="line">
              <a:avLst/>
            </a:prstGeom>
            <a:ln w="38100" cmpd="sng">
              <a:solidFill>
                <a:srgbClr val="F7964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2659886" y="3397561"/>
              <a:ext cx="3216357" cy="347877"/>
            </a:xfrm>
            <a:prstGeom prst="line">
              <a:avLst/>
            </a:prstGeom>
            <a:ln w="38100" cmpd="sng">
              <a:solidFill>
                <a:srgbClr val="F7964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V="1">
              <a:off x="2659886" y="3745438"/>
              <a:ext cx="3216357" cy="335397"/>
            </a:xfrm>
            <a:prstGeom prst="line">
              <a:avLst/>
            </a:prstGeom>
            <a:ln w="38100" cmpd="sng">
              <a:solidFill>
                <a:srgbClr val="F7964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V="1">
              <a:off x="2659886" y="3745438"/>
              <a:ext cx="3216357" cy="1018668"/>
            </a:xfrm>
            <a:prstGeom prst="line">
              <a:avLst/>
            </a:prstGeom>
            <a:ln w="38100" cmpd="sng">
              <a:solidFill>
                <a:srgbClr val="F7964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Group 81"/>
            <p:cNvGrpSpPr/>
            <p:nvPr/>
          </p:nvGrpSpPr>
          <p:grpSpPr>
            <a:xfrm rot="5400000">
              <a:off x="7500895" y="3152378"/>
              <a:ext cx="395204" cy="1186120"/>
              <a:chOff x="3284147" y="1342786"/>
              <a:chExt cx="918889" cy="794482"/>
            </a:xfrm>
          </p:grpSpPr>
          <p:sp>
            <p:nvSpPr>
              <p:cNvPr id="109" name="Arc 108"/>
              <p:cNvSpPr/>
              <p:nvPr/>
            </p:nvSpPr>
            <p:spPr>
              <a:xfrm>
                <a:off x="3535913" y="1342786"/>
                <a:ext cx="414015" cy="794482"/>
              </a:xfrm>
              <a:prstGeom prst="arc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10" name="Arc 109"/>
              <p:cNvSpPr/>
              <p:nvPr/>
            </p:nvSpPr>
            <p:spPr>
              <a:xfrm flipH="1">
                <a:off x="3535913" y="1342786"/>
                <a:ext cx="414015" cy="794482"/>
              </a:xfrm>
              <a:prstGeom prst="arc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11" name="Arc 110"/>
              <p:cNvSpPr/>
              <p:nvPr/>
            </p:nvSpPr>
            <p:spPr>
              <a:xfrm rot="5400000">
                <a:off x="3203022" y="1610878"/>
                <a:ext cx="414015" cy="251766"/>
              </a:xfrm>
              <a:prstGeom prst="arc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12" name="Arc 111"/>
              <p:cNvSpPr/>
              <p:nvPr/>
            </p:nvSpPr>
            <p:spPr>
              <a:xfrm rot="16200000" flipH="1">
                <a:off x="3870145" y="1610879"/>
                <a:ext cx="414015" cy="251766"/>
              </a:xfrm>
              <a:prstGeom prst="arc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sp>
          <p:nvSpPr>
            <p:cNvPr id="83" name="Rectangle 82"/>
            <p:cNvSpPr/>
            <p:nvPr/>
          </p:nvSpPr>
          <p:spPr>
            <a:xfrm>
              <a:off x="5876243" y="2389232"/>
              <a:ext cx="72929" cy="2712412"/>
            </a:xfrm>
            <a:prstGeom prst="rect">
              <a:avLst/>
            </a:prstGeom>
            <a:pattFill prst="ltHorz">
              <a:fgClr>
                <a:prstClr val="black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grpSp>
          <p:nvGrpSpPr>
            <p:cNvPr id="84" name="Group 83"/>
            <p:cNvGrpSpPr/>
            <p:nvPr/>
          </p:nvGrpSpPr>
          <p:grpSpPr>
            <a:xfrm>
              <a:off x="2585017" y="2389231"/>
              <a:ext cx="74869" cy="2718216"/>
              <a:chOff x="2969836" y="2461838"/>
              <a:chExt cx="117230" cy="2227384"/>
            </a:xfrm>
          </p:grpSpPr>
          <p:sp>
            <p:nvSpPr>
              <p:cNvPr id="105" name="Rectangle 104"/>
              <p:cNvSpPr/>
              <p:nvPr/>
            </p:nvSpPr>
            <p:spPr>
              <a:xfrm flipH="1">
                <a:off x="2969836" y="4132376"/>
                <a:ext cx="117230" cy="556846"/>
              </a:xfrm>
              <a:prstGeom prst="rect">
                <a:avLst/>
              </a:prstGeom>
              <a:pattFill prst="ltDnDiag">
                <a:fgClr>
                  <a:prstClr val="black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 flipH="1">
                <a:off x="2969836" y="3575530"/>
                <a:ext cx="117230" cy="556846"/>
              </a:xfrm>
              <a:prstGeom prst="rect">
                <a:avLst/>
              </a:prstGeom>
              <a:pattFill prst="wdDnDiag">
                <a:fgClr>
                  <a:prstClr val="black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7" name="Rectangle 106"/>
              <p:cNvSpPr/>
              <p:nvPr/>
            </p:nvSpPr>
            <p:spPr>
              <a:xfrm flipH="1">
                <a:off x="2969836" y="3018684"/>
                <a:ext cx="117230" cy="556846"/>
              </a:xfrm>
              <a:prstGeom prst="rect">
                <a:avLst/>
              </a:prstGeom>
              <a:pattFill prst="wdUpDiag">
                <a:fgClr>
                  <a:prstClr val="black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8" name="Rectangle 107"/>
              <p:cNvSpPr/>
              <p:nvPr/>
            </p:nvSpPr>
            <p:spPr>
              <a:xfrm flipH="1">
                <a:off x="2969836" y="2461838"/>
                <a:ext cx="117230" cy="556846"/>
              </a:xfrm>
              <a:prstGeom prst="rect">
                <a:avLst/>
              </a:prstGeom>
              <a:pattFill prst="ltUpDiag">
                <a:fgClr>
                  <a:prstClr val="black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sp>
          <p:nvSpPr>
            <p:cNvPr id="85" name="Oval 84"/>
            <p:cNvSpPr/>
            <p:nvPr/>
          </p:nvSpPr>
          <p:spPr>
            <a:xfrm flipV="1">
              <a:off x="2239910" y="2380604"/>
              <a:ext cx="89955" cy="68071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5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6" name="Oval 85"/>
            <p:cNvSpPr/>
            <p:nvPr/>
          </p:nvSpPr>
          <p:spPr>
            <a:xfrm flipV="1">
              <a:off x="2239910" y="3053843"/>
              <a:ext cx="89955" cy="68071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5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7" name="Oval 86"/>
            <p:cNvSpPr/>
            <p:nvPr/>
          </p:nvSpPr>
          <p:spPr>
            <a:xfrm flipV="1">
              <a:off x="2239910" y="3732225"/>
              <a:ext cx="89955" cy="68071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5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8" name="Oval 87"/>
            <p:cNvSpPr/>
            <p:nvPr/>
          </p:nvSpPr>
          <p:spPr>
            <a:xfrm flipV="1">
              <a:off x="2239910" y="4420561"/>
              <a:ext cx="89955" cy="68071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5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9" name="Oval 88"/>
            <p:cNvSpPr/>
            <p:nvPr/>
          </p:nvSpPr>
          <p:spPr>
            <a:xfrm flipV="1">
              <a:off x="6505213" y="3397561"/>
              <a:ext cx="89955" cy="68071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5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grpSp>
          <p:nvGrpSpPr>
            <p:cNvPr id="90" name="Group 89"/>
            <p:cNvGrpSpPr/>
            <p:nvPr/>
          </p:nvGrpSpPr>
          <p:grpSpPr>
            <a:xfrm>
              <a:off x="2870454" y="2486069"/>
              <a:ext cx="89955" cy="2524125"/>
              <a:chOff x="2303785" y="2151765"/>
              <a:chExt cx="89955" cy="2720676"/>
            </a:xfrm>
          </p:grpSpPr>
          <p:sp>
            <p:nvSpPr>
              <p:cNvPr id="101" name="Oval 100"/>
              <p:cNvSpPr/>
              <p:nvPr/>
            </p:nvSpPr>
            <p:spPr>
              <a:xfrm flipV="1">
                <a:off x="2303785" y="2151765"/>
                <a:ext cx="89955" cy="68071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  <a:alpha val="5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2" name="Oval 101"/>
              <p:cNvSpPr/>
              <p:nvPr/>
            </p:nvSpPr>
            <p:spPr>
              <a:xfrm flipV="1">
                <a:off x="2303785" y="2825004"/>
                <a:ext cx="89955" cy="68071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  <a:alpha val="5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3" name="Oval 102"/>
              <p:cNvSpPr/>
              <p:nvPr/>
            </p:nvSpPr>
            <p:spPr>
              <a:xfrm flipV="1">
                <a:off x="2303785" y="3503386"/>
                <a:ext cx="89955" cy="68071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  <a:alpha val="5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4" name="Oval 103"/>
              <p:cNvSpPr/>
              <p:nvPr/>
            </p:nvSpPr>
            <p:spPr>
              <a:xfrm flipV="1">
                <a:off x="2303785" y="4191722"/>
                <a:ext cx="89955" cy="68071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  <a:alpha val="5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sp>
          <p:nvSpPr>
            <p:cNvPr id="91" name="Oval 90"/>
            <p:cNvSpPr/>
            <p:nvPr/>
          </p:nvSpPr>
          <p:spPr>
            <a:xfrm flipV="1">
              <a:off x="6505213" y="3391865"/>
              <a:ext cx="89955" cy="68071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5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2" name="Oval 91"/>
            <p:cNvSpPr/>
            <p:nvPr/>
          </p:nvSpPr>
          <p:spPr>
            <a:xfrm flipV="1">
              <a:off x="6505213" y="3407979"/>
              <a:ext cx="89955" cy="68071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5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grpSp>
          <p:nvGrpSpPr>
            <p:cNvPr id="93" name="Group 92"/>
            <p:cNvGrpSpPr/>
            <p:nvPr/>
          </p:nvGrpSpPr>
          <p:grpSpPr>
            <a:xfrm>
              <a:off x="1589495" y="1638749"/>
              <a:ext cx="2575648" cy="2648387"/>
              <a:chOff x="4656618" y="2367798"/>
              <a:chExt cx="2575648" cy="2648387"/>
            </a:xfrm>
          </p:grpSpPr>
          <p:graphicFrame>
            <p:nvGraphicFramePr>
              <p:cNvPr id="97" name="Object 9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07692975"/>
                  </p:ext>
                </p:extLst>
              </p:nvPr>
            </p:nvGraphicFramePr>
            <p:xfrm>
              <a:off x="6276881" y="2514666"/>
              <a:ext cx="729202" cy="50682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0" name="Equation" r:id="rId13" imgW="292100" imgH="203200" progId="Equation.3">
                      <p:embed/>
                    </p:oleObj>
                  </mc:Choice>
                  <mc:Fallback>
                    <p:oleObj name="Equation" r:id="rId13" imgW="292100" imgH="2032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6276881" y="2514666"/>
                            <a:ext cx="729202" cy="50682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98" name="Straight Connector 97"/>
              <p:cNvCxnSpPr/>
              <p:nvPr/>
            </p:nvCxnSpPr>
            <p:spPr>
              <a:xfrm>
                <a:off x="5982889" y="2367798"/>
                <a:ext cx="0" cy="1141142"/>
              </a:xfrm>
              <a:prstGeom prst="line">
                <a:avLst/>
              </a:prstGeom>
              <a:ln w="19050" cmpd="sng">
                <a:solidFill>
                  <a:schemeClr val="bg1">
                    <a:lumMod val="65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 flipH="1">
                <a:off x="5982371" y="2367798"/>
                <a:ext cx="361279" cy="1144788"/>
              </a:xfrm>
              <a:prstGeom prst="line">
                <a:avLst/>
              </a:prstGeom>
              <a:ln w="19050" cmpd="sng">
                <a:solidFill>
                  <a:schemeClr val="bg1">
                    <a:lumMod val="65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Arc 99"/>
              <p:cNvSpPr/>
              <p:nvPr/>
            </p:nvSpPr>
            <p:spPr>
              <a:xfrm rot="4552786" flipH="1">
                <a:off x="4656618" y="2440537"/>
                <a:ext cx="2575648" cy="2575648"/>
              </a:xfrm>
              <a:prstGeom prst="arc">
                <a:avLst>
                  <a:gd name="adj1" fmla="val 19745613"/>
                  <a:gd name="adj2" fmla="val 20693354"/>
                </a:avLst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cxnSp>
          <p:nvCxnSpPr>
            <p:cNvPr id="94" name="Straight Connector 93"/>
            <p:cNvCxnSpPr/>
            <p:nvPr/>
          </p:nvCxnSpPr>
          <p:spPr>
            <a:xfrm>
              <a:off x="6550598" y="3199964"/>
              <a:ext cx="0" cy="1141142"/>
            </a:xfrm>
            <a:prstGeom prst="line">
              <a:avLst/>
            </a:prstGeom>
            <a:ln w="19050" cmpd="sng">
              <a:solidFill>
                <a:schemeClr val="bg1">
                  <a:lumMod val="6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/>
            <p:cNvSpPr txBox="1"/>
            <p:nvPr/>
          </p:nvSpPr>
          <p:spPr>
            <a:xfrm>
              <a:off x="4428854" y="5073949"/>
              <a:ext cx="3168927" cy="1256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DOE2</a:t>
              </a:r>
            </a:p>
            <a:p>
              <a:pPr algn="ctr"/>
              <a:r>
                <a:rPr lang="en-US" sz="1200" dirty="0"/>
                <a:t>(diffractive splitter in reverse)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1334119" y="5071152"/>
              <a:ext cx="2651533" cy="1256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DOE1</a:t>
              </a:r>
            </a:p>
            <a:p>
              <a:pPr algn="ctr"/>
              <a:r>
                <a:rPr lang="en-US" sz="1200" dirty="0"/>
                <a:t>(integrated grating array)</a:t>
              </a:r>
            </a:p>
          </p:txBody>
        </p: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E98F3921-C822-634B-A96F-A3DDF9D9E6F0}"/>
              </a:ext>
            </a:extLst>
          </p:cNvPr>
          <p:cNvSpPr txBox="1"/>
          <p:nvPr/>
        </p:nvSpPr>
        <p:spPr>
          <a:xfrm>
            <a:off x="7686788" y="5378600"/>
            <a:ext cx="363721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Zhou et al, Opt. Lett. 42, 4422 (2017)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F8EE30-B8FA-A743-BFDF-9614DC66BD1F}"/>
              </a:ext>
            </a:extLst>
          </p:cNvPr>
          <p:cNvSpPr txBox="1"/>
          <p:nvPr/>
        </p:nvSpPr>
        <p:spPr>
          <a:xfrm>
            <a:off x="4443465" y="2825019"/>
            <a:ext cx="136466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30fs is 10um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7585971A-53AA-9E4F-83DE-BE945B7E9133}"/>
              </a:ext>
            </a:extLst>
          </p:cNvPr>
          <p:cNvSpPr txBox="1"/>
          <p:nvPr/>
        </p:nvSpPr>
        <p:spPr>
          <a:xfrm>
            <a:off x="5105939" y="5880170"/>
            <a:ext cx="328634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R. Wilcox, U.S. Patent 10,444,526</a:t>
            </a:r>
          </a:p>
        </p:txBody>
      </p:sp>
    </p:spTree>
    <p:extLst>
      <p:ext uri="{BB962C8B-B14F-4D97-AF65-F5344CB8AC3E}">
        <p14:creationId xmlns:p14="http://schemas.microsoft.com/office/powerpoint/2010/main" val="3807613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16990" y="4504387"/>
            <a:ext cx="49527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/>
              <a:t>According to theory, for small angles, dispersion and loss are low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8553" y="-146044"/>
            <a:ext cx="105343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Calculation/modeling of loss mechanisms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26" y="682232"/>
            <a:ext cx="3537977" cy="27926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331" y="601452"/>
            <a:ext cx="5266206" cy="33874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600" y="3988903"/>
            <a:ext cx="5144000" cy="8479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600" y="5398712"/>
            <a:ext cx="5029700" cy="8081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34404" y="2185661"/>
            <a:ext cx="142103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with angle</a:t>
            </a:r>
          </a:p>
          <a:p>
            <a:r>
              <a:rPr lang="en-US" dirty="0"/>
              <a:t>compensator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36086" y="2128868"/>
            <a:ext cx="148470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without </a:t>
            </a:r>
            <a:r>
              <a:rPr lang="en-US" dirty="0"/>
              <a:t>angle</a:t>
            </a:r>
          </a:p>
          <a:p>
            <a:r>
              <a:rPr lang="en-US" dirty="0"/>
              <a:t>compensator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1789" y="760579"/>
            <a:ext cx="184050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100fs pulses after</a:t>
            </a:r>
          </a:p>
          <a:p>
            <a:r>
              <a:rPr lang="en-US" dirty="0"/>
              <a:t>4:1 combination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1789" y="3588322"/>
            <a:ext cx="388580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Efficiency loss due to spatial dispersion: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36D328-2784-5441-AC5C-6CB45D5258FB}"/>
              </a:ext>
            </a:extLst>
          </p:cNvPr>
          <p:cNvSpPr txBox="1"/>
          <p:nvPr/>
        </p:nvSpPr>
        <p:spPr>
          <a:xfrm>
            <a:off x="198452" y="4919886"/>
            <a:ext cx="412914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Efficiency loss due to temporal dispersion: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E40B9-BE8D-004B-AA0A-096C6B326C7F}"/>
              </a:ext>
            </a:extLst>
          </p:cNvPr>
          <p:cNvSpPr txBox="1"/>
          <p:nvPr/>
        </p:nvSpPr>
        <p:spPr>
          <a:xfrm>
            <a:off x="4373073" y="2000995"/>
            <a:ext cx="170559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combined beam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D4C1C44-5D56-944F-A01A-98099E14DAA3}"/>
              </a:ext>
            </a:extLst>
          </p:cNvPr>
          <p:cNvCxnSpPr>
            <a:stCxn id="14" idx="1"/>
          </p:cNvCxnSpPr>
          <p:nvPr/>
        </p:nvCxnSpPr>
        <p:spPr>
          <a:xfrm flipH="1" flipV="1">
            <a:off x="3238500" y="2000995"/>
            <a:ext cx="1134573" cy="18466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7569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7733" y="5075414"/>
            <a:ext cx="680590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/>
              <a:t>Measured combining efficiency: 83.4%</a:t>
            </a:r>
          </a:p>
          <a:p>
            <a:pPr algn="r"/>
            <a:r>
              <a:rPr lang="en-US" sz="2000" dirty="0"/>
              <a:t>Measured splitting efficiency (max combining efficiency): 84.7%</a:t>
            </a:r>
          </a:p>
          <a:p>
            <a:pPr algn="r"/>
            <a:r>
              <a:rPr lang="en-US" sz="2400" dirty="0"/>
              <a:t>Dividing, we obtain 98% of theoretical efficiency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76728" y="-146044"/>
            <a:ext cx="117556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4:1 experiment: high efficiency, low dispersion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" y="821199"/>
            <a:ext cx="7890389" cy="2565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030" y="2805596"/>
            <a:ext cx="4050282" cy="26053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75330" y="821199"/>
            <a:ext cx="3119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/>
              <a:t>Phase stabilized by SPGD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639015" y="3543423"/>
                <a:ext cx="5048113" cy="5725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 </m:t>
                      </m:r>
                      <m:r>
                        <a:rPr lang="en-US" b="0" i="1" smtClean="0">
                          <a:latin typeface="Cambria Math" charset="0"/>
                        </a:rPr>
                        <m:t>𝑐𝑜𝑚𝑏𝑖𝑛𝑖𝑛𝑔</m:t>
                      </m:r>
                      <m:r>
                        <a:rPr lang="en-US" b="0" i="1" smtClean="0">
                          <a:latin typeface="Cambria Math" charset="0"/>
                        </a:rPr>
                        <m:t> </m:t>
                      </m:r>
                      <m:r>
                        <a:rPr lang="en-US" b="0" i="1" smtClean="0">
                          <a:latin typeface="Cambria Math" charset="0"/>
                        </a:rPr>
                        <m:t>𝑒𝑓𝑓𝑖𝑐𝑖𝑒𝑛𝑐𝑦</m:t>
                      </m:r>
                      <m:r>
                        <a:rPr lang="en-US" b="0" i="1" smtClean="0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𝑐𝑜𝑚𝑏𝑖𝑛𝑒𝑑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𝑏𝑒𝑎𝑚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𝑝𝑜𝑤𝑒𝑟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𝑎𝑙𝑙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𝑜𝑢𝑡𝑝𝑢𝑡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𝑝𝑜𝑤𝑒𝑟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9015" y="3543423"/>
                <a:ext cx="5048113" cy="57259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639014" y="4194139"/>
                <a:ext cx="5104218" cy="5821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 </m:t>
                      </m:r>
                      <m:r>
                        <a:rPr lang="en-US" b="0" i="1" smtClean="0">
                          <a:latin typeface="Cambria Math" charset="0"/>
                        </a:rPr>
                        <m:t>𝑠𝑝𝑙𝑖𝑡𝑡𝑖𝑛𝑔</m:t>
                      </m:r>
                      <m:r>
                        <a:rPr lang="en-US" b="0" i="1" smtClean="0">
                          <a:latin typeface="Cambria Math" charset="0"/>
                        </a:rPr>
                        <m:t> </m:t>
                      </m:r>
                      <m:r>
                        <a:rPr lang="en-US" b="0" i="1" smtClean="0">
                          <a:latin typeface="Cambria Math" charset="0"/>
                        </a:rPr>
                        <m:t>𝑒𝑓𝑓𝑖𝑐𝑖𝑒𝑛𝑐𝑦</m:t>
                      </m:r>
                      <m:r>
                        <a:rPr lang="en-US" b="0" i="1" smtClean="0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mr-IN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𝑓𝑎𝑟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𝑓𝑖𝑒𝑙𝑑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𝑏𝑒𝑎𝑚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𝑝𝑜𝑤𝑒𝑟𝑠</m:t>
                              </m:r>
                            </m:e>
                          </m:nary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𝑎𝑙𝑙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𝑜𝑢𝑡𝑝𝑢𝑡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𝑝𝑜𝑤𝑒𝑟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9014" y="4194139"/>
                <a:ext cx="5104218" cy="58214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10534050" y="3488926"/>
            <a:ext cx="13983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120fs FWHM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F05838-B9CB-2840-9D7B-EC8F4DD0ABCC}"/>
              </a:ext>
            </a:extLst>
          </p:cNvPr>
          <p:cNvSpPr txBox="1"/>
          <p:nvPr/>
        </p:nvSpPr>
        <p:spPr>
          <a:xfrm>
            <a:off x="8255999" y="5717942"/>
            <a:ext cx="363721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Zhou et al, Opt. Lett. 42, 4422 (2017)</a:t>
            </a:r>
          </a:p>
        </p:txBody>
      </p:sp>
    </p:spTree>
    <p:extLst>
      <p:ext uri="{BB962C8B-B14F-4D97-AF65-F5344CB8AC3E}">
        <p14:creationId xmlns:p14="http://schemas.microsoft.com/office/powerpoint/2010/main" val="682276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84D722-5954-6F4C-91A8-026877013638}"/>
              </a:ext>
            </a:extLst>
          </p:cNvPr>
          <p:cNvSpPr txBox="1"/>
          <p:nvPr/>
        </p:nvSpPr>
        <p:spPr>
          <a:xfrm>
            <a:off x="542991" y="-119840"/>
            <a:ext cx="111429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Fiber lasers have high power, limited energy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48B480E-3EB6-B443-B1D5-4C5E22EBE9C9}"/>
              </a:ext>
            </a:extLst>
          </p:cNvPr>
          <p:cNvGrpSpPr/>
          <p:nvPr/>
        </p:nvGrpSpPr>
        <p:grpSpPr>
          <a:xfrm>
            <a:off x="581133" y="804896"/>
            <a:ext cx="2448459" cy="2004783"/>
            <a:chOff x="1355833" y="1405748"/>
            <a:chExt cx="3098601" cy="253711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2C5B82F-3B6D-C14A-929E-B48E9AFE7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76521" y="2015967"/>
              <a:ext cx="1445172" cy="1926896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7636486-0B68-9347-B2E5-4E54A7D5C957}"/>
                </a:ext>
              </a:extLst>
            </p:cNvPr>
            <p:cNvGrpSpPr/>
            <p:nvPr/>
          </p:nvGrpSpPr>
          <p:grpSpPr>
            <a:xfrm rot="1601218">
              <a:off x="2853557" y="1770038"/>
              <a:ext cx="1250887" cy="686272"/>
              <a:chOff x="5612524" y="3174124"/>
              <a:chExt cx="1744717" cy="945931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C864C9A-859C-F743-AB96-150BE14657F4}"/>
                  </a:ext>
                </a:extLst>
              </p:cNvPr>
              <p:cNvSpPr/>
              <p:nvPr/>
            </p:nvSpPr>
            <p:spPr>
              <a:xfrm>
                <a:off x="5612524" y="3174124"/>
                <a:ext cx="1744717" cy="945931"/>
              </a:xfrm>
              <a:prstGeom prst="rect">
                <a:avLst/>
              </a:prstGeom>
              <a:gradFill>
                <a:gsLst>
                  <a:gs pos="0">
                    <a:schemeClr val="bg1"/>
                  </a:gs>
                  <a:gs pos="45000">
                    <a:schemeClr val="accent1">
                      <a:lumMod val="45000"/>
                      <a:lumOff val="5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98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4300951-C0B7-994D-BAD7-A37079B2CE8A}"/>
                  </a:ext>
                </a:extLst>
              </p:cNvPr>
              <p:cNvSpPr/>
              <p:nvPr/>
            </p:nvSpPr>
            <p:spPr>
              <a:xfrm>
                <a:off x="5612524" y="3174124"/>
                <a:ext cx="1744717" cy="945931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accent1">
                      <a:lumMod val="45000"/>
                      <a:lumOff val="55000"/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C3A5A2C-BC8F-3D44-BC56-F3F66E280314}"/>
                </a:ext>
              </a:extLst>
            </p:cNvPr>
            <p:cNvGrpSpPr/>
            <p:nvPr/>
          </p:nvGrpSpPr>
          <p:grpSpPr>
            <a:xfrm>
              <a:off x="3500846" y="1763486"/>
              <a:ext cx="953588" cy="953588"/>
              <a:chOff x="3500846" y="1763486"/>
              <a:chExt cx="953588" cy="953588"/>
            </a:xfrm>
            <a:scene3d>
              <a:camera prst="isometricRightUp"/>
              <a:lightRig rig="threePt" dir="t"/>
            </a:scene3d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58BC9424-C6C2-0844-BD71-08C700F773A1}"/>
                  </a:ext>
                </a:extLst>
              </p:cNvPr>
              <p:cNvSpPr/>
              <p:nvPr/>
            </p:nvSpPr>
            <p:spPr>
              <a:xfrm>
                <a:off x="3500846" y="1763486"/>
                <a:ext cx="953588" cy="953588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5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74000"/>
                    </a:schemeClr>
                  </a:gs>
                </a:gsLst>
                <a:lin ang="5400000" scaled="1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82330B30-C314-AB4C-B83E-FEE890F41B3F}"/>
                  </a:ext>
                </a:extLst>
              </p:cNvPr>
              <p:cNvSpPr/>
              <p:nvPr/>
            </p:nvSpPr>
            <p:spPr>
              <a:xfrm>
                <a:off x="3880655" y="2143295"/>
                <a:ext cx="193969" cy="193969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5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74000"/>
                    </a:schemeClr>
                  </a:gs>
                </a:gsLst>
                <a:lin ang="5400000" scaled="1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1777148-DBFB-3448-9DC0-23ACA219AEF5}"/>
                </a:ext>
              </a:extLst>
            </p:cNvPr>
            <p:cNvSpPr/>
            <p:nvPr/>
          </p:nvSpPr>
          <p:spPr>
            <a:xfrm>
              <a:off x="1475174" y="1985014"/>
              <a:ext cx="2266509" cy="1077648"/>
            </a:xfrm>
            <a:custGeom>
              <a:avLst/>
              <a:gdLst>
                <a:gd name="connsiteX0" fmla="*/ 2266509 w 2266509"/>
                <a:gd name="connsiteY0" fmla="*/ 663593 h 1077648"/>
                <a:gd name="connsiteX1" fmla="*/ 1793543 w 2266509"/>
                <a:gd name="connsiteY1" fmla="*/ 348283 h 1077648"/>
                <a:gd name="connsiteX2" fmla="*/ 1247005 w 2266509"/>
                <a:gd name="connsiteY2" fmla="*/ 85524 h 1077648"/>
                <a:gd name="connsiteX3" fmla="*/ 795060 w 2266509"/>
                <a:gd name="connsiteY3" fmla="*/ 1441 h 1077648"/>
                <a:gd name="connsiteX4" fmla="*/ 458729 w 2266509"/>
                <a:gd name="connsiteY4" fmla="*/ 43483 h 1077648"/>
                <a:gd name="connsiteX5" fmla="*/ 164440 w 2266509"/>
                <a:gd name="connsiteY5" fmla="*/ 180117 h 1077648"/>
                <a:gd name="connsiteX6" fmla="*/ 17295 w 2266509"/>
                <a:gd name="connsiteY6" fmla="*/ 421855 h 1077648"/>
                <a:gd name="connsiteX7" fmla="*/ 48826 w 2266509"/>
                <a:gd name="connsiteY7" fmla="*/ 758186 h 1077648"/>
                <a:gd name="connsiteX8" fmla="*/ 427198 w 2266509"/>
                <a:gd name="connsiteY8" fmla="*/ 1041965 h 1077648"/>
                <a:gd name="connsiteX9" fmla="*/ 1120881 w 2266509"/>
                <a:gd name="connsiteY9" fmla="*/ 1073496 h 1077648"/>
                <a:gd name="connsiteX10" fmla="*/ 1120881 w 2266509"/>
                <a:gd name="connsiteY10" fmla="*/ 1073496 h 1077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66509" h="1077648">
                  <a:moveTo>
                    <a:pt x="2266509" y="663593"/>
                  </a:moveTo>
                  <a:cubicBezTo>
                    <a:pt x="2114984" y="554110"/>
                    <a:pt x="1963460" y="444628"/>
                    <a:pt x="1793543" y="348283"/>
                  </a:cubicBezTo>
                  <a:cubicBezTo>
                    <a:pt x="1623626" y="251938"/>
                    <a:pt x="1413419" y="143331"/>
                    <a:pt x="1247005" y="85524"/>
                  </a:cubicBezTo>
                  <a:cubicBezTo>
                    <a:pt x="1080591" y="27717"/>
                    <a:pt x="926439" y="8448"/>
                    <a:pt x="795060" y="1441"/>
                  </a:cubicBezTo>
                  <a:cubicBezTo>
                    <a:pt x="663681" y="-5566"/>
                    <a:pt x="563832" y="13704"/>
                    <a:pt x="458729" y="43483"/>
                  </a:cubicBezTo>
                  <a:cubicBezTo>
                    <a:pt x="353626" y="73262"/>
                    <a:pt x="238012" y="117055"/>
                    <a:pt x="164440" y="180117"/>
                  </a:cubicBezTo>
                  <a:cubicBezTo>
                    <a:pt x="90868" y="243179"/>
                    <a:pt x="36564" y="325510"/>
                    <a:pt x="17295" y="421855"/>
                  </a:cubicBezTo>
                  <a:cubicBezTo>
                    <a:pt x="-1974" y="518200"/>
                    <a:pt x="-19491" y="654834"/>
                    <a:pt x="48826" y="758186"/>
                  </a:cubicBezTo>
                  <a:cubicBezTo>
                    <a:pt x="117143" y="861538"/>
                    <a:pt x="248522" y="989413"/>
                    <a:pt x="427198" y="1041965"/>
                  </a:cubicBezTo>
                  <a:cubicBezTo>
                    <a:pt x="605874" y="1094517"/>
                    <a:pt x="1120881" y="1073496"/>
                    <a:pt x="1120881" y="1073496"/>
                  </a:cubicBezTo>
                  <a:lnTo>
                    <a:pt x="1120881" y="1073496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85E3737-48E6-DE40-A890-629C537910D8}"/>
                </a:ext>
              </a:extLst>
            </p:cNvPr>
            <p:cNvSpPr/>
            <p:nvPr/>
          </p:nvSpPr>
          <p:spPr>
            <a:xfrm>
              <a:off x="1355833" y="1405748"/>
              <a:ext cx="2869325" cy="1677934"/>
            </a:xfrm>
            <a:custGeom>
              <a:avLst/>
              <a:gdLst>
                <a:gd name="connsiteX0" fmla="*/ 2997920 w 2997920"/>
                <a:gd name="connsiteY0" fmla="*/ 423051 h 1729194"/>
                <a:gd name="connsiteX1" fmla="*/ 2073009 w 2997920"/>
                <a:gd name="connsiteY1" fmla="*/ 44679 h 1729194"/>
                <a:gd name="connsiteX2" fmla="*/ 1179630 w 2997920"/>
                <a:gd name="connsiteY2" fmla="*/ 34169 h 1729194"/>
                <a:gd name="connsiteX3" fmla="*/ 422885 w 2997920"/>
                <a:gd name="connsiteY3" fmla="*/ 286417 h 1729194"/>
                <a:gd name="connsiteX4" fmla="*/ 76044 w 2997920"/>
                <a:gd name="connsiteY4" fmla="*/ 612238 h 1729194"/>
                <a:gd name="connsiteX5" fmla="*/ 2471 w 2997920"/>
                <a:gd name="connsiteY5" fmla="*/ 1053672 h 1729194"/>
                <a:gd name="connsiteX6" fmla="*/ 128595 w 2997920"/>
                <a:gd name="connsiteY6" fmla="*/ 1400513 h 1729194"/>
                <a:gd name="connsiteX7" fmla="*/ 401864 w 2997920"/>
                <a:gd name="connsiteY7" fmla="*/ 1621231 h 1729194"/>
                <a:gd name="connsiteX8" fmla="*/ 790747 w 2997920"/>
                <a:gd name="connsiteY8" fmla="*/ 1715824 h 1729194"/>
                <a:gd name="connsiteX9" fmla="*/ 1368816 w 2997920"/>
                <a:gd name="connsiteY9" fmla="*/ 1726334 h 172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97920" h="1729194">
                  <a:moveTo>
                    <a:pt x="2997920" y="423051"/>
                  </a:moveTo>
                  <a:cubicBezTo>
                    <a:pt x="2686988" y="266272"/>
                    <a:pt x="2376057" y="109493"/>
                    <a:pt x="2073009" y="44679"/>
                  </a:cubicBezTo>
                  <a:cubicBezTo>
                    <a:pt x="1769961" y="-20135"/>
                    <a:pt x="1454651" y="-6121"/>
                    <a:pt x="1179630" y="34169"/>
                  </a:cubicBezTo>
                  <a:cubicBezTo>
                    <a:pt x="904609" y="74459"/>
                    <a:pt x="606816" y="190072"/>
                    <a:pt x="422885" y="286417"/>
                  </a:cubicBezTo>
                  <a:cubicBezTo>
                    <a:pt x="238954" y="382762"/>
                    <a:pt x="146113" y="484362"/>
                    <a:pt x="76044" y="612238"/>
                  </a:cubicBezTo>
                  <a:cubicBezTo>
                    <a:pt x="5975" y="740114"/>
                    <a:pt x="-6288" y="922293"/>
                    <a:pt x="2471" y="1053672"/>
                  </a:cubicBezTo>
                  <a:cubicBezTo>
                    <a:pt x="11229" y="1185051"/>
                    <a:pt x="62030" y="1305920"/>
                    <a:pt x="128595" y="1400513"/>
                  </a:cubicBezTo>
                  <a:cubicBezTo>
                    <a:pt x="195160" y="1495106"/>
                    <a:pt x="291505" y="1568679"/>
                    <a:pt x="401864" y="1621231"/>
                  </a:cubicBezTo>
                  <a:cubicBezTo>
                    <a:pt x="512223" y="1673783"/>
                    <a:pt x="629588" y="1698307"/>
                    <a:pt x="790747" y="1715824"/>
                  </a:cubicBezTo>
                  <a:cubicBezTo>
                    <a:pt x="951906" y="1733341"/>
                    <a:pt x="1160361" y="1729837"/>
                    <a:pt x="1368816" y="172633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C827C24-14D0-D246-A490-741203DA1802}"/>
              </a:ext>
            </a:extLst>
          </p:cNvPr>
          <p:cNvSpPr txBox="1"/>
          <p:nvPr/>
        </p:nvSpPr>
        <p:spPr>
          <a:xfrm>
            <a:off x="5091797" y="1020316"/>
            <a:ext cx="4984570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Light guided by high index core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Add laser ions, pump light; it’s an amplifier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Core is small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Max diameter ~100um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Advantages: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Average power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Efficiency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Bandwidth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Beam quality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Reliability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Limited energy due to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Damage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Nonlinearity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Small volume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B9F9BA-CB5A-6549-B2CA-ECB879BC94CA}"/>
              </a:ext>
            </a:extLst>
          </p:cNvPr>
          <p:cNvSpPr txBox="1"/>
          <p:nvPr/>
        </p:nvSpPr>
        <p:spPr>
          <a:xfrm>
            <a:off x="3846601" y="5549974"/>
            <a:ext cx="7953652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Beam combination can increase output energy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F36ADDE-FC2A-9440-8F00-FEEFAC14D74C}"/>
              </a:ext>
            </a:extLst>
          </p:cNvPr>
          <p:cNvCxnSpPr>
            <a:cxnSpLocks/>
          </p:cNvCxnSpPr>
          <p:nvPr/>
        </p:nvCxnSpPr>
        <p:spPr>
          <a:xfrm flipH="1">
            <a:off x="2755773" y="1219200"/>
            <a:ext cx="2476627" cy="209569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oogle Shape;1146;g17bd469d6ae_4_668">
            <a:extLst>
              <a:ext uri="{FF2B5EF4-FFF2-40B4-BE49-F238E27FC236}">
                <a16:creationId xmlns:a16="http://schemas.microsoft.com/office/drawing/2014/main" id="{4E52E478-5AA2-F84F-8C8E-139117B0F5C8}"/>
              </a:ext>
            </a:extLst>
          </p:cNvPr>
          <p:cNvSpPr txBox="1"/>
          <p:nvPr/>
        </p:nvSpPr>
        <p:spPr>
          <a:xfrm>
            <a:off x="3946771" y="2577846"/>
            <a:ext cx="1044855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120 kW</a:t>
            </a:r>
            <a:endParaRPr sz="200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0" name="Google Shape;1148;g17bd469d6ae_4_668">
            <a:extLst>
              <a:ext uri="{FF2B5EF4-FFF2-40B4-BE49-F238E27FC236}">
                <a16:creationId xmlns:a16="http://schemas.microsoft.com/office/drawing/2014/main" id="{A60E6A42-53D6-2647-9607-94339164331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7522" y="3428115"/>
            <a:ext cx="3237689" cy="198713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149;g17bd469d6ae_4_668">
            <a:extLst>
              <a:ext uri="{FF2B5EF4-FFF2-40B4-BE49-F238E27FC236}">
                <a16:creationId xmlns:a16="http://schemas.microsoft.com/office/drawing/2014/main" id="{B0FE688B-947A-A84E-A52B-B703BE23BD2D}"/>
              </a:ext>
            </a:extLst>
          </p:cNvPr>
          <p:cNvSpPr txBox="1"/>
          <p:nvPr/>
        </p:nvSpPr>
        <p:spPr>
          <a:xfrm>
            <a:off x="9721078" y="4402973"/>
            <a:ext cx="1816233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1kW, 250fs</a:t>
            </a:r>
            <a:endParaRPr sz="2400" dirty="0">
              <a:solidFill>
                <a:schemeClr val="bg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22" name="Google Shape;1151;g17bd469d6ae_4_668">
            <a:extLst>
              <a:ext uri="{FF2B5EF4-FFF2-40B4-BE49-F238E27FC236}">
                <a16:creationId xmlns:a16="http://schemas.microsoft.com/office/drawing/2014/main" id="{A14EA605-FD78-9C4C-9483-03E575D1F48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282" y="2402172"/>
            <a:ext cx="3431319" cy="2029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9C0281-94BC-1A4E-BE23-D3D4DD28D7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1220" y="1733544"/>
            <a:ext cx="1443632" cy="14347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2EE9F14-A787-9D48-BEE0-CD306E4195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748" t="12563"/>
          <a:stretch/>
        </p:blipFill>
        <p:spPr>
          <a:xfrm>
            <a:off x="9595858" y="2164477"/>
            <a:ext cx="1586163" cy="14879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2B98E3D-F42A-9542-B696-83596458DC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621" r="7854"/>
          <a:stretch/>
        </p:blipFill>
        <p:spPr>
          <a:xfrm>
            <a:off x="10365751" y="1118204"/>
            <a:ext cx="1632540" cy="1643536"/>
          </a:xfrm>
          <a:prstGeom prst="rect">
            <a:avLst/>
          </a:prstGeom>
        </p:spPr>
      </p:pic>
      <p:sp>
        <p:nvSpPr>
          <p:cNvPr id="28" name="Google Shape;1146;g17bd469d6ae_4_668">
            <a:extLst>
              <a:ext uri="{FF2B5EF4-FFF2-40B4-BE49-F238E27FC236}">
                <a16:creationId xmlns:a16="http://schemas.microsoft.com/office/drawing/2014/main" id="{2B85A4B2-5FFE-7643-BE9E-EF94A2ADBCBA}"/>
              </a:ext>
            </a:extLst>
          </p:cNvPr>
          <p:cNvSpPr txBox="1"/>
          <p:nvPr/>
        </p:nvSpPr>
        <p:spPr>
          <a:xfrm>
            <a:off x="3948718" y="3133211"/>
            <a:ext cx="120518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45% WPE</a:t>
            </a:r>
            <a:endParaRPr sz="200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8E96FB2-810D-2442-BEEB-191EC837313F}"/>
              </a:ext>
            </a:extLst>
          </p:cNvPr>
          <p:cNvCxnSpPr>
            <a:cxnSpLocks/>
          </p:cNvCxnSpPr>
          <p:nvPr/>
        </p:nvCxnSpPr>
        <p:spPr>
          <a:xfrm flipH="1">
            <a:off x="3300828" y="2921000"/>
            <a:ext cx="2210972" cy="335428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2A25683-039B-704B-9BED-E8AB3D1153BE}"/>
              </a:ext>
            </a:extLst>
          </p:cNvPr>
          <p:cNvCxnSpPr>
            <a:cxnSpLocks/>
          </p:cNvCxnSpPr>
          <p:nvPr/>
        </p:nvCxnSpPr>
        <p:spPr>
          <a:xfrm>
            <a:off x="7180846" y="3379417"/>
            <a:ext cx="2540232" cy="1023556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6C099BA-8C4A-5A45-8433-11677FF3319A}"/>
              </a:ext>
            </a:extLst>
          </p:cNvPr>
          <p:cNvCxnSpPr>
            <a:cxnSpLocks/>
          </p:cNvCxnSpPr>
          <p:nvPr/>
        </p:nvCxnSpPr>
        <p:spPr>
          <a:xfrm>
            <a:off x="8390800" y="2164477"/>
            <a:ext cx="918300" cy="20887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F5A4CB47-D23B-6246-934A-DA9D4F3C4A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217" y="4277533"/>
            <a:ext cx="3048000" cy="2019300"/>
          </a:xfrm>
          <a:prstGeom prst="rect">
            <a:avLst/>
          </a:prstGeom>
        </p:spPr>
      </p:pic>
      <p:sp>
        <p:nvSpPr>
          <p:cNvPr id="43" name="Google Shape;1146;g17bd469d6ae_4_668">
            <a:extLst>
              <a:ext uri="{FF2B5EF4-FFF2-40B4-BE49-F238E27FC236}">
                <a16:creationId xmlns:a16="http://schemas.microsoft.com/office/drawing/2014/main" id="{C9290857-8999-5D4D-B7A0-309DDD33C672}"/>
              </a:ext>
            </a:extLst>
          </p:cNvPr>
          <p:cNvSpPr txBox="1"/>
          <p:nvPr/>
        </p:nvSpPr>
        <p:spPr>
          <a:xfrm>
            <a:off x="3823519" y="4472407"/>
            <a:ext cx="1044855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300 kW</a:t>
            </a:r>
            <a:endParaRPr sz="200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A7432A5-052C-DA4A-9C70-76C95BF5ECF3}"/>
              </a:ext>
            </a:extLst>
          </p:cNvPr>
          <p:cNvCxnSpPr>
            <a:cxnSpLocks/>
          </p:cNvCxnSpPr>
          <p:nvPr/>
        </p:nvCxnSpPr>
        <p:spPr>
          <a:xfrm flipH="1">
            <a:off x="2729473" y="3819519"/>
            <a:ext cx="2782327" cy="1172045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01089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490" y="2610889"/>
            <a:ext cx="4350812" cy="2658227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44146" y="710942"/>
            <a:ext cx="6901199" cy="3480057"/>
            <a:chOff x="211910" y="1910646"/>
            <a:chExt cx="5968823" cy="3009889"/>
          </a:xfrm>
        </p:grpSpPr>
        <p:grpSp>
          <p:nvGrpSpPr>
            <p:cNvPr id="18" name="Group 17"/>
            <p:cNvGrpSpPr/>
            <p:nvPr/>
          </p:nvGrpSpPr>
          <p:grpSpPr>
            <a:xfrm>
              <a:off x="211910" y="1948070"/>
              <a:ext cx="5968823" cy="2972465"/>
              <a:chOff x="211910" y="1948070"/>
              <a:chExt cx="5968823" cy="297246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53DCFF3-8991-2144-8A64-07D91602CC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9811"/>
              <a:stretch/>
            </p:blipFill>
            <p:spPr>
              <a:xfrm>
                <a:off x="211910" y="1948070"/>
                <a:ext cx="5968823" cy="2972465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D54675D-0043-FE40-99F1-99F5DD07E6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75543" y="2614630"/>
                <a:ext cx="1276849" cy="740248"/>
              </a:xfrm>
              <a:prstGeom prst="rect">
                <a:avLst/>
              </a:prstGeom>
            </p:spPr>
          </p:pic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8EB936B-481F-0045-BF48-5FD53CE86A0B}"/>
                </a:ext>
              </a:extLst>
            </p:cNvPr>
            <p:cNvSpPr/>
            <p:nvPr/>
          </p:nvSpPr>
          <p:spPr>
            <a:xfrm>
              <a:off x="3196321" y="1910646"/>
              <a:ext cx="1408497" cy="4662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321166" y="4778322"/>
            <a:ext cx="680590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/>
              <a:t>Measured combining efficiency: 89.5%</a:t>
            </a:r>
          </a:p>
          <a:p>
            <a:pPr algn="r"/>
            <a:r>
              <a:rPr lang="en-US" sz="2000" dirty="0"/>
              <a:t>Measured splitting efficiency (max combining efficiency): 90.7%</a:t>
            </a:r>
          </a:p>
          <a:p>
            <a:pPr algn="r"/>
            <a:r>
              <a:rPr lang="en-US" sz="2400" dirty="0"/>
              <a:t>Dividing, we obtain 98% of theoretical efficiency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289772" y="1283790"/>
            <a:ext cx="3120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/>
              <a:t>Phase stabilized by SPGD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409793" y="3545269"/>
            <a:ext cx="13983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120fs FWHM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76728" y="-146044"/>
            <a:ext cx="117556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8:1 experiment: high efficiency, low dispersion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A5578F-5C18-2847-999F-95A23FFF984C}"/>
              </a:ext>
            </a:extLst>
          </p:cNvPr>
          <p:cNvSpPr txBox="1"/>
          <p:nvPr/>
        </p:nvSpPr>
        <p:spPr>
          <a:xfrm>
            <a:off x="8367824" y="5486208"/>
            <a:ext cx="363721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Zhou et al, Opt. Lett. 43, 3269 (2018)</a:t>
            </a:r>
          </a:p>
        </p:txBody>
      </p:sp>
    </p:spTree>
    <p:extLst>
      <p:ext uri="{BB962C8B-B14F-4D97-AF65-F5344CB8AC3E}">
        <p14:creationId xmlns:p14="http://schemas.microsoft.com/office/powerpoint/2010/main" val="2011870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1927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0315" y="3789606"/>
            <a:ext cx="6451281" cy="23975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1034406" y="789193"/>
            <a:ext cx="10285810" cy="5320374"/>
            <a:chOff x="2999411" y="754051"/>
            <a:chExt cx="8651374" cy="5320374"/>
          </a:xfrm>
        </p:grpSpPr>
        <p:sp>
          <p:nvSpPr>
            <p:cNvPr id="3" name="TextBox 2"/>
            <p:cNvSpPr txBox="1"/>
            <p:nvPr/>
          </p:nvSpPr>
          <p:spPr>
            <a:xfrm>
              <a:off x="6698051" y="1361308"/>
              <a:ext cx="9934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+mj-lt"/>
                </a:rPr>
                <a:t>power </a:t>
              </a:r>
            </a:p>
            <a:p>
              <a:r>
                <a:rPr lang="en-US" sz="1600" dirty="0">
                  <a:solidFill>
                    <a:srgbClr val="000000"/>
                  </a:solidFill>
                  <a:latin typeface="+mj-lt"/>
                </a:rPr>
                <a:t>amplifiers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40175" y="3227540"/>
              <a:ext cx="2145977" cy="194686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81692" y="4650568"/>
              <a:ext cx="1869093" cy="1408489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>
              <a:off x="6144012" y="1748949"/>
              <a:ext cx="389733" cy="386008"/>
            </a:xfrm>
            <a:prstGeom prst="line">
              <a:avLst/>
            </a:prstGeom>
            <a:ln>
              <a:solidFill>
                <a:srgbClr val="CE421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6144012" y="1686563"/>
              <a:ext cx="473667" cy="405355"/>
            </a:xfrm>
            <a:prstGeom prst="line">
              <a:avLst/>
            </a:prstGeom>
            <a:ln>
              <a:solidFill>
                <a:srgbClr val="CE421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144012" y="1630606"/>
              <a:ext cx="570683" cy="410112"/>
            </a:xfrm>
            <a:prstGeom prst="line">
              <a:avLst/>
            </a:prstGeom>
            <a:ln>
              <a:solidFill>
                <a:srgbClr val="CE421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/>
            <p:cNvGrpSpPr/>
            <p:nvPr/>
          </p:nvGrpSpPr>
          <p:grpSpPr>
            <a:xfrm>
              <a:off x="6647749" y="2021694"/>
              <a:ext cx="1980315" cy="988901"/>
              <a:chOff x="129493" y="770782"/>
              <a:chExt cx="5950509" cy="2971479"/>
            </a:xfrm>
          </p:grpSpPr>
          <p:sp>
            <p:nvSpPr>
              <p:cNvPr id="10" name="Freeform 9"/>
              <p:cNvSpPr/>
              <p:nvPr/>
            </p:nvSpPr>
            <p:spPr>
              <a:xfrm>
                <a:off x="129493" y="842280"/>
                <a:ext cx="1242107" cy="599223"/>
              </a:xfrm>
              <a:custGeom>
                <a:avLst/>
                <a:gdLst>
                  <a:gd name="connsiteX0" fmla="*/ 1242107 w 1242107"/>
                  <a:gd name="connsiteY0" fmla="*/ 51800 h 599223"/>
                  <a:gd name="connsiteX1" fmla="*/ 1018587 w 1242107"/>
                  <a:gd name="connsiteY1" fmla="*/ 1000 h 599223"/>
                  <a:gd name="connsiteX2" fmla="*/ 713787 w 1242107"/>
                  <a:gd name="connsiteY2" fmla="*/ 92440 h 599223"/>
                  <a:gd name="connsiteX3" fmla="*/ 541067 w 1242107"/>
                  <a:gd name="connsiteY3" fmla="*/ 549640 h 599223"/>
                  <a:gd name="connsiteX4" fmla="*/ 53387 w 1242107"/>
                  <a:gd name="connsiteY4" fmla="*/ 590280 h 599223"/>
                  <a:gd name="connsiteX5" fmla="*/ 12747 w 1242107"/>
                  <a:gd name="connsiteY5" fmla="*/ 580120 h 599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2107" h="599223">
                    <a:moveTo>
                      <a:pt x="1242107" y="51800"/>
                    </a:moveTo>
                    <a:cubicBezTo>
                      <a:pt x="1174373" y="23013"/>
                      <a:pt x="1106640" y="-5773"/>
                      <a:pt x="1018587" y="1000"/>
                    </a:cubicBezTo>
                    <a:cubicBezTo>
                      <a:pt x="930534" y="7773"/>
                      <a:pt x="793374" y="1000"/>
                      <a:pt x="713787" y="92440"/>
                    </a:cubicBezTo>
                    <a:cubicBezTo>
                      <a:pt x="634200" y="183880"/>
                      <a:pt x="651134" y="466667"/>
                      <a:pt x="541067" y="549640"/>
                    </a:cubicBezTo>
                    <a:cubicBezTo>
                      <a:pt x="431000" y="632613"/>
                      <a:pt x="141440" y="585200"/>
                      <a:pt x="53387" y="590280"/>
                    </a:cubicBezTo>
                    <a:cubicBezTo>
                      <a:pt x="-34666" y="595360"/>
                      <a:pt x="12747" y="580120"/>
                      <a:pt x="12747" y="58012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139653" y="903240"/>
                <a:ext cx="1242107" cy="599223"/>
              </a:xfrm>
              <a:custGeom>
                <a:avLst/>
                <a:gdLst>
                  <a:gd name="connsiteX0" fmla="*/ 1242107 w 1242107"/>
                  <a:gd name="connsiteY0" fmla="*/ 51800 h 599223"/>
                  <a:gd name="connsiteX1" fmla="*/ 1018587 w 1242107"/>
                  <a:gd name="connsiteY1" fmla="*/ 1000 h 599223"/>
                  <a:gd name="connsiteX2" fmla="*/ 713787 w 1242107"/>
                  <a:gd name="connsiteY2" fmla="*/ 92440 h 599223"/>
                  <a:gd name="connsiteX3" fmla="*/ 541067 w 1242107"/>
                  <a:gd name="connsiteY3" fmla="*/ 549640 h 599223"/>
                  <a:gd name="connsiteX4" fmla="*/ 53387 w 1242107"/>
                  <a:gd name="connsiteY4" fmla="*/ 590280 h 599223"/>
                  <a:gd name="connsiteX5" fmla="*/ 12747 w 1242107"/>
                  <a:gd name="connsiteY5" fmla="*/ 580120 h 599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2107" h="599223">
                    <a:moveTo>
                      <a:pt x="1242107" y="51800"/>
                    </a:moveTo>
                    <a:cubicBezTo>
                      <a:pt x="1174373" y="23013"/>
                      <a:pt x="1106640" y="-5773"/>
                      <a:pt x="1018587" y="1000"/>
                    </a:cubicBezTo>
                    <a:cubicBezTo>
                      <a:pt x="930534" y="7773"/>
                      <a:pt x="793374" y="1000"/>
                      <a:pt x="713787" y="92440"/>
                    </a:cubicBezTo>
                    <a:cubicBezTo>
                      <a:pt x="634200" y="183880"/>
                      <a:pt x="651134" y="466667"/>
                      <a:pt x="541067" y="549640"/>
                    </a:cubicBezTo>
                    <a:cubicBezTo>
                      <a:pt x="431000" y="632613"/>
                      <a:pt x="141440" y="585200"/>
                      <a:pt x="53387" y="590280"/>
                    </a:cubicBezTo>
                    <a:cubicBezTo>
                      <a:pt x="-34666" y="595360"/>
                      <a:pt x="12747" y="580120"/>
                      <a:pt x="12747" y="58012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Freeform 11"/>
              <p:cNvSpPr/>
              <p:nvPr/>
            </p:nvSpPr>
            <p:spPr>
              <a:xfrm>
                <a:off x="149813" y="964200"/>
                <a:ext cx="1242107" cy="599223"/>
              </a:xfrm>
              <a:custGeom>
                <a:avLst/>
                <a:gdLst>
                  <a:gd name="connsiteX0" fmla="*/ 1242107 w 1242107"/>
                  <a:gd name="connsiteY0" fmla="*/ 51800 h 599223"/>
                  <a:gd name="connsiteX1" fmla="*/ 1018587 w 1242107"/>
                  <a:gd name="connsiteY1" fmla="*/ 1000 h 599223"/>
                  <a:gd name="connsiteX2" fmla="*/ 713787 w 1242107"/>
                  <a:gd name="connsiteY2" fmla="*/ 92440 h 599223"/>
                  <a:gd name="connsiteX3" fmla="*/ 541067 w 1242107"/>
                  <a:gd name="connsiteY3" fmla="*/ 549640 h 599223"/>
                  <a:gd name="connsiteX4" fmla="*/ 53387 w 1242107"/>
                  <a:gd name="connsiteY4" fmla="*/ 590280 h 599223"/>
                  <a:gd name="connsiteX5" fmla="*/ 12747 w 1242107"/>
                  <a:gd name="connsiteY5" fmla="*/ 580120 h 599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2107" h="599223">
                    <a:moveTo>
                      <a:pt x="1242107" y="51800"/>
                    </a:moveTo>
                    <a:cubicBezTo>
                      <a:pt x="1174373" y="23013"/>
                      <a:pt x="1106640" y="-5773"/>
                      <a:pt x="1018587" y="1000"/>
                    </a:cubicBezTo>
                    <a:cubicBezTo>
                      <a:pt x="930534" y="7773"/>
                      <a:pt x="793374" y="1000"/>
                      <a:pt x="713787" y="92440"/>
                    </a:cubicBezTo>
                    <a:cubicBezTo>
                      <a:pt x="634200" y="183880"/>
                      <a:pt x="651134" y="466667"/>
                      <a:pt x="541067" y="549640"/>
                    </a:cubicBezTo>
                    <a:cubicBezTo>
                      <a:pt x="431000" y="632613"/>
                      <a:pt x="141440" y="585200"/>
                      <a:pt x="53387" y="590280"/>
                    </a:cubicBezTo>
                    <a:cubicBezTo>
                      <a:pt x="-34666" y="595360"/>
                      <a:pt x="12747" y="580120"/>
                      <a:pt x="12747" y="58012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Freeform 12"/>
              <p:cNvSpPr/>
              <p:nvPr/>
            </p:nvSpPr>
            <p:spPr>
              <a:xfrm>
                <a:off x="159973" y="1025160"/>
                <a:ext cx="1242107" cy="599223"/>
              </a:xfrm>
              <a:custGeom>
                <a:avLst/>
                <a:gdLst>
                  <a:gd name="connsiteX0" fmla="*/ 1242107 w 1242107"/>
                  <a:gd name="connsiteY0" fmla="*/ 51800 h 599223"/>
                  <a:gd name="connsiteX1" fmla="*/ 1018587 w 1242107"/>
                  <a:gd name="connsiteY1" fmla="*/ 1000 h 599223"/>
                  <a:gd name="connsiteX2" fmla="*/ 713787 w 1242107"/>
                  <a:gd name="connsiteY2" fmla="*/ 92440 h 599223"/>
                  <a:gd name="connsiteX3" fmla="*/ 541067 w 1242107"/>
                  <a:gd name="connsiteY3" fmla="*/ 549640 h 599223"/>
                  <a:gd name="connsiteX4" fmla="*/ 53387 w 1242107"/>
                  <a:gd name="connsiteY4" fmla="*/ 590280 h 599223"/>
                  <a:gd name="connsiteX5" fmla="*/ 12747 w 1242107"/>
                  <a:gd name="connsiteY5" fmla="*/ 580120 h 599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2107" h="599223">
                    <a:moveTo>
                      <a:pt x="1242107" y="51800"/>
                    </a:moveTo>
                    <a:cubicBezTo>
                      <a:pt x="1174373" y="23013"/>
                      <a:pt x="1106640" y="-5773"/>
                      <a:pt x="1018587" y="1000"/>
                    </a:cubicBezTo>
                    <a:cubicBezTo>
                      <a:pt x="930534" y="7773"/>
                      <a:pt x="793374" y="1000"/>
                      <a:pt x="713787" y="92440"/>
                    </a:cubicBezTo>
                    <a:cubicBezTo>
                      <a:pt x="634200" y="183880"/>
                      <a:pt x="651134" y="466667"/>
                      <a:pt x="541067" y="549640"/>
                    </a:cubicBezTo>
                    <a:cubicBezTo>
                      <a:pt x="431000" y="632613"/>
                      <a:pt x="141440" y="585200"/>
                      <a:pt x="53387" y="590280"/>
                    </a:cubicBezTo>
                    <a:cubicBezTo>
                      <a:pt x="-34666" y="595360"/>
                      <a:pt x="12747" y="580120"/>
                      <a:pt x="12747" y="58012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180293" y="1075960"/>
                <a:ext cx="1242107" cy="599223"/>
              </a:xfrm>
              <a:custGeom>
                <a:avLst/>
                <a:gdLst>
                  <a:gd name="connsiteX0" fmla="*/ 1242107 w 1242107"/>
                  <a:gd name="connsiteY0" fmla="*/ 51800 h 599223"/>
                  <a:gd name="connsiteX1" fmla="*/ 1018587 w 1242107"/>
                  <a:gd name="connsiteY1" fmla="*/ 1000 h 599223"/>
                  <a:gd name="connsiteX2" fmla="*/ 713787 w 1242107"/>
                  <a:gd name="connsiteY2" fmla="*/ 92440 h 599223"/>
                  <a:gd name="connsiteX3" fmla="*/ 541067 w 1242107"/>
                  <a:gd name="connsiteY3" fmla="*/ 549640 h 599223"/>
                  <a:gd name="connsiteX4" fmla="*/ 53387 w 1242107"/>
                  <a:gd name="connsiteY4" fmla="*/ 590280 h 599223"/>
                  <a:gd name="connsiteX5" fmla="*/ 12747 w 1242107"/>
                  <a:gd name="connsiteY5" fmla="*/ 580120 h 599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2107" h="599223">
                    <a:moveTo>
                      <a:pt x="1242107" y="51800"/>
                    </a:moveTo>
                    <a:cubicBezTo>
                      <a:pt x="1174373" y="23013"/>
                      <a:pt x="1106640" y="-5773"/>
                      <a:pt x="1018587" y="1000"/>
                    </a:cubicBezTo>
                    <a:cubicBezTo>
                      <a:pt x="930534" y="7773"/>
                      <a:pt x="793374" y="1000"/>
                      <a:pt x="713787" y="92440"/>
                    </a:cubicBezTo>
                    <a:cubicBezTo>
                      <a:pt x="634200" y="183880"/>
                      <a:pt x="651134" y="466667"/>
                      <a:pt x="541067" y="549640"/>
                    </a:cubicBezTo>
                    <a:cubicBezTo>
                      <a:pt x="431000" y="632613"/>
                      <a:pt x="141440" y="585200"/>
                      <a:pt x="53387" y="590280"/>
                    </a:cubicBezTo>
                    <a:cubicBezTo>
                      <a:pt x="-34666" y="595360"/>
                      <a:pt x="12747" y="580120"/>
                      <a:pt x="12747" y="58012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Freeform 14"/>
              <p:cNvSpPr/>
              <p:nvPr/>
            </p:nvSpPr>
            <p:spPr>
              <a:xfrm>
                <a:off x="190453" y="1136920"/>
                <a:ext cx="1242107" cy="599223"/>
              </a:xfrm>
              <a:custGeom>
                <a:avLst/>
                <a:gdLst>
                  <a:gd name="connsiteX0" fmla="*/ 1242107 w 1242107"/>
                  <a:gd name="connsiteY0" fmla="*/ 51800 h 599223"/>
                  <a:gd name="connsiteX1" fmla="*/ 1018587 w 1242107"/>
                  <a:gd name="connsiteY1" fmla="*/ 1000 h 599223"/>
                  <a:gd name="connsiteX2" fmla="*/ 713787 w 1242107"/>
                  <a:gd name="connsiteY2" fmla="*/ 92440 h 599223"/>
                  <a:gd name="connsiteX3" fmla="*/ 541067 w 1242107"/>
                  <a:gd name="connsiteY3" fmla="*/ 549640 h 599223"/>
                  <a:gd name="connsiteX4" fmla="*/ 53387 w 1242107"/>
                  <a:gd name="connsiteY4" fmla="*/ 590280 h 599223"/>
                  <a:gd name="connsiteX5" fmla="*/ 12747 w 1242107"/>
                  <a:gd name="connsiteY5" fmla="*/ 580120 h 599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2107" h="599223">
                    <a:moveTo>
                      <a:pt x="1242107" y="51800"/>
                    </a:moveTo>
                    <a:cubicBezTo>
                      <a:pt x="1174373" y="23013"/>
                      <a:pt x="1106640" y="-5773"/>
                      <a:pt x="1018587" y="1000"/>
                    </a:cubicBezTo>
                    <a:cubicBezTo>
                      <a:pt x="930534" y="7773"/>
                      <a:pt x="793374" y="1000"/>
                      <a:pt x="713787" y="92440"/>
                    </a:cubicBezTo>
                    <a:cubicBezTo>
                      <a:pt x="634200" y="183880"/>
                      <a:pt x="651134" y="466667"/>
                      <a:pt x="541067" y="549640"/>
                    </a:cubicBezTo>
                    <a:cubicBezTo>
                      <a:pt x="431000" y="632613"/>
                      <a:pt x="141440" y="585200"/>
                      <a:pt x="53387" y="590280"/>
                    </a:cubicBezTo>
                    <a:cubicBezTo>
                      <a:pt x="-34666" y="595360"/>
                      <a:pt x="12747" y="580120"/>
                      <a:pt x="12747" y="58012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Freeform 15"/>
              <p:cNvSpPr/>
              <p:nvPr/>
            </p:nvSpPr>
            <p:spPr>
              <a:xfrm>
                <a:off x="200613" y="1197880"/>
                <a:ext cx="1242107" cy="599223"/>
              </a:xfrm>
              <a:custGeom>
                <a:avLst/>
                <a:gdLst>
                  <a:gd name="connsiteX0" fmla="*/ 1242107 w 1242107"/>
                  <a:gd name="connsiteY0" fmla="*/ 51800 h 599223"/>
                  <a:gd name="connsiteX1" fmla="*/ 1018587 w 1242107"/>
                  <a:gd name="connsiteY1" fmla="*/ 1000 h 599223"/>
                  <a:gd name="connsiteX2" fmla="*/ 713787 w 1242107"/>
                  <a:gd name="connsiteY2" fmla="*/ 92440 h 599223"/>
                  <a:gd name="connsiteX3" fmla="*/ 541067 w 1242107"/>
                  <a:gd name="connsiteY3" fmla="*/ 549640 h 599223"/>
                  <a:gd name="connsiteX4" fmla="*/ 53387 w 1242107"/>
                  <a:gd name="connsiteY4" fmla="*/ 590280 h 599223"/>
                  <a:gd name="connsiteX5" fmla="*/ 12747 w 1242107"/>
                  <a:gd name="connsiteY5" fmla="*/ 580120 h 599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2107" h="599223">
                    <a:moveTo>
                      <a:pt x="1242107" y="51800"/>
                    </a:moveTo>
                    <a:cubicBezTo>
                      <a:pt x="1174373" y="23013"/>
                      <a:pt x="1106640" y="-5773"/>
                      <a:pt x="1018587" y="1000"/>
                    </a:cubicBezTo>
                    <a:cubicBezTo>
                      <a:pt x="930534" y="7773"/>
                      <a:pt x="793374" y="1000"/>
                      <a:pt x="713787" y="92440"/>
                    </a:cubicBezTo>
                    <a:cubicBezTo>
                      <a:pt x="634200" y="183880"/>
                      <a:pt x="651134" y="466667"/>
                      <a:pt x="541067" y="549640"/>
                    </a:cubicBezTo>
                    <a:cubicBezTo>
                      <a:pt x="431000" y="632613"/>
                      <a:pt x="141440" y="585200"/>
                      <a:pt x="53387" y="590280"/>
                    </a:cubicBezTo>
                    <a:cubicBezTo>
                      <a:pt x="-34666" y="595360"/>
                      <a:pt x="12747" y="580120"/>
                      <a:pt x="12747" y="58012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Freeform 16"/>
              <p:cNvSpPr/>
              <p:nvPr/>
            </p:nvSpPr>
            <p:spPr>
              <a:xfrm>
                <a:off x="210773" y="1258840"/>
                <a:ext cx="1242107" cy="599223"/>
              </a:xfrm>
              <a:custGeom>
                <a:avLst/>
                <a:gdLst>
                  <a:gd name="connsiteX0" fmla="*/ 1242107 w 1242107"/>
                  <a:gd name="connsiteY0" fmla="*/ 51800 h 599223"/>
                  <a:gd name="connsiteX1" fmla="*/ 1018587 w 1242107"/>
                  <a:gd name="connsiteY1" fmla="*/ 1000 h 599223"/>
                  <a:gd name="connsiteX2" fmla="*/ 713787 w 1242107"/>
                  <a:gd name="connsiteY2" fmla="*/ 92440 h 599223"/>
                  <a:gd name="connsiteX3" fmla="*/ 541067 w 1242107"/>
                  <a:gd name="connsiteY3" fmla="*/ 549640 h 599223"/>
                  <a:gd name="connsiteX4" fmla="*/ 53387 w 1242107"/>
                  <a:gd name="connsiteY4" fmla="*/ 590280 h 599223"/>
                  <a:gd name="connsiteX5" fmla="*/ 12747 w 1242107"/>
                  <a:gd name="connsiteY5" fmla="*/ 580120 h 599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2107" h="599223">
                    <a:moveTo>
                      <a:pt x="1242107" y="51800"/>
                    </a:moveTo>
                    <a:cubicBezTo>
                      <a:pt x="1174373" y="23013"/>
                      <a:pt x="1106640" y="-5773"/>
                      <a:pt x="1018587" y="1000"/>
                    </a:cubicBezTo>
                    <a:cubicBezTo>
                      <a:pt x="930534" y="7773"/>
                      <a:pt x="793374" y="1000"/>
                      <a:pt x="713787" y="92440"/>
                    </a:cubicBezTo>
                    <a:cubicBezTo>
                      <a:pt x="634200" y="183880"/>
                      <a:pt x="651134" y="466667"/>
                      <a:pt x="541067" y="549640"/>
                    </a:cubicBezTo>
                    <a:cubicBezTo>
                      <a:pt x="431000" y="632613"/>
                      <a:pt x="141440" y="585200"/>
                      <a:pt x="53387" y="590280"/>
                    </a:cubicBezTo>
                    <a:cubicBezTo>
                      <a:pt x="-34666" y="595360"/>
                      <a:pt x="12747" y="580120"/>
                      <a:pt x="12747" y="58012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Freeform 17"/>
              <p:cNvSpPr/>
              <p:nvPr/>
            </p:nvSpPr>
            <p:spPr>
              <a:xfrm>
                <a:off x="190453" y="1319800"/>
                <a:ext cx="1242107" cy="599223"/>
              </a:xfrm>
              <a:custGeom>
                <a:avLst/>
                <a:gdLst>
                  <a:gd name="connsiteX0" fmla="*/ 1242107 w 1242107"/>
                  <a:gd name="connsiteY0" fmla="*/ 51800 h 599223"/>
                  <a:gd name="connsiteX1" fmla="*/ 1018587 w 1242107"/>
                  <a:gd name="connsiteY1" fmla="*/ 1000 h 599223"/>
                  <a:gd name="connsiteX2" fmla="*/ 713787 w 1242107"/>
                  <a:gd name="connsiteY2" fmla="*/ 92440 h 599223"/>
                  <a:gd name="connsiteX3" fmla="*/ 541067 w 1242107"/>
                  <a:gd name="connsiteY3" fmla="*/ 549640 h 599223"/>
                  <a:gd name="connsiteX4" fmla="*/ 53387 w 1242107"/>
                  <a:gd name="connsiteY4" fmla="*/ 590280 h 599223"/>
                  <a:gd name="connsiteX5" fmla="*/ 12747 w 1242107"/>
                  <a:gd name="connsiteY5" fmla="*/ 580120 h 599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2107" h="599223">
                    <a:moveTo>
                      <a:pt x="1242107" y="51800"/>
                    </a:moveTo>
                    <a:cubicBezTo>
                      <a:pt x="1174373" y="23013"/>
                      <a:pt x="1106640" y="-5773"/>
                      <a:pt x="1018587" y="1000"/>
                    </a:cubicBezTo>
                    <a:cubicBezTo>
                      <a:pt x="930534" y="7773"/>
                      <a:pt x="793374" y="1000"/>
                      <a:pt x="713787" y="92440"/>
                    </a:cubicBezTo>
                    <a:cubicBezTo>
                      <a:pt x="634200" y="183880"/>
                      <a:pt x="651134" y="466667"/>
                      <a:pt x="541067" y="549640"/>
                    </a:cubicBezTo>
                    <a:cubicBezTo>
                      <a:pt x="431000" y="632613"/>
                      <a:pt x="141440" y="585200"/>
                      <a:pt x="53387" y="590280"/>
                    </a:cubicBezTo>
                    <a:cubicBezTo>
                      <a:pt x="-34666" y="595360"/>
                      <a:pt x="12747" y="580120"/>
                      <a:pt x="12747" y="58012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Freeform 18"/>
              <p:cNvSpPr/>
              <p:nvPr/>
            </p:nvSpPr>
            <p:spPr>
              <a:xfrm>
                <a:off x="200613" y="1380760"/>
                <a:ext cx="1242107" cy="599223"/>
              </a:xfrm>
              <a:custGeom>
                <a:avLst/>
                <a:gdLst>
                  <a:gd name="connsiteX0" fmla="*/ 1242107 w 1242107"/>
                  <a:gd name="connsiteY0" fmla="*/ 51800 h 599223"/>
                  <a:gd name="connsiteX1" fmla="*/ 1018587 w 1242107"/>
                  <a:gd name="connsiteY1" fmla="*/ 1000 h 599223"/>
                  <a:gd name="connsiteX2" fmla="*/ 713787 w 1242107"/>
                  <a:gd name="connsiteY2" fmla="*/ 92440 h 599223"/>
                  <a:gd name="connsiteX3" fmla="*/ 541067 w 1242107"/>
                  <a:gd name="connsiteY3" fmla="*/ 549640 h 599223"/>
                  <a:gd name="connsiteX4" fmla="*/ 53387 w 1242107"/>
                  <a:gd name="connsiteY4" fmla="*/ 590280 h 599223"/>
                  <a:gd name="connsiteX5" fmla="*/ 12747 w 1242107"/>
                  <a:gd name="connsiteY5" fmla="*/ 580120 h 599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2107" h="599223">
                    <a:moveTo>
                      <a:pt x="1242107" y="51800"/>
                    </a:moveTo>
                    <a:cubicBezTo>
                      <a:pt x="1174373" y="23013"/>
                      <a:pt x="1106640" y="-5773"/>
                      <a:pt x="1018587" y="1000"/>
                    </a:cubicBezTo>
                    <a:cubicBezTo>
                      <a:pt x="930534" y="7773"/>
                      <a:pt x="793374" y="1000"/>
                      <a:pt x="713787" y="92440"/>
                    </a:cubicBezTo>
                    <a:cubicBezTo>
                      <a:pt x="634200" y="183880"/>
                      <a:pt x="651134" y="466667"/>
                      <a:pt x="541067" y="549640"/>
                    </a:cubicBezTo>
                    <a:cubicBezTo>
                      <a:pt x="431000" y="632613"/>
                      <a:pt x="141440" y="585200"/>
                      <a:pt x="53387" y="590280"/>
                    </a:cubicBezTo>
                    <a:cubicBezTo>
                      <a:pt x="-34666" y="595360"/>
                      <a:pt x="12747" y="580120"/>
                      <a:pt x="12747" y="58012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Freeform 19"/>
              <p:cNvSpPr/>
              <p:nvPr/>
            </p:nvSpPr>
            <p:spPr>
              <a:xfrm>
                <a:off x="210773" y="1441720"/>
                <a:ext cx="1242107" cy="599223"/>
              </a:xfrm>
              <a:custGeom>
                <a:avLst/>
                <a:gdLst>
                  <a:gd name="connsiteX0" fmla="*/ 1242107 w 1242107"/>
                  <a:gd name="connsiteY0" fmla="*/ 51800 h 599223"/>
                  <a:gd name="connsiteX1" fmla="*/ 1018587 w 1242107"/>
                  <a:gd name="connsiteY1" fmla="*/ 1000 h 599223"/>
                  <a:gd name="connsiteX2" fmla="*/ 713787 w 1242107"/>
                  <a:gd name="connsiteY2" fmla="*/ 92440 h 599223"/>
                  <a:gd name="connsiteX3" fmla="*/ 541067 w 1242107"/>
                  <a:gd name="connsiteY3" fmla="*/ 549640 h 599223"/>
                  <a:gd name="connsiteX4" fmla="*/ 53387 w 1242107"/>
                  <a:gd name="connsiteY4" fmla="*/ 590280 h 599223"/>
                  <a:gd name="connsiteX5" fmla="*/ 12747 w 1242107"/>
                  <a:gd name="connsiteY5" fmla="*/ 580120 h 599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2107" h="599223">
                    <a:moveTo>
                      <a:pt x="1242107" y="51800"/>
                    </a:moveTo>
                    <a:cubicBezTo>
                      <a:pt x="1174373" y="23013"/>
                      <a:pt x="1106640" y="-5773"/>
                      <a:pt x="1018587" y="1000"/>
                    </a:cubicBezTo>
                    <a:cubicBezTo>
                      <a:pt x="930534" y="7773"/>
                      <a:pt x="793374" y="1000"/>
                      <a:pt x="713787" y="92440"/>
                    </a:cubicBezTo>
                    <a:cubicBezTo>
                      <a:pt x="634200" y="183880"/>
                      <a:pt x="651134" y="466667"/>
                      <a:pt x="541067" y="549640"/>
                    </a:cubicBezTo>
                    <a:cubicBezTo>
                      <a:pt x="431000" y="632613"/>
                      <a:pt x="141440" y="585200"/>
                      <a:pt x="53387" y="590280"/>
                    </a:cubicBezTo>
                    <a:cubicBezTo>
                      <a:pt x="-34666" y="595360"/>
                      <a:pt x="12747" y="580120"/>
                      <a:pt x="12747" y="58012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Freeform 20"/>
              <p:cNvSpPr/>
              <p:nvPr/>
            </p:nvSpPr>
            <p:spPr>
              <a:xfrm>
                <a:off x="220933" y="1502680"/>
                <a:ext cx="1242107" cy="599223"/>
              </a:xfrm>
              <a:custGeom>
                <a:avLst/>
                <a:gdLst>
                  <a:gd name="connsiteX0" fmla="*/ 1242107 w 1242107"/>
                  <a:gd name="connsiteY0" fmla="*/ 51800 h 599223"/>
                  <a:gd name="connsiteX1" fmla="*/ 1018587 w 1242107"/>
                  <a:gd name="connsiteY1" fmla="*/ 1000 h 599223"/>
                  <a:gd name="connsiteX2" fmla="*/ 713787 w 1242107"/>
                  <a:gd name="connsiteY2" fmla="*/ 92440 h 599223"/>
                  <a:gd name="connsiteX3" fmla="*/ 541067 w 1242107"/>
                  <a:gd name="connsiteY3" fmla="*/ 549640 h 599223"/>
                  <a:gd name="connsiteX4" fmla="*/ 53387 w 1242107"/>
                  <a:gd name="connsiteY4" fmla="*/ 590280 h 599223"/>
                  <a:gd name="connsiteX5" fmla="*/ 12747 w 1242107"/>
                  <a:gd name="connsiteY5" fmla="*/ 580120 h 599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2107" h="599223">
                    <a:moveTo>
                      <a:pt x="1242107" y="51800"/>
                    </a:moveTo>
                    <a:cubicBezTo>
                      <a:pt x="1174373" y="23013"/>
                      <a:pt x="1106640" y="-5773"/>
                      <a:pt x="1018587" y="1000"/>
                    </a:cubicBezTo>
                    <a:cubicBezTo>
                      <a:pt x="930534" y="7773"/>
                      <a:pt x="793374" y="1000"/>
                      <a:pt x="713787" y="92440"/>
                    </a:cubicBezTo>
                    <a:cubicBezTo>
                      <a:pt x="634200" y="183880"/>
                      <a:pt x="651134" y="466667"/>
                      <a:pt x="541067" y="549640"/>
                    </a:cubicBezTo>
                    <a:cubicBezTo>
                      <a:pt x="431000" y="632613"/>
                      <a:pt x="141440" y="585200"/>
                      <a:pt x="53387" y="590280"/>
                    </a:cubicBezTo>
                    <a:cubicBezTo>
                      <a:pt x="-34666" y="595360"/>
                      <a:pt x="12747" y="580120"/>
                      <a:pt x="12747" y="58012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Freeform 21"/>
              <p:cNvSpPr/>
              <p:nvPr/>
            </p:nvSpPr>
            <p:spPr>
              <a:xfrm>
                <a:off x="241253" y="1553480"/>
                <a:ext cx="1242107" cy="599223"/>
              </a:xfrm>
              <a:custGeom>
                <a:avLst/>
                <a:gdLst>
                  <a:gd name="connsiteX0" fmla="*/ 1242107 w 1242107"/>
                  <a:gd name="connsiteY0" fmla="*/ 51800 h 599223"/>
                  <a:gd name="connsiteX1" fmla="*/ 1018587 w 1242107"/>
                  <a:gd name="connsiteY1" fmla="*/ 1000 h 599223"/>
                  <a:gd name="connsiteX2" fmla="*/ 713787 w 1242107"/>
                  <a:gd name="connsiteY2" fmla="*/ 92440 h 599223"/>
                  <a:gd name="connsiteX3" fmla="*/ 541067 w 1242107"/>
                  <a:gd name="connsiteY3" fmla="*/ 549640 h 599223"/>
                  <a:gd name="connsiteX4" fmla="*/ 53387 w 1242107"/>
                  <a:gd name="connsiteY4" fmla="*/ 590280 h 599223"/>
                  <a:gd name="connsiteX5" fmla="*/ 12747 w 1242107"/>
                  <a:gd name="connsiteY5" fmla="*/ 580120 h 599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2107" h="599223">
                    <a:moveTo>
                      <a:pt x="1242107" y="51800"/>
                    </a:moveTo>
                    <a:cubicBezTo>
                      <a:pt x="1174373" y="23013"/>
                      <a:pt x="1106640" y="-5773"/>
                      <a:pt x="1018587" y="1000"/>
                    </a:cubicBezTo>
                    <a:cubicBezTo>
                      <a:pt x="930534" y="7773"/>
                      <a:pt x="793374" y="1000"/>
                      <a:pt x="713787" y="92440"/>
                    </a:cubicBezTo>
                    <a:cubicBezTo>
                      <a:pt x="634200" y="183880"/>
                      <a:pt x="651134" y="466667"/>
                      <a:pt x="541067" y="549640"/>
                    </a:cubicBezTo>
                    <a:cubicBezTo>
                      <a:pt x="431000" y="632613"/>
                      <a:pt x="141440" y="585200"/>
                      <a:pt x="53387" y="590280"/>
                    </a:cubicBezTo>
                    <a:cubicBezTo>
                      <a:pt x="-34666" y="595360"/>
                      <a:pt x="12747" y="580120"/>
                      <a:pt x="12747" y="58012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Freeform 22"/>
              <p:cNvSpPr/>
              <p:nvPr/>
            </p:nvSpPr>
            <p:spPr>
              <a:xfrm>
                <a:off x="251413" y="1614440"/>
                <a:ext cx="1242107" cy="599223"/>
              </a:xfrm>
              <a:custGeom>
                <a:avLst/>
                <a:gdLst>
                  <a:gd name="connsiteX0" fmla="*/ 1242107 w 1242107"/>
                  <a:gd name="connsiteY0" fmla="*/ 51800 h 599223"/>
                  <a:gd name="connsiteX1" fmla="*/ 1018587 w 1242107"/>
                  <a:gd name="connsiteY1" fmla="*/ 1000 h 599223"/>
                  <a:gd name="connsiteX2" fmla="*/ 713787 w 1242107"/>
                  <a:gd name="connsiteY2" fmla="*/ 92440 h 599223"/>
                  <a:gd name="connsiteX3" fmla="*/ 541067 w 1242107"/>
                  <a:gd name="connsiteY3" fmla="*/ 549640 h 599223"/>
                  <a:gd name="connsiteX4" fmla="*/ 53387 w 1242107"/>
                  <a:gd name="connsiteY4" fmla="*/ 590280 h 599223"/>
                  <a:gd name="connsiteX5" fmla="*/ 12747 w 1242107"/>
                  <a:gd name="connsiteY5" fmla="*/ 580120 h 599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2107" h="599223">
                    <a:moveTo>
                      <a:pt x="1242107" y="51800"/>
                    </a:moveTo>
                    <a:cubicBezTo>
                      <a:pt x="1174373" y="23013"/>
                      <a:pt x="1106640" y="-5773"/>
                      <a:pt x="1018587" y="1000"/>
                    </a:cubicBezTo>
                    <a:cubicBezTo>
                      <a:pt x="930534" y="7773"/>
                      <a:pt x="793374" y="1000"/>
                      <a:pt x="713787" y="92440"/>
                    </a:cubicBezTo>
                    <a:cubicBezTo>
                      <a:pt x="634200" y="183880"/>
                      <a:pt x="651134" y="466667"/>
                      <a:pt x="541067" y="549640"/>
                    </a:cubicBezTo>
                    <a:cubicBezTo>
                      <a:pt x="431000" y="632613"/>
                      <a:pt x="141440" y="585200"/>
                      <a:pt x="53387" y="590280"/>
                    </a:cubicBezTo>
                    <a:cubicBezTo>
                      <a:pt x="-34666" y="595360"/>
                      <a:pt x="12747" y="580120"/>
                      <a:pt x="12747" y="58012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Freeform 23"/>
              <p:cNvSpPr/>
              <p:nvPr/>
            </p:nvSpPr>
            <p:spPr>
              <a:xfrm>
                <a:off x="261573" y="1675400"/>
                <a:ext cx="1242107" cy="599223"/>
              </a:xfrm>
              <a:custGeom>
                <a:avLst/>
                <a:gdLst>
                  <a:gd name="connsiteX0" fmla="*/ 1242107 w 1242107"/>
                  <a:gd name="connsiteY0" fmla="*/ 51800 h 599223"/>
                  <a:gd name="connsiteX1" fmla="*/ 1018587 w 1242107"/>
                  <a:gd name="connsiteY1" fmla="*/ 1000 h 599223"/>
                  <a:gd name="connsiteX2" fmla="*/ 713787 w 1242107"/>
                  <a:gd name="connsiteY2" fmla="*/ 92440 h 599223"/>
                  <a:gd name="connsiteX3" fmla="*/ 541067 w 1242107"/>
                  <a:gd name="connsiteY3" fmla="*/ 549640 h 599223"/>
                  <a:gd name="connsiteX4" fmla="*/ 53387 w 1242107"/>
                  <a:gd name="connsiteY4" fmla="*/ 590280 h 599223"/>
                  <a:gd name="connsiteX5" fmla="*/ 12747 w 1242107"/>
                  <a:gd name="connsiteY5" fmla="*/ 580120 h 599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2107" h="599223">
                    <a:moveTo>
                      <a:pt x="1242107" y="51800"/>
                    </a:moveTo>
                    <a:cubicBezTo>
                      <a:pt x="1174373" y="23013"/>
                      <a:pt x="1106640" y="-5773"/>
                      <a:pt x="1018587" y="1000"/>
                    </a:cubicBezTo>
                    <a:cubicBezTo>
                      <a:pt x="930534" y="7773"/>
                      <a:pt x="793374" y="1000"/>
                      <a:pt x="713787" y="92440"/>
                    </a:cubicBezTo>
                    <a:cubicBezTo>
                      <a:pt x="634200" y="183880"/>
                      <a:pt x="651134" y="466667"/>
                      <a:pt x="541067" y="549640"/>
                    </a:cubicBezTo>
                    <a:cubicBezTo>
                      <a:pt x="431000" y="632613"/>
                      <a:pt x="141440" y="585200"/>
                      <a:pt x="53387" y="590280"/>
                    </a:cubicBezTo>
                    <a:cubicBezTo>
                      <a:pt x="-34666" y="595360"/>
                      <a:pt x="12747" y="580120"/>
                      <a:pt x="12747" y="58012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Freeform 24"/>
              <p:cNvSpPr/>
              <p:nvPr/>
            </p:nvSpPr>
            <p:spPr>
              <a:xfrm>
                <a:off x="271733" y="1736360"/>
                <a:ext cx="1242107" cy="599223"/>
              </a:xfrm>
              <a:custGeom>
                <a:avLst/>
                <a:gdLst>
                  <a:gd name="connsiteX0" fmla="*/ 1242107 w 1242107"/>
                  <a:gd name="connsiteY0" fmla="*/ 51800 h 599223"/>
                  <a:gd name="connsiteX1" fmla="*/ 1018587 w 1242107"/>
                  <a:gd name="connsiteY1" fmla="*/ 1000 h 599223"/>
                  <a:gd name="connsiteX2" fmla="*/ 713787 w 1242107"/>
                  <a:gd name="connsiteY2" fmla="*/ 92440 h 599223"/>
                  <a:gd name="connsiteX3" fmla="*/ 541067 w 1242107"/>
                  <a:gd name="connsiteY3" fmla="*/ 549640 h 599223"/>
                  <a:gd name="connsiteX4" fmla="*/ 53387 w 1242107"/>
                  <a:gd name="connsiteY4" fmla="*/ 590280 h 599223"/>
                  <a:gd name="connsiteX5" fmla="*/ 12747 w 1242107"/>
                  <a:gd name="connsiteY5" fmla="*/ 580120 h 599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2107" h="599223">
                    <a:moveTo>
                      <a:pt x="1242107" y="51800"/>
                    </a:moveTo>
                    <a:cubicBezTo>
                      <a:pt x="1174373" y="23013"/>
                      <a:pt x="1106640" y="-5773"/>
                      <a:pt x="1018587" y="1000"/>
                    </a:cubicBezTo>
                    <a:cubicBezTo>
                      <a:pt x="930534" y="7773"/>
                      <a:pt x="793374" y="1000"/>
                      <a:pt x="713787" y="92440"/>
                    </a:cubicBezTo>
                    <a:cubicBezTo>
                      <a:pt x="634200" y="183880"/>
                      <a:pt x="651134" y="466667"/>
                      <a:pt x="541067" y="549640"/>
                    </a:cubicBezTo>
                    <a:cubicBezTo>
                      <a:pt x="431000" y="632613"/>
                      <a:pt x="141440" y="585200"/>
                      <a:pt x="53387" y="590280"/>
                    </a:cubicBezTo>
                    <a:cubicBezTo>
                      <a:pt x="-34666" y="595360"/>
                      <a:pt x="12747" y="580120"/>
                      <a:pt x="12747" y="58012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1374612" y="770782"/>
                <a:ext cx="1361440" cy="1294625"/>
                <a:chOff x="3921760" y="1309490"/>
                <a:chExt cx="1361440" cy="1294625"/>
              </a:xfrm>
            </p:grpSpPr>
            <p:grpSp>
              <p:nvGrpSpPr>
                <p:cNvPr id="63" name="Group 62"/>
                <p:cNvGrpSpPr/>
                <p:nvPr/>
              </p:nvGrpSpPr>
              <p:grpSpPr>
                <a:xfrm>
                  <a:off x="4551680" y="1912005"/>
                  <a:ext cx="731520" cy="692110"/>
                  <a:chOff x="4551680" y="1912005"/>
                  <a:chExt cx="731520" cy="692110"/>
                </a:xfrm>
              </p:grpSpPr>
              <p:grpSp>
                <p:nvGrpSpPr>
                  <p:cNvPr id="109" name="Group 108"/>
                  <p:cNvGrpSpPr/>
                  <p:nvPr/>
                </p:nvGrpSpPr>
                <p:grpSpPr>
                  <a:xfrm>
                    <a:off x="4866640" y="1917085"/>
                    <a:ext cx="416560" cy="687030"/>
                    <a:chOff x="4866640" y="1917085"/>
                    <a:chExt cx="416560" cy="687030"/>
                  </a:xfrm>
                </p:grpSpPr>
                <p:grpSp>
                  <p:nvGrpSpPr>
                    <p:cNvPr id="117" name="Group 116"/>
                    <p:cNvGrpSpPr/>
                    <p:nvPr/>
                  </p:nvGrpSpPr>
                  <p:grpSpPr>
                    <a:xfrm>
                      <a:off x="4866640" y="2204720"/>
                      <a:ext cx="416560" cy="399395"/>
                      <a:chOff x="4866640" y="2204720"/>
                      <a:chExt cx="416560" cy="399395"/>
                    </a:xfrm>
                  </p:grpSpPr>
                  <p:sp>
                    <p:nvSpPr>
                      <p:cNvPr id="121" name="Cube 120"/>
                      <p:cNvSpPr/>
                      <p:nvPr/>
                    </p:nvSpPr>
                    <p:spPr>
                      <a:xfrm flipH="1">
                        <a:off x="4866640" y="2204720"/>
                        <a:ext cx="416560" cy="399395"/>
                      </a:xfrm>
                      <a:prstGeom prst="cube">
                        <a:avLst/>
                      </a:prstGeom>
                      <a:solidFill>
                        <a:srgbClr val="FFFFFF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122" name="Oval 121"/>
                      <p:cNvSpPr/>
                      <p:nvPr/>
                    </p:nvSpPr>
                    <p:spPr>
                      <a:xfrm>
                        <a:off x="5019040" y="2346960"/>
                        <a:ext cx="223520" cy="223520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18" name="Group 117"/>
                    <p:cNvGrpSpPr/>
                    <p:nvPr/>
                  </p:nvGrpSpPr>
                  <p:grpSpPr>
                    <a:xfrm>
                      <a:off x="4866640" y="1917085"/>
                      <a:ext cx="416560" cy="399395"/>
                      <a:chOff x="4866640" y="2204720"/>
                      <a:chExt cx="416560" cy="399395"/>
                    </a:xfrm>
                  </p:grpSpPr>
                  <p:sp>
                    <p:nvSpPr>
                      <p:cNvPr id="119" name="Cube 118"/>
                      <p:cNvSpPr/>
                      <p:nvPr/>
                    </p:nvSpPr>
                    <p:spPr>
                      <a:xfrm flipH="1">
                        <a:off x="4866640" y="2204720"/>
                        <a:ext cx="416560" cy="399395"/>
                      </a:xfrm>
                      <a:prstGeom prst="cube">
                        <a:avLst/>
                      </a:prstGeom>
                      <a:solidFill>
                        <a:srgbClr val="FFFFFF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120" name="Oval 119"/>
                      <p:cNvSpPr/>
                      <p:nvPr/>
                    </p:nvSpPr>
                    <p:spPr>
                      <a:xfrm>
                        <a:off x="5019040" y="2346960"/>
                        <a:ext cx="223520" cy="223520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110" name="Group 109"/>
                  <p:cNvGrpSpPr/>
                  <p:nvPr/>
                </p:nvGrpSpPr>
                <p:grpSpPr>
                  <a:xfrm>
                    <a:off x="4551680" y="1912005"/>
                    <a:ext cx="416560" cy="687030"/>
                    <a:chOff x="4866640" y="1917085"/>
                    <a:chExt cx="416560" cy="687030"/>
                  </a:xfrm>
                </p:grpSpPr>
                <p:grpSp>
                  <p:nvGrpSpPr>
                    <p:cNvPr id="111" name="Group 110"/>
                    <p:cNvGrpSpPr/>
                    <p:nvPr/>
                  </p:nvGrpSpPr>
                  <p:grpSpPr>
                    <a:xfrm>
                      <a:off x="4866640" y="2204720"/>
                      <a:ext cx="416560" cy="399395"/>
                      <a:chOff x="4866640" y="2204720"/>
                      <a:chExt cx="416560" cy="399395"/>
                    </a:xfrm>
                  </p:grpSpPr>
                  <p:sp>
                    <p:nvSpPr>
                      <p:cNvPr id="115" name="Cube 114"/>
                      <p:cNvSpPr/>
                      <p:nvPr/>
                    </p:nvSpPr>
                    <p:spPr>
                      <a:xfrm flipH="1">
                        <a:off x="4866640" y="2204720"/>
                        <a:ext cx="416560" cy="399395"/>
                      </a:xfrm>
                      <a:prstGeom prst="cube">
                        <a:avLst/>
                      </a:prstGeom>
                      <a:solidFill>
                        <a:srgbClr val="FFFFFF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116" name="Oval 115"/>
                      <p:cNvSpPr/>
                      <p:nvPr/>
                    </p:nvSpPr>
                    <p:spPr>
                      <a:xfrm>
                        <a:off x="5019040" y="2346960"/>
                        <a:ext cx="223520" cy="223520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12" name="Group 111"/>
                    <p:cNvGrpSpPr/>
                    <p:nvPr/>
                  </p:nvGrpSpPr>
                  <p:grpSpPr>
                    <a:xfrm>
                      <a:off x="4866640" y="1917085"/>
                      <a:ext cx="416560" cy="399395"/>
                      <a:chOff x="4866640" y="2204720"/>
                      <a:chExt cx="416560" cy="399395"/>
                    </a:xfrm>
                  </p:grpSpPr>
                  <p:sp>
                    <p:nvSpPr>
                      <p:cNvPr id="113" name="Cube 112"/>
                      <p:cNvSpPr/>
                      <p:nvPr/>
                    </p:nvSpPr>
                    <p:spPr>
                      <a:xfrm flipH="1">
                        <a:off x="4866640" y="2204720"/>
                        <a:ext cx="416560" cy="399395"/>
                      </a:xfrm>
                      <a:prstGeom prst="cube">
                        <a:avLst/>
                      </a:prstGeom>
                      <a:solidFill>
                        <a:srgbClr val="FFFFFF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114" name="Oval 113"/>
                      <p:cNvSpPr/>
                      <p:nvPr/>
                    </p:nvSpPr>
                    <p:spPr>
                      <a:xfrm>
                        <a:off x="5019040" y="2346960"/>
                        <a:ext cx="223520" cy="223520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64" name="Group 63"/>
                <p:cNvGrpSpPr/>
                <p:nvPr/>
              </p:nvGrpSpPr>
              <p:grpSpPr>
                <a:xfrm>
                  <a:off x="3921760" y="1901230"/>
                  <a:ext cx="731520" cy="692110"/>
                  <a:chOff x="4551680" y="1912005"/>
                  <a:chExt cx="731520" cy="692110"/>
                </a:xfrm>
              </p:grpSpPr>
              <p:grpSp>
                <p:nvGrpSpPr>
                  <p:cNvPr id="95" name="Group 94"/>
                  <p:cNvGrpSpPr/>
                  <p:nvPr/>
                </p:nvGrpSpPr>
                <p:grpSpPr>
                  <a:xfrm>
                    <a:off x="4866640" y="1917085"/>
                    <a:ext cx="416560" cy="687030"/>
                    <a:chOff x="4866640" y="1917085"/>
                    <a:chExt cx="416560" cy="687030"/>
                  </a:xfrm>
                </p:grpSpPr>
                <p:grpSp>
                  <p:nvGrpSpPr>
                    <p:cNvPr id="103" name="Group 102"/>
                    <p:cNvGrpSpPr/>
                    <p:nvPr/>
                  </p:nvGrpSpPr>
                  <p:grpSpPr>
                    <a:xfrm>
                      <a:off x="4866640" y="2204720"/>
                      <a:ext cx="416560" cy="399395"/>
                      <a:chOff x="4866640" y="2204720"/>
                      <a:chExt cx="416560" cy="399395"/>
                    </a:xfrm>
                  </p:grpSpPr>
                  <p:sp>
                    <p:nvSpPr>
                      <p:cNvPr id="107" name="Cube 106"/>
                      <p:cNvSpPr/>
                      <p:nvPr/>
                    </p:nvSpPr>
                    <p:spPr>
                      <a:xfrm flipH="1">
                        <a:off x="4866640" y="2204720"/>
                        <a:ext cx="416560" cy="399395"/>
                      </a:xfrm>
                      <a:prstGeom prst="cube">
                        <a:avLst/>
                      </a:prstGeom>
                      <a:solidFill>
                        <a:srgbClr val="FFFFFF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108" name="Oval 107"/>
                      <p:cNvSpPr/>
                      <p:nvPr/>
                    </p:nvSpPr>
                    <p:spPr>
                      <a:xfrm>
                        <a:off x="5019040" y="2346960"/>
                        <a:ext cx="223520" cy="223520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04" name="Group 103"/>
                    <p:cNvGrpSpPr/>
                    <p:nvPr/>
                  </p:nvGrpSpPr>
                  <p:grpSpPr>
                    <a:xfrm>
                      <a:off x="4866640" y="1917085"/>
                      <a:ext cx="416560" cy="399395"/>
                      <a:chOff x="4866640" y="2204720"/>
                      <a:chExt cx="416560" cy="399395"/>
                    </a:xfrm>
                  </p:grpSpPr>
                  <p:sp>
                    <p:nvSpPr>
                      <p:cNvPr id="105" name="Cube 104"/>
                      <p:cNvSpPr/>
                      <p:nvPr/>
                    </p:nvSpPr>
                    <p:spPr>
                      <a:xfrm flipH="1">
                        <a:off x="4866640" y="2204720"/>
                        <a:ext cx="416560" cy="399395"/>
                      </a:xfrm>
                      <a:prstGeom prst="cube">
                        <a:avLst/>
                      </a:prstGeom>
                      <a:solidFill>
                        <a:srgbClr val="FFFFFF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106" name="Oval 105"/>
                      <p:cNvSpPr/>
                      <p:nvPr/>
                    </p:nvSpPr>
                    <p:spPr>
                      <a:xfrm>
                        <a:off x="5019040" y="2346960"/>
                        <a:ext cx="223520" cy="223520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96" name="Group 95"/>
                  <p:cNvGrpSpPr/>
                  <p:nvPr/>
                </p:nvGrpSpPr>
                <p:grpSpPr>
                  <a:xfrm>
                    <a:off x="4551680" y="1912005"/>
                    <a:ext cx="416560" cy="687030"/>
                    <a:chOff x="4866640" y="1917085"/>
                    <a:chExt cx="416560" cy="687030"/>
                  </a:xfrm>
                </p:grpSpPr>
                <p:grpSp>
                  <p:nvGrpSpPr>
                    <p:cNvPr id="97" name="Group 96"/>
                    <p:cNvGrpSpPr/>
                    <p:nvPr/>
                  </p:nvGrpSpPr>
                  <p:grpSpPr>
                    <a:xfrm>
                      <a:off x="4866640" y="2204720"/>
                      <a:ext cx="416560" cy="399395"/>
                      <a:chOff x="4866640" y="2204720"/>
                      <a:chExt cx="416560" cy="399395"/>
                    </a:xfrm>
                  </p:grpSpPr>
                  <p:sp>
                    <p:nvSpPr>
                      <p:cNvPr id="101" name="Cube 100"/>
                      <p:cNvSpPr/>
                      <p:nvPr/>
                    </p:nvSpPr>
                    <p:spPr>
                      <a:xfrm flipH="1">
                        <a:off x="4866640" y="2204720"/>
                        <a:ext cx="416560" cy="399395"/>
                      </a:xfrm>
                      <a:prstGeom prst="cube">
                        <a:avLst/>
                      </a:prstGeom>
                      <a:solidFill>
                        <a:srgbClr val="FFFFFF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102" name="Oval 101"/>
                      <p:cNvSpPr/>
                      <p:nvPr/>
                    </p:nvSpPr>
                    <p:spPr>
                      <a:xfrm>
                        <a:off x="5019040" y="2346960"/>
                        <a:ext cx="223520" cy="223520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98" name="Group 97"/>
                    <p:cNvGrpSpPr/>
                    <p:nvPr/>
                  </p:nvGrpSpPr>
                  <p:grpSpPr>
                    <a:xfrm>
                      <a:off x="4866640" y="1917085"/>
                      <a:ext cx="416560" cy="399395"/>
                      <a:chOff x="4866640" y="2204720"/>
                      <a:chExt cx="416560" cy="399395"/>
                    </a:xfrm>
                  </p:grpSpPr>
                  <p:sp>
                    <p:nvSpPr>
                      <p:cNvPr id="99" name="Cube 98"/>
                      <p:cNvSpPr/>
                      <p:nvPr/>
                    </p:nvSpPr>
                    <p:spPr>
                      <a:xfrm flipH="1">
                        <a:off x="4866640" y="2204720"/>
                        <a:ext cx="416560" cy="399395"/>
                      </a:xfrm>
                      <a:prstGeom prst="cube">
                        <a:avLst/>
                      </a:prstGeom>
                      <a:solidFill>
                        <a:srgbClr val="FFFFFF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100" name="Oval 99"/>
                      <p:cNvSpPr/>
                      <p:nvPr/>
                    </p:nvSpPr>
                    <p:spPr>
                      <a:xfrm>
                        <a:off x="5019040" y="2346960"/>
                        <a:ext cx="223520" cy="223520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65" name="Group 64"/>
                <p:cNvGrpSpPr/>
                <p:nvPr/>
              </p:nvGrpSpPr>
              <p:grpSpPr>
                <a:xfrm>
                  <a:off x="4551680" y="1320265"/>
                  <a:ext cx="731520" cy="692110"/>
                  <a:chOff x="4551680" y="1912005"/>
                  <a:chExt cx="731520" cy="692110"/>
                </a:xfrm>
              </p:grpSpPr>
              <p:grpSp>
                <p:nvGrpSpPr>
                  <p:cNvPr id="81" name="Group 80"/>
                  <p:cNvGrpSpPr/>
                  <p:nvPr/>
                </p:nvGrpSpPr>
                <p:grpSpPr>
                  <a:xfrm>
                    <a:off x="4866640" y="1917085"/>
                    <a:ext cx="416560" cy="687030"/>
                    <a:chOff x="4866640" y="1917085"/>
                    <a:chExt cx="416560" cy="687030"/>
                  </a:xfrm>
                </p:grpSpPr>
                <p:grpSp>
                  <p:nvGrpSpPr>
                    <p:cNvPr id="89" name="Group 88"/>
                    <p:cNvGrpSpPr/>
                    <p:nvPr/>
                  </p:nvGrpSpPr>
                  <p:grpSpPr>
                    <a:xfrm>
                      <a:off x="4866640" y="2204720"/>
                      <a:ext cx="416560" cy="399395"/>
                      <a:chOff x="4866640" y="2204720"/>
                      <a:chExt cx="416560" cy="399395"/>
                    </a:xfrm>
                  </p:grpSpPr>
                  <p:sp>
                    <p:nvSpPr>
                      <p:cNvPr id="93" name="Cube 92"/>
                      <p:cNvSpPr/>
                      <p:nvPr/>
                    </p:nvSpPr>
                    <p:spPr>
                      <a:xfrm flipH="1">
                        <a:off x="4866640" y="2204720"/>
                        <a:ext cx="416560" cy="399395"/>
                      </a:xfrm>
                      <a:prstGeom prst="cube">
                        <a:avLst/>
                      </a:prstGeom>
                      <a:solidFill>
                        <a:srgbClr val="FFFFFF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94" name="Oval 93"/>
                      <p:cNvSpPr/>
                      <p:nvPr/>
                    </p:nvSpPr>
                    <p:spPr>
                      <a:xfrm>
                        <a:off x="5019040" y="2346960"/>
                        <a:ext cx="223520" cy="223520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90" name="Group 89"/>
                    <p:cNvGrpSpPr/>
                    <p:nvPr/>
                  </p:nvGrpSpPr>
                  <p:grpSpPr>
                    <a:xfrm>
                      <a:off x="4866640" y="1917085"/>
                      <a:ext cx="416560" cy="399395"/>
                      <a:chOff x="4866640" y="2204720"/>
                      <a:chExt cx="416560" cy="399395"/>
                    </a:xfrm>
                  </p:grpSpPr>
                  <p:sp>
                    <p:nvSpPr>
                      <p:cNvPr id="91" name="Cube 90"/>
                      <p:cNvSpPr/>
                      <p:nvPr/>
                    </p:nvSpPr>
                    <p:spPr>
                      <a:xfrm flipH="1">
                        <a:off x="4866640" y="2204720"/>
                        <a:ext cx="416560" cy="399395"/>
                      </a:xfrm>
                      <a:prstGeom prst="cube">
                        <a:avLst/>
                      </a:prstGeom>
                      <a:solidFill>
                        <a:srgbClr val="FFFFFF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92" name="Oval 91"/>
                      <p:cNvSpPr/>
                      <p:nvPr/>
                    </p:nvSpPr>
                    <p:spPr>
                      <a:xfrm>
                        <a:off x="5019040" y="2346960"/>
                        <a:ext cx="223520" cy="223520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82" name="Group 81"/>
                  <p:cNvGrpSpPr/>
                  <p:nvPr/>
                </p:nvGrpSpPr>
                <p:grpSpPr>
                  <a:xfrm>
                    <a:off x="4551680" y="1912005"/>
                    <a:ext cx="416560" cy="687030"/>
                    <a:chOff x="4866640" y="1917085"/>
                    <a:chExt cx="416560" cy="687030"/>
                  </a:xfrm>
                </p:grpSpPr>
                <p:grpSp>
                  <p:nvGrpSpPr>
                    <p:cNvPr id="83" name="Group 82"/>
                    <p:cNvGrpSpPr/>
                    <p:nvPr/>
                  </p:nvGrpSpPr>
                  <p:grpSpPr>
                    <a:xfrm>
                      <a:off x="4866640" y="2204720"/>
                      <a:ext cx="416560" cy="399395"/>
                      <a:chOff x="4866640" y="2204720"/>
                      <a:chExt cx="416560" cy="399395"/>
                    </a:xfrm>
                  </p:grpSpPr>
                  <p:sp>
                    <p:nvSpPr>
                      <p:cNvPr id="87" name="Cube 86"/>
                      <p:cNvSpPr/>
                      <p:nvPr/>
                    </p:nvSpPr>
                    <p:spPr>
                      <a:xfrm flipH="1">
                        <a:off x="4866640" y="2204720"/>
                        <a:ext cx="416560" cy="399395"/>
                      </a:xfrm>
                      <a:prstGeom prst="cube">
                        <a:avLst/>
                      </a:prstGeom>
                      <a:solidFill>
                        <a:srgbClr val="FFFFFF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88" name="Oval 87"/>
                      <p:cNvSpPr/>
                      <p:nvPr/>
                    </p:nvSpPr>
                    <p:spPr>
                      <a:xfrm>
                        <a:off x="5019040" y="2346960"/>
                        <a:ext cx="223520" cy="223520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84" name="Group 83"/>
                    <p:cNvGrpSpPr/>
                    <p:nvPr/>
                  </p:nvGrpSpPr>
                  <p:grpSpPr>
                    <a:xfrm>
                      <a:off x="4866640" y="1917085"/>
                      <a:ext cx="416560" cy="399395"/>
                      <a:chOff x="4866640" y="2204720"/>
                      <a:chExt cx="416560" cy="399395"/>
                    </a:xfrm>
                  </p:grpSpPr>
                  <p:sp>
                    <p:nvSpPr>
                      <p:cNvPr id="85" name="Cube 84"/>
                      <p:cNvSpPr/>
                      <p:nvPr/>
                    </p:nvSpPr>
                    <p:spPr>
                      <a:xfrm flipH="1">
                        <a:off x="4866640" y="2204720"/>
                        <a:ext cx="416560" cy="399395"/>
                      </a:xfrm>
                      <a:prstGeom prst="cube">
                        <a:avLst/>
                      </a:prstGeom>
                      <a:solidFill>
                        <a:srgbClr val="FFFFFF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86" name="Oval 85"/>
                      <p:cNvSpPr/>
                      <p:nvPr/>
                    </p:nvSpPr>
                    <p:spPr>
                      <a:xfrm>
                        <a:off x="5019040" y="2346960"/>
                        <a:ext cx="223520" cy="223520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66" name="Group 65"/>
                <p:cNvGrpSpPr/>
                <p:nvPr/>
              </p:nvGrpSpPr>
              <p:grpSpPr>
                <a:xfrm>
                  <a:off x="3921760" y="1309490"/>
                  <a:ext cx="731520" cy="692110"/>
                  <a:chOff x="4551680" y="1912005"/>
                  <a:chExt cx="731520" cy="692110"/>
                </a:xfrm>
              </p:grpSpPr>
              <p:grpSp>
                <p:nvGrpSpPr>
                  <p:cNvPr id="67" name="Group 66"/>
                  <p:cNvGrpSpPr/>
                  <p:nvPr/>
                </p:nvGrpSpPr>
                <p:grpSpPr>
                  <a:xfrm>
                    <a:off x="4866640" y="1917085"/>
                    <a:ext cx="416560" cy="687030"/>
                    <a:chOff x="4866640" y="1917085"/>
                    <a:chExt cx="416560" cy="687030"/>
                  </a:xfrm>
                </p:grpSpPr>
                <p:grpSp>
                  <p:nvGrpSpPr>
                    <p:cNvPr id="75" name="Group 74"/>
                    <p:cNvGrpSpPr/>
                    <p:nvPr/>
                  </p:nvGrpSpPr>
                  <p:grpSpPr>
                    <a:xfrm>
                      <a:off x="4866640" y="2204720"/>
                      <a:ext cx="416560" cy="399395"/>
                      <a:chOff x="4866640" y="2204720"/>
                      <a:chExt cx="416560" cy="399395"/>
                    </a:xfrm>
                  </p:grpSpPr>
                  <p:sp>
                    <p:nvSpPr>
                      <p:cNvPr id="79" name="Cube 78"/>
                      <p:cNvSpPr/>
                      <p:nvPr/>
                    </p:nvSpPr>
                    <p:spPr>
                      <a:xfrm flipH="1">
                        <a:off x="4866640" y="2204720"/>
                        <a:ext cx="416560" cy="399395"/>
                      </a:xfrm>
                      <a:prstGeom prst="cube">
                        <a:avLst/>
                      </a:prstGeom>
                      <a:solidFill>
                        <a:srgbClr val="FFFFFF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80" name="Oval 79"/>
                      <p:cNvSpPr/>
                      <p:nvPr/>
                    </p:nvSpPr>
                    <p:spPr>
                      <a:xfrm>
                        <a:off x="5019040" y="2346960"/>
                        <a:ext cx="223520" cy="223520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76" name="Group 75"/>
                    <p:cNvGrpSpPr/>
                    <p:nvPr/>
                  </p:nvGrpSpPr>
                  <p:grpSpPr>
                    <a:xfrm>
                      <a:off x="4866640" y="1917085"/>
                      <a:ext cx="416560" cy="399395"/>
                      <a:chOff x="4866640" y="2204720"/>
                      <a:chExt cx="416560" cy="399395"/>
                    </a:xfrm>
                  </p:grpSpPr>
                  <p:sp>
                    <p:nvSpPr>
                      <p:cNvPr id="77" name="Cube 76"/>
                      <p:cNvSpPr/>
                      <p:nvPr/>
                    </p:nvSpPr>
                    <p:spPr>
                      <a:xfrm flipH="1">
                        <a:off x="4866640" y="2204720"/>
                        <a:ext cx="416560" cy="399395"/>
                      </a:xfrm>
                      <a:prstGeom prst="cube">
                        <a:avLst/>
                      </a:prstGeom>
                      <a:solidFill>
                        <a:srgbClr val="FFFFFF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78" name="Oval 77"/>
                      <p:cNvSpPr/>
                      <p:nvPr/>
                    </p:nvSpPr>
                    <p:spPr>
                      <a:xfrm>
                        <a:off x="5019040" y="2346960"/>
                        <a:ext cx="223520" cy="223520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68" name="Group 67"/>
                  <p:cNvGrpSpPr/>
                  <p:nvPr/>
                </p:nvGrpSpPr>
                <p:grpSpPr>
                  <a:xfrm>
                    <a:off x="4551680" y="1912005"/>
                    <a:ext cx="416560" cy="687030"/>
                    <a:chOff x="4866640" y="1917085"/>
                    <a:chExt cx="416560" cy="687030"/>
                  </a:xfrm>
                </p:grpSpPr>
                <p:grpSp>
                  <p:nvGrpSpPr>
                    <p:cNvPr id="69" name="Group 68"/>
                    <p:cNvGrpSpPr/>
                    <p:nvPr/>
                  </p:nvGrpSpPr>
                  <p:grpSpPr>
                    <a:xfrm>
                      <a:off x="4866640" y="2204720"/>
                      <a:ext cx="416560" cy="399395"/>
                      <a:chOff x="4866640" y="2204720"/>
                      <a:chExt cx="416560" cy="399395"/>
                    </a:xfrm>
                  </p:grpSpPr>
                  <p:sp>
                    <p:nvSpPr>
                      <p:cNvPr id="73" name="Cube 72"/>
                      <p:cNvSpPr/>
                      <p:nvPr/>
                    </p:nvSpPr>
                    <p:spPr>
                      <a:xfrm flipH="1">
                        <a:off x="4866640" y="2204720"/>
                        <a:ext cx="416560" cy="399395"/>
                      </a:xfrm>
                      <a:prstGeom prst="cube">
                        <a:avLst/>
                      </a:prstGeom>
                      <a:solidFill>
                        <a:srgbClr val="FFFFFF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74" name="Oval 73"/>
                      <p:cNvSpPr/>
                      <p:nvPr/>
                    </p:nvSpPr>
                    <p:spPr>
                      <a:xfrm>
                        <a:off x="5019040" y="2346960"/>
                        <a:ext cx="223520" cy="223520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70" name="Group 69"/>
                    <p:cNvGrpSpPr/>
                    <p:nvPr/>
                  </p:nvGrpSpPr>
                  <p:grpSpPr>
                    <a:xfrm>
                      <a:off x="4866640" y="1917085"/>
                      <a:ext cx="416560" cy="399395"/>
                      <a:chOff x="4866640" y="2204720"/>
                      <a:chExt cx="416560" cy="399395"/>
                    </a:xfrm>
                  </p:grpSpPr>
                  <p:sp>
                    <p:nvSpPr>
                      <p:cNvPr id="71" name="Cube 70"/>
                      <p:cNvSpPr/>
                      <p:nvPr/>
                    </p:nvSpPr>
                    <p:spPr>
                      <a:xfrm flipH="1">
                        <a:off x="4866640" y="2204720"/>
                        <a:ext cx="416560" cy="399395"/>
                      </a:xfrm>
                      <a:prstGeom prst="cube">
                        <a:avLst/>
                      </a:prstGeom>
                      <a:solidFill>
                        <a:srgbClr val="FFFFFF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72" name="Oval 71"/>
                      <p:cNvSpPr/>
                      <p:nvPr/>
                    </p:nvSpPr>
                    <p:spPr>
                      <a:xfrm>
                        <a:off x="5019040" y="2346960"/>
                        <a:ext cx="223520" cy="223520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</p:grpSp>
            </p:grpSp>
          </p:grpSp>
          <p:cxnSp>
            <p:nvCxnSpPr>
              <p:cNvPr id="27" name="Straight Connector 26"/>
              <p:cNvCxnSpPr/>
              <p:nvPr/>
            </p:nvCxnSpPr>
            <p:spPr>
              <a:xfrm>
                <a:off x="1656838" y="1042848"/>
                <a:ext cx="1370842" cy="775792"/>
              </a:xfrm>
              <a:prstGeom prst="line">
                <a:avLst/>
              </a:prstGeom>
              <a:ln>
                <a:solidFill>
                  <a:srgbClr val="C0504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1646678" y="1317168"/>
                <a:ext cx="1370842" cy="775792"/>
              </a:xfrm>
              <a:prstGeom prst="line">
                <a:avLst/>
              </a:prstGeom>
              <a:ln>
                <a:solidFill>
                  <a:srgbClr val="C0504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1656838" y="1632128"/>
                <a:ext cx="1370842" cy="775792"/>
              </a:xfrm>
              <a:prstGeom prst="line">
                <a:avLst/>
              </a:prstGeom>
              <a:ln>
                <a:solidFill>
                  <a:srgbClr val="C0504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1646678" y="1906448"/>
                <a:ext cx="1370842" cy="775792"/>
              </a:xfrm>
              <a:prstGeom prst="line">
                <a:avLst/>
              </a:prstGeom>
              <a:ln>
                <a:solidFill>
                  <a:srgbClr val="C0504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961638" y="1042848"/>
                <a:ext cx="1370842" cy="775792"/>
              </a:xfrm>
              <a:prstGeom prst="line">
                <a:avLst/>
              </a:prstGeom>
              <a:ln>
                <a:solidFill>
                  <a:srgbClr val="C0504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1951478" y="1317168"/>
                <a:ext cx="1370842" cy="775792"/>
              </a:xfrm>
              <a:prstGeom prst="line">
                <a:avLst/>
              </a:prstGeom>
              <a:ln>
                <a:solidFill>
                  <a:srgbClr val="C0504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961638" y="1632128"/>
                <a:ext cx="1370842" cy="775792"/>
              </a:xfrm>
              <a:prstGeom prst="line">
                <a:avLst/>
              </a:prstGeom>
              <a:ln>
                <a:solidFill>
                  <a:srgbClr val="C0504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1951478" y="1906448"/>
                <a:ext cx="1370842" cy="775792"/>
              </a:xfrm>
              <a:prstGeom prst="line">
                <a:avLst/>
              </a:prstGeom>
              <a:ln>
                <a:solidFill>
                  <a:srgbClr val="C0504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2276598" y="1053008"/>
                <a:ext cx="1370842" cy="775792"/>
              </a:xfrm>
              <a:prstGeom prst="line">
                <a:avLst/>
              </a:prstGeom>
              <a:ln>
                <a:solidFill>
                  <a:srgbClr val="C0504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2266438" y="1327328"/>
                <a:ext cx="1370842" cy="775792"/>
              </a:xfrm>
              <a:prstGeom prst="line">
                <a:avLst/>
              </a:prstGeom>
              <a:ln>
                <a:solidFill>
                  <a:srgbClr val="C0504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2276598" y="1642288"/>
                <a:ext cx="1370842" cy="775792"/>
              </a:xfrm>
              <a:prstGeom prst="line">
                <a:avLst/>
              </a:prstGeom>
              <a:ln>
                <a:solidFill>
                  <a:srgbClr val="C0504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2266438" y="1916608"/>
                <a:ext cx="1370842" cy="775792"/>
              </a:xfrm>
              <a:prstGeom prst="line">
                <a:avLst/>
              </a:prstGeom>
              <a:ln>
                <a:solidFill>
                  <a:srgbClr val="C0504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2581398" y="1053008"/>
                <a:ext cx="1370842" cy="775792"/>
              </a:xfrm>
              <a:prstGeom prst="line">
                <a:avLst/>
              </a:prstGeom>
              <a:ln>
                <a:solidFill>
                  <a:srgbClr val="C0504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2571238" y="1327328"/>
                <a:ext cx="1370842" cy="775792"/>
              </a:xfrm>
              <a:prstGeom prst="line">
                <a:avLst/>
              </a:prstGeom>
              <a:ln>
                <a:solidFill>
                  <a:srgbClr val="C0504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2581398" y="1642288"/>
                <a:ext cx="1370842" cy="775792"/>
              </a:xfrm>
              <a:prstGeom prst="line">
                <a:avLst/>
              </a:prstGeom>
              <a:ln>
                <a:solidFill>
                  <a:srgbClr val="C0504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2571238" y="1916608"/>
                <a:ext cx="1370842" cy="775792"/>
              </a:xfrm>
              <a:prstGeom prst="line">
                <a:avLst/>
              </a:prstGeom>
              <a:ln>
                <a:solidFill>
                  <a:srgbClr val="C0504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Rectangle 42"/>
              <p:cNvSpPr/>
              <p:nvPr/>
            </p:nvSpPr>
            <p:spPr>
              <a:xfrm>
                <a:off x="2695412" y="1626604"/>
                <a:ext cx="1422400" cy="1259840"/>
              </a:xfrm>
              <a:prstGeom prst="rect">
                <a:avLst/>
              </a:prstGeom>
              <a:pattFill prst="narVert">
                <a:fgClr>
                  <a:prstClr val="black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44" name="Group 43"/>
              <p:cNvGrpSpPr/>
              <p:nvPr/>
            </p:nvGrpSpPr>
            <p:grpSpPr>
              <a:xfrm>
                <a:off x="2929471" y="1797477"/>
                <a:ext cx="1779689" cy="1168992"/>
                <a:chOff x="1420711" y="2976288"/>
                <a:chExt cx="1779689" cy="1168992"/>
              </a:xfrm>
            </p:grpSpPr>
            <p:cxnSp>
              <p:nvCxnSpPr>
                <p:cNvPr id="47" name="Straight Connector 46"/>
                <p:cNvCxnSpPr/>
                <p:nvPr/>
              </p:nvCxnSpPr>
              <p:spPr>
                <a:xfrm>
                  <a:off x="1430871" y="2976288"/>
                  <a:ext cx="1769529" cy="1168992"/>
                </a:xfrm>
                <a:prstGeom prst="line">
                  <a:avLst/>
                </a:prstGeom>
                <a:ln>
                  <a:solidFill>
                    <a:srgbClr val="C0504D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>
                  <a:off x="1420711" y="3250608"/>
                  <a:ext cx="1779689" cy="894672"/>
                </a:xfrm>
                <a:prstGeom prst="line">
                  <a:avLst/>
                </a:prstGeom>
                <a:ln>
                  <a:solidFill>
                    <a:srgbClr val="C0504D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>
                  <a:off x="1430871" y="3565568"/>
                  <a:ext cx="1769529" cy="579712"/>
                </a:xfrm>
                <a:prstGeom prst="line">
                  <a:avLst/>
                </a:prstGeom>
                <a:ln>
                  <a:solidFill>
                    <a:srgbClr val="C0504D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>
                  <a:off x="1420711" y="3839888"/>
                  <a:ext cx="1779689" cy="305392"/>
                </a:xfrm>
                <a:prstGeom prst="line">
                  <a:avLst/>
                </a:prstGeom>
                <a:ln>
                  <a:solidFill>
                    <a:srgbClr val="C0504D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>
                  <a:off x="1735671" y="2976288"/>
                  <a:ext cx="1464729" cy="1168992"/>
                </a:xfrm>
                <a:prstGeom prst="line">
                  <a:avLst/>
                </a:prstGeom>
                <a:ln>
                  <a:solidFill>
                    <a:srgbClr val="C0504D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>
                  <a:off x="1725511" y="3250608"/>
                  <a:ext cx="1370842" cy="775792"/>
                </a:xfrm>
                <a:prstGeom prst="line">
                  <a:avLst/>
                </a:prstGeom>
                <a:ln>
                  <a:solidFill>
                    <a:srgbClr val="C0504D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>
                  <a:off x="1735671" y="3565568"/>
                  <a:ext cx="1464729" cy="579712"/>
                </a:xfrm>
                <a:prstGeom prst="line">
                  <a:avLst/>
                </a:prstGeom>
                <a:ln>
                  <a:solidFill>
                    <a:srgbClr val="C0504D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>
                  <a:off x="1725511" y="3839888"/>
                  <a:ext cx="1474889" cy="305392"/>
                </a:xfrm>
                <a:prstGeom prst="line">
                  <a:avLst/>
                </a:prstGeom>
                <a:ln>
                  <a:solidFill>
                    <a:srgbClr val="C0504D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>
                  <a:off x="2050631" y="2986448"/>
                  <a:ext cx="1149769" cy="1158832"/>
                </a:xfrm>
                <a:prstGeom prst="line">
                  <a:avLst/>
                </a:prstGeom>
                <a:ln>
                  <a:solidFill>
                    <a:srgbClr val="C0504D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>
                  <a:off x="2040471" y="3260768"/>
                  <a:ext cx="1159929" cy="884512"/>
                </a:xfrm>
                <a:prstGeom prst="line">
                  <a:avLst/>
                </a:prstGeom>
                <a:ln>
                  <a:solidFill>
                    <a:srgbClr val="C0504D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>
                  <a:off x="2050631" y="3575728"/>
                  <a:ext cx="1149769" cy="569552"/>
                </a:xfrm>
                <a:prstGeom prst="line">
                  <a:avLst/>
                </a:prstGeom>
                <a:ln>
                  <a:solidFill>
                    <a:srgbClr val="C0504D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>
                  <a:off x="2040471" y="3850048"/>
                  <a:ext cx="1159929" cy="295232"/>
                </a:xfrm>
                <a:prstGeom prst="line">
                  <a:avLst/>
                </a:prstGeom>
                <a:ln>
                  <a:solidFill>
                    <a:srgbClr val="C0504D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>
                  <a:off x="2355431" y="2986448"/>
                  <a:ext cx="844969" cy="1158832"/>
                </a:xfrm>
                <a:prstGeom prst="line">
                  <a:avLst/>
                </a:prstGeom>
                <a:ln>
                  <a:solidFill>
                    <a:srgbClr val="C0504D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>
                  <a:off x="2345271" y="3260768"/>
                  <a:ext cx="855129" cy="884512"/>
                </a:xfrm>
                <a:prstGeom prst="line">
                  <a:avLst/>
                </a:prstGeom>
                <a:ln>
                  <a:solidFill>
                    <a:srgbClr val="C0504D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2355431" y="3575728"/>
                  <a:ext cx="844969" cy="569552"/>
                </a:xfrm>
                <a:prstGeom prst="line">
                  <a:avLst/>
                </a:prstGeom>
                <a:ln>
                  <a:solidFill>
                    <a:srgbClr val="C0504D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2345271" y="3850048"/>
                  <a:ext cx="855129" cy="295232"/>
                </a:xfrm>
                <a:prstGeom prst="line">
                  <a:avLst/>
                </a:prstGeom>
                <a:ln>
                  <a:solidFill>
                    <a:srgbClr val="C0504D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5" name="Rectangle 44"/>
              <p:cNvSpPr/>
              <p:nvPr/>
            </p:nvSpPr>
            <p:spPr>
              <a:xfrm>
                <a:off x="4521200" y="2791283"/>
                <a:ext cx="375920" cy="350372"/>
              </a:xfrm>
              <a:prstGeom prst="rect">
                <a:avLst/>
              </a:prstGeom>
              <a:pattFill prst="narVert">
                <a:fgClr>
                  <a:prstClr val="black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46" name="Straight Connector 45"/>
              <p:cNvCxnSpPr/>
              <p:nvPr/>
            </p:nvCxnSpPr>
            <p:spPr>
              <a:xfrm>
                <a:off x="4709160" y="2966469"/>
                <a:ext cx="1370842" cy="775792"/>
              </a:xfrm>
              <a:prstGeom prst="line">
                <a:avLst/>
              </a:prstGeom>
              <a:ln>
                <a:solidFill>
                  <a:srgbClr val="C0504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3" name="Group 122"/>
            <p:cNvGrpSpPr/>
            <p:nvPr/>
          </p:nvGrpSpPr>
          <p:grpSpPr>
            <a:xfrm rot="346426">
              <a:off x="6114260" y="1746978"/>
              <a:ext cx="929759" cy="924618"/>
              <a:chOff x="599861" y="1307739"/>
              <a:chExt cx="1647063" cy="924618"/>
            </a:xfrm>
            <a:solidFill>
              <a:srgbClr val="CE4211"/>
            </a:solidFill>
          </p:grpSpPr>
          <p:sp>
            <p:nvSpPr>
              <p:cNvPr id="124" name="Isosceles Triangle 141"/>
              <p:cNvSpPr/>
              <p:nvPr/>
            </p:nvSpPr>
            <p:spPr>
              <a:xfrm rot="20560818">
                <a:off x="1416539" y="1307739"/>
                <a:ext cx="830385" cy="636337"/>
              </a:xfrm>
              <a:prstGeom prst="triangle">
                <a:avLst/>
              </a:prstGeom>
              <a:grpFill/>
              <a:ln>
                <a:noFill/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Isosceles Triangle 142"/>
              <p:cNvSpPr/>
              <p:nvPr/>
            </p:nvSpPr>
            <p:spPr>
              <a:xfrm rot="20560818">
                <a:off x="1363786" y="1324431"/>
                <a:ext cx="830385" cy="636337"/>
              </a:xfrm>
              <a:prstGeom prst="triangle">
                <a:avLst/>
              </a:prstGeom>
              <a:grpFill/>
              <a:ln>
                <a:noFill/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Isosceles Triangle 143"/>
              <p:cNvSpPr/>
              <p:nvPr/>
            </p:nvSpPr>
            <p:spPr>
              <a:xfrm rot="20560818">
                <a:off x="1305176" y="1342911"/>
                <a:ext cx="830385" cy="636337"/>
              </a:xfrm>
              <a:prstGeom prst="triangle">
                <a:avLst/>
              </a:prstGeom>
              <a:grpFill/>
              <a:ln>
                <a:noFill/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Isosceles Triangle 144"/>
              <p:cNvSpPr/>
              <p:nvPr/>
            </p:nvSpPr>
            <p:spPr>
              <a:xfrm rot="20560818">
                <a:off x="1252423" y="1369372"/>
                <a:ext cx="830385" cy="636337"/>
              </a:xfrm>
              <a:prstGeom prst="triangle">
                <a:avLst/>
              </a:prstGeom>
              <a:grpFill/>
              <a:ln>
                <a:noFill/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Isosceles Triangle 145"/>
              <p:cNvSpPr/>
              <p:nvPr/>
            </p:nvSpPr>
            <p:spPr>
              <a:xfrm rot="20560818">
                <a:off x="1197717" y="1381987"/>
                <a:ext cx="830385" cy="636337"/>
              </a:xfrm>
              <a:prstGeom prst="triangle">
                <a:avLst/>
              </a:prstGeom>
              <a:grpFill/>
              <a:ln>
                <a:noFill/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Isosceles Triangle 146"/>
              <p:cNvSpPr/>
              <p:nvPr/>
            </p:nvSpPr>
            <p:spPr>
              <a:xfrm rot="20560818">
                <a:off x="1144964" y="1398679"/>
                <a:ext cx="830385" cy="636337"/>
              </a:xfrm>
              <a:prstGeom prst="triangle">
                <a:avLst/>
              </a:prstGeom>
              <a:grpFill/>
              <a:ln>
                <a:noFill/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Isosceles Triangle 147"/>
              <p:cNvSpPr/>
              <p:nvPr/>
            </p:nvSpPr>
            <p:spPr>
              <a:xfrm rot="20560818">
                <a:off x="1086354" y="1417159"/>
                <a:ext cx="830385" cy="636337"/>
              </a:xfrm>
              <a:prstGeom prst="triangle">
                <a:avLst/>
              </a:prstGeom>
              <a:grpFill/>
              <a:ln>
                <a:noFill/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Isosceles Triangle 148"/>
              <p:cNvSpPr/>
              <p:nvPr/>
            </p:nvSpPr>
            <p:spPr>
              <a:xfrm rot="20560818">
                <a:off x="1033601" y="1443620"/>
                <a:ext cx="830385" cy="636337"/>
              </a:xfrm>
              <a:prstGeom prst="triangle">
                <a:avLst/>
              </a:prstGeom>
              <a:grpFill/>
              <a:ln>
                <a:noFill/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Isosceles Triangle 149"/>
              <p:cNvSpPr/>
              <p:nvPr/>
            </p:nvSpPr>
            <p:spPr>
              <a:xfrm rot="20560818">
                <a:off x="982799" y="1460139"/>
                <a:ext cx="830385" cy="636337"/>
              </a:xfrm>
              <a:prstGeom prst="triangle">
                <a:avLst/>
              </a:prstGeom>
              <a:grpFill/>
              <a:ln>
                <a:noFill/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Isosceles Triangle 150"/>
              <p:cNvSpPr/>
              <p:nvPr/>
            </p:nvSpPr>
            <p:spPr>
              <a:xfrm rot="20560818">
                <a:off x="930046" y="1476831"/>
                <a:ext cx="830385" cy="636337"/>
              </a:xfrm>
              <a:prstGeom prst="triangle">
                <a:avLst/>
              </a:prstGeom>
              <a:grpFill/>
              <a:ln>
                <a:noFill/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Isosceles Triangle 151"/>
              <p:cNvSpPr/>
              <p:nvPr/>
            </p:nvSpPr>
            <p:spPr>
              <a:xfrm rot="20560818">
                <a:off x="871436" y="1495311"/>
                <a:ext cx="830385" cy="636337"/>
              </a:xfrm>
              <a:prstGeom prst="triangle">
                <a:avLst/>
              </a:prstGeom>
              <a:grpFill/>
              <a:ln>
                <a:noFill/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Isosceles Triangle 152"/>
              <p:cNvSpPr/>
              <p:nvPr/>
            </p:nvSpPr>
            <p:spPr>
              <a:xfrm rot="20560818">
                <a:off x="818683" y="1521772"/>
                <a:ext cx="830385" cy="636337"/>
              </a:xfrm>
              <a:prstGeom prst="triangle">
                <a:avLst/>
              </a:prstGeom>
              <a:grpFill/>
              <a:ln>
                <a:noFill/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Isosceles Triangle 153"/>
              <p:cNvSpPr/>
              <p:nvPr/>
            </p:nvSpPr>
            <p:spPr>
              <a:xfrm rot="20560818">
                <a:off x="763977" y="1534387"/>
                <a:ext cx="830385" cy="636337"/>
              </a:xfrm>
              <a:prstGeom prst="triangle">
                <a:avLst/>
              </a:prstGeom>
              <a:grpFill/>
              <a:ln>
                <a:noFill/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Isosceles Triangle 154"/>
              <p:cNvSpPr/>
              <p:nvPr/>
            </p:nvSpPr>
            <p:spPr>
              <a:xfrm rot="20560818">
                <a:off x="711224" y="1551079"/>
                <a:ext cx="830385" cy="636337"/>
              </a:xfrm>
              <a:prstGeom prst="triangle">
                <a:avLst/>
              </a:prstGeom>
              <a:grpFill/>
              <a:ln>
                <a:noFill/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Isosceles Triangle 155"/>
              <p:cNvSpPr/>
              <p:nvPr/>
            </p:nvSpPr>
            <p:spPr>
              <a:xfrm rot="20560818">
                <a:off x="652614" y="1569559"/>
                <a:ext cx="830385" cy="636337"/>
              </a:xfrm>
              <a:prstGeom prst="triangle">
                <a:avLst/>
              </a:prstGeom>
              <a:grpFill/>
              <a:ln>
                <a:noFill/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Isosceles Triangle 156"/>
              <p:cNvSpPr/>
              <p:nvPr/>
            </p:nvSpPr>
            <p:spPr>
              <a:xfrm rot="20560818">
                <a:off x="599861" y="1596020"/>
                <a:ext cx="830385" cy="636337"/>
              </a:xfrm>
              <a:prstGeom prst="triangle">
                <a:avLst/>
              </a:prstGeom>
              <a:grpFill/>
              <a:ln>
                <a:noFill/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140" name="Straight Connector 139"/>
            <p:cNvCxnSpPr/>
            <p:nvPr/>
          </p:nvCxnSpPr>
          <p:spPr>
            <a:xfrm flipV="1">
              <a:off x="4195825" y="1306021"/>
              <a:ext cx="1126054" cy="120274"/>
            </a:xfrm>
            <a:prstGeom prst="line">
              <a:avLst/>
            </a:prstGeom>
            <a:ln>
              <a:solidFill>
                <a:srgbClr val="C0504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TextBox 140"/>
            <p:cNvSpPr txBox="1"/>
            <p:nvPr/>
          </p:nvSpPr>
          <p:spPr>
            <a:xfrm>
              <a:off x="5688793" y="1695642"/>
              <a:ext cx="365759" cy="32314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91417" tIns="45709" rIns="91417" bIns="45709" rtlCol="0">
              <a:spAutoFit/>
            </a:bodyPr>
            <a:lstStyle/>
            <a:p>
              <a:r>
                <a:rPr lang="en-US" sz="1500">
                  <a:solidFill>
                    <a:srgbClr val="000000"/>
                  </a:solidFill>
                  <a:latin typeface="Symbol" charset="2"/>
                  <a:cs typeface="Symbol" charset="2"/>
                </a:rPr>
                <a:t>l</a:t>
              </a:r>
              <a:r>
                <a:rPr lang="en-US" sz="1500" baseline="-25000">
                  <a:solidFill>
                    <a:srgbClr val="000000"/>
                  </a:solidFill>
                </a:rPr>
                <a:t>1</a:t>
              </a:r>
              <a:endParaRPr lang="en-US" sz="1500" baseline="-25000">
                <a:solidFill>
                  <a:srgbClr val="000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7939925" y="2003783"/>
              <a:ext cx="104612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+mj-lt"/>
                </a:rPr>
                <a:t>spatial </a:t>
              </a:r>
            </a:p>
            <a:p>
              <a:r>
                <a:rPr lang="en-US" sz="1600" dirty="0">
                  <a:solidFill>
                    <a:srgbClr val="000000"/>
                  </a:solidFill>
                  <a:latin typeface="+mj-lt"/>
                </a:rPr>
                <a:t>combiners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9718189" y="3402940"/>
              <a:ext cx="9820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+mj-lt"/>
                </a:rPr>
                <a:t>temporal </a:t>
              </a:r>
            </a:p>
            <a:p>
              <a:r>
                <a:rPr lang="en-US" sz="1600" dirty="0">
                  <a:solidFill>
                    <a:srgbClr val="000000"/>
                  </a:solidFill>
                  <a:latin typeface="+mj-lt"/>
                </a:rPr>
                <a:t>stackers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8639862" y="2502469"/>
              <a:ext cx="104612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+mj-lt"/>
                </a:rPr>
                <a:t>spectral </a:t>
              </a:r>
            </a:p>
            <a:p>
              <a:r>
                <a:rPr lang="en-US" sz="1600" dirty="0">
                  <a:solidFill>
                    <a:srgbClr val="000000"/>
                  </a:solidFill>
                  <a:latin typeface="+mj-lt"/>
                </a:rPr>
                <a:t>combiners</a:t>
              </a: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10000959" y="4366741"/>
              <a:ext cx="16402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+mj-lt"/>
                </a:rPr>
                <a:t>pulse compressor</a:t>
              </a: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5558625" y="782051"/>
              <a:ext cx="1361591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+mj-lt"/>
                </a:rPr>
                <a:t>stretchers and</a:t>
              </a:r>
            </a:p>
            <a:p>
              <a:r>
                <a:rPr lang="en-US" sz="1600" dirty="0">
                  <a:solidFill>
                    <a:srgbClr val="000000"/>
                  </a:solidFill>
                  <a:latin typeface="+mj-lt"/>
                </a:rPr>
                <a:t>pre-amplifiers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3915419" y="754051"/>
              <a:ext cx="881267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+mj-lt"/>
                </a:rPr>
                <a:t>spectral </a:t>
              </a:r>
            </a:p>
            <a:p>
              <a:r>
                <a:rPr lang="en-US" sz="1600" dirty="0">
                  <a:solidFill>
                    <a:srgbClr val="000000"/>
                  </a:solidFill>
                  <a:latin typeface="+mj-lt"/>
                </a:rPr>
                <a:t>splitter</a:t>
              </a:r>
            </a:p>
          </p:txBody>
        </p:sp>
        <p:sp>
          <p:nvSpPr>
            <p:cNvPr id="148" name="Oval 147"/>
            <p:cNvSpPr/>
            <p:nvPr/>
          </p:nvSpPr>
          <p:spPr>
            <a:xfrm>
              <a:off x="8491364" y="2902930"/>
              <a:ext cx="273401" cy="220180"/>
            </a:xfrm>
            <a:prstGeom prst="ellipse">
              <a:avLst/>
            </a:prstGeom>
            <a:solidFill>
              <a:srgbClr val="4BACC6">
                <a:alpha val="50196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50">
                <a:solidFill>
                  <a:srgbClr val="000000"/>
                </a:solidFill>
              </a:endParaRPr>
            </a:p>
          </p:txBody>
        </p:sp>
        <p:cxnSp>
          <p:nvCxnSpPr>
            <p:cNvPr id="149" name="Straight Connector 148"/>
            <p:cNvCxnSpPr/>
            <p:nvPr/>
          </p:nvCxnSpPr>
          <p:spPr>
            <a:xfrm>
              <a:off x="8628064" y="2996072"/>
              <a:ext cx="1153628" cy="65712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>
              <a:off x="6144012" y="1848312"/>
              <a:ext cx="216683" cy="368909"/>
            </a:xfrm>
            <a:prstGeom prst="line">
              <a:avLst/>
            </a:prstGeom>
            <a:ln>
              <a:solidFill>
                <a:srgbClr val="CE421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6144012" y="1798442"/>
              <a:ext cx="312523" cy="368688"/>
            </a:xfrm>
            <a:prstGeom prst="line">
              <a:avLst/>
            </a:prstGeom>
            <a:ln>
              <a:solidFill>
                <a:srgbClr val="CE421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>
              <a:off x="5492903" y="2123632"/>
              <a:ext cx="216683" cy="368909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>
              <a:off x="5492903" y="2073762"/>
              <a:ext cx="312523" cy="368688"/>
            </a:xfrm>
            <a:prstGeom prst="line">
              <a:avLst/>
            </a:prstGeom>
            <a:ln>
              <a:solidFill>
                <a:srgbClr val="F7A21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>
              <a:off x="5492903" y="2024269"/>
              <a:ext cx="389733" cy="386008"/>
            </a:xfrm>
            <a:prstGeom prst="line">
              <a:avLst/>
            </a:prstGeom>
            <a:ln>
              <a:solidFill>
                <a:srgbClr val="F7A21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>
              <a:off x="5492903" y="1961883"/>
              <a:ext cx="473667" cy="405355"/>
            </a:xfrm>
            <a:prstGeom prst="line">
              <a:avLst/>
            </a:prstGeom>
            <a:ln>
              <a:solidFill>
                <a:srgbClr val="F7A21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>
              <a:off x="5492903" y="1905926"/>
              <a:ext cx="570683" cy="410112"/>
            </a:xfrm>
            <a:prstGeom prst="line">
              <a:avLst/>
            </a:prstGeom>
            <a:ln>
              <a:solidFill>
                <a:srgbClr val="F7A21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>
              <a:off x="4834082" y="2495743"/>
              <a:ext cx="216683" cy="368909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>
              <a:off x="4834082" y="2445873"/>
              <a:ext cx="312523" cy="368688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>
              <a:off x="4834082" y="2396380"/>
              <a:ext cx="389733" cy="386008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>
              <a:off x="4834082" y="2333994"/>
              <a:ext cx="473667" cy="405355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>
              <a:off x="4834082" y="2278037"/>
              <a:ext cx="570683" cy="410112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3" name="Group 162"/>
            <p:cNvGrpSpPr/>
            <p:nvPr/>
          </p:nvGrpSpPr>
          <p:grpSpPr>
            <a:xfrm>
              <a:off x="6090686" y="2351541"/>
              <a:ext cx="1980315" cy="988901"/>
              <a:chOff x="5887441" y="2990416"/>
              <a:chExt cx="1980315" cy="988901"/>
            </a:xfrm>
          </p:grpSpPr>
          <p:sp>
            <p:nvSpPr>
              <p:cNvPr id="356" name="Freeform 355"/>
              <p:cNvSpPr/>
              <p:nvPr/>
            </p:nvSpPr>
            <p:spPr>
              <a:xfrm>
                <a:off x="5887441" y="3014210"/>
                <a:ext cx="413370" cy="199420"/>
              </a:xfrm>
              <a:custGeom>
                <a:avLst/>
                <a:gdLst>
                  <a:gd name="connsiteX0" fmla="*/ 1242107 w 1242107"/>
                  <a:gd name="connsiteY0" fmla="*/ 51800 h 599223"/>
                  <a:gd name="connsiteX1" fmla="*/ 1018587 w 1242107"/>
                  <a:gd name="connsiteY1" fmla="*/ 1000 h 599223"/>
                  <a:gd name="connsiteX2" fmla="*/ 713787 w 1242107"/>
                  <a:gd name="connsiteY2" fmla="*/ 92440 h 599223"/>
                  <a:gd name="connsiteX3" fmla="*/ 541067 w 1242107"/>
                  <a:gd name="connsiteY3" fmla="*/ 549640 h 599223"/>
                  <a:gd name="connsiteX4" fmla="*/ 53387 w 1242107"/>
                  <a:gd name="connsiteY4" fmla="*/ 590280 h 599223"/>
                  <a:gd name="connsiteX5" fmla="*/ 12747 w 1242107"/>
                  <a:gd name="connsiteY5" fmla="*/ 580120 h 599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2107" h="599223">
                    <a:moveTo>
                      <a:pt x="1242107" y="51800"/>
                    </a:moveTo>
                    <a:cubicBezTo>
                      <a:pt x="1174373" y="23013"/>
                      <a:pt x="1106640" y="-5773"/>
                      <a:pt x="1018587" y="1000"/>
                    </a:cubicBezTo>
                    <a:cubicBezTo>
                      <a:pt x="930534" y="7773"/>
                      <a:pt x="793374" y="1000"/>
                      <a:pt x="713787" y="92440"/>
                    </a:cubicBezTo>
                    <a:cubicBezTo>
                      <a:pt x="634200" y="183880"/>
                      <a:pt x="651134" y="466667"/>
                      <a:pt x="541067" y="549640"/>
                    </a:cubicBezTo>
                    <a:cubicBezTo>
                      <a:pt x="431000" y="632613"/>
                      <a:pt x="141440" y="585200"/>
                      <a:pt x="53387" y="590280"/>
                    </a:cubicBezTo>
                    <a:cubicBezTo>
                      <a:pt x="-34666" y="595360"/>
                      <a:pt x="12747" y="580120"/>
                      <a:pt x="12747" y="58012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357" name="Freeform 356"/>
              <p:cNvSpPr/>
              <p:nvPr/>
            </p:nvSpPr>
            <p:spPr>
              <a:xfrm>
                <a:off x="5890822" y="3034498"/>
                <a:ext cx="413370" cy="199420"/>
              </a:xfrm>
              <a:custGeom>
                <a:avLst/>
                <a:gdLst>
                  <a:gd name="connsiteX0" fmla="*/ 1242107 w 1242107"/>
                  <a:gd name="connsiteY0" fmla="*/ 51800 h 599223"/>
                  <a:gd name="connsiteX1" fmla="*/ 1018587 w 1242107"/>
                  <a:gd name="connsiteY1" fmla="*/ 1000 h 599223"/>
                  <a:gd name="connsiteX2" fmla="*/ 713787 w 1242107"/>
                  <a:gd name="connsiteY2" fmla="*/ 92440 h 599223"/>
                  <a:gd name="connsiteX3" fmla="*/ 541067 w 1242107"/>
                  <a:gd name="connsiteY3" fmla="*/ 549640 h 599223"/>
                  <a:gd name="connsiteX4" fmla="*/ 53387 w 1242107"/>
                  <a:gd name="connsiteY4" fmla="*/ 590280 h 599223"/>
                  <a:gd name="connsiteX5" fmla="*/ 12747 w 1242107"/>
                  <a:gd name="connsiteY5" fmla="*/ 580120 h 599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2107" h="599223">
                    <a:moveTo>
                      <a:pt x="1242107" y="51800"/>
                    </a:moveTo>
                    <a:cubicBezTo>
                      <a:pt x="1174373" y="23013"/>
                      <a:pt x="1106640" y="-5773"/>
                      <a:pt x="1018587" y="1000"/>
                    </a:cubicBezTo>
                    <a:cubicBezTo>
                      <a:pt x="930534" y="7773"/>
                      <a:pt x="793374" y="1000"/>
                      <a:pt x="713787" y="92440"/>
                    </a:cubicBezTo>
                    <a:cubicBezTo>
                      <a:pt x="634200" y="183880"/>
                      <a:pt x="651134" y="466667"/>
                      <a:pt x="541067" y="549640"/>
                    </a:cubicBezTo>
                    <a:cubicBezTo>
                      <a:pt x="431000" y="632613"/>
                      <a:pt x="141440" y="585200"/>
                      <a:pt x="53387" y="590280"/>
                    </a:cubicBezTo>
                    <a:cubicBezTo>
                      <a:pt x="-34666" y="595360"/>
                      <a:pt x="12747" y="580120"/>
                      <a:pt x="12747" y="58012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358" name="Freeform 357"/>
              <p:cNvSpPr/>
              <p:nvPr/>
            </p:nvSpPr>
            <p:spPr>
              <a:xfrm>
                <a:off x="5894203" y="3054785"/>
                <a:ext cx="413370" cy="199420"/>
              </a:xfrm>
              <a:custGeom>
                <a:avLst/>
                <a:gdLst>
                  <a:gd name="connsiteX0" fmla="*/ 1242107 w 1242107"/>
                  <a:gd name="connsiteY0" fmla="*/ 51800 h 599223"/>
                  <a:gd name="connsiteX1" fmla="*/ 1018587 w 1242107"/>
                  <a:gd name="connsiteY1" fmla="*/ 1000 h 599223"/>
                  <a:gd name="connsiteX2" fmla="*/ 713787 w 1242107"/>
                  <a:gd name="connsiteY2" fmla="*/ 92440 h 599223"/>
                  <a:gd name="connsiteX3" fmla="*/ 541067 w 1242107"/>
                  <a:gd name="connsiteY3" fmla="*/ 549640 h 599223"/>
                  <a:gd name="connsiteX4" fmla="*/ 53387 w 1242107"/>
                  <a:gd name="connsiteY4" fmla="*/ 590280 h 599223"/>
                  <a:gd name="connsiteX5" fmla="*/ 12747 w 1242107"/>
                  <a:gd name="connsiteY5" fmla="*/ 580120 h 599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2107" h="599223">
                    <a:moveTo>
                      <a:pt x="1242107" y="51800"/>
                    </a:moveTo>
                    <a:cubicBezTo>
                      <a:pt x="1174373" y="23013"/>
                      <a:pt x="1106640" y="-5773"/>
                      <a:pt x="1018587" y="1000"/>
                    </a:cubicBezTo>
                    <a:cubicBezTo>
                      <a:pt x="930534" y="7773"/>
                      <a:pt x="793374" y="1000"/>
                      <a:pt x="713787" y="92440"/>
                    </a:cubicBezTo>
                    <a:cubicBezTo>
                      <a:pt x="634200" y="183880"/>
                      <a:pt x="651134" y="466667"/>
                      <a:pt x="541067" y="549640"/>
                    </a:cubicBezTo>
                    <a:cubicBezTo>
                      <a:pt x="431000" y="632613"/>
                      <a:pt x="141440" y="585200"/>
                      <a:pt x="53387" y="590280"/>
                    </a:cubicBezTo>
                    <a:cubicBezTo>
                      <a:pt x="-34666" y="595360"/>
                      <a:pt x="12747" y="580120"/>
                      <a:pt x="12747" y="58012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359" name="Freeform 358"/>
              <p:cNvSpPr/>
              <p:nvPr/>
            </p:nvSpPr>
            <p:spPr>
              <a:xfrm>
                <a:off x="5897585" y="3075072"/>
                <a:ext cx="413370" cy="199420"/>
              </a:xfrm>
              <a:custGeom>
                <a:avLst/>
                <a:gdLst>
                  <a:gd name="connsiteX0" fmla="*/ 1242107 w 1242107"/>
                  <a:gd name="connsiteY0" fmla="*/ 51800 h 599223"/>
                  <a:gd name="connsiteX1" fmla="*/ 1018587 w 1242107"/>
                  <a:gd name="connsiteY1" fmla="*/ 1000 h 599223"/>
                  <a:gd name="connsiteX2" fmla="*/ 713787 w 1242107"/>
                  <a:gd name="connsiteY2" fmla="*/ 92440 h 599223"/>
                  <a:gd name="connsiteX3" fmla="*/ 541067 w 1242107"/>
                  <a:gd name="connsiteY3" fmla="*/ 549640 h 599223"/>
                  <a:gd name="connsiteX4" fmla="*/ 53387 w 1242107"/>
                  <a:gd name="connsiteY4" fmla="*/ 590280 h 599223"/>
                  <a:gd name="connsiteX5" fmla="*/ 12747 w 1242107"/>
                  <a:gd name="connsiteY5" fmla="*/ 580120 h 599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2107" h="599223">
                    <a:moveTo>
                      <a:pt x="1242107" y="51800"/>
                    </a:moveTo>
                    <a:cubicBezTo>
                      <a:pt x="1174373" y="23013"/>
                      <a:pt x="1106640" y="-5773"/>
                      <a:pt x="1018587" y="1000"/>
                    </a:cubicBezTo>
                    <a:cubicBezTo>
                      <a:pt x="930534" y="7773"/>
                      <a:pt x="793374" y="1000"/>
                      <a:pt x="713787" y="92440"/>
                    </a:cubicBezTo>
                    <a:cubicBezTo>
                      <a:pt x="634200" y="183880"/>
                      <a:pt x="651134" y="466667"/>
                      <a:pt x="541067" y="549640"/>
                    </a:cubicBezTo>
                    <a:cubicBezTo>
                      <a:pt x="431000" y="632613"/>
                      <a:pt x="141440" y="585200"/>
                      <a:pt x="53387" y="590280"/>
                    </a:cubicBezTo>
                    <a:cubicBezTo>
                      <a:pt x="-34666" y="595360"/>
                      <a:pt x="12747" y="580120"/>
                      <a:pt x="12747" y="58012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360" name="Freeform 359"/>
              <p:cNvSpPr/>
              <p:nvPr/>
            </p:nvSpPr>
            <p:spPr>
              <a:xfrm>
                <a:off x="5904347" y="3091978"/>
                <a:ext cx="413370" cy="199420"/>
              </a:xfrm>
              <a:custGeom>
                <a:avLst/>
                <a:gdLst>
                  <a:gd name="connsiteX0" fmla="*/ 1242107 w 1242107"/>
                  <a:gd name="connsiteY0" fmla="*/ 51800 h 599223"/>
                  <a:gd name="connsiteX1" fmla="*/ 1018587 w 1242107"/>
                  <a:gd name="connsiteY1" fmla="*/ 1000 h 599223"/>
                  <a:gd name="connsiteX2" fmla="*/ 713787 w 1242107"/>
                  <a:gd name="connsiteY2" fmla="*/ 92440 h 599223"/>
                  <a:gd name="connsiteX3" fmla="*/ 541067 w 1242107"/>
                  <a:gd name="connsiteY3" fmla="*/ 549640 h 599223"/>
                  <a:gd name="connsiteX4" fmla="*/ 53387 w 1242107"/>
                  <a:gd name="connsiteY4" fmla="*/ 590280 h 599223"/>
                  <a:gd name="connsiteX5" fmla="*/ 12747 w 1242107"/>
                  <a:gd name="connsiteY5" fmla="*/ 580120 h 599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2107" h="599223">
                    <a:moveTo>
                      <a:pt x="1242107" y="51800"/>
                    </a:moveTo>
                    <a:cubicBezTo>
                      <a:pt x="1174373" y="23013"/>
                      <a:pt x="1106640" y="-5773"/>
                      <a:pt x="1018587" y="1000"/>
                    </a:cubicBezTo>
                    <a:cubicBezTo>
                      <a:pt x="930534" y="7773"/>
                      <a:pt x="793374" y="1000"/>
                      <a:pt x="713787" y="92440"/>
                    </a:cubicBezTo>
                    <a:cubicBezTo>
                      <a:pt x="634200" y="183880"/>
                      <a:pt x="651134" y="466667"/>
                      <a:pt x="541067" y="549640"/>
                    </a:cubicBezTo>
                    <a:cubicBezTo>
                      <a:pt x="431000" y="632613"/>
                      <a:pt x="141440" y="585200"/>
                      <a:pt x="53387" y="590280"/>
                    </a:cubicBezTo>
                    <a:cubicBezTo>
                      <a:pt x="-34666" y="595360"/>
                      <a:pt x="12747" y="580120"/>
                      <a:pt x="12747" y="58012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361" name="Freeform 360"/>
              <p:cNvSpPr/>
              <p:nvPr/>
            </p:nvSpPr>
            <p:spPr>
              <a:xfrm>
                <a:off x="5907728" y="3112266"/>
                <a:ext cx="413370" cy="199420"/>
              </a:xfrm>
              <a:custGeom>
                <a:avLst/>
                <a:gdLst>
                  <a:gd name="connsiteX0" fmla="*/ 1242107 w 1242107"/>
                  <a:gd name="connsiteY0" fmla="*/ 51800 h 599223"/>
                  <a:gd name="connsiteX1" fmla="*/ 1018587 w 1242107"/>
                  <a:gd name="connsiteY1" fmla="*/ 1000 h 599223"/>
                  <a:gd name="connsiteX2" fmla="*/ 713787 w 1242107"/>
                  <a:gd name="connsiteY2" fmla="*/ 92440 h 599223"/>
                  <a:gd name="connsiteX3" fmla="*/ 541067 w 1242107"/>
                  <a:gd name="connsiteY3" fmla="*/ 549640 h 599223"/>
                  <a:gd name="connsiteX4" fmla="*/ 53387 w 1242107"/>
                  <a:gd name="connsiteY4" fmla="*/ 590280 h 599223"/>
                  <a:gd name="connsiteX5" fmla="*/ 12747 w 1242107"/>
                  <a:gd name="connsiteY5" fmla="*/ 580120 h 599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2107" h="599223">
                    <a:moveTo>
                      <a:pt x="1242107" y="51800"/>
                    </a:moveTo>
                    <a:cubicBezTo>
                      <a:pt x="1174373" y="23013"/>
                      <a:pt x="1106640" y="-5773"/>
                      <a:pt x="1018587" y="1000"/>
                    </a:cubicBezTo>
                    <a:cubicBezTo>
                      <a:pt x="930534" y="7773"/>
                      <a:pt x="793374" y="1000"/>
                      <a:pt x="713787" y="92440"/>
                    </a:cubicBezTo>
                    <a:cubicBezTo>
                      <a:pt x="634200" y="183880"/>
                      <a:pt x="651134" y="466667"/>
                      <a:pt x="541067" y="549640"/>
                    </a:cubicBezTo>
                    <a:cubicBezTo>
                      <a:pt x="431000" y="632613"/>
                      <a:pt x="141440" y="585200"/>
                      <a:pt x="53387" y="590280"/>
                    </a:cubicBezTo>
                    <a:cubicBezTo>
                      <a:pt x="-34666" y="595360"/>
                      <a:pt x="12747" y="580120"/>
                      <a:pt x="12747" y="58012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362" name="Freeform 361"/>
              <p:cNvSpPr/>
              <p:nvPr/>
            </p:nvSpPr>
            <p:spPr>
              <a:xfrm>
                <a:off x="5911110" y="3132553"/>
                <a:ext cx="413370" cy="199420"/>
              </a:xfrm>
              <a:custGeom>
                <a:avLst/>
                <a:gdLst>
                  <a:gd name="connsiteX0" fmla="*/ 1242107 w 1242107"/>
                  <a:gd name="connsiteY0" fmla="*/ 51800 h 599223"/>
                  <a:gd name="connsiteX1" fmla="*/ 1018587 w 1242107"/>
                  <a:gd name="connsiteY1" fmla="*/ 1000 h 599223"/>
                  <a:gd name="connsiteX2" fmla="*/ 713787 w 1242107"/>
                  <a:gd name="connsiteY2" fmla="*/ 92440 h 599223"/>
                  <a:gd name="connsiteX3" fmla="*/ 541067 w 1242107"/>
                  <a:gd name="connsiteY3" fmla="*/ 549640 h 599223"/>
                  <a:gd name="connsiteX4" fmla="*/ 53387 w 1242107"/>
                  <a:gd name="connsiteY4" fmla="*/ 590280 h 599223"/>
                  <a:gd name="connsiteX5" fmla="*/ 12747 w 1242107"/>
                  <a:gd name="connsiteY5" fmla="*/ 580120 h 599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2107" h="599223">
                    <a:moveTo>
                      <a:pt x="1242107" y="51800"/>
                    </a:moveTo>
                    <a:cubicBezTo>
                      <a:pt x="1174373" y="23013"/>
                      <a:pt x="1106640" y="-5773"/>
                      <a:pt x="1018587" y="1000"/>
                    </a:cubicBezTo>
                    <a:cubicBezTo>
                      <a:pt x="930534" y="7773"/>
                      <a:pt x="793374" y="1000"/>
                      <a:pt x="713787" y="92440"/>
                    </a:cubicBezTo>
                    <a:cubicBezTo>
                      <a:pt x="634200" y="183880"/>
                      <a:pt x="651134" y="466667"/>
                      <a:pt x="541067" y="549640"/>
                    </a:cubicBezTo>
                    <a:cubicBezTo>
                      <a:pt x="431000" y="632613"/>
                      <a:pt x="141440" y="585200"/>
                      <a:pt x="53387" y="590280"/>
                    </a:cubicBezTo>
                    <a:cubicBezTo>
                      <a:pt x="-34666" y="595360"/>
                      <a:pt x="12747" y="580120"/>
                      <a:pt x="12747" y="58012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363" name="Freeform 362"/>
              <p:cNvSpPr/>
              <p:nvPr/>
            </p:nvSpPr>
            <p:spPr>
              <a:xfrm>
                <a:off x="5914491" y="3152841"/>
                <a:ext cx="413370" cy="199420"/>
              </a:xfrm>
              <a:custGeom>
                <a:avLst/>
                <a:gdLst>
                  <a:gd name="connsiteX0" fmla="*/ 1242107 w 1242107"/>
                  <a:gd name="connsiteY0" fmla="*/ 51800 h 599223"/>
                  <a:gd name="connsiteX1" fmla="*/ 1018587 w 1242107"/>
                  <a:gd name="connsiteY1" fmla="*/ 1000 h 599223"/>
                  <a:gd name="connsiteX2" fmla="*/ 713787 w 1242107"/>
                  <a:gd name="connsiteY2" fmla="*/ 92440 h 599223"/>
                  <a:gd name="connsiteX3" fmla="*/ 541067 w 1242107"/>
                  <a:gd name="connsiteY3" fmla="*/ 549640 h 599223"/>
                  <a:gd name="connsiteX4" fmla="*/ 53387 w 1242107"/>
                  <a:gd name="connsiteY4" fmla="*/ 590280 h 599223"/>
                  <a:gd name="connsiteX5" fmla="*/ 12747 w 1242107"/>
                  <a:gd name="connsiteY5" fmla="*/ 580120 h 599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2107" h="599223">
                    <a:moveTo>
                      <a:pt x="1242107" y="51800"/>
                    </a:moveTo>
                    <a:cubicBezTo>
                      <a:pt x="1174373" y="23013"/>
                      <a:pt x="1106640" y="-5773"/>
                      <a:pt x="1018587" y="1000"/>
                    </a:cubicBezTo>
                    <a:cubicBezTo>
                      <a:pt x="930534" y="7773"/>
                      <a:pt x="793374" y="1000"/>
                      <a:pt x="713787" y="92440"/>
                    </a:cubicBezTo>
                    <a:cubicBezTo>
                      <a:pt x="634200" y="183880"/>
                      <a:pt x="651134" y="466667"/>
                      <a:pt x="541067" y="549640"/>
                    </a:cubicBezTo>
                    <a:cubicBezTo>
                      <a:pt x="431000" y="632613"/>
                      <a:pt x="141440" y="585200"/>
                      <a:pt x="53387" y="590280"/>
                    </a:cubicBezTo>
                    <a:cubicBezTo>
                      <a:pt x="-34666" y="595360"/>
                      <a:pt x="12747" y="580120"/>
                      <a:pt x="12747" y="58012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364" name="Freeform 363"/>
              <p:cNvSpPr/>
              <p:nvPr/>
            </p:nvSpPr>
            <p:spPr>
              <a:xfrm>
                <a:off x="5907728" y="3173128"/>
                <a:ext cx="413370" cy="199420"/>
              </a:xfrm>
              <a:custGeom>
                <a:avLst/>
                <a:gdLst>
                  <a:gd name="connsiteX0" fmla="*/ 1242107 w 1242107"/>
                  <a:gd name="connsiteY0" fmla="*/ 51800 h 599223"/>
                  <a:gd name="connsiteX1" fmla="*/ 1018587 w 1242107"/>
                  <a:gd name="connsiteY1" fmla="*/ 1000 h 599223"/>
                  <a:gd name="connsiteX2" fmla="*/ 713787 w 1242107"/>
                  <a:gd name="connsiteY2" fmla="*/ 92440 h 599223"/>
                  <a:gd name="connsiteX3" fmla="*/ 541067 w 1242107"/>
                  <a:gd name="connsiteY3" fmla="*/ 549640 h 599223"/>
                  <a:gd name="connsiteX4" fmla="*/ 53387 w 1242107"/>
                  <a:gd name="connsiteY4" fmla="*/ 590280 h 599223"/>
                  <a:gd name="connsiteX5" fmla="*/ 12747 w 1242107"/>
                  <a:gd name="connsiteY5" fmla="*/ 580120 h 599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2107" h="599223">
                    <a:moveTo>
                      <a:pt x="1242107" y="51800"/>
                    </a:moveTo>
                    <a:cubicBezTo>
                      <a:pt x="1174373" y="23013"/>
                      <a:pt x="1106640" y="-5773"/>
                      <a:pt x="1018587" y="1000"/>
                    </a:cubicBezTo>
                    <a:cubicBezTo>
                      <a:pt x="930534" y="7773"/>
                      <a:pt x="793374" y="1000"/>
                      <a:pt x="713787" y="92440"/>
                    </a:cubicBezTo>
                    <a:cubicBezTo>
                      <a:pt x="634200" y="183880"/>
                      <a:pt x="651134" y="466667"/>
                      <a:pt x="541067" y="549640"/>
                    </a:cubicBezTo>
                    <a:cubicBezTo>
                      <a:pt x="431000" y="632613"/>
                      <a:pt x="141440" y="585200"/>
                      <a:pt x="53387" y="590280"/>
                    </a:cubicBezTo>
                    <a:cubicBezTo>
                      <a:pt x="-34666" y="595360"/>
                      <a:pt x="12747" y="580120"/>
                      <a:pt x="12747" y="58012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365" name="Freeform 364"/>
              <p:cNvSpPr/>
              <p:nvPr/>
            </p:nvSpPr>
            <p:spPr>
              <a:xfrm>
                <a:off x="5911110" y="3193415"/>
                <a:ext cx="413370" cy="199420"/>
              </a:xfrm>
              <a:custGeom>
                <a:avLst/>
                <a:gdLst>
                  <a:gd name="connsiteX0" fmla="*/ 1242107 w 1242107"/>
                  <a:gd name="connsiteY0" fmla="*/ 51800 h 599223"/>
                  <a:gd name="connsiteX1" fmla="*/ 1018587 w 1242107"/>
                  <a:gd name="connsiteY1" fmla="*/ 1000 h 599223"/>
                  <a:gd name="connsiteX2" fmla="*/ 713787 w 1242107"/>
                  <a:gd name="connsiteY2" fmla="*/ 92440 h 599223"/>
                  <a:gd name="connsiteX3" fmla="*/ 541067 w 1242107"/>
                  <a:gd name="connsiteY3" fmla="*/ 549640 h 599223"/>
                  <a:gd name="connsiteX4" fmla="*/ 53387 w 1242107"/>
                  <a:gd name="connsiteY4" fmla="*/ 590280 h 599223"/>
                  <a:gd name="connsiteX5" fmla="*/ 12747 w 1242107"/>
                  <a:gd name="connsiteY5" fmla="*/ 580120 h 599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2107" h="599223">
                    <a:moveTo>
                      <a:pt x="1242107" y="51800"/>
                    </a:moveTo>
                    <a:cubicBezTo>
                      <a:pt x="1174373" y="23013"/>
                      <a:pt x="1106640" y="-5773"/>
                      <a:pt x="1018587" y="1000"/>
                    </a:cubicBezTo>
                    <a:cubicBezTo>
                      <a:pt x="930534" y="7773"/>
                      <a:pt x="793374" y="1000"/>
                      <a:pt x="713787" y="92440"/>
                    </a:cubicBezTo>
                    <a:cubicBezTo>
                      <a:pt x="634200" y="183880"/>
                      <a:pt x="651134" y="466667"/>
                      <a:pt x="541067" y="549640"/>
                    </a:cubicBezTo>
                    <a:cubicBezTo>
                      <a:pt x="431000" y="632613"/>
                      <a:pt x="141440" y="585200"/>
                      <a:pt x="53387" y="590280"/>
                    </a:cubicBezTo>
                    <a:cubicBezTo>
                      <a:pt x="-34666" y="595360"/>
                      <a:pt x="12747" y="580120"/>
                      <a:pt x="12747" y="58012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366" name="Freeform 365"/>
              <p:cNvSpPr/>
              <p:nvPr/>
            </p:nvSpPr>
            <p:spPr>
              <a:xfrm>
                <a:off x="5914491" y="3213703"/>
                <a:ext cx="413370" cy="199420"/>
              </a:xfrm>
              <a:custGeom>
                <a:avLst/>
                <a:gdLst>
                  <a:gd name="connsiteX0" fmla="*/ 1242107 w 1242107"/>
                  <a:gd name="connsiteY0" fmla="*/ 51800 h 599223"/>
                  <a:gd name="connsiteX1" fmla="*/ 1018587 w 1242107"/>
                  <a:gd name="connsiteY1" fmla="*/ 1000 h 599223"/>
                  <a:gd name="connsiteX2" fmla="*/ 713787 w 1242107"/>
                  <a:gd name="connsiteY2" fmla="*/ 92440 h 599223"/>
                  <a:gd name="connsiteX3" fmla="*/ 541067 w 1242107"/>
                  <a:gd name="connsiteY3" fmla="*/ 549640 h 599223"/>
                  <a:gd name="connsiteX4" fmla="*/ 53387 w 1242107"/>
                  <a:gd name="connsiteY4" fmla="*/ 590280 h 599223"/>
                  <a:gd name="connsiteX5" fmla="*/ 12747 w 1242107"/>
                  <a:gd name="connsiteY5" fmla="*/ 580120 h 599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2107" h="599223">
                    <a:moveTo>
                      <a:pt x="1242107" y="51800"/>
                    </a:moveTo>
                    <a:cubicBezTo>
                      <a:pt x="1174373" y="23013"/>
                      <a:pt x="1106640" y="-5773"/>
                      <a:pt x="1018587" y="1000"/>
                    </a:cubicBezTo>
                    <a:cubicBezTo>
                      <a:pt x="930534" y="7773"/>
                      <a:pt x="793374" y="1000"/>
                      <a:pt x="713787" y="92440"/>
                    </a:cubicBezTo>
                    <a:cubicBezTo>
                      <a:pt x="634200" y="183880"/>
                      <a:pt x="651134" y="466667"/>
                      <a:pt x="541067" y="549640"/>
                    </a:cubicBezTo>
                    <a:cubicBezTo>
                      <a:pt x="431000" y="632613"/>
                      <a:pt x="141440" y="585200"/>
                      <a:pt x="53387" y="590280"/>
                    </a:cubicBezTo>
                    <a:cubicBezTo>
                      <a:pt x="-34666" y="595360"/>
                      <a:pt x="12747" y="580120"/>
                      <a:pt x="12747" y="58012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367" name="Freeform 366"/>
              <p:cNvSpPr/>
              <p:nvPr/>
            </p:nvSpPr>
            <p:spPr>
              <a:xfrm>
                <a:off x="5917872" y="3233990"/>
                <a:ext cx="413370" cy="199420"/>
              </a:xfrm>
              <a:custGeom>
                <a:avLst/>
                <a:gdLst>
                  <a:gd name="connsiteX0" fmla="*/ 1242107 w 1242107"/>
                  <a:gd name="connsiteY0" fmla="*/ 51800 h 599223"/>
                  <a:gd name="connsiteX1" fmla="*/ 1018587 w 1242107"/>
                  <a:gd name="connsiteY1" fmla="*/ 1000 h 599223"/>
                  <a:gd name="connsiteX2" fmla="*/ 713787 w 1242107"/>
                  <a:gd name="connsiteY2" fmla="*/ 92440 h 599223"/>
                  <a:gd name="connsiteX3" fmla="*/ 541067 w 1242107"/>
                  <a:gd name="connsiteY3" fmla="*/ 549640 h 599223"/>
                  <a:gd name="connsiteX4" fmla="*/ 53387 w 1242107"/>
                  <a:gd name="connsiteY4" fmla="*/ 590280 h 599223"/>
                  <a:gd name="connsiteX5" fmla="*/ 12747 w 1242107"/>
                  <a:gd name="connsiteY5" fmla="*/ 580120 h 599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2107" h="599223">
                    <a:moveTo>
                      <a:pt x="1242107" y="51800"/>
                    </a:moveTo>
                    <a:cubicBezTo>
                      <a:pt x="1174373" y="23013"/>
                      <a:pt x="1106640" y="-5773"/>
                      <a:pt x="1018587" y="1000"/>
                    </a:cubicBezTo>
                    <a:cubicBezTo>
                      <a:pt x="930534" y="7773"/>
                      <a:pt x="793374" y="1000"/>
                      <a:pt x="713787" y="92440"/>
                    </a:cubicBezTo>
                    <a:cubicBezTo>
                      <a:pt x="634200" y="183880"/>
                      <a:pt x="651134" y="466667"/>
                      <a:pt x="541067" y="549640"/>
                    </a:cubicBezTo>
                    <a:cubicBezTo>
                      <a:pt x="431000" y="632613"/>
                      <a:pt x="141440" y="585200"/>
                      <a:pt x="53387" y="590280"/>
                    </a:cubicBezTo>
                    <a:cubicBezTo>
                      <a:pt x="-34666" y="595360"/>
                      <a:pt x="12747" y="580120"/>
                      <a:pt x="12747" y="58012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368" name="Freeform 367"/>
              <p:cNvSpPr/>
              <p:nvPr/>
            </p:nvSpPr>
            <p:spPr>
              <a:xfrm>
                <a:off x="5924634" y="3250896"/>
                <a:ext cx="413370" cy="199420"/>
              </a:xfrm>
              <a:custGeom>
                <a:avLst/>
                <a:gdLst>
                  <a:gd name="connsiteX0" fmla="*/ 1242107 w 1242107"/>
                  <a:gd name="connsiteY0" fmla="*/ 51800 h 599223"/>
                  <a:gd name="connsiteX1" fmla="*/ 1018587 w 1242107"/>
                  <a:gd name="connsiteY1" fmla="*/ 1000 h 599223"/>
                  <a:gd name="connsiteX2" fmla="*/ 713787 w 1242107"/>
                  <a:gd name="connsiteY2" fmla="*/ 92440 h 599223"/>
                  <a:gd name="connsiteX3" fmla="*/ 541067 w 1242107"/>
                  <a:gd name="connsiteY3" fmla="*/ 549640 h 599223"/>
                  <a:gd name="connsiteX4" fmla="*/ 53387 w 1242107"/>
                  <a:gd name="connsiteY4" fmla="*/ 590280 h 599223"/>
                  <a:gd name="connsiteX5" fmla="*/ 12747 w 1242107"/>
                  <a:gd name="connsiteY5" fmla="*/ 580120 h 599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2107" h="599223">
                    <a:moveTo>
                      <a:pt x="1242107" y="51800"/>
                    </a:moveTo>
                    <a:cubicBezTo>
                      <a:pt x="1174373" y="23013"/>
                      <a:pt x="1106640" y="-5773"/>
                      <a:pt x="1018587" y="1000"/>
                    </a:cubicBezTo>
                    <a:cubicBezTo>
                      <a:pt x="930534" y="7773"/>
                      <a:pt x="793374" y="1000"/>
                      <a:pt x="713787" y="92440"/>
                    </a:cubicBezTo>
                    <a:cubicBezTo>
                      <a:pt x="634200" y="183880"/>
                      <a:pt x="651134" y="466667"/>
                      <a:pt x="541067" y="549640"/>
                    </a:cubicBezTo>
                    <a:cubicBezTo>
                      <a:pt x="431000" y="632613"/>
                      <a:pt x="141440" y="585200"/>
                      <a:pt x="53387" y="590280"/>
                    </a:cubicBezTo>
                    <a:cubicBezTo>
                      <a:pt x="-34666" y="595360"/>
                      <a:pt x="12747" y="580120"/>
                      <a:pt x="12747" y="58012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369" name="Freeform 368"/>
              <p:cNvSpPr/>
              <p:nvPr/>
            </p:nvSpPr>
            <p:spPr>
              <a:xfrm>
                <a:off x="5928016" y="3271183"/>
                <a:ext cx="413370" cy="199420"/>
              </a:xfrm>
              <a:custGeom>
                <a:avLst/>
                <a:gdLst>
                  <a:gd name="connsiteX0" fmla="*/ 1242107 w 1242107"/>
                  <a:gd name="connsiteY0" fmla="*/ 51800 h 599223"/>
                  <a:gd name="connsiteX1" fmla="*/ 1018587 w 1242107"/>
                  <a:gd name="connsiteY1" fmla="*/ 1000 h 599223"/>
                  <a:gd name="connsiteX2" fmla="*/ 713787 w 1242107"/>
                  <a:gd name="connsiteY2" fmla="*/ 92440 h 599223"/>
                  <a:gd name="connsiteX3" fmla="*/ 541067 w 1242107"/>
                  <a:gd name="connsiteY3" fmla="*/ 549640 h 599223"/>
                  <a:gd name="connsiteX4" fmla="*/ 53387 w 1242107"/>
                  <a:gd name="connsiteY4" fmla="*/ 590280 h 599223"/>
                  <a:gd name="connsiteX5" fmla="*/ 12747 w 1242107"/>
                  <a:gd name="connsiteY5" fmla="*/ 580120 h 599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2107" h="599223">
                    <a:moveTo>
                      <a:pt x="1242107" y="51800"/>
                    </a:moveTo>
                    <a:cubicBezTo>
                      <a:pt x="1174373" y="23013"/>
                      <a:pt x="1106640" y="-5773"/>
                      <a:pt x="1018587" y="1000"/>
                    </a:cubicBezTo>
                    <a:cubicBezTo>
                      <a:pt x="930534" y="7773"/>
                      <a:pt x="793374" y="1000"/>
                      <a:pt x="713787" y="92440"/>
                    </a:cubicBezTo>
                    <a:cubicBezTo>
                      <a:pt x="634200" y="183880"/>
                      <a:pt x="651134" y="466667"/>
                      <a:pt x="541067" y="549640"/>
                    </a:cubicBezTo>
                    <a:cubicBezTo>
                      <a:pt x="431000" y="632613"/>
                      <a:pt x="141440" y="585200"/>
                      <a:pt x="53387" y="590280"/>
                    </a:cubicBezTo>
                    <a:cubicBezTo>
                      <a:pt x="-34666" y="595360"/>
                      <a:pt x="12747" y="580120"/>
                      <a:pt x="12747" y="58012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370" name="Freeform 369"/>
              <p:cNvSpPr/>
              <p:nvPr/>
            </p:nvSpPr>
            <p:spPr>
              <a:xfrm>
                <a:off x="5931397" y="3291471"/>
                <a:ext cx="413370" cy="199420"/>
              </a:xfrm>
              <a:custGeom>
                <a:avLst/>
                <a:gdLst>
                  <a:gd name="connsiteX0" fmla="*/ 1242107 w 1242107"/>
                  <a:gd name="connsiteY0" fmla="*/ 51800 h 599223"/>
                  <a:gd name="connsiteX1" fmla="*/ 1018587 w 1242107"/>
                  <a:gd name="connsiteY1" fmla="*/ 1000 h 599223"/>
                  <a:gd name="connsiteX2" fmla="*/ 713787 w 1242107"/>
                  <a:gd name="connsiteY2" fmla="*/ 92440 h 599223"/>
                  <a:gd name="connsiteX3" fmla="*/ 541067 w 1242107"/>
                  <a:gd name="connsiteY3" fmla="*/ 549640 h 599223"/>
                  <a:gd name="connsiteX4" fmla="*/ 53387 w 1242107"/>
                  <a:gd name="connsiteY4" fmla="*/ 590280 h 599223"/>
                  <a:gd name="connsiteX5" fmla="*/ 12747 w 1242107"/>
                  <a:gd name="connsiteY5" fmla="*/ 580120 h 599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2107" h="599223">
                    <a:moveTo>
                      <a:pt x="1242107" y="51800"/>
                    </a:moveTo>
                    <a:cubicBezTo>
                      <a:pt x="1174373" y="23013"/>
                      <a:pt x="1106640" y="-5773"/>
                      <a:pt x="1018587" y="1000"/>
                    </a:cubicBezTo>
                    <a:cubicBezTo>
                      <a:pt x="930534" y="7773"/>
                      <a:pt x="793374" y="1000"/>
                      <a:pt x="713787" y="92440"/>
                    </a:cubicBezTo>
                    <a:cubicBezTo>
                      <a:pt x="634200" y="183880"/>
                      <a:pt x="651134" y="466667"/>
                      <a:pt x="541067" y="549640"/>
                    </a:cubicBezTo>
                    <a:cubicBezTo>
                      <a:pt x="431000" y="632613"/>
                      <a:pt x="141440" y="585200"/>
                      <a:pt x="53387" y="590280"/>
                    </a:cubicBezTo>
                    <a:cubicBezTo>
                      <a:pt x="-34666" y="595360"/>
                      <a:pt x="12747" y="580120"/>
                      <a:pt x="12747" y="58012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371" name="Freeform 370"/>
              <p:cNvSpPr/>
              <p:nvPr/>
            </p:nvSpPr>
            <p:spPr>
              <a:xfrm>
                <a:off x="5934778" y="3311758"/>
                <a:ext cx="413370" cy="199420"/>
              </a:xfrm>
              <a:custGeom>
                <a:avLst/>
                <a:gdLst>
                  <a:gd name="connsiteX0" fmla="*/ 1242107 w 1242107"/>
                  <a:gd name="connsiteY0" fmla="*/ 51800 h 599223"/>
                  <a:gd name="connsiteX1" fmla="*/ 1018587 w 1242107"/>
                  <a:gd name="connsiteY1" fmla="*/ 1000 h 599223"/>
                  <a:gd name="connsiteX2" fmla="*/ 713787 w 1242107"/>
                  <a:gd name="connsiteY2" fmla="*/ 92440 h 599223"/>
                  <a:gd name="connsiteX3" fmla="*/ 541067 w 1242107"/>
                  <a:gd name="connsiteY3" fmla="*/ 549640 h 599223"/>
                  <a:gd name="connsiteX4" fmla="*/ 53387 w 1242107"/>
                  <a:gd name="connsiteY4" fmla="*/ 590280 h 599223"/>
                  <a:gd name="connsiteX5" fmla="*/ 12747 w 1242107"/>
                  <a:gd name="connsiteY5" fmla="*/ 580120 h 599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2107" h="599223">
                    <a:moveTo>
                      <a:pt x="1242107" y="51800"/>
                    </a:moveTo>
                    <a:cubicBezTo>
                      <a:pt x="1174373" y="23013"/>
                      <a:pt x="1106640" y="-5773"/>
                      <a:pt x="1018587" y="1000"/>
                    </a:cubicBezTo>
                    <a:cubicBezTo>
                      <a:pt x="930534" y="7773"/>
                      <a:pt x="793374" y="1000"/>
                      <a:pt x="713787" y="92440"/>
                    </a:cubicBezTo>
                    <a:cubicBezTo>
                      <a:pt x="634200" y="183880"/>
                      <a:pt x="651134" y="466667"/>
                      <a:pt x="541067" y="549640"/>
                    </a:cubicBezTo>
                    <a:cubicBezTo>
                      <a:pt x="431000" y="632613"/>
                      <a:pt x="141440" y="585200"/>
                      <a:pt x="53387" y="590280"/>
                    </a:cubicBezTo>
                    <a:cubicBezTo>
                      <a:pt x="-34666" y="595360"/>
                      <a:pt x="12747" y="580120"/>
                      <a:pt x="12747" y="58012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372" name="Group 371"/>
              <p:cNvGrpSpPr/>
              <p:nvPr/>
            </p:nvGrpSpPr>
            <p:grpSpPr>
              <a:xfrm>
                <a:off x="6301814" y="2990416"/>
                <a:ext cx="453084" cy="430848"/>
                <a:chOff x="3921760" y="1309490"/>
                <a:chExt cx="1361440" cy="1294625"/>
              </a:xfrm>
            </p:grpSpPr>
            <p:grpSp>
              <p:nvGrpSpPr>
                <p:cNvPr id="409" name="Group 408"/>
                <p:cNvGrpSpPr/>
                <p:nvPr/>
              </p:nvGrpSpPr>
              <p:grpSpPr>
                <a:xfrm>
                  <a:off x="4551680" y="1912005"/>
                  <a:ext cx="731520" cy="692110"/>
                  <a:chOff x="4551680" y="1912005"/>
                  <a:chExt cx="731520" cy="692110"/>
                </a:xfrm>
              </p:grpSpPr>
              <p:grpSp>
                <p:nvGrpSpPr>
                  <p:cNvPr id="455" name="Group 454"/>
                  <p:cNvGrpSpPr/>
                  <p:nvPr/>
                </p:nvGrpSpPr>
                <p:grpSpPr>
                  <a:xfrm>
                    <a:off x="4866640" y="1917085"/>
                    <a:ext cx="416560" cy="687030"/>
                    <a:chOff x="4866640" y="1917085"/>
                    <a:chExt cx="416560" cy="687030"/>
                  </a:xfrm>
                </p:grpSpPr>
                <p:grpSp>
                  <p:nvGrpSpPr>
                    <p:cNvPr id="463" name="Group 462"/>
                    <p:cNvGrpSpPr/>
                    <p:nvPr/>
                  </p:nvGrpSpPr>
                  <p:grpSpPr>
                    <a:xfrm>
                      <a:off x="4866640" y="2204720"/>
                      <a:ext cx="416560" cy="399395"/>
                      <a:chOff x="4866640" y="2204720"/>
                      <a:chExt cx="416560" cy="399395"/>
                    </a:xfrm>
                  </p:grpSpPr>
                  <p:sp>
                    <p:nvSpPr>
                      <p:cNvPr id="467" name="Cube 466"/>
                      <p:cNvSpPr/>
                      <p:nvPr/>
                    </p:nvSpPr>
                    <p:spPr>
                      <a:xfrm flipH="1">
                        <a:off x="4866640" y="2204720"/>
                        <a:ext cx="416560" cy="399395"/>
                      </a:xfrm>
                      <a:prstGeom prst="cube">
                        <a:avLst/>
                      </a:prstGeom>
                      <a:solidFill>
                        <a:srgbClr val="FFFFFF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68" name="Oval 467"/>
                      <p:cNvSpPr/>
                      <p:nvPr/>
                    </p:nvSpPr>
                    <p:spPr>
                      <a:xfrm>
                        <a:off x="5019040" y="2346960"/>
                        <a:ext cx="223520" cy="223520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464" name="Group 463"/>
                    <p:cNvGrpSpPr/>
                    <p:nvPr/>
                  </p:nvGrpSpPr>
                  <p:grpSpPr>
                    <a:xfrm>
                      <a:off x="4866640" y="1917085"/>
                      <a:ext cx="416560" cy="399395"/>
                      <a:chOff x="4866640" y="2204720"/>
                      <a:chExt cx="416560" cy="399395"/>
                    </a:xfrm>
                  </p:grpSpPr>
                  <p:sp>
                    <p:nvSpPr>
                      <p:cNvPr id="465" name="Cube 464"/>
                      <p:cNvSpPr/>
                      <p:nvPr/>
                    </p:nvSpPr>
                    <p:spPr>
                      <a:xfrm flipH="1">
                        <a:off x="4866640" y="2204720"/>
                        <a:ext cx="416560" cy="399395"/>
                      </a:xfrm>
                      <a:prstGeom prst="cube">
                        <a:avLst/>
                      </a:prstGeom>
                      <a:solidFill>
                        <a:srgbClr val="FFFFFF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66" name="Oval 465"/>
                      <p:cNvSpPr/>
                      <p:nvPr/>
                    </p:nvSpPr>
                    <p:spPr>
                      <a:xfrm>
                        <a:off x="5019040" y="2346960"/>
                        <a:ext cx="223520" cy="223520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456" name="Group 455"/>
                  <p:cNvGrpSpPr/>
                  <p:nvPr/>
                </p:nvGrpSpPr>
                <p:grpSpPr>
                  <a:xfrm>
                    <a:off x="4551680" y="1912005"/>
                    <a:ext cx="416560" cy="687030"/>
                    <a:chOff x="4866640" y="1917085"/>
                    <a:chExt cx="416560" cy="687030"/>
                  </a:xfrm>
                </p:grpSpPr>
                <p:grpSp>
                  <p:nvGrpSpPr>
                    <p:cNvPr id="457" name="Group 456"/>
                    <p:cNvGrpSpPr/>
                    <p:nvPr/>
                  </p:nvGrpSpPr>
                  <p:grpSpPr>
                    <a:xfrm>
                      <a:off x="4866640" y="2204720"/>
                      <a:ext cx="416560" cy="399395"/>
                      <a:chOff x="4866640" y="2204720"/>
                      <a:chExt cx="416560" cy="399395"/>
                    </a:xfrm>
                  </p:grpSpPr>
                  <p:sp>
                    <p:nvSpPr>
                      <p:cNvPr id="461" name="Cube 460"/>
                      <p:cNvSpPr/>
                      <p:nvPr/>
                    </p:nvSpPr>
                    <p:spPr>
                      <a:xfrm flipH="1">
                        <a:off x="4866640" y="2204720"/>
                        <a:ext cx="416560" cy="399395"/>
                      </a:xfrm>
                      <a:prstGeom prst="cube">
                        <a:avLst/>
                      </a:prstGeom>
                      <a:solidFill>
                        <a:srgbClr val="FFFFFF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62" name="Oval 461"/>
                      <p:cNvSpPr/>
                      <p:nvPr/>
                    </p:nvSpPr>
                    <p:spPr>
                      <a:xfrm>
                        <a:off x="5019040" y="2346960"/>
                        <a:ext cx="223520" cy="223520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458" name="Group 457"/>
                    <p:cNvGrpSpPr/>
                    <p:nvPr/>
                  </p:nvGrpSpPr>
                  <p:grpSpPr>
                    <a:xfrm>
                      <a:off x="4866640" y="1917085"/>
                      <a:ext cx="416560" cy="399395"/>
                      <a:chOff x="4866640" y="2204720"/>
                      <a:chExt cx="416560" cy="399395"/>
                    </a:xfrm>
                  </p:grpSpPr>
                  <p:sp>
                    <p:nvSpPr>
                      <p:cNvPr id="459" name="Cube 458"/>
                      <p:cNvSpPr/>
                      <p:nvPr/>
                    </p:nvSpPr>
                    <p:spPr>
                      <a:xfrm flipH="1">
                        <a:off x="4866640" y="2204720"/>
                        <a:ext cx="416560" cy="399395"/>
                      </a:xfrm>
                      <a:prstGeom prst="cube">
                        <a:avLst/>
                      </a:prstGeom>
                      <a:solidFill>
                        <a:srgbClr val="FFFFFF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60" name="Oval 459"/>
                      <p:cNvSpPr/>
                      <p:nvPr/>
                    </p:nvSpPr>
                    <p:spPr>
                      <a:xfrm>
                        <a:off x="5019040" y="2346960"/>
                        <a:ext cx="223520" cy="223520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410" name="Group 409"/>
                <p:cNvGrpSpPr/>
                <p:nvPr/>
              </p:nvGrpSpPr>
              <p:grpSpPr>
                <a:xfrm>
                  <a:off x="3921760" y="1901230"/>
                  <a:ext cx="731520" cy="692110"/>
                  <a:chOff x="4551680" y="1912005"/>
                  <a:chExt cx="731520" cy="692110"/>
                </a:xfrm>
              </p:grpSpPr>
              <p:grpSp>
                <p:nvGrpSpPr>
                  <p:cNvPr id="441" name="Group 440"/>
                  <p:cNvGrpSpPr/>
                  <p:nvPr/>
                </p:nvGrpSpPr>
                <p:grpSpPr>
                  <a:xfrm>
                    <a:off x="4866640" y="1917085"/>
                    <a:ext cx="416560" cy="687030"/>
                    <a:chOff x="4866640" y="1917085"/>
                    <a:chExt cx="416560" cy="687030"/>
                  </a:xfrm>
                </p:grpSpPr>
                <p:grpSp>
                  <p:nvGrpSpPr>
                    <p:cNvPr id="449" name="Group 448"/>
                    <p:cNvGrpSpPr/>
                    <p:nvPr/>
                  </p:nvGrpSpPr>
                  <p:grpSpPr>
                    <a:xfrm>
                      <a:off x="4866640" y="2204720"/>
                      <a:ext cx="416560" cy="399395"/>
                      <a:chOff x="4866640" y="2204720"/>
                      <a:chExt cx="416560" cy="399395"/>
                    </a:xfrm>
                  </p:grpSpPr>
                  <p:sp>
                    <p:nvSpPr>
                      <p:cNvPr id="453" name="Cube 452"/>
                      <p:cNvSpPr/>
                      <p:nvPr/>
                    </p:nvSpPr>
                    <p:spPr>
                      <a:xfrm flipH="1">
                        <a:off x="4866640" y="2204720"/>
                        <a:ext cx="416560" cy="399395"/>
                      </a:xfrm>
                      <a:prstGeom prst="cube">
                        <a:avLst/>
                      </a:prstGeom>
                      <a:solidFill>
                        <a:srgbClr val="FFFFFF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54" name="Oval 453"/>
                      <p:cNvSpPr/>
                      <p:nvPr/>
                    </p:nvSpPr>
                    <p:spPr>
                      <a:xfrm>
                        <a:off x="5019040" y="2346960"/>
                        <a:ext cx="223520" cy="223520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450" name="Group 449"/>
                    <p:cNvGrpSpPr/>
                    <p:nvPr/>
                  </p:nvGrpSpPr>
                  <p:grpSpPr>
                    <a:xfrm>
                      <a:off x="4866640" y="1917085"/>
                      <a:ext cx="416560" cy="399395"/>
                      <a:chOff x="4866640" y="2204720"/>
                      <a:chExt cx="416560" cy="399395"/>
                    </a:xfrm>
                  </p:grpSpPr>
                  <p:sp>
                    <p:nvSpPr>
                      <p:cNvPr id="451" name="Cube 450"/>
                      <p:cNvSpPr/>
                      <p:nvPr/>
                    </p:nvSpPr>
                    <p:spPr>
                      <a:xfrm flipH="1">
                        <a:off x="4866640" y="2204720"/>
                        <a:ext cx="416560" cy="399395"/>
                      </a:xfrm>
                      <a:prstGeom prst="cube">
                        <a:avLst/>
                      </a:prstGeom>
                      <a:solidFill>
                        <a:srgbClr val="FFFFFF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52" name="Oval 451"/>
                      <p:cNvSpPr/>
                      <p:nvPr/>
                    </p:nvSpPr>
                    <p:spPr>
                      <a:xfrm>
                        <a:off x="5019040" y="2346960"/>
                        <a:ext cx="223520" cy="223520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442" name="Group 441"/>
                  <p:cNvGrpSpPr/>
                  <p:nvPr/>
                </p:nvGrpSpPr>
                <p:grpSpPr>
                  <a:xfrm>
                    <a:off x="4551680" y="1912005"/>
                    <a:ext cx="416560" cy="687030"/>
                    <a:chOff x="4866640" y="1917085"/>
                    <a:chExt cx="416560" cy="687030"/>
                  </a:xfrm>
                </p:grpSpPr>
                <p:grpSp>
                  <p:nvGrpSpPr>
                    <p:cNvPr id="443" name="Group 442"/>
                    <p:cNvGrpSpPr/>
                    <p:nvPr/>
                  </p:nvGrpSpPr>
                  <p:grpSpPr>
                    <a:xfrm>
                      <a:off x="4866640" y="2204720"/>
                      <a:ext cx="416560" cy="399395"/>
                      <a:chOff x="4866640" y="2204720"/>
                      <a:chExt cx="416560" cy="399395"/>
                    </a:xfrm>
                  </p:grpSpPr>
                  <p:sp>
                    <p:nvSpPr>
                      <p:cNvPr id="447" name="Cube 446"/>
                      <p:cNvSpPr/>
                      <p:nvPr/>
                    </p:nvSpPr>
                    <p:spPr>
                      <a:xfrm flipH="1">
                        <a:off x="4866640" y="2204720"/>
                        <a:ext cx="416560" cy="399395"/>
                      </a:xfrm>
                      <a:prstGeom prst="cube">
                        <a:avLst/>
                      </a:prstGeom>
                      <a:solidFill>
                        <a:srgbClr val="FFFFFF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8" name="Oval 447"/>
                      <p:cNvSpPr/>
                      <p:nvPr/>
                    </p:nvSpPr>
                    <p:spPr>
                      <a:xfrm>
                        <a:off x="5019040" y="2346960"/>
                        <a:ext cx="223520" cy="223520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444" name="Group 443"/>
                    <p:cNvGrpSpPr/>
                    <p:nvPr/>
                  </p:nvGrpSpPr>
                  <p:grpSpPr>
                    <a:xfrm>
                      <a:off x="4866640" y="1917085"/>
                      <a:ext cx="416560" cy="399395"/>
                      <a:chOff x="4866640" y="2204720"/>
                      <a:chExt cx="416560" cy="399395"/>
                    </a:xfrm>
                  </p:grpSpPr>
                  <p:sp>
                    <p:nvSpPr>
                      <p:cNvPr id="445" name="Cube 444"/>
                      <p:cNvSpPr/>
                      <p:nvPr/>
                    </p:nvSpPr>
                    <p:spPr>
                      <a:xfrm flipH="1">
                        <a:off x="4866640" y="2204720"/>
                        <a:ext cx="416560" cy="399395"/>
                      </a:xfrm>
                      <a:prstGeom prst="cube">
                        <a:avLst/>
                      </a:prstGeom>
                      <a:solidFill>
                        <a:srgbClr val="FFFFFF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6" name="Oval 445"/>
                      <p:cNvSpPr/>
                      <p:nvPr/>
                    </p:nvSpPr>
                    <p:spPr>
                      <a:xfrm>
                        <a:off x="5019040" y="2346960"/>
                        <a:ext cx="223520" cy="223520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411" name="Group 410"/>
                <p:cNvGrpSpPr/>
                <p:nvPr/>
              </p:nvGrpSpPr>
              <p:grpSpPr>
                <a:xfrm>
                  <a:off x="4551680" y="1320265"/>
                  <a:ext cx="731520" cy="692110"/>
                  <a:chOff x="4551680" y="1912005"/>
                  <a:chExt cx="731520" cy="692110"/>
                </a:xfrm>
              </p:grpSpPr>
              <p:grpSp>
                <p:nvGrpSpPr>
                  <p:cNvPr id="427" name="Group 426"/>
                  <p:cNvGrpSpPr/>
                  <p:nvPr/>
                </p:nvGrpSpPr>
                <p:grpSpPr>
                  <a:xfrm>
                    <a:off x="4866640" y="1917085"/>
                    <a:ext cx="416560" cy="687030"/>
                    <a:chOff x="4866640" y="1917085"/>
                    <a:chExt cx="416560" cy="687030"/>
                  </a:xfrm>
                </p:grpSpPr>
                <p:grpSp>
                  <p:nvGrpSpPr>
                    <p:cNvPr id="435" name="Group 434"/>
                    <p:cNvGrpSpPr/>
                    <p:nvPr/>
                  </p:nvGrpSpPr>
                  <p:grpSpPr>
                    <a:xfrm>
                      <a:off x="4866640" y="2204720"/>
                      <a:ext cx="416560" cy="399395"/>
                      <a:chOff x="4866640" y="2204720"/>
                      <a:chExt cx="416560" cy="399395"/>
                    </a:xfrm>
                  </p:grpSpPr>
                  <p:sp>
                    <p:nvSpPr>
                      <p:cNvPr id="439" name="Cube 438"/>
                      <p:cNvSpPr/>
                      <p:nvPr/>
                    </p:nvSpPr>
                    <p:spPr>
                      <a:xfrm flipH="1">
                        <a:off x="4866640" y="2204720"/>
                        <a:ext cx="416560" cy="399395"/>
                      </a:xfrm>
                      <a:prstGeom prst="cube">
                        <a:avLst/>
                      </a:prstGeom>
                      <a:solidFill>
                        <a:srgbClr val="FFFFFF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0" name="Oval 439"/>
                      <p:cNvSpPr/>
                      <p:nvPr/>
                    </p:nvSpPr>
                    <p:spPr>
                      <a:xfrm>
                        <a:off x="5019040" y="2346960"/>
                        <a:ext cx="223520" cy="223520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436" name="Group 435"/>
                    <p:cNvGrpSpPr/>
                    <p:nvPr/>
                  </p:nvGrpSpPr>
                  <p:grpSpPr>
                    <a:xfrm>
                      <a:off x="4866640" y="1917085"/>
                      <a:ext cx="416560" cy="399395"/>
                      <a:chOff x="4866640" y="2204720"/>
                      <a:chExt cx="416560" cy="399395"/>
                    </a:xfrm>
                  </p:grpSpPr>
                  <p:sp>
                    <p:nvSpPr>
                      <p:cNvPr id="437" name="Cube 436"/>
                      <p:cNvSpPr/>
                      <p:nvPr/>
                    </p:nvSpPr>
                    <p:spPr>
                      <a:xfrm flipH="1">
                        <a:off x="4866640" y="2204720"/>
                        <a:ext cx="416560" cy="399395"/>
                      </a:xfrm>
                      <a:prstGeom prst="cube">
                        <a:avLst/>
                      </a:prstGeom>
                      <a:solidFill>
                        <a:srgbClr val="FFFFFF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8" name="Oval 437"/>
                      <p:cNvSpPr/>
                      <p:nvPr/>
                    </p:nvSpPr>
                    <p:spPr>
                      <a:xfrm>
                        <a:off x="5019040" y="2346960"/>
                        <a:ext cx="223520" cy="223520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428" name="Group 427"/>
                  <p:cNvGrpSpPr/>
                  <p:nvPr/>
                </p:nvGrpSpPr>
                <p:grpSpPr>
                  <a:xfrm>
                    <a:off x="4551680" y="1912005"/>
                    <a:ext cx="416560" cy="687030"/>
                    <a:chOff x="4866640" y="1917085"/>
                    <a:chExt cx="416560" cy="687030"/>
                  </a:xfrm>
                </p:grpSpPr>
                <p:grpSp>
                  <p:nvGrpSpPr>
                    <p:cNvPr id="429" name="Group 428"/>
                    <p:cNvGrpSpPr/>
                    <p:nvPr/>
                  </p:nvGrpSpPr>
                  <p:grpSpPr>
                    <a:xfrm>
                      <a:off x="4866640" y="2204720"/>
                      <a:ext cx="416560" cy="399395"/>
                      <a:chOff x="4866640" y="2204720"/>
                      <a:chExt cx="416560" cy="399395"/>
                    </a:xfrm>
                  </p:grpSpPr>
                  <p:sp>
                    <p:nvSpPr>
                      <p:cNvPr id="433" name="Cube 432"/>
                      <p:cNvSpPr/>
                      <p:nvPr/>
                    </p:nvSpPr>
                    <p:spPr>
                      <a:xfrm flipH="1">
                        <a:off x="4866640" y="2204720"/>
                        <a:ext cx="416560" cy="399395"/>
                      </a:xfrm>
                      <a:prstGeom prst="cube">
                        <a:avLst/>
                      </a:prstGeom>
                      <a:solidFill>
                        <a:srgbClr val="FFFFFF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4" name="Oval 433"/>
                      <p:cNvSpPr/>
                      <p:nvPr/>
                    </p:nvSpPr>
                    <p:spPr>
                      <a:xfrm>
                        <a:off x="5019040" y="2346960"/>
                        <a:ext cx="223520" cy="223520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430" name="Group 429"/>
                    <p:cNvGrpSpPr/>
                    <p:nvPr/>
                  </p:nvGrpSpPr>
                  <p:grpSpPr>
                    <a:xfrm>
                      <a:off x="4866640" y="1917085"/>
                      <a:ext cx="416560" cy="399395"/>
                      <a:chOff x="4866640" y="2204720"/>
                      <a:chExt cx="416560" cy="399395"/>
                    </a:xfrm>
                  </p:grpSpPr>
                  <p:sp>
                    <p:nvSpPr>
                      <p:cNvPr id="431" name="Cube 430"/>
                      <p:cNvSpPr/>
                      <p:nvPr/>
                    </p:nvSpPr>
                    <p:spPr>
                      <a:xfrm flipH="1">
                        <a:off x="4866640" y="2204720"/>
                        <a:ext cx="416560" cy="399395"/>
                      </a:xfrm>
                      <a:prstGeom prst="cube">
                        <a:avLst/>
                      </a:prstGeom>
                      <a:solidFill>
                        <a:srgbClr val="FFFFFF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2" name="Oval 431"/>
                      <p:cNvSpPr/>
                      <p:nvPr/>
                    </p:nvSpPr>
                    <p:spPr>
                      <a:xfrm>
                        <a:off x="5019040" y="2346960"/>
                        <a:ext cx="223520" cy="223520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412" name="Group 411"/>
                <p:cNvGrpSpPr/>
                <p:nvPr/>
              </p:nvGrpSpPr>
              <p:grpSpPr>
                <a:xfrm>
                  <a:off x="3921760" y="1309490"/>
                  <a:ext cx="731520" cy="692110"/>
                  <a:chOff x="4551680" y="1912005"/>
                  <a:chExt cx="731520" cy="692110"/>
                </a:xfrm>
              </p:grpSpPr>
              <p:grpSp>
                <p:nvGrpSpPr>
                  <p:cNvPr id="413" name="Group 412"/>
                  <p:cNvGrpSpPr/>
                  <p:nvPr/>
                </p:nvGrpSpPr>
                <p:grpSpPr>
                  <a:xfrm>
                    <a:off x="4866640" y="1917085"/>
                    <a:ext cx="416560" cy="687030"/>
                    <a:chOff x="4866640" y="1917085"/>
                    <a:chExt cx="416560" cy="687030"/>
                  </a:xfrm>
                </p:grpSpPr>
                <p:grpSp>
                  <p:nvGrpSpPr>
                    <p:cNvPr id="421" name="Group 420"/>
                    <p:cNvGrpSpPr/>
                    <p:nvPr/>
                  </p:nvGrpSpPr>
                  <p:grpSpPr>
                    <a:xfrm>
                      <a:off x="4866640" y="2204720"/>
                      <a:ext cx="416560" cy="399395"/>
                      <a:chOff x="4866640" y="2204720"/>
                      <a:chExt cx="416560" cy="399395"/>
                    </a:xfrm>
                  </p:grpSpPr>
                  <p:sp>
                    <p:nvSpPr>
                      <p:cNvPr id="425" name="Cube 424"/>
                      <p:cNvSpPr/>
                      <p:nvPr/>
                    </p:nvSpPr>
                    <p:spPr>
                      <a:xfrm flipH="1">
                        <a:off x="4866640" y="2204720"/>
                        <a:ext cx="416560" cy="399395"/>
                      </a:xfrm>
                      <a:prstGeom prst="cube">
                        <a:avLst/>
                      </a:prstGeom>
                      <a:solidFill>
                        <a:srgbClr val="FFFFFF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26" name="Oval 425"/>
                      <p:cNvSpPr/>
                      <p:nvPr/>
                    </p:nvSpPr>
                    <p:spPr>
                      <a:xfrm>
                        <a:off x="5019040" y="2346960"/>
                        <a:ext cx="223520" cy="223520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422" name="Group 421"/>
                    <p:cNvGrpSpPr/>
                    <p:nvPr/>
                  </p:nvGrpSpPr>
                  <p:grpSpPr>
                    <a:xfrm>
                      <a:off x="4866640" y="1917085"/>
                      <a:ext cx="416560" cy="399395"/>
                      <a:chOff x="4866640" y="2204720"/>
                      <a:chExt cx="416560" cy="399395"/>
                    </a:xfrm>
                  </p:grpSpPr>
                  <p:sp>
                    <p:nvSpPr>
                      <p:cNvPr id="423" name="Cube 422"/>
                      <p:cNvSpPr/>
                      <p:nvPr/>
                    </p:nvSpPr>
                    <p:spPr>
                      <a:xfrm flipH="1">
                        <a:off x="4866640" y="2204720"/>
                        <a:ext cx="416560" cy="399395"/>
                      </a:xfrm>
                      <a:prstGeom prst="cube">
                        <a:avLst/>
                      </a:prstGeom>
                      <a:solidFill>
                        <a:srgbClr val="FFFFFF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24" name="Oval 423"/>
                      <p:cNvSpPr/>
                      <p:nvPr/>
                    </p:nvSpPr>
                    <p:spPr>
                      <a:xfrm>
                        <a:off x="5019040" y="2346960"/>
                        <a:ext cx="223520" cy="223520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414" name="Group 413"/>
                  <p:cNvGrpSpPr/>
                  <p:nvPr/>
                </p:nvGrpSpPr>
                <p:grpSpPr>
                  <a:xfrm>
                    <a:off x="4551680" y="1912005"/>
                    <a:ext cx="416560" cy="687030"/>
                    <a:chOff x="4866640" y="1917085"/>
                    <a:chExt cx="416560" cy="687030"/>
                  </a:xfrm>
                </p:grpSpPr>
                <p:grpSp>
                  <p:nvGrpSpPr>
                    <p:cNvPr id="415" name="Group 414"/>
                    <p:cNvGrpSpPr/>
                    <p:nvPr/>
                  </p:nvGrpSpPr>
                  <p:grpSpPr>
                    <a:xfrm>
                      <a:off x="4866640" y="2204720"/>
                      <a:ext cx="416560" cy="399395"/>
                      <a:chOff x="4866640" y="2204720"/>
                      <a:chExt cx="416560" cy="399395"/>
                    </a:xfrm>
                  </p:grpSpPr>
                  <p:sp>
                    <p:nvSpPr>
                      <p:cNvPr id="419" name="Cube 418"/>
                      <p:cNvSpPr/>
                      <p:nvPr/>
                    </p:nvSpPr>
                    <p:spPr>
                      <a:xfrm flipH="1">
                        <a:off x="4866640" y="2204720"/>
                        <a:ext cx="416560" cy="399395"/>
                      </a:xfrm>
                      <a:prstGeom prst="cube">
                        <a:avLst/>
                      </a:prstGeom>
                      <a:solidFill>
                        <a:srgbClr val="FFFFFF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20" name="Oval 419"/>
                      <p:cNvSpPr/>
                      <p:nvPr/>
                    </p:nvSpPr>
                    <p:spPr>
                      <a:xfrm>
                        <a:off x="5019040" y="2346960"/>
                        <a:ext cx="223520" cy="223520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416" name="Group 415"/>
                    <p:cNvGrpSpPr/>
                    <p:nvPr/>
                  </p:nvGrpSpPr>
                  <p:grpSpPr>
                    <a:xfrm>
                      <a:off x="4866640" y="1917085"/>
                      <a:ext cx="416560" cy="399395"/>
                      <a:chOff x="4866640" y="2204720"/>
                      <a:chExt cx="416560" cy="399395"/>
                    </a:xfrm>
                  </p:grpSpPr>
                  <p:sp>
                    <p:nvSpPr>
                      <p:cNvPr id="417" name="Cube 416"/>
                      <p:cNvSpPr/>
                      <p:nvPr/>
                    </p:nvSpPr>
                    <p:spPr>
                      <a:xfrm flipH="1">
                        <a:off x="4866640" y="2204720"/>
                        <a:ext cx="416560" cy="399395"/>
                      </a:xfrm>
                      <a:prstGeom prst="cube">
                        <a:avLst/>
                      </a:prstGeom>
                      <a:solidFill>
                        <a:srgbClr val="FFFFFF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18" name="Oval 417"/>
                      <p:cNvSpPr/>
                      <p:nvPr/>
                    </p:nvSpPr>
                    <p:spPr>
                      <a:xfrm>
                        <a:off x="5019040" y="2346960"/>
                        <a:ext cx="223520" cy="223520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</p:grpSp>
            </p:grpSp>
          </p:grpSp>
          <p:cxnSp>
            <p:nvCxnSpPr>
              <p:cNvPr id="373" name="Straight Connector 372"/>
              <p:cNvCxnSpPr/>
              <p:nvPr/>
            </p:nvCxnSpPr>
            <p:spPr>
              <a:xfrm>
                <a:off x="6395738" y="3080959"/>
                <a:ext cx="456213" cy="258182"/>
              </a:xfrm>
              <a:prstGeom prst="line">
                <a:avLst/>
              </a:prstGeom>
              <a:ln>
                <a:solidFill>
                  <a:srgbClr val="F7964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Straight Connector 373"/>
              <p:cNvCxnSpPr/>
              <p:nvPr/>
            </p:nvCxnSpPr>
            <p:spPr>
              <a:xfrm>
                <a:off x="6392356" y="3172252"/>
                <a:ext cx="456213" cy="258182"/>
              </a:xfrm>
              <a:prstGeom prst="line">
                <a:avLst/>
              </a:prstGeom>
              <a:ln>
                <a:solidFill>
                  <a:srgbClr val="F7964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5" name="Straight Connector 374"/>
              <p:cNvCxnSpPr/>
              <p:nvPr/>
            </p:nvCxnSpPr>
            <p:spPr>
              <a:xfrm>
                <a:off x="6395738" y="3277070"/>
                <a:ext cx="456213" cy="258182"/>
              </a:xfrm>
              <a:prstGeom prst="line">
                <a:avLst/>
              </a:prstGeom>
              <a:ln>
                <a:solidFill>
                  <a:srgbClr val="F7964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Straight Connector 375"/>
              <p:cNvCxnSpPr/>
              <p:nvPr/>
            </p:nvCxnSpPr>
            <p:spPr>
              <a:xfrm>
                <a:off x="6392356" y="3368363"/>
                <a:ext cx="456213" cy="258182"/>
              </a:xfrm>
              <a:prstGeom prst="line">
                <a:avLst/>
              </a:prstGeom>
              <a:ln>
                <a:solidFill>
                  <a:srgbClr val="F7964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Straight Connector 376"/>
              <p:cNvCxnSpPr/>
              <p:nvPr/>
            </p:nvCxnSpPr>
            <p:spPr>
              <a:xfrm>
                <a:off x="6497174" y="3080959"/>
                <a:ext cx="456213" cy="258182"/>
              </a:xfrm>
              <a:prstGeom prst="line">
                <a:avLst/>
              </a:prstGeom>
              <a:ln>
                <a:solidFill>
                  <a:srgbClr val="F7964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Straight Connector 377"/>
              <p:cNvCxnSpPr/>
              <p:nvPr/>
            </p:nvCxnSpPr>
            <p:spPr>
              <a:xfrm>
                <a:off x="6493793" y="3172252"/>
                <a:ext cx="456213" cy="258182"/>
              </a:xfrm>
              <a:prstGeom prst="line">
                <a:avLst/>
              </a:prstGeom>
              <a:ln>
                <a:solidFill>
                  <a:srgbClr val="F7964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9" name="Straight Connector 378"/>
              <p:cNvCxnSpPr/>
              <p:nvPr/>
            </p:nvCxnSpPr>
            <p:spPr>
              <a:xfrm>
                <a:off x="6497174" y="3277070"/>
                <a:ext cx="456213" cy="258182"/>
              </a:xfrm>
              <a:prstGeom prst="line">
                <a:avLst/>
              </a:prstGeom>
              <a:ln>
                <a:solidFill>
                  <a:srgbClr val="F7964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Straight Connector 379"/>
              <p:cNvCxnSpPr/>
              <p:nvPr/>
            </p:nvCxnSpPr>
            <p:spPr>
              <a:xfrm>
                <a:off x="6493793" y="3368363"/>
                <a:ext cx="456213" cy="258182"/>
              </a:xfrm>
              <a:prstGeom prst="line">
                <a:avLst/>
              </a:prstGeom>
              <a:ln>
                <a:solidFill>
                  <a:srgbClr val="F7964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1" name="Straight Connector 380"/>
              <p:cNvCxnSpPr/>
              <p:nvPr/>
            </p:nvCxnSpPr>
            <p:spPr>
              <a:xfrm>
                <a:off x="6601992" y="3084340"/>
                <a:ext cx="456213" cy="258182"/>
              </a:xfrm>
              <a:prstGeom prst="line">
                <a:avLst/>
              </a:prstGeom>
              <a:ln>
                <a:solidFill>
                  <a:srgbClr val="F7964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Straight Connector 381"/>
              <p:cNvCxnSpPr/>
              <p:nvPr/>
            </p:nvCxnSpPr>
            <p:spPr>
              <a:xfrm>
                <a:off x="6598611" y="3175633"/>
                <a:ext cx="456213" cy="258182"/>
              </a:xfrm>
              <a:prstGeom prst="line">
                <a:avLst/>
              </a:prstGeom>
              <a:ln>
                <a:solidFill>
                  <a:srgbClr val="F7964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Straight Connector 382"/>
              <p:cNvCxnSpPr/>
              <p:nvPr/>
            </p:nvCxnSpPr>
            <p:spPr>
              <a:xfrm>
                <a:off x="6601992" y="3280451"/>
                <a:ext cx="456213" cy="258182"/>
              </a:xfrm>
              <a:prstGeom prst="line">
                <a:avLst/>
              </a:prstGeom>
              <a:ln>
                <a:solidFill>
                  <a:srgbClr val="F7964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/>
              <p:cNvCxnSpPr/>
              <p:nvPr/>
            </p:nvCxnSpPr>
            <p:spPr>
              <a:xfrm>
                <a:off x="6598611" y="3371744"/>
                <a:ext cx="456213" cy="258182"/>
              </a:xfrm>
              <a:prstGeom prst="line">
                <a:avLst/>
              </a:prstGeom>
              <a:ln>
                <a:solidFill>
                  <a:srgbClr val="F7964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Straight Connector 384"/>
              <p:cNvCxnSpPr/>
              <p:nvPr/>
            </p:nvCxnSpPr>
            <p:spPr>
              <a:xfrm>
                <a:off x="6703429" y="3084340"/>
                <a:ext cx="456213" cy="258182"/>
              </a:xfrm>
              <a:prstGeom prst="line">
                <a:avLst/>
              </a:prstGeom>
              <a:ln>
                <a:solidFill>
                  <a:srgbClr val="F7964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Straight Connector 385"/>
              <p:cNvCxnSpPr/>
              <p:nvPr/>
            </p:nvCxnSpPr>
            <p:spPr>
              <a:xfrm>
                <a:off x="6700048" y="3175633"/>
                <a:ext cx="456213" cy="258182"/>
              </a:xfrm>
              <a:prstGeom prst="line">
                <a:avLst/>
              </a:prstGeom>
              <a:ln>
                <a:solidFill>
                  <a:srgbClr val="F7964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7" name="Straight Connector 386"/>
              <p:cNvCxnSpPr/>
              <p:nvPr/>
            </p:nvCxnSpPr>
            <p:spPr>
              <a:xfrm>
                <a:off x="6703429" y="3280451"/>
                <a:ext cx="456213" cy="258182"/>
              </a:xfrm>
              <a:prstGeom prst="line">
                <a:avLst/>
              </a:prstGeom>
              <a:ln>
                <a:solidFill>
                  <a:srgbClr val="C0504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8" name="Straight Connector 387"/>
              <p:cNvCxnSpPr/>
              <p:nvPr/>
            </p:nvCxnSpPr>
            <p:spPr>
              <a:xfrm>
                <a:off x="6700048" y="3371744"/>
                <a:ext cx="456213" cy="258182"/>
              </a:xfrm>
              <a:prstGeom prst="line">
                <a:avLst/>
              </a:prstGeom>
              <a:ln>
                <a:solidFill>
                  <a:srgbClr val="C0504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9" name="Rectangle 388"/>
              <p:cNvSpPr/>
              <p:nvPr/>
            </p:nvSpPr>
            <p:spPr>
              <a:xfrm>
                <a:off x="6741373" y="3275231"/>
                <a:ext cx="473371" cy="419272"/>
              </a:xfrm>
              <a:prstGeom prst="rect">
                <a:avLst/>
              </a:prstGeom>
              <a:pattFill prst="narVert">
                <a:fgClr>
                  <a:prstClr val="black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390" name="Group 389"/>
              <p:cNvGrpSpPr/>
              <p:nvPr/>
            </p:nvGrpSpPr>
            <p:grpSpPr>
              <a:xfrm>
                <a:off x="6819267" y="3332098"/>
                <a:ext cx="592276" cy="389038"/>
                <a:chOff x="1420711" y="2976288"/>
                <a:chExt cx="1779689" cy="1168992"/>
              </a:xfrm>
            </p:grpSpPr>
            <p:cxnSp>
              <p:nvCxnSpPr>
                <p:cNvPr id="393" name="Straight Connector 392"/>
                <p:cNvCxnSpPr/>
                <p:nvPr/>
              </p:nvCxnSpPr>
              <p:spPr>
                <a:xfrm>
                  <a:off x="1430871" y="2976288"/>
                  <a:ext cx="1769529" cy="1168992"/>
                </a:xfrm>
                <a:prstGeom prst="line">
                  <a:avLst/>
                </a:prstGeom>
                <a:ln>
                  <a:solidFill>
                    <a:srgbClr val="F79646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4" name="Straight Connector 393"/>
                <p:cNvCxnSpPr/>
                <p:nvPr/>
              </p:nvCxnSpPr>
              <p:spPr>
                <a:xfrm>
                  <a:off x="1420711" y="3250608"/>
                  <a:ext cx="1779689" cy="894672"/>
                </a:xfrm>
                <a:prstGeom prst="line">
                  <a:avLst/>
                </a:prstGeom>
                <a:ln>
                  <a:solidFill>
                    <a:srgbClr val="F79646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5" name="Straight Connector 394"/>
                <p:cNvCxnSpPr/>
                <p:nvPr/>
              </p:nvCxnSpPr>
              <p:spPr>
                <a:xfrm>
                  <a:off x="1430871" y="3565568"/>
                  <a:ext cx="1769529" cy="579712"/>
                </a:xfrm>
                <a:prstGeom prst="line">
                  <a:avLst/>
                </a:prstGeom>
                <a:ln>
                  <a:solidFill>
                    <a:srgbClr val="F79646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6" name="Straight Connector 395"/>
                <p:cNvCxnSpPr/>
                <p:nvPr/>
              </p:nvCxnSpPr>
              <p:spPr>
                <a:xfrm>
                  <a:off x="1420711" y="3839888"/>
                  <a:ext cx="1779689" cy="305392"/>
                </a:xfrm>
                <a:prstGeom prst="line">
                  <a:avLst/>
                </a:prstGeom>
                <a:ln>
                  <a:solidFill>
                    <a:srgbClr val="F79646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7" name="Straight Connector 396"/>
                <p:cNvCxnSpPr/>
                <p:nvPr/>
              </p:nvCxnSpPr>
              <p:spPr>
                <a:xfrm>
                  <a:off x="1735671" y="2976288"/>
                  <a:ext cx="1464729" cy="1168992"/>
                </a:xfrm>
                <a:prstGeom prst="line">
                  <a:avLst/>
                </a:prstGeom>
                <a:ln>
                  <a:solidFill>
                    <a:srgbClr val="F79646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8" name="Straight Connector 397"/>
                <p:cNvCxnSpPr/>
                <p:nvPr/>
              </p:nvCxnSpPr>
              <p:spPr>
                <a:xfrm>
                  <a:off x="1725511" y="3250608"/>
                  <a:ext cx="1370842" cy="775792"/>
                </a:xfrm>
                <a:prstGeom prst="line">
                  <a:avLst/>
                </a:prstGeom>
                <a:ln>
                  <a:solidFill>
                    <a:srgbClr val="F79646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9" name="Straight Connector 398"/>
                <p:cNvCxnSpPr/>
                <p:nvPr/>
              </p:nvCxnSpPr>
              <p:spPr>
                <a:xfrm>
                  <a:off x="1735671" y="3565568"/>
                  <a:ext cx="1464729" cy="579712"/>
                </a:xfrm>
                <a:prstGeom prst="line">
                  <a:avLst/>
                </a:prstGeom>
                <a:ln>
                  <a:solidFill>
                    <a:srgbClr val="F79646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0" name="Straight Connector 399"/>
                <p:cNvCxnSpPr/>
                <p:nvPr/>
              </p:nvCxnSpPr>
              <p:spPr>
                <a:xfrm>
                  <a:off x="1725511" y="3839888"/>
                  <a:ext cx="1474889" cy="305392"/>
                </a:xfrm>
                <a:prstGeom prst="line">
                  <a:avLst/>
                </a:prstGeom>
                <a:ln>
                  <a:solidFill>
                    <a:srgbClr val="F79646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1" name="Straight Connector 400"/>
                <p:cNvCxnSpPr/>
                <p:nvPr/>
              </p:nvCxnSpPr>
              <p:spPr>
                <a:xfrm>
                  <a:off x="2050631" y="2986448"/>
                  <a:ext cx="1149769" cy="1158832"/>
                </a:xfrm>
                <a:prstGeom prst="line">
                  <a:avLst/>
                </a:prstGeom>
                <a:ln>
                  <a:solidFill>
                    <a:srgbClr val="F79646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2" name="Straight Connector 401"/>
                <p:cNvCxnSpPr/>
                <p:nvPr/>
              </p:nvCxnSpPr>
              <p:spPr>
                <a:xfrm>
                  <a:off x="2040471" y="3260768"/>
                  <a:ext cx="1159929" cy="884512"/>
                </a:xfrm>
                <a:prstGeom prst="line">
                  <a:avLst/>
                </a:prstGeom>
                <a:ln>
                  <a:solidFill>
                    <a:srgbClr val="F79646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3" name="Straight Connector 402"/>
                <p:cNvCxnSpPr/>
                <p:nvPr/>
              </p:nvCxnSpPr>
              <p:spPr>
                <a:xfrm>
                  <a:off x="2050631" y="3575728"/>
                  <a:ext cx="1149769" cy="569552"/>
                </a:xfrm>
                <a:prstGeom prst="line">
                  <a:avLst/>
                </a:prstGeom>
                <a:ln>
                  <a:solidFill>
                    <a:srgbClr val="F79646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4" name="Straight Connector 403"/>
                <p:cNvCxnSpPr/>
                <p:nvPr/>
              </p:nvCxnSpPr>
              <p:spPr>
                <a:xfrm>
                  <a:off x="2040471" y="3850048"/>
                  <a:ext cx="1159929" cy="295232"/>
                </a:xfrm>
                <a:prstGeom prst="line">
                  <a:avLst/>
                </a:prstGeom>
                <a:ln>
                  <a:solidFill>
                    <a:srgbClr val="F79646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5" name="Straight Connector 404"/>
                <p:cNvCxnSpPr/>
                <p:nvPr/>
              </p:nvCxnSpPr>
              <p:spPr>
                <a:xfrm>
                  <a:off x="2355431" y="2986448"/>
                  <a:ext cx="844969" cy="1158832"/>
                </a:xfrm>
                <a:prstGeom prst="line">
                  <a:avLst/>
                </a:prstGeom>
                <a:ln>
                  <a:solidFill>
                    <a:srgbClr val="F79646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6" name="Straight Connector 405"/>
                <p:cNvCxnSpPr/>
                <p:nvPr/>
              </p:nvCxnSpPr>
              <p:spPr>
                <a:xfrm>
                  <a:off x="2345271" y="3260768"/>
                  <a:ext cx="855129" cy="884512"/>
                </a:xfrm>
                <a:prstGeom prst="line">
                  <a:avLst/>
                </a:prstGeom>
                <a:ln>
                  <a:solidFill>
                    <a:srgbClr val="F79646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7" name="Straight Connector 406"/>
                <p:cNvCxnSpPr/>
                <p:nvPr/>
              </p:nvCxnSpPr>
              <p:spPr>
                <a:xfrm>
                  <a:off x="2355431" y="3575728"/>
                  <a:ext cx="844969" cy="569552"/>
                </a:xfrm>
                <a:prstGeom prst="line">
                  <a:avLst/>
                </a:prstGeom>
                <a:ln>
                  <a:solidFill>
                    <a:srgbClr val="F79646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8" name="Straight Connector 407"/>
                <p:cNvCxnSpPr/>
                <p:nvPr/>
              </p:nvCxnSpPr>
              <p:spPr>
                <a:xfrm>
                  <a:off x="2345271" y="3850048"/>
                  <a:ext cx="855129" cy="295232"/>
                </a:xfrm>
                <a:prstGeom prst="line">
                  <a:avLst/>
                </a:prstGeom>
                <a:ln>
                  <a:solidFill>
                    <a:srgbClr val="F79646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91" name="Rectangle 390"/>
              <p:cNvSpPr/>
              <p:nvPr/>
            </p:nvSpPr>
            <p:spPr>
              <a:xfrm>
                <a:off x="7348990" y="3662834"/>
                <a:ext cx="125105" cy="116603"/>
              </a:xfrm>
              <a:prstGeom prst="rect">
                <a:avLst/>
              </a:prstGeom>
              <a:pattFill prst="narVert">
                <a:fgClr>
                  <a:prstClr val="black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392" name="Straight Connector 391"/>
              <p:cNvCxnSpPr/>
              <p:nvPr/>
            </p:nvCxnSpPr>
            <p:spPr>
              <a:xfrm>
                <a:off x="7411543" y="3721135"/>
                <a:ext cx="456213" cy="258182"/>
              </a:xfrm>
              <a:prstGeom prst="line">
                <a:avLst/>
              </a:prstGeom>
              <a:ln>
                <a:solidFill>
                  <a:srgbClr val="F7964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4" name="Group 163"/>
            <p:cNvGrpSpPr/>
            <p:nvPr/>
          </p:nvGrpSpPr>
          <p:grpSpPr>
            <a:xfrm rot="346426">
              <a:off x="5477035" y="2078656"/>
              <a:ext cx="929759" cy="924618"/>
              <a:chOff x="599861" y="1307739"/>
              <a:chExt cx="1647063" cy="924618"/>
            </a:xfrm>
            <a:solidFill>
              <a:srgbClr val="F7A214"/>
            </a:solidFill>
          </p:grpSpPr>
          <p:sp>
            <p:nvSpPr>
              <p:cNvPr id="340" name="Isosceles Triangle 272"/>
              <p:cNvSpPr/>
              <p:nvPr/>
            </p:nvSpPr>
            <p:spPr>
              <a:xfrm rot="20560818">
                <a:off x="1416539" y="1307739"/>
                <a:ext cx="830385" cy="636337"/>
              </a:xfrm>
              <a:prstGeom prst="triangle">
                <a:avLst/>
              </a:prstGeom>
              <a:grpFill/>
              <a:ln>
                <a:solidFill>
                  <a:srgbClr val="F7A214"/>
                </a:solidFill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341" name="Isosceles Triangle 273"/>
              <p:cNvSpPr/>
              <p:nvPr/>
            </p:nvSpPr>
            <p:spPr>
              <a:xfrm rot="20560818">
                <a:off x="1363786" y="1324431"/>
                <a:ext cx="830385" cy="636337"/>
              </a:xfrm>
              <a:prstGeom prst="triangle">
                <a:avLst/>
              </a:prstGeom>
              <a:grpFill/>
              <a:ln>
                <a:solidFill>
                  <a:srgbClr val="F7A214"/>
                </a:solidFill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342" name="Isosceles Triangle 274"/>
              <p:cNvSpPr/>
              <p:nvPr/>
            </p:nvSpPr>
            <p:spPr>
              <a:xfrm rot="20560818">
                <a:off x="1305176" y="1342911"/>
                <a:ext cx="830385" cy="636337"/>
              </a:xfrm>
              <a:prstGeom prst="triangle">
                <a:avLst/>
              </a:prstGeom>
              <a:grpFill/>
              <a:ln>
                <a:solidFill>
                  <a:srgbClr val="F7A214"/>
                </a:solidFill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343" name="Isosceles Triangle 275"/>
              <p:cNvSpPr/>
              <p:nvPr/>
            </p:nvSpPr>
            <p:spPr>
              <a:xfrm rot="20560818">
                <a:off x="1252423" y="1369372"/>
                <a:ext cx="830385" cy="636337"/>
              </a:xfrm>
              <a:prstGeom prst="triangle">
                <a:avLst/>
              </a:prstGeom>
              <a:grpFill/>
              <a:ln>
                <a:solidFill>
                  <a:srgbClr val="F7A214"/>
                </a:solidFill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344" name="Isosceles Triangle 276"/>
              <p:cNvSpPr/>
              <p:nvPr/>
            </p:nvSpPr>
            <p:spPr>
              <a:xfrm rot="20560818">
                <a:off x="1197717" y="1381987"/>
                <a:ext cx="830385" cy="636337"/>
              </a:xfrm>
              <a:prstGeom prst="triangle">
                <a:avLst/>
              </a:prstGeom>
              <a:grpFill/>
              <a:ln>
                <a:solidFill>
                  <a:srgbClr val="F7A214"/>
                </a:solidFill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345" name="Isosceles Triangle 277"/>
              <p:cNvSpPr/>
              <p:nvPr/>
            </p:nvSpPr>
            <p:spPr>
              <a:xfrm rot="20560818">
                <a:off x="1144964" y="1398679"/>
                <a:ext cx="830385" cy="636337"/>
              </a:xfrm>
              <a:prstGeom prst="triangle">
                <a:avLst/>
              </a:prstGeom>
              <a:grpFill/>
              <a:ln>
                <a:solidFill>
                  <a:srgbClr val="F7A214"/>
                </a:solidFill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346" name="Isosceles Triangle 278"/>
              <p:cNvSpPr/>
              <p:nvPr/>
            </p:nvSpPr>
            <p:spPr>
              <a:xfrm rot="20560818">
                <a:off x="1086354" y="1417159"/>
                <a:ext cx="830385" cy="636337"/>
              </a:xfrm>
              <a:prstGeom prst="triangle">
                <a:avLst/>
              </a:prstGeom>
              <a:grpFill/>
              <a:ln>
                <a:solidFill>
                  <a:srgbClr val="F7A214"/>
                </a:solidFill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347" name="Isosceles Triangle 279"/>
              <p:cNvSpPr/>
              <p:nvPr/>
            </p:nvSpPr>
            <p:spPr>
              <a:xfrm rot="20560818">
                <a:off x="1033601" y="1443620"/>
                <a:ext cx="830385" cy="636337"/>
              </a:xfrm>
              <a:prstGeom prst="triangle">
                <a:avLst/>
              </a:prstGeom>
              <a:grpFill/>
              <a:ln>
                <a:solidFill>
                  <a:srgbClr val="F7A214"/>
                </a:solidFill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348" name="Isosceles Triangle 280"/>
              <p:cNvSpPr/>
              <p:nvPr/>
            </p:nvSpPr>
            <p:spPr>
              <a:xfrm rot="20560818">
                <a:off x="982799" y="1460139"/>
                <a:ext cx="830385" cy="636337"/>
              </a:xfrm>
              <a:prstGeom prst="triangle">
                <a:avLst/>
              </a:prstGeom>
              <a:grpFill/>
              <a:ln>
                <a:solidFill>
                  <a:srgbClr val="F7A214"/>
                </a:solidFill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349" name="Isosceles Triangle 281"/>
              <p:cNvSpPr/>
              <p:nvPr/>
            </p:nvSpPr>
            <p:spPr>
              <a:xfrm rot="20560818">
                <a:off x="930046" y="1476831"/>
                <a:ext cx="830385" cy="636337"/>
              </a:xfrm>
              <a:prstGeom prst="triangle">
                <a:avLst/>
              </a:prstGeom>
              <a:grpFill/>
              <a:ln>
                <a:solidFill>
                  <a:srgbClr val="F7A214"/>
                </a:solidFill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350" name="Isosceles Triangle 282"/>
              <p:cNvSpPr/>
              <p:nvPr/>
            </p:nvSpPr>
            <p:spPr>
              <a:xfrm rot="20560818">
                <a:off x="871436" y="1495311"/>
                <a:ext cx="830385" cy="636337"/>
              </a:xfrm>
              <a:prstGeom prst="triangle">
                <a:avLst/>
              </a:prstGeom>
              <a:grpFill/>
              <a:ln>
                <a:solidFill>
                  <a:srgbClr val="F7A214"/>
                </a:solidFill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351" name="Isosceles Triangle 283"/>
              <p:cNvSpPr/>
              <p:nvPr/>
            </p:nvSpPr>
            <p:spPr>
              <a:xfrm rot="20560818">
                <a:off x="818683" y="1521772"/>
                <a:ext cx="830385" cy="636337"/>
              </a:xfrm>
              <a:prstGeom prst="triangle">
                <a:avLst/>
              </a:prstGeom>
              <a:grpFill/>
              <a:ln>
                <a:solidFill>
                  <a:srgbClr val="F7A214"/>
                </a:solidFill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352" name="Isosceles Triangle 284"/>
              <p:cNvSpPr/>
              <p:nvPr/>
            </p:nvSpPr>
            <p:spPr>
              <a:xfrm rot="20560818">
                <a:off x="763977" y="1534387"/>
                <a:ext cx="830385" cy="636337"/>
              </a:xfrm>
              <a:prstGeom prst="triangle">
                <a:avLst/>
              </a:prstGeom>
              <a:grpFill/>
              <a:ln>
                <a:solidFill>
                  <a:srgbClr val="F7A214"/>
                </a:solidFill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353" name="Isosceles Triangle 285"/>
              <p:cNvSpPr/>
              <p:nvPr/>
            </p:nvSpPr>
            <p:spPr>
              <a:xfrm rot="20560818">
                <a:off x="711224" y="1551079"/>
                <a:ext cx="830385" cy="636337"/>
              </a:xfrm>
              <a:prstGeom prst="triangle">
                <a:avLst/>
              </a:prstGeom>
              <a:grpFill/>
              <a:ln>
                <a:solidFill>
                  <a:srgbClr val="F7A214"/>
                </a:solidFill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354" name="Isosceles Triangle 286"/>
              <p:cNvSpPr/>
              <p:nvPr/>
            </p:nvSpPr>
            <p:spPr>
              <a:xfrm rot="20560818">
                <a:off x="652614" y="1569559"/>
                <a:ext cx="830385" cy="636337"/>
              </a:xfrm>
              <a:prstGeom prst="triangle">
                <a:avLst/>
              </a:prstGeom>
              <a:grpFill/>
              <a:ln>
                <a:solidFill>
                  <a:srgbClr val="F7A214"/>
                </a:solidFill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355" name="Isosceles Triangle 287"/>
              <p:cNvSpPr/>
              <p:nvPr/>
            </p:nvSpPr>
            <p:spPr>
              <a:xfrm rot="20560818">
                <a:off x="599861" y="1596020"/>
                <a:ext cx="830385" cy="636337"/>
              </a:xfrm>
              <a:prstGeom prst="triangle">
                <a:avLst/>
              </a:prstGeom>
              <a:grpFill/>
              <a:ln>
                <a:solidFill>
                  <a:srgbClr val="F7A214"/>
                </a:solidFill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93" name="Freeform 192"/>
            <p:cNvSpPr/>
            <p:nvPr/>
          </p:nvSpPr>
          <p:spPr>
            <a:xfrm>
              <a:off x="5513127" y="2690018"/>
              <a:ext cx="413370" cy="199420"/>
            </a:xfrm>
            <a:custGeom>
              <a:avLst/>
              <a:gdLst>
                <a:gd name="connsiteX0" fmla="*/ 1242107 w 1242107"/>
                <a:gd name="connsiteY0" fmla="*/ 51800 h 599223"/>
                <a:gd name="connsiteX1" fmla="*/ 1018587 w 1242107"/>
                <a:gd name="connsiteY1" fmla="*/ 1000 h 599223"/>
                <a:gd name="connsiteX2" fmla="*/ 713787 w 1242107"/>
                <a:gd name="connsiteY2" fmla="*/ 92440 h 599223"/>
                <a:gd name="connsiteX3" fmla="*/ 541067 w 1242107"/>
                <a:gd name="connsiteY3" fmla="*/ 549640 h 599223"/>
                <a:gd name="connsiteX4" fmla="*/ 53387 w 1242107"/>
                <a:gd name="connsiteY4" fmla="*/ 590280 h 599223"/>
                <a:gd name="connsiteX5" fmla="*/ 12747 w 1242107"/>
                <a:gd name="connsiteY5" fmla="*/ 580120 h 599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107" h="599223">
                  <a:moveTo>
                    <a:pt x="1242107" y="51800"/>
                  </a:moveTo>
                  <a:cubicBezTo>
                    <a:pt x="1174373" y="23013"/>
                    <a:pt x="1106640" y="-5773"/>
                    <a:pt x="1018587" y="1000"/>
                  </a:cubicBezTo>
                  <a:cubicBezTo>
                    <a:pt x="930534" y="7773"/>
                    <a:pt x="793374" y="1000"/>
                    <a:pt x="713787" y="92440"/>
                  </a:cubicBezTo>
                  <a:cubicBezTo>
                    <a:pt x="634200" y="183880"/>
                    <a:pt x="651134" y="466667"/>
                    <a:pt x="541067" y="549640"/>
                  </a:cubicBezTo>
                  <a:cubicBezTo>
                    <a:pt x="431000" y="632613"/>
                    <a:pt x="141440" y="585200"/>
                    <a:pt x="53387" y="590280"/>
                  </a:cubicBezTo>
                  <a:cubicBezTo>
                    <a:pt x="-34666" y="595360"/>
                    <a:pt x="12747" y="580120"/>
                    <a:pt x="12747" y="58012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50">
                <a:solidFill>
                  <a:srgbClr val="000000"/>
                </a:solidFill>
              </a:endParaRPr>
            </a:p>
          </p:txBody>
        </p:sp>
        <p:sp>
          <p:nvSpPr>
            <p:cNvPr id="194" name="Freeform 193"/>
            <p:cNvSpPr/>
            <p:nvPr/>
          </p:nvSpPr>
          <p:spPr>
            <a:xfrm>
              <a:off x="5516508" y="2710306"/>
              <a:ext cx="413370" cy="199420"/>
            </a:xfrm>
            <a:custGeom>
              <a:avLst/>
              <a:gdLst>
                <a:gd name="connsiteX0" fmla="*/ 1242107 w 1242107"/>
                <a:gd name="connsiteY0" fmla="*/ 51800 h 599223"/>
                <a:gd name="connsiteX1" fmla="*/ 1018587 w 1242107"/>
                <a:gd name="connsiteY1" fmla="*/ 1000 h 599223"/>
                <a:gd name="connsiteX2" fmla="*/ 713787 w 1242107"/>
                <a:gd name="connsiteY2" fmla="*/ 92440 h 599223"/>
                <a:gd name="connsiteX3" fmla="*/ 541067 w 1242107"/>
                <a:gd name="connsiteY3" fmla="*/ 549640 h 599223"/>
                <a:gd name="connsiteX4" fmla="*/ 53387 w 1242107"/>
                <a:gd name="connsiteY4" fmla="*/ 590280 h 599223"/>
                <a:gd name="connsiteX5" fmla="*/ 12747 w 1242107"/>
                <a:gd name="connsiteY5" fmla="*/ 580120 h 599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107" h="599223">
                  <a:moveTo>
                    <a:pt x="1242107" y="51800"/>
                  </a:moveTo>
                  <a:cubicBezTo>
                    <a:pt x="1174373" y="23013"/>
                    <a:pt x="1106640" y="-5773"/>
                    <a:pt x="1018587" y="1000"/>
                  </a:cubicBezTo>
                  <a:cubicBezTo>
                    <a:pt x="930534" y="7773"/>
                    <a:pt x="793374" y="1000"/>
                    <a:pt x="713787" y="92440"/>
                  </a:cubicBezTo>
                  <a:cubicBezTo>
                    <a:pt x="634200" y="183880"/>
                    <a:pt x="651134" y="466667"/>
                    <a:pt x="541067" y="549640"/>
                  </a:cubicBezTo>
                  <a:cubicBezTo>
                    <a:pt x="431000" y="632613"/>
                    <a:pt x="141440" y="585200"/>
                    <a:pt x="53387" y="590280"/>
                  </a:cubicBezTo>
                  <a:cubicBezTo>
                    <a:pt x="-34666" y="595360"/>
                    <a:pt x="12747" y="580120"/>
                    <a:pt x="12747" y="58012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50">
                <a:solidFill>
                  <a:srgbClr val="000000"/>
                </a:solidFill>
              </a:endParaRPr>
            </a:p>
          </p:txBody>
        </p:sp>
        <p:sp>
          <p:nvSpPr>
            <p:cNvPr id="195" name="Freeform 194"/>
            <p:cNvSpPr/>
            <p:nvPr/>
          </p:nvSpPr>
          <p:spPr>
            <a:xfrm>
              <a:off x="5519889" y="2730593"/>
              <a:ext cx="413370" cy="199420"/>
            </a:xfrm>
            <a:custGeom>
              <a:avLst/>
              <a:gdLst>
                <a:gd name="connsiteX0" fmla="*/ 1242107 w 1242107"/>
                <a:gd name="connsiteY0" fmla="*/ 51800 h 599223"/>
                <a:gd name="connsiteX1" fmla="*/ 1018587 w 1242107"/>
                <a:gd name="connsiteY1" fmla="*/ 1000 h 599223"/>
                <a:gd name="connsiteX2" fmla="*/ 713787 w 1242107"/>
                <a:gd name="connsiteY2" fmla="*/ 92440 h 599223"/>
                <a:gd name="connsiteX3" fmla="*/ 541067 w 1242107"/>
                <a:gd name="connsiteY3" fmla="*/ 549640 h 599223"/>
                <a:gd name="connsiteX4" fmla="*/ 53387 w 1242107"/>
                <a:gd name="connsiteY4" fmla="*/ 590280 h 599223"/>
                <a:gd name="connsiteX5" fmla="*/ 12747 w 1242107"/>
                <a:gd name="connsiteY5" fmla="*/ 580120 h 599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107" h="599223">
                  <a:moveTo>
                    <a:pt x="1242107" y="51800"/>
                  </a:moveTo>
                  <a:cubicBezTo>
                    <a:pt x="1174373" y="23013"/>
                    <a:pt x="1106640" y="-5773"/>
                    <a:pt x="1018587" y="1000"/>
                  </a:cubicBezTo>
                  <a:cubicBezTo>
                    <a:pt x="930534" y="7773"/>
                    <a:pt x="793374" y="1000"/>
                    <a:pt x="713787" y="92440"/>
                  </a:cubicBezTo>
                  <a:cubicBezTo>
                    <a:pt x="634200" y="183880"/>
                    <a:pt x="651134" y="466667"/>
                    <a:pt x="541067" y="549640"/>
                  </a:cubicBezTo>
                  <a:cubicBezTo>
                    <a:pt x="431000" y="632613"/>
                    <a:pt x="141440" y="585200"/>
                    <a:pt x="53387" y="590280"/>
                  </a:cubicBezTo>
                  <a:cubicBezTo>
                    <a:pt x="-34666" y="595360"/>
                    <a:pt x="12747" y="580120"/>
                    <a:pt x="12747" y="58012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50">
                <a:solidFill>
                  <a:srgbClr val="000000"/>
                </a:solidFill>
              </a:endParaRPr>
            </a:p>
          </p:txBody>
        </p:sp>
        <p:sp>
          <p:nvSpPr>
            <p:cNvPr id="196" name="Freeform 195"/>
            <p:cNvSpPr/>
            <p:nvPr/>
          </p:nvSpPr>
          <p:spPr>
            <a:xfrm>
              <a:off x="5523271" y="2750880"/>
              <a:ext cx="413370" cy="199420"/>
            </a:xfrm>
            <a:custGeom>
              <a:avLst/>
              <a:gdLst>
                <a:gd name="connsiteX0" fmla="*/ 1242107 w 1242107"/>
                <a:gd name="connsiteY0" fmla="*/ 51800 h 599223"/>
                <a:gd name="connsiteX1" fmla="*/ 1018587 w 1242107"/>
                <a:gd name="connsiteY1" fmla="*/ 1000 h 599223"/>
                <a:gd name="connsiteX2" fmla="*/ 713787 w 1242107"/>
                <a:gd name="connsiteY2" fmla="*/ 92440 h 599223"/>
                <a:gd name="connsiteX3" fmla="*/ 541067 w 1242107"/>
                <a:gd name="connsiteY3" fmla="*/ 549640 h 599223"/>
                <a:gd name="connsiteX4" fmla="*/ 53387 w 1242107"/>
                <a:gd name="connsiteY4" fmla="*/ 590280 h 599223"/>
                <a:gd name="connsiteX5" fmla="*/ 12747 w 1242107"/>
                <a:gd name="connsiteY5" fmla="*/ 580120 h 599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107" h="599223">
                  <a:moveTo>
                    <a:pt x="1242107" y="51800"/>
                  </a:moveTo>
                  <a:cubicBezTo>
                    <a:pt x="1174373" y="23013"/>
                    <a:pt x="1106640" y="-5773"/>
                    <a:pt x="1018587" y="1000"/>
                  </a:cubicBezTo>
                  <a:cubicBezTo>
                    <a:pt x="930534" y="7773"/>
                    <a:pt x="793374" y="1000"/>
                    <a:pt x="713787" y="92440"/>
                  </a:cubicBezTo>
                  <a:cubicBezTo>
                    <a:pt x="634200" y="183880"/>
                    <a:pt x="651134" y="466667"/>
                    <a:pt x="541067" y="549640"/>
                  </a:cubicBezTo>
                  <a:cubicBezTo>
                    <a:pt x="431000" y="632613"/>
                    <a:pt x="141440" y="585200"/>
                    <a:pt x="53387" y="590280"/>
                  </a:cubicBezTo>
                  <a:cubicBezTo>
                    <a:pt x="-34666" y="595360"/>
                    <a:pt x="12747" y="580120"/>
                    <a:pt x="12747" y="58012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50">
                <a:solidFill>
                  <a:srgbClr val="000000"/>
                </a:solidFill>
              </a:endParaRPr>
            </a:p>
          </p:txBody>
        </p:sp>
        <p:sp>
          <p:nvSpPr>
            <p:cNvPr id="197" name="Freeform 196"/>
            <p:cNvSpPr/>
            <p:nvPr/>
          </p:nvSpPr>
          <p:spPr>
            <a:xfrm>
              <a:off x="5530033" y="2767786"/>
              <a:ext cx="413370" cy="199420"/>
            </a:xfrm>
            <a:custGeom>
              <a:avLst/>
              <a:gdLst>
                <a:gd name="connsiteX0" fmla="*/ 1242107 w 1242107"/>
                <a:gd name="connsiteY0" fmla="*/ 51800 h 599223"/>
                <a:gd name="connsiteX1" fmla="*/ 1018587 w 1242107"/>
                <a:gd name="connsiteY1" fmla="*/ 1000 h 599223"/>
                <a:gd name="connsiteX2" fmla="*/ 713787 w 1242107"/>
                <a:gd name="connsiteY2" fmla="*/ 92440 h 599223"/>
                <a:gd name="connsiteX3" fmla="*/ 541067 w 1242107"/>
                <a:gd name="connsiteY3" fmla="*/ 549640 h 599223"/>
                <a:gd name="connsiteX4" fmla="*/ 53387 w 1242107"/>
                <a:gd name="connsiteY4" fmla="*/ 590280 h 599223"/>
                <a:gd name="connsiteX5" fmla="*/ 12747 w 1242107"/>
                <a:gd name="connsiteY5" fmla="*/ 580120 h 599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107" h="599223">
                  <a:moveTo>
                    <a:pt x="1242107" y="51800"/>
                  </a:moveTo>
                  <a:cubicBezTo>
                    <a:pt x="1174373" y="23013"/>
                    <a:pt x="1106640" y="-5773"/>
                    <a:pt x="1018587" y="1000"/>
                  </a:cubicBezTo>
                  <a:cubicBezTo>
                    <a:pt x="930534" y="7773"/>
                    <a:pt x="793374" y="1000"/>
                    <a:pt x="713787" y="92440"/>
                  </a:cubicBezTo>
                  <a:cubicBezTo>
                    <a:pt x="634200" y="183880"/>
                    <a:pt x="651134" y="466667"/>
                    <a:pt x="541067" y="549640"/>
                  </a:cubicBezTo>
                  <a:cubicBezTo>
                    <a:pt x="431000" y="632613"/>
                    <a:pt x="141440" y="585200"/>
                    <a:pt x="53387" y="590280"/>
                  </a:cubicBezTo>
                  <a:cubicBezTo>
                    <a:pt x="-34666" y="595360"/>
                    <a:pt x="12747" y="580120"/>
                    <a:pt x="12747" y="58012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50">
                <a:solidFill>
                  <a:srgbClr val="000000"/>
                </a:solidFill>
              </a:endParaRPr>
            </a:p>
          </p:txBody>
        </p:sp>
        <p:sp>
          <p:nvSpPr>
            <p:cNvPr id="198" name="Freeform 197"/>
            <p:cNvSpPr/>
            <p:nvPr/>
          </p:nvSpPr>
          <p:spPr>
            <a:xfrm>
              <a:off x="5533414" y="2788074"/>
              <a:ext cx="413370" cy="199420"/>
            </a:xfrm>
            <a:custGeom>
              <a:avLst/>
              <a:gdLst>
                <a:gd name="connsiteX0" fmla="*/ 1242107 w 1242107"/>
                <a:gd name="connsiteY0" fmla="*/ 51800 h 599223"/>
                <a:gd name="connsiteX1" fmla="*/ 1018587 w 1242107"/>
                <a:gd name="connsiteY1" fmla="*/ 1000 h 599223"/>
                <a:gd name="connsiteX2" fmla="*/ 713787 w 1242107"/>
                <a:gd name="connsiteY2" fmla="*/ 92440 h 599223"/>
                <a:gd name="connsiteX3" fmla="*/ 541067 w 1242107"/>
                <a:gd name="connsiteY3" fmla="*/ 549640 h 599223"/>
                <a:gd name="connsiteX4" fmla="*/ 53387 w 1242107"/>
                <a:gd name="connsiteY4" fmla="*/ 590280 h 599223"/>
                <a:gd name="connsiteX5" fmla="*/ 12747 w 1242107"/>
                <a:gd name="connsiteY5" fmla="*/ 580120 h 599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107" h="599223">
                  <a:moveTo>
                    <a:pt x="1242107" y="51800"/>
                  </a:moveTo>
                  <a:cubicBezTo>
                    <a:pt x="1174373" y="23013"/>
                    <a:pt x="1106640" y="-5773"/>
                    <a:pt x="1018587" y="1000"/>
                  </a:cubicBezTo>
                  <a:cubicBezTo>
                    <a:pt x="930534" y="7773"/>
                    <a:pt x="793374" y="1000"/>
                    <a:pt x="713787" y="92440"/>
                  </a:cubicBezTo>
                  <a:cubicBezTo>
                    <a:pt x="634200" y="183880"/>
                    <a:pt x="651134" y="466667"/>
                    <a:pt x="541067" y="549640"/>
                  </a:cubicBezTo>
                  <a:cubicBezTo>
                    <a:pt x="431000" y="632613"/>
                    <a:pt x="141440" y="585200"/>
                    <a:pt x="53387" y="590280"/>
                  </a:cubicBezTo>
                  <a:cubicBezTo>
                    <a:pt x="-34666" y="595360"/>
                    <a:pt x="12747" y="580120"/>
                    <a:pt x="12747" y="58012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50">
                <a:solidFill>
                  <a:srgbClr val="000000"/>
                </a:solidFill>
              </a:endParaRPr>
            </a:p>
          </p:txBody>
        </p:sp>
        <p:sp>
          <p:nvSpPr>
            <p:cNvPr id="199" name="Freeform 198"/>
            <p:cNvSpPr/>
            <p:nvPr/>
          </p:nvSpPr>
          <p:spPr>
            <a:xfrm>
              <a:off x="5536796" y="2808361"/>
              <a:ext cx="413370" cy="199420"/>
            </a:xfrm>
            <a:custGeom>
              <a:avLst/>
              <a:gdLst>
                <a:gd name="connsiteX0" fmla="*/ 1242107 w 1242107"/>
                <a:gd name="connsiteY0" fmla="*/ 51800 h 599223"/>
                <a:gd name="connsiteX1" fmla="*/ 1018587 w 1242107"/>
                <a:gd name="connsiteY1" fmla="*/ 1000 h 599223"/>
                <a:gd name="connsiteX2" fmla="*/ 713787 w 1242107"/>
                <a:gd name="connsiteY2" fmla="*/ 92440 h 599223"/>
                <a:gd name="connsiteX3" fmla="*/ 541067 w 1242107"/>
                <a:gd name="connsiteY3" fmla="*/ 549640 h 599223"/>
                <a:gd name="connsiteX4" fmla="*/ 53387 w 1242107"/>
                <a:gd name="connsiteY4" fmla="*/ 590280 h 599223"/>
                <a:gd name="connsiteX5" fmla="*/ 12747 w 1242107"/>
                <a:gd name="connsiteY5" fmla="*/ 580120 h 599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107" h="599223">
                  <a:moveTo>
                    <a:pt x="1242107" y="51800"/>
                  </a:moveTo>
                  <a:cubicBezTo>
                    <a:pt x="1174373" y="23013"/>
                    <a:pt x="1106640" y="-5773"/>
                    <a:pt x="1018587" y="1000"/>
                  </a:cubicBezTo>
                  <a:cubicBezTo>
                    <a:pt x="930534" y="7773"/>
                    <a:pt x="793374" y="1000"/>
                    <a:pt x="713787" y="92440"/>
                  </a:cubicBezTo>
                  <a:cubicBezTo>
                    <a:pt x="634200" y="183880"/>
                    <a:pt x="651134" y="466667"/>
                    <a:pt x="541067" y="549640"/>
                  </a:cubicBezTo>
                  <a:cubicBezTo>
                    <a:pt x="431000" y="632613"/>
                    <a:pt x="141440" y="585200"/>
                    <a:pt x="53387" y="590280"/>
                  </a:cubicBezTo>
                  <a:cubicBezTo>
                    <a:pt x="-34666" y="595360"/>
                    <a:pt x="12747" y="580120"/>
                    <a:pt x="12747" y="58012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50">
                <a:solidFill>
                  <a:srgbClr val="000000"/>
                </a:solidFill>
              </a:endParaRPr>
            </a:p>
          </p:txBody>
        </p:sp>
        <p:sp>
          <p:nvSpPr>
            <p:cNvPr id="200" name="Freeform 199"/>
            <p:cNvSpPr/>
            <p:nvPr/>
          </p:nvSpPr>
          <p:spPr>
            <a:xfrm>
              <a:off x="5540177" y="2828649"/>
              <a:ext cx="413370" cy="199420"/>
            </a:xfrm>
            <a:custGeom>
              <a:avLst/>
              <a:gdLst>
                <a:gd name="connsiteX0" fmla="*/ 1242107 w 1242107"/>
                <a:gd name="connsiteY0" fmla="*/ 51800 h 599223"/>
                <a:gd name="connsiteX1" fmla="*/ 1018587 w 1242107"/>
                <a:gd name="connsiteY1" fmla="*/ 1000 h 599223"/>
                <a:gd name="connsiteX2" fmla="*/ 713787 w 1242107"/>
                <a:gd name="connsiteY2" fmla="*/ 92440 h 599223"/>
                <a:gd name="connsiteX3" fmla="*/ 541067 w 1242107"/>
                <a:gd name="connsiteY3" fmla="*/ 549640 h 599223"/>
                <a:gd name="connsiteX4" fmla="*/ 53387 w 1242107"/>
                <a:gd name="connsiteY4" fmla="*/ 590280 h 599223"/>
                <a:gd name="connsiteX5" fmla="*/ 12747 w 1242107"/>
                <a:gd name="connsiteY5" fmla="*/ 580120 h 599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107" h="599223">
                  <a:moveTo>
                    <a:pt x="1242107" y="51800"/>
                  </a:moveTo>
                  <a:cubicBezTo>
                    <a:pt x="1174373" y="23013"/>
                    <a:pt x="1106640" y="-5773"/>
                    <a:pt x="1018587" y="1000"/>
                  </a:cubicBezTo>
                  <a:cubicBezTo>
                    <a:pt x="930534" y="7773"/>
                    <a:pt x="793374" y="1000"/>
                    <a:pt x="713787" y="92440"/>
                  </a:cubicBezTo>
                  <a:cubicBezTo>
                    <a:pt x="634200" y="183880"/>
                    <a:pt x="651134" y="466667"/>
                    <a:pt x="541067" y="549640"/>
                  </a:cubicBezTo>
                  <a:cubicBezTo>
                    <a:pt x="431000" y="632613"/>
                    <a:pt x="141440" y="585200"/>
                    <a:pt x="53387" y="590280"/>
                  </a:cubicBezTo>
                  <a:cubicBezTo>
                    <a:pt x="-34666" y="595360"/>
                    <a:pt x="12747" y="580120"/>
                    <a:pt x="12747" y="58012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50">
                <a:solidFill>
                  <a:srgbClr val="000000"/>
                </a:solidFill>
              </a:endParaRPr>
            </a:p>
          </p:txBody>
        </p:sp>
        <p:sp>
          <p:nvSpPr>
            <p:cNvPr id="201" name="Freeform 200"/>
            <p:cNvSpPr/>
            <p:nvPr/>
          </p:nvSpPr>
          <p:spPr>
            <a:xfrm>
              <a:off x="5533414" y="2848936"/>
              <a:ext cx="413370" cy="199420"/>
            </a:xfrm>
            <a:custGeom>
              <a:avLst/>
              <a:gdLst>
                <a:gd name="connsiteX0" fmla="*/ 1242107 w 1242107"/>
                <a:gd name="connsiteY0" fmla="*/ 51800 h 599223"/>
                <a:gd name="connsiteX1" fmla="*/ 1018587 w 1242107"/>
                <a:gd name="connsiteY1" fmla="*/ 1000 h 599223"/>
                <a:gd name="connsiteX2" fmla="*/ 713787 w 1242107"/>
                <a:gd name="connsiteY2" fmla="*/ 92440 h 599223"/>
                <a:gd name="connsiteX3" fmla="*/ 541067 w 1242107"/>
                <a:gd name="connsiteY3" fmla="*/ 549640 h 599223"/>
                <a:gd name="connsiteX4" fmla="*/ 53387 w 1242107"/>
                <a:gd name="connsiteY4" fmla="*/ 590280 h 599223"/>
                <a:gd name="connsiteX5" fmla="*/ 12747 w 1242107"/>
                <a:gd name="connsiteY5" fmla="*/ 580120 h 599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107" h="599223">
                  <a:moveTo>
                    <a:pt x="1242107" y="51800"/>
                  </a:moveTo>
                  <a:cubicBezTo>
                    <a:pt x="1174373" y="23013"/>
                    <a:pt x="1106640" y="-5773"/>
                    <a:pt x="1018587" y="1000"/>
                  </a:cubicBezTo>
                  <a:cubicBezTo>
                    <a:pt x="930534" y="7773"/>
                    <a:pt x="793374" y="1000"/>
                    <a:pt x="713787" y="92440"/>
                  </a:cubicBezTo>
                  <a:cubicBezTo>
                    <a:pt x="634200" y="183880"/>
                    <a:pt x="651134" y="466667"/>
                    <a:pt x="541067" y="549640"/>
                  </a:cubicBezTo>
                  <a:cubicBezTo>
                    <a:pt x="431000" y="632613"/>
                    <a:pt x="141440" y="585200"/>
                    <a:pt x="53387" y="590280"/>
                  </a:cubicBezTo>
                  <a:cubicBezTo>
                    <a:pt x="-34666" y="595360"/>
                    <a:pt x="12747" y="580120"/>
                    <a:pt x="12747" y="58012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50">
                <a:solidFill>
                  <a:srgbClr val="000000"/>
                </a:solidFill>
              </a:endParaRPr>
            </a:p>
          </p:txBody>
        </p:sp>
        <p:sp>
          <p:nvSpPr>
            <p:cNvPr id="202" name="Freeform 201"/>
            <p:cNvSpPr/>
            <p:nvPr/>
          </p:nvSpPr>
          <p:spPr>
            <a:xfrm>
              <a:off x="5536796" y="2869223"/>
              <a:ext cx="413370" cy="199420"/>
            </a:xfrm>
            <a:custGeom>
              <a:avLst/>
              <a:gdLst>
                <a:gd name="connsiteX0" fmla="*/ 1242107 w 1242107"/>
                <a:gd name="connsiteY0" fmla="*/ 51800 h 599223"/>
                <a:gd name="connsiteX1" fmla="*/ 1018587 w 1242107"/>
                <a:gd name="connsiteY1" fmla="*/ 1000 h 599223"/>
                <a:gd name="connsiteX2" fmla="*/ 713787 w 1242107"/>
                <a:gd name="connsiteY2" fmla="*/ 92440 h 599223"/>
                <a:gd name="connsiteX3" fmla="*/ 541067 w 1242107"/>
                <a:gd name="connsiteY3" fmla="*/ 549640 h 599223"/>
                <a:gd name="connsiteX4" fmla="*/ 53387 w 1242107"/>
                <a:gd name="connsiteY4" fmla="*/ 590280 h 599223"/>
                <a:gd name="connsiteX5" fmla="*/ 12747 w 1242107"/>
                <a:gd name="connsiteY5" fmla="*/ 580120 h 599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107" h="599223">
                  <a:moveTo>
                    <a:pt x="1242107" y="51800"/>
                  </a:moveTo>
                  <a:cubicBezTo>
                    <a:pt x="1174373" y="23013"/>
                    <a:pt x="1106640" y="-5773"/>
                    <a:pt x="1018587" y="1000"/>
                  </a:cubicBezTo>
                  <a:cubicBezTo>
                    <a:pt x="930534" y="7773"/>
                    <a:pt x="793374" y="1000"/>
                    <a:pt x="713787" y="92440"/>
                  </a:cubicBezTo>
                  <a:cubicBezTo>
                    <a:pt x="634200" y="183880"/>
                    <a:pt x="651134" y="466667"/>
                    <a:pt x="541067" y="549640"/>
                  </a:cubicBezTo>
                  <a:cubicBezTo>
                    <a:pt x="431000" y="632613"/>
                    <a:pt x="141440" y="585200"/>
                    <a:pt x="53387" y="590280"/>
                  </a:cubicBezTo>
                  <a:cubicBezTo>
                    <a:pt x="-34666" y="595360"/>
                    <a:pt x="12747" y="580120"/>
                    <a:pt x="12747" y="58012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50">
                <a:solidFill>
                  <a:srgbClr val="000000"/>
                </a:solidFill>
              </a:endParaRPr>
            </a:p>
          </p:txBody>
        </p:sp>
        <p:sp>
          <p:nvSpPr>
            <p:cNvPr id="203" name="Freeform 202"/>
            <p:cNvSpPr/>
            <p:nvPr/>
          </p:nvSpPr>
          <p:spPr>
            <a:xfrm>
              <a:off x="5540177" y="2889511"/>
              <a:ext cx="413370" cy="199420"/>
            </a:xfrm>
            <a:custGeom>
              <a:avLst/>
              <a:gdLst>
                <a:gd name="connsiteX0" fmla="*/ 1242107 w 1242107"/>
                <a:gd name="connsiteY0" fmla="*/ 51800 h 599223"/>
                <a:gd name="connsiteX1" fmla="*/ 1018587 w 1242107"/>
                <a:gd name="connsiteY1" fmla="*/ 1000 h 599223"/>
                <a:gd name="connsiteX2" fmla="*/ 713787 w 1242107"/>
                <a:gd name="connsiteY2" fmla="*/ 92440 h 599223"/>
                <a:gd name="connsiteX3" fmla="*/ 541067 w 1242107"/>
                <a:gd name="connsiteY3" fmla="*/ 549640 h 599223"/>
                <a:gd name="connsiteX4" fmla="*/ 53387 w 1242107"/>
                <a:gd name="connsiteY4" fmla="*/ 590280 h 599223"/>
                <a:gd name="connsiteX5" fmla="*/ 12747 w 1242107"/>
                <a:gd name="connsiteY5" fmla="*/ 580120 h 599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107" h="599223">
                  <a:moveTo>
                    <a:pt x="1242107" y="51800"/>
                  </a:moveTo>
                  <a:cubicBezTo>
                    <a:pt x="1174373" y="23013"/>
                    <a:pt x="1106640" y="-5773"/>
                    <a:pt x="1018587" y="1000"/>
                  </a:cubicBezTo>
                  <a:cubicBezTo>
                    <a:pt x="930534" y="7773"/>
                    <a:pt x="793374" y="1000"/>
                    <a:pt x="713787" y="92440"/>
                  </a:cubicBezTo>
                  <a:cubicBezTo>
                    <a:pt x="634200" y="183880"/>
                    <a:pt x="651134" y="466667"/>
                    <a:pt x="541067" y="549640"/>
                  </a:cubicBezTo>
                  <a:cubicBezTo>
                    <a:pt x="431000" y="632613"/>
                    <a:pt x="141440" y="585200"/>
                    <a:pt x="53387" y="590280"/>
                  </a:cubicBezTo>
                  <a:cubicBezTo>
                    <a:pt x="-34666" y="595360"/>
                    <a:pt x="12747" y="580120"/>
                    <a:pt x="12747" y="58012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50">
                <a:solidFill>
                  <a:srgbClr val="000000"/>
                </a:solidFill>
              </a:endParaRPr>
            </a:p>
          </p:txBody>
        </p:sp>
        <p:sp>
          <p:nvSpPr>
            <p:cNvPr id="204" name="Freeform 203"/>
            <p:cNvSpPr/>
            <p:nvPr/>
          </p:nvSpPr>
          <p:spPr>
            <a:xfrm>
              <a:off x="5543558" y="2909798"/>
              <a:ext cx="413370" cy="199420"/>
            </a:xfrm>
            <a:custGeom>
              <a:avLst/>
              <a:gdLst>
                <a:gd name="connsiteX0" fmla="*/ 1242107 w 1242107"/>
                <a:gd name="connsiteY0" fmla="*/ 51800 h 599223"/>
                <a:gd name="connsiteX1" fmla="*/ 1018587 w 1242107"/>
                <a:gd name="connsiteY1" fmla="*/ 1000 h 599223"/>
                <a:gd name="connsiteX2" fmla="*/ 713787 w 1242107"/>
                <a:gd name="connsiteY2" fmla="*/ 92440 h 599223"/>
                <a:gd name="connsiteX3" fmla="*/ 541067 w 1242107"/>
                <a:gd name="connsiteY3" fmla="*/ 549640 h 599223"/>
                <a:gd name="connsiteX4" fmla="*/ 53387 w 1242107"/>
                <a:gd name="connsiteY4" fmla="*/ 590280 h 599223"/>
                <a:gd name="connsiteX5" fmla="*/ 12747 w 1242107"/>
                <a:gd name="connsiteY5" fmla="*/ 580120 h 599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107" h="599223">
                  <a:moveTo>
                    <a:pt x="1242107" y="51800"/>
                  </a:moveTo>
                  <a:cubicBezTo>
                    <a:pt x="1174373" y="23013"/>
                    <a:pt x="1106640" y="-5773"/>
                    <a:pt x="1018587" y="1000"/>
                  </a:cubicBezTo>
                  <a:cubicBezTo>
                    <a:pt x="930534" y="7773"/>
                    <a:pt x="793374" y="1000"/>
                    <a:pt x="713787" y="92440"/>
                  </a:cubicBezTo>
                  <a:cubicBezTo>
                    <a:pt x="634200" y="183880"/>
                    <a:pt x="651134" y="466667"/>
                    <a:pt x="541067" y="549640"/>
                  </a:cubicBezTo>
                  <a:cubicBezTo>
                    <a:pt x="431000" y="632613"/>
                    <a:pt x="141440" y="585200"/>
                    <a:pt x="53387" y="590280"/>
                  </a:cubicBezTo>
                  <a:cubicBezTo>
                    <a:pt x="-34666" y="595360"/>
                    <a:pt x="12747" y="580120"/>
                    <a:pt x="12747" y="58012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50">
                <a:solidFill>
                  <a:srgbClr val="000000"/>
                </a:solidFill>
              </a:endParaRPr>
            </a:p>
          </p:txBody>
        </p:sp>
        <p:sp>
          <p:nvSpPr>
            <p:cNvPr id="205" name="Freeform 204"/>
            <p:cNvSpPr/>
            <p:nvPr/>
          </p:nvSpPr>
          <p:spPr>
            <a:xfrm>
              <a:off x="5550320" y="2926704"/>
              <a:ext cx="413370" cy="199420"/>
            </a:xfrm>
            <a:custGeom>
              <a:avLst/>
              <a:gdLst>
                <a:gd name="connsiteX0" fmla="*/ 1242107 w 1242107"/>
                <a:gd name="connsiteY0" fmla="*/ 51800 h 599223"/>
                <a:gd name="connsiteX1" fmla="*/ 1018587 w 1242107"/>
                <a:gd name="connsiteY1" fmla="*/ 1000 h 599223"/>
                <a:gd name="connsiteX2" fmla="*/ 713787 w 1242107"/>
                <a:gd name="connsiteY2" fmla="*/ 92440 h 599223"/>
                <a:gd name="connsiteX3" fmla="*/ 541067 w 1242107"/>
                <a:gd name="connsiteY3" fmla="*/ 549640 h 599223"/>
                <a:gd name="connsiteX4" fmla="*/ 53387 w 1242107"/>
                <a:gd name="connsiteY4" fmla="*/ 590280 h 599223"/>
                <a:gd name="connsiteX5" fmla="*/ 12747 w 1242107"/>
                <a:gd name="connsiteY5" fmla="*/ 580120 h 599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107" h="599223">
                  <a:moveTo>
                    <a:pt x="1242107" y="51800"/>
                  </a:moveTo>
                  <a:cubicBezTo>
                    <a:pt x="1174373" y="23013"/>
                    <a:pt x="1106640" y="-5773"/>
                    <a:pt x="1018587" y="1000"/>
                  </a:cubicBezTo>
                  <a:cubicBezTo>
                    <a:pt x="930534" y="7773"/>
                    <a:pt x="793374" y="1000"/>
                    <a:pt x="713787" y="92440"/>
                  </a:cubicBezTo>
                  <a:cubicBezTo>
                    <a:pt x="634200" y="183880"/>
                    <a:pt x="651134" y="466667"/>
                    <a:pt x="541067" y="549640"/>
                  </a:cubicBezTo>
                  <a:cubicBezTo>
                    <a:pt x="431000" y="632613"/>
                    <a:pt x="141440" y="585200"/>
                    <a:pt x="53387" y="590280"/>
                  </a:cubicBezTo>
                  <a:cubicBezTo>
                    <a:pt x="-34666" y="595360"/>
                    <a:pt x="12747" y="580120"/>
                    <a:pt x="12747" y="58012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50">
                <a:solidFill>
                  <a:srgbClr val="000000"/>
                </a:solidFill>
              </a:endParaRPr>
            </a:p>
          </p:txBody>
        </p:sp>
        <p:sp>
          <p:nvSpPr>
            <p:cNvPr id="206" name="Freeform 205"/>
            <p:cNvSpPr/>
            <p:nvPr/>
          </p:nvSpPr>
          <p:spPr>
            <a:xfrm>
              <a:off x="5553702" y="2946991"/>
              <a:ext cx="413370" cy="199420"/>
            </a:xfrm>
            <a:custGeom>
              <a:avLst/>
              <a:gdLst>
                <a:gd name="connsiteX0" fmla="*/ 1242107 w 1242107"/>
                <a:gd name="connsiteY0" fmla="*/ 51800 h 599223"/>
                <a:gd name="connsiteX1" fmla="*/ 1018587 w 1242107"/>
                <a:gd name="connsiteY1" fmla="*/ 1000 h 599223"/>
                <a:gd name="connsiteX2" fmla="*/ 713787 w 1242107"/>
                <a:gd name="connsiteY2" fmla="*/ 92440 h 599223"/>
                <a:gd name="connsiteX3" fmla="*/ 541067 w 1242107"/>
                <a:gd name="connsiteY3" fmla="*/ 549640 h 599223"/>
                <a:gd name="connsiteX4" fmla="*/ 53387 w 1242107"/>
                <a:gd name="connsiteY4" fmla="*/ 590280 h 599223"/>
                <a:gd name="connsiteX5" fmla="*/ 12747 w 1242107"/>
                <a:gd name="connsiteY5" fmla="*/ 580120 h 599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107" h="599223">
                  <a:moveTo>
                    <a:pt x="1242107" y="51800"/>
                  </a:moveTo>
                  <a:cubicBezTo>
                    <a:pt x="1174373" y="23013"/>
                    <a:pt x="1106640" y="-5773"/>
                    <a:pt x="1018587" y="1000"/>
                  </a:cubicBezTo>
                  <a:cubicBezTo>
                    <a:pt x="930534" y="7773"/>
                    <a:pt x="793374" y="1000"/>
                    <a:pt x="713787" y="92440"/>
                  </a:cubicBezTo>
                  <a:cubicBezTo>
                    <a:pt x="634200" y="183880"/>
                    <a:pt x="651134" y="466667"/>
                    <a:pt x="541067" y="549640"/>
                  </a:cubicBezTo>
                  <a:cubicBezTo>
                    <a:pt x="431000" y="632613"/>
                    <a:pt x="141440" y="585200"/>
                    <a:pt x="53387" y="590280"/>
                  </a:cubicBezTo>
                  <a:cubicBezTo>
                    <a:pt x="-34666" y="595360"/>
                    <a:pt x="12747" y="580120"/>
                    <a:pt x="12747" y="58012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50">
                <a:solidFill>
                  <a:srgbClr val="000000"/>
                </a:solidFill>
              </a:endParaRPr>
            </a:p>
          </p:txBody>
        </p:sp>
        <p:sp>
          <p:nvSpPr>
            <p:cNvPr id="207" name="Freeform 206"/>
            <p:cNvSpPr/>
            <p:nvPr/>
          </p:nvSpPr>
          <p:spPr>
            <a:xfrm>
              <a:off x="5557083" y="2967279"/>
              <a:ext cx="413370" cy="199420"/>
            </a:xfrm>
            <a:custGeom>
              <a:avLst/>
              <a:gdLst>
                <a:gd name="connsiteX0" fmla="*/ 1242107 w 1242107"/>
                <a:gd name="connsiteY0" fmla="*/ 51800 h 599223"/>
                <a:gd name="connsiteX1" fmla="*/ 1018587 w 1242107"/>
                <a:gd name="connsiteY1" fmla="*/ 1000 h 599223"/>
                <a:gd name="connsiteX2" fmla="*/ 713787 w 1242107"/>
                <a:gd name="connsiteY2" fmla="*/ 92440 h 599223"/>
                <a:gd name="connsiteX3" fmla="*/ 541067 w 1242107"/>
                <a:gd name="connsiteY3" fmla="*/ 549640 h 599223"/>
                <a:gd name="connsiteX4" fmla="*/ 53387 w 1242107"/>
                <a:gd name="connsiteY4" fmla="*/ 590280 h 599223"/>
                <a:gd name="connsiteX5" fmla="*/ 12747 w 1242107"/>
                <a:gd name="connsiteY5" fmla="*/ 580120 h 599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107" h="599223">
                  <a:moveTo>
                    <a:pt x="1242107" y="51800"/>
                  </a:moveTo>
                  <a:cubicBezTo>
                    <a:pt x="1174373" y="23013"/>
                    <a:pt x="1106640" y="-5773"/>
                    <a:pt x="1018587" y="1000"/>
                  </a:cubicBezTo>
                  <a:cubicBezTo>
                    <a:pt x="930534" y="7773"/>
                    <a:pt x="793374" y="1000"/>
                    <a:pt x="713787" y="92440"/>
                  </a:cubicBezTo>
                  <a:cubicBezTo>
                    <a:pt x="634200" y="183880"/>
                    <a:pt x="651134" y="466667"/>
                    <a:pt x="541067" y="549640"/>
                  </a:cubicBezTo>
                  <a:cubicBezTo>
                    <a:pt x="431000" y="632613"/>
                    <a:pt x="141440" y="585200"/>
                    <a:pt x="53387" y="590280"/>
                  </a:cubicBezTo>
                  <a:cubicBezTo>
                    <a:pt x="-34666" y="595360"/>
                    <a:pt x="12747" y="580120"/>
                    <a:pt x="12747" y="58012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50">
                <a:solidFill>
                  <a:srgbClr val="000000"/>
                </a:solidFill>
              </a:endParaRPr>
            </a:p>
          </p:txBody>
        </p:sp>
        <p:sp>
          <p:nvSpPr>
            <p:cNvPr id="208" name="Freeform 207"/>
            <p:cNvSpPr/>
            <p:nvPr/>
          </p:nvSpPr>
          <p:spPr>
            <a:xfrm>
              <a:off x="5560464" y="2987566"/>
              <a:ext cx="413370" cy="199420"/>
            </a:xfrm>
            <a:custGeom>
              <a:avLst/>
              <a:gdLst>
                <a:gd name="connsiteX0" fmla="*/ 1242107 w 1242107"/>
                <a:gd name="connsiteY0" fmla="*/ 51800 h 599223"/>
                <a:gd name="connsiteX1" fmla="*/ 1018587 w 1242107"/>
                <a:gd name="connsiteY1" fmla="*/ 1000 h 599223"/>
                <a:gd name="connsiteX2" fmla="*/ 713787 w 1242107"/>
                <a:gd name="connsiteY2" fmla="*/ 92440 h 599223"/>
                <a:gd name="connsiteX3" fmla="*/ 541067 w 1242107"/>
                <a:gd name="connsiteY3" fmla="*/ 549640 h 599223"/>
                <a:gd name="connsiteX4" fmla="*/ 53387 w 1242107"/>
                <a:gd name="connsiteY4" fmla="*/ 590280 h 599223"/>
                <a:gd name="connsiteX5" fmla="*/ 12747 w 1242107"/>
                <a:gd name="connsiteY5" fmla="*/ 580120 h 599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107" h="599223">
                  <a:moveTo>
                    <a:pt x="1242107" y="51800"/>
                  </a:moveTo>
                  <a:cubicBezTo>
                    <a:pt x="1174373" y="23013"/>
                    <a:pt x="1106640" y="-5773"/>
                    <a:pt x="1018587" y="1000"/>
                  </a:cubicBezTo>
                  <a:cubicBezTo>
                    <a:pt x="930534" y="7773"/>
                    <a:pt x="793374" y="1000"/>
                    <a:pt x="713787" y="92440"/>
                  </a:cubicBezTo>
                  <a:cubicBezTo>
                    <a:pt x="634200" y="183880"/>
                    <a:pt x="651134" y="466667"/>
                    <a:pt x="541067" y="549640"/>
                  </a:cubicBezTo>
                  <a:cubicBezTo>
                    <a:pt x="431000" y="632613"/>
                    <a:pt x="141440" y="585200"/>
                    <a:pt x="53387" y="590280"/>
                  </a:cubicBezTo>
                  <a:cubicBezTo>
                    <a:pt x="-34666" y="595360"/>
                    <a:pt x="12747" y="580120"/>
                    <a:pt x="12747" y="58012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50">
                <a:solidFill>
                  <a:srgbClr val="000000"/>
                </a:solidFill>
              </a:endParaRPr>
            </a:p>
          </p:txBody>
        </p:sp>
        <p:grpSp>
          <p:nvGrpSpPr>
            <p:cNvPr id="209" name="Group 208"/>
            <p:cNvGrpSpPr/>
            <p:nvPr/>
          </p:nvGrpSpPr>
          <p:grpSpPr>
            <a:xfrm>
              <a:off x="5927500" y="2666224"/>
              <a:ext cx="453084" cy="430848"/>
              <a:chOff x="3921760" y="1309490"/>
              <a:chExt cx="1361440" cy="1294625"/>
            </a:xfrm>
          </p:grpSpPr>
          <p:grpSp>
            <p:nvGrpSpPr>
              <p:cNvPr id="280" name="Group 279"/>
              <p:cNvGrpSpPr/>
              <p:nvPr/>
            </p:nvGrpSpPr>
            <p:grpSpPr>
              <a:xfrm>
                <a:off x="4551680" y="1912005"/>
                <a:ext cx="731520" cy="692110"/>
                <a:chOff x="4551680" y="1912005"/>
                <a:chExt cx="731520" cy="692110"/>
              </a:xfrm>
            </p:grpSpPr>
            <p:grpSp>
              <p:nvGrpSpPr>
                <p:cNvPr id="326" name="Group 325"/>
                <p:cNvGrpSpPr/>
                <p:nvPr/>
              </p:nvGrpSpPr>
              <p:grpSpPr>
                <a:xfrm>
                  <a:off x="4866640" y="1917085"/>
                  <a:ext cx="416560" cy="687030"/>
                  <a:chOff x="4866640" y="1917085"/>
                  <a:chExt cx="416560" cy="687030"/>
                </a:xfrm>
              </p:grpSpPr>
              <p:grpSp>
                <p:nvGrpSpPr>
                  <p:cNvPr id="334" name="Group 333"/>
                  <p:cNvGrpSpPr/>
                  <p:nvPr/>
                </p:nvGrpSpPr>
                <p:grpSpPr>
                  <a:xfrm>
                    <a:off x="4866640" y="2204720"/>
                    <a:ext cx="416560" cy="399395"/>
                    <a:chOff x="4866640" y="2204720"/>
                    <a:chExt cx="416560" cy="399395"/>
                  </a:xfrm>
                </p:grpSpPr>
                <p:sp>
                  <p:nvSpPr>
                    <p:cNvPr id="338" name="Cube 337"/>
                    <p:cNvSpPr/>
                    <p:nvPr/>
                  </p:nvSpPr>
                  <p:spPr>
                    <a:xfrm flipH="1">
                      <a:off x="4866640" y="2204720"/>
                      <a:ext cx="416560" cy="399395"/>
                    </a:xfrm>
                    <a:prstGeom prst="cube">
                      <a:avLst/>
                    </a:prstGeom>
                    <a:solidFill>
                      <a:srgbClr val="FFFFFF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5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339" name="Oval 338"/>
                    <p:cNvSpPr/>
                    <p:nvPr/>
                  </p:nvSpPr>
                  <p:spPr>
                    <a:xfrm>
                      <a:off x="5019040" y="2346960"/>
                      <a:ext cx="223520" cy="223520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5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grpSp>
                <p:nvGrpSpPr>
                  <p:cNvPr id="335" name="Group 334"/>
                  <p:cNvGrpSpPr/>
                  <p:nvPr/>
                </p:nvGrpSpPr>
                <p:grpSpPr>
                  <a:xfrm>
                    <a:off x="4866640" y="1917085"/>
                    <a:ext cx="416560" cy="399395"/>
                    <a:chOff x="4866640" y="2204720"/>
                    <a:chExt cx="416560" cy="399395"/>
                  </a:xfrm>
                </p:grpSpPr>
                <p:sp>
                  <p:nvSpPr>
                    <p:cNvPr id="336" name="Cube 335"/>
                    <p:cNvSpPr/>
                    <p:nvPr/>
                  </p:nvSpPr>
                  <p:spPr>
                    <a:xfrm flipH="1">
                      <a:off x="4866640" y="2204720"/>
                      <a:ext cx="416560" cy="399395"/>
                    </a:xfrm>
                    <a:prstGeom prst="cube">
                      <a:avLst/>
                    </a:prstGeom>
                    <a:solidFill>
                      <a:srgbClr val="FFFFFF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5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337" name="Oval 336"/>
                    <p:cNvSpPr/>
                    <p:nvPr/>
                  </p:nvSpPr>
                  <p:spPr>
                    <a:xfrm>
                      <a:off x="5019040" y="2346960"/>
                      <a:ext cx="223520" cy="223520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5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327" name="Group 326"/>
                <p:cNvGrpSpPr/>
                <p:nvPr/>
              </p:nvGrpSpPr>
              <p:grpSpPr>
                <a:xfrm>
                  <a:off x="4551680" y="1912005"/>
                  <a:ext cx="416560" cy="687030"/>
                  <a:chOff x="4866640" y="1917085"/>
                  <a:chExt cx="416560" cy="687030"/>
                </a:xfrm>
              </p:grpSpPr>
              <p:grpSp>
                <p:nvGrpSpPr>
                  <p:cNvPr id="328" name="Group 327"/>
                  <p:cNvGrpSpPr/>
                  <p:nvPr/>
                </p:nvGrpSpPr>
                <p:grpSpPr>
                  <a:xfrm>
                    <a:off x="4866640" y="2204720"/>
                    <a:ext cx="416560" cy="399395"/>
                    <a:chOff x="4866640" y="2204720"/>
                    <a:chExt cx="416560" cy="399395"/>
                  </a:xfrm>
                </p:grpSpPr>
                <p:sp>
                  <p:nvSpPr>
                    <p:cNvPr id="332" name="Cube 331"/>
                    <p:cNvSpPr/>
                    <p:nvPr/>
                  </p:nvSpPr>
                  <p:spPr>
                    <a:xfrm flipH="1">
                      <a:off x="4866640" y="2204720"/>
                      <a:ext cx="416560" cy="399395"/>
                    </a:xfrm>
                    <a:prstGeom prst="cube">
                      <a:avLst/>
                    </a:prstGeom>
                    <a:solidFill>
                      <a:srgbClr val="FFFFFF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5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333" name="Oval 332"/>
                    <p:cNvSpPr/>
                    <p:nvPr/>
                  </p:nvSpPr>
                  <p:spPr>
                    <a:xfrm>
                      <a:off x="5019040" y="2346960"/>
                      <a:ext cx="223520" cy="223520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5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grpSp>
                <p:nvGrpSpPr>
                  <p:cNvPr id="329" name="Group 328"/>
                  <p:cNvGrpSpPr/>
                  <p:nvPr/>
                </p:nvGrpSpPr>
                <p:grpSpPr>
                  <a:xfrm>
                    <a:off x="4866640" y="1917085"/>
                    <a:ext cx="416560" cy="399395"/>
                    <a:chOff x="4866640" y="2204720"/>
                    <a:chExt cx="416560" cy="399395"/>
                  </a:xfrm>
                </p:grpSpPr>
                <p:sp>
                  <p:nvSpPr>
                    <p:cNvPr id="330" name="Cube 329"/>
                    <p:cNvSpPr/>
                    <p:nvPr/>
                  </p:nvSpPr>
                  <p:spPr>
                    <a:xfrm flipH="1">
                      <a:off x="4866640" y="2204720"/>
                      <a:ext cx="416560" cy="399395"/>
                    </a:xfrm>
                    <a:prstGeom prst="cube">
                      <a:avLst/>
                    </a:prstGeom>
                    <a:solidFill>
                      <a:srgbClr val="FFFFFF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5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331" name="Oval 330"/>
                    <p:cNvSpPr/>
                    <p:nvPr/>
                  </p:nvSpPr>
                  <p:spPr>
                    <a:xfrm>
                      <a:off x="5019040" y="2346960"/>
                      <a:ext cx="223520" cy="223520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5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81" name="Group 280"/>
              <p:cNvGrpSpPr/>
              <p:nvPr/>
            </p:nvGrpSpPr>
            <p:grpSpPr>
              <a:xfrm>
                <a:off x="3921760" y="1901230"/>
                <a:ext cx="731520" cy="692110"/>
                <a:chOff x="4551680" y="1912005"/>
                <a:chExt cx="731520" cy="692110"/>
              </a:xfrm>
            </p:grpSpPr>
            <p:grpSp>
              <p:nvGrpSpPr>
                <p:cNvPr id="312" name="Group 311"/>
                <p:cNvGrpSpPr/>
                <p:nvPr/>
              </p:nvGrpSpPr>
              <p:grpSpPr>
                <a:xfrm>
                  <a:off x="4866640" y="1917085"/>
                  <a:ext cx="416560" cy="687030"/>
                  <a:chOff x="4866640" y="1917085"/>
                  <a:chExt cx="416560" cy="687030"/>
                </a:xfrm>
              </p:grpSpPr>
              <p:grpSp>
                <p:nvGrpSpPr>
                  <p:cNvPr id="320" name="Group 319"/>
                  <p:cNvGrpSpPr/>
                  <p:nvPr/>
                </p:nvGrpSpPr>
                <p:grpSpPr>
                  <a:xfrm>
                    <a:off x="4866640" y="2204720"/>
                    <a:ext cx="416560" cy="399395"/>
                    <a:chOff x="4866640" y="2204720"/>
                    <a:chExt cx="416560" cy="399395"/>
                  </a:xfrm>
                </p:grpSpPr>
                <p:sp>
                  <p:nvSpPr>
                    <p:cNvPr id="324" name="Cube 323"/>
                    <p:cNvSpPr/>
                    <p:nvPr/>
                  </p:nvSpPr>
                  <p:spPr>
                    <a:xfrm flipH="1">
                      <a:off x="4866640" y="2204720"/>
                      <a:ext cx="416560" cy="399395"/>
                    </a:xfrm>
                    <a:prstGeom prst="cube">
                      <a:avLst/>
                    </a:prstGeom>
                    <a:solidFill>
                      <a:srgbClr val="FFFFFF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5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325" name="Oval 324"/>
                    <p:cNvSpPr/>
                    <p:nvPr/>
                  </p:nvSpPr>
                  <p:spPr>
                    <a:xfrm>
                      <a:off x="5019040" y="2346960"/>
                      <a:ext cx="223520" cy="223520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5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grpSp>
                <p:nvGrpSpPr>
                  <p:cNvPr id="321" name="Group 320"/>
                  <p:cNvGrpSpPr/>
                  <p:nvPr/>
                </p:nvGrpSpPr>
                <p:grpSpPr>
                  <a:xfrm>
                    <a:off x="4866640" y="1917085"/>
                    <a:ext cx="416560" cy="399395"/>
                    <a:chOff x="4866640" y="2204720"/>
                    <a:chExt cx="416560" cy="399395"/>
                  </a:xfrm>
                </p:grpSpPr>
                <p:sp>
                  <p:nvSpPr>
                    <p:cNvPr id="322" name="Cube 321"/>
                    <p:cNvSpPr/>
                    <p:nvPr/>
                  </p:nvSpPr>
                  <p:spPr>
                    <a:xfrm flipH="1">
                      <a:off x="4866640" y="2204720"/>
                      <a:ext cx="416560" cy="399395"/>
                    </a:xfrm>
                    <a:prstGeom prst="cube">
                      <a:avLst/>
                    </a:prstGeom>
                    <a:solidFill>
                      <a:srgbClr val="FFFFFF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5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323" name="Oval 322"/>
                    <p:cNvSpPr/>
                    <p:nvPr/>
                  </p:nvSpPr>
                  <p:spPr>
                    <a:xfrm>
                      <a:off x="5019040" y="2346960"/>
                      <a:ext cx="223520" cy="223520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5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313" name="Group 312"/>
                <p:cNvGrpSpPr/>
                <p:nvPr/>
              </p:nvGrpSpPr>
              <p:grpSpPr>
                <a:xfrm>
                  <a:off x="4551680" y="1912005"/>
                  <a:ext cx="416560" cy="687030"/>
                  <a:chOff x="4866640" y="1917085"/>
                  <a:chExt cx="416560" cy="687030"/>
                </a:xfrm>
              </p:grpSpPr>
              <p:grpSp>
                <p:nvGrpSpPr>
                  <p:cNvPr id="314" name="Group 313"/>
                  <p:cNvGrpSpPr/>
                  <p:nvPr/>
                </p:nvGrpSpPr>
                <p:grpSpPr>
                  <a:xfrm>
                    <a:off x="4866640" y="2204720"/>
                    <a:ext cx="416560" cy="399395"/>
                    <a:chOff x="4866640" y="2204720"/>
                    <a:chExt cx="416560" cy="399395"/>
                  </a:xfrm>
                </p:grpSpPr>
                <p:sp>
                  <p:nvSpPr>
                    <p:cNvPr id="318" name="Cube 317"/>
                    <p:cNvSpPr/>
                    <p:nvPr/>
                  </p:nvSpPr>
                  <p:spPr>
                    <a:xfrm flipH="1">
                      <a:off x="4866640" y="2204720"/>
                      <a:ext cx="416560" cy="399395"/>
                    </a:xfrm>
                    <a:prstGeom prst="cube">
                      <a:avLst/>
                    </a:prstGeom>
                    <a:solidFill>
                      <a:srgbClr val="FFFFFF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5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319" name="Oval 318"/>
                    <p:cNvSpPr/>
                    <p:nvPr/>
                  </p:nvSpPr>
                  <p:spPr>
                    <a:xfrm>
                      <a:off x="5019040" y="2346960"/>
                      <a:ext cx="223520" cy="223520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5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grpSp>
                <p:nvGrpSpPr>
                  <p:cNvPr id="315" name="Group 314"/>
                  <p:cNvGrpSpPr/>
                  <p:nvPr/>
                </p:nvGrpSpPr>
                <p:grpSpPr>
                  <a:xfrm>
                    <a:off x="4866640" y="1917085"/>
                    <a:ext cx="416560" cy="399395"/>
                    <a:chOff x="4866640" y="2204720"/>
                    <a:chExt cx="416560" cy="399395"/>
                  </a:xfrm>
                </p:grpSpPr>
                <p:sp>
                  <p:nvSpPr>
                    <p:cNvPr id="316" name="Cube 315"/>
                    <p:cNvSpPr/>
                    <p:nvPr/>
                  </p:nvSpPr>
                  <p:spPr>
                    <a:xfrm flipH="1">
                      <a:off x="4866640" y="2204720"/>
                      <a:ext cx="416560" cy="399395"/>
                    </a:xfrm>
                    <a:prstGeom prst="cube">
                      <a:avLst/>
                    </a:prstGeom>
                    <a:solidFill>
                      <a:srgbClr val="FFFFFF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5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317" name="Oval 316"/>
                    <p:cNvSpPr/>
                    <p:nvPr/>
                  </p:nvSpPr>
                  <p:spPr>
                    <a:xfrm>
                      <a:off x="5019040" y="2346960"/>
                      <a:ext cx="223520" cy="223520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5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82" name="Group 281"/>
              <p:cNvGrpSpPr/>
              <p:nvPr/>
            </p:nvGrpSpPr>
            <p:grpSpPr>
              <a:xfrm>
                <a:off x="4551680" y="1320265"/>
                <a:ext cx="731520" cy="692110"/>
                <a:chOff x="4551680" y="1912005"/>
                <a:chExt cx="731520" cy="692110"/>
              </a:xfrm>
            </p:grpSpPr>
            <p:grpSp>
              <p:nvGrpSpPr>
                <p:cNvPr id="298" name="Group 297"/>
                <p:cNvGrpSpPr/>
                <p:nvPr/>
              </p:nvGrpSpPr>
              <p:grpSpPr>
                <a:xfrm>
                  <a:off x="4866640" y="1917085"/>
                  <a:ext cx="416560" cy="687030"/>
                  <a:chOff x="4866640" y="1917085"/>
                  <a:chExt cx="416560" cy="687030"/>
                </a:xfrm>
              </p:grpSpPr>
              <p:grpSp>
                <p:nvGrpSpPr>
                  <p:cNvPr id="306" name="Group 305"/>
                  <p:cNvGrpSpPr/>
                  <p:nvPr/>
                </p:nvGrpSpPr>
                <p:grpSpPr>
                  <a:xfrm>
                    <a:off x="4866640" y="2204720"/>
                    <a:ext cx="416560" cy="399395"/>
                    <a:chOff x="4866640" y="2204720"/>
                    <a:chExt cx="416560" cy="399395"/>
                  </a:xfrm>
                </p:grpSpPr>
                <p:sp>
                  <p:nvSpPr>
                    <p:cNvPr id="310" name="Cube 309"/>
                    <p:cNvSpPr/>
                    <p:nvPr/>
                  </p:nvSpPr>
                  <p:spPr>
                    <a:xfrm flipH="1">
                      <a:off x="4866640" y="2204720"/>
                      <a:ext cx="416560" cy="399395"/>
                    </a:xfrm>
                    <a:prstGeom prst="cube">
                      <a:avLst/>
                    </a:prstGeom>
                    <a:solidFill>
                      <a:srgbClr val="FFFFFF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5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311" name="Oval 310"/>
                    <p:cNvSpPr/>
                    <p:nvPr/>
                  </p:nvSpPr>
                  <p:spPr>
                    <a:xfrm>
                      <a:off x="5019040" y="2346960"/>
                      <a:ext cx="223520" cy="223520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5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grpSp>
                <p:nvGrpSpPr>
                  <p:cNvPr id="307" name="Group 306"/>
                  <p:cNvGrpSpPr/>
                  <p:nvPr/>
                </p:nvGrpSpPr>
                <p:grpSpPr>
                  <a:xfrm>
                    <a:off x="4866640" y="1917085"/>
                    <a:ext cx="416560" cy="399395"/>
                    <a:chOff x="4866640" y="2204720"/>
                    <a:chExt cx="416560" cy="399395"/>
                  </a:xfrm>
                </p:grpSpPr>
                <p:sp>
                  <p:nvSpPr>
                    <p:cNvPr id="308" name="Cube 307"/>
                    <p:cNvSpPr/>
                    <p:nvPr/>
                  </p:nvSpPr>
                  <p:spPr>
                    <a:xfrm flipH="1">
                      <a:off x="4866640" y="2204720"/>
                      <a:ext cx="416560" cy="399395"/>
                    </a:xfrm>
                    <a:prstGeom prst="cube">
                      <a:avLst/>
                    </a:prstGeom>
                    <a:solidFill>
                      <a:srgbClr val="FFFFFF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5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309" name="Oval 308"/>
                    <p:cNvSpPr/>
                    <p:nvPr/>
                  </p:nvSpPr>
                  <p:spPr>
                    <a:xfrm>
                      <a:off x="5019040" y="2346960"/>
                      <a:ext cx="223520" cy="223520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5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299" name="Group 298"/>
                <p:cNvGrpSpPr/>
                <p:nvPr/>
              </p:nvGrpSpPr>
              <p:grpSpPr>
                <a:xfrm>
                  <a:off x="4551680" y="1912005"/>
                  <a:ext cx="416560" cy="687030"/>
                  <a:chOff x="4866640" y="1917085"/>
                  <a:chExt cx="416560" cy="687030"/>
                </a:xfrm>
              </p:grpSpPr>
              <p:grpSp>
                <p:nvGrpSpPr>
                  <p:cNvPr id="300" name="Group 299"/>
                  <p:cNvGrpSpPr/>
                  <p:nvPr/>
                </p:nvGrpSpPr>
                <p:grpSpPr>
                  <a:xfrm>
                    <a:off x="4866640" y="2204720"/>
                    <a:ext cx="416560" cy="399395"/>
                    <a:chOff x="4866640" y="2204720"/>
                    <a:chExt cx="416560" cy="399395"/>
                  </a:xfrm>
                </p:grpSpPr>
                <p:sp>
                  <p:nvSpPr>
                    <p:cNvPr id="304" name="Cube 303"/>
                    <p:cNvSpPr/>
                    <p:nvPr/>
                  </p:nvSpPr>
                  <p:spPr>
                    <a:xfrm flipH="1">
                      <a:off x="4866640" y="2204720"/>
                      <a:ext cx="416560" cy="399395"/>
                    </a:xfrm>
                    <a:prstGeom prst="cube">
                      <a:avLst/>
                    </a:prstGeom>
                    <a:solidFill>
                      <a:srgbClr val="FFFFFF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5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305" name="Oval 304"/>
                    <p:cNvSpPr/>
                    <p:nvPr/>
                  </p:nvSpPr>
                  <p:spPr>
                    <a:xfrm>
                      <a:off x="5019040" y="2346960"/>
                      <a:ext cx="223520" cy="223520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5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grpSp>
                <p:nvGrpSpPr>
                  <p:cNvPr id="301" name="Group 300"/>
                  <p:cNvGrpSpPr/>
                  <p:nvPr/>
                </p:nvGrpSpPr>
                <p:grpSpPr>
                  <a:xfrm>
                    <a:off x="4866640" y="1917085"/>
                    <a:ext cx="416560" cy="399395"/>
                    <a:chOff x="4866640" y="2204720"/>
                    <a:chExt cx="416560" cy="399395"/>
                  </a:xfrm>
                </p:grpSpPr>
                <p:sp>
                  <p:nvSpPr>
                    <p:cNvPr id="302" name="Cube 301"/>
                    <p:cNvSpPr/>
                    <p:nvPr/>
                  </p:nvSpPr>
                  <p:spPr>
                    <a:xfrm flipH="1">
                      <a:off x="4866640" y="2204720"/>
                      <a:ext cx="416560" cy="399395"/>
                    </a:xfrm>
                    <a:prstGeom prst="cube">
                      <a:avLst/>
                    </a:prstGeom>
                    <a:solidFill>
                      <a:srgbClr val="FFFFFF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5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303" name="Oval 302"/>
                    <p:cNvSpPr/>
                    <p:nvPr/>
                  </p:nvSpPr>
                  <p:spPr>
                    <a:xfrm>
                      <a:off x="5019040" y="2346960"/>
                      <a:ext cx="223520" cy="223520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5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83" name="Group 282"/>
              <p:cNvGrpSpPr/>
              <p:nvPr/>
            </p:nvGrpSpPr>
            <p:grpSpPr>
              <a:xfrm>
                <a:off x="3921760" y="1309490"/>
                <a:ext cx="731520" cy="692110"/>
                <a:chOff x="4551680" y="1912005"/>
                <a:chExt cx="731520" cy="692110"/>
              </a:xfrm>
            </p:grpSpPr>
            <p:grpSp>
              <p:nvGrpSpPr>
                <p:cNvPr id="284" name="Group 283"/>
                <p:cNvGrpSpPr/>
                <p:nvPr/>
              </p:nvGrpSpPr>
              <p:grpSpPr>
                <a:xfrm>
                  <a:off x="4866640" y="1917085"/>
                  <a:ext cx="416560" cy="687030"/>
                  <a:chOff x="4866640" y="1917085"/>
                  <a:chExt cx="416560" cy="687030"/>
                </a:xfrm>
              </p:grpSpPr>
              <p:grpSp>
                <p:nvGrpSpPr>
                  <p:cNvPr id="292" name="Group 291"/>
                  <p:cNvGrpSpPr/>
                  <p:nvPr/>
                </p:nvGrpSpPr>
                <p:grpSpPr>
                  <a:xfrm>
                    <a:off x="4866640" y="2204720"/>
                    <a:ext cx="416560" cy="399395"/>
                    <a:chOff x="4866640" y="2204720"/>
                    <a:chExt cx="416560" cy="399395"/>
                  </a:xfrm>
                </p:grpSpPr>
                <p:sp>
                  <p:nvSpPr>
                    <p:cNvPr id="296" name="Cube 295"/>
                    <p:cNvSpPr/>
                    <p:nvPr/>
                  </p:nvSpPr>
                  <p:spPr>
                    <a:xfrm flipH="1">
                      <a:off x="4866640" y="2204720"/>
                      <a:ext cx="416560" cy="399395"/>
                    </a:xfrm>
                    <a:prstGeom prst="cube">
                      <a:avLst/>
                    </a:prstGeom>
                    <a:solidFill>
                      <a:srgbClr val="FFFFFF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5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97" name="Oval 296"/>
                    <p:cNvSpPr/>
                    <p:nvPr/>
                  </p:nvSpPr>
                  <p:spPr>
                    <a:xfrm>
                      <a:off x="5019040" y="2346960"/>
                      <a:ext cx="223520" cy="223520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5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grpSp>
                <p:nvGrpSpPr>
                  <p:cNvPr id="293" name="Group 292"/>
                  <p:cNvGrpSpPr/>
                  <p:nvPr/>
                </p:nvGrpSpPr>
                <p:grpSpPr>
                  <a:xfrm>
                    <a:off x="4866640" y="1917085"/>
                    <a:ext cx="416560" cy="399395"/>
                    <a:chOff x="4866640" y="2204720"/>
                    <a:chExt cx="416560" cy="399395"/>
                  </a:xfrm>
                </p:grpSpPr>
                <p:sp>
                  <p:nvSpPr>
                    <p:cNvPr id="294" name="Cube 293"/>
                    <p:cNvSpPr/>
                    <p:nvPr/>
                  </p:nvSpPr>
                  <p:spPr>
                    <a:xfrm flipH="1">
                      <a:off x="4866640" y="2204720"/>
                      <a:ext cx="416560" cy="399395"/>
                    </a:xfrm>
                    <a:prstGeom prst="cube">
                      <a:avLst/>
                    </a:prstGeom>
                    <a:solidFill>
                      <a:srgbClr val="FFFFFF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5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95" name="Oval 294"/>
                    <p:cNvSpPr/>
                    <p:nvPr/>
                  </p:nvSpPr>
                  <p:spPr>
                    <a:xfrm>
                      <a:off x="5019040" y="2346960"/>
                      <a:ext cx="223520" cy="223520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5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285" name="Group 284"/>
                <p:cNvGrpSpPr/>
                <p:nvPr/>
              </p:nvGrpSpPr>
              <p:grpSpPr>
                <a:xfrm>
                  <a:off x="4551680" y="1912005"/>
                  <a:ext cx="416560" cy="687030"/>
                  <a:chOff x="4866640" y="1917085"/>
                  <a:chExt cx="416560" cy="687030"/>
                </a:xfrm>
              </p:grpSpPr>
              <p:grpSp>
                <p:nvGrpSpPr>
                  <p:cNvPr id="286" name="Group 285"/>
                  <p:cNvGrpSpPr/>
                  <p:nvPr/>
                </p:nvGrpSpPr>
                <p:grpSpPr>
                  <a:xfrm>
                    <a:off x="4866640" y="2204720"/>
                    <a:ext cx="416560" cy="399395"/>
                    <a:chOff x="4866640" y="2204720"/>
                    <a:chExt cx="416560" cy="399395"/>
                  </a:xfrm>
                </p:grpSpPr>
                <p:sp>
                  <p:nvSpPr>
                    <p:cNvPr id="290" name="Cube 289"/>
                    <p:cNvSpPr/>
                    <p:nvPr/>
                  </p:nvSpPr>
                  <p:spPr>
                    <a:xfrm flipH="1">
                      <a:off x="4866640" y="2204720"/>
                      <a:ext cx="416560" cy="399395"/>
                    </a:xfrm>
                    <a:prstGeom prst="cube">
                      <a:avLst/>
                    </a:prstGeom>
                    <a:solidFill>
                      <a:srgbClr val="FFFFFF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5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91" name="Oval 290"/>
                    <p:cNvSpPr/>
                    <p:nvPr/>
                  </p:nvSpPr>
                  <p:spPr>
                    <a:xfrm>
                      <a:off x="5019040" y="2346960"/>
                      <a:ext cx="223520" cy="223520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5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grpSp>
                <p:nvGrpSpPr>
                  <p:cNvPr id="287" name="Group 286"/>
                  <p:cNvGrpSpPr/>
                  <p:nvPr/>
                </p:nvGrpSpPr>
                <p:grpSpPr>
                  <a:xfrm>
                    <a:off x="4866640" y="1917085"/>
                    <a:ext cx="416560" cy="399395"/>
                    <a:chOff x="4866640" y="2204720"/>
                    <a:chExt cx="416560" cy="399395"/>
                  </a:xfrm>
                </p:grpSpPr>
                <p:sp>
                  <p:nvSpPr>
                    <p:cNvPr id="288" name="Cube 287"/>
                    <p:cNvSpPr/>
                    <p:nvPr/>
                  </p:nvSpPr>
                  <p:spPr>
                    <a:xfrm flipH="1">
                      <a:off x="4866640" y="2204720"/>
                      <a:ext cx="416560" cy="399395"/>
                    </a:xfrm>
                    <a:prstGeom prst="cube">
                      <a:avLst/>
                    </a:prstGeom>
                    <a:solidFill>
                      <a:srgbClr val="FFFFFF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5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89" name="Oval 288"/>
                    <p:cNvSpPr/>
                    <p:nvPr/>
                  </p:nvSpPr>
                  <p:spPr>
                    <a:xfrm>
                      <a:off x="5019040" y="2346960"/>
                      <a:ext cx="223520" cy="223520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5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</p:grpSp>
          </p:grpSp>
        </p:grpSp>
        <p:cxnSp>
          <p:nvCxnSpPr>
            <p:cNvPr id="210" name="Straight Connector 209"/>
            <p:cNvCxnSpPr/>
            <p:nvPr/>
          </p:nvCxnSpPr>
          <p:spPr>
            <a:xfrm>
              <a:off x="6021424" y="2756767"/>
              <a:ext cx="456213" cy="258182"/>
            </a:xfrm>
            <a:prstGeom prst="line">
              <a:avLst/>
            </a:prstGeom>
            <a:ln>
              <a:solidFill>
                <a:srgbClr val="F7964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>
              <a:off x="6018042" y="2848060"/>
              <a:ext cx="456213" cy="258182"/>
            </a:xfrm>
            <a:prstGeom prst="line">
              <a:avLst/>
            </a:prstGeom>
            <a:ln>
              <a:solidFill>
                <a:srgbClr val="F7964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>
              <a:off x="6021424" y="2952878"/>
              <a:ext cx="456213" cy="258182"/>
            </a:xfrm>
            <a:prstGeom prst="line">
              <a:avLst/>
            </a:prstGeom>
            <a:ln>
              <a:solidFill>
                <a:srgbClr val="F7964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>
              <a:off x="6018042" y="3044171"/>
              <a:ext cx="456213" cy="258182"/>
            </a:xfrm>
            <a:prstGeom prst="line">
              <a:avLst/>
            </a:prstGeom>
            <a:ln>
              <a:solidFill>
                <a:srgbClr val="F7964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>
              <a:off x="6122860" y="2756767"/>
              <a:ext cx="456213" cy="258182"/>
            </a:xfrm>
            <a:prstGeom prst="line">
              <a:avLst/>
            </a:prstGeom>
            <a:ln>
              <a:solidFill>
                <a:srgbClr val="F7964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>
              <a:off x="6119479" y="2848060"/>
              <a:ext cx="456213" cy="258182"/>
            </a:xfrm>
            <a:prstGeom prst="line">
              <a:avLst/>
            </a:prstGeom>
            <a:ln>
              <a:solidFill>
                <a:srgbClr val="F7964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>
              <a:off x="6122860" y="2952878"/>
              <a:ext cx="456213" cy="258182"/>
            </a:xfrm>
            <a:prstGeom prst="line">
              <a:avLst/>
            </a:prstGeom>
            <a:ln>
              <a:solidFill>
                <a:srgbClr val="F7964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>
              <a:off x="6119479" y="3044171"/>
              <a:ext cx="456213" cy="258182"/>
            </a:xfrm>
            <a:prstGeom prst="line">
              <a:avLst/>
            </a:prstGeom>
            <a:ln>
              <a:solidFill>
                <a:srgbClr val="F7964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>
              <a:off x="6227678" y="2760148"/>
              <a:ext cx="456213" cy="258182"/>
            </a:xfrm>
            <a:prstGeom prst="line">
              <a:avLst/>
            </a:prstGeom>
            <a:ln>
              <a:solidFill>
                <a:srgbClr val="F7964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>
              <a:off x="6224297" y="2851441"/>
              <a:ext cx="456213" cy="258182"/>
            </a:xfrm>
            <a:prstGeom prst="line">
              <a:avLst/>
            </a:prstGeom>
            <a:ln>
              <a:solidFill>
                <a:srgbClr val="F7964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>
              <a:off x="6227678" y="2956259"/>
              <a:ext cx="456213" cy="258182"/>
            </a:xfrm>
            <a:prstGeom prst="line">
              <a:avLst/>
            </a:prstGeom>
            <a:ln>
              <a:solidFill>
                <a:srgbClr val="F7964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>
              <a:off x="6224297" y="3047552"/>
              <a:ext cx="456213" cy="258182"/>
            </a:xfrm>
            <a:prstGeom prst="line">
              <a:avLst/>
            </a:prstGeom>
            <a:ln>
              <a:solidFill>
                <a:srgbClr val="F7964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>
              <a:off x="6329115" y="2760148"/>
              <a:ext cx="456213" cy="258182"/>
            </a:xfrm>
            <a:prstGeom prst="line">
              <a:avLst/>
            </a:prstGeom>
            <a:ln>
              <a:solidFill>
                <a:srgbClr val="F7964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>
              <a:off x="6325734" y="2851441"/>
              <a:ext cx="456213" cy="258182"/>
            </a:xfrm>
            <a:prstGeom prst="line">
              <a:avLst/>
            </a:prstGeom>
            <a:ln>
              <a:solidFill>
                <a:srgbClr val="F7964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>
              <a:off x="6329115" y="2956259"/>
              <a:ext cx="456213" cy="258182"/>
            </a:xfrm>
            <a:prstGeom prst="line">
              <a:avLst/>
            </a:prstGeom>
            <a:ln>
              <a:solidFill>
                <a:srgbClr val="C0504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>
              <a:off x="6325734" y="3047552"/>
              <a:ext cx="456213" cy="258182"/>
            </a:xfrm>
            <a:prstGeom prst="line">
              <a:avLst/>
            </a:prstGeom>
            <a:ln>
              <a:solidFill>
                <a:srgbClr val="C0504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6" name="Group 225"/>
            <p:cNvGrpSpPr/>
            <p:nvPr/>
          </p:nvGrpSpPr>
          <p:grpSpPr>
            <a:xfrm>
              <a:off x="6444953" y="3007906"/>
              <a:ext cx="592276" cy="389038"/>
              <a:chOff x="1420711" y="2976288"/>
              <a:chExt cx="1779689" cy="1168992"/>
            </a:xfrm>
          </p:grpSpPr>
          <p:cxnSp>
            <p:nvCxnSpPr>
              <p:cNvPr id="264" name="Straight Connector 263"/>
              <p:cNvCxnSpPr/>
              <p:nvPr/>
            </p:nvCxnSpPr>
            <p:spPr>
              <a:xfrm>
                <a:off x="1430871" y="2976288"/>
                <a:ext cx="1769529" cy="1168992"/>
              </a:xfrm>
              <a:prstGeom prst="line">
                <a:avLst/>
              </a:prstGeom>
              <a:ln>
                <a:solidFill>
                  <a:srgbClr val="F7964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/>
              <p:cNvCxnSpPr/>
              <p:nvPr/>
            </p:nvCxnSpPr>
            <p:spPr>
              <a:xfrm>
                <a:off x="1420711" y="3250608"/>
                <a:ext cx="1779689" cy="894672"/>
              </a:xfrm>
              <a:prstGeom prst="line">
                <a:avLst/>
              </a:prstGeom>
              <a:ln>
                <a:solidFill>
                  <a:srgbClr val="F7964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/>
              <p:cNvCxnSpPr/>
              <p:nvPr/>
            </p:nvCxnSpPr>
            <p:spPr>
              <a:xfrm>
                <a:off x="1430871" y="3565568"/>
                <a:ext cx="1769529" cy="579712"/>
              </a:xfrm>
              <a:prstGeom prst="line">
                <a:avLst/>
              </a:prstGeom>
              <a:ln>
                <a:solidFill>
                  <a:srgbClr val="F7964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/>
              <p:cNvCxnSpPr/>
              <p:nvPr/>
            </p:nvCxnSpPr>
            <p:spPr>
              <a:xfrm>
                <a:off x="1420711" y="3839888"/>
                <a:ext cx="1779689" cy="305392"/>
              </a:xfrm>
              <a:prstGeom prst="line">
                <a:avLst/>
              </a:prstGeom>
              <a:ln>
                <a:solidFill>
                  <a:srgbClr val="F7964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/>
              <p:cNvCxnSpPr/>
              <p:nvPr/>
            </p:nvCxnSpPr>
            <p:spPr>
              <a:xfrm>
                <a:off x="1735671" y="2976288"/>
                <a:ext cx="1464729" cy="1168992"/>
              </a:xfrm>
              <a:prstGeom prst="line">
                <a:avLst/>
              </a:prstGeom>
              <a:ln>
                <a:solidFill>
                  <a:srgbClr val="F7964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/>
              <p:cNvCxnSpPr/>
              <p:nvPr/>
            </p:nvCxnSpPr>
            <p:spPr>
              <a:xfrm>
                <a:off x="1725511" y="3250608"/>
                <a:ext cx="1370842" cy="775792"/>
              </a:xfrm>
              <a:prstGeom prst="line">
                <a:avLst/>
              </a:prstGeom>
              <a:ln>
                <a:solidFill>
                  <a:srgbClr val="F7964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/>
              <p:cNvCxnSpPr/>
              <p:nvPr/>
            </p:nvCxnSpPr>
            <p:spPr>
              <a:xfrm>
                <a:off x="1735671" y="3565568"/>
                <a:ext cx="1464729" cy="579712"/>
              </a:xfrm>
              <a:prstGeom prst="line">
                <a:avLst/>
              </a:prstGeom>
              <a:ln>
                <a:solidFill>
                  <a:srgbClr val="F7964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/>
              <p:cNvCxnSpPr/>
              <p:nvPr/>
            </p:nvCxnSpPr>
            <p:spPr>
              <a:xfrm>
                <a:off x="1725511" y="3839888"/>
                <a:ext cx="1474889" cy="305392"/>
              </a:xfrm>
              <a:prstGeom prst="line">
                <a:avLst/>
              </a:prstGeom>
              <a:ln>
                <a:solidFill>
                  <a:srgbClr val="F7964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/>
              <p:cNvCxnSpPr/>
              <p:nvPr/>
            </p:nvCxnSpPr>
            <p:spPr>
              <a:xfrm>
                <a:off x="2050631" y="2986448"/>
                <a:ext cx="1149769" cy="1158832"/>
              </a:xfrm>
              <a:prstGeom prst="line">
                <a:avLst/>
              </a:prstGeom>
              <a:ln>
                <a:solidFill>
                  <a:srgbClr val="F7964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/>
              <p:cNvCxnSpPr/>
              <p:nvPr/>
            </p:nvCxnSpPr>
            <p:spPr>
              <a:xfrm>
                <a:off x="2040471" y="3260768"/>
                <a:ext cx="1159929" cy="884512"/>
              </a:xfrm>
              <a:prstGeom prst="line">
                <a:avLst/>
              </a:prstGeom>
              <a:ln>
                <a:solidFill>
                  <a:srgbClr val="F7964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/>
              <p:cNvCxnSpPr/>
              <p:nvPr/>
            </p:nvCxnSpPr>
            <p:spPr>
              <a:xfrm>
                <a:off x="2050631" y="3575728"/>
                <a:ext cx="1149769" cy="569552"/>
              </a:xfrm>
              <a:prstGeom prst="line">
                <a:avLst/>
              </a:prstGeom>
              <a:ln>
                <a:solidFill>
                  <a:srgbClr val="F7964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/>
              <p:cNvCxnSpPr/>
              <p:nvPr/>
            </p:nvCxnSpPr>
            <p:spPr>
              <a:xfrm>
                <a:off x="2040471" y="3850048"/>
                <a:ext cx="1159929" cy="295232"/>
              </a:xfrm>
              <a:prstGeom prst="line">
                <a:avLst/>
              </a:prstGeom>
              <a:ln>
                <a:solidFill>
                  <a:srgbClr val="F7964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/>
              <p:cNvCxnSpPr/>
              <p:nvPr/>
            </p:nvCxnSpPr>
            <p:spPr>
              <a:xfrm>
                <a:off x="2355431" y="2986448"/>
                <a:ext cx="844969" cy="1158832"/>
              </a:xfrm>
              <a:prstGeom prst="line">
                <a:avLst/>
              </a:prstGeom>
              <a:ln>
                <a:solidFill>
                  <a:srgbClr val="F7964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/>
              <p:cNvCxnSpPr/>
              <p:nvPr/>
            </p:nvCxnSpPr>
            <p:spPr>
              <a:xfrm>
                <a:off x="2345271" y="3260768"/>
                <a:ext cx="855129" cy="884512"/>
              </a:xfrm>
              <a:prstGeom prst="line">
                <a:avLst/>
              </a:prstGeom>
              <a:ln>
                <a:solidFill>
                  <a:srgbClr val="F7964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/>
              <p:cNvCxnSpPr/>
              <p:nvPr/>
            </p:nvCxnSpPr>
            <p:spPr>
              <a:xfrm>
                <a:off x="2355431" y="3575728"/>
                <a:ext cx="844969" cy="569552"/>
              </a:xfrm>
              <a:prstGeom prst="line">
                <a:avLst/>
              </a:prstGeom>
              <a:ln>
                <a:solidFill>
                  <a:srgbClr val="F7964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/>
              <p:cNvCxnSpPr/>
              <p:nvPr/>
            </p:nvCxnSpPr>
            <p:spPr>
              <a:xfrm>
                <a:off x="2345271" y="3850048"/>
                <a:ext cx="855129" cy="295232"/>
              </a:xfrm>
              <a:prstGeom prst="line">
                <a:avLst/>
              </a:prstGeom>
              <a:ln>
                <a:solidFill>
                  <a:srgbClr val="F7964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7" name="Straight Connector 226"/>
            <p:cNvCxnSpPr/>
            <p:nvPr/>
          </p:nvCxnSpPr>
          <p:spPr>
            <a:xfrm>
              <a:off x="6015281" y="2754838"/>
              <a:ext cx="456213" cy="258182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>
              <a:off x="6011899" y="2846131"/>
              <a:ext cx="456213" cy="258182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>
              <a:off x="6015281" y="2950949"/>
              <a:ext cx="456213" cy="258182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>
              <a:off x="6011899" y="3042242"/>
              <a:ext cx="456213" cy="258182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/>
            <p:cNvCxnSpPr/>
            <p:nvPr/>
          </p:nvCxnSpPr>
          <p:spPr>
            <a:xfrm>
              <a:off x="6116717" y="2754838"/>
              <a:ext cx="456213" cy="258182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/>
          </p:nvCxnSpPr>
          <p:spPr>
            <a:xfrm>
              <a:off x="6113336" y="2846131"/>
              <a:ext cx="456213" cy="258182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/>
            <p:nvPr/>
          </p:nvCxnSpPr>
          <p:spPr>
            <a:xfrm>
              <a:off x="6116717" y="2950949"/>
              <a:ext cx="456213" cy="258182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/>
          </p:nvCxnSpPr>
          <p:spPr>
            <a:xfrm>
              <a:off x="6113336" y="3042242"/>
              <a:ext cx="456213" cy="258182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/>
            <p:cNvCxnSpPr/>
            <p:nvPr/>
          </p:nvCxnSpPr>
          <p:spPr>
            <a:xfrm>
              <a:off x="6221535" y="2758219"/>
              <a:ext cx="456213" cy="258182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/>
          </p:nvCxnSpPr>
          <p:spPr>
            <a:xfrm>
              <a:off x="6218154" y="2849512"/>
              <a:ext cx="456213" cy="258182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>
              <a:off x="6221535" y="2954330"/>
              <a:ext cx="456213" cy="258182"/>
            </a:xfrm>
            <a:prstGeom prst="line">
              <a:avLst/>
            </a:prstGeom>
            <a:ln>
              <a:solidFill>
                <a:srgbClr val="FAE42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>
              <a:off x="6218154" y="3045623"/>
              <a:ext cx="456213" cy="258182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>
              <a:off x="6322972" y="2758219"/>
              <a:ext cx="456213" cy="258182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>
              <a:off x="6319591" y="2849512"/>
              <a:ext cx="456213" cy="258182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>
              <a:off x="6322972" y="2954330"/>
              <a:ext cx="456213" cy="258182"/>
            </a:xfrm>
            <a:prstGeom prst="line">
              <a:avLst/>
            </a:prstGeom>
            <a:ln>
              <a:solidFill>
                <a:srgbClr val="FAE42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>
              <a:off x="6319591" y="3045623"/>
              <a:ext cx="456213" cy="258182"/>
            </a:xfrm>
            <a:prstGeom prst="line">
              <a:avLst/>
            </a:prstGeom>
            <a:ln>
              <a:solidFill>
                <a:srgbClr val="FAE42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>
              <a:off x="7031086" y="3395014"/>
              <a:ext cx="456213" cy="258182"/>
            </a:xfrm>
            <a:prstGeom prst="line">
              <a:avLst/>
            </a:prstGeom>
            <a:ln>
              <a:solidFill>
                <a:srgbClr val="FAE42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4" name="Rectangle 243"/>
            <p:cNvSpPr/>
            <p:nvPr/>
          </p:nvSpPr>
          <p:spPr>
            <a:xfrm>
              <a:off x="6367059" y="2951039"/>
              <a:ext cx="473371" cy="419272"/>
            </a:xfrm>
            <a:prstGeom prst="rect">
              <a:avLst/>
            </a:prstGeom>
            <a:pattFill prst="narVert">
              <a:fgClr>
                <a:prstClr val="black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50">
                <a:solidFill>
                  <a:srgbClr val="000000"/>
                </a:solidFill>
              </a:endParaRPr>
            </a:p>
          </p:txBody>
        </p:sp>
        <p:grpSp>
          <p:nvGrpSpPr>
            <p:cNvPr id="245" name="Group 244"/>
            <p:cNvGrpSpPr/>
            <p:nvPr/>
          </p:nvGrpSpPr>
          <p:grpSpPr>
            <a:xfrm>
              <a:off x="6438810" y="3005977"/>
              <a:ext cx="592276" cy="389038"/>
              <a:chOff x="1420711" y="2976288"/>
              <a:chExt cx="1779689" cy="1168992"/>
            </a:xfrm>
          </p:grpSpPr>
          <p:cxnSp>
            <p:nvCxnSpPr>
              <p:cNvPr id="248" name="Straight Connector 247"/>
              <p:cNvCxnSpPr/>
              <p:nvPr/>
            </p:nvCxnSpPr>
            <p:spPr>
              <a:xfrm>
                <a:off x="1430871" y="2976288"/>
                <a:ext cx="1769529" cy="1168992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/>
              <p:cNvCxnSpPr/>
              <p:nvPr/>
            </p:nvCxnSpPr>
            <p:spPr>
              <a:xfrm>
                <a:off x="1420711" y="3250608"/>
                <a:ext cx="1779689" cy="894672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/>
              <p:nvPr/>
            </p:nvCxnSpPr>
            <p:spPr>
              <a:xfrm>
                <a:off x="1430871" y="3565568"/>
                <a:ext cx="1769529" cy="579712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/>
              <p:cNvCxnSpPr/>
              <p:nvPr/>
            </p:nvCxnSpPr>
            <p:spPr>
              <a:xfrm>
                <a:off x="1420711" y="3839888"/>
                <a:ext cx="1779689" cy="305392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/>
              <p:cNvCxnSpPr/>
              <p:nvPr/>
            </p:nvCxnSpPr>
            <p:spPr>
              <a:xfrm>
                <a:off x="1735671" y="2976288"/>
                <a:ext cx="1464729" cy="1168992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/>
              <p:cNvCxnSpPr/>
              <p:nvPr/>
            </p:nvCxnSpPr>
            <p:spPr>
              <a:xfrm>
                <a:off x="1725511" y="3250608"/>
                <a:ext cx="1370842" cy="775792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/>
              <p:cNvCxnSpPr/>
              <p:nvPr/>
            </p:nvCxnSpPr>
            <p:spPr>
              <a:xfrm>
                <a:off x="1735671" y="3565568"/>
                <a:ext cx="1464729" cy="579712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/>
              <p:cNvCxnSpPr/>
              <p:nvPr/>
            </p:nvCxnSpPr>
            <p:spPr>
              <a:xfrm>
                <a:off x="1725511" y="3839888"/>
                <a:ext cx="1474889" cy="305392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/>
              <p:cNvCxnSpPr/>
              <p:nvPr/>
            </p:nvCxnSpPr>
            <p:spPr>
              <a:xfrm>
                <a:off x="2050631" y="2986448"/>
                <a:ext cx="1149769" cy="1158832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/>
              <p:cNvCxnSpPr/>
              <p:nvPr/>
            </p:nvCxnSpPr>
            <p:spPr>
              <a:xfrm>
                <a:off x="2040471" y="3260768"/>
                <a:ext cx="1159929" cy="884512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/>
              <p:cNvCxnSpPr/>
              <p:nvPr/>
            </p:nvCxnSpPr>
            <p:spPr>
              <a:xfrm>
                <a:off x="2050631" y="3575728"/>
                <a:ext cx="1149769" cy="569552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/>
              <p:cNvCxnSpPr/>
              <p:nvPr/>
            </p:nvCxnSpPr>
            <p:spPr>
              <a:xfrm>
                <a:off x="2040471" y="3850048"/>
                <a:ext cx="1159929" cy="295232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/>
              <p:cNvCxnSpPr/>
              <p:nvPr/>
            </p:nvCxnSpPr>
            <p:spPr>
              <a:xfrm>
                <a:off x="2355431" y="2986448"/>
                <a:ext cx="844969" cy="1158832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/>
              <p:cNvCxnSpPr/>
              <p:nvPr/>
            </p:nvCxnSpPr>
            <p:spPr>
              <a:xfrm>
                <a:off x="2345271" y="3260768"/>
                <a:ext cx="855129" cy="884512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/>
              <p:cNvCxnSpPr/>
              <p:nvPr/>
            </p:nvCxnSpPr>
            <p:spPr>
              <a:xfrm>
                <a:off x="2355431" y="3575728"/>
                <a:ext cx="844969" cy="569552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/>
              <p:cNvCxnSpPr/>
              <p:nvPr/>
            </p:nvCxnSpPr>
            <p:spPr>
              <a:xfrm>
                <a:off x="2345271" y="3850048"/>
                <a:ext cx="855129" cy="295232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6" name="Rectangle 245"/>
            <p:cNvSpPr/>
            <p:nvPr/>
          </p:nvSpPr>
          <p:spPr>
            <a:xfrm>
              <a:off x="6974676" y="3338642"/>
              <a:ext cx="125105" cy="116603"/>
            </a:xfrm>
            <a:prstGeom prst="rect">
              <a:avLst/>
            </a:prstGeom>
            <a:pattFill prst="narVert">
              <a:fgClr>
                <a:prstClr val="black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50">
                <a:solidFill>
                  <a:srgbClr val="000000"/>
                </a:solidFill>
              </a:endParaRPr>
            </a:p>
          </p:txBody>
        </p:sp>
        <p:cxnSp>
          <p:nvCxnSpPr>
            <p:cNvPr id="247" name="Straight Connector 246"/>
            <p:cNvCxnSpPr/>
            <p:nvPr/>
          </p:nvCxnSpPr>
          <p:spPr>
            <a:xfrm>
              <a:off x="7037229" y="3396943"/>
              <a:ext cx="456213" cy="258182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6" name="Group 165"/>
            <p:cNvGrpSpPr/>
            <p:nvPr/>
          </p:nvGrpSpPr>
          <p:grpSpPr>
            <a:xfrm rot="346426">
              <a:off x="4807522" y="2515461"/>
              <a:ext cx="929759" cy="924618"/>
              <a:chOff x="599861" y="1307739"/>
              <a:chExt cx="1647063" cy="924618"/>
            </a:xfrm>
            <a:solidFill>
              <a:srgbClr val="FFC000"/>
            </a:solidFill>
          </p:grpSpPr>
          <p:sp>
            <p:nvSpPr>
              <p:cNvPr id="177" name="Isosceles Triangle 437"/>
              <p:cNvSpPr/>
              <p:nvPr/>
            </p:nvSpPr>
            <p:spPr>
              <a:xfrm rot="20560818">
                <a:off x="1416539" y="1307739"/>
                <a:ext cx="830385" cy="636337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Isosceles Triangle 438"/>
              <p:cNvSpPr/>
              <p:nvPr/>
            </p:nvSpPr>
            <p:spPr>
              <a:xfrm rot="20560818">
                <a:off x="1363786" y="1324431"/>
                <a:ext cx="830385" cy="636337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Isosceles Triangle 439"/>
              <p:cNvSpPr/>
              <p:nvPr/>
            </p:nvSpPr>
            <p:spPr>
              <a:xfrm rot="20560818">
                <a:off x="1305176" y="1342911"/>
                <a:ext cx="830385" cy="636337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Isosceles Triangle 440"/>
              <p:cNvSpPr/>
              <p:nvPr/>
            </p:nvSpPr>
            <p:spPr>
              <a:xfrm rot="20560818">
                <a:off x="1252423" y="1369372"/>
                <a:ext cx="830385" cy="636337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Isosceles Triangle 441"/>
              <p:cNvSpPr/>
              <p:nvPr/>
            </p:nvSpPr>
            <p:spPr>
              <a:xfrm rot="20560818">
                <a:off x="1197717" y="1381987"/>
                <a:ext cx="830385" cy="636337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Isosceles Triangle 442"/>
              <p:cNvSpPr/>
              <p:nvPr/>
            </p:nvSpPr>
            <p:spPr>
              <a:xfrm rot="20560818">
                <a:off x="1144964" y="1398679"/>
                <a:ext cx="830385" cy="636337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Isosceles Triangle 443"/>
              <p:cNvSpPr/>
              <p:nvPr/>
            </p:nvSpPr>
            <p:spPr>
              <a:xfrm rot="20560818">
                <a:off x="1086354" y="1417159"/>
                <a:ext cx="830385" cy="636337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Isosceles Triangle 444"/>
              <p:cNvSpPr/>
              <p:nvPr/>
            </p:nvSpPr>
            <p:spPr>
              <a:xfrm rot="20560818">
                <a:off x="1033601" y="1443620"/>
                <a:ext cx="830385" cy="636337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Isosceles Triangle 445"/>
              <p:cNvSpPr/>
              <p:nvPr/>
            </p:nvSpPr>
            <p:spPr>
              <a:xfrm rot="20560818">
                <a:off x="982799" y="1460139"/>
                <a:ext cx="830385" cy="636337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Isosceles Triangle 446"/>
              <p:cNvSpPr/>
              <p:nvPr/>
            </p:nvSpPr>
            <p:spPr>
              <a:xfrm rot="20560818">
                <a:off x="930046" y="1476831"/>
                <a:ext cx="830385" cy="636337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Isosceles Triangle 447"/>
              <p:cNvSpPr/>
              <p:nvPr/>
            </p:nvSpPr>
            <p:spPr>
              <a:xfrm rot="20560818">
                <a:off x="871436" y="1495311"/>
                <a:ext cx="830385" cy="636337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Isosceles Triangle 448"/>
              <p:cNvSpPr/>
              <p:nvPr/>
            </p:nvSpPr>
            <p:spPr>
              <a:xfrm rot="20560818">
                <a:off x="818683" y="1521772"/>
                <a:ext cx="830385" cy="636337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Isosceles Triangle 449"/>
              <p:cNvSpPr/>
              <p:nvPr/>
            </p:nvSpPr>
            <p:spPr>
              <a:xfrm rot="20560818">
                <a:off x="763977" y="1534387"/>
                <a:ext cx="830385" cy="636337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Isosceles Triangle 450"/>
              <p:cNvSpPr/>
              <p:nvPr/>
            </p:nvSpPr>
            <p:spPr>
              <a:xfrm rot="20560818">
                <a:off x="711224" y="1551079"/>
                <a:ext cx="830385" cy="636337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Isosceles Triangle 451"/>
              <p:cNvSpPr/>
              <p:nvPr/>
            </p:nvSpPr>
            <p:spPr>
              <a:xfrm rot="20560818">
                <a:off x="652614" y="1569559"/>
                <a:ext cx="830385" cy="636337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Isosceles Triangle 452"/>
              <p:cNvSpPr/>
              <p:nvPr/>
            </p:nvSpPr>
            <p:spPr>
              <a:xfrm rot="20560818">
                <a:off x="599861" y="1596020"/>
                <a:ext cx="830385" cy="636337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50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167" name="Straight Connector 166"/>
            <p:cNvCxnSpPr/>
            <p:nvPr/>
          </p:nvCxnSpPr>
          <p:spPr>
            <a:xfrm>
              <a:off x="4172155" y="1415859"/>
              <a:ext cx="504868" cy="231527"/>
            </a:xfrm>
            <a:prstGeom prst="line">
              <a:avLst/>
            </a:prstGeom>
            <a:ln>
              <a:solidFill>
                <a:srgbClr val="F7964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 flipH="1">
              <a:off x="4024402" y="1424331"/>
              <a:ext cx="155800" cy="546535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TextBox 168"/>
            <p:cNvSpPr txBox="1"/>
            <p:nvPr/>
          </p:nvSpPr>
          <p:spPr>
            <a:xfrm>
              <a:off x="5098534" y="2035017"/>
              <a:ext cx="365759" cy="32314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91417" tIns="45709" rIns="91417" bIns="45709" rtlCol="0">
              <a:spAutoFit/>
            </a:bodyPr>
            <a:lstStyle/>
            <a:p>
              <a:r>
                <a:rPr lang="en-US" sz="1500">
                  <a:solidFill>
                    <a:srgbClr val="000000"/>
                  </a:solidFill>
                  <a:latin typeface="Symbol" charset="2"/>
                  <a:cs typeface="Symbol" charset="2"/>
                </a:rPr>
                <a:t>l</a:t>
              </a:r>
              <a:r>
                <a:rPr lang="en-US" sz="1500" baseline="-25000">
                  <a:solidFill>
                    <a:srgbClr val="000000"/>
                  </a:solidFill>
                </a:rPr>
                <a:t>2</a:t>
              </a:r>
              <a:endParaRPr lang="en-US" sz="1500" baseline="-25000">
                <a:solidFill>
                  <a:srgbClr val="000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4438006" y="2404540"/>
              <a:ext cx="365759" cy="32314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91417" tIns="45709" rIns="91417" bIns="45709" rtlCol="0">
              <a:spAutoFit/>
            </a:bodyPr>
            <a:lstStyle/>
            <a:p>
              <a:r>
                <a:rPr lang="en-US" sz="1500" dirty="0">
                  <a:solidFill>
                    <a:srgbClr val="000000"/>
                  </a:solidFill>
                  <a:latin typeface="Symbol" charset="2"/>
                  <a:cs typeface="Symbol" charset="2"/>
                </a:rPr>
                <a:t>l</a:t>
              </a:r>
              <a:r>
                <a:rPr lang="en-US" sz="1500" baseline="-25000" dirty="0">
                  <a:solidFill>
                    <a:srgbClr val="000000"/>
                  </a:solidFill>
                </a:rPr>
                <a:t>3</a:t>
              </a:r>
              <a:endParaRPr lang="en-US" sz="1500" baseline="-25000" dirty="0">
                <a:solidFill>
                  <a:srgbClr val="000000"/>
                </a:solidFill>
                <a:latin typeface="Symbol" charset="2"/>
                <a:cs typeface="Symbol" charset="2"/>
              </a:endParaRPr>
            </a:p>
          </p:txBody>
        </p:sp>
        <p:cxnSp>
          <p:nvCxnSpPr>
            <p:cNvPr id="171" name="Straight Connector 170"/>
            <p:cNvCxnSpPr/>
            <p:nvPr/>
          </p:nvCxnSpPr>
          <p:spPr>
            <a:xfrm flipV="1">
              <a:off x="8071001" y="3013020"/>
              <a:ext cx="557063" cy="342571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72" name="Oval 171"/>
            <p:cNvSpPr/>
            <p:nvPr/>
          </p:nvSpPr>
          <p:spPr>
            <a:xfrm>
              <a:off x="7934300" y="3243366"/>
              <a:ext cx="273401" cy="220180"/>
            </a:xfrm>
            <a:prstGeom prst="ellipse">
              <a:avLst/>
            </a:prstGeom>
            <a:solidFill>
              <a:srgbClr val="4BACC6">
                <a:alpha val="50196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50">
                <a:solidFill>
                  <a:srgbClr val="000000"/>
                </a:solidFill>
              </a:endParaRPr>
            </a:p>
          </p:txBody>
        </p:sp>
        <p:cxnSp>
          <p:nvCxnSpPr>
            <p:cNvPr id="173" name="Straight Connector 172"/>
            <p:cNvCxnSpPr/>
            <p:nvPr/>
          </p:nvCxnSpPr>
          <p:spPr>
            <a:xfrm flipH="1">
              <a:off x="7501685" y="3369833"/>
              <a:ext cx="569316" cy="329578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74" name="Oval 173"/>
            <p:cNvSpPr/>
            <p:nvPr/>
          </p:nvSpPr>
          <p:spPr>
            <a:xfrm>
              <a:off x="7346888" y="3566272"/>
              <a:ext cx="273401" cy="22018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50">
                <a:solidFill>
                  <a:srgbClr val="000000"/>
                </a:solidFill>
              </a:endParaRPr>
            </a:p>
          </p:txBody>
        </p:sp>
        <p:pic>
          <p:nvPicPr>
            <p:cNvPr id="175" name="Picture 17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48579" y="1647386"/>
              <a:ext cx="1171331" cy="355240"/>
            </a:xfrm>
            <a:prstGeom prst="rect">
              <a:avLst/>
            </a:prstGeom>
            <a:scene3d>
              <a:camera prst="isometricLeftDown"/>
              <a:lightRig rig="threePt" dir="t"/>
            </a:scene3d>
            <a:sp3d>
              <a:bevelT/>
            </a:sp3d>
          </p:spPr>
        </p:pic>
        <p:pic>
          <p:nvPicPr>
            <p:cNvPr id="176" name="Picture 17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07214" y="2006444"/>
              <a:ext cx="1171331" cy="355240"/>
            </a:xfrm>
            <a:prstGeom prst="rect">
              <a:avLst/>
            </a:prstGeom>
            <a:scene3d>
              <a:camera prst="isometricLeftDown"/>
              <a:lightRig rig="threePt" dir="t"/>
            </a:scene3d>
            <a:sp3d>
              <a:bevelT/>
            </a:sp3d>
          </p:spPr>
        </p:pic>
        <p:cxnSp>
          <p:nvCxnSpPr>
            <p:cNvPr id="469" name="Straight Connector 468"/>
            <p:cNvCxnSpPr/>
            <p:nvPr/>
          </p:nvCxnSpPr>
          <p:spPr>
            <a:xfrm>
              <a:off x="8596665" y="5163248"/>
              <a:ext cx="1153628" cy="15643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70" name="Straight Connector 469"/>
            <p:cNvCxnSpPr/>
            <p:nvPr/>
          </p:nvCxnSpPr>
          <p:spPr>
            <a:xfrm flipH="1">
              <a:off x="9721091" y="4771733"/>
              <a:ext cx="369862" cy="54795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71" name="Straight Connector 470"/>
            <p:cNvCxnSpPr/>
            <p:nvPr/>
          </p:nvCxnSpPr>
          <p:spPr>
            <a:xfrm flipH="1">
              <a:off x="9405152" y="4967490"/>
              <a:ext cx="652910" cy="975886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72" name="TextBox 471"/>
            <p:cNvSpPr txBox="1"/>
            <p:nvPr/>
          </p:nvSpPr>
          <p:spPr>
            <a:xfrm>
              <a:off x="9494087" y="5735871"/>
              <a:ext cx="7489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+mj-lt"/>
                </a:rPr>
                <a:t>output</a:t>
              </a:r>
            </a:p>
          </p:txBody>
        </p:sp>
        <p:cxnSp>
          <p:nvCxnSpPr>
            <p:cNvPr id="473" name="Straight Connector 472"/>
            <p:cNvCxnSpPr/>
            <p:nvPr/>
          </p:nvCxnSpPr>
          <p:spPr>
            <a:xfrm flipH="1">
              <a:off x="3812674" y="1456439"/>
              <a:ext cx="363054" cy="642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74" name="Oval 473"/>
            <p:cNvSpPr/>
            <p:nvPr/>
          </p:nvSpPr>
          <p:spPr>
            <a:xfrm>
              <a:off x="4062353" y="1351153"/>
              <a:ext cx="273401" cy="22018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50">
                <a:solidFill>
                  <a:srgbClr val="000000"/>
                </a:solidFill>
              </a:endParaRPr>
            </a:p>
          </p:txBody>
        </p:sp>
        <p:sp>
          <p:nvSpPr>
            <p:cNvPr id="475" name="TextBox 474"/>
            <p:cNvSpPr txBox="1"/>
            <p:nvPr/>
          </p:nvSpPr>
          <p:spPr>
            <a:xfrm>
              <a:off x="2999411" y="1288000"/>
              <a:ext cx="817853" cy="28469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50" dirty="0">
                  <a:solidFill>
                    <a:srgbClr val="000000"/>
                  </a:solidFill>
                  <a:latin typeface="+mj-lt"/>
                </a:rPr>
                <a:t>oscillator</a:t>
              </a:r>
            </a:p>
          </p:txBody>
        </p:sp>
        <p:sp>
          <p:nvSpPr>
            <p:cNvPr id="476" name="Freeform 67">
              <a:extLst>
                <a:ext uri="{FF2B5EF4-FFF2-40B4-BE49-F238E27FC236}">
                  <a16:creationId xmlns:a16="http://schemas.microsoft.com/office/drawing/2014/main" id="{F55AC46B-0DD3-A04E-A7B9-F6BF4E078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3290" y="4314533"/>
              <a:ext cx="220422" cy="914400"/>
            </a:xfrm>
            <a:custGeom>
              <a:avLst/>
              <a:gdLst>
                <a:gd name="T0" fmla="*/ 0 w 3150"/>
                <a:gd name="T1" fmla="*/ 2228 h 2245"/>
                <a:gd name="T2" fmla="*/ 340 w 3150"/>
                <a:gd name="T3" fmla="*/ 2228 h 2245"/>
                <a:gd name="T4" fmla="*/ 650 w 3150"/>
                <a:gd name="T5" fmla="*/ 2148 h 2245"/>
                <a:gd name="T6" fmla="*/ 840 w 3150"/>
                <a:gd name="T7" fmla="*/ 1938 h 2245"/>
                <a:gd name="T8" fmla="*/ 1000 w 3150"/>
                <a:gd name="T9" fmla="*/ 1588 h 2245"/>
                <a:gd name="T10" fmla="*/ 1180 w 3150"/>
                <a:gd name="T11" fmla="*/ 988 h 2245"/>
                <a:gd name="T12" fmla="*/ 1380 w 3150"/>
                <a:gd name="T13" fmla="*/ 348 h 2245"/>
                <a:gd name="T14" fmla="*/ 1540 w 3150"/>
                <a:gd name="T15" fmla="*/ 48 h 2245"/>
                <a:gd name="T16" fmla="*/ 1700 w 3150"/>
                <a:gd name="T17" fmla="*/ 138 h 2245"/>
                <a:gd name="T18" fmla="*/ 1950 w 3150"/>
                <a:gd name="T19" fmla="*/ 878 h 2245"/>
                <a:gd name="T20" fmla="*/ 2210 w 3150"/>
                <a:gd name="T21" fmla="*/ 1708 h 2245"/>
                <a:gd name="T22" fmla="*/ 2470 w 3150"/>
                <a:gd name="T23" fmla="*/ 2118 h 2245"/>
                <a:gd name="T24" fmla="*/ 2670 w 3150"/>
                <a:gd name="T25" fmla="*/ 2188 h 2245"/>
                <a:gd name="T26" fmla="*/ 2830 w 3150"/>
                <a:gd name="T27" fmla="*/ 2238 h 2245"/>
                <a:gd name="T28" fmla="*/ 3150 w 3150"/>
                <a:gd name="T29" fmla="*/ 2228 h 22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50"/>
                <a:gd name="T46" fmla="*/ 0 h 2245"/>
                <a:gd name="T47" fmla="*/ 3150 w 3150"/>
                <a:gd name="T48" fmla="*/ 2245 h 22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50" h="2245">
                  <a:moveTo>
                    <a:pt x="0" y="2228"/>
                  </a:moveTo>
                  <a:cubicBezTo>
                    <a:pt x="116" y="2234"/>
                    <a:pt x="232" y="2241"/>
                    <a:pt x="340" y="2228"/>
                  </a:cubicBezTo>
                  <a:cubicBezTo>
                    <a:pt x="448" y="2215"/>
                    <a:pt x="567" y="2196"/>
                    <a:pt x="650" y="2148"/>
                  </a:cubicBezTo>
                  <a:cubicBezTo>
                    <a:pt x="733" y="2100"/>
                    <a:pt x="782" y="2031"/>
                    <a:pt x="840" y="1938"/>
                  </a:cubicBezTo>
                  <a:cubicBezTo>
                    <a:pt x="898" y="1845"/>
                    <a:pt x="943" y="1746"/>
                    <a:pt x="1000" y="1588"/>
                  </a:cubicBezTo>
                  <a:cubicBezTo>
                    <a:pt x="1057" y="1430"/>
                    <a:pt x="1117" y="1195"/>
                    <a:pt x="1180" y="988"/>
                  </a:cubicBezTo>
                  <a:cubicBezTo>
                    <a:pt x="1243" y="781"/>
                    <a:pt x="1320" y="505"/>
                    <a:pt x="1380" y="348"/>
                  </a:cubicBezTo>
                  <a:cubicBezTo>
                    <a:pt x="1440" y="191"/>
                    <a:pt x="1487" y="83"/>
                    <a:pt x="1540" y="48"/>
                  </a:cubicBezTo>
                  <a:cubicBezTo>
                    <a:pt x="1593" y="13"/>
                    <a:pt x="1632" y="0"/>
                    <a:pt x="1700" y="138"/>
                  </a:cubicBezTo>
                  <a:cubicBezTo>
                    <a:pt x="1768" y="276"/>
                    <a:pt x="1865" y="616"/>
                    <a:pt x="1950" y="878"/>
                  </a:cubicBezTo>
                  <a:cubicBezTo>
                    <a:pt x="2035" y="1140"/>
                    <a:pt x="2123" y="1501"/>
                    <a:pt x="2210" y="1708"/>
                  </a:cubicBezTo>
                  <a:cubicBezTo>
                    <a:pt x="2297" y="1915"/>
                    <a:pt x="2393" y="2038"/>
                    <a:pt x="2470" y="2118"/>
                  </a:cubicBezTo>
                  <a:cubicBezTo>
                    <a:pt x="2547" y="2198"/>
                    <a:pt x="2610" y="2168"/>
                    <a:pt x="2670" y="2188"/>
                  </a:cubicBezTo>
                  <a:cubicBezTo>
                    <a:pt x="2730" y="2208"/>
                    <a:pt x="2750" y="2231"/>
                    <a:pt x="2830" y="2238"/>
                  </a:cubicBezTo>
                  <a:cubicBezTo>
                    <a:pt x="2910" y="2245"/>
                    <a:pt x="3030" y="2236"/>
                    <a:pt x="3150" y="2228"/>
                  </a:cubicBez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250">
                <a:solidFill>
                  <a:srgbClr val="1F497B"/>
                </a:solidFill>
                <a:latin typeface="+mn-lt"/>
                <a:ea typeface="ＭＳ Ｐゴシック"/>
                <a:cs typeface="ＭＳ Ｐゴシック"/>
              </a:endParaRPr>
            </a:p>
          </p:txBody>
        </p:sp>
        <p:grpSp>
          <p:nvGrpSpPr>
            <p:cNvPr id="477" name="Group 476">
              <a:extLst>
                <a:ext uri="{FF2B5EF4-FFF2-40B4-BE49-F238E27FC236}">
                  <a16:creationId xmlns:a16="http://schemas.microsoft.com/office/drawing/2014/main" id="{4561C808-643B-DB4F-BCCE-EFCD6CB7AD0E}"/>
                </a:ext>
              </a:extLst>
            </p:cNvPr>
            <p:cNvGrpSpPr/>
            <p:nvPr/>
          </p:nvGrpSpPr>
          <p:grpSpPr>
            <a:xfrm>
              <a:off x="9363687" y="2944374"/>
              <a:ext cx="758159" cy="380260"/>
              <a:chOff x="6555478" y="2989705"/>
              <a:chExt cx="758159" cy="380260"/>
            </a:xfrm>
          </p:grpSpPr>
          <p:sp>
            <p:nvSpPr>
              <p:cNvPr id="478" name="Freeform 66">
                <a:extLst>
                  <a:ext uri="{FF2B5EF4-FFF2-40B4-BE49-F238E27FC236}">
                    <a16:creationId xmlns:a16="http://schemas.microsoft.com/office/drawing/2014/main" id="{E041FC32-4FF7-014C-B7C5-088D2F921F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55478" y="3194565"/>
                <a:ext cx="188234" cy="175400"/>
              </a:xfrm>
              <a:custGeom>
                <a:avLst/>
                <a:gdLst>
                  <a:gd name="T0" fmla="*/ 0 w 3150"/>
                  <a:gd name="T1" fmla="*/ 2228 h 2245"/>
                  <a:gd name="T2" fmla="*/ 340 w 3150"/>
                  <a:gd name="T3" fmla="*/ 2228 h 2245"/>
                  <a:gd name="T4" fmla="*/ 650 w 3150"/>
                  <a:gd name="T5" fmla="*/ 2148 h 2245"/>
                  <a:gd name="T6" fmla="*/ 840 w 3150"/>
                  <a:gd name="T7" fmla="*/ 1938 h 2245"/>
                  <a:gd name="T8" fmla="*/ 1000 w 3150"/>
                  <a:gd name="T9" fmla="*/ 1588 h 2245"/>
                  <a:gd name="T10" fmla="*/ 1180 w 3150"/>
                  <a:gd name="T11" fmla="*/ 988 h 2245"/>
                  <a:gd name="T12" fmla="*/ 1380 w 3150"/>
                  <a:gd name="T13" fmla="*/ 348 h 2245"/>
                  <a:gd name="T14" fmla="*/ 1540 w 3150"/>
                  <a:gd name="T15" fmla="*/ 48 h 2245"/>
                  <a:gd name="T16" fmla="*/ 1700 w 3150"/>
                  <a:gd name="T17" fmla="*/ 138 h 2245"/>
                  <a:gd name="T18" fmla="*/ 1950 w 3150"/>
                  <a:gd name="T19" fmla="*/ 878 h 2245"/>
                  <a:gd name="T20" fmla="*/ 2210 w 3150"/>
                  <a:gd name="T21" fmla="*/ 1708 h 2245"/>
                  <a:gd name="T22" fmla="*/ 2470 w 3150"/>
                  <a:gd name="T23" fmla="*/ 2118 h 2245"/>
                  <a:gd name="T24" fmla="*/ 2670 w 3150"/>
                  <a:gd name="T25" fmla="*/ 2188 h 2245"/>
                  <a:gd name="T26" fmla="*/ 2830 w 3150"/>
                  <a:gd name="T27" fmla="*/ 2238 h 2245"/>
                  <a:gd name="T28" fmla="*/ 3150 w 3150"/>
                  <a:gd name="T29" fmla="*/ 2228 h 224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150"/>
                  <a:gd name="T46" fmla="*/ 0 h 2245"/>
                  <a:gd name="T47" fmla="*/ 3150 w 3150"/>
                  <a:gd name="T48" fmla="*/ 2245 h 224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150" h="2245">
                    <a:moveTo>
                      <a:pt x="0" y="2228"/>
                    </a:moveTo>
                    <a:cubicBezTo>
                      <a:pt x="116" y="2234"/>
                      <a:pt x="232" y="2241"/>
                      <a:pt x="340" y="2228"/>
                    </a:cubicBezTo>
                    <a:cubicBezTo>
                      <a:pt x="448" y="2215"/>
                      <a:pt x="567" y="2196"/>
                      <a:pt x="650" y="2148"/>
                    </a:cubicBezTo>
                    <a:cubicBezTo>
                      <a:pt x="733" y="2100"/>
                      <a:pt x="782" y="2031"/>
                      <a:pt x="840" y="1938"/>
                    </a:cubicBezTo>
                    <a:cubicBezTo>
                      <a:pt x="898" y="1845"/>
                      <a:pt x="943" y="1746"/>
                      <a:pt x="1000" y="1588"/>
                    </a:cubicBezTo>
                    <a:cubicBezTo>
                      <a:pt x="1057" y="1430"/>
                      <a:pt x="1117" y="1195"/>
                      <a:pt x="1180" y="988"/>
                    </a:cubicBezTo>
                    <a:cubicBezTo>
                      <a:pt x="1243" y="781"/>
                      <a:pt x="1320" y="505"/>
                      <a:pt x="1380" y="348"/>
                    </a:cubicBezTo>
                    <a:cubicBezTo>
                      <a:pt x="1440" y="191"/>
                      <a:pt x="1487" y="83"/>
                      <a:pt x="1540" y="48"/>
                    </a:cubicBezTo>
                    <a:cubicBezTo>
                      <a:pt x="1593" y="13"/>
                      <a:pt x="1632" y="0"/>
                      <a:pt x="1700" y="138"/>
                    </a:cubicBezTo>
                    <a:cubicBezTo>
                      <a:pt x="1768" y="276"/>
                      <a:pt x="1865" y="616"/>
                      <a:pt x="1950" y="878"/>
                    </a:cubicBezTo>
                    <a:cubicBezTo>
                      <a:pt x="2035" y="1140"/>
                      <a:pt x="2123" y="1501"/>
                      <a:pt x="2210" y="1708"/>
                    </a:cubicBezTo>
                    <a:cubicBezTo>
                      <a:pt x="2297" y="1915"/>
                      <a:pt x="2393" y="2038"/>
                      <a:pt x="2470" y="2118"/>
                    </a:cubicBezTo>
                    <a:cubicBezTo>
                      <a:pt x="2547" y="2198"/>
                      <a:pt x="2610" y="2168"/>
                      <a:pt x="2670" y="2188"/>
                    </a:cubicBezTo>
                    <a:cubicBezTo>
                      <a:pt x="2730" y="2208"/>
                      <a:pt x="2750" y="2231"/>
                      <a:pt x="2830" y="2238"/>
                    </a:cubicBezTo>
                    <a:cubicBezTo>
                      <a:pt x="2910" y="2245"/>
                      <a:pt x="3030" y="2236"/>
                      <a:pt x="3150" y="2228"/>
                    </a:cubicBezTo>
                  </a:path>
                </a:pathLst>
              </a:custGeom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50">
                  <a:solidFill>
                    <a:srgbClr val="1F497B"/>
                  </a:solidFill>
                  <a:latin typeface="+mn-lt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479" name="Freeform 66">
                <a:extLst>
                  <a:ext uri="{FF2B5EF4-FFF2-40B4-BE49-F238E27FC236}">
                    <a16:creationId xmlns:a16="http://schemas.microsoft.com/office/drawing/2014/main" id="{A8755B2D-80E5-A943-979C-06F8D4FA67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709" y="3188778"/>
                <a:ext cx="188234" cy="175400"/>
              </a:xfrm>
              <a:custGeom>
                <a:avLst/>
                <a:gdLst>
                  <a:gd name="T0" fmla="*/ 0 w 3150"/>
                  <a:gd name="T1" fmla="*/ 2228 h 2245"/>
                  <a:gd name="T2" fmla="*/ 340 w 3150"/>
                  <a:gd name="T3" fmla="*/ 2228 h 2245"/>
                  <a:gd name="T4" fmla="*/ 650 w 3150"/>
                  <a:gd name="T5" fmla="*/ 2148 h 2245"/>
                  <a:gd name="T6" fmla="*/ 840 w 3150"/>
                  <a:gd name="T7" fmla="*/ 1938 h 2245"/>
                  <a:gd name="T8" fmla="*/ 1000 w 3150"/>
                  <a:gd name="T9" fmla="*/ 1588 h 2245"/>
                  <a:gd name="T10" fmla="*/ 1180 w 3150"/>
                  <a:gd name="T11" fmla="*/ 988 h 2245"/>
                  <a:gd name="T12" fmla="*/ 1380 w 3150"/>
                  <a:gd name="T13" fmla="*/ 348 h 2245"/>
                  <a:gd name="T14" fmla="*/ 1540 w 3150"/>
                  <a:gd name="T15" fmla="*/ 48 h 2245"/>
                  <a:gd name="T16" fmla="*/ 1700 w 3150"/>
                  <a:gd name="T17" fmla="*/ 138 h 2245"/>
                  <a:gd name="T18" fmla="*/ 1950 w 3150"/>
                  <a:gd name="T19" fmla="*/ 878 h 2245"/>
                  <a:gd name="T20" fmla="*/ 2210 w 3150"/>
                  <a:gd name="T21" fmla="*/ 1708 h 2245"/>
                  <a:gd name="T22" fmla="*/ 2470 w 3150"/>
                  <a:gd name="T23" fmla="*/ 2118 h 2245"/>
                  <a:gd name="T24" fmla="*/ 2670 w 3150"/>
                  <a:gd name="T25" fmla="*/ 2188 h 2245"/>
                  <a:gd name="T26" fmla="*/ 2830 w 3150"/>
                  <a:gd name="T27" fmla="*/ 2238 h 2245"/>
                  <a:gd name="T28" fmla="*/ 3150 w 3150"/>
                  <a:gd name="T29" fmla="*/ 2228 h 224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150"/>
                  <a:gd name="T46" fmla="*/ 0 h 2245"/>
                  <a:gd name="T47" fmla="*/ 3150 w 3150"/>
                  <a:gd name="T48" fmla="*/ 2245 h 224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150" h="2245">
                    <a:moveTo>
                      <a:pt x="0" y="2228"/>
                    </a:moveTo>
                    <a:cubicBezTo>
                      <a:pt x="116" y="2234"/>
                      <a:pt x="232" y="2241"/>
                      <a:pt x="340" y="2228"/>
                    </a:cubicBezTo>
                    <a:cubicBezTo>
                      <a:pt x="448" y="2215"/>
                      <a:pt x="567" y="2196"/>
                      <a:pt x="650" y="2148"/>
                    </a:cubicBezTo>
                    <a:cubicBezTo>
                      <a:pt x="733" y="2100"/>
                      <a:pt x="782" y="2031"/>
                      <a:pt x="840" y="1938"/>
                    </a:cubicBezTo>
                    <a:cubicBezTo>
                      <a:pt x="898" y="1845"/>
                      <a:pt x="943" y="1746"/>
                      <a:pt x="1000" y="1588"/>
                    </a:cubicBezTo>
                    <a:cubicBezTo>
                      <a:pt x="1057" y="1430"/>
                      <a:pt x="1117" y="1195"/>
                      <a:pt x="1180" y="988"/>
                    </a:cubicBezTo>
                    <a:cubicBezTo>
                      <a:pt x="1243" y="781"/>
                      <a:pt x="1320" y="505"/>
                      <a:pt x="1380" y="348"/>
                    </a:cubicBezTo>
                    <a:cubicBezTo>
                      <a:pt x="1440" y="191"/>
                      <a:pt x="1487" y="83"/>
                      <a:pt x="1540" y="48"/>
                    </a:cubicBezTo>
                    <a:cubicBezTo>
                      <a:pt x="1593" y="13"/>
                      <a:pt x="1632" y="0"/>
                      <a:pt x="1700" y="138"/>
                    </a:cubicBezTo>
                    <a:cubicBezTo>
                      <a:pt x="1768" y="276"/>
                      <a:pt x="1865" y="616"/>
                      <a:pt x="1950" y="878"/>
                    </a:cubicBezTo>
                    <a:cubicBezTo>
                      <a:pt x="2035" y="1140"/>
                      <a:pt x="2123" y="1501"/>
                      <a:pt x="2210" y="1708"/>
                    </a:cubicBezTo>
                    <a:cubicBezTo>
                      <a:pt x="2297" y="1915"/>
                      <a:pt x="2393" y="2038"/>
                      <a:pt x="2470" y="2118"/>
                    </a:cubicBezTo>
                    <a:cubicBezTo>
                      <a:pt x="2547" y="2198"/>
                      <a:pt x="2610" y="2168"/>
                      <a:pt x="2670" y="2188"/>
                    </a:cubicBezTo>
                    <a:cubicBezTo>
                      <a:pt x="2730" y="2208"/>
                      <a:pt x="2750" y="2231"/>
                      <a:pt x="2830" y="2238"/>
                    </a:cubicBezTo>
                    <a:cubicBezTo>
                      <a:pt x="2910" y="2245"/>
                      <a:pt x="3030" y="2236"/>
                      <a:pt x="3150" y="2228"/>
                    </a:cubicBezTo>
                  </a:path>
                </a:pathLst>
              </a:custGeom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50">
                  <a:solidFill>
                    <a:srgbClr val="1F497B"/>
                  </a:solidFill>
                  <a:latin typeface="+mn-lt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480" name="TextBox 479">
                <a:extLst>
                  <a:ext uri="{FF2B5EF4-FFF2-40B4-BE49-F238E27FC236}">
                    <a16:creationId xmlns:a16="http://schemas.microsoft.com/office/drawing/2014/main" id="{C5905AB8-BFDA-C241-BB53-18532B8036A1}"/>
                  </a:ext>
                </a:extLst>
              </p:cNvPr>
              <p:cNvSpPr txBox="1"/>
              <p:nvPr/>
            </p:nvSpPr>
            <p:spPr>
              <a:xfrm>
                <a:off x="6623260" y="2989705"/>
                <a:ext cx="344966" cy="2846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50" dirty="0">
                    <a:solidFill>
                      <a:srgbClr val="000000"/>
                    </a:solidFill>
                    <a:latin typeface="+mj-lt"/>
                  </a:rPr>
                  <a:t>…</a:t>
                </a:r>
              </a:p>
            </p:txBody>
          </p:sp>
          <p:sp>
            <p:nvSpPr>
              <p:cNvPr id="481" name="Freeform 66">
                <a:extLst>
                  <a:ext uri="{FF2B5EF4-FFF2-40B4-BE49-F238E27FC236}">
                    <a16:creationId xmlns:a16="http://schemas.microsoft.com/office/drawing/2014/main" id="{3C38C7C8-9991-4E4D-97ED-6A3D8D2210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25403" y="3188778"/>
                <a:ext cx="188234" cy="175400"/>
              </a:xfrm>
              <a:custGeom>
                <a:avLst/>
                <a:gdLst>
                  <a:gd name="T0" fmla="*/ 0 w 3150"/>
                  <a:gd name="T1" fmla="*/ 2228 h 2245"/>
                  <a:gd name="T2" fmla="*/ 340 w 3150"/>
                  <a:gd name="T3" fmla="*/ 2228 h 2245"/>
                  <a:gd name="T4" fmla="*/ 650 w 3150"/>
                  <a:gd name="T5" fmla="*/ 2148 h 2245"/>
                  <a:gd name="T6" fmla="*/ 840 w 3150"/>
                  <a:gd name="T7" fmla="*/ 1938 h 2245"/>
                  <a:gd name="T8" fmla="*/ 1000 w 3150"/>
                  <a:gd name="T9" fmla="*/ 1588 h 2245"/>
                  <a:gd name="T10" fmla="*/ 1180 w 3150"/>
                  <a:gd name="T11" fmla="*/ 988 h 2245"/>
                  <a:gd name="T12" fmla="*/ 1380 w 3150"/>
                  <a:gd name="T13" fmla="*/ 348 h 2245"/>
                  <a:gd name="T14" fmla="*/ 1540 w 3150"/>
                  <a:gd name="T15" fmla="*/ 48 h 2245"/>
                  <a:gd name="T16" fmla="*/ 1700 w 3150"/>
                  <a:gd name="T17" fmla="*/ 138 h 2245"/>
                  <a:gd name="T18" fmla="*/ 1950 w 3150"/>
                  <a:gd name="T19" fmla="*/ 878 h 2245"/>
                  <a:gd name="T20" fmla="*/ 2210 w 3150"/>
                  <a:gd name="T21" fmla="*/ 1708 h 2245"/>
                  <a:gd name="T22" fmla="*/ 2470 w 3150"/>
                  <a:gd name="T23" fmla="*/ 2118 h 2245"/>
                  <a:gd name="T24" fmla="*/ 2670 w 3150"/>
                  <a:gd name="T25" fmla="*/ 2188 h 2245"/>
                  <a:gd name="T26" fmla="*/ 2830 w 3150"/>
                  <a:gd name="T27" fmla="*/ 2238 h 2245"/>
                  <a:gd name="T28" fmla="*/ 3150 w 3150"/>
                  <a:gd name="T29" fmla="*/ 2228 h 224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150"/>
                  <a:gd name="T46" fmla="*/ 0 h 2245"/>
                  <a:gd name="T47" fmla="*/ 3150 w 3150"/>
                  <a:gd name="T48" fmla="*/ 2245 h 224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150" h="2245">
                    <a:moveTo>
                      <a:pt x="0" y="2228"/>
                    </a:moveTo>
                    <a:cubicBezTo>
                      <a:pt x="116" y="2234"/>
                      <a:pt x="232" y="2241"/>
                      <a:pt x="340" y="2228"/>
                    </a:cubicBezTo>
                    <a:cubicBezTo>
                      <a:pt x="448" y="2215"/>
                      <a:pt x="567" y="2196"/>
                      <a:pt x="650" y="2148"/>
                    </a:cubicBezTo>
                    <a:cubicBezTo>
                      <a:pt x="733" y="2100"/>
                      <a:pt x="782" y="2031"/>
                      <a:pt x="840" y="1938"/>
                    </a:cubicBezTo>
                    <a:cubicBezTo>
                      <a:pt x="898" y="1845"/>
                      <a:pt x="943" y="1746"/>
                      <a:pt x="1000" y="1588"/>
                    </a:cubicBezTo>
                    <a:cubicBezTo>
                      <a:pt x="1057" y="1430"/>
                      <a:pt x="1117" y="1195"/>
                      <a:pt x="1180" y="988"/>
                    </a:cubicBezTo>
                    <a:cubicBezTo>
                      <a:pt x="1243" y="781"/>
                      <a:pt x="1320" y="505"/>
                      <a:pt x="1380" y="348"/>
                    </a:cubicBezTo>
                    <a:cubicBezTo>
                      <a:pt x="1440" y="191"/>
                      <a:pt x="1487" y="83"/>
                      <a:pt x="1540" y="48"/>
                    </a:cubicBezTo>
                    <a:cubicBezTo>
                      <a:pt x="1593" y="13"/>
                      <a:pt x="1632" y="0"/>
                      <a:pt x="1700" y="138"/>
                    </a:cubicBezTo>
                    <a:cubicBezTo>
                      <a:pt x="1768" y="276"/>
                      <a:pt x="1865" y="616"/>
                      <a:pt x="1950" y="878"/>
                    </a:cubicBezTo>
                    <a:cubicBezTo>
                      <a:pt x="2035" y="1140"/>
                      <a:pt x="2123" y="1501"/>
                      <a:pt x="2210" y="1708"/>
                    </a:cubicBezTo>
                    <a:cubicBezTo>
                      <a:pt x="2297" y="1915"/>
                      <a:pt x="2393" y="2038"/>
                      <a:pt x="2470" y="2118"/>
                    </a:cubicBezTo>
                    <a:cubicBezTo>
                      <a:pt x="2547" y="2198"/>
                      <a:pt x="2610" y="2168"/>
                      <a:pt x="2670" y="2188"/>
                    </a:cubicBezTo>
                    <a:cubicBezTo>
                      <a:pt x="2730" y="2208"/>
                      <a:pt x="2750" y="2231"/>
                      <a:pt x="2830" y="2238"/>
                    </a:cubicBezTo>
                    <a:cubicBezTo>
                      <a:pt x="2910" y="2245"/>
                      <a:pt x="3030" y="2236"/>
                      <a:pt x="3150" y="2228"/>
                    </a:cubicBezTo>
                  </a:path>
                </a:pathLst>
              </a:custGeom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50">
                  <a:solidFill>
                    <a:srgbClr val="1F497B"/>
                  </a:solidFill>
                  <a:latin typeface="+mn-lt"/>
                  <a:ea typeface="ＭＳ Ｐゴシック"/>
                  <a:cs typeface="ＭＳ Ｐゴシック"/>
                </a:endParaRPr>
              </a:p>
            </p:txBody>
          </p:sp>
        </p:grpSp>
        <p:pic>
          <p:nvPicPr>
            <p:cNvPr id="489" name="Picture 48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5878" y="1375185"/>
              <a:ext cx="1171331" cy="355240"/>
            </a:xfrm>
            <a:prstGeom prst="rect">
              <a:avLst/>
            </a:prstGeom>
            <a:scene3d>
              <a:camera prst="isometricLeftDown"/>
              <a:lightRig rig="threePt" dir="t"/>
            </a:scene3d>
            <a:sp3d>
              <a:bevelT/>
            </a:sp3d>
          </p:spPr>
        </p:pic>
      </p:grpSp>
      <p:sp>
        <p:nvSpPr>
          <p:cNvPr id="490" name="TextBox 489"/>
          <p:cNvSpPr txBox="1"/>
          <p:nvPr/>
        </p:nvSpPr>
        <p:spPr>
          <a:xfrm>
            <a:off x="989164" y="-119840"/>
            <a:ext cx="102505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Multidimensional coherent combination</a:t>
            </a:r>
          </a:p>
        </p:txBody>
      </p:sp>
      <p:sp>
        <p:nvSpPr>
          <p:cNvPr id="482" name="TextBox 481">
            <a:extLst>
              <a:ext uri="{FF2B5EF4-FFF2-40B4-BE49-F238E27FC236}">
                <a16:creationId xmlns:a16="http://schemas.microsoft.com/office/drawing/2014/main" id="{A09B2866-8DB1-F74B-83BF-A57F277AEE8D}"/>
              </a:ext>
            </a:extLst>
          </p:cNvPr>
          <p:cNvSpPr txBox="1"/>
          <p:nvPr/>
        </p:nvSpPr>
        <p:spPr>
          <a:xfrm>
            <a:off x="7711531" y="815587"/>
            <a:ext cx="4224708" cy="14296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Beam, pulse, and spectral combination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Achieves high energy, ultrafast pulses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High </a:t>
            </a:r>
            <a:r>
              <a:rPr lang="en-US" sz="2000" dirty="0" err="1"/>
              <a:t>reprate</a:t>
            </a:r>
            <a:r>
              <a:rPr lang="en-US" sz="2000" dirty="0"/>
              <a:t> and power, because fiber</a:t>
            </a:r>
          </a:p>
        </p:txBody>
      </p:sp>
    </p:spTree>
    <p:extLst>
      <p:ext uri="{BB962C8B-B14F-4D97-AF65-F5344CB8AC3E}">
        <p14:creationId xmlns:p14="http://schemas.microsoft.com/office/powerpoint/2010/main" val="2141434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C4CF26-69C4-AC4E-A87B-AD6A4A2FD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98" y="711156"/>
            <a:ext cx="4832002" cy="30132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B8DD3D-A881-B944-9B54-A075C6751488}"/>
              </a:ext>
            </a:extLst>
          </p:cNvPr>
          <p:cNvSpPr txBox="1"/>
          <p:nvPr/>
        </p:nvSpPr>
        <p:spPr>
          <a:xfrm>
            <a:off x="-6694" y="-119840"/>
            <a:ext cx="122423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New laser will combine in space, time, spectrum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ED2C75-4C17-194C-BC93-5DB5AC434B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46" b="29118"/>
          <a:stretch/>
        </p:blipFill>
        <p:spPr>
          <a:xfrm>
            <a:off x="3329653" y="3495368"/>
            <a:ext cx="8702067" cy="26922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1A8C4C-17CF-1848-9E5A-9190BD0B7E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48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0663" y="683996"/>
            <a:ext cx="4987040" cy="23270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E9ABD0-05D7-7D49-A6AD-98C7B88353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6298" y="4482790"/>
            <a:ext cx="3046976" cy="17509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676A16-F4C4-114D-BB0F-EB7D087B2DCB}"/>
              </a:ext>
            </a:extLst>
          </p:cNvPr>
          <p:cNvSpPr txBox="1"/>
          <p:nvPr/>
        </p:nvSpPr>
        <p:spPr>
          <a:xfrm>
            <a:off x="1228795" y="1462879"/>
            <a:ext cx="194008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Block diagram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C8333C-FAF4-594D-BCF8-C6B3D935F766}"/>
              </a:ext>
            </a:extLst>
          </p:cNvPr>
          <p:cNvSpPr txBox="1"/>
          <p:nvPr/>
        </p:nvSpPr>
        <p:spPr>
          <a:xfrm>
            <a:off x="5725088" y="1053328"/>
            <a:ext cx="131959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Schedule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787A93-4756-C04A-AA6F-29E945F2CE58}"/>
              </a:ext>
            </a:extLst>
          </p:cNvPr>
          <p:cNvSpPr txBox="1"/>
          <p:nvPr/>
        </p:nvSpPr>
        <p:spPr>
          <a:xfrm>
            <a:off x="5314078" y="3578397"/>
            <a:ext cx="127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Modulators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774082-910E-FF48-81E0-447D1D7EA378}"/>
              </a:ext>
            </a:extLst>
          </p:cNvPr>
          <p:cNvSpPr txBox="1"/>
          <p:nvPr/>
        </p:nvSpPr>
        <p:spPr>
          <a:xfrm>
            <a:off x="6477441" y="4531618"/>
            <a:ext cx="113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Amplifiers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A885AB-3350-264F-B175-117159BE4E0C}"/>
              </a:ext>
            </a:extLst>
          </p:cNvPr>
          <p:cNvSpPr txBox="1"/>
          <p:nvPr/>
        </p:nvSpPr>
        <p:spPr>
          <a:xfrm>
            <a:off x="8476082" y="4159624"/>
            <a:ext cx="1164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Beam</a:t>
            </a:r>
          </a:p>
          <a:p>
            <a:r>
              <a:rPr lang="en-US" dirty="0">
                <a:solidFill>
                  <a:schemeClr val="bg1"/>
                </a:solidFill>
              </a:rPr>
              <a:t>combiners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26D2A4-4B26-F84C-8133-C9420432A1A2}"/>
              </a:ext>
            </a:extLst>
          </p:cNvPr>
          <p:cNvSpPr txBox="1"/>
          <p:nvPr/>
        </p:nvSpPr>
        <p:spPr>
          <a:xfrm>
            <a:off x="7060863" y="3786859"/>
            <a:ext cx="101854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Layout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116C17-8352-044F-8801-1B4C9C91B6C9}"/>
              </a:ext>
            </a:extLst>
          </p:cNvPr>
          <p:cNvSpPr txBox="1"/>
          <p:nvPr/>
        </p:nvSpPr>
        <p:spPr>
          <a:xfrm>
            <a:off x="2917559" y="2849439"/>
            <a:ext cx="389286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Current funding ~$8M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B33932D-BDE4-7949-B461-B4108773CB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973" y="5276981"/>
            <a:ext cx="3073706" cy="7941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F6166D-991C-D14E-8C58-DE256631BA5B}"/>
              </a:ext>
            </a:extLst>
          </p:cNvPr>
          <p:cNvSpPr txBox="1"/>
          <p:nvPr/>
        </p:nvSpPr>
        <p:spPr>
          <a:xfrm>
            <a:off x="1693573" y="5046149"/>
            <a:ext cx="241232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Hardware designs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4DF0C12-1ECE-AF48-BF8C-AB240610FD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1538" y="708013"/>
            <a:ext cx="3858976" cy="289423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A4814AE-E70B-734E-BE10-0CFC399C56D7}"/>
              </a:ext>
            </a:extLst>
          </p:cNvPr>
          <p:cNvSpPr txBox="1"/>
          <p:nvPr/>
        </p:nvSpPr>
        <p:spPr>
          <a:xfrm>
            <a:off x="9492478" y="1284160"/>
            <a:ext cx="140615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Lab space</a:t>
            </a:r>
          </a:p>
        </p:txBody>
      </p:sp>
    </p:spTree>
    <p:extLst>
      <p:ext uri="{BB962C8B-B14F-4D97-AF65-F5344CB8AC3E}">
        <p14:creationId xmlns:p14="http://schemas.microsoft.com/office/powerpoint/2010/main" val="27568618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092810-5FDD-354F-BFA7-D2BD582BD890}"/>
              </a:ext>
            </a:extLst>
          </p:cNvPr>
          <p:cNvSpPr txBox="1"/>
          <p:nvPr/>
        </p:nvSpPr>
        <p:spPr>
          <a:xfrm>
            <a:off x="2392406" y="-119840"/>
            <a:ext cx="74440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Recent experimental support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578EDD-6AD5-3D45-A93A-7BB26A643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10" y="1038467"/>
            <a:ext cx="6653479" cy="25357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6FCFE6-C04F-564C-A661-EC0F2190D005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90945" y="3974656"/>
            <a:ext cx="6202246" cy="20027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0" name="组合 10">
            <a:extLst>
              <a:ext uri="{FF2B5EF4-FFF2-40B4-BE49-F238E27FC236}">
                <a16:creationId xmlns:a16="http://schemas.microsoft.com/office/drawing/2014/main" id="{A86CFA7A-F79F-C74A-9FD7-176E9022A181}"/>
              </a:ext>
            </a:extLst>
          </p:cNvPr>
          <p:cNvGrpSpPr/>
          <p:nvPr/>
        </p:nvGrpSpPr>
        <p:grpSpPr>
          <a:xfrm>
            <a:off x="1049686" y="3758159"/>
            <a:ext cx="3603329" cy="2421386"/>
            <a:chOff x="1547664" y="4599643"/>
            <a:chExt cx="3480761" cy="2239596"/>
          </a:xfrm>
        </p:grpSpPr>
        <p:pic>
          <p:nvPicPr>
            <p:cNvPr id="11" name="Picture 37">
              <a:extLst>
                <a:ext uri="{FF2B5EF4-FFF2-40B4-BE49-F238E27FC236}">
                  <a16:creationId xmlns:a16="http://schemas.microsoft.com/office/drawing/2014/main" id="{8D7F3F53-5AFB-D34A-B816-64AFA1F44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47664" y="4599643"/>
              <a:ext cx="3480761" cy="2239596"/>
            </a:xfrm>
            <a:prstGeom prst="rect">
              <a:avLst/>
            </a:prstGeom>
          </p:spPr>
        </p:pic>
        <p:sp>
          <p:nvSpPr>
            <p:cNvPr id="12" name="TextBox 29">
              <a:extLst>
                <a:ext uri="{FF2B5EF4-FFF2-40B4-BE49-F238E27FC236}">
                  <a16:creationId xmlns:a16="http://schemas.microsoft.com/office/drawing/2014/main" id="{8D6C3894-795D-384D-9CA3-5848F75C691D}"/>
                </a:ext>
              </a:extLst>
            </p:cNvPr>
            <p:cNvSpPr txBox="1"/>
            <p:nvPr/>
          </p:nvSpPr>
          <p:spPr>
            <a:xfrm>
              <a:off x="3802832" y="4836015"/>
              <a:ext cx="3109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A</a:t>
              </a:r>
              <a:endParaRPr lang="fi-FI" dirty="0"/>
            </a:p>
          </p:txBody>
        </p:sp>
        <p:sp>
          <p:nvSpPr>
            <p:cNvPr id="13" name="TextBox 30">
              <a:extLst>
                <a:ext uri="{FF2B5EF4-FFF2-40B4-BE49-F238E27FC236}">
                  <a16:creationId xmlns:a16="http://schemas.microsoft.com/office/drawing/2014/main" id="{2695D587-3A0F-AC4D-832E-BBD60725DCEE}"/>
                </a:ext>
              </a:extLst>
            </p:cNvPr>
            <p:cNvSpPr txBox="1"/>
            <p:nvPr/>
          </p:nvSpPr>
          <p:spPr>
            <a:xfrm>
              <a:off x="3491880" y="5794681"/>
              <a:ext cx="3109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B</a:t>
              </a:r>
              <a:endParaRPr lang="fi-FI" dirty="0"/>
            </a:p>
          </p:txBody>
        </p:sp>
        <p:sp>
          <p:nvSpPr>
            <p:cNvPr id="14" name="TextBox 31">
              <a:extLst>
                <a:ext uri="{FF2B5EF4-FFF2-40B4-BE49-F238E27FC236}">
                  <a16:creationId xmlns:a16="http://schemas.microsoft.com/office/drawing/2014/main" id="{445F7342-991F-A546-9878-91490033C2AB}"/>
                </a:ext>
              </a:extLst>
            </p:cNvPr>
            <p:cNvSpPr txBox="1"/>
            <p:nvPr/>
          </p:nvSpPr>
          <p:spPr>
            <a:xfrm>
              <a:off x="3205862" y="6108500"/>
              <a:ext cx="3109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</a:t>
              </a:r>
              <a:endParaRPr lang="fi-FI" dirty="0"/>
            </a:p>
          </p:txBody>
        </p:sp>
        <p:sp>
          <p:nvSpPr>
            <p:cNvPr id="15" name="TextBox 32">
              <a:extLst>
                <a:ext uri="{FF2B5EF4-FFF2-40B4-BE49-F238E27FC236}">
                  <a16:creationId xmlns:a16="http://schemas.microsoft.com/office/drawing/2014/main" id="{5C9726EE-2CE4-5443-B328-7D3A923C8F34}"/>
                </a:ext>
              </a:extLst>
            </p:cNvPr>
            <p:cNvSpPr txBox="1"/>
            <p:nvPr/>
          </p:nvSpPr>
          <p:spPr>
            <a:xfrm>
              <a:off x="2906783" y="5715887"/>
              <a:ext cx="3109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D</a:t>
              </a:r>
              <a:endParaRPr lang="fi-FI" dirty="0"/>
            </a:p>
          </p:txBody>
        </p:sp>
        <p:sp>
          <p:nvSpPr>
            <p:cNvPr id="16" name="TextBox 33">
              <a:extLst>
                <a:ext uri="{FF2B5EF4-FFF2-40B4-BE49-F238E27FC236}">
                  <a16:creationId xmlns:a16="http://schemas.microsoft.com/office/drawing/2014/main" id="{7F260A6A-9209-A74C-8225-EFFCE7C1BE6F}"/>
                </a:ext>
              </a:extLst>
            </p:cNvPr>
            <p:cNvSpPr txBox="1"/>
            <p:nvPr/>
          </p:nvSpPr>
          <p:spPr>
            <a:xfrm>
              <a:off x="2374724" y="5560206"/>
              <a:ext cx="3109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F</a:t>
              </a:r>
              <a:endParaRPr lang="fi-FI" dirty="0"/>
            </a:p>
          </p:txBody>
        </p:sp>
        <p:sp>
          <p:nvSpPr>
            <p:cNvPr id="17" name="TextBox 34">
              <a:extLst>
                <a:ext uri="{FF2B5EF4-FFF2-40B4-BE49-F238E27FC236}">
                  <a16:creationId xmlns:a16="http://schemas.microsoft.com/office/drawing/2014/main" id="{9C314F4C-E7F5-1344-BFC9-00FA2C69F807}"/>
                </a:ext>
              </a:extLst>
            </p:cNvPr>
            <p:cNvSpPr txBox="1"/>
            <p:nvPr/>
          </p:nvSpPr>
          <p:spPr>
            <a:xfrm>
              <a:off x="1909640" y="5491488"/>
              <a:ext cx="3109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G</a:t>
              </a:r>
              <a:endParaRPr lang="fi-FI" dirty="0"/>
            </a:p>
          </p:txBody>
        </p:sp>
        <p:sp>
          <p:nvSpPr>
            <p:cNvPr id="18" name="TextBox 35">
              <a:extLst>
                <a:ext uri="{FF2B5EF4-FFF2-40B4-BE49-F238E27FC236}">
                  <a16:creationId xmlns:a16="http://schemas.microsoft.com/office/drawing/2014/main" id="{E8C33A72-9227-2047-B45D-AFAEABA200BC}"/>
                </a:ext>
              </a:extLst>
            </p:cNvPr>
            <p:cNvSpPr txBox="1"/>
            <p:nvPr/>
          </p:nvSpPr>
          <p:spPr>
            <a:xfrm>
              <a:off x="2620359" y="5575507"/>
              <a:ext cx="3109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E</a:t>
              </a:r>
              <a:endParaRPr lang="fi-FI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BAC2022-C376-994F-BB15-B1B4EDF3F9F8}"/>
              </a:ext>
            </a:extLst>
          </p:cNvPr>
          <p:cNvGrpSpPr/>
          <p:nvPr/>
        </p:nvGrpSpPr>
        <p:grpSpPr>
          <a:xfrm>
            <a:off x="7303679" y="1033817"/>
            <a:ext cx="4420797" cy="2545986"/>
            <a:chOff x="7303679" y="843317"/>
            <a:chExt cx="4775224" cy="275010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E7728BC-7233-BF4D-9E42-D58E2F742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75000" contrast="2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03679" y="843317"/>
              <a:ext cx="4775224" cy="275010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7879C2A-2391-DF49-AE65-4B99CA524C58}"/>
                </a:ext>
              </a:extLst>
            </p:cNvPr>
            <p:cNvSpPr txBox="1"/>
            <p:nvPr/>
          </p:nvSpPr>
          <p:spPr>
            <a:xfrm>
              <a:off x="7899400" y="2052321"/>
              <a:ext cx="29583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Bandwidth to support 50fs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6873ED4-28B6-B145-AC21-FFF03086ED52}"/>
              </a:ext>
            </a:extLst>
          </p:cNvPr>
          <p:cNvSpPr txBox="1"/>
          <p:nvPr/>
        </p:nvSpPr>
        <p:spPr>
          <a:xfrm>
            <a:off x="1308720" y="2419121"/>
            <a:ext cx="382919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3 spectral bands combine to 40fs pulse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571428-1A04-4E45-90C4-D186DA22C02D}"/>
              </a:ext>
            </a:extLst>
          </p:cNvPr>
          <p:cNvSpPr txBox="1"/>
          <p:nvPr/>
        </p:nvSpPr>
        <p:spPr>
          <a:xfrm>
            <a:off x="3338239" y="4698713"/>
            <a:ext cx="367010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Active and passive fiber drawn</a:t>
            </a:r>
          </a:p>
          <a:p>
            <a:r>
              <a:rPr lang="en-US" dirty="0"/>
              <a:t>for commercially produced fiber amp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4FF3DE-9D71-AC48-8819-B249CE3387C0}"/>
              </a:ext>
            </a:extLst>
          </p:cNvPr>
          <p:cNvSpPr txBox="1"/>
          <p:nvPr/>
        </p:nvSpPr>
        <p:spPr>
          <a:xfrm>
            <a:off x="1746310" y="617178"/>
            <a:ext cx="3874715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SPECTRAL COMBINATION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FA2564-2452-8741-AC81-A73765E74D11}"/>
              </a:ext>
            </a:extLst>
          </p:cNvPr>
          <p:cNvSpPr txBox="1"/>
          <p:nvPr/>
        </p:nvSpPr>
        <p:spPr>
          <a:xfrm>
            <a:off x="7658106" y="626855"/>
            <a:ext cx="406637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TEMPORAL COMBINATION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65F644-2413-0C4D-88B9-ECCC4AF28170}"/>
              </a:ext>
            </a:extLst>
          </p:cNvPr>
          <p:cNvSpPr txBox="1"/>
          <p:nvPr/>
        </p:nvSpPr>
        <p:spPr>
          <a:xfrm>
            <a:off x="8592211" y="5504308"/>
            <a:ext cx="265835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Don Sipes, Optical Engines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EC34114-3A2D-9D4F-AF68-4795BF2DD175}"/>
              </a:ext>
            </a:extLst>
          </p:cNvPr>
          <p:cNvSpPr txBox="1"/>
          <p:nvPr/>
        </p:nvSpPr>
        <p:spPr>
          <a:xfrm>
            <a:off x="1963284" y="5543695"/>
            <a:ext cx="224978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Arto</a:t>
            </a:r>
            <a:r>
              <a:rPr lang="en-US" dirty="0"/>
              <a:t> </a:t>
            </a:r>
            <a:r>
              <a:rPr lang="en-US" dirty="0" err="1"/>
              <a:t>Nieminen</a:t>
            </a:r>
            <a:r>
              <a:rPr lang="en-US" dirty="0"/>
              <a:t>, </a:t>
            </a:r>
            <a:r>
              <a:rPr lang="en-US" dirty="0" err="1"/>
              <a:t>nLight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44FA1C-E62E-0A44-AABE-39A5D590C2DC}"/>
              </a:ext>
            </a:extLst>
          </p:cNvPr>
          <p:cNvSpPr txBox="1"/>
          <p:nvPr/>
        </p:nvSpPr>
        <p:spPr>
          <a:xfrm>
            <a:off x="5467499" y="3538225"/>
            <a:ext cx="180690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Siyun</a:t>
            </a:r>
            <a:r>
              <a:rPr lang="en-US" dirty="0"/>
              <a:t> Chen, LBNL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B166760-C822-1743-A7F2-F04C8791440A}"/>
              </a:ext>
            </a:extLst>
          </p:cNvPr>
          <p:cNvSpPr txBox="1"/>
          <p:nvPr/>
        </p:nvSpPr>
        <p:spPr>
          <a:xfrm>
            <a:off x="9810657" y="3553957"/>
            <a:ext cx="200208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Lauren Cooper, UM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56D50CE-107F-4E4F-8608-288B9B88517F}"/>
              </a:ext>
            </a:extLst>
          </p:cNvPr>
          <p:cNvSpPr txBox="1"/>
          <p:nvPr/>
        </p:nvSpPr>
        <p:spPr>
          <a:xfrm>
            <a:off x="4364542" y="3946119"/>
            <a:ext cx="2487348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AMPLIFICATION</a:t>
            </a:r>
          </a:p>
        </p:txBody>
      </p:sp>
    </p:spTree>
    <p:extLst>
      <p:ext uri="{BB962C8B-B14F-4D97-AF65-F5344CB8AC3E}">
        <p14:creationId xmlns:p14="http://schemas.microsoft.com/office/powerpoint/2010/main" val="14887974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143202-1DA2-3C4A-8625-5A21574A48C8}"/>
              </a:ext>
            </a:extLst>
          </p:cNvPr>
          <p:cNvSpPr txBox="1"/>
          <p:nvPr/>
        </p:nvSpPr>
        <p:spPr>
          <a:xfrm>
            <a:off x="2449543" y="-119840"/>
            <a:ext cx="73298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Conclusions and future 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26C375-4573-774C-BE62-DD3D1937456A}"/>
              </a:ext>
            </a:extLst>
          </p:cNvPr>
          <p:cNvSpPr txBox="1"/>
          <p:nvPr/>
        </p:nvSpPr>
        <p:spPr>
          <a:xfrm>
            <a:off x="1002702" y="1257257"/>
            <a:ext cx="10223500" cy="4467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We have stabilized large numbers of beams using advanced algorithms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This enables high-energy fiber laser designs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Ongoing work will make error correction faster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We are currently building a fiber laser with beam combination (27 beams), temporal combination (81 pulses), and spectral combination (3 bands)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Target ~200mJ energy in ~40fs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This will be a stepping stone toward high </a:t>
            </a:r>
            <a:r>
              <a:rPr lang="en-US" sz="2400" dirty="0" err="1"/>
              <a:t>reprate</a:t>
            </a:r>
            <a:r>
              <a:rPr lang="en-US" sz="2400" dirty="0"/>
              <a:t> accelerator drivers</a:t>
            </a:r>
          </a:p>
        </p:txBody>
      </p:sp>
    </p:spTree>
    <p:extLst>
      <p:ext uri="{BB962C8B-B14F-4D97-AF65-F5344CB8AC3E}">
        <p14:creationId xmlns:p14="http://schemas.microsoft.com/office/powerpoint/2010/main" val="3402390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D467BF-3562-C74D-BE29-747D0E637D72}"/>
              </a:ext>
            </a:extLst>
          </p:cNvPr>
          <p:cNvSpPr txBox="1"/>
          <p:nvPr/>
        </p:nvSpPr>
        <p:spPr>
          <a:xfrm>
            <a:off x="603778" y="-119840"/>
            <a:ext cx="110213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Various groups have combined ~100 beams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85E1126-BDF7-EA47-8805-893FAB75F296}"/>
              </a:ext>
            </a:extLst>
          </p:cNvPr>
          <p:cNvGrpSpPr/>
          <p:nvPr/>
        </p:nvGrpSpPr>
        <p:grpSpPr>
          <a:xfrm>
            <a:off x="7061200" y="729920"/>
            <a:ext cx="4451350" cy="2960972"/>
            <a:chOff x="7061200" y="780720"/>
            <a:chExt cx="4451350" cy="296097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CA25A12-3B46-294E-A2BA-662CEC0D2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61200" y="780720"/>
              <a:ext cx="4451350" cy="296097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1EF8DF8-0AA2-DB49-A791-F8F5D9114A89}"/>
                </a:ext>
              </a:extLst>
            </p:cNvPr>
            <p:cNvSpPr txBox="1"/>
            <p:nvPr/>
          </p:nvSpPr>
          <p:spPr>
            <a:xfrm>
              <a:off x="7731794" y="1755115"/>
              <a:ext cx="3749006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Chang et al, ASSL 2020 </a:t>
              </a:r>
              <a:r>
                <a:rPr lang="en-US" sz="2400" dirty="0"/>
                <a:t>107 beams</a:t>
              </a:r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65B5783-E2DA-7949-8651-9B6642FD8482}"/>
              </a:ext>
            </a:extLst>
          </p:cNvPr>
          <p:cNvGrpSpPr/>
          <p:nvPr/>
        </p:nvGrpSpPr>
        <p:grpSpPr>
          <a:xfrm>
            <a:off x="640225" y="900602"/>
            <a:ext cx="6028168" cy="1351323"/>
            <a:chOff x="640225" y="900602"/>
            <a:chExt cx="6028168" cy="135132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6B54B72-CBF8-4941-8230-B6C32B65A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0225" y="900602"/>
              <a:ext cx="6028168" cy="135132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9DF768-374B-6742-B373-9F885DF5016E}"/>
                </a:ext>
              </a:extLst>
            </p:cNvPr>
            <p:cNvSpPr txBox="1"/>
            <p:nvPr/>
          </p:nvSpPr>
          <p:spPr>
            <a:xfrm>
              <a:off x="1545138" y="1222884"/>
              <a:ext cx="4141647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Redmond et al, CLEO 2011. </a:t>
              </a:r>
              <a:r>
                <a:rPr lang="en-US" sz="2400" dirty="0"/>
                <a:t>200 beams</a:t>
              </a:r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DF5EB3-A892-7942-AE0C-9585E727A5F3}"/>
              </a:ext>
            </a:extLst>
          </p:cNvPr>
          <p:cNvGrpSpPr/>
          <p:nvPr/>
        </p:nvGrpSpPr>
        <p:grpSpPr>
          <a:xfrm>
            <a:off x="7061200" y="3941981"/>
            <a:ext cx="4500395" cy="1994958"/>
            <a:chOff x="7061200" y="3941981"/>
            <a:chExt cx="4500395" cy="199495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F6FB1E9-391F-3E4D-8714-4932E6328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61200" y="3941981"/>
              <a:ext cx="4419600" cy="199495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4D07694-C8AE-604F-9B0F-A4EEF092BBDD}"/>
                </a:ext>
              </a:extLst>
            </p:cNvPr>
            <p:cNvSpPr txBox="1"/>
            <p:nvPr/>
          </p:nvSpPr>
          <p:spPr>
            <a:xfrm>
              <a:off x="7314470" y="4785402"/>
              <a:ext cx="4247125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Fsaifes</a:t>
              </a:r>
              <a:r>
                <a:rPr lang="en-US" dirty="0"/>
                <a:t> et al, Phot. West 2020, </a:t>
              </a:r>
              <a:r>
                <a:rPr lang="en-US" sz="2400" dirty="0"/>
                <a:t>60 beams</a:t>
              </a:r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97FC829-8A3D-304B-B83C-E1C71B705713}"/>
              </a:ext>
            </a:extLst>
          </p:cNvPr>
          <p:cNvGrpSpPr/>
          <p:nvPr/>
        </p:nvGrpSpPr>
        <p:grpSpPr>
          <a:xfrm>
            <a:off x="1184968" y="2609885"/>
            <a:ext cx="4625355" cy="1910100"/>
            <a:chOff x="1134168" y="3775670"/>
            <a:chExt cx="4625355" cy="19101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1BACD97-86A7-BF4B-B91E-3529DB076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4168" y="3775670"/>
              <a:ext cx="4625355" cy="19101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C90BA09-58B8-6043-BC2E-F5F00B8FFB3A}"/>
                </a:ext>
              </a:extLst>
            </p:cNvPr>
            <p:cNvSpPr txBox="1"/>
            <p:nvPr/>
          </p:nvSpPr>
          <p:spPr>
            <a:xfrm>
              <a:off x="1751028" y="4546054"/>
              <a:ext cx="3712235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Du et al, Opt. Exp. 2021, </a:t>
              </a:r>
              <a:r>
                <a:rPr lang="en-US" sz="2400" dirty="0"/>
                <a:t>81 beams</a:t>
              </a:r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93D7F4F-0F4D-6F40-BF53-6D7E52C1B9D1}"/>
              </a:ext>
            </a:extLst>
          </p:cNvPr>
          <p:cNvSpPr txBox="1"/>
          <p:nvPr/>
        </p:nvSpPr>
        <p:spPr>
          <a:xfrm>
            <a:off x="6165275" y="3095346"/>
            <a:ext cx="1566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tiled, spectral,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A46E26-16F0-F44D-BC5A-9F7237AC605A}"/>
              </a:ext>
            </a:extLst>
          </p:cNvPr>
          <p:cNvSpPr txBox="1"/>
          <p:nvPr/>
        </p:nvSpPr>
        <p:spPr>
          <a:xfrm>
            <a:off x="640225" y="4770013"/>
            <a:ext cx="5900275" cy="954107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Our beam combiner will be a ~100-arm Mach-Zehnder interferometer</a:t>
            </a:r>
          </a:p>
        </p:txBody>
      </p:sp>
    </p:spTree>
    <p:extLst>
      <p:ext uri="{BB962C8B-B14F-4D97-AF65-F5344CB8AC3E}">
        <p14:creationId xmlns:p14="http://schemas.microsoft.com/office/powerpoint/2010/main" val="819562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2481851-1B54-7846-AB75-34BE09E12477}"/>
              </a:ext>
            </a:extLst>
          </p:cNvPr>
          <p:cNvCxnSpPr>
            <a:cxnSpLocks/>
          </p:cNvCxnSpPr>
          <p:nvPr/>
        </p:nvCxnSpPr>
        <p:spPr>
          <a:xfrm>
            <a:off x="6531919" y="4244107"/>
            <a:ext cx="1191991" cy="0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21BA89D7-27EE-294E-A8BD-60B5EA006BFC}"/>
              </a:ext>
            </a:extLst>
          </p:cNvPr>
          <p:cNvSpPr/>
          <p:nvPr/>
        </p:nvSpPr>
        <p:spPr>
          <a:xfrm>
            <a:off x="6057786" y="914405"/>
            <a:ext cx="931333" cy="931333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5000">
                <a:schemeClr val="accent1">
                  <a:lumMod val="45000"/>
                  <a:lumOff val="55000"/>
                </a:schemeClr>
              </a:gs>
              <a:gs pos="92000">
                <a:schemeClr val="accent1">
                  <a:lumMod val="7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isometricLeftDown"/>
            <a:lightRig rig="threePt" dir="t"/>
          </a:scene3d>
          <a:sp3d extrusionH="146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3B47C56-1231-ED4D-92ED-7C5C96100486}"/>
              </a:ext>
            </a:extLst>
          </p:cNvPr>
          <p:cNvCxnSpPr/>
          <p:nvPr/>
        </p:nvCxnSpPr>
        <p:spPr>
          <a:xfrm>
            <a:off x="3649142" y="1380074"/>
            <a:ext cx="286403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67E685D-349D-5440-8134-85C0BD377631}"/>
              </a:ext>
            </a:extLst>
          </p:cNvPr>
          <p:cNvSpPr txBox="1"/>
          <p:nvPr/>
        </p:nvSpPr>
        <p:spPr>
          <a:xfrm>
            <a:off x="2264222" y="-119840"/>
            <a:ext cx="77004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Mach-Zehnder interferometer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6BC0A14-2D27-1647-B520-561E11DAA2EC}"/>
              </a:ext>
            </a:extLst>
          </p:cNvPr>
          <p:cNvGrpSpPr/>
          <p:nvPr/>
        </p:nvGrpSpPr>
        <p:grpSpPr>
          <a:xfrm>
            <a:off x="7073007" y="3175006"/>
            <a:ext cx="2392741" cy="450428"/>
            <a:chOff x="2599510" y="2050867"/>
            <a:chExt cx="4911632" cy="105809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1EE8795-E15D-8E43-8327-426DB87A3E04}"/>
                </a:ext>
              </a:extLst>
            </p:cNvPr>
            <p:cNvGrpSpPr/>
            <p:nvPr/>
          </p:nvGrpSpPr>
          <p:grpSpPr>
            <a:xfrm>
              <a:off x="4441372" y="2050869"/>
              <a:ext cx="1841862" cy="1058091"/>
              <a:chOff x="4441372" y="2050869"/>
              <a:chExt cx="1841862" cy="1058091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DC9107FD-D9F7-354A-939F-3FFAA0435046}"/>
                  </a:ext>
                </a:extLst>
              </p:cNvPr>
              <p:cNvGrpSpPr/>
              <p:nvPr/>
            </p:nvGrpSpPr>
            <p:grpSpPr>
              <a:xfrm>
                <a:off x="5055326" y="2050869"/>
                <a:ext cx="1227908" cy="1058091"/>
                <a:chOff x="5055326" y="2050869"/>
                <a:chExt cx="1227908" cy="1058091"/>
              </a:xfrm>
            </p:grpSpPr>
            <p:sp>
              <p:nvSpPr>
                <p:cNvPr id="3" name="Arc 2">
                  <a:extLst>
                    <a:ext uri="{FF2B5EF4-FFF2-40B4-BE49-F238E27FC236}">
                      <a16:creationId xmlns:a16="http://schemas.microsoft.com/office/drawing/2014/main" id="{D836F092-6443-CF4B-A5A9-5D72C92422F9}"/>
                    </a:ext>
                  </a:extLst>
                </p:cNvPr>
                <p:cNvSpPr/>
                <p:nvPr/>
              </p:nvSpPr>
              <p:spPr>
                <a:xfrm>
                  <a:off x="5055326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" name="Arc 3">
                  <a:extLst>
                    <a:ext uri="{FF2B5EF4-FFF2-40B4-BE49-F238E27FC236}">
                      <a16:creationId xmlns:a16="http://schemas.microsoft.com/office/drawing/2014/main" id="{389F608B-ABFC-A14B-A140-644B5908220C}"/>
                    </a:ext>
                  </a:extLst>
                </p:cNvPr>
                <p:cNvSpPr/>
                <p:nvPr/>
              </p:nvSpPr>
              <p:spPr>
                <a:xfrm rot="10800000">
                  <a:off x="5669280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4BD7DC5D-4E7C-1243-9062-1ABC6B530D3E}"/>
                  </a:ext>
                </a:extLst>
              </p:cNvPr>
              <p:cNvGrpSpPr/>
              <p:nvPr/>
            </p:nvGrpSpPr>
            <p:grpSpPr>
              <a:xfrm flipV="1">
                <a:off x="4441372" y="2050869"/>
                <a:ext cx="1227908" cy="1058091"/>
                <a:chOff x="5055326" y="2050869"/>
                <a:chExt cx="1227908" cy="1058091"/>
              </a:xfrm>
            </p:grpSpPr>
            <p:sp>
              <p:nvSpPr>
                <p:cNvPr id="7" name="Arc 6">
                  <a:extLst>
                    <a:ext uri="{FF2B5EF4-FFF2-40B4-BE49-F238E27FC236}">
                      <a16:creationId xmlns:a16="http://schemas.microsoft.com/office/drawing/2014/main" id="{31AE7ABE-F375-5846-B299-484854C73DBA}"/>
                    </a:ext>
                  </a:extLst>
                </p:cNvPr>
                <p:cNvSpPr/>
                <p:nvPr/>
              </p:nvSpPr>
              <p:spPr>
                <a:xfrm>
                  <a:off x="5055326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Arc 7">
                  <a:extLst>
                    <a:ext uri="{FF2B5EF4-FFF2-40B4-BE49-F238E27FC236}">
                      <a16:creationId xmlns:a16="http://schemas.microsoft.com/office/drawing/2014/main" id="{45B31164-FC7D-7D46-9049-31BACD156028}"/>
                    </a:ext>
                  </a:extLst>
                </p:cNvPr>
                <p:cNvSpPr/>
                <p:nvPr/>
              </p:nvSpPr>
              <p:spPr>
                <a:xfrm rot="10800000">
                  <a:off x="5669280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4BA60F4-5D7B-934E-A0C2-05A6C0978D4E}"/>
                </a:ext>
              </a:extLst>
            </p:cNvPr>
            <p:cNvGrpSpPr/>
            <p:nvPr/>
          </p:nvGrpSpPr>
          <p:grpSpPr>
            <a:xfrm>
              <a:off x="5669280" y="2050867"/>
              <a:ext cx="1841862" cy="1058091"/>
              <a:chOff x="4441372" y="2050869"/>
              <a:chExt cx="1841862" cy="105809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4814CA8-3562-7B46-8358-887D909F8F1E}"/>
                  </a:ext>
                </a:extLst>
              </p:cNvPr>
              <p:cNvGrpSpPr/>
              <p:nvPr/>
            </p:nvGrpSpPr>
            <p:grpSpPr>
              <a:xfrm>
                <a:off x="5055326" y="2050869"/>
                <a:ext cx="1227908" cy="1058091"/>
                <a:chOff x="5055326" y="2050869"/>
                <a:chExt cx="1227908" cy="1058091"/>
              </a:xfrm>
            </p:grpSpPr>
            <p:sp>
              <p:nvSpPr>
                <p:cNvPr id="15" name="Arc 14">
                  <a:extLst>
                    <a:ext uri="{FF2B5EF4-FFF2-40B4-BE49-F238E27FC236}">
                      <a16:creationId xmlns:a16="http://schemas.microsoft.com/office/drawing/2014/main" id="{79033CE8-3362-5F48-83C1-1D61F1D9E95D}"/>
                    </a:ext>
                  </a:extLst>
                </p:cNvPr>
                <p:cNvSpPr/>
                <p:nvPr/>
              </p:nvSpPr>
              <p:spPr>
                <a:xfrm>
                  <a:off x="5055326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Arc 15">
                  <a:extLst>
                    <a:ext uri="{FF2B5EF4-FFF2-40B4-BE49-F238E27FC236}">
                      <a16:creationId xmlns:a16="http://schemas.microsoft.com/office/drawing/2014/main" id="{C772F2BA-AE3C-A244-A1E9-5FE9C884058F}"/>
                    </a:ext>
                  </a:extLst>
                </p:cNvPr>
                <p:cNvSpPr/>
                <p:nvPr/>
              </p:nvSpPr>
              <p:spPr>
                <a:xfrm rot="10800000">
                  <a:off x="5669280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3F922F8-1DAF-CF4F-833F-C5A13EDF6CEA}"/>
                  </a:ext>
                </a:extLst>
              </p:cNvPr>
              <p:cNvGrpSpPr/>
              <p:nvPr/>
            </p:nvGrpSpPr>
            <p:grpSpPr>
              <a:xfrm flipV="1">
                <a:off x="4441372" y="2050869"/>
                <a:ext cx="1227908" cy="1058091"/>
                <a:chOff x="5055326" y="2050869"/>
                <a:chExt cx="1227908" cy="1058091"/>
              </a:xfrm>
            </p:grpSpPr>
            <p:sp>
              <p:nvSpPr>
                <p:cNvPr id="13" name="Arc 12">
                  <a:extLst>
                    <a:ext uri="{FF2B5EF4-FFF2-40B4-BE49-F238E27FC236}">
                      <a16:creationId xmlns:a16="http://schemas.microsoft.com/office/drawing/2014/main" id="{BD123A12-2F83-D642-967F-F9EBAEB179C1}"/>
                    </a:ext>
                  </a:extLst>
                </p:cNvPr>
                <p:cNvSpPr/>
                <p:nvPr/>
              </p:nvSpPr>
              <p:spPr>
                <a:xfrm>
                  <a:off x="5055326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Arc 13">
                  <a:extLst>
                    <a:ext uri="{FF2B5EF4-FFF2-40B4-BE49-F238E27FC236}">
                      <a16:creationId xmlns:a16="http://schemas.microsoft.com/office/drawing/2014/main" id="{5EF2C047-9C87-6B44-98F4-16B477BBC3EB}"/>
                    </a:ext>
                  </a:extLst>
                </p:cNvPr>
                <p:cNvSpPr/>
                <p:nvPr/>
              </p:nvSpPr>
              <p:spPr>
                <a:xfrm rot="10800000">
                  <a:off x="5669280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1C1A7FE-6743-8F4F-912E-10FC40CE470A}"/>
                </a:ext>
              </a:extLst>
            </p:cNvPr>
            <p:cNvGrpSpPr/>
            <p:nvPr/>
          </p:nvGrpSpPr>
          <p:grpSpPr>
            <a:xfrm>
              <a:off x="2599510" y="2050870"/>
              <a:ext cx="1227908" cy="1058091"/>
              <a:chOff x="5055326" y="2050869"/>
              <a:chExt cx="1227908" cy="1058091"/>
            </a:xfrm>
          </p:grpSpPr>
          <p:sp>
            <p:nvSpPr>
              <p:cNvPr id="22" name="Arc 21">
                <a:extLst>
                  <a:ext uri="{FF2B5EF4-FFF2-40B4-BE49-F238E27FC236}">
                    <a16:creationId xmlns:a16="http://schemas.microsoft.com/office/drawing/2014/main" id="{6733C049-7838-0546-9395-170581B95E74}"/>
                  </a:ext>
                </a:extLst>
              </p:cNvPr>
              <p:cNvSpPr/>
              <p:nvPr/>
            </p:nvSpPr>
            <p:spPr>
              <a:xfrm>
                <a:off x="5055326" y="2050869"/>
                <a:ext cx="613954" cy="1058091"/>
              </a:xfrm>
              <a:prstGeom prst="arc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Arc 22">
                <a:extLst>
                  <a:ext uri="{FF2B5EF4-FFF2-40B4-BE49-F238E27FC236}">
                    <a16:creationId xmlns:a16="http://schemas.microsoft.com/office/drawing/2014/main" id="{51F97CE5-A033-C048-BBF7-5E60272F5B96}"/>
                  </a:ext>
                </a:extLst>
              </p:cNvPr>
              <p:cNvSpPr/>
              <p:nvPr/>
            </p:nvSpPr>
            <p:spPr>
              <a:xfrm rot="10800000">
                <a:off x="5669280" y="2050869"/>
                <a:ext cx="613954" cy="1058091"/>
              </a:xfrm>
              <a:prstGeom prst="arc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83FA860-C03A-2B45-8C21-69B53ABBB199}"/>
                </a:ext>
              </a:extLst>
            </p:cNvPr>
            <p:cNvGrpSpPr/>
            <p:nvPr/>
          </p:nvGrpSpPr>
          <p:grpSpPr>
            <a:xfrm>
              <a:off x="3213464" y="2050868"/>
              <a:ext cx="1841862" cy="1058091"/>
              <a:chOff x="4441372" y="2050869"/>
              <a:chExt cx="1841862" cy="1058091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F88FF217-5CFD-0B4C-A179-25E1DA9D26AA}"/>
                  </a:ext>
                </a:extLst>
              </p:cNvPr>
              <p:cNvGrpSpPr/>
              <p:nvPr/>
            </p:nvGrpSpPr>
            <p:grpSpPr>
              <a:xfrm>
                <a:off x="5055326" y="2050869"/>
                <a:ext cx="1227908" cy="1058091"/>
                <a:chOff x="5055326" y="2050869"/>
                <a:chExt cx="1227908" cy="1058091"/>
              </a:xfrm>
            </p:grpSpPr>
            <p:sp>
              <p:nvSpPr>
                <p:cNvPr id="29" name="Arc 28">
                  <a:extLst>
                    <a:ext uri="{FF2B5EF4-FFF2-40B4-BE49-F238E27FC236}">
                      <a16:creationId xmlns:a16="http://schemas.microsoft.com/office/drawing/2014/main" id="{2D823D77-919A-164C-85D8-B6526ED622C7}"/>
                    </a:ext>
                  </a:extLst>
                </p:cNvPr>
                <p:cNvSpPr/>
                <p:nvPr/>
              </p:nvSpPr>
              <p:spPr>
                <a:xfrm>
                  <a:off x="5055326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Arc 29">
                  <a:extLst>
                    <a:ext uri="{FF2B5EF4-FFF2-40B4-BE49-F238E27FC236}">
                      <a16:creationId xmlns:a16="http://schemas.microsoft.com/office/drawing/2014/main" id="{5E3812B0-29AE-894E-9BEA-A6E8CDBBF01E}"/>
                    </a:ext>
                  </a:extLst>
                </p:cNvPr>
                <p:cNvSpPr/>
                <p:nvPr/>
              </p:nvSpPr>
              <p:spPr>
                <a:xfrm rot="10800000">
                  <a:off x="5669280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0CBD7CBD-FBD7-AA4A-B18D-A2BFD20D018A}"/>
                  </a:ext>
                </a:extLst>
              </p:cNvPr>
              <p:cNvGrpSpPr/>
              <p:nvPr/>
            </p:nvGrpSpPr>
            <p:grpSpPr>
              <a:xfrm flipV="1">
                <a:off x="4441372" y="2050869"/>
                <a:ext cx="1227908" cy="1058091"/>
                <a:chOff x="5055326" y="2050869"/>
                <a:chExt cx="1227908" cy="1058091"/>
              </a:xfrm>
            </p:grpSpPr>
            <p:sp>
              <p:nvSpPr>
                <p:cNvPr id="27" name="Arc 26">
                  <a:extLst>
                    <a:ext uri="{FF2B5EF4-FFF2-40B4-BE49-F238E27FC236}">
                      <a16:creationId xmlns:a16="http://schemas.microsoft.com/office/drawing/2014/main" id="{53DABE72-B98A-1547-B7D4-B14020E7A796}"/>
                    </a:ext>
                  </a:extLst>
                </p:cNvPr>
                <p:cNvSpPr/>
                <p:nvPr/>
              </p:nvSpPr>
              <p:spPr>
                <a:xfrm>
                  <a:off x="5055326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Arc 27">
                  <a:extLst>
                    <a:ext uri="{FF2B5EF4-FFF2-40B4-BE49-F238E27FC236}">
                      <a16:creationId xmlns:a16="http://schemas.microsoft.com/office/drawing/2014/main" id="{AF399BCA-2492-2644-A275-7F1AA65606C4}"/>
                    </a:ext>
                  </a:extLst>
                </p:cNvPr>
                <p:cNvSpPr/>
                <p:nvPr/>
              </p:nvSpPr>
              <p:spPr>
                <a:xfrm rot="10800000">
                  <a:off x="5669280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63" name="Oval 62">
            <a:extLst>
              <a:ext uri="{FF2B5EF4-FFF2-40B4-BE49-F238E27FC236}">
                <a16:creationId xmlns:a16="http://schemas.microsoft.com/office/drawing/2014/main" id="{2234CB7D-A683-9945-821C-DF0C13240423}"/>
              </a:ext>
            </a:extLst>
          </p:cNvPr>
          <p:cNvSpPr/>
          <p:nvPr/>
        </p:nvSpPr>
        <p:spPr>
          <a:xfrm>
            <a:off x="3141472" y="914406"/>
            <a:ext cx="931333" cy="931333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74000"/>
                </a:schemeClr>
              </a:gs>
              <a:gs pos="45000">
                <a:schemeClr val="accent1">
                  <a:lumMod val="45000"/>
                  <a:lumOff val="55000"/>
                  <a:alpha val="72000"/>
                </a:schemeClr>
              </a:gs>
              <a:gs pos="92000">
                <a:schemeClr val="accent1">
                  <a:lumMod val="75000"/>
                  <a:alpha val="76000"/>
                </a:schemeClr>
              </a:gs>
              <a:gs pos="100000">
                <a:schemeClr val="accent1">
                  <a:lumMod val="30000"/>
                  <a:lumOff val="70000"/>
                  <a:alpha val="74000"/>
                </a:schemeClr>
              </a:gs>
            </a:gsLst>
            <a:lin ang="5400000" scaled="1"/>
          </a:gradFill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isometricLeftDown"/>
            <a:lightRig rig="threePt" dir="t"/>
          </a:scene3d>
          <a:sp3d extrusionH="146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01A9BC2-C39A-274A-8C2F-79B6F8D8F350}"/>
              </a:ext>
            </a:extLst>
          </p:cNvPr>
          <p:cNvCxnSpPr>
            <a:cxnSpLocks/>
          </p:cNvCxnSpPr>
          <p:nvPr/>
        </p:nvCxnSpPr>
        <p:spPr>
          <a:xfrm rot="16200000">
            <a:off x="2217125" y="2812091"/>
            <a:ext cx="286403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987CECE-3180-0943-96EF-695A0837C623}"/>
              </a:ext>
            </a:extLst>
          </p:cNvPr>
          <p:cNvCxnSpPr/>
          <p:nvPr/>
        </p:nvCxnSpPr>
        <p:spPr>
          <a:xfrm>
            <a:off x="747548" y="1380074"/>
            <a:ext cx="286403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4997E69B-77C2-BF42-82AC-D536896FBBE5}"/>
              </a:ext>
            </a:extLst>
          </p:cNvPr>
          <p:cNvCxnSpPr>
            <a:cxnSpLocks/>
          </p:cNvCxnSpPr>
          <p:nvPr/>
        </p:nvCxnSpPr>
        <p:spPr>
          <a:xfrm rot="16200000">
            <a:off x="5099903" y="2778225"/>
            <a:ext cx="286403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>
            <a:extLst>
              <a:ext uri="{FF2B5EF4-FFF2-40B4-BE49-F238E27FC236}">
                <a16:creationId xmlns:a16="http://schemas.microsoft.com/office/drawing/2014/main" id="{99D5349A-542B-6A45-AA07-655029A66EEC}"/>
              </a:ext>
            </a:extLst>
          </p:cNvPr>
          <p:cNvSpPr/>
          <p:nvPr/>
        </p:nvSpPr>
        <p:spPr>
          <a:xfrm>
            <a:off x="6047508" y="3778441"/>
            <a:ext cx="931333" cy="931333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74000"/>
                </a:schemeClr>
              </a:gs>
              <a:gs pos="45000">
                <a:schemeClr val="accent1">
                  <a:lumMod val="45000"/>
                  <a:lumOff val="55000"/>
                  <a:alpha val="72000"/>
                </a:schemeClr>
              </a:gs>
              <a:gs pos="92000">
                <a:schemeClr val="accent1">
                  <a:lumMod val="75000"/>
                  <a:alpha val="76000"/>
                </a:schemeClr>
              </a:gs>
              <a:gs pos="100000">
                <a:schemeClr val="accent1">
                  <a:lumMod val="30000"/>
                  <a:lumOff val="70000"/>
                  <a:alpha val="74000"/>
                </a:schemeClr>
              </a:gs>
            </a:gsLst>
            <a:lin ang="5400000" scaled="1"/>
          </a:gradFill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isometricLeftDown"/>
            <a:lightRig rig="threePt" dir="t"/>
          </a:scene3d>
          <a:sp3d extrusionH="146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BEBABFE-8F9B-F140-B796-4641A5E62B74}"/>
              </a:ext>
            </a:extLst>
          </p:cNvPr>
          <p:cNvCxnSpPr/>
          <p:nvPr/>
        </p:nvCxnSpPr>
        <p:spPr>
          <a:xfrm>
            <a:off x="3607138" y="4244107"/>
            <a:ext cx="286403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66">
            <a:extLst>
              <a:ext uri="{FF2B5EF4-FFF2-40B4-BE49-F238E27FC236}">
                <a16:creationId xmlns:a16="http://schemas.microsoft.com/office/drawing/2014/main" id="{4209E52C-02F5-0749-961D-2479E5A62532}"/>
              </a:ext>
            </a:extLst>
          </p:cNvPr>
          <p:cNvSpPr/>
          <p:nvPr/>
        </p:nvSpPr>
        <p:spPr>
          <a:xfrm>
            <a:off x="3099468" y="3744575"/>
            <a:ext cx="931333" cy="931333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5000">
                <a:schemeClr val="accent1">
                  <a:lumMod val="45000"/>
                  <a:lumOff val="55000"/>
                </a:schemeClr>
              </a:gs>
              <a:gs pos="92000">
                <a:schemeClr val="accent1">
                  <a:lumMod val="7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isometricLeftDown"/>
            <a:lightRig rig="threePt" dir="t"/>
          </a:scene3d>
          <a:sp3d extrusionH="146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39D2BB8-3131-8045-96F9-175BC7ABBB38}"/>
              </a:ext>
            </a:extLst>
          </p:cNvPr>
          <p:cNvCxnSpPr>
            <a:cxnSpLocks/>
          </p:cNvCxnSpPr>
          <p:nvPr/>
        </p:nvCxnSpPr>
        <p:spPr>
          <a:xfrm flipV="1">
            <a:off x="6500888" y="4244107"/>
            <a:ext cx="0" cy="1106830"/>
          </a:xfrm>
          <a:prstGeom prst="line">
            <a:avLst/>
          </a:prstGeom>
          <a:ln w="76200">
            <a:solidFill>
              <a:srgbClr val="FF0000">
                <a:alpha val="21000"/>
              </a:srgb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8EB1367-7938-4049-9F35-AF3BF6F4F622}"/>
              </a:ext>
            </a:extLst>
          </p:cNvPr>
          <p:cNvGrpSpPr/>
          <p:nvPr/>
        </p:nvGrpSpPr>
        <p:grpSpPr>
          <a:xfrm>
            <a:off x="7078716" y="3610195"/>
            <a:ext cx="2392741" cy="450428"/>
            <a:chOff x="2599510" y="2050867"/>
            <a:chExt cx="4911632" cy="1058094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0E5FCFD2-F55B-8342-BB36-D981B3206096}"/>
                </a:ext>
              </a:extLst>
            </p:cNvPr>
            <p:cNvGrpSpPr/>
            <p:nvPr/>
          </p:nvGrpSpPr>
          <p:grpSpPr>
            <a:xfrm>
              <a:off x="4441372" y="2050869"/>
              <a:ext cx="1841862" cy="1058091"/>
              <a:chOff x="4441372" y="2050869"/>
              <a:chExt cx="1841862" cy="1058091"/>
            </a:xfrm>
          </p:grpSpPr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788E59CC-2BC4-B74E-B3AD-8AAC2401FDE6}"/>
                  </a:ext>
                </a:extLst>
              </p:cNvPr>
              <p:cNvGrpSpPr/>
              <p:nvPr/>
            </p:nvGrpSpPr>
            <p:grpSpPr>
              <a:xfrm>
                <a:off x="5055326" y="2050869"/>
                <a:ext cx="1227908" cy="1058091"/>
                <a:chOff x="5055326" y="2050869"/>
                <a:chExt cx="1227908" cy="1058091"/>
              </a:xfrm>
            </p:grpSpPr>
            <p:sp>
              <p:nvSpPr>
                <p:cNvPr id="95" name="Arc 94">
                  <a:extLst>
                    <a:ext uri="{FF2B5EF4-FFF2-40B4-BE49-F238E27FC236}">
                      <a16:creationId xmlns:a16="http://schemas.microsoft.com/office/drawing/2014/main" id="{AE60ACDD-A7A5-CA4C-BEF1-3DB69F27EA0B}"/>
                    </a:ext>
                  </a:extLst>
                </p:cNvPr>
                <p:cNvSpPr/>
                <p:nvPr/>
              </p:nvSpPr>
              <p:spPr>
                <a:xfrm>
                  <a:off x="5055326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Arc 95">
                  <a:extLst>
                    <a:ext uri="{FF2B5EF4-FFF2-40B4-BE49-F238E27FC236}">
                      <a16:creationId xmlns:a16="http://schemas.microsoft.com/office/drawing/2014/main" id="{E2D999F6-CFE9-4B48-A439-4826E1449A49}"/>
                    </a:ext>
                  </a:extLst>
                </p:cNvPr>
                <p:cNvSpPr/>
                <p:nvPr/>
              </p:nvSpPr>
              <p:spPr>
                <a:xfrm rot="10800000">
                  <a:off x="5669280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3D53FE7A-2FFD-F949-8CF5-5E890A1FE240}"/>
                  </a:ext>
                </a:extLst>
              </p:cNvPr>
              <p:cNvGrpSpPr/>
              <p:nvPr/>
            </p:nvGrpSpPr>
            <p:grpSpPr>
              <a:xfrm flipV="1">
                <a:off x="4441372" y="2050869"/>
                <a:ext cx="1227908" cy="1058091"/>
                <a:chOff x="5055326" y="2050869"/>
                <a:chExt cx="1227908" cy="1058091"/>
              </a:xfrm>
            </p:grpSpPr>
            <p:sp>
              <p:nvSpPr>
                <p:cNvPr id="93" name="Arc 92">
                  <a:extLst>
                    <a:ext uri="{FF2B5EF4-FFF2-40B4-BE49-F238E27FC236}">
                      <a16:creationId xmlns:a16="http://schemas.microsoft.com/office/drawing/2014/main" id="{965379EA-50BE-2641-A114-BA23AD42829F}"/>
                    </a:ext>
                  </a:extLst>
                </p:cNvPr>
                <p:cNvSpPr/>
                <p:nvPr/>
              </p:nvSpPr>
              <p:spPr>
                <a:xfrm>
                  <a:off x="5055326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Arc 93">
                  <a:extLst>
                    <a:ext uri="{FF2B5EF4-FFF2-40B4-BE49-F238E27FC236}">
                      <a16:creationId xmlns:a16="http://schemas.microsoft.com/office/drawing/2014/main" id="{CEE7F5C5-631E-A24F-A1B7-2F3310EAECE0}"/>
                    </a:ext>
                  </a:extLst>
                </p:cNvPr>
                <p:cNvSpPr/>
                <p:nvPr/>
              </p:nvSpPr>
              <p:spPr>
                <a:xfrm rot="10800000">
                  <a:off x="5669280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D87A644C-497A-B143-8565-CFC41E7E4C94}"/>
                </a:ext>
              </a:extLst>
            </p:cNvPr>
            <p:cNvGrpSpPr/>
            <p:nvPr/>
          </p:nvGrpSpPr>
          <p:grpSpPr>
            <a:xfrm>
              <a:off x="5669280" y="2050867"/>
              <a:ext cx="1841862" cy="1058091"/>
              <a:chOff x="4441372" y="2050869"/>
              <a:chExt cx="1841862" cy="1058091"/>
            </a:xfrm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C5497778-FCAE-CB4D-B8FF-C1EF56FDAF39}"/>
                  </a:ext>
                </a:extLst>
              </p:cNvPr>
              <p:cNvGrpSpPr/>
              <p:nvPr/>
            </p:nvGrpSpPr>
            <p:grpSpPr>
              <a:xfrm>
                <a:off x="5055326" y="2050869"/>
                <a:ext cx="1227908" cy="1058091"/>
                <a:chOff x="5055326" y="2050869"/>
                <a:chExt cx="1227908" cy="1058091"/>
              </a:xfrm>
            </p:grpSpPr>
            <p:sp>
              <p:nvSpPr>
                <p:cNvPr id="89" name="Arc 88">
                  <a:extLst>
                    <a:ext uri="{FF2B5EF4-FFF2-40B4-BE49-F238E27FC236}">
                      <a16:creationId xmlns:a16="http://schemas.microsoft.com/office/drawing/2014/main" id="{57465294-FD11-4F4A-B20B-99064802311E}"/>
                    </a:ext>
                  </a:extLst>
                </p:cNvPr>
                <p:cNvSpPr/>
                <p:nvPr/>
              </p:nvSpPr>
              <p:spPr>
                <a:xfrm>
                  <a:off x="5055326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Arc 89">
                  <a:extLst>
                    <a:ext uri="{FF2B5EF4-FFF2-40B4-BE49-F238E27FC236}">
                      <a16:creationId xmlns:a16="http://schemas.microsoft.com/office/drawing/2014/main" id="{2DFD0533-67AE-3F41-901C-546A2DFD4EB4}"/>
                    </a:ext>
                  </a:extLst>
                </p:cNvPr>
                <p:cNvSpPr/>
                <p:nvPr/>
              </p:nvSpPr>
              <p:spPr>
                <a:xfrm rot="10800000">
                  <a:off x="5669280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56C3EBCC-43CE-AE42-8984-40F12E7169B0}"/>
                  </a:ext>
                </a:extLst>
              </p:cNvPr>
              <p:cNvGrpSpPr/>
              <p:nvPr/>
            </p:nvGrpSpPr>
            <p:grpSpPr>
              <a:xfrm flipV="1">
                <a:off x="4441372" y="2050869"/>
                <a:ext cx="1227908" cy="1058091"/>
                <a:chOff x="5055326" y="2050869"/>
                <a:chExt cx="1227908" cy="1058091"/>
              </a:xfrm>
            </p:grpSpPr>
            <p:sp>
              <p:nvSpPr>
                <p:cNvPr id="87" name="Arc 86">
                  <a:extLst>
                    <a:ext uri="{FF2B5EF4-FFF2-40B4-BE49-F238E27FC236}">
                      <a16:creationId xmlns:a16="http://schemas.microsoft.com/office/drawing/2014/main" id="{65D24ED5-AF20-2B4E-8D18-E1CA191BA000}"/>
                    </a:ext>
                  </a:extLst>
                </p:cNvPr>
                <p:cNvSpPr/>
                <p:nvPr/>
              </p:nvSpPr>
              <p:spPr>
                <a:xfrm>
                  <a:off x="5055326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Arc 87">
                  <a:extLst>
                    <a:ext uri="{FF2B5EF4-FFF2-40B4-BE49-F238E27FC236}">
                      <a16:creationId xmlns:a16="http://schemas.microsoft.com/office/drawing/2014/main" id="{EC05160B-7B8E-CA46-ABCA-0570432204FC}"/>
                    </a:ext>
                  </a:extLst>
                </p:cNvPr>
                <p:cNvSpPr/>
                <p:nvPr/>
              </p:nvSpPr>
              <p:spPr>
                <a:xfrm rot="10800000">
                  <a:off x="5669280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D46E66DB-C034-0944-9B24-97C1ECA9F891}"/>
                </a:ext>
              </a:extLst>
            </p:cNvPr>
            <p:cNvGrpSpPr/>
            <p:nvPr/>
          </p:nvGrpSpPr>
          <p:grpSpPr>
            <a:xfrm>
              <a:off x="2599510" y="2050870"/>
              <a:ext cx="1227908" cy="1058091"/>
              <a:chOff x="5055326" y="2050869"/>
              <a:chExt cx="1227908" cy="1058091"/>
            </a:xfrm>
          </p:grpSpPr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67FACF8A-CF79-FD4D-ADF9-73A527FD9991}"/>
                  </a:ext>
                </a:extLst>
              </p:cNvPr>
              <p:cNvSpPr/>
              <p:nvPr/>
            </p:nvSpPr>
            <p:spPr>
              <a:xfrm>
                <a:off x="5055326" y="2050869"/>
                <a:ext cx="613954" cy="1058091"/>
              </a:xfrm>
              <a:prstGeom prst="arc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Arc 83">
                <a:extLst>
                  <a:ext uri="{FF2B5EF4-FFF2-40B4-BE49-F238E27FC236}">
                    <a16:creationId xmlns:a16="http://schemas.microsoft.com/office/drawing/2014/main" id="{7C51890B-FED7-3F40-90E6-20F205B1A012}"/>
                  </a:ext>
                </a:extLst>
              </p:cNvPr>
              <p:cNvSpPr/>
              <p:nvPr/>
            </p:nvSpPr>
            <p:spPr>
              <a:xfrm rot="10800000">
                <a:off x="5669280" y="2050869"/>
                <a:ext cx="613954" cy="1058091"/>
              </a:xfrm>
              <a:prstGeom prst="arc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4CFC9DDA-6131-1E43-BE8C-9CC2D50FFB96}"/>
                </a:ext>
              </a:extLst>
            </p:cNvPr>
            <p:cNvGrpSpPr/>
            <p:nvPr/>
          </p:nvGrpSpPr>
          <p:grpSpPr>
            <a:xfrm>
              <a:off x="3213464" y="2050868"/>
              <a:ext cx="1841862" cy="1058091"/>
              <a:chOff x="4441372" y="2050869"/>
              <a:chExt cx="1841862" cy="1058091"/>
            </a:xfrm>
          </p:grpSpPr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62A60447-E36E-6F47-A5FF-8794C4B66BF5}"/>
                  </a:ext>
                </a:extLst>
              </p:cNvPr>
              <p:cNvGrpSpPr/>
              <p:nvPr/>
            </p:nvGrpSpPr>
            <p:grpSpPr>
              <a:xfrm>
                <a:off x="5055326" y="2050869"/>
                <a:ext cx="1227908" cy="1058091"/>
                <a:chOff x="5055326" y="2050869"/>
                <a:chExt cx="1227908" cy="1058091"/>
              </a:xfrm>
            </p:grpSpPr>
            <p:sp>
              <p:nvSpPr>
                <p:cNvPr id="81" name="Arc 80">
                  <a:extLst>
                    <a:ext uri="{FF2B5EF4-FFF2-40B4-BE49-F238E27FC236}">
                      <a16:creationId xmlns:a16="http://schemas.microsoft.com/office/drawing/2014/main" id="{B49D8193-DFF0-BA45-AA0C-826405C4C080}"/>
                    </a:ext>
                  </a:extLst>
                </p:cNvPr>
                <p:cNvSpPr/>
                <p:nvPr/>
              </p:nvSpPr>
              <p:spPr>
                <a:xfrm>
                  <a:off x="5055326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Arc 81">
                  <a:extLst>
                    <a:ext uri="{FF2B5EF4-FFF2-40B4-BE49-F238E27FC236}">
                      <a16:creationId xmlns:a16="http://schemas.microsoft.com/office/drawing/2014/main" id="{5B6B5783-F8AA-DE41-869A-95B75946AD71}"/>
                    </a:ext>
                  </a:extLst>
                </p:cNvPr>
                <p:cNvSpPr/>
                <p:nvPr/>
              </p:nvSpPr>
              <p:spPr>
                <a:xfrm rot="10800000">
                  <a:off x="5669280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442FF446-E4B6-F544-A0FB-C4670DE3477C}"/>
                  </a:ext>
                </a:extLst>
              </p:cNvPr>
              <p:cNvGrpSpPr/>
              <p:nvPr/>
            </p:nvGrpSpPr>
            <p:grpSpPr>
              <a:xfrm flipV="1">
                <a:off x="4441372" y="2050869"/>
                <a:ext cx="1227908" cy="1058091"/>
                <a:chOff x="5055326" y="2050869"/>
                <a:chExt cx="1227908" cy="1058091"/>
              </a:xfrm>
            </p:grpSpPr>
            <p:sp>
              <p:nvSpPr>
                <p:cNvPr id="79" name="Arc 78">
                  <a:extLst>
                    <a:ext uri="{FF2B5EF4-FFF2-40B4-BE49-F238E27FC236}">
                      <a16:creationId xmlns:a16="http://schemas.microsoft.com/office/drawing/2014/main" id="{E38A3EC9-B069-EC4E-8CBD-F164E8C64154}"/>
                    </a:ext>
                  </a:extLst>
                </p:cNvPr>
                <p:cNvSpPr/>
                <p:nvPr/>
              </p:nvSpPr>
              <p:spPr>
                <a:xfrm>
                  <a:off x="5055326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Arc 79">
                  <a:extLst>
                    <a:ext uri="{FF2B5EF4-FFF2-40B4-BE49-F238E27FC236}">
                      <a16:creationId xmlns:a16="http://schemas.microsoft.com/office/drawing/2014/main" id="{1741DC6A-B860-4748-B4D9-1A0447DE716E}"/>
                    </a:ext>
                  </a:extLst>
                </p:cNvPr>
                <p:cNvSpPr/>
                <p:nvPr/>
              </p:nvSpPr>
              <p:spPr>
                <a:xfrm rot="10800000">
                  <a:off x="5669280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0407AC0E-AC3A-8A4E-97DC-A6683367AD60}"/>
              </a:ext>
            </a:extLst>
          </p:cNvPr>
          <p:cNvGrpSpPr/>
          <p:nvPr/>
        </p:nvGrpSpPr>
        <p:grpSpPr>
          <a:xfrm>
            <a:off x="6580260" y="4810899"/>
            <a:ext cx="2392741" cy="450428"/>
            <a:chOff x="2599510" y="2050867"/>
            <a:chExt cx="4911632" cy="1058094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01D72B17-9CEF-B949-8FC8-A28636B56C2F}"/>
                </a:ext>
              </a:extLst>
            </p:cNvPr>
            <p:cNvGrpSpPr/>
            <p:nvPr/>
          </p:nvGrpSpPr>
          <p:grpSpPr>
            <a:xfrm>
              <a:off x="4441372" y="2050869"/>
              <a:ext cx="1841862" cy="1058091"/>
              <a:chOff x="4441372" y="2050869"/>
              <a:chExt cx="1841862" cy="1058091"/>
            </a:xfrm>
          </p:grpSpPr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D3302940-29D0-3249-9FF1-0EBF580AB09B}"/>
                  </a:ext>
                </a:extLst>
              </p:cNvPr>
              <p:cNvGrpSpPr/>
              <p:nvPr/>
            </p:nvGrpSpPr>
            <p:grpSpPr>
              <a:xfrm>
                <a:off x="5055326" y="2050869"/>
                <a:ext cx="1227908" cy="1058091"/>
                <a:chOff x="5055326" y="2050869"/>
                <a:chExt cx="1227908" cy="1058091"/>
              </a:xfrm>
            </p:grpSpPr>
            <p:sp>
              <p:nvSpPr>
                <p:cNvPr id="120" name="Arc 119">
                  <a:extLst>
                    <a:ext uri="{FF2B5EF4-FFF2-40B4-BE49-F238E27FC236}">
                      <a16:creationId xmlns:a16="http://schemas.microsoft.com/office/drawing/2014/main" id="{F6558167-D232-174C-B95B-35FF76FBA908}"/>
                    </a:ext>
                  </a:extLst>
                </p:cNvPr>
                <p:cNvSpPr/>
                <p:nvPr/>
              </p:nvSpPr>
              <p:spPr>
                <a:xfrm>
                  <a:off x="5055326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Arc 120">
                  <a:extLst>
                    <a:ext uri="{FF2B5EF4-FFF2-40B4-BE49-F238E27FC236}">
                      <a16:creationId xmlns:a16="http://schemas.microsoft.com/office/drawing/2014/main" id="{02507C36-4DBE-FB4C-B7A4-6B7D4CC5E97C}"/>
                    </a:ext>
                  </a:extLst>
                </p:cNvPr>
                <p:cNvSpPr/>
                <p:nvPr/>
              </p:nvSpPr>
              <p:spPr>
                <a:xfrm rot="10800000">
                  <a:off x="5669280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6F64ABBA-A9C6-2949-8A1E-F2AEB5F3E281}"/>
                  </a:ext>
                </a:extLst>
              </p:cNvPr>
              <p:cNvGrpSpPr/>
              <p:nvPr/>
            </p:nvGrpSpPr>
            <p:grpSpPr>
              <a:xfrm flipV="1">
                <a:off x="4441372" y="2050869"/>
                <a:ext cx="1227908" cy="1058091"/>
                <a:chOff x="5055326" y="2050869"/>
                <a:chExt cx="1227908" cy="1058091"/>
              </a:xfrm>
            </p:grpSpPr>
            <p:sp>
              <p:nvSpPr>
                <p:cNvPr id="118" name="Arc 117">
                  <a:extLst>
                    <a:ext uri="{FF2B5EF4-FFF2-40B4-BE49-F238E27FC236}">
                      <a16:creationId xmlns:a16="http://schemas.microsoft.com/office/drawing/2014/main" id="{C729DFFD-805A-F44C-99D8-A7963109513C}"/>
                    </a:ext>
                  </a:extLst>
                </p:cNvPr>
                <p:cNvSpPr/>
                <p:nvPr/>
              </p:nvSpPr>
              <p:spPr>
                <a:xfrm>
                  <a:off x="5055326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Arc 118">
                  <a:extLst>
                    <a:ext uri="{FF2B5EF4-FFF2-40B4-BE49-F238E27FC236}">
                      <a16:creationId xmlns:a16="http://schemas.microsoft.com/office/drawing/2014/main" id="{AD37A19A-1BBC-8043-A89D-726B32CB24B0}"/>
                    </a:ext>
                  </a:extLst>
                </p:cNvPr>
                <p:cNvSpPr/>
                <p:nvPr/>
              </p:nvSpPr>
              <p:spPr>
                <a:xfrm rot="10800000">
                  <a:off x="5669280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EF1515EA-CECB-D744-B156-8565D3343D0A}"/>
                </a:ext>
              </a:extLst>
            </p:cNvPr>
            <p:cNvGrpSpPr/>
            <p:nvPr/>
          </p:nvGrpSpPr>
          <p:grpSpPr>
            <a:xfrm>
              <a:off x="5669280" y="2050867"/>
              <a:ext cx="1841862" cy="1058091"/>
              <a:chOff x="4441372" y="2050869"/>
              <a:chExt cx="1841862" cy="1058091"/>
            </a:xfrm>
          </p:grpSpPr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F5EA7100-D85F-CC43-A02D-98738E670A05}"/>
                  </a:ext>
                </a:extLst>
              </p:cNvPr>
              <p:cNvGrpSpPr/>
              <p:nvPr/>
            </p:nvGrpSpPr>
            <p:grpSpPr>
              <a:xfrm>
                <a:off x="5055326" y="2050869"/>
                <a:ext cx="1227908" cy="1058091"/>
                <a:chOff x="5055326" y="2050869"/>
                <a:chExt cx="1227908" cy="1058091"/>
              </a:xfrm>
            </p:grpSpPr>
            <p:sp>
              <p:nvSpPr>
                <p:cNvPr id="114" name="Arc 113">
                  <a:extLst>
                    <a:ext uri="{FF2B5EF4-FFF2-40B4-BE49-F238E27FC236}">
                      <a16:creationId xmlns:a16="http://schemas.microsoft.com/office/drawing/2014/main" id="{3763A62C-4459-A041-B5D2-991EFA5BD692}"/>
                    </a:ext>
                  </a:extLst>
                </p:cNvPr>
                <p:cNvSpPr/>
                <p:nvPr/>
              </p:nvSpPr>
              <p:spPr>
                <a:xfrm>
                  <a:off x="5055326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Arc 114">
                  <a:extLst>
                    <a:ext uri="{FF2B5EF4-FFF2-40B4-BE49-F238E27FC236}">
                      <a16:creationId xmlns:a16="http://schemas.microsoft.com/office/drawing/2014/main" id="{BD3A810A-89AA-7343-B828-80C40282096D}"/>
                    </a:ext>
                  </a:extLst>
                </p:cNvPr>
                <p:cNvSpPr/>
                <p:nvPr/>
              </p:nvSpPr>
              <p:spPr>
                <a:xfrm rot="10800000">
                  <a:off x="5669280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8155753C-80BF-1241-96D8-F05954A64FF1}"/>
                  </a:ext>
                </a:extLst>
              </p:cNvPr>
              <p:cNvGrpSpPr/>
              <p:nvPr/>
            </p:nvGrpSpPr>
            <p:grpSpPr>
              <a:xfrm flipV="1">
                <a:off x="4441372" y="2050869"/>
                <a:ext cx="1227908" cy="1058091"/>
                <a:chOff x="5055326" y="2050869"/>
                <a:chExt cx="1227908" cy="1058091"/>
              </a:xfrm>
            </p:grpSpPr>
            <p:sp>
              <p:nvSpPr>
                <p:cNvPr id="112" name="Arc 111">
                  <a:extLst>
                    <a:ext uri="{FF2B5EF4-FFF2-40B4-BE49-F238E27FC236}">
                      <a16:creationId xmlns:a16="http://schemas.microsoft.com/office/drawing/2014/main" id="{E77BB067-3592-1549-93E6-52A17ACFDE6B}"/>
                    </a:ext>
                  </a:extLst>
                </p:cNvPr>
                <p:cNvSpPr/>
                <p:nvPr/>
              </p:nvSpPr>
              <p:spPr>
                <a:xfrm>
                  <a:off x="5055326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Arc 112">
                  <a:extLst>
                    <a:ext uri="{FF2B5EF4-FFF2-40B4-BE49-F238E27FC236}">
                      <a16:creationId xmlns:a16="http://schemas.microsoft.com/office/drawing/2014/main" id="{BEF7CA6B-A061-6B40-A81A-F955D755E17D}"/>
                    </a:ext>
                  </a:extLst>
                </p:cNvPr>
                <p:cNvSpPr/>
                <p:nvPr/>
              </p:nvSpPr>
              <p:spPr>
                <a:xfrm rot="10800000">
                  <a:off x="5669280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B53875A9-B7AA-F24E-B496-23DB624199A6}"/>
                </a:ext>
              </a:extLst>
            </p:cNvPr>
            <p:cNvGrpSpPr/>
            <p:nvPr/>
          </p:nvGrpSpPr>
          <p:grpSpPr>
            <a:xfrm>
              <a:off x="2599510" y="2050870"/>
              <a:ext cx="1227908" cy="1058091"/>
              <a:chOff x="5055326" y="2050869"/>
              <a:chExt cx="1227908" cy="1058091"/>
            </a:xfrm>
          </p:grpSpPr>
          <p:sp>
            <p:nvSpPr>
              <p:cNvPr id="108" name="Arc 107">
                <a:extLst>
                  <a:ext uri="{FF2B5EF4-FFF2-40B4-BE49-F238E27FC236}">
                    <a16:creationId xmlns:a16="http://schemas.microsoft.com/office/drawing/2014/main" id="{84DD11F8-85A9-0043-951D-5D66D0B8349E}"/>
                  </a:ext>
                </a:extLst>
              </p:cNvPr>
              <p:cNvSpPr/>
              <p:nvPr/>
            </p:nvSpPr>
            <p:spPr>
              <a:xfrm>
                <a:off x="5055326" y="2050869"/>
                <a:ext cx="613954" cy="1058091"/>
              </a:xfrm>
              <a:prstGeom prst="arc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Arc 108">
                <a:extLst>
                  <a:ext uri="{FF2B5EF4-FFF2-40B4-BE49-F238E27FC236}">
                    <a16:creationId xmlns:a16="http://schemas.microsoft.com/office/drawing/2014/main" id="{0A5BA438-84B4-5B42-B95D-25D06DAB6D76}"/>
                  </a:ext>
                </a:extLst>
              </p:cNvPr>
              <p:cNvSpPr/>
              <p:nvPr/>
            </p:nvSpPr>
            <p:spPr>
              <a:xfrm rot="10800000">
                <a:off x="5669280" y="2050869"/>
                <a:ext cx="613954" cy="1058091"/>
              </a:xfrm>
              <a:prstGeom prst="arc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AC1087B8-76A6-4540-A1C5-5981A3CB273A}"/>
                </a:ext>
              </a:extLst>
            </p:cNvPr>
            <p:cNvGrpSpPr/>
            <p:nvPr/>
          </p:nvGrpSpPr>
          <p:grpSpPr>
            <a:xfrm>
              <a:off x="3213464" y="2050868"/>
              <a:ext cx="1841862" cy="1058091"/>
              <a:chOff x="4441372" y="2050869"/>
              <a:chExt cx="1841862" cy="1058091"/>
            </a:xfrm>
          </p:grpSpPr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9B7253F4-FBEA-E14E-A576-E8DD3699205E}"/>
                  </a:ext>
                </a:extLst>
              </p:cNvPr>
              <p:cNvGrpSpPr/>
              <p:nvPr/>
            </p:nvGrpSpPr>
            <p:grpSpPr>
              <a:xfrm>
                <a:off x="5055326" y="2050869"/>
                <a:ext cx="1227908" cy="1058091"/>
                <a:chOff x="5055326" y="2050869"/>
                <a:chExt cx="1227908" cy="1058091"/>
              </a:xfrm>
            </p:grpSpPr>
            <p:sp>
              <p:nvSpPr>
                <p:cNvPr id="106" name="Arc 105">
                  <a:extLst>
                    <a:ext uri="{FF2B5EF4-FFF2-40B4-BE49-F238E27FC236}">
                      <a16:creationId xmlns:a16="http://schemas.microsoft.com/office/drawing/2014/main" id="{4263D2B5-BCCA-2145-BD56-8E53EAFAA02D}"/>
                    </a:ext>
                  </a:extLst>
                </p:cNvPr>
                <p:cNvSpPr/>
                <p:nvPr/>
              </p:nvSpPr>
              <p:spPr>
                <a:xfrm>
                  <a:off x="5055326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Arc 106">
                  <a:extLst>
                    <a:ext uri="{FF2B5EF4-FFF2-40B4-BE49-F238E27FC236}">
                      <a16:creationId xmlns:a16="http://schemas.microsoft.com/office/drawing/2014/main" id="{9352C321-A7D5-F74E-9047-8E7CE79E63D1}"/>
                    </a:ext>
                  </a:extLst>
                </p:cNvPr>
                <p:cNvSpPr/>
                <p:nvPr/>
              </p:nvSpPr>
              <p:spPr>
                <a:xfrm rot="10800000">
                  <a:off x="5669280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8CD9D720-DB0B-E945-82DF-3FD6985EA2F7}"/>
                  </a:ext>
                </a:extLst>
              </p:cNvPr>
              <p:cNvGrpSpPr/>
              <p:nvPr/>
            </p:nvGrpSpPr>
            <p:grpSpPr>
              <a:xfrm flipV="1">
                <a:off x="4441372" y="2050869"/>
                <a:ext cx="1227908" cy="1058091"/>
                <a:chOff x="5055326" y="2050869"/>
                <a:chExt cx="1227908" cy="1058091"/>
              </a:xfrm>
            </p:grpSpPr>
            <p:sp>
              <p:nvSpPr>
                <p:cNvPr id="104" name="Arc 103">
                  <a:extLst>
                    <a:ext uri="{FF2B5EF4-FFF2-40B4-BE49-F238E27FC236}">
                      <a16:creationId xmlns:a16="http://schemas.microsoft.com/office/drawing/2014/main" id="{353D215D-D528-904E-95C9-92B68B2FCB0C}"/>
                    </a:ext>
                  </a:extLst>
                </p:cNvPr>
                <p:cNvSpPr/>
                <p:nvPr/>
              </p:nvSpPr>
              <p:spPr>
                <a:xfrm>
                  <a:off x="5055326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Arc 104">
                  <a:extLst>
                    <a:ext uri="{FF2B5EF4-FFF2-40B4-BE49-F238E27FC236}">
                      <a16:creationId xmlns:a16="http://schemas.microsoft.com/office/drawing/2014/main" id="{851190E1-1576-6B4E-933E-9741DC1C2CA9}"/>
                    </a:ext>
                  </a:extLst>
                </p:cNvPr>
                <p:cNvSpPr/>
                <p:nvPr/>
              </p:nvSpPr>
              <p:spPr>
                <a:xfrm rot="10800000">
                  <a:off x="5669280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7F74676A-B88A-374F-81C2-F8CF14B0F51F}"/>
              </a:ext>
            </a:extLst>
          </p:cNvPr>
          <p:cNvGrpSpPr/>
          <p:nvPr/>
        </p:nvGrpSpPr>
        <p:grpSpPr>
          <a:xfrm flipV="1">
            <a:off x="6585969" y="5381552"/>
            <a:ext cx="2392741" cy="450428"/>
            <a:chOff x="2599510" y="2050867"/>
            <a:chExt cx="4911632" cy="1058094"/>
          </a:xfrm>
        </p:grpSpPr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1522D07A-9CBF-0045-8068-F9482CEBA9F4}"/>
                </a:ext>
              </a:extLst>
            </p:cNvPr>
            <p:cNvGrpSpPr/>
            <p:nvPr/>
          </p:nvGrpSpPr>
          <p:grpSpPr>
            <a:xfrm>
              <a:off x="4441372" y="2050869"/>
              <a:ext cx="1841862" cy="1058091"/>
              <a:chOff x="4441372" y="2050869"/>
              <a:chExt cx="1841862" cy="1058091"/>
            </a:xfrm>
          </p:grpSpPr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39617546-437F-5346-899D-0F23F28EEA61}"/>
                  </a:ext>
                </a:extLst>
              </p:cNvPr>
              <p:cNvGrpSpPr/>
              <p:nvPr/>
            </p:nvGrpSpPr>
            <p:grpSpPr>
              <a:xfrm>
                <a:off x="5055326" y="2050869"/>
                <a:ext cx="1227908" cy="1058091"/>
                <a:chOff x="5055326" y="2050869"/>
                <a:chExt cx="1227908" cy="1058091"/>
              </a:xfrm>
            </p:grpSpPr>
            <p:sp>
              <p:nvSpPr>
                <p:cNvPr id="145" name="Arc 144">
                  <a:extLst>
                    <a:ext uri="{FF2B5EF4-FFF2-40B4-BE49-F238E27FC236}">
                      <a16:creationId xmlns:a16="http://schemas.microsoft.com/office/drawing/2014/main" id="{F07C9E49-FB40-1F48-9ABC-4B475398EE63}"/>
                    </a:ext>
                  </a:extLst>
                </p:cNvPr>
                <p:cNvSpPr/>
                <p:nvPr/>
              </p:nvSpPr>
              <p:spPr>
                <a:xfrm>
                  <a:off x="5055326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Arc 145">
                  <a:extLst>
                    <a:ext uri="{FF2B5EF4-FFF2-40B4-BE49-F238E27FC236}">
                      <a16:creationId xmlns:a16="http://schemas.microsoft.com/office/drawing/2014/main" id="{3B6891A8-F4A0-DC41-9E32-AA7DD9802DFD}"/>
                    </a:ext>
                  </a:extLst>
                </p:cNvPr>
                <p:cNvSpPr/>
                <p:nvPr/>
              </p:nvSpPr>
              <p:spPr>
                <a:xfrm rot="10800000">
                  <a:off x="5669280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8EEF708D-C984-D444-AEAA-0C9539B9CA7F}"/>
                  </a:ext>
                </a:extLst>
              </p:cNvPr>
              <p:cNvGrpSpPr/>
              <p:nvPr/>
            </p:nvGrpSpPr>
            <p:grpSpPr>
              <a:xfrm flipV="1">
                <a:off x="4441372" y="2050869"/>
                <a:ext cx="1227908" cy="1058091"/>
                <a:chOff x="5055326" y="2050869"/>
                <a:chExt cx="1227908" cy="1058091"/>
              </a:xfrm>
            </p:grpSpPr>
            <p:sp>
              <p:nvSpPr>
                <p:cNvPr id="143" name="Arc 142">
                  <a:extLst>
                    <a:ext uri="{FF2B5EF4-FFF2-40B4-BE49-F238E27FC236}">
                      <a16:creationId xmlns:a16="http://schemas.microsoft.com/office/drawing/2014/main" id="{FFABD04F-7260-C349-82AF-E0D4F9591A8F}"/>
                    </a:ext>
                  </a:extLst>
                </p:cNvPr>
                <p:cNvSpPr/>
                <p:nvPr/>
              </p:nvSpPr>
              <p:spPr>
                <a:xfrm>
                  <a:off x="5055326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Arc 143">
                  <a:extLst>
                    <a:ext uri="{FF2B5EF4-FFF2-40B4-BE49-F238E27FC236}">
                      <a16:creationId xmlns:a16="http://schemas.microsoft.com/office/drawing/2014/main" id="{6A699C7A-3021-DB40-94B6-55016ABBBB25}"/>
                    </a:ext>
                  </a:extLst>
                </p:cNvPr>
                <p:cNvSpPr/>
                <p:nvPr/>
              </p:nvSpPr>
              <p:spPr>
                <a:xfrm rot="10800000">
                  <a:off x="5669280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4480FFFF-507E-E543-9FE5-398C73308E61}"/>
                </a:ext>
              </a:extLst>
            </p:cNvPr>
            <p:cNvGrpSpPr/>
            <p:nvPr/>
          </p:nvGrpSpPr>
          <p:grpSpPr>
            <a:xfrm>
              <a:off x="5669280" y="2050867"/>
              <a:ext cx="1841862" cy="1058091"/>
              <a:chOff x="4441372" y="2050869"/>
              <a:chExt cx="1841862" cy="1058091"/>
            </a:xfrm>
          </p:grpSpPr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006B3EA6-1845-0440-848D-9D3A2C4C5C10}"/>
                  </a:ext>
                </a:extLst>
              </p:cNvPr>
              <p:cNvGrpSpPr/>
              <p:nvPr/>
            </p:nvGrpSpPr>
            <p:grpSpPr>
              <a:xfrm>
                <a:off x="5055326" y="2050869"/>
                <a:ext cx="1227908" cy="1058091"/>
                <a:chOff x="5055326" y="2050869"/>
                <a:chExt cx="1227908" cy="1058091"/>
              </a:xfrm>
            </p:grpSpPr>
            <p:sp>
              <p:nvSpPr>
                <p:cNvPr id="139" name="Arc 138">
                  <a:extLst>
                    <a:ext uri="{FF2B5EF4-FFF2-40B4-BE49-F238E27FC236}">
                      <a16:creationId xmlns:a16="http://schemas.microsoft.com/office/drawing/2014/main" id="{412E7E07-AE9C-EA4A-B6D9-6178DD1B07A6}"/>
                    </a:ext>
                  </a:extLst>
                </p:cNvPr>
                <p:cNvSpPr/>
                <p:nvPr/>
              </p:nvSpPr>
              <p:spPr>
                <a:xfrm>
                  <a:off x="5055326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Arc 139">
                  <a:extLst>
                    <a:ext uri="{FF2B5EF4-FFF2-40B4-BE49-F238E27FC236}">
                      <a16:creationId xmlns:a16="http://schemas.microsoft.com/office/drawing/2014/main" id="{E9287F0F-679A-D746-AA77-DAB3F99CCB79}"/>
                    </a:ext>
                  </a:extLst>
                </p:cNvPr>
                <p:cNvSpPr/>
                <p:nvPr/>
              </p:nvSpPr>
              <p:spPr>
                <a:xfrm rot="10800000">
                  <a:off x="5669280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34E5142C-ED7E-AB4A-818D-16B0689DC3A9}"/>
                  </a:ext>
                </a:extLst>
              </p:cNvPr>
              <p:cNvGrpSpPr/>
              <p:nvPr/>
            </p:nvGrpSpPr>
            <p:grpSpPr>
              <a:xfrm flipV="1">
                <a:off x="4441372" y="2050869"/>
                <a:ext cx="1227908" cy="1058091"/>
                <a:chOff x="5055326" y="2050869"/>
                <a:chExt cx="1227908" cy="1058091"/>
              </a:xfrm>
            </p:grpSpPr>
            <p:sp>
              <p:nvSpPr>
                <p:cNvPr id="137" name="Arc 136">
                  <a:extLst>
                    <a:ext uri="{FF2B5EF4-FFF2-40B4-BE49-F238E27FC236}">
                      <a16:creationId xmlns:a16="http://schemas.microsoft.com/office/drawing/2014/main" id="{7013B6AD-67A8-B541-8C7F-34A6631FFA5F}"/>
                    </a:ext>
                  </a:extLst>
                </p:cNvPr>
                <p:cNvSpPr/>
                <p:nvPr/>
              </p:nvSpPr>
              <p:spPr>
                <a:xfrm>
                  <a:off x="5055326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Arc 137">
                  <a:extLst>
                    <a:ext uri="{FF2B5EF4-FFF2-40B4-BE49-F238E27FC236}">
                      <a16:creationId xmlns:a16="http://schemas.microsoft.com/office/drawing/2014/main" id="{BA498ED3-5829-894E-AE44-29A9E63FA149}"/>
                    </a:ext>
                  </a:extLst>
                </p:cNvPr>
                <p:cNvSpPr/>
                <p:nvPr/>
              </p:nvSpPr>
              <p:spPr>
                <a:xfrm rot="10800000">
                  <a:off x="5669280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2A93D28E-0911-B34E-A8BE-11829E69CD42}"/>
                </a:ext>
              </a:extLst>
            </p:cNvPr>
            <p:cNvGrpSpPr/>
            <p:nvPr/>
          </p:nvGrpSpPr>
          <p:grpSpPr>
            <a:xfrm>
              <a:off x="2599510" y="2050870"/>
              <a:ext cx="1227908" cy="1058091"/>
              <a:chOff x="5055326" y="2050869"/>
              <a:chExt cx="1227908" cy="1058091"/>
            </a:xfrm>
          </p:grpSpPr>
          <p:sp>
            <p:nvSpPr>
              <p:cNvPr id="133" name="Arc 132">
                <a:extLst>
                  <a:ext uri="{FF2B5EF4-FFF2-40B4-BE49-F238E27FC236}">
                    <a16:creationId xmlns:a16="http://schemas.microsoft.com/office/drawing/2014/main" id="{FF74426C-1018-BA42-A56B-808754BD916C}"/>
                  </a:ext>
                </a:extLst>
              </p:cNvPr>
              <p:cNvSpPr/>
              <p:nvPr/>
            </p:nvSpPr>
            <p:spPr>
              <a:xfrm>
                <a:off x="5055326" y="2050869"/>
                <a:ext cx="613954" cy="1058091"/>
              </a:xfrm>
              <a:prstGeom prst="arc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id="{DAF4C352-48D7-8A48-B1A6-93FEBC9BD450}"/>
                  </a:ext>
                </a:extLst>
              </p:cNvPr>
              <p:cNvSpPr/>
              <p:nvPr/>
            </p:nvSpPr>
            <p:spPr>
              <a:xfrm rot="10800000">
                <a:off x="5669280" y="2050869"/>
                <a:ext cx="613954" cy="1058091"/>
              </a:xfrm>
              <a:prstGeom prst="arc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2C992D69-FF05-A741-8368-91A0A410D400}"/>
                </a:ext>
              </a:extLst>
            </p:cNvPr>
            <p:cNvGrpSpPr/>
            <p:nvPr/>
          </p:nvGrpSpPr>
          <p:grpSpPr>
            <a:xfrm>
              <a:off x="3213464" y="2050868"/>
              <a:ext cx="1841862" cy="1058091"/>
              <a:chOff x="4441372" y="2050869"/>
              <a:chExt cx="1841862" cy="1058091"/>
            </a:xfrm>
          </p:grpSpPr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460A1BD9-47BA-A148-BCF8-DB5F11E88EFF}"/>
                  </a:ext>
                </a:extLst>
              </p:cNvPr>
              <p:cNvGrpSpPr/>
              <p:nvPr/>
            </p:nvGrpSpPr>
            <p:grpSpPr>
              <a:xfrm>
                <a:off x="5055326" y="2050869"/>
                <a:ext cx="1227908" cy="1058091"/>
                <a:chOff x="5055326" y="2050869"/>
                <a:chExt cx="1227908" cy="1058091"/>
              </a:xfrm>
            </p:grpSpPr>
            <p:sp>
              <p:nvSpPr>
                <p:cNvPr id="131" name="Arc 130">
                  <a:extLst>
                    <a:ext uri="{FF2B5EF4-FFF2-40B4-BE49-F238E27FC236}">
                      <a16:creationId xmlns:a16="http://schemas.microsoft.com/office/drawing/2014/main" id="{D3B9B8F3-23B9-5D49-8B76-A52B32A71D35}"/>
                    </a:ext>
                  </a:extLst>
                </p:cNvPr>
                <p:cNvSpPr/>
                <p:nvPr/>
              </p:nvSpPr>
              <p:spPr>
                <a:xfrm>
                  <a:off x="5055326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Arc 131">
                  <a:extLst>
                    <a:ext uri="{FF2B5EF4-FFF2-40B4-BE49-F238E27FC236}">
                      <a16:creationId xmlns:a16="http://schemas.microsoft.com/office/drawing/2014/main" id="{9B9FF151-29B8-B443-B26F-E0B0E667940E}"/>
                    </a:ext>
                  </a:extLst>
                </p:cNvPr>
                <p:cNvSpPr/>
                <p:nvPr/>
              </p:nvSpPr>
              <p:spPr>
                <a:xfrm rot="10800000">
                  <a:off x="5669280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6DDC65FF-A6F1-704D-8A6B-3F552AB0D5A6}"/>
                  </a:ext>
                </a:extLst>
              </p:cNvPr>
              <p:cNvGrpSpPr/>
              <p:nvPr/>
            </p:nvGrpSpPr>
            <p:grpSpPr>
              <a:xfrm flipV="1">
                <a:off x="4441372" y="2050869"/>
                <a:ext cx="1227908" cy="1058091"/>
                <a:chOff x="5055326" y="2050869"/>
                <a:chExt cx="1227908" cy="1058091"/>
              </a:xfrm>
            </p:grpSpPr>
            <p:sp>
              <p:nvSpPr>
                <p:cNvPr id="129" name="Arc 128">
                  <a:extLst>
                    <a:ext uri="{FF2B5EF4-FFF2-40B4-BE49-F238E27FC236}">
                      <a16:creationId xmlns:a16="http://schemas.microsoft.com/office/drawing/2014/main" id="{20E8770C-90DF-174E-AD80-26AD177FA3CD}"/>
                    </a:ext>
                  </a:extLst>
                </p:cNvPr>
                <p:cNvSpPr/>
                <p:nvPr/>
              </p:nvSpPr>
              <p:spPr>
                <a:xfrm>
                  <a:off x="5055326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Arc 129">
                  <a:extLst>
                    <a:ext uri="{FF2B5EF4-FFF2-40B4-BE49-F238E27FC236}">
                      <a16:creationId xmlns:a16="http://schemas.microsoft.com/office/drawing/2014/main" id="{F4676B24-0852-7846-ACE5-126A4861F6F8}"/>
                    </a:ext>
                  </a:extLst>
                </p:cNvPr>
                <p:cNvSpPr/>
                <p:nvPr/>
              </p:nvSpPr>
              <p:spPr>
                <a:xfrm rot="10800000">
                  <a:off x="5669280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A1E82E5A-6745-AE46-8287-23B3DB00193F}"/>
              </a:ext>
            </a:extLst>
          </p:cNvPr>
          <p:cNvGrpSpPr/>
          <p:nvPr/>
        </p:nvGrpSpPr>
        <p:grpSpPr>
          <a:xfrm>
            <a:off x="9756394" y="3148157"/>
            <a:ext cx="2392741" cy="956730"/>
            <a:chOff x="2599510" y="2050867"/>
            <a:chExt cx="4911632" cy="1058094"/>
          </a:xfrm>
        </p:grpSpPr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7B4B5C77-0B80-BB43-9449-CB3FF7940ABD}"/>
                </a:ext>
              </a:extLst>
            </p:cNvPr>
            <p:cNvGrpSpPr/>
            <p:nvPr/>
          </p:nvGrpSpPr>
          <p:grpSpPr>
            <a:xfrm>
              <a:off x="4441372" y="2050869"/>
              <a:ext cx="1841862" cy="1058091"/>
              <a:chOff x="4441372" y="2050869"/>
              <a:chExt cx="1841862" cy="1058091"/>
            </a:xfrm>
          </p:grpSpPr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F2DFCC06-78F1-9145-A75F-3C9C935CC0A1}"/>
                  </a:ext>
                </a:extLst>
              </p:cNvPr>
              <p:cNvGrpSpPr/>
              <p:nvPr/>
            </p:nvGrpSpPr>
            <p:grpSpPr>
              <a:xfrm>
                <a:off x="5055326" y="2050869"/>
                <a:ext cx="1227908" cy="1058091"/>
                <a:chOff x="5055326" y="2050869"/>
                <a:chExt cx="1227908" cy="1058091"/>
              </a:xfrm>
            </p:grpSpPr>
            <p:sp>
              <p:nvSpPr>
                <p:cNvPr id="171" name="Arc 170">
                  <a:extLst>
                    <a:ext uri="{FF2B5EF4-FFF2-40B4-BE49-F238E27FC236}">
                      <a16:creationId xmlns:a16="http://schemas.microsoft.com/office/drawing/2014/main" id="{E0FF24FC-AF71-8244-B1DA-9E334B75E460}"/>
                    </a:ext>
                  </a:extLst>
                </p:cNvPr>
                <p:cNvSpPr/>
                <p:nvPr/>
              </p:nvSpPr>
              <p:spPr>
                <a:xfrm>
                  <a:off x="5055326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2" name="Arc 171">
                  <a:extLst>
                    <a:ext uri="{FF2B5EF4-FFF2-40B4-BE49-F238E27FC236}">
                      <a16:creationId xmlns:a16="http://schemas.microsoft.com/office/drawing/2014/main" id="{6CDDF1A7-3A5B-E94D-ACB3-45B3654DC166}"/>
                    </a:ext>
                  </a:extLst>
                </p:cNvPr>
                <p:cNvSpPr/>
                <p:nvPr/>
              </p:nvSpPr>
              <p:spPr>
                <a:xfrm rot="10800000">
                  <a:off x="5669280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C10048BB-6503-DD43-8D56-E20786B41CA3}"/>
                  </a:ext>
                </a:extLst>
              </p:cNvPr>
              <p:cNvGrpSpPr/>
              <p:nvPr/>
            </p:nvGrpSpPr>
            <p:grpSpPr>
              <a:xfrm flipV="1">
                <a:off x="4441372" y="2050869"/>
                <a:ext cx="1227908" cy="1058091"/>
                <a:chOff x="5055326" y="2050869"/>
                <a:chExt cx="1227908" cy="1058091"/>
              </a:xfrm>
            </p:grpSpPr>
            <p:sp>
              <p:nvSpPr>
                <p:cNvPr id="169" name="Arc 168">
                  <a:extLst>
                    <a:ext uri="{FF2B5EF4-FFF2-40B4-BE49-F238E27FC236}">
                      <a16:creationId xmlns:a16="http://schemas.microsoft.com/office/drawing/2014/main" id="{E6136396-0DFB-C64A-AAF5-8E37A609792B}"/>
                    </a:ext>
                  </a:extLst>
                </p:cNvPr>
                <p:cNvSpPr/>
                <p:nvPr/>
              </p:nvSpPr>
              <p:spPr>
                <a:xfrm>
                  <a:off x="5055326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" name="Arc 169">
                  <a:extLst>
                    <a:ext uri="{FF2B5EF4-FFF2-40B4-BE49-F238E27FC236}">
                      <a16:creationId xmlns:a16="http://schemas.microsoft.com/office/drawing/2014/main" id="{394AEB2E-852B-CA4B-86CF-06D8BD7EAD8F}"/>
                    </a:ext>
                  </a:extLst>
                </p:cNvPr>
                <p:cNvSpPr/>
                <p:nvPr/>
              </p:nvSpPr>
              <p:spPr>
                <a:xfrm rot="10800000">
                  <a:off x="5669280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4F2A1A87-0600-824A-82DA-80782F898A44}"/>
                </a:ext>
              </a:extLst>
            </p:cNvPr>
            <p:cNvGrpSpPr/>
            <p:nvPr/>
          </p:nvGrpSpPr>
          <p:grpSpPr>
            <a:xfrm>
              <a:off x="5669280" y="2050867"/>
              <a:ext cx="1841862" cy="1058091"/>
              <a:chOff x="4441372" y="2050869"/>
              <a:chExt cx="1841862" cy="1058091"/>
            </a:xfrm>
          </p:grpSpPr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569BF5F3-4F2E-E54C-8B5D-91A4FF2BE3B6}"/>
                  </a:ext>
                </a:extLst>
              </p:cNvPr>
              <p:cNvGrpSpPr/>
              <p:nvPr/>
            </p:nvGrpSpPr>
            <p:grpSpPr>
              <a:xfrm>
                <a:off x="5055326" y="2050869"/>
                <a:ext cx="1227908" cy="1058091"/>
                <a:chOff x="5055326" y="2050869"/>
                <a:chExt cx="1227908" cy="1058091"/>
              </a:xfrm>
            </p:grpSpPr>
            <p:sp>
              <p:nvSpPr>
                <p:cNvPr id="165" name="Arc 164">
                  <a:extLst>
                    <a:ext uri="{FF2B5EF4-FFF2-40B4-BE49-F238E27FC236}">
                      <a16:creationId xmlns:a16="http://schemas.microsoft.com/office/drawing/2014/main" id="{280E2AD0-61F6-6C40-94E5-88B214DB944D}"/>
                    </a:ext>
                  </a:extLst>
                </p:cNvPr>
                <p:cNvSpPr/>
                <p:nvPr/>
              </p:nvSpPr>
              <p:spPr>
                <a:xfrm>
                  <a:off x="5055326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" name="Arc 165">
                  <a:extLst>
                    <a:ext uri="{FF2B5EF4-FFF2-40B4-BE49-F238E27FC236}">
                      <a16:creationId xmlns:a16="http://schemas.microsoft.com/office/drawing/2014/main" id="{A74654D1-A2AE-B349-B8AB-D60A89A099C9}"/>
                    </a:ext>
                  </a:extLst>
                </p:cNvPr>
                <p:cNvSpPr/>
                <p:nvPr/>
              </p:nvSpPr>
              <p:spPr>
                <a:xfrm rot="10800000">
                  <a:off x="5669280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A6771A14-601E-7940-91A0-2413907427FC}"/>
                  </a:ext>
                </a:extLst>
              </p:cNvPr>
              <p:cNvGrpSpPr/>
              <p:nvPr/>
            </p:nvGrpSpPr>
            <p:grpSpPr>
              <a:xfrm flipV="1">
                <a:off x="4441372" y="2050869"/>
                <a:ext cx="1227908" cy="1058091"/>
                <a:chOff x="5055326" y="2050869"/>
                <a:chExt cx="1227908" cy="1058091"/>
              </a:xfrm>
            </p:grpSpPr>
            <p:sp>
              <p:nvSpPr>
                <p:cNvPr id="163" name="Arc 162">
                  <a:extLst>
                    <a:ext uri="{FF2B5EF4-FFF2-40B4-BE49-F238E27FC236}">
                      <a16:creationId xmlns:a16="http://schemas.microsoft.com/office/drawing/2014/main" id="{C2A0F54C-1E53-FB4E-B285-1F4DB77E905E}"/>
                    </a:ext>
                  </a:extLst>
                </p:cNvPr>
                <p:cNvSpPr/>
                <p:nvPr/>
              </p:nvSpPr>
              <p:spPr>
                <a:xfrm>
                  <a:off x="5055326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4" name="Arc 163">
                  <a:extLst>
                    <a:ext uri="{FF2B5EF4-FFF2-40B4-BE49-F238E27FC236}">
                      <a16:creationId xmlns:a16="http://schemas.microsoft.com/office/drawing/2014/main" id="{F664E356-4C8B-DB4F-A94F-4B67CEF7FC01}"/>
                    </a:ext>
                  </a:extLst>
                </p:cNvPr>
                <p:cNvSpPr/>
                <p:nvPr/>
              </p:nvSpPr>
              <p:spPr>
                <a:xfrm rot="10800000">
                  <a:off x="5669280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C9B25C12-3D84-EF4E-99D4-B0BB8C0D6ECE}"/>
                </a:ext>
              </a:extLst>
            </p:cNvPr>
            <p:cNvGrpSpPr/>
            <p:nvPr/>
          </p:nvGrpSpPr>
          <p:grpSpPr>
            <a:xfrm>
              <a:off x="2599510" y="2050870"/>
              <a:ext cx="1227908" cy="1058091"/>
              <a:chOff x="5055326" y="2050869"/>
              <a:chExt cx="1227908" cy="1058091"/>
            </a:xfrm>
          </p:grpSpPr>
          <p:sp>
            <p:nvSpPr>
              <p:cNvPr id="159" name="Arc 158">
                <a:extLst>
                  <a:ext uri="{FF2B5EF4-FFF2-40B4-BE49-F238E27FC236}">
                    <a16:creationId xmlns:a16="http://schemas.microsoft.com/office/drawing/2014/main" id="{DFD35EC7-A942-7A4D-8CE4-A48119FD500D}"/>
                  </a:ext>
                </a:extLst>
              </p:cNvPr>
              <p:cNvSpPr/>
              <p:nvPr/>
            </p:nvSpPr>
            <p:spPr>
              <a:xfrm>
                <a:off x="5055326" y="2050869"/>
                <a:ext cx="613954" cy="1058091"/>
              </a:xfrm>
              <a:prstGeom prst="arc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Arc 159">
                <a:extLst>
                  <a:ext uri="{FF2B5EF4-FFF2-40B4-BE49-F238E27FC236}">
                    <a16:creationId xmlns:a16="http://schemas.microsoft.com/office/drawing/2014/main" id="{EE6D6078-3F16-7C4C-8036-0340B19AA00D}"/>
                  </a:ext>
                </a:extLst>
              </p:cNvPr>
              <p:cNvSpPr/>
              <p:nvPr/>
            </p:nvSpPr>
            <p:spPr>
              <a:xfrm rot="10800000">
                <a:off x="5669280" y="2050869"/>
                <a:ext cx="613954" cy="1058091"/>
              </a:xfrm>
              <a:prstGeom prst="arc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A07DC2A7-B5A9-244B-B6EF-1A23E0DE75CA}"/>
                </a:ext>
              </a:extLst>
            </p:cNvPr>
            <p:cNvGrpSpPr/>
            <p:nvPr/>
          </p:nvGrpSpPr>
          <p:grpSpPr>
            <a:xfrm>
              <a:off x="3213464" y="2050868"/>
              <a:ext cx="1841862" cy="1058091"/>
              <a:chOff x="4441372" y="2050869"/>
              <a:chExt cx="1841862" cy="1058091"/>
            </a:xfrm>
          </p:grpSpPr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DC7D4736-B5DE-D948-85B9-010ADE80D3CF}"/>
                  </a:ext>
                </a:extLst>
              </p:cNvPr>
              <p:cNvGrpSpPr/>
              <p:nvPr/>
            </p:nvGrpSpPr>
            <p:grpSpPr>
              <a:xfrm>
                <a:off x="5055326" y="2050869"/>
                <a:ext cx="1227908" cy="1058091"/>
                <a:chOff x="5055326" y="2050869"/>
                <a:chExt cx="1227908" cy="1058091"/>
              </a:xfrm>
            </p:grpSpPr>
            <p:sp>
              <p:nvSpPr>
                <p:cNvPr id="157" name="Arc 156">
                  <a:extLst>
                    <a:ext uri="{FF2B5EF4-FFF2-40B4-BE49-F238E27FC236}">
                      <a16:creationId xmlns:a16="http://schemas.microsoft.com/office/drawing/2014/main" id="{128199DC-1144-A043-A73E-BA8E3AEE15DA}"/>
                    </a:ext>
                  </a:extLst>
                </p:cNvPr>
                <p:cNvSpPr/>
                <p:nvPr/>
              </p:nvSpPr>
              <p:spPr>
                <a:xfrm>
                  <a:off x="5055326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Arc 157">
                  <a:extLst>
                    <a:ext uri="{FF2B5EF4-FFF2-40B4-BE49-F238E27FC236}">
                      <a16:creationId xmlns:a16="http://schemas.microsoft.com/office/drawing/2014/main" id="{6F1F77D2-2750-FA4E-BB85-F18A78EE8A06}"/>
                    </a:ext>
                  </a:extLst>
                </p:cNvPr>
                <p:cNvSpPr/>
                <p:nvPr/>
              </p:nvSpPr>
              <p:spPr>
                <a:xfrm rot="10800000">
                  <a:off x="5669280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E386B139-0C9A-C044-8532-0CCAE92F0161}"/>
                  </a:ext>
                </a:extLst>
              </p:cNvPr>
              <p:cNvGrpSpPr/>
              <p:nvPr/>
            </p:nvGrpSpPr>
            <p:grpSpPr>
              <a:xfrm flipV="1">
                <a:off x="4441372" y="2050869"/>
                <a:ext cx="1227908" cy="1058091"/>
                <a:chOff x="5055326" y="2050869"/>
                <a:chExt cx="1227908" cy="1058091"/>
              </a:xfrm>
            </p:grpSpPr>
            <p:sp>
              <p:nvSpPr>
                <p:cNvPr id="155" name="Arc 154">
                  <a:extLst>
                    <a:ext uri="{FF2B5EF4-FFF2-40B4-BE49-F238E27FC236}">
                      <a16:creationId xmlns:a16="http://schemas.microsoft.com/office/drawing/2014/main" id="{BE696C20-D6A0-8947-A167-19AFF71D73C7}"/>
                    </a:ext>
                  </a:extLst>
                </p:cNvPr>
                <p:cNvSpPr/>
                <p:nvPr/>
              </p:nvSpPr>
              <p:spPr>
                <a:xfrm>
                  <a:off x="5055326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6" name="Arc 155">
                  <a:extLst>
                    <a:ext uri="{FF2B5EF4-FFF2-40B4-BE49-F238E27FC236}">
                      <a16:creationId xmlns:a16="http://schemas.microsoft.com/office/drawing/2014/main" id="{7923912E-7680-C241-88E7-01C2FBCCC15B}"/>
                    </a:ext>
                  </a:extLst>
                </p:cNvPr>
                <p:cNvSpPr/>
                <p:nvPr/>
              </p:nvSpPr>
              <p:spPr>
                <a:xfrm rot="10800000">
                  <a:off x="5669280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FFB625F0-1597-B64C-878B-4BC7AC9D5973}"/>
              </a:ext>
            </a:extLst>
          </p:cNvPr>
          <p:cNvGrpSpPr/>
          <p:nvPr/>
        </p:nvGrpSpPr>
        <p:grpSpPr>
          <a:xfrm>
            <a:off x="9467145" y="5263630"/>
            <a:ext cx="2392741" cy="45719"/>
            <a:chOff x="2599510" y="2050867"/>
            <a:chExt cx="4911632" cy="1058094"/>
          </a:xfrm>
        </p:grpSpPr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2F276C97-FB8B-5644-8400-A45E242852A8}"/>
                </a:ext>
              </a:extLst>
            </p:cNvPr>
            <p:cNvGrpSpPr/>
            <p:nvPr/>
          </p:nvGrpSpPr>
          <p:grpSpPr>
            <a:xfrm>
              <a:off x="4441372" y="2050869"/>
              <a:ext cx="1841862" cy="1058091"/>
              <a:chOff x="4441372" y="2050869"/>
              <a:chExt cx="1841862" cy="1058091"/>
            </a:xfrm>
          </p:grpSpPr>
          <p:grpSp>
            <p:nvGrpSpPr>
              <p:cNvPr id="192" name="Group 191">
                <a:extLst>
                  <a:ext uri="{FF2B5EF4-FFF2-40B4-BE49-F238E27FC236}">
                    <a16:creationId xmlns:a16="http://schemas.microsoft.com/office/drawing/2014/main" id="{E63BBEF7-AC75-FC4A-A5C2-068EF7DAD410}"/>
                  </a:ext>
                </a:extLst>
              </p:cNvPr>
              <p:cNvGrpSpPr/>
              <p:nvPr/>
            </p:nvGrpSpPr>
            <p:grpSpPr>
              <a:xfrm>
                <a:off x="5055326" y="2050869"/>
                <a:ext cx="1227908" cy="1058091"/>
                <a:chOff x="5055326" y="2050869"/>
                <a:chExt cx="1227908" cy="1058091"/>
              </a:xfrm>
            </p:grpSpPr>
            <p:sp>
              <p:nvSpPr>
                <p:cNvPr id="196" name="Arc 195">
                  <a:extLst>
                    <a:ext uri="{FF2B5EF4-FFF2-40B4-BE49-F238E27FC236}">
                      <a16:creationId xmlns:a16="http://schemas.microsoft.com/office/drawing/2014/main" id="{51D419B2-8818-404F-A2BD-0C176A413EE1}"/>
                    </a:ext>
                  </a:extLst>
                </p:cNvPr>
                <p:cNvSpPr/>
                <p:nvPr/>
              </p:nvSpPr>
              <p:spPr>
                <a:xfrm>
                  <a:off x="5055326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Arc 196">
                  <a:extLst>
                    <a:ext uri="{FF2B5EF4-FFF2-40B4-BE49-F238E27FC236}">
                      <a16:creationId xmlns:a16="http://schemas.microsoft.com/office/drawing/2014/main" id="{4E9BA15C-2B37-014E-BDB8-1753614013F5}"/>
                    </a:ext>
                  </a:extLst>
                </p:cNvPr>
                <p:cNvSpPr/>
                <p:nvPr/>
              </p:nvSpPr>
              <p:spPr>
                <a:xfrm rot="10800000">
                  <a:off x="5669280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3" name="Group 192">
                <a:extLst>
                  <a:ext uri="{FF2B5EF4-FFF2-40B4-BE49-F238E27FC236}">
                    <a16:creationId xmlns:a16="http://schemas.microsoft.com/office/drawing/2014/main" id="{A6E013D2-CF00-D447-A56B-0E1B86D30265}"/>
                  </a:ext>
                </a:extLst>
              </p:cNvPr>
              <p:cNvGrpSpPr/>
              <p:nvPr/>
            </p:nvGrpSpPr>
            <p:grpSpPr>
              <a:xfrm flipV="1">
                <a:off x="4441372" y="2050869"/>
                <a:ext cx="1227908" cy="1058091"/>
                <a:chOff x="5055326" y="2050869"/>
                <a:chExt cx="1227908" cy="1058091"/>
              </a:xfrm>
            </p:grpSpPr>
            <p:sp>
              <p:nvSpPr>
                <p:cNvPr id="194" name="Arc 193">
                  <a:extLst>
                    <a:ext uri="{FF2B5EF4-FFF2-40B4-BE49-F238E27FC236}">
                      <a16:creationId xmlns:a16="http://schemas.microsoft.com/office/drawing/2014/main" id="{F8B59BCE-540F-2340-B79C-902A49B17CEE}"/>
                    </a:ext>
                  </a:extLst>
                </p:cNvPr>
                <p:cNvSpPr/>
                <p:nvPr/>
              </p:nvSpPr>
              <p:spPr>
                <a:xfrm>
                  <a:off x="5055326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Arc 194">
                  <a:extLst>
                    <a:ext uri="{FF2B5EF4-FFF2-40B4-BE49-F238E27FC236}">
                      <a16:creationId xmlns:a16="http://schemas.microsoft.com/office/drawing/2014/main" id="{1BABE0EC-2453-734A-9835-D20D35740A2E}"/>
                    </a:ext>
                  </a:extLst>
                </p:cNvPr>
                <p:cNvSpPr/>
                <p:nvPr/>
              </p:nvSpPr>
              <p:spPr>
                <a:xfrm rot="10800000">
                  <a:off x="5669280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67814286-8AB2-484E-B8B4-87B6A0E8DF28}"/>
                </a:ext>
              </a:extLst>
            </p:cNvPr>
            <p:cNvGrpSpPr/>
            <p:nvPr/>
          </p:nvGrpSpPr>
          <p:grpSpPr>
            <a:xfrm>
              <a:off x="5669280" y="2050867"/>
              <a:ext cx="1841862" cy="1058091"/>
              <a:chOff x="4441372" y="2050869"/>
              <a:chExt cx="1841862" cy="1058091"/>
            </a:xfrm>
          </p:grpSpPr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035A91B0-8723-3C48-B5F6-FF2815F83660}"/>
                  </a:ext>
                </a:extLst>
              </p:cNvPr>
              <p:cNvGrpSpPr/>
              <p:nvPr/>
            </p:nvGrpSpPr>
            <p:grpSpPr>
              <a:xfrm>
                <a:off x="5055326" y="2050869"/>
                <a:ext cx="1227908" cy="1058091"/>
                <a:chOff x="5055326" y="2050869"/>
                <a:chExt cx="1227908" cy="1058091"/>
              </a:xfrm>
            </p:grpSpPr>
            <p:sp>
              <p:nvSpPr>
                <p:cNvPr id="190" name="Arc 189">
                  <a:extLst>
                    <a:ext uri="{FF2B5EF4-FFF2-40B4-BE49-F238E27FC236}">
                      <a16:creationId xmlns:a16="http://schemas.microsoft.com/office/drawing/2014/main" id="{D4BD7FCF-6327-7944-A6F3-6096202D811F}"/>
                    </a:ext>
                  </a:extLst>
                </p:cNvPr>
                <p:cNvSpPr/>
                <p:nvPr/>
              </p:nvSpPr>
              <p:spPr>
                <a:xfrm>
                  <a:off x="5055326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Arc 190">
                  <a:extLst>
                    <a:ext uri="{FF2B5EF4-FFF2-40B4-BE49-F238E27FC236}">
                      <a16:creationId xmlns:a16="http://schemas.microsoft.com/office/drawing/2014/main" id="{71D3FAB3-CBF0-7146-8670-47B0D575D863}"/>
                    </a:ext>
                  </a:extLst>
                </p:cNvPr>
                <p:cNvSpPr/>
                <p:nvPr/>
              </p:nvSpPr>
              <p:spPr>
                <a:xfrm rot="10800000">
                  <a:off x="5669280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7" name="Group 186">
                <a:extLst>
                  <a:ext uri="{FF2B5EF4-FFF2-40B4-BE49-F238E27FC236}">
                    <a16:creationId xmlns:a16="http://schemas.microsoft.com/office/drawing/2014/main" id="{D277B36D-AE9A-5444-8D2F-AAA64F54CACD}"/>
                  </a:ext>
                </a:extLst>
              </p:cNvPr>
              <p:cNvGrpSpPr/>
              <p:nvPr/>
            </p:nvGrpSpPr>
            <p:grpSpPr>
              <a:xfrm flipV="1">
                <a:off x="4441372" y="2050869"/>
                <a:ext cx="1227908" cy="1058091"/>
                <a:chOff x="5055326" y="2050869"/>
                <a:chExt cx="1227908" cy="1058091"/>
              </a:xfrm>
            </p:grpSpPr>
            <p:sp>
              <p:nvSpPr>
                <p:cNvPr id="188" name="Arc 187">
                  <a:extLst>
                    <a:ext uri="{FF2B5EF4-FFF2-40B4-BE49-F238E27FC236}">
                      <a16:creationId xmlns:a16="http://schemas.microsoft.com/office/drawing/2014/main" id="{682112A0-95EA-B547-A498-05C846B2E29C}"/>
                    </a:ext>
                  </a:extLst>
                </p:cNvPr>
                <p:cNvSpPr/>
                <p:nvPr/>
              </p:nvSpPr>
              <p:spPr>
                <a:xfrm>
                  <a:off x="5055326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Arc 188">
                  <a:extLst>
                    <a:ext uri="{FF2B5EF4-FFF2-40B4-BE49-F238E27FC236}">
                      <a16:creationId xmlns:a16="http://schemas.microsoft.com/office/drawing/2014/main" id="{2780CE37-750A-D141-AD08-BA004D45956C}"/>
                    </a:ext>
                  </a:extLst>
                </p:cNvPr>
                <p:cNvSpPr/>
                <p:nvPr/>
              </p:nvSpPr>
              <p:spPr>
                <a:xfrm rot="10800000">
                  <a:off x="5669280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29438128-B816-1543-AD87-A563BBE5517F}"/>
                </a:ext>
              </a:extLst>
            </p:cNvPr>
            <p:cNvGrpSpPr/>
            <p:nvPr/>
          </p:nvGrpSpPr>
          <p:grpSpPr>
            <a:xfrm>
              <a:off x="2599510" y="2050870"/>
              <a:ext cx="1227908" cy="1058091"/>
              <a:chOff x="5055326" y="2050869"/>
              <a:chExt cx="1227908" cy="1058091"/>
            </a:xfrm>
          </p:grpSpPr>
          <p:sp>
            <p:nvSpPr>
              <p:cNvPr id="184" name="Arc 183">
                <a:extLst>
                  <a:ext uri="{FF2B5EF4-FFF2-40B4-BE49-F238E27FC236}">
                    <a16:creationId xmlns:a16="http://schemas.microsoft.com/office/drawing/2014/main" id="{FADFC6FC-A7E4-914B-83A2-B7751E2FD687}"/>
                  </a:ext>
                </a:extLst>
              </p:cNvPr>
              <p:cNvSpPr/>
              <p:nvPr/>
            </p:nvSpPr>
            <p:spPr>
              <a:xfrm>
                <a:off x="5055326" y="2050869"/>
                <a:ext cx="613954" cy="1058091"/>
              </a:xfrm>
              <a:prstGeom prst="arc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Arc 184">
                <a:extLst>
                  <a:ext uri="{FF2B5EF4-FFF2-40B4-BE49-F238E27FC236}">
                    <a16:creationId xmlns:a16="http://schemas.microsoft.com/office/drawing/2014/main" id="{6BE40484-B09E-BA43-9D1C-CFC46E5F855C}"/>
                  </a:ext>
                </a:extLst>
              </p:cNvPr>
              <p:cNvSpPr/>
              <p:nvPr/>
            </p:nvSpPr>
            <p:spPr>
              <a:xfrm rot="10800000">
                <a:off x="5669280" y="2050869"/>
                <a:ext cx="613954" cy="1058091"/>
              </a:xfrm>
              <a:prstGeom prst="arc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A5EF8B31-4F6B-A041-AF62-C581C666879F}"/>
                </a:ext>
              </a:extLst>
            </p:cNvPr>
            <p:cNvGrpSpPr/>
            <p:nvPr/>
          </p:nvGrpSpPr>
          <p:grpSpPr>
            <a:xfrm>
              <a:off x="3213464" y="2050868"/>
              <a:ext cx="1841862" cy="1058091"/>
              <a:chOff x="4441372" y="2050869"/>
              <a:chExt cx="1841862" cy="1058091"/>
            </a:xfrm>
          </p:grpSpPr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F914B68F-F382-354A-9A8D-9611E2142C62}"/>
                  </a:ext>
                </a:extLst>
              </p:cNvPr>
              <p:cNvGrpSpPr/>
              <p:nvPr/>
            </p:nvGrpSpPr>
            <p:grpSpPr>
              <a:xfrm>
                <a:off x="5055326" y="2050869"/>
                <a:ext cx="1227908" cy="1058091"/>
                <a:chOff x="5055326" y="2050869"/>
                <a:chExt cx="1227908" cy="1058091"/>
              </a:xfrm>
            </p:grpSpPr>
            <p:sp>
              <p:nvSpPr>
                <p:cNvPr id="182" name="Arc 181">
                  <a:extLst>
                    <a:ext uri="{FF2B5EF4-FFF2-40B4-BE49-F238E27FC236}">
                      <a16:creationId xmlns:a16="http://schemas.microsoft.com/office/drawing/2014/main" id="{EE9C4CD4-BE33-8743-A8DE-437821F1B0C8}"/>
                    </a:ext>
                  </a:extLst>
                </p:cNvPr>
                <p:cNvSpPr/>
                <p:nvPr/>
              </p:nvSpPr>
              <p:spPr>
                <a:xfrm>
                  <a:off x="5055326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3" name="Arc 182">
                  <a:extLst>
                    <a:ext uri="{FF2B5EF4-FFF2-40B4-BE49-F238E27FC236}">
                      <a16:creationId xmlns:a16="http://schemas.microsoft.com/office/drawing/2014/main" id="{99A26530-145F-6142-839E-5957509207DA}"/>
                    </a:ext>
                  </a:extLst>
                </p:cNvPr>
                <p:cNvSpPr/>
                <p:nvPr/>
              </p:nvSpPr>
              <p:spPr>
                <a:xfrm rot="10800000">
                  <a:off x="5669280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E3CC6CFF-6FB6-354A-8219-2C91D68CA78F}"/>
                  </a:ext>
                </a:extLst>
              </p:cNvPr>
              <p:cNvGrpSpPr/>
              <p:nvPr/>
            </p:nvGrpSpPr>
            <p:grpSpPr>
              <a:xfrm flipV="1">
                <a:off x="4441372" y="2050869"/>
                <a:ext cx="1227908" cy="1058091"/>
                <a:chOff x="5055326" y="2050869"/>
                <a:chExt cx="1227908" cy="1058091"/>
              </a:xfrm>
            </p:grpSpPr>
            <p:sp>
              <p:nvSpPr>
                <p:cNvPr id="180" name="Arc 179">
                  <a:extLst>
                    <a:ext uri="{FF2B5EF4-FFF2-40B4-BE49-F238E27FC236}">
                      <a16:creationId xmlns:a16="http://schemas.microsoft.com/office/drawing/2014/main" id="{DBD5530A-5E37-AE43-9864-3998B0A439DB}"/>
                    </a:ext>
                  </a:extLst>
                </p:cNvPr>
                <p:cNvSpPr/>
                <p:nvPr/>
              </p:nvSpPr>
              <p:spPr>
                <a:xfrm>
                  <a:off x="5055326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1" name="Arc 180">
                  <a:extLst>
                    <a:ext uri="{FF2B5EF4-FFF2-40B4-BE49-F238E27FC236}">
                      <a16:creationId xmlns:a16="http://schemas.microsoft.com/office/drawing/2014/main" id="{0693775B-2C47-0A43-9E9D-F90B52FBC43B}"/>
                    </a:ext>
                  </a:extLst>
                </p:cNvPr>
                <p:cNvSpPr/>
                <p:nvPr/>
              </p:nvSpPr>
              <p:spPr>
                <a:xfrm rot="10800000">
                  <a:off x="5669280" y="2050869"/>
                  <a:ext cx="613954" cy="1058091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198" name="Right Arrow 197">
            <a:extLst>
              <a:ext uri="{FF2B5EF4-FFF2-40B4-BE49-F238E27FC236}">
                <a16:creationId xmlns:a16="http://schemas.microsoft.com/office/drawing/2014/main" id="{BAE7EFC0-9C46-A74C-A9AF-606AF50407FD}"/>
              </a:ext>
            </a:extLst>
          </p:cNvPr>
          <p:cNvSpPr/>
          <p:nvPr/>
        </p:nvSpPr>
        <p:spPr>
          <a:xfrm>
            <a:off x="9482795" y="3429476"/>
            <a:ext cx="357816" cy="4420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Right Arrow 198">
            <a:extLst>
              <a:ext uri="{FF2B5EF4-FFF2-40B4-BE49-F238E27FC236}">
                <a16:creationId xmlns:a16="http://schemas.microsoft.com/office/drawing/2014/main" id="{0E4B0A4C-B118-A04C-903D-DEF9FB05C029}"/>
              </a:ext>
            </a:extLst>
          </p:cNvPr>
          <p:cNvSpPr/>
          <p:nvPr/>
        </p:nvSpPr>
        <p:spPr>
          <a:xfrm>
            <a:off x="9011691" y="5088299"/>
            <a:ext cx="357816" cy="4420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57D7A37E-7FBB-BA48-BAD9-3C19F5FF5D5D}"/>
              </a:ext>
            </a:extLst>
          </p:cNvPr>
          <p:cNvSpPr/>
          <p:nvPr/>
        </p:nvSpPr>
        <p:spPr>
          <a:xfrm>
            <a:off x="524933" y="914405"/>
            <a:ext cx="1998134" cy="93133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LASER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E0E5938C-69A0-A546-8D79-AA1BBBEA8921}"/>
              </a:ext>
            </a:extLst>
          </p:cNvPr>
          <p:cNvSpPr txBox="1"/>
          <p:nvPr/>
        </p:nvSpPr>
        <p:spPr>
          <a:xfrm>
            <a:off x="4047660" y="1546505"/>
            <a:ext cx="9236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beam</a:t>
            </a:r>
          </a:p>
          <a:p>
            <a:r>
              <a:rPr lang="en-US" sz="2000" dirty="0"/>
              <a:t>splitter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4532E442-7535-724D-89D5-45FF0F4FBA93}"/>
              </a:ext>
            </a:extLst>
          </p:cNvPr>
          <p:cNvSpPr txBox="1"/>
          <p:nvPr/>
        </p:nvSpPr>
        <p:spPr>
          <a:xfrm>
            <a:off x="5345927" y="3232842"/>
            <a:ext cx="9236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beam</a:t>
            </a:r>
          </a:p>
          <a:p>
            <a:r>
              <a:rPr lang="en-US" sz="2000" dirty="0"/>
              <a:t>splitter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241F8E29-E36F-5943-BED2-249B2C93F008}"/>
              </a:ext>
            </a:extLst>
          </p:cNvPr>
          <p:cNvSpPr txBox="1"/>
          <p:nvPr/>
        </p:nvSpPr>
        <p:spPr>
          <a:xfrm>
            <a:off x="2457435" y="4208791"/>
            <a:ext cx="849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mirror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A3354C28-2B7C-944A-929D-D2EED2553A1B}"/>
              </a:ext>
            </a:extLst>
          </p:cNvPr>
          <p:cNvSpPr txBox="1"/>
          <p:nvPr/>
        </p:nvSpPr>
        <p:spPr>
          <a:xfrm>
            <a:off x="6880460" y="1528968"/>
            <a:ext cx="849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mirror</a:t>
            </a:r>
          </a:p>
        </p:txBody>
      </p:sp>
      <p:sp>
        <p:nvSpPr>
          <p:cNvPr id="205" name="Left-Right Arrow 204">
            <a:extLst>
              <a:ext uri="{FF2B5EF4-FFF2-40B4-BE49-F238E27FC236}">
                <a16:creationId xmlns:a16="http://schemas.microsoft.com/office/drawing/2014/main" id="{9B3F4AFA-4454-8B4B-871D-5427031399EE}"/>
              </a:ext>
            </a:extLst>
          </p:cNvPr>
          <p:cNvSpPr/>
          <p:nvPr/>
        </p:nvSpPr>
        <p:spPr>
          <a:xfrm rot="18900000">
            <a:off x="3552918" y="4678742"/>
            <a:ext cx="767199" cy="34543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468530A2-8FA3-6046-8C43-829FAEA7A0E8}"/>
              </a:ext>
            </a:extLst>
          </p:cNvPr>
          <p:cNvSpPr txBox="1"/>
          <p:nvPr/>
        </p:nvSpPr>
        <p:spPr>
          <a:xfrm>
            <a:off x="3102143" y="5122355"/>
            <a:ext cx="13719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path length</a:t>
            </a:r>
          </a:p>
          <a:p>
            <a:r>
              <a:rPr lang="en-US" sz="2000" dirty="0"/>
              <a:t>adjustment</a:t>
            </a:r>
          </a:p>
        </p:txBody>
      </p: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6ABAA93B-EC40-D649-ADDD-20A7FD0D1E2D}"/>
              </a:ext>
            </a:extLst>
          </p:cNvPr>
          <p:cNvGrpSpPr/>
          <p:nvPr/>
        </p:nvGrpSpPr>
        <p:grpSpPr>
          <a:xfrm>
            <a:off x="8429449" y="867060"/>
            <a:ext cx="2442632" cy="1399947"/>
            <a:chOff x="8147069" y="747382"/>
            <a:chExt cx="2864033" cy="1792639"/>
          </a:xfrm>
        </p:grpSpPr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00557E1C-E360-104C-95ED-D1FBF13AD7E3}"/>
                </a:ext>
              </a:extLst>
            </p:cNvPr>
            <p:cNvSpPr/>
            <p:nvPr/>
          </p:nvSpPr>
          <p:spPr>
            <a:xfrm rot="18900000">
              <a:off x="9533357" y="807041"/>
              <a:ext cx="440267" cy="164253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667DDD5D-C1BB-3E46-B896-8676C5CD7BC4}"/>
                </a:ext>
              </a:extLst>
            </p:cNvPr>
            <p:cNvCxnSpPr/>
            <p:nvPr/>
          </p:nvCxnSpPr>
          <p:spPr>
            <a:xfrm>
              <a:off x="8147069" y="1900448"/>
              <a:ext cx="2864033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74FBD5B9-B80A-5547-B4D8-9063A4E2A3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41720" y="1941195"/>
              <a:ext cx="0" cy="59882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86D724FF-5561-CE41-99E6-D81DD8184D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65749" y="747382"/>
              <a:ext cx="0" cy="1792639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01550F58-B426-6045-878C-25F56547E032}"/>
                </a:ext>
              </a:extLst>
            </p:cNvPr>
            <p:cNvCxnSpPr>
              <a:cxnSpLocks/>
            </p:cNvCxnSpPr>
            <p:nvPr/>
          </p:nvCxnSpPr>
          <p:spPr>
            <a:xfrm>
              <a:off x="9465749" y="1643701"/>
              <a:ext cx="1545353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4" name="TextBox 213">
            <a:extLst>
              <a:ext uri="{FF2B5EF4-FFF2-40B4-BE49-F238E27FC236}">
                <a16:creationId xmlns:a16="http://schemas.microsoft.com/office/drawing/2014/main" id="{D848B844-30BC-1944-828A-A451ABD31C4D}"/>
              </a:ext>
            </a:extLst>
          </p:cNvPr>
          <p:cNvSpPr txBox="1"/>
          <p:nvPr/>
        </p:nvSpPr>
        <p:spPr>
          <a:xfrm>
            <a:off x="10236392" y="2033183"/>
            <a:ext cx="14123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additional pi</a:t>
            </a:r>
          </a:p>
          <a:p>
            <a:r>
              <a:rPr lang="en-US" dirty="0"/>
              <a:t>phase shift</a:t>
            </a:r>
          </a:p>
          <a:p>
            <a:r>
              <a:rPr lang="en-US" dirty="0"/>
              <a:t>on reflection</a:t>
            </a:r>
          </a:p>
        </p:txBody>
      </p:sp>
      <p:cxnSp>
        <p:nvCxnSpPr>
          <p:cNvPr id="217" name="Straight Arrow Connector 216">
            <a:extLst>
              <a:ext uri="{FF2B5EF4-FFF2-40B4-BE49-F238E27FC236}">
                <a16:creationId xmlns:a16="http://schemas.microsoft.com/office/drawing/2014/main" id="{6BF98D0F-3D73-7441-8BA3-B9B17611748A}"/>
              </a:ext>
            </a:extLst>
          </p:cNvPr>
          <p:cNvCxnSpPr>
            <a:stCxn id="214" idx="1"/>
          </p:cNvCxnSpPr>
          <p:nvPr/>
        </p:nvCxnSpPr>
        <p:spPr>
          <a:xfrm flipH="1" flipV="1">
            <a:off x="9915784" y="2267008"/>
            <a:ext cx="320608" cy="22784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TextBox 217">
            <a:extLst>
              <a:ext uri="{FF2B5EF4-FFF2-40B4-BE49-F238E27FC236}">
                <a16:creationId xmlns:a16="http://schemas.microsoft.com/office/drawing/2014/main" id="{27B4CDDD-2E47-A741-A022-9FDBD75E3BCC}"/>
              </a:ext>
            </a:extLst>
          </p:cNvPr>
          <p:cNvSpPr txBox="1"/>
          <p:nvPr/>
        </p:nvSpPr>
        <p:spPr>
          <a:xfrm>
            <a:off x="10897138" y="1298800"/>
            <a:ext cx="744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equal</a:t>
            </a:r>
          </a:p>
          <a:p>
            <a:r>
              <a:rPr lang="en-US" dirty="0"/>
              <a:t>phase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D43A0EF0-D6B0-FE4D-90BD-BD166E6B56DA}"/>
              </a:ext>
            </a:extLst>
          </p:cNvPr>
          <p:cNvSpPr txBox="1"/>
          <p:nvPr/>
        </p:nvSpPr>
        <p:spPr>
          <a:xfrm>
            <a:off x="9088839" y="4223389"/>
            <a:ext cx="1236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fields add</a:t>
            </a: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D2743642-03E6-8B4C-9BC5-366370C602D6}"/>
              </a:ext>
            </a:extLst>
          </p:cNvPr>
          <p:cNvSpPr txBox="1"/>
          <p:nvPr/>
        </p:nvSpPr>
        <p:spPr>
          <a:xfrm>
            <a:off x="8847631" y="5630186"/>
            <a:ext cx="14649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fields cancel</a:t>
            </a:r>
          </a:p>
        </p:txBody>
      </p:sp>
    </p:spTree>
    <p:extLst>
      <p:ext uri="{BB962C8B-B14F-4D97-AF65-F5344CB8AC3E}">
        <p14:creationId xmlns:p14="http://schemas.microsoft.com/office/powerpoint/2010/main" val="1877328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72953F-7D9E-9740-AC76-54D08A37AF20}"/>
              </a:ext>
            </a:extLst>
          </p:cNvPr>
          <p:cNvSpPr txBox="1"/>
          <p:nvPr/>
        </p:nvSpPr>
        <p:spPr>
          <a:xfrm>
            <a:off x="2226899" y="-119840"/>
            <a:ext cx="7775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Add amplifiers, it’s a combiner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852D9AF-4827-D046-9671-70568F077AC6}"/>
              </a:ext>
            </a:extLst>
          </p:cNvPr>
          <p:cNvCxnSpPr>
            <a:cxnSpLocks/>
          </p:cNvCxnSpPr>
          <p:nvPr/>
        </p:nvCxnSpPr>
        <p:spPr>
          <a:xfrm>
            <a:off x="6531919" y="4244107"/>
            <a:ext cx="1191991" cy="0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50C8E775-B152-8848-9BB5-BD24D3BC211F}"/>
              </a:ext>
            </a:extLst>
          </p:cNvPr>
          <p:cNvSpPr/>
          <p:nvPr/>
        </p:nvSpPr>
        <p:spPr>
          <a:xfrm>
            <a:off x="6057786" y="914405"/>
            <a:ext cx="931333" cy="931333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5000">
                <a:schemeClr val="accent1">
                  <a:lumMod val="45000"/>
                  <a:lumOff val="55000"/>
                </a:schemeClr>
              </a:gs>
              <a:gs pos="92000">
                <a:schemeClr val="accent1">
                  <a:lumMod val="7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isometricLeftDown"/>
            <a:lightRig rig="threePt" dir="t"/>
          </a:scene3d>
          <a:sp3d extrusionH="146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15CD02D-22C0-0A4C-B9CA-25EECB3D6084}"/>
              </a:ext>
            </a:extLst>
          </p:cNvPr>
          <p:cNvCxnSpPr/>
          <p:nvPr/>
        </p:nvCxnSpPr>
        <p:spPr>
          <a:xfrm>
            <a:off x="3649142" y="1380074"/>
            <a:ext cx="286403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63C5CAFD-63DD-6A42-9CFC-C48D7873D5A8}"/>
              </a:ext>
            </a:extLst>
          </p:cNvPr>
          <p:cNvSpPr/>
          <p:nvPr/>
        </p:nvSpPr>
        <p:spPr>
          <a:xfrm>
            <a:off x="3141472" y="914406"/>
            <a:ext cx="931333" cy="931333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74000"/>
                </a:schemeClr>
              </a:gs>
              <a:gs pos="45000">
                <a:schemeClr val="accent1">
                  <a:lumMod val="45000"/>
                  <a:lumOff val="55000"/>
                  <a:alpha val="72000"/>
                </a:schemeClr>
              </a:gs>
              <a:gs pos="92000">
                <a:schemeClr val="accent1">
                  <a:lumMod val="75000"/>
                  <a:alpha val="76000"/>
                </a:schemeClr>
              </a:gs>
              <a:gs pos="100000">
                <a:schemeClr val="accent1">
                  <a:lumMod val="30000"/>
                  <a:lumOff val="70000"/>
                  <a:alpha val="74000"/>
                </a:schemeClr>
              </a:gs>
            </a:gsLst>
            <a:lin ang="5400000" scaled="1"/>
          </a:gradFill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isometricLeftDown"/>
            <a:lightRig rig="threePt" dir="t"/>
          </a:scene3d>
          <a:sp3d extrusionH="146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19738FC-D47C-5F40-9476-1B75E5EFEDB6}"/>
              </a:ext>
            </a:extLst>
          </p:cNvPr>
          <p:cNvCxnSpPr>
            <a:cxnSpLocks/>
          </p:cNvCxnSpPr>
          <p:nvPr/>
        </p:nvCxnSpPr>
        <p:spPr>
          <a:xfrm rot="16200000">
            <a:off x="2217125" y="2812091"/>
            <a:ext cx="286403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5F48D0D-5300-CB4F-ABE4-12E693CBC223}"/>
              </a:ext>
            </a:extLst>
          </p:cNvPr>
          <p:cNvCxnSpPr/>
          <p:nvPr/>
        </p:nvCxnSpPr>
        <p:spPr>
          <a:xfrm>
            <a:off x="747548" y="1380074"/>
            <a:ext cx="286403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8DA6E5-0319-E148-86F2-F6B20FFEEF09}"/>
              </a:ext>
            </a:extLst>
          </p:cNvPr>
          <p:cNvCxnSpPr>
            <a:cxnSpLocks/>
          </p:cNvCxnSpPr>
          <p:nvPr/>
        </p:nvCxnSpPr>
        <p:spPr>
          <a:xfrm rot="16200000">
            <a:off x="5099903" y="2778225"/>
            <a:ext cx="286403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9D112E71-59CF-D349-8845-06EB382248DD}"/>
              </a:ext>
            </a:extLst>
          </p:cNvPr>
          <p:cNvSpPr/>
          <p:nvPr/>
        </p:nvSpPr>
        <p:spPr>
          <a:xfrm>
            <a:off x="6047508" y="3778441"/>
            <a:ext cx="931333" cy="931333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74000"/>
                </a:schemeClr>
              </a:gs>
              <a:gs pos="45000">
                <a:schemeClr val="accent1">
                  <a:lumMod val="45000"/>
                  <a:lumOff val="55000"/>
                  <a:alpha val="72000"/>
                </a:schemeClr>
              </a:gs>
              <a:gs pos="92000">
                <a:schemeClr val="accent1">
                  <a:lumMod val="75000"/>
                  <a:alpha val="76000"/>
                </a:schemeClr>
              </a:gs>
              <a:gs pos="100000">
                <a:schemeClr val="accent1">
                  <a:lumMod val="30000"/>
                  <a:lumOff val="70000"/>
                  <a:alpha val="74000"/>
                </a:schemeClr>
              </a:gs>
            </a:gsLst>
            <a:lin ang="5400000" scaled="1"/>
          </a:gradFill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isometricLeftDown"/>
            <a:lightRig rig="threePt" dir="t"/>
          </a:scene3d>
          <a:sp3d extrusionH="146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BBCDC4E-1471-B44D-B264-D2B913C6ED73}"/>
              </a:ext>
            </a:extLst>
          </p:cNvPr>
          <p:cNvCxnSpPr/>
          <p:nvPr/>
        </p:nvCxnSpPr>
        <p:spPr>
          <a:xfrm>
            <a:off x="3607138" y="4244107"/>
            <a:ext cx="286403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7559C632-112A-4B40-ADDF-9D0ECE45C0A9}"/>
              </a:ext>
            </a:extLst>
          </p:cNvPr>
          <p:cNvSpPr/>
          <p:nvPr/>
        </p:nvSpPr>
        <p:spPr>
          <a:xfrm>
            <a:off x="3099468" y="3744575"/>
            <a:ext cx="931333" cy="931333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5000">
                <a:schemeClr val="accent1">
                  <a:lumMod val="45000"/>
                  <a:lumOff val="55000"/>
                </a:schemeClr>
              </a:gs>
              <a:gs pos="92000">
                <a:schemeClr val="accent1">
                  <a:lumMod val="7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isometricLeftDown"/>
            <a:lightRig rig="threePt" dir="t"/>
          </a:scene3d>
          <a:sp3d extrusionH="146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A69D8F-1805-CC45-A0E8-7452D34CDD1F}"/>
              </a:ext>
            </a:extLst>
          </p:cNvPr>
          <p:cNvSpPr/>
          <p:nvPr/>
        </p:nvSpPr>
        <p:spPr>
          <a:xfrm>
            <a:off x="524933" y="914405"/>
            <a:ext cx="1998134" cy="93133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LASER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7EA8CA-A9C1-864C-B143-3F4F0A8BBAF2}"/>
              </a:ext>
            </a:extLst>
          </p:cNvPr>
          <p:cNvSpPr txBox="1"/>
          <p:nvPr/>
        </p:nvSpPr>
        <p:spPr>
          <a:xfrm>
            <a:off x="4047660" y="1546505"/>
            <a:ext cx="9236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beam</a:t>
            </a:r>
          </a:p>
          <a:p>
            <a:r>
              <a:rPr lang="en-US" sz="2000" dirty="0"/>
              <a:t>splitter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39737F-8375-D44B-94BF-9D0907F2D3E9}"/>
              </a:ext>
            </a:extLst>
          </p:cNvPr>
          <p:cNvSpPr txBox="1"/>
          <p:nvPr/>
        </p:nvSpPr>
        <p:spPr>
          <a:xfrm>
            <a:off x="5345927" y="3232842"/>
            <a:ext cx="9236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beam</a:t>
            </a:r>
          </a:p>
          <a:p>
            <a:r>
              <a:rPr lang="en-US" sz="2000" dirty="0"/>
              <a:t>splitter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119724-5DDC-9249-BFF9-C06B3E5115FA}"/>
              </a:ext>
            </a:extLst>
          </p:cNvPr>
          <p:cNvSpPr txBox="1"/>
          <p:nvPr/>
        </p:nvSpPr>
        <p:spPr>
          <a:xfrm>
            <a:off x="2457435" y="4208791"/>
            <a:ext cx="849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mirror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BEF61A-D298-1A44-B85B-8DB649271D2E}"/>
              </a:ext>
            </a:extLst>
          </p:cNvPr>
          <p:cNvSpPr txBox="1"/>
          <p:nvPr/>
        </p:nvSpPr>
        <p:spPr>
          <a:xfrm>
            <a:off x="6880460" y="1528968"/>
            <a:ext cx="849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mirror</a:t>
            </a:r>
          </a:p>
        </p:txBody>
      </p:sp>
      <p:sp>
        <p:nvSpPr>
          <p:cNvPr id="19" name="Left-Right Arrow 18">
            <a:extLst>
              <a:ext uri="{FF2B5EF4-FFF2-40B4-BE49-F238E27FC236}">
                <a16:creationId xmlns:a16="http://schemas.microsoft.com/office/drawing/2014/main" id="{5FD0437A-E9E9-F440-B9D6-77464EFC035C}"/>
              </a:ext>
            </a:extLst>
          </p:cNvPr>
          <p:cNvSpPr/>
          <p:nvPr/>
        </p:nvSpPr>
        <p:spPr>
          <a:xfrm rot="18900000">
            <a:off x="3552918" y="4678742"/>
            <a:ext cx="767199" cy="34543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27B64C-254D-864B-AE29-C10FD71972A5}"/>
              </a:ext>
            </a:extLst>
          </p:cNvPr>
          <p:cNvSpPr txBox="1"/>
          <p:nvPr/>
        </p:nvSpPr>
        <p:spPr>
          <a:xfrm>
            <a:off x="2197165" y="4851461"/>
            <a:ext cx="13719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path length</a:t>
            </a:r>
          </a:p>
          <a:p>
            <a:r>
              <a:rPr lang="en-US" sz="2000" dirty="0"/>
              <a:t>control</a:t>
            </a:r>
          </a:p>
        </p:txBody>
      </p:sp>
      <p:sp>
        <p:nvSpPr>
          <p:cNvPr id="21" name="Triangle 20">
            <a:extLst>
              <a:ext uri="{FF2B5EF4-FFF2-40B4-BE49-F238E27FC236}">
                <a16:creationId xmlns:a16="http://schemas.microsoft.com/office/drawing/2014/main" id="{E2608493-5F48-0946-A75B-8366F3C7371A}"/>
              </a:ext>
            </a:extLst>
          </p:cNvPr>
          <p:cNvSpPr/>
          <p:nvPr/>
        </p:nvSpPr>
        <p:spPr>
          <a:xfrm rot="5400000">
            <a:off x="4512384" y="3805957"/>
            <a:ext cx="1073877" cy="876300"/>
          </a:xfrm>
          <a:prstGeom prst="triangl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EA095C71-A854-524C-867F-8AAA3B963557}"/>
              </a:ext>
            </a:extLst>
          </p:cNvPr>
          <p:cNvSpPr/>
          <p:nvPr/>
        </p:nvSpPr>
        <p:spPr>
          <a:xfrm rot="10800000">
            <a:off x="5976235" y="2318802"/>
            <a:ext cx="1073877" cy="876300"/>
          </a:xfrm>
          <a:prstGeom prst="triangl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2949CEA-E17C-8D42-B5D9-120B5F7EE2B9}"/>
              </a:ext>
            </a:extLst>
          </p:cNvPr>
          <p:cNvCxnSpPr>
            <a:cxnSpLocks/>
          </p:cNvCxnSpPr>
          <p:nvPr/>
        </p:nvCxnSpPr>
        <p:spPr>
          <a:xfrm flipV="1">
            <a:off x="6500888" y="4244107"/>
            <a:ext cx="0" cy="878248"/>
          </a:xfrm>
          <a:prstGeom prst="line">
            <a:avLst/>
          </a:prstGeom>
          <a:ln w="76200">
            <a:solidFill>
              <a:srgbClr val="FF0000">
                <a:alpha val="2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AAA135E-6727-B649-B64F-3F87AF5004A5}"/>
              </a:ext>
            </a:extLst>
          </p:cNvPr>
          <p:cNvSpPr txBox="1"/>
          <p:nvPr/>
        </p:nvSpPr>
        <p:spPr>
          <a:xfrm rot="5400000">
            <a:off x="6184811" y="4756863"/>
            <a:ext cx="6575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4861F4-D896-A94B-A224-878049FF0DD7}"/>
              </a:ext>
            </a:extLst>
          </p:cNvPr>
          <p:cNvSpPr txBox="1"/>
          <p:nvPr/>
        </p:nvSpPr>
        <p:spPr>
          <a:xfrm>
            <a:off x="6943605" y="2474677"/>
            <a:ext cx="11224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laser</a:t>
            </a:r>
          </a:p>
          <a:p>
            <a:r>
              <a:rPr lang="en-US" sz="2000" dirty="0"/>
              <a:t>amplifier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61FE3D0-CB90-8546-A200-CFB746D54E3F}"/>
              </a:ext>
            </a:extLst>
          </p:cNvPr>
          <p:cNvSpPr/>
          <p:nvPr/>
        </p:nvSpPr>
        <p:spPr>
          <a:xfrm>
            <a:off x="4341565" y="5093680"/>
            <a:ext cx="1559566" cy="93133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feedback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electronics</a:t>
            </a:r>
          </a:p>
        </p:txBody>
      </p:sp>
      <p:sp>
        <p:nvSpPr>
          <p:cNvPr id="28" name="Bent Arrow 27">
            <a:extLst>
              <a:ext uri="{FF2B5EF4-FFF2-40B4-BE49-F238E27FC236}">
                <a16:creationId xmlns:a16="http://schemas.microsoft.com/office/drawing/2014/main" id="{531F7462-78F6-2A49-AE49-BB9B7FD5CA21}"/>
              </a:ext>
            </a:extLst>
          </p:cNvPr>
          <p:cNvSpPr/>
          <p:nvPr/>
        </p:nvSpPr>
        <p:spPr>
          <a:xfrm rot="10800000">
            <a:off x="5912801" y="5454650"/>
            <a:ext cx="647808" cy="475794"/>
          </a:xfrm>
          <a:prstGeom prst="ben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Bent Arrow 28">
            <a:extLst>
              <a:ext uri="{FF2B5EF4-FFF2-40B4-BE49-F238E27FC236}">
                <a16:creationId xmlns:a16="http://schemas.microsoft.com/office/drawing/2014/main" id="{5945875A-75BD-0C47-8EB5-6DD669F137F5}"/>
              </a:ext>
            </a:extLst>
          </p:cNvPr>
          <p:cNvSpPr/>
          <p:nvPr/>
        </p:nvSpPr>
        <p:spPr>
          <a:xfrm rot="16200000">
            <a:off x="3812486" y="5042536"/>
            <a:ext cx="647808" cy="410350"/>
          </a:xfrm>
          <a:prstGeom prst="ben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E96A0B-D344-CD41-9405-2AD52FEFA018}"/>
              </a:ext>
            </a:extLst>
          </p:cNvPr>
          <p:cNvSpPr txBox="1"/>
          <p:nvPr/>
        </p:nvSpPr>
        <p:spPr>
          <a:xfrm>
            <a:off x="8020314" y="3844911"/>
            <a:ext cx="2266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twice the output of one amplifier</a:t>
            </a:r>
          </a:p>
        </p:txBody>
      </p:sp>
    </p:spTree>
    <p:extLst>
      <p:ext uri="{BB962C8B-B14F-4D97-AF65-F5344CB8AC3E}">
        <p14:creationId xmlns:p14="http://schemas.microsoft.com/office/powerpoint/2010/main" val="2600281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DD82F50-D4FC-534F-820F-4C901BCD0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3254" y="3492219"/>
            <a:ext cx="3837711" cy="13892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A89050-A570-5042-9B82-AD1867C37EBC}"/>
              </a:ext>
            </a:extLst>
          </p:cNvPr>
          <p:cNvSpPr txBox="1"/>
          <p:nvPr/>
        </p:nvSpPr>
        <p:spPr>
          <a:xfrm>
            <a:off x="2180576" y="-119840"/>
            <a:ext cx="7867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Detecting phase from intensity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CA5D77F-47B4-E848-A042-55F50947DB3D}"/>
                  </a:ext>
                </a:extLst>
              </p:cNvPr>
              <p:cNvSpPr txBox="1"/>
              <p:nvPr/>
            </p:nvSpPr>
            <p:spPr>
              <a:xfrm>
                <a:off x="2759929" y="1890478"/>
                <a:ext cx="47763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CA5D77F-47B4-E848-A042-55F50947DB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9929" y="1890478"/>
                <a:ext cx="477630" cy="430887"/>
              </a:xfrm>
              <a:prstGeom prst="rect">
                <a:avLst/>
              </a:prstGeom>
              <a:blipFill>
                <a:blip r:embed="rId3"/>
                <a:stretch>
                  <a:fillRect l="-15385" r="-5128"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44B28D8-44C0-D941-A24C-5F0BF09B924A}"/>
                  </a:ext>
                </a:extLst>
              </p:cNvPr>
              <p:cNvSpPr txBox="1"/>
              <p:nvPr/>
            </p:nvSpPr>
            <p:spPr>
              <a:xfrm>
                <a:off x="3762418" y="2364172"/>
                <a:ext cx="341888" cy="5741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44B28D8-44C0-D941-A24C-5F0BF09B92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2418" y="2364172"/>
                <a:ext cx="341888" cy="574196"/>
              </a:xfrm>
              <a:prstGeom prst="rect">
                <a:avLst/>
              </a:prstGeom>
              <a:blipFill>
                <a:blip r:embed="rId4"/>
                <a:stretch>
                  <a:fillRect l="-14286" r="-3571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05B9270-B54B-7641-9D30-9C469F0F67D0}"/>
                  </a:ext>
                </a:extLst>
              </p:cNvPr>
              <p:cNvSpPr txBox="1"/>
              <p:nvPr/>
            </p:nvSpPr>
            <p:spPr>
              <a:xfrm>
                <a:off x="6282097" y="2775573"/>
                <a:ext cx="341888" cy="5741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05B9270-B54B-7641-9D30-9C469F0F67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2097" y="2775573"/>
                <a:ext cx="341888" cy="574196"/>
              </a:xfrm>
              <a:prstGeom prst="rect">
                <a:avLst/>
              </a:prstGeom>
              <a:blipFill>
                <a:blip r:embed="rId5"/>
                <a:stretch>
                  <a:fillRect l="-14286" t="-2174" r="-3571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FBB8C1E-92EC-4E44-8925-CE7A27C51500}"/>
                  </a:ext>
                </a:extLst>
              </p:cNvPr>
              <p:cNvSpPr txBox="1"/>
              <p:nvPr/>
            </p:nvSpPr>
            <p:spPr>
              <a:xfrm>
                <a:off x="9504707" y="5420119"/>
                <a:ext cx="705321" cy="5539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l-GR" sz="3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ϕ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FBB8C1E-92EC-4E44-8925-CE7A27C51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4707" y="5420119"/>
                <a:ext cx="705321" cy="553998"/>
              </a:xfrm>
              <a:prstGeom prst="rect">
                <a:avLst/>
              </a:prstGeom>
              <a:blipFill>
                <a:blip r:embed="rId6"/>
                <a:stretch>
                  <a:fillRect l="-12281" r="-21053" b="-340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CC0740FF-B114-CD4B-BCE1-66C5E3E3E324}"/>
              </a:ext>
            </a:extLst>
          </p:cNvPr>
          <p:cNvGrpSpPr/>
          <p:nvPr/>
        </p:nvGrpSpPr>
        <p:grpSpPr>
          <a:xfrm>
            <a:off x="7474086" y="810625"/>
            <a:ext cx="4331844" cy="1919099"/>
            <a:chOff x="2945739" y="2238298"/>
            <a:chExt cx="4331844" cy="191909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301FDB5-C9F6-A348-B6C3-BBD320817F4E}"/>
                    </a:ext>
                  </a:extLst>
                </p:cNvPr>
                <p:cNvSpPr txBox="1"/>
                <p:nvPr/>
              </p:nvSpPr>
              <p:spPr>
                <a:xfrm>
                  <a:off x="2945739" y="2923477"/>
                  <a:ext cx="4031232" cy="8038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</m:sSub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𝑖𝑛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1+</m:t>
                            </m:r>
                            <m:func>
                              <m:funcPr>
                                <m:ctrlPr>
                                  <a:rPr lang="en-US" sz="2800" i="1" dirty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800" dirty="0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28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2800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l-GR" sz="2800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</m:d>
                              </m:e>
                            </m:func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301FDB5-C9F6-A348-B6C3-BBD320817F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45739" y="2923477"/>
                  <a:ext cx="4031232" cy="803810"/>
                </a:xfrm>
                <a:prstGeom prst="rect">
                  <a:avLst/>
                </a:prstGeom>
                <a:blipFill>
                  <a:blip r:embed="rId7"/>
                  <a:stretch>
                    <a:fillRect l="-1572"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Left Brace 14">
              <a:extLst>
                <a:ext uri="{FF2B5EF4-FFF2-40B4-BE49-F238E27FC236}">
                  <a16:creationId xmlns:a16="http://schemas.microsoft.com/office/drawing/2014/main" id="{8AEB6597-21B9-8349-9C17-783DF957212B}"/>
                </a:ext>
              </a:extLst>
            </p:cNvPr>
            <p:cNvSpPr/>
            <p:nvPr/>
          </p:nvSpPr>
          <p:spPr>
            <a:xfrm rot="16200000">
              <a:off x="5570804" y="2902748"/>
              <a:ext cx="495064" cy="2014233"/>
            </a:xfrm>
            <a:prstGeom prst="lef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302810-5B16-7C43-B086-21D75AEF0D17}"/>
                </a:ext>
              </a:extLst>
            </p:cNvPr>
            <p:cNvSpPr txBox="1"/>
            <p:nvPr/>
          </p:nvSpPr>
          <p:spPr>
            <a:xfrm>
              <a:off x="5247925" y="2238298"/>
              <a:ext cx="20296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interference term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C24DC03-8D66-EA4E-BCB6-91ABD6F3D823}"/>
                  </a:ext>
                </a:extLst>
              </p:cNvPr>
              <p:cNvSpPr txBox="1"/>
              <p:nvPr/>
            </p:nvSpPr>
            <p:spPr>
              <a:xfrm>
                <a:off x="6703824" y="3496431"/>
                <a:ext cx="65812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C24DC03-8D66-EA4E-BCB6-91ABD6F3D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3824" y="3496431"/>
                <a:ext cx="658129" cy="430887"/>
              </a:xfrm>
              <a:prstGeom prst="rect">
                <a:avLst/>
              </a:prstGeom>
              <a:blipFill>
                <a:blip r:embed="rId8"/>
                <a:stretch>
                  <a:fillRect l="-13462"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DDEF0E0-C383-A74B-80D9-0D94DC9B5813}"/>
              </a:ext>
            </a:extLst>
          </p:cNvPr>
          <p:cNvCxnSpPr>
            <a:cxnSpLocks/>
          </p:cNvCxnSpPr>
          <p:nvPr/>
        </p:nvCxnSpPr>
        <p:spPr>
          <a:xfrm>
            <a:off x="5431994" y="3582602"/>
            <a:ext cx="1191991" cy="0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C32E8F64-F3D7-1445-AA44-94B65E5ED148}"/>
              </a:ext>
            </a:extLst>
          </p:cNvPr>
          <p:cNvSpPr/>
          <p:nvPr/>
        </p:nvSpPr>
        <p:spPr>
          <a:xfrm>
            <a:off x="4957861" y="1193805"/>
            <a:ext cx="931333" cy="931333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5000">
                <a:schemeClr val="accent1">
                  <a:lumMod val="45000"/>
                  <a:lumOff val="55000"/>
                </a:schemeClr>
              </a:gs>
              <a:gs pos="92000">
                <a:schemeClr val="accent1">
                  <a:lumMod val="7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isometricLeftDown"/>
            <a:lightRig rig="threePt" dir="t"/>
          </a:scene3d>
          <a:sp3d extrusionH="146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881A5A6-BB65-E447-A541-E65EB049D36C}"/>
              </a:ext>
            </a:extLst>
          </p:cNvPr>
          <p:cNvCxnSpPr>
            <a:cxnSpLocks/>
          </p:cNvCxnSpPr>
          <p:nvPr/>
        </p:nvCxnSpPr>
        <p:spPr>
          <a:xfrm>
            <a:off x="3649142" y="1659474"/>
            <a:ext cx="178285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717D1C9A-4234-C84A-91E5-1344EBB383D1}"/>
              </a:ext>
            </a:extLst>
          </p:cNvPr>
          <p:cNvSpPr/>
          <p:nvPr/>
        </p:nvSpPr>
        <p:spPr>
          <a:xfrm>
            <a:off x="3141472" y="1193806"/>
            <a:ext cx="931333" cy="931333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74000"/>
                </a:schemeClr>
              </a:gs>
              <a:gs pos="45000">
                <a:schemeClr val="accent1">
                  <a:lumMod val="45000"/>
                  <a:lumOff val="55000"/>
                  <a:alpha val="72000"/>
                </a:schemeClr>
              </a:gs>
              <a:gs pos="92000">
                <a:schemeClr val="accent1">
                  <a:lumMod val="75000"/>
                  <a:alpha val="76000"/>
                </a:schemeClr>
              </a:gs>
              <a:gs pos="100000">
                <a:schemeClr val="accent1">
                  <a:lumMod val="30000"/>
                  <a:lumOff val="70000"/>
                  <a:alpha val="74000"/>
                </a:schemeClr>
              </a:gs>
            </a:gsLst>
            <a:lin ang="5400000" scaled="1"/>
          </a:gradFill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isometricLeftDown"/>
            <a:lightRig rig="threePt" dir="t"/>
          </a:scene3d>
          <a:sp3d extrusionH="146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55F0EF0-9302-CE41-9982-D1CA7214F5E5}"/>
              </a:ext>
            </a:extLst>
          </p:cNvPr>
          <p:cNvCxnSpPr>
            <a:cxnSpLocks/>
          </p:cNvCxnSpPr>
          <p:nvPr/>
        </p:nvCxnSpPr>
        <p:spPr>
          <a:xfrm flipV="1">
            <a:off x="3649142" y="1659475"/>
            <a:ext cx="0" cy="192312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7F9A13B-03B2-494E-B77C-0B4707874310}"/>
              </a:ext>
            </a:extLst>
          </p:cNvPr>
          <p:cNvCxnSpPr/>
          <p:nvPr/>
        </p:nvCxnSpPr>
        <p:spPr>
          <a:xfrm>
            <a:off x="747548" y="1659474"/>
            <a:ext cx="286403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41B90E9-7AAD-0846-BB03-18C5D16792B6}"/>
              </a:ext>
            </a:extLst>
          </p:cNvPr>
          <p:cNvCxnSpPr>
            <a:cxnSpLocks/>
          </p:cNvCxnSpPr>
          <p:nvPr/>
        </p:nvCxnSpPr>
        <p:spPr>
          <a:xfrm flipV="1">
            <a:off x="5431995" y="1625609"/>
            <a:ext cx="0" cy="195699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254EBBFE-75AF-0D4E-BE06-7F3062FBE950}"/>
              </a:ext>
            </a:extLst>
          </p:cNvPr>
          <p:cNvSpPr/>
          <p:nvPr/>
        </p:nvSpPr>
        <p:spPr>
          <a:xfrm>
            <a:off x="4947583" y="3116936"/>
            <a:ext cx="931333" cy="931333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74000"/>
                </a:schemeClr>
              </a:gs>
              <a:gs pos="45000">
                <a:schemeClr val="accent1">
                  <a:lumMod val="45000"/>
                  <a:lumOff val="55000"/>
                  <a:alpha val="72000"/>
                </a:schemeClr>
              </a:gs>
              <a:gs pos="92000">
                <a:schemeClr val="accent1">
                  <a:lumMod val="75000"/>
                  <a:alpha val="76000"/>
                </a:schemeClr>
              </a:gs>
              <a:gs pos="100000">
                <a:schemeClr val="accent1">
                  <a:lumMod val="30000"/>
                  <a:lumOff val="70000"/>
                  <a:alpha val="74000"/>
                </a:schemeClr>
              </a:gs>
            </a:gsLst>
            <a:lin ang="5400000" scaled="1"/>
          </a:gradFill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isometricLeftDown"/>
            <a:lightRig rig="threePt" dir="t"/>
          </a:scene3d>
          <a:sp3d extrusionH="146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014F5E6-0875-0A44-BED3-FA7313AD741A}"/>
              </a:ext>
            </a:extLst>
          </p:cNvPr>
          <p:cNvCxnSpPr>
            <a:cxnSpLocks/>
          </p:cNvCxnSpPr>
          <p:nvPr/>
        </p:nvCxnSpPr>
        <p:spPr>
          <a:xfrm>
            <a:off x="3607138" y="3582602"/>
            <a:ext cx="182485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6E41FB7D-56A6-8C4A-9FFB-06B32BA9C8A4}"/>
              </a:ext>
            </a:extLst>
          </p:cNvPr>
          <p:cNvSpPr/>
          <p:nvPr/>
        </p:nvSpPr>
        <p:spPr>
          <a:xfrm>
            <a:off x="3099468" y="3083070"/>
            <a:ext cx="931333" cy="931333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5000">
                <a:schemeClr val="accent1">
                  <a:lumMod val="45000"/>
                  <a:lumOff val="55000"/>
                </a:schemeClr>
              </a:gs>
              <a:gs pos="92000">
                <a:schemeClr val="accent1">
                  <a:lumMod val="7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isometricLeftDown"/>
            <a:lightRig rig="threePt" dir="t"/>
          </a:scene3d>
          <a:sp3d extrusionH="146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27D6013-4BBF-1042-BFBE-8602066913AC}"/>
              </a:ext>
            </a:extLst>
          </p:cNvPr>
          <p:cNvCxnSpPr>
            <a:cxnSpLocks/>
          </p:cNvCxnSpPr>
          <p:nvPr/>
        </p:nvCxnSpPr>
        <p:spPr>
          <a:xfrm flipV="1">
            <a:off x="5414215" y="3582602"/>
            <a:ext cx="0" cy="1106830"/>
          </a:xfrm>
          <a:prstGeom prst="line">
            <a:avLst/>
          </a:prstGeom>
          <a:ln w="76200">
            <a:solidFill>
              <a:srgbClr val="FF0000">
                <a:alpha val="21000"/>
              </a:srgb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57AA750C-23BF-0642-BF5B-9392AA10E24D}"/>
              </a:ext>
            </a:extLst>
          </p:cNvPr>
          <p:cNvSpPr/>
          <p:nvPr/>
        </p:nvSpPr>
        <p:spPr>
          <a:xfrm>
            <a:off x="524933" y="1193805"/>
            <a:ext cx="1998134" cy="93133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LASER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E4DB40C-D4D9-754C-9F4F-0D0DC6128AB8}"/>
                  </a:ext>
                </a:extLst>
              </p:cNvPr>
              <p:cNvSpPr txBox="1"/>
              <p:nvPr/>
            </p:nvSpPr>
            <p:spPr>
              <a:xfrm>
                <a:off x="5545270" y="2364172"/>
                <a:ext cx="341888" cy="5741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E4DB40C-D4D9-754C-9F4F-0D0DC6128A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5270" y="2364172"/>
                <a:ext cx="341888" cy="574196"/>
              </a:xfrm>
              <a:prstGeom prst="rect">
                <a:avLst/>
              </a:prstGeom>
              <a:blipFill>
                <a:blip r:embed="rId9"/>
                <a:stretch>
                  <a:fillRect l="-14286" r="-3571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4B3E4E3-4F79-3A48-9245-A7B4D2474D71}"/>
                  </a:ext>
                </a:extLst>
              </p:cNvPr>
              <p:cNvSpPr txBox="1"/>
              <p:nvPr/>
            </p:nvSpPr>
            <p:spPr>
              <a:xfrm>
                <a:off x="6685278" y="2775573"/>
                <a:ext cx="341888" cy="5741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4B3E4E3-4F79-3A48-9245-A7B4D2474D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5278" y="2775573"/>
                <a:ext cx="341888" cy="574196"/>
              </a:xfrm>
              <a:prstGeom prst="rect">
                <a:avLst/>
              </a:prstGeom>
              <a:blipFill>
                <a:blip r:embed="rId10"/>
                <a:stretch>
                  <a:fillRect l="-10714" t="-2174" r="-3571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DFD4BC2-C1CE-D14E-B47F-17E5A0DF66F2}"/>
                  </a:ext>
                </a:extLst>
              </p:cNvPr>
              <p:cNvSpPr txBox="1"/>
              <p:nvPr/>
            </p:nvSpPr>
            <p:spPr>
              <a:xfrm>
                <a:off x="5725502" y="4115236"/>
                <a:ext cx="341888" cy="5741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DFD4BC2-C1CE-D14E-B47F-17E5A0DF66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5502" y="4115236"/>
                <a:ext cx="341888" cy="574196"/>
              </a:xfrm>
              <a:prstGeom prst="rect">
                <a:avLst/>
              </a:prstGeom>
              <a:blipFill>
                <a:blip r:embed="rId11"/>
                <a:stretch>
                  <a:fillRect l="-14286" t="-2222" r="-3571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10F59D3-4E03-5D45-A26C-BAA923871508}"/>
                  </a:ext>
                </a:extLst>
              </p:cNvPr>
              <p:cNvSpPr txBox="1"/>
              <p:nvPr/>
            </p:nvSpPr>
            <p:spPr>
              <a:xfrm>
                <a:off x="6128683" y="4115236"/>
                <a:ext cx="341888" cy="5741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10F59D3-4E03-5D45-A26C-BAA9238715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8683" y="4115236"/>
                <a:ext cx="341888" cy="574196"/>
              </a:xfrm>
              <a:prstGeom prst="rect">
                <a:avLst/>
              </a:prstGeom>
              <a:blipFill>
                <a:blip r:embed="rId12"/>
                <a:stretch>
                  <a:fillRect l="-14815" t="-2222" r="-740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BBBEADA8-DFB7-E64A-AB66-909D2C0F2BCC}"/>
              </a:ext>
            </a:extLst>
          </p:cNvPr>
          <p:cNvSpPr txBox="1"/>
          <p:nvPr/>
        </p:nvSpPr>
        <p:spPr>
          <a:xfrm>
            <a:off x="10139961" y="4781335"/>
            <a:ext cx="651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+∏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9E695BD-DAC0-3940-A22B-37578BFD740D}"/>
              </a:ext>
            </a:extLst>
          </p:cNvPr>
          <p:cNvSpPr txBox="1"/>
          <p:nvPr/>
        </p:nvSpPr>
        <p:spPr>
          <a:xfrm>
            <a:off x="8757353" y="4782786"/>
            <a:ext cx="582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-∏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1DBE4EE-E03F-BA42-8EC1-140D2F3FDC2F}"/>
              </a:ext>
            </a:extLst>
          </p:cNvPr>
          <p:cNvSpPr txBox="1"/>
          <p:nvPr/>
        </p:nvSpPr>
        <p:spPr>
          <a:xfrm>
            <a:off x="9644779" y="477756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0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806306D-23B6-F54F-A076-164966128603}"/>
              </a:ext>
            </a:extLst>
          </p:cNvPr>
          <p:cNvCxnSpPr/>
          <p:nvPr/>
        </p:nvCxnSpPr>
        <p:spPr>
          <a:xfrm>
            <a:off x="9814803" y="3322191"/>
            <a:ext cx="0" cy="14553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9460D2F-C5D1-9E42-B07C-A6CCBD8FAAFB}"/>
              </a:ext>
            </a:extLst>
          </p:cNvPr>
          <p:cNvCxnSpPr/>
          <p:nvPr/>
        </p:nvCxnSpPr>
        <p:spPr>
          <a:xfrm>
            <a:off x="8033254" y="4790814"/>
            <a:ext cx="383771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2ADAF0C-4C3B-2445-B496-5F868DE9BAC8}"/>
              </a:ext>
            </a:extLst>
          </p:cNvPr>
          <p:cNvCxnSpPr>
            <a:cxnSpLocks/>
          </p:cNvCxnSpPr>
          <p:nvPr/>
        </p:nvCxnSpPr>
        <p:spPr>
          <a:xfrm flipV="1">
            <a:off x="8046953" y="3137920"/>
            <a:ext cx="0" cy="166648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A1647164-7B7D-744C-BE53-20839B818E32}"/>
              </a:ext>
            </a:extLst>
          </p:cNvPr>
          <p:cNvSpPr txBox="1"/>
          <p:nvPr/>
        </p:nvSpPr>
        <p:spPr>
          <a:xfrm rot="16200000">
            <a:off x="6854404" y="3750728"/>
            <a:ext cx="18384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detected power</a:t>
            </a:r>
          </a:p>
        </p:txBody>
      </p:sp>
      <p:sp>
        <p:nvSpPr>
          <p:cNvPr id="56" name="Left Brace 55">
            <a:extLst>
              <a:ext uri="{FF2B5EF4-FFF2-40B4-BE49-F238E27FC236}">
                <a16:creationId xmlns:a16="http://schemas.microsoft.com/office/drawing/2014/main" id="{4CBB7F32-6E1B-3E42-8FE3-D0D2042FD0CA}"/>
              </a:ext>
            </a:extLst>
          </p:cNvPr>
          <p:cNvSpPr/>
          <p:nvPr/>
        </p:nvSpPr>
        <p:spPr>
          <a:xfrm rot="16200000" flipH="1">
            <a:off x="10370606" y="860116"/>
            <a:ext cx="536811" cy="1174255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F3A76F2-51FD-6441-88D7-79D8EE272AEE}"/>
                  </a:ext>
                </a:extLst>
              </p:cNvPr>
              <p:cNvSpPr txBox="1"/>
              <p:nvPr/>
            </p:nvSpPr>
            <p:spPr>
              <a:xfrm>
                <a:off x="8652172" y="3128661"/>
                <a:ext cx="47763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F3A76F2-51FD-6441-88D7-79D8EE272A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2172" y="3128661"/>
                <a:ext cx="477630" cy="430887"/>
              </a:xfrm>
              <a:prstGeom prst="rect">
                <a:avLst/>
              </a:prstGeom>
              <a:blipFill>
                <a:blip r:embed="rId13"/>
                <a:stretch>
                  <a:fillRect l="-15385" r="-2564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5C24DC9-1096-254F-BCB1-7F4AF4448CC2}"/>
              </a:ext>
            </a:extLst>
          </p:cNvPr>
          <p:cNvCxnSpPr>
            <a:cxnSpLocks/>
          </p:cNvCxnSpPr>
          <p:nvPr/>
        </p:nvCxnSpPr>
        <p:spPr>
          <a:xfrm rot="5400000">
            <a:off x="8752184" y="2830366"/>
            <a:ext cx="0" cy="14553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0963CF45-692B-8840-839A-F2DD36E5ADCB}"/>
              </a:ext>
            </a:extLst>
          </p:cNvPr>
          <p:cNvSpPr txBox="1"/>
          <p:nvPr/>
        </p:nvSpPr>
        <p:spPr>
          <a:xfrm>
            <a:off x="9957441" y="2695861"/>
            <a:ext cx="778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 to 2</a:t>
            </a:r>
          </a:p>
        </p:txBody>
      </p:sp>
    </p:spTree>
    <p:extLst>
      <p:ext uri="{BB962C8B-B14F-4D97-AF65-F5344CB8AC3E}">
        <p14:creationId xmlns:p14="http://schemas.microsoft.com/office/powerpoint/2010/main" val="501038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75FE20-89CC-CB46-9147-1D51764879A6}"/>
              </a:ext>
            </a:extLst>
          </p:cNvPr>
          <p:cNvSpPr txBox="1"/>
          <p:nvPr/>
        </p:nvSpPr>
        <p:spPr>
          <a:xfrm>
            <a:off x="750836" y="-119840"/>
            <a:ext cx="107272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Dithering to disambiguate retrieved phase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D63464-5285-2548-BD58-FCA66634B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976" y="2621993"/>
            <a:ext cx="3837711" cy="138923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D232B0E-3126-9749-ABC2-DA9FAFAD78E3}"/>
                  </a:ext>
                </a:extLst>
              </p:cNvPr>
              <p:cNvSpPr txBox="1"/>
              <p:nvPr/>
            </p:nvSpPr>
            <p:spPr>
              <a:xfrm>
                <a:off x="3236429" y="4549893"/>
                <a:ext cx="705321" cy="5539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l-GR" sz="3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ϕ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D232B0E-3126-9749-ABC2-DA9FAFAD78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6429" y="4549893"/>
                <a:ext cx="705321" cy="553998"/>
              </a:xfrm>
              <a:prstGeom prst="rect">
                <a:avLst/>
              </a:prstGeom>
              <a:blipFill>
                <a:blip r:embed="rId3"/>
                <a:stretch>
                  <a:fillRect l="-14286" r="-21429" b="-3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A70DC30E-EC7E-F643-8C68-5987092E0988}"/>
              </a:ext>
            </a:extLst>
          </p:cNvPr>
          <p:cNvSpPr txBox="1"/>
          <p:nvPr/>
        </p:nvSpPr>
        <p:spPr>
          <a:xfrm>
            <a:off x="3871683" y="3911109"/>
            <a:ext cx="651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+∏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FB96DC-0A6B-C74D-891B-06348BCE2B24}"/>
              </a:ext>
            </a:extLst>
          </p:cNvPr>
          <p:cNvSpPr txBox="1"/>
          <p:nvPr/>
        </p:nvSpPr>
        <p:spPr>
          <a:xfrm>
            <a:off x="2489075" y="3912560"/>
            <a:ext cx="582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-∏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F31BA9-C160-CA45-86EA-3C97DDDF5ADD}"/>
              </a:ext>
            </a:extLst>
          </p:cNvPr>
          <p:cNvSpPr txBox="1"/>
          <p:nvPr/>
        </p:nvSpPr>
        <p:spPr>
          <a:xfrm>
            <a:off x="3376501" y="390733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0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F35A335-8574-5844-9D62-F36250365BA4}"/>
              </a:ext>
            </a:extLst>
          </p:cNvPr>
          <p:cNvCxnSpPr/>
          <p:nvPr/>
        </p:nvCxnSpPr>
        <p:spPr>
          <a:xfrm>
            <a:off x="3546525" y="2451965"/>
            <a:ext cx="0" cy="14553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7E80F7-EDBA-4A40-BEAD-0F72C17776FB}"/>
              </a:ext>
            </a:extLst>
          </p:cNvPr>
          <p:cNvCxnSpPr/>
          <p:nvPr/>
        </p:nvCxnSpPr>
        <p:spPr>
          <a:xfrm>
            <a:off x="1764976" y="3920588"/>
            <a:ext cx="383771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2F6B19-288A-B844-AA18-9060548A8127}"/>
              </a:ext>
            </a:extLst>
          </p:cNvPr>
          <p:cNvCxnSpPr>
            <a:cxnSpLocks/>
          </p:cNvCxnSpPr>
          <p:nvPr/>
        </p:nvCxnSpPr>
        <p:spPr>
          <a:xfrm flipV="1">
            <a:off x="1778675" y="2267694"/>
            <a:ext cx="0" cy="166648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A6FCDF6-16B7-F945-BE5C-E3E559B76D8D}"/>
              </a:ext>
            </a:extLst>
          </p:cNvPr>
          <p:cNvSpPr txBox="1"/>
          <p:nvPr/>
        </p:nvSpPr>
        <p:spPr>
          <a:xfrm rot="16200000">
            <a:off x="586126" y="2880502"/>
            <a:ext cx="18384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detected power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D6DDF-4C05-C84B-96F1-292686B22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512" y="2621993"/>
            <a:ext cx="3837711" cy="138923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6C9A38-1C73-5D42-A463-46291A9872FB}"/>
                  </a:ext>
                </a:extLst>
              </p:cNvPr>
              <p:cNvSpPr txBox="1"/>
              <p:nvPr/>
            </p:nvSpPr>
            <p:spPr>
              <a:xfrm>
                <a:off x="8048888" y="4538323"/>
                <a:ext cx="1829347" cy="5539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l-GR" sz="3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ϕ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𝛿𝜙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6C9A38-1C73-5D42-A463-46291A9872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8888" y="4538323"/>
                <a:ext cx="1829347" cy="553998"/>
              </a:xfrm>
              <a:prstGeom prst="rect">
                <a:avLst/>
              </a:prstGeom>
              <a:blipFill>
                <a:blip r:embed="rId4"/>
                <a:stretch>
                  <a:fillRect l="-4828" r="-7586" b="-3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13539EDC-7008-B541-AEA6-93FC506B0AE2}"/>
              </a:ext>
            </a:extLst>
          </p:cNvPr>
          <p:cNvSpPr txBox="1"/>
          <p:nvPr/>
        </p:nvSpPr>
        <p:spPr>
          <a:xfrm>
            <a:off x="9307219" y="3911109"/>
            <a:ext cx="651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+∏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5A7485-404B-DF4A-8734-2472EAF858D1}"/>
              </a:ext>
            </a:extLst>
          </p:cNvPr>
          <p:cNvSpPr txBox="1"/>
          <p:nvPr/>
        </p:nvSpPr>
        <p:spPr>
          <a:xfrm>
            <a:off x="7924611" y="3912560"/>
            <a:ext cx="582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-∏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6B7CD3-C947-084D-B0A2-2401B46392FD}"/>
              </a:ext>
            </a:extLst>
          </p:cNvPr>
          <p:cNvSpPr txBox="1"/>
          <p:nvPr/>
        </p:nvSpPr>
        <p:spPr>
          <a:xfrm>
            <a:off x="8812037" y="390733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0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233305F-648F-6E4D-8BBE-92EB76CC18E1}"/>
              </a:ext>
            </a:extLst>
          </p:cNvPr>
          <p:cNvCxnSpPr/>
          <p:nvPr/>
        </p:nvCxnSpPr>
        <p:spPr>
          <a:xfrm>
            <a:off x="8982061" y="2451965"/>
            <a:ext cx="0" cy="14553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6072D6-6633-1242-8CA5-48D701052B20}"/>
              </a:ext>
            </a:extLst>
          </p:cNvPr>
          <p:cNvCxnSpPr/>
          <p:nvPr/>
        </p:nvCxnSpPr>
        <p:spPr>
          <a:xfrm>
            <a:off x="7200512" y="3920588"/>
            <a:ext cx="383771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F60D42A-4F9F-8C40-A8CB-270A602B42D4}"/>
              </a:ext>
            </a:extLst>
          </p:cNvPr>
          <p:cNvCxnSpPr>
            <a:cxnSpLocks/>
          </p:cNvCxnSpPr>
          <p:nvPr/>
        </p:nvCxnSpPr>
        <p:spPr>
          <a:xfrm flipV="1">
            <a:off x="7214211" y="2267694"/>
            <a:ext cx="0" cy="166648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88D19F1-0624-4547-BB0A-73E4E3B215D8}"/>
              </a:ext>
            </a:extLst>
          </p:cNvPr>
          <p:cNvSpPr txBox="1"/>
          <p:nvPr/>
        </p:nvSpPr>
        <p:spPr>
          <a:xfrm rot="16200000">
            <a:off x="6021662" y="2880502"/>
            <a:ext cx="18384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detected power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D79569C-2AFE-1F4A-93D4-2F42E14345AB}"/>
              </a:ext>
            </a:extLst>
          </p:cNvPr>
          <p:cNvCxnSpPr/>
          <p:nvPr/>
        </p:nvCxnSpPr>
        <p:spPr>
          <a:xfrm>
            <a:off x="1778675" y="3061252"/>
            <a:ext cx="3824012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DCF6AE85-7104-1C45-8D2A-EFEA13481E09}"/>
              </a:ext>
            </a:extLst>
          </p:cNvPr>
          <p:cNvSpPr/>
          <p:nvPr/>
        </p:nvSpPr>
        <p:spPr>
          <a:xfrm>
            <a:off x="3168840" y="2954660"/>
            <a:ext cx="251791" cy="251791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55AB399-AB30-8845-B192-D6C26F5F84FC}"/>
              </a:ext>
            </a:extLst>
          </p:cNvPr>
          <p:cNvSpPr/>
          <p:nvPr/>
        </p:nvSpPr>
        <p:spPr>
          <a:xfrm>
            <a:off x="3683831" y="2954660"/>
            <a:ext cx="251791" cy="251791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D3C82D0-EC6E-9B4C-91FF-A5D9D86EB280}"/>
              </a:ext>
            </a:extLst>
          </p:cNvPr>
          <p:cNvSpPr/>
          <p:nvPr/>
        </p:nvSpPr>
        <p:spPr>
          <a:xfrm>
            <a:off x="4579124" y="2954659"/>
            <a:ext cx="251791" cy="251791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A45867E-7DE4-8F43-8372-47EA88321E72}"/>
              </a:ext>
            </a:extLst>
          </p:cNvPr>
          <p:cNvCxnSpPr>
            <a:cxnSpLocks/>
          </p:cNvCxnSpPr>
          <p:nvPr/>
        </p:nvCxnSpPr>
        <p:spPr>
          <a:xfrm>
            <a:off x="7227910" y="2834756"/>
            <a:ext cx="1641956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3F4718DD-A066-AE40-99DD-F148560EEC53}"/>
              </a:ext>
            </a:extLst>
          </p:cNvPr>
          <p:cNvSpPr/>
          <p:nvPr/>
        </p:nvSpPr>
        <p:spPr>
          <a:xfrm>
            <a:off x="8618075" y="2954660"/>
            <a:ext cx="251791" cy="251791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BAFA822-67A5-2E43-AE66-CDA109FE707D}"/>
              </a:ext>
            </a:extLst>
          </p:cNvPr>
          <p:cNvSpPr/>
          <p:nvPr/>
        </p:nvSpPr>
        <p:spPr>
          <a:xfrm>
            <a:off x="9133066" y="2954660"/>
            <a:ext cx="251791" cy="251791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820AE95-2837-CD48-9598-FE6E4BD2B8BD}"/>
              </a:ext>
            </a:extLst>
          </p:cNvPr>
          <p:cNvSpPr/>
          <p:nvPr/>
        </p:nvSpPr>
        <p:spPr>
          <a:xfrm>
            <a:off x="8731730" y="2704105"/>
            <a:ext cx="251791" cy="251791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9C7D3D6-2A2E-1D45-ABD0-93A3B280566F}"/>
              </a:ext>
            </a:extLst>
          </p:cNvPr>
          <p:cNvSpPr/>
          <p:nvPr/>
        </p:nvSpPr>
        <p:spPr>
          <a:xfrm>
            <a:off x="9226750" y="3203522"/>
            <a:ext cx="251791" cy="251791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E0CE7E7-4FF6-5E49-B4D5-69F932E4FB7B}"/>
              </a:ext>
            </a:extLst>
          </p:cNvPr>
          <p:cNvCxnSpPr>
            <a:cxnSpLocks/>
            <a:stCxn id="12" idx="1"/>
          </p:cNvCxnSpPr>
          <p:nvPr/>
        </p:nvCxnSpPr>
        <p:spPr>
          <a:xfrm>
            <a:off x="7200512" y="3316612"/>
            <a:ext cx="2153213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2B6CF6B-2E04-984D-A60E-07E33859B747}"/>
              </a:ext>
            </a:extLst>
          </p:cNvPr>
          <p:cNvCxnSpPr>
            <a:cxnSpLocks/>
          </p:cNvCxnSpPr>
          <p:nvPr/>
        </p:nvCxnSpPr>
        <p:spPr>
          <a:xfrm>
            <a:off x="9490108" y="3000153"/>
            <a:ext cx="115305" cy="27113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134ED13-700E-D447-AE5A-74935A274EC5}"/>
              </a:ext>
            </a:extLst>
          </p:cNvPr>
          <p:cNvCxnSpPr>
            <a:cxnSpLocks/>
          </p:cNvCxnSpPr>
          <p:nvPr/>
        </p:nvCxnSpPr>
        <p:spPr>
          <a:xfrm flipV="1">
            <a:off x="8460431" y="2863772"/>
            <a:ext cx="127860" cy="27276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Left Brace 51">
            <a:extLst>
              <a:ext uri="{FF2B5EF4-FFF2-40B4-BE49-F238E27FC236}">
                <a16:creationId xmlns:a16="http://schemas.microsoft.com/office/drawing/2014/main" id="{DA1903E5-4481-3F4C-8749-5757C43A7C34}"/>
              </a:ext>
            </a:extLst>
          </p:cNvPr>
          <p:cNvSpPr/>
          <p:nvPr/>
        </p:nvSpPr>
        <p:spPr>
          <a:xfrm rot="16200000">
            <a:off x="9304962" y="4940991"/>
            <a:ext cx="495064" cy="651488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AD366FD-541E-0943-B468-EA56C1D0FE13}"/>
              </a:ext>
            </a:extLst>
          </p:cNvPr>
          <p:cNvSpPr txBox="1"/>
          <p:nvPr/>
        </p:nvSpPr>
        <p:spPr>
          <a:xfrm>
            <a:off x="8948237" y="5460402"/>
            <a:ext cx="1199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“dither”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A21ED36E-74DE-E249-9CC8-7220E4F0E031}"/>
              </a:ext>
            </a:extLst>
          </p:cNvPr>
          <p:cNvCxnSpPr>
            <a:cxnSpLocks/>
          </p:cNvCxnSpPr>
          <p:nvPr/>
        </p:nvCxnSpPr>
        <p:spPr>
          <a:xfrm flipH="1">
            <a:off x="3294735" y="1813157"/>
            <a:ext cx="195693" cy="1016843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BDE84D3-4C7E-F648-89C2-4419E050138F}"/>
              </a:ext>
            </a:extLst>
          </p:cNvPr>
          <p:cNvCxnSpPr>
            <a:cxnSpLocks/>
          </p:cNvCxnSpPr>
          <p:nvPr/>
        </p:nvCxnSpPr>
        <p:spPr>
          <a:xfrm>
            <a:off x="3683831" y="1794124"/>
            <a:ext cx="187852" cy="1069648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7B007BD-AEDC-9049-BA36-C721B3F9483D}"/>
              </a:ext>
            </a:extLst>
          </p:cNvPr>
          <p:cNvCxnSpPr>
            <a:cxnSpLocks/>
          </p:cNvCxnSpPr>
          <p:nvPr/>
        </p:nvCxnSpPr>
        <p:spPr>
          <a:xfrm>
            <a:off x="3868725" y="1813157"/>
            <a:ext cx="680615" cy="1050615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70432E60-0D1B-B646-8BFF-8487F908444C}"/>
              </a:ext>
            </a:extLst>
          </p:cNvPr>
          <p:cNvSpPr txBox="1"/>
          <p:nvPr/>
        </p:nvSpPr>
        <p:spPr>
          <a:xfrm>
            <a:off x="3470859" y="1156336"/>
            <a:ext cx="397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307751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96724</TotalTime>
  <Words>2340</Words>
  <Application>Microsoft Macintosh PowerPoint</Application>
  <PresentationFormat>Widescreen</PresentationFormat>
  <Paragraphs>515</Paragraphs>
  <Slides>44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6" baseType="lpstr">
      <vt:lpstr>ＭＳ Ｐゴシック</vt:lpstr>
      <vt:lpstr>Arial</vt:lpstr>
      <vt:lpstr>Calibri</vt:lpstr>
      <vt:lpstr>Calibri Light</vt:lpstr>
      <vt:lpstr>Cambria Math</vt:lpstr>
      <vt:lpstr>Franklin Gothic</vt:lpstr>
      <vt:lpstr>Libre Franklin</vt:lpstr>
      <vt:lpstr>Mangal</vt:lpstr>
      <vt:lpstr>Roboto Medium</vt:lpstr>
      <vt:lpstr>Symbol</vt:lpstr>
      <vt:lpstr>Office Theme</vt:lpstr>
      <vt:lpstr>Equation</vt:lpstr>
      <vt:lpstr>Advanced controls for coherent addition of femtosecond laser pulses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380</cp:revision>
  <dcterms:created xsi:type="dcterms:W3CDTF">2021-10-27T00:46:22Z</dcterms:created>
  <dcterms:modified xsi:type="dcterms:W3CDTF">2022-12-07T18:35:19Z</dcterms:modified>
</cp:coreProperties>
</file>