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Libre Baskerville" panose="020B0604020202020204" charset="0"/>
      <p:regular r:id="rId27"/>
      <p:bold r:id="rId28"/>
      <p:italic r:id="rId29"/>
    </p:embeddedFont>
    <p:embeddedFont>
      <p:font typeface="Libre Franklin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1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B2U/gni8QjcjJK+0yJpKD3nXv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14" y="-26"/>
      </p:cViewPr>
      <p:guideLst>
        <p:guide orient="horz" pos="2160"/>
        <p:guide pos="41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" name="Google Shape;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" name="Google Shape;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" name="Google Shape;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" name="Google Shape;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" name="Google Shape;1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" name="Google Shape;11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" name="Google Shape;12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" name="Google Shape;1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" name="Google Shape;1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" name="Google Shape;1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" name="Google Shape;1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" name="Google Shape;1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" name="Google Shape;1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" name="Google Shape;1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" name="Google Shape;2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1" name="Google Shape;21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2" name="Google Shape;22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" name="Google Shape;2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" name="Google Shape;2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" name="Google Shape;2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" name="Google Shape;2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7" name="Google Shape;2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" name="Google Shape;2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" name="Google Shape;2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" name="Google Shape;3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" name="Google Shape;31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2" name="Google Shape;32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3" name="Google Shape;3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4" name="Google Shape;3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" name="Google Shape;3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" name="Google Shape;3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7" name="Google Shape;3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8" name="Google Shape;3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9" name="Google Shape;3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0" name="Google Shape;4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1" name="Google Shape;41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2" name="Google Shape;42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" name="Google Shape;43;n"/>
          <p:cNvSpPr txBox="1"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4" name="Google Shape;4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08300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45" name="Google Shape;45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6" name="Google Shape;4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n"/>
          <p:cNvSpPr txBox="1"/>
          <p:nvPr/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8" name="Google Shape;4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300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2" name="Google Shape;10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300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492da81918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g2492da81918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254f7b7820_2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g2254f7b7820_2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254f7b7820_2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g2254f7b7820_2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254f7b7820_2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9" name="Google Shape;389;g2254f7b7820_2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1" name="Google Shape;4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254f7b7820_2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8" name="Google Shape;428;g2254f7b7820_2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0" name="Google Shape;53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254f7b7820_2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g2254f7b7820_2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254f7b7820_2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0" name="Google Shape;550;g2254f7b7820_2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OE template">
  <p:cSld name="1_DOE templat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/>
          <p:nvPr/>
        </p:nvSpPr>
        <p:spPr>
          <a:xfrm>
            <a:off x="0" y="1"/>
            <a:ext cx="12192000" cy="855663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algn="t" rotWithShape="0">
              <a:srgbClr val="000000">
                <a:alpha val="3843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0" y="12579"/>
            <a:ext cx="12192000" cy="843086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sldNum" idx="12"/>
          </p:nvPr>
        </p:nvSpPr>
        <p:spPr>
          <a:xfrm>
            <a:off x="10972800" y="6400800"/>
            <a:ext cx="688900" cy="34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1"/>
          </p:nvPr>
        </p:nvSpPr>
        <p:spPr>
          <a:xfrm>
            <a:off x="533400" y="1447800"/>
            <a:ext cx="110521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o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6"/>
          <p:cNvSpPr txBox="1">
            <a:spLocks noGrp="1"/>
          </p:cNvSpPr>
          <p:nvPr>
            <p:ph type="body" idx="1"/>
          </p:nvPr>
        </p:nvSpPr>
        <p:spPr>
          <a:xfrm>
            <a:off x="596556" y="1600201"/>
            <a:ext cx="1097926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o"/>
              <a:defRPr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2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26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body" idx="1"/>
          </p:nvPr>
        </p:nvSpPr>
        <p:spPr>
          <a:xfrm>
            <a:off x="596556" y="1600201"/>
            <a:ext cx="1097926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grpSp>
        <p:nvGrpSpPr>
          <p:cNvPr id="52" name="Google Shape;52;p23"/>
          <p:cNvGrpSpPr/>
          <p:nvPr/>
        </p:nvGrpSpPr>
        <p:grpSpPr>
          <a:xfrm>
            <a:off x="-211627" y="-142630"/>
            <a:ext cx="12596657" cy="7137993"/>
            <a:chOff x="-158720" y="-142630"/>
            <a:chExt cx="9447492" cy="7137993"/>
          </a:xfrm>
        </p:grpSpPr>
        <p:grpSp>
          <p:nvGrpSpPr>
            <p:cNvPr id="53" name="Google Shape;53;p23"/>
            <p:cNvGrpSpPr/>
            <p:nvPr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54" name="Google Shape;54;p23"/>
              <p:cNvCxnSpPr/>
              <p:nvPr/>
            </p:nvCxnSpPr>
            <p:spPr>
              <a:xfrm>
                <a:off x="467806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5" name="Google Shape;55;p23"/>
              <p:cNvCxnSpPr/>
              <p:nvPr/>
            </p:nvCxnSpPr>
            <p:spPr>
              <a:xfrm>
                <a:off x="8685672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56" name="Google Shape;56;p23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57" name="Google Shape;57;p23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8" name="Google Shape;58;p23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9" name="Google Shape;59;p23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60" name="Google Shape;60;p23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1" name="Google Shape;61;p23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62" name="Google Shape;62;p23"/>
            <p:cNvGrpSpPr/>
            <p:nvPr/>
          </p:nvGrpSpPr>
          <p:grpSpPr>
            <a:xfrm>
              <a:off x="467806" y="-142630"/>
              <a:ext cx="8217866" cy="122115"/>
              <a:chOff x="467806" y="6873248"/>
              <a:chExt cx="8217866" cy="122115"/>
            </a:xfrm>
          </p:grpSpPr>
          <p:cxnSp>
            <p:nvCxnSpPr>
              <p:cNvPr id="63" name="Google Shape;63;p23"/>
              <p:cNvCxnSpPr/>
              <p:nvPr/>
            </p:nvCxnSpPr>
            <p:spPr>
              <a:xfrm>
                <a:off x="467806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4" name="Google Shape;64;p23"/>
              <p:cNvCxnSpPr/>
              <p:nvPr/>
            </p:nvCxnSpPr>
            <p:spPr>
              <a:xfrm>
                <a:off x="8685672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65" name="Google Shape;65;p23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66" name="Google Shape;66;p23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7" name="Google Shape;67;p23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8" name="Google Shape;68;p23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69" name="Google Shape;69;p23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0" name="Google Shape;70;p23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71" name="Google Shape;71;p23"/>
            <p:cNvGrpSpPr/>
            <p:nvPr/>
          </p:nvGrpSpPr>
          <p:grpSpPr>
            <a:xfrm>
              <a:off x="-158720" y="1082008"/>
              <a:ext cx="122113" cy="5151249"/>
              <a:chOff x="-158720" y="1082008"/>
              <a:chExt cx="122113" cy="5151249"/>
            </a:xfrm>
          </p:grpSpPr>
          <p:cxnSp>
            <p:nvCxnSpPr>
              <p:cNvPr id="72" name="Google Shape;72;p23"/>
              <p:cNvCxnSpPr/>
              <p:nvPr/>
            </p:nvCxnSpPr>
            <p:spPr>
              <a:xfrm>
                <a:off x="-97662" y="108200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3" name="Google Shape;73;p23"/>
              <p:cNvCxnSpPr/>
              <p:nvPr/>
            </p:nvCxnSpPr>
            <p:spPr>
              <a:xfrm>
                <a:off x="-97662" y="1539143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4" name="Google Shape;74;p23"/>
              <p:cNvCxnSpPr/>
              <p:nvPr/>
            </p:nvCxnSpPr>
            <p:spPr>
              <a:xfrm>
                <a:off x="-97662" y="6111142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5" name="Google Shape;75;p23"/>
              <p:cNvCxnSpPr/>
              <p:nvPr/>
            </p:nvCxnSpPr>
            <p:spPr>
              <a:xfrm rot="10800000">
                <a:off x="-158720" y="4075647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6" name="Google Shape;76;p23"/>
              <p:cNvCxnSpPr/>
              <p:nvPr/>
            </p:nvCxnSpPr>
            <p:spPr>
              <a:xfrm rot="10800000">
                <a:off x="-158720" y="3679446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7" name="Google Shape;77;p23"/>
              <p:cNvCxnSpPr/>
              <p:nvPr/>
            </p:nvCxnSpPr>
            <p:spPr>
              <a:xfrm rot="10800000">
                <a:off x="-158720" y="5773880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8" name="Google Shape;78;p23"/>
            <p:cNvGrpSpPr/>
            <p:nvPr/>
          </p:nvGrpSpPr>
          <p:grpSpPr>
            <a:xfrm>
              <a:off x="9166659" y="1082008"/>
              <a:ext cx="122113" cy="5151249"/>
              <a:chOff x="-158720" y="1082008"/>
              <a:chExt cx="122113" cy="5151249"/>
            </a:xfrm>
          </p:grpSpPr>
          <p:cxnSp>
            <p:nvCxnSpPr>
              <p:cNvPr id="79" name="Google Shape;79;p23"/>
              <p:cNvCxnSpPr/>
              <p:nvPr/>
            </p:nvCxnSpPr>
            <p:spPr>
              <a:xfrm>
                <a:off x="-97662" y="108200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0" name="Google Shape;80;p23"/>
              <p:cNvCxnSpPr/>
              <p:nvPr/>
            </p:nvCxnSpPr>
            <p:spPr>
              <a:xfrm>
                <a:off x="-97662" y="1539143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1" name="Google Shape;81;p23"/>
              <p:cNvCxnSpPr/>
              <p:nvPr/>
            </p:nvCxnSpPr>
            <p:spPr>
              <a:xfrm>
                <a:off x="-97662" y="6111142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2" name="Google Shape;82;p23"/>
              <p:cNvCxnSpPr/>
              <p:nvPr/>
            </p:nvCxnSpPr>
            <p:spPr>
              <a:xfrm rot="10800000">
                <a:off x="-158720" y="4075647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3" name="Google Shape;83;p23"/>
              <p:cNvCxnSpPr/>
              <p:nvPr/>
            </p:nvCxnSpPr>
            <p:spPr>
              <a:xfrm rot="10800000">
                <a:off x="-158720" y="3679446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4" name="Google Shape;84;p23"/>
              <p:cNvCxnSpPr/>
              <p:nvPr/>
            </p:nvCxnSpPr>
            <p:spPr>
              <a:xfrm rot="10800000">
                <a:off x="-158720" y="5773880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85" name="Google Shape;85;p23"/>
          <p:cNvSpPr/>
          <p:nvPr/>
        </p:nvSpPr>
        <p:spPr>
          <a:xfrm>
            <a:off x="0" y="6239580"/>
            <a:ext cx="12192000" cy="618420"/>
          </a:xfrm>
          <a:prstGeom prst="rect">
            <a:avLst/>
          </a:prstGeom>
          <a:solidFill>
            <a:srgbClr val="00395A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23" descr="RGB_White-Seal_White-Mark_SC_Horizonta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9600" y="6356929"/>
            <a:ext cx="2286000" cy="38372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3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8" name="Google Shape;88;p23"/>
          <p:cNvPicPr preferRelativeResize="0"/>
          <p:nvPr/>
        </p:nvPicPr>
        <p:blipFill rotWithShape="1">
          <a:blip r:embed="rId5">
            <a:alphaModFix/>
          </a:blip>
          <a:srcRect r="53625"/>
          <a:stretch/>
        </p:blipFill>
        <p:spPr>
          <a:xfrm>
            <a:off x="6553200" y="6379636"/>
            <a:ext cx="1337685" cy="36101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hyperlink" Target="https://doi.org/10.1088/1361-6668/abc2a5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3.png"/><Relationship Id="rId12" Type="http://schemas.openxmlformats.org/officeDocument/2006/relationships/hyperlink" Target="https://doi.org/10.1088/1361-6668/ab0eba" TargetMode="Externa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10" Type="http://schemas.openxmlformats.org/officeDocument/2006/relationships/image" Target="../media/image5.png"/><Relationship Id="rId4" Type="http://schemas.openxmlformats.org/officeDocument/2006/relationships/image" Target="../media/image38.png"/><Relationship Id="rId9" Type="http://schemas.openxmlformats.org/officeDocument/2006/relationships/image" Target="../media/image42.jp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doi.org/10.3390/instruments404003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9/TASC.2019.2898124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 txBox="1">
            <a:spLocks noGrp="1"/>
          </p:cNvSpPr>
          <p:nvPr>
            <p:ph type="sldNum" idx="12"/>
          </p:nvPr>
        </p:nvSpPr>
        <p:spPr>
          <a:xfrm>
            <a:off x="10972800" y="6400800"/>
            <a:ext cx="688900" cy="34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106" name="Google Shape;106;p27"/>
          <p:cNvSpPr txBox="1"/>
          <p:nvPr/>
        </p:nvSpPr>
        <p:spPr>
          <a:xfrm>
            <a:off x="1170878" y="1302453"/>
            <a:ext cx="9633416" cy="275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collaboration framework to advance high temperature superconducting magnets for accelerator facilities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Tengming Shen (US PI), Lawrence Berkeley National Laboratory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Mukesh Dhakarwal (KEK) for Toru Ogitsu (Japan PI), KEK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Xiaorong Wang (US CO-PI), Lawrence Berkeley National Laboratory, Ramesh Gupta, (US CO-PI), Brookhaven National Laboratory, and Naoyuki Amemiya (Japan CO-PI, Kyoto University).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7"/>
          <p:cNvSpPr txBox="1"/>
          <p:nvPr/>
        </p:nvSpPr>
        <p:spPr>
          <a:xfrm>
            <a:off x="236483" y="109367"/>
            <a:ext cx="946124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45</a:t>
            </a:r>
            <a:r>
              <a:rPr lang="en-US" sz="2000" b="1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meeting of the US-Japan Joint Committee on High Energy Physics</a:t>
            </a: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May 22-23, 2023, University of Hawaii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27"/>
          <p:cNvPicPr preferRelativeResize="0"/>
          <p:nvPr/>
        </p:nvPicPr>
        <p:blipFill rotWithShape="1">
          <a:blip r:embed="rId3">
            <a:alphaModFix/>
          </a:blip>
          <a:srcRect r="53625"/>
          <a:stretch/>
        </p:blipFill>
        <p:spPr>
          <a:xfrm>
            <a:off x="1170878" y="4761944"/>
            <a:ext cx="2851014" cy="76943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09" name="Google Shape;109;p27" descr="Lawrence Berkeley National Laboratory (LBNL) | Federal Lab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4253" y="4694860"/>
            <a:ext cx="981996" cy="8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88920" y="4664850"/>
            <a:ext cx="2432195" cy="890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9701" y="4313221"/>
            <a:ext cx="1666875" cy="16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Able to have quench detection 2.5 seconds ahead, why it is exciting, and why this collaboration is interested and qualified to perform this work.</a:t>
            </a:r>
            <a:endParaRPr/>
          </a:p>
        </p:txBody>
      </p:sp>
      <p:sp>
        <p:nvSpPr>
          <p:cNvPr id="256" name="Google Shape;256;p36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57" name="Google Shape;257;p36"/>
          <p:cNvSpPr txBox="1"/>
          <p:nvPr/>
        </p:nvSpPr>
        <p:spPr>
          <a:xfrm>
            <a:off x="543252" y="1359332"/>
            <a:ext cx="6371898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LBNL QDS algorithm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Fast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(discrimination at every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 with all magnet operating scenarios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Implementable with FPGA.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be applied, tested, and enhanced by US-Japan HTS magnets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- Test of KEK magnets at BNL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- KEK (CT0)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Currently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also investigate machine learning for autonomous learning and anomaly detection (with Dan Wang, LBNL)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36"/>
          <p:cNvPicPr preferRelativeResize="0"/>
          <p:nvPr/>
        </p:nvPicPr>
        <p:blipFill rotWithShape="1">
          <a:blip r:embed="rId3">
            <a:alphaModFix/>
          </a:blip>
          <a:srcRect t="12850"/>
          <a:stretch/>
        </p:blipFill>
        <p:spPr>
          <a:xfrm>
            <a:off x="7423786" y="2486404"/>
            <a:ext cx="2800351" cy="153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3786" y="4273446"/>
            <a:ext cx="278892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1411" y="1057652"/>
            <a:ext cx="2567300" cy="128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6"/>
          <p:cNvSpPr txBox="1"/>
          <p:nvPr/>
        </p:nvSpPr>
        <p:spPr>
          <a:xfrm>
            <a:off x="10163175" y="1252538"/>
            <a:ext cx="186461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Front-end electronics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6"/>
          <p:cNvSpPr txBox="1"/>
          <p:nvPr/>
        </p:nvSpPr>
        <p:spPr>
          <a:xfrm>
            <a:off x="10224137" y="2695576"/>
            <a:ext cx="11416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cRIO-FPGA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36"/>
          <p:cNvSpPr txBox="1"/>
          <p:nvPr/>
        </p:nvSpPr>
        <p:spPr>
          <a:xfrm>
            <a:off x="10224137" y="4393308"/>
            <a:ext cx="14814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LabVIEW FPGA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User VI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492da81918_8_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7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Our tasks</a:t>
            </a:r>
            <a:endParaRPr/>
          </a:p>
        </p:txBody>
      </p:sp>
      <p:sp>
        <p:nvSpPr>
          <p:cNvPr id="269" name="Google Shape;269;g2492da81918_8_0"/>
          <p:cNvSpPr txBox="1">
            <a:spLocks noGrp="1"/>
          </p:cNvSpPr>
          <p:nvPr>
            <p:ph type="body" idx="1"/>
          </p:nvPr>
        </p:nvSpPr>
        <p:spPr>
          <a:xfrm>
            <a:off x="606369" y="1166018"/>
            <a:ext cx="10979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8099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FEFEF"/>
              </a:buClr>
              <a:buSzPct val="108107"/>
              <a:buChar char="•"/>
            </a:pPr>
            <a:r>
              <a:rPr lang="en-US" b="1">
                <a:solidFill>
                  <a:srgbClr val="EFEFEF"/>
                </a:solidFill>
              </a:rPr>
              <a:t>Task 1: HTS magnet technologies for high-radiation environment</a:t>
            </a:r>
            <a:endParaRPr>
              <a:solidFill>
                <a:srgbClr val="EFEFEF"/>
              </a:solidFill>
            </a:endParaRPr>
          </a:p>
          <a:p>
            <a:pPr marL="914400" lvl="1" indent="-35559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FEFEF"/>
              </a:buClr>
              <a:buSzPct val="108107"/>
              <a:buChar char="o"/>
            </a:pPr>
            <a:r>
              <a:rPr lang="en-US" b="1">
                <a:solidFill>
                  <a:srgbClr val="EFEFEF"/>
                </a:solidFill>
              </a:rPr>
              <a:t>KEK, LBNL - Ceramic insulation, gamma-ray radiated epoxy resin composites, and neutron irradiation of REBCO tapes </a:t>
            </a:r>
            <a:endParaRPr>
              <a:solidFill>
                <a:srgbClr val="EFEFEF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8107"/>
              <a:buNone/>
            </a:pPr>
            <a:endParaRPr b="1">
              <a:solidFill>
                <a:srgbClr val="EFEFEF"/>
              </a:solidFill>
            </a:endParaRPr>
          </a:p>
          <a:p>
            <a:pPr marL="457200" lvl="0" indent="-38099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FEFEF"/>
              </a:buClr>
              <a:buSzPct val="108107"/>
              <a:buChar char="•"/>
            </a:pPr>
            <a:r>
              <a:rPr lang="en-US" b="1">
                <a:solidFill>
                  <a:srgbClr val="EFEFEF"/>
                </a:solidFill>
              </a:rPr>
              <a:t>Task 2: Stability, quench protection, and magnet safety</a:t>
            </a:r>
            <a:endParaRPr>
              <a:solidFill>
                <a:srgbClr val="EFEFEF"/>
              </a:solidFill>
            </a:endParaRPr>
          </a:p>
          <a:p>
            <a:pPr marL="914400" lvl="1" indent="-35559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FEFEF"/>
              </a:buClr>
              <a:buSzPct val="108107"/>
              <a:buChar char="o"/>
            </a:pPr>
            <a:r>
              <a:rPr lang="en-US" b="1">
                <a:solidFill>
                  <a:srgbClr val="EFEFEF"/>
                </a:solidFill>
              </a:rPr>
              <a:t>Kyoto Uni., LBNL, BNL – quench modeling, experiments with single tapes and REBCO wires/cables.</a:t>
            </a:r>
            <a:endParaRPr>
              <a:solidFill>
                <a:srgbClr val="EFEFEF"/>
              </a:solidFill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8107"/>
              <a:buNone/>
            </a:pPr>
            <a:endParaRPr b="1"/>
          </a:p>
          <a:p>
            <a:pPr marL="457200" lvl="0" indent="-38099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8107"/>
              <a:buChar char="•"/>
            </a:pPr>
            <a:r>
              <a:rPr lang="en-US" b="1"/>
              <a:t>Task 3: Measuring and modeling AC loss and </a:t>
            </a:r>
            <a:r>
              <a:rPr lang="en-US" b="1">
                <a:solidFill>
                  <a:srgbClr val="7030A0"/>
                </a:solidFill>
              </a:rPr>
              <a:t>field quality </a:t>
            </a:r>
            <a:r>
              <a:rPr lang="en-US" b="1"/>
              <a:t>of HTS accelerator magnets</a:t>
            </a:r>
            <a:endParaRPr/>
          </a:p>
          <a:p>
            <a:pPr marL="914400" lvl="1" indent="-35559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8107"/>
              <a:buChar char="o"/>
            </a:pPr>
            <a:r>
              <a:rPr lang="en-US" b="1"/>
              <a:t>Kyoto Uni., LBNL, KEK, BNL – magnets from C0 to C2, from modeling to experiments </a:t>
            </a:r>
            <a:endParaRPr/>
          </a:p>
          <a:p>
            <a:pPr marL="55880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8107"/>
              <a:buNone/>
            </a:pPr>
            <a:endParaRPr b="1"/>
          </a:p>
          <a:p>
            <a:pPr marL="457200" lvl="0" indent="-38099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8107"/>
              <a:buChar char="•"/>
            </a:pPr>
            <a:r>
              <a:rPr lang="en-US" b="1"/>
              <a:t>Task 4: </a:t>
            </a:r>
            <a:r>
              <a:rPr lang="en-US" b="1">
                <a:solidFill>
                  <a:srgbClr val="7030A0"/>
                </a:solidFill>
              </a:rPr>
              <a:t>HTS/LTS</a:t>
            </a:r>
            <a:r>
              <a:rPr lang="en-US" b="1"/>
              <a:t> high field </a:t>
            </a:r>
            <a:r>
              <a:rPr lang="en-US" b="1">
                <a:solidFill>
                  <a:srgbClr val="7030A0"/>
                </a:solidFill>
              </a:rPr>
              <a:t>hybrid</a:t>
            </a:r>
            <a:r>
              <a:rPr lang="en-US" b="1"/>
              <a:t> accelerator dipole </a:t>
            </a:r>
            <a:r>
              <a:rPr lang="en-US" b="1">
                <a:solidFill>
                  <a:srgbClr val="7030A0"/>
                </a:solidFill>
              </a:rPr>
              <a:t>technology</a:t>
            </a:r>
            <a:endParaRPr/>
          </a:p>
          <a:p>
            <a:pPr marL="914400" lvl="1" indent="-35559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8107"/>
              <a:buChar char="o"/>
            </a:pPr>
            <a:r>
              <a:rPr lang="en-US" b="1"/>
              <a:t>KEK – racetrack coils fab; BNL – test of KEK racetrack coils in 10 T background fields.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8107"/>
              <a:buNone/>
            </a:pPr>
            <a:endParaRPr b="1"/>
          </a:p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8107"/>
              <a:buNone/>
            </a:pPr>
            <a:endParaRPr/>
          </a:p>
        </p:txBody>
      </p:sp>
      <p:sp>
        <p:nvSpPr>
          <p:cNvPr id="270" name="Google Shape;270;g2492da81918_8_0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Task 3. Kyoto Uni.: Effect of current-sharing on AC loss of CORC-like conductors and field quality</a:t>
            </a:r>
            <a:endParaRPr dirty="0"/>
          </a:p>
        </p:txBody>
      </p:sp>
      <p:pic>
        <p:nvPicPr>
          <p:cNvPr id="276" name="Google Shape;276;p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44181" y="1110230"/>
            <a:ext cx="4371645" cy="49125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7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grpSp>
        <p:nvGrpSpPr>
          <p:cNvPr id="278" name="Google Shape;278;p37"/>
          <p:cNvGrpSpPr/>
          <p:nvPr/>
        </p:nvGrpSpPr>
        <p:grpSpPr>
          <a:xfrm>
            <a:off x="7998101" y="1304446"/>
            <a:ext cx="3961867" cy="1272904"/>
            <a:chOff x="29590069" y="19365651"/>
            <a:chExt cx="6840123" cy="2059436"/>
          </a:xfrm>
        </p:grpSpPr>
        <p:pic>
          <p:nvPicPr>
            <p:cNvPr id="279" name="Google Shape;279;p37" descr="C:\MyPrograms\ParaView\PlaneIntersecToroid\VeryLargeTorus\turn7sAll.png"/>
            <p:cNvPicPr preferRelativeResize="0"/>
            <p:nvPr/>
          </p:nvPicPr>
          <p:blipFill rotWithShape="1">
            <a:blip r:embed="rId4">
              <a:alphaModFix/>
            </a:blip>
            <a:srcRect t="19810" b="21521"/>
            <a:stretch/>
          </p:blipFill>
          <p:spPr>
            <a:xfrm>
              <a:off x="29590069" y="19365651"/>
              <a:ext cx="6840123" cy="205943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0" name="Google Shape;280;p37"/>
            <p:cNvGrpSpPr/>
            <p:nvPr/>
          </p:nvGrpSpPr>
          <p:grpSpPr>
            <a:xfrm>
              <a:off x="31738609" y="20071139"/>
              <a:ext cx="3996564" cy="1205212"/>
              <a:chOff x="3907132" y="3242871"/>
              <a:chExt cx="4336802" cy="1402831"/>
            </a:xfrm>
          </p:grpSpPr>
          <p:cxnSp>
            <p:nvCxnSpPr>
              <p:cNvPr id="281" name="Google Shape;281;p37"/>
              <p:cNvCxnSpPr/>
              <p:nvPr/>
            </p:nvCxnSpPr>
            <p:spPr>
              <a:xfrm rot="10800000" flipH="1">
                <a:off x="7329534" y="3621560"/>
                <a:ext cx="914400" cy="380999"/>
              </a:xfrm>
              <a:prstGeom prst="straightConnector1">
                <a:avLst/>
              </a:prstGeom>
              <a:noFill/>
              <a:ln w="50800" cap="flat" cmpd="sng">
                <a:solidFill>
                  <a:srgbClr val="EAF1DD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cxnSp>
            <p:nvCxnSpPr>
              <p:cNvPr id="282" name="Google Shape;282;p37"/>
              <p:cNvCxnSpPr/>
              <p:nvPr/>
            </p:nvCxnSpPr>
            <p:spPr>
              <a:xfrm>
                <a:off x="7249231" y="4112302"/>
                <a:ext cx="761998" cy="533400"/>
              </a:xfrm>
              <a:prstGeom prst="straightConnector1">
                <a:avLst/>
              </a:prstGeom>
              <a:noFill/>
              <a:ln w="50800" cap="flat" cmpd="sng">
                <a:solidFill>
                  <a:srgbClr val="EAF1DD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sp>
            <p:nvSpPr>
              <p:cNvPr id="283" name="Google Shape;283;p37"/>
              <p:cNvSpPr/>
              <p:nvPr/>
            </p:nvSpPr>
            <p:spPr>
              <a:xfrm>
                <a:off x="6022022" y="3776370"/>
                <a:ext cx="1398449" cy="5216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current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37"/>
              <p:cNvSpPr txBox="1"/>
              <p:nvPr/>
            </p:nvSpPr>
            <p:spPr>
              <a:xfrm>
                <a:off x="3907132" y="3310875"/>
                <a:ext cx="1763466" cy="5216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Dipole field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85" name="Google Shape;285;p37"/>
              <p:cNvCxnSpPr/>
              <p:nvPr/>
            </p:nvCxnSpPr>
            <p:spPr>
              <a:xfrm rot="10800000" flipH="1">
                <a:off x="5735340" y="3242871"/>
                <a:ext cx="76200" cy="685800"/>
              </a:xfrm>
              <a:prstGeom prst="straightConnector1">
                <a:avLst/>
              </a:prstGeom>
              <a:noFill/>
              <a:ln w="5080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</p:grpSp>
      </p:grpSp>
      <p:pic>
        <p:nvPicPr>
          <p:cNvPr id="286" name="Google Shape;286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11985" y="3105379"/>
            <a:ext cx="2924072" cy="128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48499" y="3270663"/>
            <a:ext cx="1683323" cy="118587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7"/>
          <p:cNvSpPr txBox="1"/>
          <p:nvPr/>
        </p:nvSpPr>
        <p:spPr>
          <a:xfrm>
            <a:off x="7426134" y="2563270"/>
            <a:ext cx="408232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REBCO CORC Canted cosine theta dipole magnet demo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37" descr="Lawrence Berkeley National Laboratory (LBNL) | Federal Lab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41198" y="1438999"/>
            <a:ext cx="849082" cy="723292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7"/>
          <p:cNvSpPr txBox="1"/>
          <p:nvPr/>
        </p:nvSpPr>
        <p:spPr>
          <a:xfrm>
            <a:off x="132889" y="6373004"/>
            <a:ext cx="6420300" cy="276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 by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Guangwei Xu, Kyoto Uni.. REBCO CORC CCT by Xiaorong Wang, LBNL, with ACT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1280" y="2326202"/>
            <a:ext cx="1204029" cy="2681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3936" y="5170883"/>
            <a:ext cx="1385210" cy="10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7"/>
          <p:cNvPicPr preferRelativeResize="0"/>
          <p:nvPr/>
        </p:nvPicPr>
        <p:blipFill rotWithShape="1">
          <a:blip r:embed="rId10">
            <a:alphaModFix/>
          </a:blip>
          <a:srcRect l="11764" t="12325" r="12245" b="11681"/>
          <a:stretch/>
        </p:blipFill>
        <p:spPr>
          <a:xfrm>
            <a:off x="255943" y="967816"/>
            <a:ext cx="1266669" cy="1266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42835" y="1702760"/>
            <a:ext cx="3913030" cy="72329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7"/>
          <p:cNvSpPr txBox="1"/>
          <p:nvPr/>
        </p:nvSpPr>
        <p:spPr>
          <a:xfrm>
            <a:off x="6921005" y="4823788"/>
            <a:ext cx="527099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C0, C1, and C2 have been constructed (Wang et al.,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10.1088/1361-6668/ab0eba</a:t>
            </a:r>
            <a:r>
              <a:rPr lang="en-US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en-US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/10.1088/1361-6668/abc2a5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C3, 6-layer, 5 T CCT dipole magnet is ongoing.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37" descr="ロゴ が含まれている画像&#10;&#10;自動的に生成された説明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820865" y="2764861"/>
            <a:ext cx="1728752" cy="154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7"/>
          <p:cNvPicPr preferRelativeResize="0"/>
          <p:nvPr/>
        </p:nvPicPr>
        <p:blipFill rotWithShape="1">
          <a:blip r:embed="rId15">
            <a:alphaModFix/>
          </a:blip>
          <a:srcRect l="30014" t="37466" r="19423" b="24795"/>
          <a:stretch/>
        </p:blipFill>
        <p:spPr>
          <a:xfrm>
            <a:off x="2042835" y="4729651"/>
            <a:ext cx="3322682" cy="1395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771171" y="2840269"/>
            <a:ext cx="2825815" cy="1519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254f7b7820_2_18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Future in the Accelerator Field</a:t>
            </a:r>
            <a:endParaRPr/>
          </a:p>
        </p:txBody>
      </p:sp>
      <p:sp>
        <p:nvSpPr>
          <p:cNvPr id="304" name="Google Shape;304;g2254f7b7820_2_188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305" name="Google Shape;305;g2254f7b7820_2_188"/>
          <p:cNvSpPr/>
          <p:nvPr/>
        </p:nvSpPr>
        <p:spPr>
          <a:xfrm>
            <a:off x="8387939" y="3577681"/>
            <a:ext cx="2542032" cy="351624"/>
          </a:xfrm>
          <a:prstGeom prst="rect">
            <a:avLst/>
          </a:prstGeom>
          <a:gradFill>
            <a:gsLst>
              <a:gs pos="0">
                <a:srgbClr val="F4F8FB"/>
              </a:gs>
              <a:gs pos="74000">
                <a:srgbClr val="AEC5E1"/>
              </a:gs>
              <a:gs pos="83000">
                <a:srgbClr val="AEC5E1"/>
              </a:gs>
              <a:gs pos="100000">
                <a:srgbClr val="C8D8EB"/>
              </a:gs>
            </a:gsLst>
            <a:lin ang="5400000" scaled="0"/>
          </a:gra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JPARC</a:t>
            </a:r>
            <a:endParaRPr sz="2400" b="0" i="0" u="none" strike="noStrike" cap="none">
              <a:solidFill>
                <a:srgbClr val="FF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306" name="Google Shape;306;g2254f7b7820_2_188"/>
          <p:cNvSpPr/>
          <p:nvPr/>
        </p:nvSpPr>
        <p:spPr>
          <a:xfrm>
            <a:off x="407507" y="3319222"/>
            <a:ext cx="6954030" cy="209327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DAE5F1"/>
          </a:solidFill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2254f7b7820_2_188"/>
          <p:cNvSpPr/>
          <p:nvPr/>
        </p:nvSpPr>
        <p:spPr>
          <a:xfrm>
            <a:off x="452250" y="3837325"/>
            <a:ext cx="8348100" cy="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Char char="●"/>
            </a:pPr>
            <a:r>
              <a:rPr lang="en-US" sz="2200" b="1" i="0" u="sng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NbTi Cable</a:t>
            </a:r>
            <a:endParaRPr/>
          </a:p>
          <a:p>
            <a: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Char char="○"/>
            </a:pPr>
            <a:r>
              <a:rPr lang="en-US" sz="22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Ic (&lt; 10 T) cannot achieve the requirement</a:t>
            </a:r>
            <a:endParaRPr sz="22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2254f7b7820_2_188"/>
          <p:cNvSpPr/>
          <p:nvPr/>
        </p:nvSpPr>
        <p:spPr>
          <a:xfrm>
            <a:off x="407500" y="3319225"/>
            <a:ext cx="6954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300" b="1" i="0" u="sng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Conventional Magnet Technology : Challenges </a:t>
            </a:r>
            <a:endParaRPr sz="2300" b="0" i="0" u="sng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g2254f7b7820_2_1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9964" y="918394"/>
            <a:ext cx="3589844" cy="2563402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2254f7b7820_2_188"/>
          <p:cNvSpPr/>
          <p:nvPr/>
        </p:nvSpPr>
        <p:spPr>
          <a:xfrm>
            <a:off x="407506" y="808670"/>
            <a:ext cx="6954000" cy="23235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1" name="Google Shape;311;g2254f7b7820_2_188"/>
          <p:cNvGrpSpPr/>
          <p:nvPr/>
        </p:nvGrpSpPr>
        <p:grpSpPr>
          <a:xfrm>
            <a:off x="8743972" y="4034199"/>
            <a:ext cx="3479233" cy="2181887"/>
            <a:chOff x="4172243" y="681038"/>
            <a:chExt cx="4974600" cy="3725192"/>
          </a:xfrm>
        </p:grpSpPr>
        <p:pic>
          <p:nvPicPr>
            <p:cNvPr id="312" name="Google Shape;312;g2254f7b7820_2_18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72000" y="681038"/>
              <a:ext cx="4530226" cy="31023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" name="Google Shape;313;g2254f7b7820_2_188"/>
            <p:cNvSpPr/>
            <p:nvPr/>
          </p:nvSpPr>
          <p:spPr>
            <a:xfrm>
              <a:off x="7263152" y="3052705"/>
              <a:ext cx="247650" cy="16464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g2254f7b7820_2_188"/>
            <p:cNvSpPr txBox="1"/>
            <p:nvPr/>
          </p:nvSpPr>
          <p:spPr>
            <a:xfrm>
              <a:off x="8021401" y="2854198"/>
              <a:ext cx="856200" cy="45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Neutron Target</a:t>
              </a:r>
              <a:endParaRPr sz="800" b="1" i="0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5" name="Google Shape;315;g2254f7b7820_2_188"/>
            <p:cNvCxnSpPr/>
            <p:nvPr/>
          </p:nvCxnSpPr>
          <p:spPr>
            <a:xfrm rot="10800000">
              <a:off x="8021412" y="2634344"/>
              <a:ext cx="249009" cy="371474"/>
            </a:xfrm>
            <a:prstGeom prst="straightConnector1">
              <a:avLst/>
            </a:prstGeom>
            <a:noFill/>
            <a:ln w="12700" cap="rnd" cmpd="sng">
              <a:solidFill>
                <a:srgbClr val="FF9900"/>
              </a:solidFill>
              <a:prstDash val="solid"/>
              <a:round/>
              <a:headEnd type="none" w="sm" len="sm"/>
              <a:tailEnd type="triangle" w="sm" len="sm"/>
            </a:ln>
          </p:spPr>
        </p:cxnSp>
        <p:sp>
          <p:nvSpPr>
            <p:cNvPr id="316" name="Google Shape;316;g2254f7b7820_2_188"/>
            <p:cNvSpPr/>
            <p:nvPr/>
          </p:nvSpPr>
          <p:spPr>
            <a:xfrm>
              <a:off x="7386977" y="3069446"/>
              <a:ext cx="230302" cy="164647"/>
            </a:xfrm>
            <a:prstGeom prst="roundRect">
              <a:avLst>
                <a:gd name="adj" fmla="val 24106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g2254f7b7820_2_188"/>
            <p:cNvSpPr/>
            <p:nvPr/>
          </p:nvSpPr>
          <p:spPr>
            <a:xfrm>
              <a:off x="7436304" y="3093998"/>
              <a:ext cx="177232" cy="164647"/>
            </a:xfrm>
            <a:prstGeom prst="roundRect">
              <a:avLst>
                <a:gd name="adj" fmla="val 24106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g2254f7b7820_2_188"/>
            <p:cNvSpPr/>
            <p:nvPr/>
          </p:nvSpPr>
          <p:spPr>
            <a:xfrm>
              <a:off x="7510804" y="1949902"/>
              <a:ext cx="899771" cy="29928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MLF</a:t>
              </a:r>
              <a:endParaRPr sz="1600" b="1" i="0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g2254f7b7820_2_188"/>
            <p:cNvSpPr/>
            <p:nvPr/>
          </p:nvSpPr>
          <p:spPr>
            <a:xfrm>
              <a:off x="5453743" y="1922689"/>
              <a:ext cx="1518557" cy="692604"/>
            </a:xfrm>
            <a:custGeom>
              <a:avLst/>
              <a:gdLst/>
              <a:ahLst/>
              <a:cxnLst/>
              <a:rect l="l" t="t" r="r" b="b"/>
              <a:pathLst>
                <a:path w="1518557" h="692604" extrusionOk="0">
                  <a:moveTo>
                    <a:pt x="0" y="0"/>
                  </a:moveTo>
                  <a:cubicBezTo>
                    <a:pt x="37193" y="7824"/>
                    <a:pt x="74386" y="15648"/>
                    <a:pt x="100693" y="23132"/>
                  </a:cubicBezTo>
                  <a:cubicBezTo>
                    <a:pt x="127000" y="30616"/>
                    <a:pt x="134711" y="35606"/>
                    <a:pt x="157843" y="44904"/>
                  </a:cubicBezTo>
                  <a:cubicBezTo>
                    <a:pt x="180975" y="54202"/>
                    <a:pt x="239486" y="78922"/>
                    <a:pt x="239486" y="78922"/>
                  </a:cubicBezTo>
                  <a:cubicBezTo>
                    <a:pt x="265113" y="89808"/>
                    <a:pt x="283482" y="98879"/>
                    <a:pt x="311603" y="110218"/>
                  </a:cubicBezTo>
                  <a:cubicBezTo>
                    <a:pt x="339724" y="121557"/>
                    <a:pt x="378278" y="134711"/>
                    <a:pt x="408214" y="146957"/>
                  </a:cubicBezTo>
                  <a:cubicBezTo>
                    <a:pt x="438150" y="159204"/>
                    <a:pt x="460375" y="166915"/>
                    <a:pt x="491218" y="183697"/>
                  </a:cubicBezTo>
                  <a:cubicBezTo>
                    <a:pt x="522061" y="200479"/>
                    <a:pt x="553584" y="223611"/>
                    <a:pt x="593271" y="247650"/>
                  </a:cubicBezTo>
                  <a:cubicBezTo>
                    <a:pt x="632959" y="271689"/>
                    <a:pt x="688748" y="304800"/>
                    <a:pt x="729343" y="327932"/>
                  </a:cubicBezTo>
                  <a:cubicBezTo>
                    <a:pt x="769938" y="351064"/>
                    <a:pt x="799873" y="365125"/>
                    <a:pt x="836839" y="386443"/>
                  </a:cubicBezTo>
                  <a:cubicBezTo>
                    <a:pt x="873805" y="407761"/>
                    <a:pt x="951139" y="455840"/>
                    <a:pt x="951139" y="455840"/>
                  </a:cubicBezTo>
                  <a:lnTo>
                    <a:pt x="1102178" y="544286"/>
                  </a:lnTo>
                  <a:cubicBezTo>
                    <a:pt x="1143453" y="568552"/>
                    <a:pt x="1169080" y="585334"/>
                    <a:pt x="1198789" y="601436"/>
                  </a:cubicBezTo>
                  <a:cubicBezTo>
                    <a:pt x="1228498" y="617538"/>
                    <a:pt x="1280432" y="640897"/>
                    <a:pt x="1280432" y="640897"/>
                  </a:cubicBezTo>
                  <a:cubicBezTo>
                    <a:pt x="1302430" y="651556"/>
                    <a:pt x="1308553" y="657906"/>
                    <a:pt x="1330778" y="665390"/>
                  </a:cubicBezTo>
                  <a:cubicBezTo>
                    <a:pt x="1353003" y="672874"/>
                    <a:pt x="1390650" y="681945"/>
                    <a:pt x="1413782" y="685800"/>
                  </a:cubicBezTo>
                  <a:cubicBezTo>
                    <a:pt x="1436914" y="689655"/>
                    <a:pt x="1452109" y="687388"/>
                    <a:pt x="1469571" y="688522"/>
                  </a:cubicBezTo>
                  <a:cubicBezTo>
                    <a:pt x="1487033" y="689656"/>
                    <a:pt x="1502795" y="691130"/>
                    <a:pt x="1518557" y="692604"/>
                  </a:cubicBezTo>
                </a:path>
              </a:pathLst>
            </a:custGeom>
            <a:noFill/>
            <a:ln w="22225" cap="rnd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0" name="Google Shape;320;g2254f7b7820_2_188"/>
            <p:cNvCxnSpPr/>
            <p:nvPr/>
          </p:nvCxnSpPr>
          <p:spPr>
            <a:xfrm>
              <a:off x="6972300" y="2616653"/>
              <a:ext cx="1044000" cy="0"/>
            </a:xfrm>
            <a:prstGeom prst="straightConnector1">
              <a:avLst/>
            </a:prstGeom>
            <a:noFill/>
            <a:ln w="22225" cap="rnd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1" name="Google Shape;321;g2254f7b7820_2_188"/>
            <p:cNvCxnSpPr/>
            <p:nvPr/>
          </p:nvCxnSpPr>
          <p:spPr>
            <a:xfrm>
              <a:off x="8137070" y="3551775"/>
              <a:ext cx="396000" cy="8913"/>
            </a:xfrm>
            <a:prstGeom prst="straightConnector1">
              <a:avLst/>
            </a:prstGeom>
            <a:noFill/>
            <a:ln w="25400" cap="rnd" cmpd="sng">
              <a:solidFill>
                <a:srgbClr val="FF0000"/>
              </a:solidFill>
              <a:prstDash val="solid"/>
              <a:round/>
              <a:headEnd type="none" w="sm" len="sm"/>
              <a:tailEnd type="triangle" w="sm" len="sm"/>
            </a:ln>
          </p:spPr>
        </p:cxnSp>
        <p:sp>
          <p:nvSpPr>
            <p:cNvPr id="322" name="Google Shape;322;g2254f7b7820_2_188"/>
            <p:cNvSpPr txBox="1"/>
            <p:nvPr/>
          </p:nvSpPr>
          <p:spPr>
            <a:xfrm>
              <a:off x="7221643" y="2927169"/>
              <a:ext cx="856200" cy="314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  Muon   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  Target </a:t>
              </a:r>
              <a:endParaRPr sz="800" b="1" i="0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g2254f7b7820_2_188"/>
            <p:cNvSpPr/>
            <p:nvPr/>
          </p:nvSpPr>
          <p:spPr>
            <a:xfrm>
              <a:off x="6570889" y="2475139"/>
              <a:ext cx="1562100" cy="1076325"/>
            </a:xfrm>
            <a:custGeom>
              <a:avLst/>
              <a:gdLst/>
              <a:ahLst/>
              <a:cxnLst/>
              <a:rect l="l" t="t" r="r" b="b"/>
              <a:pathLst>
                <a:path w="1562100" h="1076325" extrusionOk="0">
                  <a:moveTo>
                    <a:pt x="0" y="0"/>
                  </a:moveTo>
                  <a:cubicBezTo>
                    <a:pt x="33337" y="36172"/>
                    <a:pt x="66675" y="72345"/>
                    <a:pt x="95250" y="104775"/>
                  </a:cubicBezTo>
                  <a:cubicBezTo>
                    <a:pt x="123825" y="137205"/>
                    <a:pt x="143102" y="168048"/>
                    <a:pt x="171450" y="194582"/>
                  </a:cubicBezTo>
                  <a:cubicBezTo>
                    <a:pt x="199798" y="221116"/>
                    <a:pt x="265340" y="263979"/>
                    <a:pt x="265340" y="263979"/>
                  </a:cubicBezTo>
                  <a:cubicBezTo>
                    <a:pt x="397102" y="363991"/>
                    <a:pt x="789895" y="672873"/>
                    <a:pt x="962025" y="794657"/>
                  </a:cubicBezTo>
                  <a:cubicBezTo>
                    <a:pt x="1134155" y="916441"/>
                    <a:pt x="1198109" y="947737"/>
                    <a:pt x="1298122" y="994682"/>
                  </a:cubicBezTo>
                  <a:cubicBezTo>
                    <a:pt x="1398135" y="1041627"/>
                    <a:pt x="1523093" y="1066346"/>
                    <a:pt x="1562100" y="1076325"/>
                  </a:cubicBezTo>
                </a:path>
              </a:pathLst>
            </a:custGeom>
            <a:noFill/>
            <a:ln w="25400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4" name="Google Shape;324;g2254f7b7820_2_188"/>
            <p:cNvCxnSpPr/>
            <p:nvPr/>
          </p:nvCxnSpPr>
          <p:spPr>
            <a:xfrm rot="10800000" flipH="1">
              <a:off x="7556046" y="2660201"/>
              <a:ext cx="131988" cy="284385"/>
            </a:xfrm>
            <a:prstGeom prst="straightConnector1">
              <a:avLst/>
            </a:prstGeom>
            <a:noFill/>
            <a:ln w="12700" cap="rnd" cmpd="sng">
              <a:solidFill>
                <a:srgbClr val="FF9900"/>
              </a:solidFill>
              <a:prstDash val="solid"/>
              <a:round/>
              <a:headEnd type="none" w="sm" len="sm"/>
              <a:tailEnd type="triangle" w="sm" len="sm"/>
            </a:ln>
          </p:spPr>
        </p:cxnSp>
        <p:sp>
          <p:nvSpPr>
            <p:cNvPr id="325" name="Google Shape;325;g2254f7b7820_2_188"/>
            <p:cNvSpPr txBox="1"/>
            <p:nvPr/>
          </p:nvSpPr>
          <p:spPr>
            <a:xfrm>
              <a:off x="4172243" y="3904930"/>
              <a:ext cx="4974600" cy="50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1">
              <a:noAutofit/>
            </a:bodyPr>
            <a:lstStyle/>
            <a:p>
              <a:pPr marL="0" marR="0" lvl="0" indent="0" algn="r" rtl="0">
                <a:lnSpc>
                  <a:spcPct val="4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FF00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MLF 2nd Target Station</a:t>
              </a:r>
              <a:endParaRPr sz="2000" b="1" i="0" u="none" strike="noStrike" cap="none">
                <a:solidFill>
                  <a:srgbClr val="FF0000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  <p:sp>
          <p:nvSpPr>
            <p:cNvPr id="326" name="Google Shape;326;g2254f7b7820_2_188"/>
            <p:cNvSpPr txBox="1"/>
            <p:nvPr/>
          </p:nvSpPr>
          <p:spPr>
            <a:xfrm rot="2144857">
              <a:off x="5689301" y="3013251"/>
              <a:ext cx="2493598" cy="1652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642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New Beam Line</a:t>
              </a:r>
              <a:endParaRPr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7" name="Google Shape;327;g2254f7b7820_2_188"/>
          <p:cNvSpPr/>
          <p:nvPr/>
        </p:nvSpPr>
        <p:spPr>
          <a:xfrm>
            <a:off x="814480" y="5238828"/>
            <a:ext cx="6118499" cy="103580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DE9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 of next-generation radiation resistant high field magnet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g2254f7b7820_2_1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9607" y="4565046"/>
            <a:ext cx="1833931" cy="1330013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2254f7b7820_2_188"/>
          <p:cNvSpPr txBox="1"/>
          <p:nvPr/>
        </p:nvSpPr>
        <p:spPr>
          <a:xfrm>
            <a:off x="414326" y="4488850"/>
            <a:ext cx="7352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Char char="●"/>
            </a:pPr>
            <a:r>
              <a:rPr lang="en-US" sz="2200" b="1" u="sng">
                <a:solidFill>
                  <a:srgbClr val="002060"/>
                </a:solidFill>
              </a:rPr>
              <a:t>Organic Material for Insulation</a:t>
            </a:r>
            <a:endParaRPr>
              <a:solidFill>
                <a:schemeClr val="dk1"/>
              </a:solidFill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Char char="○"/>
            </a:pPr>
            <a:r>
              <a:rPr lang="en-US" sz="2200">
                <a:solidFill>
                  <a:srgbClr val="C00000"/>
                </a:solidFill>
              </a:rPr>
              <a:t>Degradation of the machine strength from 10 MGy</a:t>
            </a:r>
            <a:endParaRPr/>
          </a:p>
        </p:txBody>
      </p:sp>
      <p:sp>
        <p:nvSpPr>
          <p:cNvPr id="330" name="Google Shape;330;g2254f7b7820_2_188"/>
          <p:cNvSpPr/>
          <p:nvPr/>
        </p:nvSpPr>
        <p:spPr>
          <a:xfrm>
            <a:off x="407500" y="739375"/>
            <a:ext cx="6954000" cy="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FCC@CERN: </a:t>
            </a:r>
            <a:r>
              <a:rPr lang="en-US" sz="2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100 TeV</a:t>
            </a:r>
            <a:endParaRPr sz="2200" b="1">
              <a:solidFill>
                <a:srgbClr val="C00000"/>
              </a:solidFill>
            </a:endParaRPr>
          </a:p>
          <a:p>
            <a: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20 T high-field magnet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2254f7b7820_2_188"/>
          <p:cNvSpPr txBox="1"/>
          <p:nvPr/>
        </p:nvSpPr>
        <p:spPr>
          <a:xfrm>
            <a:off x="407500" y="1337450"/>
            <a:ext cx="6954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Char char="●"/>
            </a:pPr>
            <a:r>
              <a:rPr lang="en-US" sz="2200" b="1">
                <a:solidFill>
                  <a:srgbClr val="002060"/>
                </a:solidFill>
              </a:rPr>
              <a:t>CERN </a:t>
            </a:r>
            <a:endParaRPr>
              <a:solidFill>
                <a:schemeClr val="dk1"/>
              </a:solidFill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Char char="○"/>
            </a:pPr>
            <a:r>
              <a:rPr lang="en-US" sz="2200" b="1">
                <a:solidFill>
                  <a:srgbClr val="002060"/>
                </a:solidFill>
              </a:rPr>
              <a:t>Hilumi-LHC: </a:t>
            </a:r>
            <a:r>
              <a:rPr lang="en-US" sz="2200" b="1" u="sng">
                <a:solidFill>
                  <a:srgbClr val="0000CC"/>
                </a:solidFill>
              </a:rPr>
              <a:t>40 MGy </a:t>
            </a:r>
            <a:r>
              <a:rPr lang="en-US" sz="2200" b="1">
                <a:solidFill>
                  <a:srgbClr val="002060"/>
                </a:solidFill>
              </a:rPr>
              <a:t>(W-shield)</a:t>
            </a:r>
            <a:endParaRPr>
              <a:solidFill>
                <a:schemeClr val="dk1"/>
              </a:solidFill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Char char="○"/>
            </a:pPr>
            <a:r>
              <a:rPr lang="en-US" sz="2200" b="1">
                <a:solidFill>
                  <a:srgbClr val="002060"/>
                </a:solidFill>
              </a:rPr>
              <a:t>FCC: </a:t>
            </a:r>
            <a:r>
              <a:rPr lang="en-US" sz="2200" b="1">
                <a:solidFill>
                  <a:srgbClr val="C00000"/>
                </a:solidFill>
              </a:rPr>
              <a:t>&gt;100 MGy?</a:t>
            </a:r>
            <a:endParaRPr/>
          </a:p>
        </p:txBody>
      </p:sp>
      <p:sp>
        <p:nvSpPr>
          <p:cNvPr id="332" name="Google Shape;332;g2254f7b7820_2_188"/>
          <p:cNvSpPr txBox="1"/>
          <p:nvPr/>
        </p:nvSpPr>
        <p:spPr>
          <a:xfrm>
            <a:off x="407500" y="2328700"/>
            <a:ext cx="6954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Char char="●"/>
            </a:pPr>
            <a:r>
              <a:rPr lang="en-US" sz="2200" b="1">
                <a:solidFill>
                  <a:srgbClr val="002060"/>
                </a:solidFill>
              </a:rPr>
              <a:t>J-PARC </a:t>
            </a:r>
            <a:endParaRPr>
              <a:solidFill>
                <a:schemeClr val="dk1"/>
              </a:solidFill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Char char="○"/>
            </a:pPr>
            <a:r>
              <a:rPr lang="en-US" sz="2200" b="1">
                <a:solidFill>
                  <a:srgbClr val="002060"/>
                </a:solidFill>
              </a:rPr>
              <a:t>MLF2 : </a:t>
            </a:r>
            <a:r>
              <a:rPr lang="en-US" sz="2200" b="1">
                <a:solidFill>
                  <a:srgbClr val="C00000"/>
                </a:solidFill>
              </a:rPr>
              <a:t>130 MGy 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254f7b7820_2_2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Task 4. </a:t>
            </a: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KEK Inorganic Insulation of ReBCO tape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2254f7b7820_2_256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339" name="Google Shape;339;g2254f7b7820_2_256"/>
          <p:cNvSpPr/>
          <p:nvPr/>
        </p:nvSpPr>
        <p:spPr>
          <a:xfrm>
            <a:off x="162676" y="4213701"/>
            <a:ext cx="5525542" cy="137635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2254f7b7820_2_256"/>
          <p:cNvSpPr/>
          <p:nvPr/>
        </p:nvSpPr>
        <p:spPr>
          <a:xfrm>
            <a:off x="162676" y="2430964"/>
            <a:ext cx="5270174" cy="1604684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DAE5F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2254f7b7820_2_256"/>
          <p:cNvSpPr txBox="1"/>
          <p:nvPr/>
        </p:nvSpPr>
        <p:spPr>
          <a:xfrm>
            <a:off x="162676" y="918851"/>
            <a:ext cx="5615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Continuous Coating of long ReBCO tape is performed using reel to reel coating machine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2" name="Google Shape;342;g2254f7b7820_2_256"/>
          <p:cNvGrpSpPr/>
          <p:nvPr/>
        </p:nvGrpSpPr>
        <p:grpSpPr>
          <a:xfrm>
            <a:off x="5814489" y="4134158"/>
            <a:ext cx="5999434" cy="950253"/>
            <a:chOff x="28919068" y="12406839"/>
            <a:chExt cx="13076230" cy="2071245"/>
          </a:xfrm>
        </p:grpSpPr>
        <p:pic>
          <p:nvPicPr>
            <p:cNvPr id="343" name="Google Shape;343;g2254f7b7820_2_25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919068" y="12507872"/>
              <a:ext cx="13076230" cy="1930474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44" name="Google Shape;344;g2254f7b7820_2_256"/>
            <p:cNvSpPr txBox="1"/>
            <p:nvPr/>
          </p:nvSpPr>
          <p:spPr>
            <a:xfrm>
              <a:off x="30751976" y="12424264"/>
              <a:ext cx="1472853" cy="622145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17</a:t>
              </a:r>
              <a:endParaRPr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g2254f7b7820_2_256"/>
            <p:cNvSpPr txBox="1"/>
            <p:nvPr/>
          </p:nvSpPr>
          <p:spPr>
            <a:xfrm>
              <a:off x="30795001" y="13867761"/>
              <a:ext cx="1472853" cy="574807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16</a:t>
              </a:r>
              <a:endParaRPr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g2254f7b7820_2_256"/>
            <p:cNvSpPr txBox="1"/>
            <p:nvPr/>
          </p:nvSpPr>
          <p:spPr>
            <a:xfrm>
              <a:off x="33230261" y="12406839"/>
              <a:ext cx="1472853" cy="622145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25</a:t>
              </a:r>
              <a:endParaRPr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2254f7b7820_2_256"/>
            <p:cNvSpPr txBox="1"/>
            <p:nvPr/>
          </p:nvSpPr>
          <p:spPr>
            <a:xfrm>
              <a:off x="35302374" y="12408893"/>
              <a:ext cx="1472853" cy="622145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24</a:t>
              </a:r>
              <a:endParaRPr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2254f7b7820_2_256"/>
            <p:cNvSpPr txBox="1"/>
            <p:nvPr/>
          </p:nvSpPr>
          <p:spPr>
            <a:xfrm>
              <a:off x="37063468" y="12451413"/>
              <a:ext cx="1472853" cy="622145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19</a:t>
              </a:r>
              <a:endParaRPr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2254f7b7820_2_256"/>
            <p:cNvSpPr txBox="1"/>
            <p:nvPr/>
          </p:nvSpPr>
          <p:spPr>
            <a:xfrm>
              <a:off x="39352680" y="12499194"/>
              <a:ext cx="1472853" cy="622145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17</a:t>
              </a:r>
              <a:endParaRPr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2254f7b7820_2_256"/>
            <p:cNvSpPr txBox="1"/>
            <p:nvPr/>
          </p:nvSpPr>
          <p:spPr>
            <a:xfrm>
              <a:off x="33231788" y="13855939"/>
              <a:ext cx="1472853" cy="622145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23</a:t>
              </a:r>
              <a:endParaRPr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g2254f7b7820_2_256"/>
            <p:cNvSpPr txBox="1"/>
            <p:nvPr/>
          </p:nvSpPr>
          <p:spPr>
            <a:xfrm>
              <a:off x="35413635" y="13829646"/>
              <a:ext cx="1472853" cy="622145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25</a:t>
              </a:r>
              <a:endParaRPr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g2254f7b7820_2_256"/>
            <p:cNvSpPr txBox="1"/>
            <p:nvPr/>
          </p:nvSpPr>
          <p:spPr>
            <a:xfrm>
              <a:off x="37019278" y="13774779"/>
              <a:ext cx="1472853" cy="622145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27</a:t>
              </a:r>
              <a:endParaRPr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g2254f7b7820_2_256"/>
            <p:cNvSpPr txBox="1"/>
            <p:nvPr/>
          </p:nvSpPr>
          <p:spPr>
            <a:xfrm>
              <a:off x="39399931" y="13828512"/>
              <a:ext cx="1472853" cy="622145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17</a:t>
              </a:r>
              <a:endParaRPr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4" name="Google Shape;354;g2254f7b7820_2_256"/>
          <p:cNvSpPr txBox="1"/>
          <p:nvPr/>
        </p:nvSpPr>
        <p:spPr>
          <a:xfrm>
            <a:off x="88339" y="4216703"/>
            <a:ext cx="578361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sng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Successfully achieved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25 ± 4.7 (σ) μm thick ceramic coating.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Total Length : 40 m (Coated both sides)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g2254f7b7820_2_256"/>
          <p:cNvSpPr/>
          <p:nvPr/>
        </p:nvSpPr>
        <p:spPr>
          <a:xfrm>
            <a:off x="275495" y="2582440"/>
            <a:ext cx="509787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Coating material: </a:t>
            </a:r>
            <a:r>
              <a:rPr lang="en-US" sz="2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Al</a:t>
            </a:r>
            <a:r>
              <a:rPr lang="en-US" sz="2400" b="1" i="0" u="none" strike="noStrike" cap="none" baseline="-25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400" b="1" i="0" u="none" strike="noStrike" cap="none" baseline="-25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2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:SiO</a:t>
            </a:r>
            <a:r>
              <a:rPr lang="en-US" sz="2400" b="1" i="0" u="none" strike="noStrike" cap="none" baseline="-25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= 1:1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Heat treatment: </a:t>
            </a:r>
            <a:r>
              <a:rPr lang="en-US" sz="2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r>
              <a:rPr lang="en-US" sz="2400" b="1" i="0" u="none" strike="noStrike" cap="none" baseline="30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C, 20 min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Withstand Voltage: </a:t>
            </a:r>
            <a:r>
              <a:rPr lang="en-US" sz="2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 kV</a:t>
            </a:r>
            <a:endParaRPr sz="24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6" name="Google Shape;356;g2254f7b7820_2_256"/>
          <p:cNvGrpSpPr/>
          <p:nvPr/>
        </p:nvGrpSpPr>
        <p:grpSpPr>
          <a:xfrm>
            <a:off x="5734064" y="950299"/>
            <a:ext cx="6222224" cy="2578963"/>
            <a:chOff x="5734064" y="950299"/>
            <a:chExt cx="6222224" cy="2578963"/>
          </a:xfrm>
        </p:grpSpPr>
        <p:grpSp>
          <p:nvGrpSpPr>
            <p:cNvPr id="357" name="Google Shape;357;g2254f7b7820_2_256"/>
            <p:cNvGrpSpPr/>
            <p:nvPr/>
          </p:nvGrpSpPr>
          <p:grpSpPr>
            <a:xfrm>
              <a:off x="5734064" y="996773"/>
              <a:ext cx="6222224" cy="2532489"/>
              <a:chOff x="889612" y="993723"/>
              <a:chExt cx="8004774" cy="3257997"/>
            </a:xfrm>
          </p:grpSpPr>
          <p:grpSp>
            <p:nvGrpSpPr>
              <p:cNvPr id="358" name="Google Shape;358;g2254f7b7820_2_256"/>
              <p:cNvGrpSpPr/>
              <p:nvPr/>
            </p:nvGrpSpPr>
            <p:grpSpPr>
              <a:xfrm>
                <a:off x="2717756" y="993723"/>
                <a:ext cx="6176630" cy="3257997"/>
                <a:chOff x="2777986" y="683829"/>
                <a:chExt cx="6176630" cy="3257997"/>
              </a:xfrm>
            </p:grpSpPr>
            <p:pic>
              <p:nvPicPr>
                <p:cNvPr id="359" name="Google Shape;359;g2254f7b7820_2_256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10596" t="17056" r="5951" b="17007"/>
                <a:stretch/>
              </p:blipFill>
              <p:spPr>
                <a:xfrm>
                  <a:off x="2777986" y="683829"/>
                  <a:ext cx="6176630" cy="325799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60" name="Google Shape;360;g2254f7b7820_2_256"/>
                <p:cNvSpPr/>
                <p:nvPr/>
              </p:nvSpPr>
              <p:spPr>
                <a:xfrm>
                  <a:off x="2889746" y="1462016"/>
                  <a:ext cx="170086" cy="283523"/>
                </a:xfrm>
                <a:prstGeom prst="ellipse">
                  <a:avLst/>
                </a:prstGeom>
                <a:noFill/>
                <a:ln w="25400" cap="rnd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61" name="Google Shape;361;g2254f7b7820_2_256"/>
                <p:cNvCxnSpPr/>
                <p:nvPr/>
              </p:nvCxnSpPr>
              <p:spPr>
                <a:xfrm rot="10800000" flipH="1">
                  <a:off x="3389471" y="1700809"/>
                  <a:ext cx="1236297" cy="27872"/>
                </a:xfrm>
                <a:prstGeom prst="straightConnector1">
                  <a:avLst/>
                </a:prstGeom>
                <a:noFill/>
                <a:ln w="25400" cap="rnd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2" name="Google Shape;362;g2254f7b7820_2_256"/>
                <p:cNvCxnSpPr/>
                <p:nvPr/>
              </p:nvCxnSpPr>
              <p:spPr>
                <a:xfrm rot="10800000" flipH="1">
                  <a:off x="2979495" y="1739873"/>
                  <a:ext cx="224405" cy="6054"/>
                </a:xfrm>
                <a:prstGeom prst="straightConnector1">
                  <a:avLst/>
                </a:prstGeom>
                <a:noFill/>
                <a:ln w="25400" cap="rnd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3" name="Google Shape;363;g2254f7b7820_2_256"/>
                <p:cNvCxnSpPr/>
                <p:nvPr/>
              </p:nvCxnSpPr>
              <p:spPr>
                <a:xfrm rot="-180000">
                  <a:off x="3203848" y="1735253"/>
                  <a:ext cx="173450" cy="0"/>
                </a:xfrm>
                <a:prstGeom prst="straightConnector1">
                  <a:avLst/>
                </a:prstGeom>
                <a:noFill/>
                <a:ln w="25400" cap="rnd" cmpd="sng">
                  <a:solidFill>
                    <a:srgbClr val="FFFF00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4" name="Google Shape;364;g2254f7b7820_2_256"/>
                <p:cNvCxnSpPr/>
                <p:nvPr/>
              </p:nvCxnSpPr>
              <p:spPr>
                <a:xfrm>
                  <a:off x="4625768" y="1700808"/>
                  <a:ext cx="1358442" cy="51397"/>
                </a:xfrm>
                <a:prstGeom prst="straightConnector1">
                  <a:avLst/>
                </a:prstGeom>
                <a:noFill/>
                <a:ln w="25400" cap="rnd" cmpd="sng">
                  <a:solidFill>
                    <a:srgbClr val="FFFF00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5" name="Google Shape;365;g2254f7b7820_2_256"/>
                <p:cNvCxnSpPr/>
                <p:nvPr/>
              </p:nvCxnSpPr>
              <p:spPr>
                <a:xfrm rot="10800000">
                  <a:off x="5993634" y="1745402"/>
                  <a:ext cx="0" cy="1080000"/>
                </a:xfrm>
                <a:prstGeom prst="straightConnector1">
                  <a:avLst/>
                </a:prstGeom>
                <a:noFill/>
                <a:ln w="25400" cap="rnd" cmpd="sng">
                  <a:solidFill>
                    <a:srgbClr val="FFFF00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6" name="Google Shape;366;g2254f7b7820_2_256"/>
                <p:cNvCxnSpPr/>
                <p:nvPr/>
              </p:nvCxnSpPr>
              <p:spPr>
                <a:xfrm>
                  <a:off x="4734865" y="2618475"/>
                  <a:ext cx="1268194" cy="206845"/>
                </a:xfrm>
                <a:prstGeom prst="straightConnector1">
                  <a:avLst/>
                </a:prstGeom>
                <a:noFill/>
                <a:ln w="25400" cap="rnd" cmpd="sng">
                  <a:solidFill>
                    <a:srgbClr val="FFFF00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7" name="Google Shape;367;g2254f7b7820_2_256"/>
                <p:cNvCxnSpPr/>
                <p:nvPr/>
              </p:nvCxnSpPr>
              <p:spPr>
                <a:xfrm rot="10800000">
                  <a:off x="4622239" y="1158694"/>
                  <a:ext cx="112626" cy="1459782"/>
                </a:xfrm>
                <a:prstGeom prst="straightConnector1">
                  <a:avLst/>
                </a:prstGeom>
                <a:noFill/>
                <a:ln w="25400" cap="rnd" cmpd="sng">
                  <a:solidFill>
                    <a:srgbClr val="FFFF00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8" name="Google Shape;368;g2254f7b7820_2_256"/>
                <p:cNvCxnSpPr/>
                <p:nvPr/>
              </p:nvCxnSpPr>
              <p:spPr>
                <a:xfrm rot="10800000" flipH="1">
                  <a:off x="4625766" y="1130822"/>
                  <a:ext cx="1358441" cy="27872"/>
                </a:xfrm>
                <a:prstGeom prst="straightConnector1">
                  <a:avLst/>
                </a:prstGeom>
                <a:noFill/>
                <a:ln w="25400" cap="rnd" cmpd="sng">
                  <a:solidFill>
                    <a:srgbClr val="FFFF00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9" name="Google Shape;369;g2254f7b7820_2_256"/>
                <p:cNvCxnSpPr/>
                <p:nvPr/>
              </p:nvCxnSpPr>
              <p:spPr>
                <a:xfrm rot="10800000">
                  <a:off x="5984207" y="1130822"/>
                  <a:ext cx="112629" cy="1650107"/>
                </a:xfrm>
                <a:prstGeom prst="straightConnector1">
                  <a:avLst/>
                </a:prstGeom>
                <a:noFill/>
                <a:ln w="25400" cap="rnd" cmpd="sng">
                  <a:solidFill>
                    <a:srgbClr val="FFFF00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70" name="Google Shape;370;g2254f7b7820_2_256"/>
                <p:cNvCxnSpPr/>
                <p:nvPr/>
              </p:nvCxnSpPr>
              <p:spPr>
                <a:xfrm>
                  <a:off x="4778721" y="2566866"/>
                  <a:ext cx="1306726" cy="212716"/>
                </a:xfrm>
                <a:prstGeom prst="straightConnector1">
                  <a:avLst/>
                </a:prstGeom>
                <a:noFill/>
                <a:ln w="25400" cap="rnd" cmpd="sng">
                  <a:solidFill>
                    <a:srgbClr val="FFFF00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71" name="Google Shape;371;g2254f7b7820_2_256"/>
                <p:cNvCxnSpPr/>
                <p:nvPr/>
              </p:nvCxnSpPr>
              <p:spPr>
                <a:xfrm rot="10800000">
                  <a:off x="4669624" y="1108861"/>
                  <a:ext cx="109098" cy="1445956"/>
                </a:xfrm>
                <a:prstGeom prst="straightConnector1">
                  <a:avLst/>
                </a:prstGeom>
                <a:noFill/>
                <a:ln w="25400" cap="rnd" cmpd="sng">
                  <a:solidFill>
                    <a:srgbClr val="FFFF00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72" name="Google Shape;372;g2254f7b7820_2_256"/>
                <p:cNvCxnSpPr/>
                <p:nvPr/>
              </p:nvCxnSpPr>
              <p:spPr>
                <a:xfrm rot="10800000" flipH="1">
                  <a:off x="4669624" y="1085057"/>
                  <a:ext cx="1324010" cy="23804"/>
                </a:xfrm>
                <a:prstGeom prst="straightConnector1">
                  <a:avLst/>
                </a:prstGeom>
                <a:noFill/>
                <a:ln w="25400" cap="rnd" cmpd="sng">
                  <a:solidFill>
                    <a:srgbClr val="FFFF00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73" name="Google Shape;373;g2254f7b7820_2_256"/>
                <p:cNvCxnSpPr/>
                <p:nvPr/>
              </p:nvCxnSpPr>
              <p:spPr>
                <a:xfrm>
                  <a:off x="6058875" y="1118299"/>
                  <a:ext cx="1537461" cy="983124"/>
                </a:xfrm>
                <a:prstGeom prst="straightConnector1">
                  <a:avLst/>
                </a:prstGeom>
                <a:noFill/>
                <a:ln w="25400" cap="rnd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74" name="Google Shape;374;g2254f7b7820_2_256"/>
                <p:cNvCxnSpPr/>
                <p:nvPr/>
              </p:nvCxnSpPr>
              <p:spPr>
                <a:xfrm>
                  <a:off x="5996427" y="1085007"/>
                  <a:ext cx="62448" cy="36377"/>
                </a:xfrm>
                <a:prstGeom prst="straightConnector1">
                  <a:avLst/>
                </a:prstGeom>
                <a:noFill/>
                <a:ln w="25400" cap="rnd" cmpd="sng">
                  <a:solidFill>
                    <a:srgbClr val="FFFF00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375" name="Google Shape;375;g2254f7b7820_2_256"/>
                <p:cNvSpPr/>
                <p:nvPr/>
              </p:nvSpPr>
              <p:spPr>
                <a:xfrm>
                  <a:off x="7890382" y="2006992"/>
                  <a:ext cx="396000" cy="360000"/>
                </a:xfrm>
                <a:prstGeom prst="ellipse">
                  <a:avLst/>
                </a:prstGeom>
                <a:noFill/>
                <a:ln w="25400" cap="rnd" cmpd="sng">
                  <a:solidFill>
                    <a:srgbClr val="FFFF00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76" name="Google Shape;376;g2254f7b7820_2_256"/>
                <p:cNvCxnSpPr>
                  <a:endCxn id="375" idx="3"/>
                </p:cNvCxnSpPr>
                <p:nvPr/>
              </p:nvCxnSpPr>
              <p:spPr>
                <a:xfrm>
                  <a:off x="7596475" y="2101571"/>
                  <a:ext cx="351900" cy="212700"/>
                </a:xfrm>
                <a:prstGeom prst="straightConnector1">
                  <a:avLst/>
                </a:prstGeom>
                <a:noFill/>
                <a:ln w="25400" cap="rnd" cmpd="sng">
                  <a:solidFill>
                    <a:srgbClr val="FFFF00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pic>
            <p:nvPicPr>
              <p:cNvPr id="377" name="Google Shape;377;g2254f7b7820_2_256"/>
              <p:cNvPicPr preferRelativeResize="0"/>
              <p:nvPr/>
            </p:nvPicPr>
            <p:blipFill rotWithShape="1">
              <a:blip r:embed="rId5">
                <a:alphaModFix/>
              </a:blip>
              <a:srcRect l="30553" r="48698"/>
              <a:stretch/>
            </p:blipFill>
            <p:spPr>
              <a:xfrm>
                <a:off x="889612" y="1072861"/>
                <a:ext cx="1734367" cy="3102608"/>
              </a:xfrm>
              <a:prstGeom prst="rect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378" name="Google Shape;378;g2254f7b7820_2_256"/>
              <p:cNvSpPr/>
              <p:nvPr/>
            </p:nvSpPr>
            <p:spPr>
              <a:xfrm>
                <a:off x="3273424" y="1527839"/>
                <a:ext cx="263781" cy="624162"/>
              </a:xfrm>
              <a:prstGeom prst="rect">
                <a:avLst/>
              </a:prstGeom>
              <a:noFill/>
              <a:ln w="38100" cap="flat" cmpd="sng">
                <a:solidFill>
                  <a:srgbClr val="FF0000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79" name="Google Shape;379;g2254f7b7820_2_256"/>
            <p:cNvCxnSpPr/>
            <p:nvPr/>
          </p:nvCxnSpPr>
          <p:spPr>
            <a:xfrm flipH="1">
              <a:off x="6345705" y="2021840"/>
              <a:ext cx="75415" cy="28328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0" name="Google Shape;380;g2254f7b7820_2_256"/>
            <p:cNvCxnSpPr/>
            <p:nvPr/>
          </p:nvCxnSpPr>
          <p:spPr>
            <a:xfrm flipH="1">
              <a:off x="6479158" y="2031307"/>
              <a:ext cx="2788" cy="273813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1" name="Google Shape;381;g2254f7b7820_2_256"/>
            <p:cNvCxnSpPr/>
            <p:nvPr/>
          </p:nvCxnSpPr>
          <p:spPr>
            <a:xfrm>
              <a:off x="6521865" y="2049529"/>
              <a:ext cx="83012" cy="213488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382" name="Google Shape;382;g2254f7b7820_2_256"/>
            <p:cNvSpPr txBox="1"/>
            <p:nvPr/>
          </p:nvSpPr>
          <p:spPr>
            <a:xfrm>
              <a:off x="8382805" y="2840181"/>
              <a:ext cx="1941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sz="1700" b="1" i="0" u="none" strike="noStrike" cap="none">
                  <a:solidFill>
                    <a:srgbClr val="FFFF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Heat treatment 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sz="1700" b="1" i="0" u="none" strike="noStrike" cap="none">
                  <a:solidFill>
                    <a:srgbClr val="FFFF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section</a:t>
              </a:r>
              <a:endParaRPr sz="1700" b="1" i="0" u="none" strike="noStrike" cap="none">
                <a:solidFill>
                  <a:srgbClr val="FFFF00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  <p:sp>
          <p:nvSpPr>
            <p:cNvPr id="383" name="Google Shape;383;g2254f7b7820_2_256"/>
            <p:cNvSpPr txBox="1"/>
            <p:nvPr/>
          </p:nvSpPr>
          <p:spPr>
            <a:xfrm>
              <a:off x="7155106" y="2682877"/>
              <a:ext cx="12105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sz="1700" b="1" i="0" u="none" strike="noStrike" cap="none">
                  <a:solidFill>
                    <a:srgbClr val="FFFF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HTS reel</a:t>
              </a:r>
              <a:endParaRPr sz="1700" b="1" i="0" u="none" strike="noStrike" cap="none">
                <a:solidFill>
                  <a:srgbClr val="FFFF00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  <p:cxnSp>
          <p:nvCxnSpPr>
            <p:cNvPr id="384" name="Google Shape;384;g2254f7b7820_2_256"/>
            <p:cNvCxnSpPr/>
            <p:nvPr/>
          </p:nvCxnSpPr>
          <p:spPr>
            <a:xfrm rot="10800000">
              <a:off x="7324298" y="1985553"/>
              <a:ext cx="135623" cy="640280"/>
            </a:xfrm>
            <a:prstGeom prst="straightConnector1">
              <a:avLst/>
            </a:prstGeom>
            <a:noFill/>
            <a:ln w="28575" cap="flat" cmpd="sng">
              <a:solidFill>
                <a:srgbClr val="FFFF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85" name="Google Shape;385;g2254f7b7820_2_256"/>
            <p:cNvSpPr txBox="1"/>
            <p:nvPr/>
          </p:nvSpPr>
          <p:spPr>
            <a:xfrm>
              <a:off x="5784269" y="950299"/>
              <a:ext cx="12348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FFFF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Automatic Spray</a:t>
              </a:r>
              <a:endParaRPr sz="1400" b="1" i="0" u="none" strike="noStrike" cap="none">
                <a:solidFill>
                  <a:srgbClr val="FFFF00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</p:grpSp>
      <p:sp>
        <p:nvSpPr>
          <p:cNvPr id="386" name="Google Shape;386;g2254f7b7820_2_256"/>
          <p:cNvSpPr/>
          <p:nvPr/>
        </p:nvSpPr>
        <p:spPr>
          <a:xfrm>
            <a:off x="673464" y="5749654"/>
            <a:ext cx="10959339" cy="45887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2DADA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Winding the double pancake racetrack coil for high magnetic field test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254f7b7820_2_30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KEK HTS Coil – Winding and Test Status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2254f7b7820_2_309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393" name="Google Shape;393;g2254f7b7820_2_309"/>
          <p:cNvSpPr txBox="1"/>
          <p:nvPr/>
        </p:nvSpPr>
        <p:spPr>
          <a:xfrm>
            <a:off x="109728" y="832929"/>
            <a:ext cx="11665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002060"/>
                </a:solidFill>
              </a:rPr>
              <a:t>Winding : Three coil with Coated ReBCO tape (wet winding)</a:t>
            </a:r>
            <a:endParaRPr sz="2600" b="1" i="0" u="none" strike="noStrike" cap="none">
              <a:solidFill>
                <a:srgbClr val="002060"/>
              </a:solidFill>
            </a:endParaRPr>
          </a:p>
        </p:txBody>
      </p:sp>
      <p:sp>
        <p:nvSpPr>
          <p:cNvPr id="394" name="Google Shape;394;g2254f7b7820_2_309"/>
          <p:cNvSpPr txBox="1"/>
          <p:nvPr/>
        </p:nvSpPr>
        <p:spPr>
          <a:xfrm>
            <a:off x="242223" y="1426775"/>
            <a:ext cx="83736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❖"/>
            </a:pPr>
            <a:r>
              <a:rPr lang="en-US" sz="24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The actual conductor thickness: </a:t>
            </a:r>
            <a:r>
              <a:rPr lang="en-US" sz="2400" b="1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0.31 mm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457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(EuBCO: 0.16, coating layer: 0.05, adhesive layer: 0.1)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❖"/>
            </a:pPr>
            <a:r>
              <a:rPr lang="en-US" sz="24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The number of turns: </a:t>
            </a:r>
            <a:r>
              <a:rPr lang="en-US" sz="2400" b="1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 turns</a:t>
            </a:r>
            <a:endParaRPr sz="2400" b="1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" name="Google Shape;395;g2254f7b7820_2_3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0653" y="1747329"/>
            <a:ext cx="2734371" cy="2478023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g2254f7b7820_2_309"/>
          <p:cNvSpPr txBox="1"/>
          <p:nvPr/>
        </p:nvSpPr>
        <p:spPr>
          <a:xfrm>
            <a:off x="8957513" y="1189416"/>
            <a:ext cx="290564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3CCCC"/>
                </a:solidFill>
                <a:latin typeface="Arial"/>
                <a:ea typeface="Arial"/>
                <a:cs typeface="Arial"/>
                <a:sym typeface="Arial"/>
              </a:rPr>
              <a:t>Winding setup for double pancake racetrack coil</a:t>
            </a:r>
            <a:endParaRPr sz="1600" b="1" i="0" u="none" strike="noStrike" cap="none">
              <a:solidFill>
                <a:srgbClr val="33CC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g2254f7b7820_2_309"/>
          <p:cNvPicPr preferRelativeResize="0"/>
          <p:nvPr/>
        </p:nvPicPr>
        <p:blipFill rotWithShape="1">
          <a:blip r:embed="rId4">
            <a:alphaModFix/>
          </a:blip>
          <a:srcRect l="9496" t="42378" r="7573" b="17754"/>
          <a:stretch/>
        </p:blipFill>
        <p:spPr>
          <a:xfrm>
            <a:off x="359750" y="4714866"/>
            <a:ext cx="4686297" cy="1267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2254f7b7820_2_309"/>
          <p:cNvPicPr preferRelativeResize="0"/>
          <p:nvPr/>
        </p:nvPicPr>
        <p:blipFill rotWithShape="1">
          <a:blip r:embed="rId5">
            <a:alphaModFix/>
          </a:blip>
          <a:srcRect l="6566" t="13108" r="16969" b="20088"/>
          <a:stretch/>
        </p:blipFill>
        <p:spPr>
          <a:xfrm>
            <a:off x="338639" y="2608243"/>
            <a:ext cx="3984038" cy="1957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2254f7b7820_2_309"/>
          <p:cNvPicPr preferRelativeResize="0"/>
          <p:nvPr/>
        </p:nvPicPr>
        <p:blipFill rotWithShape="1">
          <a:blip r:embed="rId6">
            <a:alphaModFix/>
          </a:blip>
          <a:srcRect t="18894" b="7187"/>
          <a:stretch/>
        </p:blipFill>
        <p:spPr>
          <a:xfrm>
            <a:off x="4389773" y="2687155"/>
            <a:ext cx="4316009" cy="1794551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2254f7b7820_2_309"/>
          <p:cNvSpPr/>
          <p:nvPr/>
        </p:nvSpPr>
        <p:spPr>
          <a:xfrm>
            <a:off x="890509" y="4956173"/>
            <a:ext cx="4674791" cy="1259037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DE9D8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Winding Completed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Preliminary tests at 77 K are undergoing at KEK</a:t>
            </a:r>
            <a:endParaRPr sz="2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1" name="Google Shape;401;g2254f7b7820_2_309"/>
          <p:cNvGrpSpPr/>
          <p:nvPr/>
        </p:nvGrpSpPr>
        <p:grpSpPr>
          <a:xfrm>
            <a:off x="5622651" y="4242163"/>
            <a:ext cx="6654201" cy="1957809"/>
            <a:chOff x="553720" y="4669272"/>
            <a:chExt cx="7019471" cy="1899917"/>
          </a:xfrm>
        </p:grpSpPr>
        <p:pic>
          <p:nvPicPr>
            <p:cNvPr id="402" name="Google Shape;402;g2254f7b7820_2_309"/>
            <p:cNvPicPr preferRelativeResize="0"/>
            <p:nvPr/>
          </p:nvPicPr>
          <p:blipFill rotWithShape="1">
            <a:blip r:embed="rId7">
              <a:alphaModFix/>
            </a:blip>
            <a:srcRect l="29568" r="21181"/>
            <a:stretch/>
          </p:blipFill>
          <p:spPr>
            <a:xfrm rot="-5400000" flipH="1">
              <a:off x="3032762" y="2190231"/>
              <a:ext cx="1899916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g2254f7b7820_2_309"/>
            <p:cNvSpPr/>
            <p:nvPr/>
          </p:nvSpPr>
          <p:spPr>
            <a:xfrm>
              <a:off x="4307840" y="5242561"/>
              <a:ext cx="3103881" cy="7620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g2254f7b7820_2_309"/>
            <p:cNvSpPr/>
            <p:nvPr/>
          </p:nvSpPr>
          <p:spPr>
            <a:xfrm>
              <a:off x="640080" y="4669272"/>
              <a:ext cx="3581401" cy="1899917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g2254f7b7820_2_309"/>
            <p:cNvSpPr txBox="1"/>
            <p:nvPr/>
          </p:nvSpPr>
          <p:spPr>
            <a:xfrm>
              <a:off x="698575" y="6169079"/>
              <a:ext cx="3464400" cy="29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FFFF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Extension support for HTS lead</a:t>
              </a:r>
              <a:endParaRPr sz="1400" b="1" i="0" u="none" strike="noStrike" cap="none">
                <a:solidFill>
                  <a:srgbClr val="FFFF00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  <p:sp>
          <p:nvSpPr>
            <p:cNvPr id="406" name="Google Shape;406;g2254f7b7820_2_309"/>
            <p:cNvSpPr txBox="1"/>
            <p:nvPr/>
          </p:nvSpPr>
          <p:spPr>
            <a:xfrm>
              <a:off x="4342491" y="6169079"/>
              <a:ext cx="3230700" cy="32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FF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Double Pancake HTS Coil</a:t>
              </a:r>
              <a:endParaRPr sz="1600" b="1" i="0" u="none" strike="noStrike" cap="none">
                <a:solidFill>
                  <a:srgbClr val="FFFF00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</p:grpSp>
      <p:cxnSp>
        <p:nvCxnSpPr>
          <p:cNvPr id="407" name="Google Shape;407;g2254f7b7820_2_309"/>
          <p:cNvCxnSpPr/>
          <p:nvPr/>
        </p:nvCxnSpPr>
        <p:spPr>
          <a:xfrm flipH="1">
            <a:off x="5943453" y="2926830"/>
            <a:ext cx="305100" cy="3756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8" name="Google Shape;408;g2254f7b7820_2_309"/>
          <p:cNvSpPr txBox="1"/>
          <p:nvPr/>
        </p:nvSpPr>
        <p:spPr>
          <a:xfrm>
            <a:off x="5912394" y="5940250"/>
            <a:ext cx="3284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Extension support for HTS lead</a:t>
            </a:r>
            <a:endParaRPr sz="1400" b="1" i="0" u="none" strike="noStrike" cap="none">
              <a:solidFill>
                <a:srgbClr val="FFFF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Overview of BNL Nb</a:t>
            </a:r>
            <a:r>
              <a:rPr lang="en-US" baseline="-25000"/>
              <a:t>3</a:t>
            </a:r>
            <a:r>
              <a:rPr lang="en-US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Sn Common Coil Magnet Test Facility</a:t>
            </a:r>
            <a:endParaRPr/>
          </a:p>
        </p:txBody>
      </p:sp>
      <p:sp>
        <p:nvSpPr>
          <p:cNvPr id="414" name="Google Shape;414;p3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415" name="Google Shape;41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080" y="2693758"/>
            <a:ext cx="2560320" cy="2845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17280" y="2891836"/>
            <a:ext cx="2904420" cy="2894573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"/>
          <p:cNvSpPr txBox="1"/>
          <p:nvPr/>
        </p:nvSpPr>
        <p:spPr>
          <a:xfrm>
            <a:off x="2232956" y="3616960"/>
            <a:ext cx="85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FFFF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Empty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FFFF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Space</a:t>
            </a:r>
            <a:endParaRPr sz="1300" b="1" i="0" u="none" strike="noStrike" cap="none">
              <a:solidFill>
                <a:srgbClr val="FFFF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418" name="Google Shape;418;p3"/>
          <p:cNvSpPr txBox="1"/>
          <p:nvPr/>
        </p:nvSpPr>
        <p:spPr>
          <a:xfrm>
            <a:off x="9753600" y="3211918"/>
            <a:ext cx="1332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Insert Coil </a:t>
            </a:r>
            <a:endParaRPr sz="1600" b="1" i="0" u="none" strike="noStrike" cap="none">
              <a:solidFill>
                <a:srgbClr val="FFFF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419" name="Google Shape;419;p3"/>
          <p:cNvSpPr/>
          <p:nvPr/>
        </p:nvSpPr>
        <p:spPr>
          <a:xfrm>
            <a:off x="1991359" y="3810000"/>
            <a:ext cx="264160" cy="306267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"/>
          <p:cNvSpPr/>
          <p:nvPr/>
        </p:nvSpPr>
        <p:spPr>
          <a:xfrm rot="-5400000">
            <a:off x="10072970" y="3612028"/>
            <a:ext cx="457200" cy="457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"/>
          <p:cNvSpPr txBox="1"/>
          <p:nvPr/>
        </p:nvSpPr>
        <p:spPr>
          <a:xfrm>
            <a:off x="218487" y="5370375"/>
            <a:ext cx="3403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 i="0" u="none" strike="noStrike" cap="none">
                <a:solidFill>
                  <a:srgbClr val="000000"/>
                </a:solidFill>
                <a:highlight>
                  <a:schemeClr val="lt1"/>
                </a:highlight>
              </a:rPr>
              <a:t>BNL Nb3Sn common coil dipole DCC017 without insert coil</a:t>
            </a:r>
            <a:endParaRPr sz="1700" i="0" u="none" strike="noStrike" cap="none">
              <a:solidFill>
                <a:srgbClr val="000000"/>
              </a:solidFill>
              <a:highlight>
                <a:schemeClr val="lt1"/>
              </a:highlight>
            </a:endParaRPr>
          </a:p>
        </p:txBody>
      </p:sp>
      <p:sp>
        <p:nvSpPr>
          <p:cNvPr id="422" name="Google Shape;422;p3"/>
          <p:cNvSpPr/>
          <p:nvPr/>
        </p:nvSpPr>
        <p:spPr>
          <a:xfrm>
            <a:off x="4322046" y="5538784"/>
            <a:ext cx="3352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 i="0" u="none" strike="noStrike" cap="none">
                <a:solidFill>
                  <a:srgbClr val="000000"/>
                </a:solidFill>
              </a:rPr>
              <a:t>Structure for Test coil insert in Common coil</a:t>
            </a:r>
            <a:endParaRPr sz="17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23" name="Google Shape;423;p3"/>
          <p:cNvSpPr/>
          <p:nvPr/>
        </p:nvSpPr>
        <p:spPr>
          <a:xfrm>
            <a:off x="8374925" y="5538775"/>
            <a:ext cx="3731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 i="0" u="none" strike="noStrike" cap="none">
                <a:solidFill>
                  <a:srgbClr val="000000"/>
                </a:solidFill>
                <a:highlight>
                  <a:schemeClr val="lt1"/>
                </a:highlight>
              </a:rPr>
              <a:t>HTS coils inside Nb</a:t>
            </a:r>
            <a:r>
              <a:rPr lang="en-US" sz="1700" i="0" u="none" strike="noStrike" cap="none" baseline="-25000">
                <a:solidFill>
                  <a:srgbClr val="000000"/>
                </a:solidFill>
                <a:highlight>
                  <a:schemeClr val="lt1"/>
                </a:highlight>
              </a:rPr>
              <a:t>3</a:t>
            </a:r>
            <a:r>
              <a:rPr lang="en-US" sz="1700" i="0" u="none" strike="noStrike" cap="none">
                <a:solidFill>
                  <a:srgbClr val="000000"/>
                </a:solidFill>
                <a:highlight>
                  <a:schemeClr val="lt1"/>
                </a:highlight>
              </a:rPr>
              <a:t>Sn dipole - early</a:t>
            </a:r>
            <a:r>
              <a:rPr lang="en-US" sz="1700">
                <a:highlight>
                  <a:schemeClr val="lt1"/>
                </a:highlight>
              </a:rPr>
              <a:t> </a:t>
            </a:r>
            <a:r>
              <a:rPr lang="en-US" sz="1700" i="0" u="none" strike="noStrike" cap="none">
                <a:solidFill>
                  <a:srgbClr val="000000"/>
                </a:solidFill>
                <a:highlight>
                  <a:schemeClr val="lt1"/>
                </a:highlight>
              </a:rPr>
              <a:t>experience of HTS/LTS hybrid dipole</a:t>
            </a:r>
            <a:endParaRPr sz="1700" i="0" u="none" strike="noStrike" cap="none">
              <a:solidFill>
                <a:srgbClr val="000000"/>
              </a:solidFill>
              <a:highlight>
                <a:schemeClr val="lt1"/>
              </a:highlight>
            </a:endParaRPr>
          </a:p>
        </p:txBody>
      </p:sp>
      <p:sp>
        <p:nvSpPr>
          <p:cNvPr id="424" name="Google Shape;424;p3"/>
          <p:cNvSpPr txBox="1"/>
          <p:nvPr/>
        </p:nvSpPr>
        <p:spPr>
          <a:xfrm>
            <a:off x="131875" y="955100"/>
            <a:ext cx="118242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746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❖"/>
            </a:pPr>
            <a:r>
              <a:rPr lang="en-US"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Nb</a:t>
            </a:r>
            <a:r>
              <a:rPr lang="en-US" sz="23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Sn, common coil 2-in-1 dipole that allows two insert coils in two aperture</a:t>
            </a:r>
            <a:endParaRPr sz="2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❖"/>
            </a:pPr>
            <a:r>
              <a:rPr lang="en-US"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 is designed to provide a large open space (~30 mm X 335 mm) </a:t>
            </a:r>
            <a:endParaRPr sz="2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❖"/>
            </a:pPr>
            <a:r>
              <a:rPr lang="en-US"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insert coils can be tested in the background field of up to 10 T (+ self-field) </a:t>
            </a:r>
            <a:endParaRPr sz="2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❖"/>
            </a:pPr>
            <a:r>
              <a:rPr lang="en-US"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Facilitates a rapid-turn around, low-cost R&amp;D approach for high field magnets</a:t>
            </a:r>
            <a:endParaRPr sz="2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3"/>
          <p:cNvPicPr preferRelativeResize="0"/>
          <p:nvPr/>
        </p:nvPicPr>
        <p:blipFill rotWithShape="1">
          <a:blip r:embed="rId5">
            <a:alphaModFix/>
          </a:blip>
          <a:srcRect l="17224" t="6959" r="12785"/>
          <a:stretch/>
        </p:blipFill>
        <p:spPr>
          <a:xfrm>
            <a:off x="3843500" y="3211921"/>
            <a:ext cx="4230675" cy="2111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254f7b7820_2_34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Upcoming Test Plan @ BNL, Upton</a:t>
            </a:r>
            <a:endParaRPr/>
          </a:p>
        </p:txBody>
      </p:sp>
      <p:sp>
        <p:nvSpPr>
          <p:cNvPr id="431" name="Google Shape;431;g2254f7b7820_2_344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grpSp>
        <p:nvGrpSpPr>
          <p:cNvPr id="432" name="Google Shape;432;g2254f7b7820_2_344"/>
          <p:cNvGrpSpPr/>
          <p:nvPr/>
        </p:nvGrpSpPr>
        <p:grpSpPr>
          <a:xfrm>
            <a:off x="1106005" y="1811080"/>
            <a:ext cx="4074255" cy="2064935"/>
            <a:chOff x="4572000" y="3564672"/>
            <a:chExt cx="4530474" cy="2290047"/>
          </a:xfrm>
        </p:grpSpPr>
        <p:pic>
          <p:nvPicPr>
            <p:cNvPr id="433" name="Google Shape;433;g2254f7b7820_2_34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72000" y="3622471"/>
              <a:ext cx="4530474" cy="22322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4" name="Google Shape;434;g2254f7b7820_2_344"/>
            <p:cNvSpPr/>
            <p:nvPr/>
          </p:nvSpPr>
          <p:spPr>
            <a:xfrm>
              <a:off x="4786016" y="5069655"/>
              <a:ext cx="934095" cy="497031"/>
            </a:xfrm>
            <a:prstGeom prst="rect">
              <a:avLst/>
            </a:prstGeom>
            <a:noFill/>
            <a:ln w="25400" cap="flat" cmpd="sng">
              <a:solidFill>
                <a:srgbClr val="3333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35" name="Google Shape;435;g2254f7b7820_2_344"/>
            <p:cNvCxnSpPr/>
            <p:nvPr/>
          </p:nvCxnSpPr>
          <p:spPr>
            <a:xfrm rot="10800000" flipH="1">
              <a:off x="5326076" y="3622472"/>
              <a:ext cx="3274355" cy="1320425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436" name="Google Shape;436;g2254f7b7820_2_344"/>
            <p:cNvCxnSpPr/>
            <p:nvPr/>
          </p:nvCxnSpPr>
          <p:spPr>
            <a:xfrm rot="10800000">
              <a:off x="5241455" y="4886189"/>
              <a:ext cx="203324" cy="229399"/>
            </a:xfrm>
            <a:prstGeom prst="straightConnector1">
              <a:avLst/>
            </a:prstGeom>
            <a:noFill/>
            <a:ln w="952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7" name="Google Shape;437;g2254f7b7820_2_344"/>
            <p:cNvSpPr txBox="1"/>
            <p:nvPr/>
          </p:nvSpPr>
          <p:spPr>
            <a:xfrm rot="-1345314">
              <a:off x="6538564" y="3918199"/>
              <a:ext cx="828213" cy="375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323.2</a:t>
              </a:r>
              <a:endParaRPr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38" name="Google Shape;438;g2254f7b7820_2_344"/>
            <p:cNvCxnSpPr/>
            <p:nvPr/>
          </p:nvCxnSpPr>
          <p:spPr>
            <a:xfrm rot="10800000">
              <a:off x="8589024" y="3564672"/>
              <a:ext cx="136943" cy="154506"/>
            </a:xfrm>
            <a:prstGeom prst="straightConnector1">
              <a:avLst/>
            </a:prstGeom>
            <a:noFill/>
            <a:ln w="952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439" name="Google Shape;439;g2254f7b7820_2_344"/>
          <p:cNvGrpSpPr/>
          <p:nvPr/>
        </p:nvGrpSpPr>
        <p:grpSpPr>
          <a:xfrm>
            <a:off x="365075" y="1710565"/>
            <a:ext cx="1966275" cy="1123353"/>
            <a:chOff x="436973" y="1943336"/>
            <a:chExt cx="2186451" cy="1247754"/>
          </a:xfrm>
        </p:grpSpPr>
        <p:pic>
          <p:nvPicPr>
            <p:cNvPr id="440" name="Google Shape;440;g2254f7b7820_2_3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6973" y="1943336"/>
              <a:ext cx="2186451" cy="1247754"/>
            </a:xfrm>
            <a:prstGeom prst="rect">
              <a:avLst/>
            </a:prstGeom>
            <a:noFill/>
            <a:ln w="19050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</p:pic>
        <p:grpSp>
          <p:nvGrpSpPr>
            <p:cNvPr id="441" name="Google Shape;441;g2254f7b7820_2_344"/>
            <p:cNvGrpSpPr/>
            <p:nvPr/>
          </p:nvGrpSpPr>
          <p:grpSpPr>
            <a:xfrm>
              <a:off x="1766647" y="2133241"/>
              <a:ext cx="810600" cy="957837"/>
              <a:chOff x="2083762" y="698915"/>
              <a:chExt cx="810600" cy="957837"/>
            </a:xfrm>
          </p:grpSpPr>
          <p:cxnSp>
            <p:nvCxnSpPr>
              <p:cNvPr id="442" name="Google Shape;442;g2254f7b7820_2_344"/>
              <p:cNvCxnSpPr/>
              <p:nvPr/>
            </p:nvCxnSpPr>
            <p:spPr>
              <a:xfrm rot="10800000">
                <a:off x="2083766" y="698915"/>
                <a:ext cx="293964" cy="867813"/>
              </a:xfrm>
              <a:prstGeom prst="straightConnector1">
                <a:avLst/>
              </a:prstGeom>
              <a:noFill/>
              <a:ln w="952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443" name="Google Shape;443;g2254f7b7820_2_344"/>
              <p:cNvCxnSpPr/>
              <p:nvPr/>
            </p:nvCxnSpPr>
            <p:spPr>
              <a:xfrm flipH="1">
                <a:off x="2377730" y="1566726"/>
                <a:ext cx="504000" cy="1"/>
              </a:xfrm>
              <a:prstGeom prst="straightConnector1">
                <a:avLst/>
              </a:prstGeom>
              <a:noFill/>
              <a:ln w="9525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444" name="Google Shape;444;g2254f7b7820_2_344"/>
              <p:cNvSpPr txBox="1"/>
              <p:nvPr/>
            </p:nvSpPr>
            <p:spPr>
              <a:xfrm>
                <a:off x="2083762" y="1314752"/>
                <a:ext cx="810600" cy="34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R5.5</a:t>
                </a:r>
                <a:endParaRPr sz="14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45" name="Google Shape;445;g2254f7b7820_2_344"/>
          <p:cNvSpPr txBox="1"/>
          <p:nvPr/>
        </p:nvSpPr>
        <p:spPr>
          <a:xfrm>
            <a:off x="176977" y="4418955"/>
            <a:ext cx="11703600" cy="1785600"/>
          </a:xfrm>
          <a:prstGeom prst="rect">
            <a:avLst/>
          </a:prstGeom>
          <a:solidFill>
            <a:srgbClr val="FDE9D8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Test Plan</a:t>
            </a:r>
            <a:r>
              <a:rPr lang="en-US" sz="2200" b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in July 2023 @BNL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Two HTS insert coils in two apertures of the common coil dipole: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Upper Bore: field primarily parallel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Lower bore: field primarily perpendicular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7 hall probes will be installed along the length to measure the magnetic field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6" name="Google Shape;446;g2254f7b7820_2_344" descr="A screenshot of a cell pho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" t="9064" r="29505" b="2032"/>
          <a:stretch/>
        </p:blipFill>
        <p:spPr>
          <a:xfrm>
            <a:off x="6584647" y="973052"/>
            <a:ext cx="2607156" cy="147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2254f7b7820_2_344"/>
          <p:cNvPicPr preferRelativeResize="0"/>
          <p:nvPr/>
        </p:nvPicPr>
        <p:blipFill rotWithShape="1">
          <a:blip r:embed="rId6">
            <a:alphaModFix/>
          </a:blip>
          <a:srcRect l="18884" t="7012" b="10924"/>
          <a:stretch/>
        </p:blipFill>
        <p:spPr>
          <a:xfrm>
            <a:off x="9391266" y="817187"/>
            <a:ext cx="2566174" cy="17772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8" name="Google Shape;448;g2254f7b7820_2_344"/>
          <p:cNvGrpSpPr/>
          <p:nvPr/>
        </p:nvGrpSpPr>
        <p:grpSpPr>
          <a:xfrm>
            <a:off x="7414752" y="2225771"/>
            <a:ext cx="2136069" cy="2270381"/>
            <a:chOff x="5448919" y="1333962"/>
            <a:chExt cx="2136069" cy="2270381"/>
          </a:xfrm>
        </p:grpSpPr>
        <p:sp>
          <p:nvSpPr>
            <p:cNvPr id="449" name="Google Shape;449;g2254f7b7820_2_344"/>
            <p:cNvSpPr/>
            <p:nvPr/>
          </p:nvSpPr>
          <p:spPr>
            <a:xfrm>
              <a:off x="6074792" y="3225919"/>
              <a:ext cx="146565" cy="19037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25400" cap="flat" cmpd="sng">
              <a:solidFill>
                <a:srgbClr val="00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g2254f7b7820_2_344"/>
            <p:cNvSpPr/>
            <p:nvPr/>
          </p:nvSpPr>
          <p:spPr>
            <a:xfrm rot="10800000" flipH="1">
              <a:off x="6078564" y="1928143"/>
              <a:ext cx="146565" cy="19037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25400" cap="flat" cmpd="sng">
              <a:solidFill>
                <a:srgbClr val="00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g2254f7b7820_2_344"/>
            <p:cNvSpPr txBox="1"/>
            <p:nvPr/>
          </p:nvSpPr>
          <p:spPr>
            <a:xfrm>
              <a:off x="6242488" y="2303232"/>
              <a:ext cx="13425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Background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field :~10 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52" name="Google Shape;452;g2254f7b7820_2_344"/>
            <p:cNvCxnSpPr>
              <a:endCxn id="450" idx="0"/>
            </p:cNvCxnSpPr>
            <p:nvPr/>
          </p:nvCxnSpPr>
          <p:spPr>
            <a:xfrm rot="10800000">
              <a:off x="6151847" y="2118513"/>
              <a:ext cx="146700" cy="282300"/>
            </a:xfrm>
            <a:prstGeom prst="straightConnector1">
              <a:avLst/>
            </a:prstGeom>
            <a:noFill/>
            <a:ln w="9525" cap="rnd" cmpd="sng">
              <a:solidFill>
                <a:srgbClr val="0066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3" name="Google Shape;453;g2254f7b7820_2_344"/>
            <p:cNvCxnSpPr/>
            <p:nvPr/>
          </p:nvCxnSpPr>
          <p:spPr>
            <a:xfrm flipH="1">
              <a:off x="6148075" y="2736738"/>
              <a:ext cx="166075" cy="456136"/>
            </a:xfrm>
            <a:prstGeom prst="straightConnector1">
              <a:avLst/>
            </a:prstGeom>
            <a:noFill/>
            <a:ln w="9525" cap="rnd" cmpd="sng">
              <a:solidFill>
                <a:srgbClr val="0066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454" name="Google Shape;454;g2254f7b7820_2_344"/>
            <p:cNvGrpSpPr/>
            <p:nvPr/>
          </p:nvGrpSpPr>
          <p:grpSpPr>
            <a:xfrm>
              <a:off x="5859951" y="1736572"/>
              <a:ext cx="580935" cy="581378"/>
              <a:chOff x="5029638" y="1559878"/>
              <a:chExt cx="580935" cy="581378"/>
            </a:xfrm>
          </p:grpSpPr>
          <p:sp>
            <p:nvSpPr>
              <p:cNvPr id="455" name="Google Shape;455;g2254f7b7820_2_344"/>
              <p:cNvSpPr/>
              <p:nvPr/>
            </p:nvSpPr>
            <p:spPr>
              <a:xfrm>
                <a:off x="5029638" y="1559878"/>
                <a:ext cx="171374" cy="581378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g2254f7b7820_2_344"/>
              <p:cNvSpPr/>
              <p:nvPr/>
            </p:nvSpPr>
            <p:spPr>
              <a:xfrm>
                <a:off x="5439199" y="1559878"/>
                <a:ext cx="171374" cy="581378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g2254f7b7820_2_344"/>
              <p:cNvSpPr/>
              <p:nvPr/>
            </p:nvSpPr>
            <p:spPr>
              <a:xfrm>
                <a:off x="5203494" y="1560716"/>
                <a:ext cx="232951" cy="644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g2254f7b7820_2_344"/>
              <p:cNvSpPr/>
              <p:nvPr/>
            </p:nvSpPr>
            <p:spPr>
              <a:xfrm>
                <a:off x="5203494" y="2075017"/>
                <a:ext cx="232951" cy="644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59" name="Google Shape;459;g2254f7b7820_2_344"/>
              <p:cNvGrpSpPr/>
              <p:nvPr/>
            </p:nvGrpSpPr>
            <p:grpSpPr>
              <a:xfrm>
                <a:off x="5228537" y="1627703"/>
                <a:ext cx="81285" cy="118065"/>
                <a:chOff x="6066790" y="1810077"/>
                <a:chExt cx="81285" cy="118065"/>
              </a:xfrm>
            </p:grpSpPr>
            <p:sp>
              <p:nvSpPr>
                <p:cNvPr id="460" name="Google Shape;460;g2254f7b7820_2_344"/>
                <p:cNvSpPr/>
                <p:nvPr/>
              </p:nvSpPr>
              <p:spPr>
                <a:xfrm>
                  <a:off x="6069438" y="1810077"/>
                  <a:ext cx="78637" cy="118065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61" name="Google Shape;461;g2254f7b7820_2_344"/>
                <p:cNvCxnSpPr/>
                <p:nvPr/>
              </p:nvCxnSpPr>
              <p:spPr>
                <a:xfrm>
                  <a:off x="6069438" y="1819003"/>
                  <a:ext cx="78637" cy="10913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62" name="Google Shape;462;g2254f7b7820_2_344"/>
                <p:cNvCxnSpPr/>
                <p:nvPr/>
              </p:nvCxnSpPr>
              <p:spPr>
                <a:xfrm rot="10800000" flipH="1">
                  <a:off x="6066790" y="1816754"/>
                  <a:ext cx="78637" cy="10913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63" name="Google Shape;463;g2254f7b7820_2_344"/>
              <p:cNvGrpSpPr/>
              <p:nvPr/>
            </p:nvGrpSpPr>
            <p:grpSpPr>
              <a:xfrm>
                <a:off x="5337072" y="1628676"/>
                <a:ext cx="81285" cy="118065"/>
                <a:chOff x="6066790" y="1810077"/>
                <a:chExt cx="81285" cy="118065"/>
              </a:xfrm>
            </p:grpSpPr>
            <p:sp>
              <p:nvSpPr>
                <p:cNvPr id="464" name="Google Shape;464;g2254f7b7820_2_344"/>
                <p:cNvSpPr/>
                <p:nvPr/>
              </p:nvSpPr>
              <p:spPr>
                <a:xfrm>
                  <a:off x="6069438" y="1810077"/>
                  <a:ext cx="78637" cy="118065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65" name="Google Shape;465;g2254f7b7820_2_344"/>
                <p:cNvCxnSpPr/>
                <p:nvPr/>
              </p:nvCxnSpPr>
              <p:spPr>
                <a:xfrm>
                  <a:off x="6069438" y="1819003"/>
                  <a:ext cx="78637" cy="10913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66" name="Google Shape;466;g2254f7b7820_2_344"/>
                <p:cNvCxnSpPr/>
                <p:nvPr/>
              </p:nvCxnSpPr>
              <p:spPr>
                <a:xfrm rot="10800000" flipH="1">
                  <a:off x="6066790" y="1816754"/>
                  <a:ext cx="78637" cy="10913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67" name="Google Shape;467;g2254f7b7820_2_344"/>
              <p:cNvGrpSpPr/>
              <p:nvPr/>
            </p:nvGrpSpPr>
            <p:grpSpPr>
              <a:xfrm>
                <a:off x="5227763" y="1953730"/>
                <a:ext cx="81285" cy="118065"/>
                <a:chOff x="6066790" y="1810077"/>
                <a:chExt cx="81285" cy="118065"/>
              </a:xfrm>
            </p:grpSpPr>
            <p:sp>
              <p:nvSpPr>
                <p:cNvPr id="468" name="Google Shape;468;g2254f7b7820_2_344"/>
                <p:cNvSpPr/>
                <p:nvPr/>
              </p:nvSpPr>
              <p:spPr>
                <a:xfrm>
                  <a:off x="6069438" y="1810077"/>
                  <a:ext cx="78637" cy="118065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69" name="Google Shape;469;g2254f7b7820_2_344"/>
                <p:cNvCxnSpPr/>
                <p:nvPr/>
              </p:nvCxnSpPr>
              <p:spPr>
                <a:xfrm>
                  <a:off x="6069438" y="1819003"/>
                  <a:ext cx="78637" cy="10913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70" name="Google Shape;470;g2254f7b7820_2_344"/>
                <p:cNvCxnSpPr/>
                <p:nvPr/>
              </p:nvCxnSpPr>
              <p:spPr>
                <a:xfrm rot="10800000" flipH="1">
                  <a:off x="6066790" y="1816754"/>
                  <a:ext cx="78637" cy="10913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71" name="Google Shape;471;g2254f7b7820_2_344"/>
              <p:cNvGrpSpPr/>
              <p:nvPr/>
            </p:nvGrpSpPr>
            <p:grpSpPr>
              <a:xfrm>
                <a:off x="5336545" y="1952040"/>
                <a:ext cx="81285" cy="118065"/>
                <a:chOff x="6066790" y="1810077"/>
                <a:chExt cx="81285" cy="118065"/>
              </a:xfrm>
            </p:grpSpPr>
            <p:sp>
              <p:nvSpPr>
                <p:cNvPr id="472" name="Google Shape;472;g2254f7b7820_2_344"/>
                <p:cNvSpPr/>
                <p:nvPr/>
              </p:nvSpPr>
              <p:spPr>
                <a:xfrm>
                  <a:off x="6069438" y="1810077"/>
                  <a:ext cx="78637" cy="118065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73" name="Google Shape;473;g2254f7b7820_2_344"/>
                <p:cNvCxnSpPr/>
                <p:nvPr/>
              </p:nvCxnSpPr>
              <p:spPr>
                <a:xfrm>
                  <a:off x="6069438" y="1819003"/>
                  <a:ext cx="78637" cy="10913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74" name="Google Shape;474;g2254f7b7820_2_344"/>
                <p:cNvCxnSpPr/>
                <p:nvPr/>
              </p:nvCxnSpPr>
              <p:spPr>
                <a:xfrm rot="10800000" flipH="1">
                  <a:off x="6066790" y="1816754"/>
                  <a:ext cx="78637" cy="10913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475" name="Google Shape;475;g2254f7b7820_2_344"/>
              <p:cNvSpPr/>
              <p:nvPr/>
            </p:nvSpPr>
            <p:spPr>
              <a:xfrm>
                <a:off x="5203494" y="1751215"/>
                <a:ext cx="232951" cy="200266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6" name="Google Shape;476;g2254f7b7820_2_344"/>
            <p:cNvGrpSpPr/>
            <p:nvPr/>
          </p:nvGrpSpPr>
          <p:grpSpPr>
            <a:xfrm rot="5400000">
              <a:off x="5875177" y="3023186"/>
              <a:ext cx="580935" cy="581378"/>
              <a:chOff x="5029638" y="1559878"/>
              <a:chExt cx="580935" cy="581378"/>
            </a:xfrm>
          </p:grpSpPr>
          <p:sp>
            <p:nvSpPr>
              <p:cNvPr id="477" name="Google Shape;477;g2254f7b7820_2_344"/>
              <p:cNvSpPr/>
              <p:nvPr/>
            </p:nvSpPr>
            <p:spPr>
              <a:xfrm>
                <a:off x="5029638" y="1559878"/>
                <a:ext cx="171374" cy="581378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g2254f7b7820_2_344"/>
              <p:cNvSpPr/>
              <p:nvPr/>
            </p:nvSpPr>
            <p:spPr>
              <a:xfrm>
                <a:off x="5439199" y="1559878"/>
                <a:ext cx="171374" cy="581378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g2254f7b7820_2_344"/>
              <p:cNvSpPr/>
              <p:nvPr/>
            </p:nvSpPr>
            <p:spPr>
              <a:xfrm>
                <a:off x="5203494" y="1560716"/>
                <a:ext cx="232951" cy="644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g2254f7b7820_2_344"/>
              <p:cNvSpPr/>
              <p:nvPr/>
            </p:nvSpPr>
            <p:spPr>
              <a:xfrm>
                <a:off x="5203494" y="2075017"/>
                <a:ext cx="232951" cy="644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81" name="Google Shape;481;g2254f7b7820_2_344"/>
              <p:cNvGrpSpPr/>
              <p:nvPr/>
            </p:nvGrpSpPr>
            <p:grpSpPr>
              <a:xfrm>
                <a:off x="5228537" y="1627703"/>
                <a:ext cx="81285" cy="118065"/>
                <a:chOff x="6066790" y="1810077"/>
                <a:chExt cx="81285" cy="118065"/>
              </a:xfrm>
            </p:grpSpPr>
            <p:sp>
              <p:nvSpPr>
                <p:cNvPr id="482" name="Google Shape;482;g2254f7b7820_2_344"/>
                <p:cNvSpPr/>
                <p:nvPr/>
              </p:nvSpPr>
              <p:spPr>
                <a:xfrm>
                  <a:off x="6069438" y="1810077"/>
                  <a:ext cx="78637" cy="118065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83" name="Google Shape;483;g2254f7b7820_2_344"/>
                <p:cNvCxnSpPr/>
                <p:nvPr/>
              </p:nvCxnSpPr>
              <p:spPr>
                <a:xfrm>
                  <a:off x="6069438" y="1819003"/>
                  <a:ext cx="78637" cy="10913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84" name="Google Shape;484;g2254f7b7820_2_344"/>
                <p:cNvCxnSpPr/>
                <p:nvPr/>
              </p:nvCxnSpPr>
              <p:spPr>
                <a:xfrm rot="10800000" flipH="1">
                  <a:off x="6066790" y="1816754"/>
                  <a:ext cx="78637" cy="10913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85" name="Google Shape;485;g2254f7b7820_2_344"/>
              <p:cNvGrpSpPr/>
              <p:nvPr/>
            </p:nvGrpSpPr>
            <p:grpSpPr>
              <a:xfrm>
                <a:off x="5337072" y="1628676"/>
                <a:ext cx="81285" cy="118065"/>
                <a:chOff x="6066790" y="1810077"/>
                <a:chExt cx="81285" cy="118065"/>
              </a:xfrm>
            </p:grpSpPr>
            <p:sp>
              <p:nvSpPr>
                <p:cNvPr id="486" name="Google Shape;486;g2254f7b7820_2_344"/>
                <p:cNvSpPr/>
                <p:nvPr/>
              </p:nvSpPr>
              <p:spPr>
                <a:xfrm>
                  <a:off x="6069438" y="1810077"/>
                  <a:ext cx="78637" cy="118065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87" name="Google Shape;487;g2254f7b7820_2_344"/>
                <p:cNvCxnSpPr/>
                <p:nvPr/>
              </p:nvCxnSpPr>
              <p:spPr>
                <a:xfrm>
                  <a:off x="6069438" y="1819003"/>
                  <a:ext cx="78637" cy="10913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88" name="Google Shape;488;g2254f7b7820_2_344"/>
                <p:cNvCxnSpPr/>
                <p:nvPr/>
              </p:nvCxnSpPr>
              <p:spPr>
                <a:xfrm rot="10800000" flipH="1">
                  <a:off x="6066790" y="1816754"/>
                  <a:ext cx="78637" cy="10913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89" name="Google Shape;489;g2254f7b7820_2_344"/>
              <p:cNvGrpSpPr/>
              <p:nvPr/>
            </p:nvGrpSpPr>
            <p:grpSpPr>
              <a:xfrm>
                <a:off x="5227763" y="1953730"/>
                <a:ext cx="81285" cy="118065"/>
                <a:chOff x="6066790" y="1810077"/>
                <a:chExt cx="81285" cy="118065"/>
              </a:xfrm>
            </p:grpSpPr>
            <p:sp>
              <p:nvSpPr>
                <p:cNvPr id="490" name="Google Shape;490;g2254f7b7820_2_344"/>
                <p:cNvSpPr/>
                <p:nvPr/>
              </p:nvSpPr>
              <p:spPr>
                <a:xfrm>
                  <a:off x="6069438" y="1810077"/>
                  <a:ext cx="78637" cy="118065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91" name="Google Shape;491;g2254f7b7820_2_344"/>
                <p:cNvCxnSpPr/>
                <p:nvPr/>
              </p:nvCxnSpPr>
              <p:spPr>
                <a:xfrm>
                  <a:off x="6069438" y="1819003"/>
                  <a:ext cx="78637" cy="10913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92" name="Google Shape;492;g2254f7b7820_2_344"/>
                <p:cNvCxnSpPr/>
                <p:nvPr/>
              </p:nvCxnSpPr>
              <p:spPr>
                <a:xfrm rot="10800000" flipH="1">
                  <a:off x="6066790" y="1816754"/>
                  <a:ext cx="78637" cy="10913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93" name="Google Shape;493;g2254f7b7820_2_344"/>
              <p:cNvGrpSpPr/>
              <p:nvPr/>
            </p:nvGrpSpPr>
            <p:grpSpPr>
              <a:xfrm>
                <a:off x="5336545" y="1952040"/>
                <a:ext cx="81285" cy="118065"/>
                <a:chOff x="6066790" y="1810077"/>
                <a:chExt cx="81285" cy="118065"/>
              </a:xfrm>
            </p:grpSpPr>
            <p:sp>
              <p:nvSpPr>
                <p:cNvPr id="494" name="Google Shape;494;g2254f7b7820_2_344"/>
                <p:cNvSpPr/>
                <p:nvPr/>
              </p:nvSpPr>
              <p:spPr>
                <a:xfrm>
                  <a:off x="6069438" y="1810077"/>
                  <a:ext cx="78637" cy="118065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95" name="Google Shape;495;g2254f7b7820_2_344"/>
                <p:cNvCxnSpPr/>
                <p:nvPr/>
              </p:nvCxnSpPr>
              <p:spPr>
                <a:xfrm>
                  <a:off x="6069438" y="1819003"/>
                  <a:ext cx="78637" cy="10913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96" name="Google Shape;496;g2254f7b7820_2_344"/>
                <p:cNvCxnSpPr/>
                <p:nvPr/>
              </p:nvCxnSpPr>
              <p:spPr>
                <a:xfrm rot="10800000" flipH="1">
                  <a:off x="6066790" y="1816754"/>
                  <a:ext cx="78637" cy="10913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497" name="Google Shape;497;g2254f7b7820_2_344"/>
              <p:cNvSpPr/>
              <p:nvPr/>
            </p:nvSpPr>
            <p:spPr>
              <a:xfrm>
                <a:off x="5203494" y="1751215"/>
                <a:ext cx="232951" cy="200266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8" name="Google Shape;498;g2254f7b7820_2_344"/>
            <p:cNvSpPr/>
            <p:nvPr/>
          </p:nvSpPr>
          <p:spPr>
            <a:xfrm>
              <a:off x="5869527" y="1748204"/>
              <a:ext cx="573946" cy="574693"/>
            </a:xfrm>
            <a:prstGeom prst="rect">
              <a:avLst/>
            </a:prstGeom>
            <a:solidFill>
              <a:srgbClr val="FFFFCC">
                <a:alpha val="20000"/>
              </a:srgbClr>
            </a:solidFill>
            <a:ln w="222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g2254f7b7820_2_344"/>
            <p:cNvSpPr/>
            <p:nvPr/>
          </p:nvSpPr>
          <p:spPr>
            <a:xfrm>
              <a:off x="5868482" y="3027172"/>
              <a:ext cx="573946" cy="574693"/>
            </a:xfrm>
            <a:prstGeom prst="rect">
              <a:avLst/>
            </a:prstGeom>
            <a:solidFill>
              <a:srgbClr val="FFFFCC">
                <a:alpha val="20000"/>
              </a:srgbClr>
            </a:solidFill>
            <a:ln w="22225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00" name="Google Shape;500;g2254f7b7820_2_344"/>
            <p:cNvGrpSpPr/>
            <p:nvPr/>
          </p:nvGrpSpPr>
          <p:grpSpPr>
            <a:xfrm>
              <a:off x="5852301" y="1333962"/>
              <a:ext cx="595434" cy="371845"/>
              <a:chOff x="5852301" y="1333962"/>
              <a:chExt cx="595434" cy="371845"/>
            </a:xfrm>
          </p:grpSpPr>
          <p:cxnSp>
            <p:nvCxnSpPr>
              <p:cNvPr id="501" name="Google Shape;501;g2254f7b7820_2_344"/>
              <p:cNvCxnSpPr/>
              <p:nvPr/>
            </p:nvCxnSpPr>
            <p:spPr>
              <a:xfrm rot="10800000">
                <a:off x="6447735" y="1525807"/>
                <a:ext cx="0" cy="180000"/>
              </a:xfrm>
              <a:prstGeom prst="straightConnector1">
                <a:avLst/>
              </a:prstGeom>
              <a:solidFill>
                <a:schemeClr val="lt1"/>
              </a:solidFill>
              <a:ln w="9525" cap="rnd" cmpd="sng">
                <a:solidFill>
                  <a:srgbClr val="FF00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502" name="Google Shape;502;g2254f7b7820_2_344"/>
              <p:cNvSpPr txBox="1"/>
              <p:nvPr/>
            </p:nvSpPr>
            <p:spPr>
              <a:xfrm>
                <a:off x="5946102" y="1333962"/>
                <a:ext cx="41870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1" i="0" u="none" strike="noStrike" cap="none">
                    <a:solidFill>
                      <a:srgbClr val="FF00FF"/>
                    </a:solidFill>
                    <a:latin typeface="Arial"/>
                    <a:ea typeface="Arial"/>
                    <a:cs typeface="Arial"/>
                    <a:sym typeface="Arial"/>
                  </a:rPr>
                  <a:t>29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03" name="Google Shape;503;g2254f7b7820_2_344"/>
              <p:cNvCxnSpPr/>
              <p:nvPr/>
            </p:nvCxnSpPr>
            <p:spPr>
              <a:xfrm>
                <a:off x="5859951" y="1611954"/>
                <a:ext cx="587784" cy="0"/>
              </a:xfrm>
              <a:prstGeom prst="straightConnector1">
                <a:avLst/>
              </a:prstGeom>
              <a:solidFill>
                <a:schemeClr val="lt1"/>
              </a:solidFill>
              <a:ln w="9525" cap="rnd" cmpd="sng">
                <a:solidFill>
                  <a:srgbClr val="FF00FF"/>
                </a:solidFill>
                <a:prstDash val="solid"/>
                <a:round/>
                <a:headEnd type="stealth" w="sm" len="sm"/>
                <a:tailEnd type="stealth" w="sm" len="sm"/>
              </a:ln>
            </p:spPr>
          </p:cxnSp>
          <p:cxnSp>
            <p:nvCxnSpPr>
              <p:cNvPr id="504" name="Google Shape;504;g2254f7b7820_2_344"/>
              <p:cNvCxnSpPr/>
              <p:nvPr/>
            </p:nvCxnSpPr>
            <p:spPr>
              <a:xfrm rot="10800000">
                <a:off x="5852301" y="1525807"/>
                <a:ext cx="0" cy="180000"/>
              </a:xfrm>
              <a:prstGeom prst="straightConnector1">
                <a:avLst/>
              </a:prstGeom>
              <a:solidFill>
                <a:schemeClr val="lt1"/>
              </a:solidFill>
              <a:ln w="9525" cap="rnd" cmpd="sng">
                <a:solidFill>
                  <a:srgbClr val="FF00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505" name="Google Shape;505;g2254f7b7820_2_344"/>
            <p:cNvGrpSpPr/>
            <p:nvPr/>
          </p:nvGrpSpPr>
          <p:grpSpPr>
            <a:xfrm rot="-5400000">
              <a:off x="5337124" y="1845074"/>
              <a:ext cx="595434" cy="371844"/>
              <a:chOff x="5001460" y="1845685"/>
              <a:chExt cx="595434" cy="371844"/>
            </a:xfrm>
          </p:grpSpPr>
          <p:cxnSp>
            <p:nvCxnSpPr>
              <p:cNvPr id="506" name="Google Shape;506;g2254f7b7820_2_344"/>
              <p:cNvCxnSpPr/>
              <p:nvPr/>
            </p:nvCxnSpPr>
            <p:spPr>
              <a:xfrm rot="10800000">
                <a:off x="5596894" y="2037529"/>
                <a:ext cx="0" cy="180000"/>
              </a:xfrm>
              <a:prstGeom prst="straightConnector1">
                <a:avLst/>
              </a:prstGeom>
              <a:solidFill>
                <a:schemeClr val="lt1"/>
              </a:solidFill>
              <a:ln w="9525" cap="rnd" cmpd="sng">
                <a:solidFill>
                  <a:srgbClr val="FF00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507" name="Google Shape;507;g2254f7b7820_2_344"/>
              <p:cNvSpPr txBox="1"/>
              <p:nvPr/>
            </p:nvSpPr>
            <p:spPr>
              <a:xfrm>
                <a:off x="5095262" y="1845685"/>
                <a:ext cx="41870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1" i="0" u="none" strike="noStrike" cap="none">
                    <a:solidFill>
                      <a:srgbClr val="FF00FF"/>
                    </a:solidFill>
                    <a:latin typeface="Arial"/>
                    <a:ea typeface="Arial"/>
                    <a:cs typeface="Arial"/>
                    <a:sym typeface="Arial"/>
                  </a:rPr>
                  <a:t>29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08" name="Google Shape;508;g2254f7b7820_2_344"/>
              <p:cNvCxnSpPr/>
              <p:nvPr/>
            </p:nvCxnSpPr>
            <p:spPr>
              <a:xfrm>
                <a:off x="5009110" y="2123676"/>
                <a:ext cx="587784" cy="0"/>
              </a:xfrm>
              <a:prstGeom prst="straightConnector1">
                <a:avLst/>
              </a:prstGeom>
              <a:solidFill>
                <a:schemeClr val="lt1"/>
              </a:solidFill>
              <a:ln w="9525" cap="rnd" cmpd="sng">
                <a:solidFill>
                  <a:srgbClr val="FF00FF"/>
                </a:solidFill>
                <a:prstDash val="solid"/>
                <a:round/>
                <a:headEnd type="stealth" w="sm" len="sm"/>
                <a:tailEnd type="stealth" w="sm" len="sm"/>
              </a:ln>
            </p:spPr>
          </p:cxnSp>
          <p:cxnSp>
            <p:nvCxnSpPr>
              <p:cNvPr id="509" name="Google Shape;509;g2254f7b7820_2_344"/>
              <p:cNvCxnSpPr/>
              <p:nvPr/>
            </p:nvCxnSpPr>
            <p:spPr>
              <a:xfrm rot="10800000">
                <a:off x="5001460" y="2037529"/>
                <a:ext cx="0" cy="180000"/>
              </a:xfrm>
              <a:prstGeom prst="straightConnector1">
                <a:avLst/>
              </a:prstGeom>
              <a:solidFill>
                <a:schemeClr val="lt1"/>
              </a:solidFill>
              <a:ln w="9525" cap="rnd" cmpd="sng">
                <a:solidFill>
                  <a:srgbClr val="FF00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510" name="Google Shape;510;g2254f7b7820_2_344"/>
          <p:cNvSpPr/>
          <p:nvPr/>
        </p:nvSpPr>
        <p:spPr>
          <a:xfrm>
            <a:off x="176973" y="914400"/>
            <a:ext cx="651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Design study in undergoing in parallel</a:t>
            </a:r>
            <a:endParaRPr sz="1800" b="1" i="0" u="none" strike="noStrike" cap="none">
              <a:solidFill>
                <a:srgbClr val="00206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511" name="Google Shape;511;g2254f7b7820_2_344"/>
          <p:cNvSpPr/>
          <p:nvPr/>
        </p:nvSpPr>
        <p:spPr>
          <a:xfrm>
            <a:off x="82225" y="1349375"/>
            <a:ext cx="612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Field Quality studies will be undertaken at BNL</a:t>
            </a:r>
            <a:endParaRPr sz="1800" b="1" i="0" u="none" strike="noStrike" cap="none">
              <a:solidFill>
                <a:srgbClr val="00206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grpSp>
        <p:nvGrpSpPr>
          <p:cNvPr id="512" name="Google Shape;512;g2254f7b7820_2_344"/>
          <p:cNvGrpSpPr/>
          <p:nvPr/>
        </p:nvGrpSpPr>
        <p:grpSpPr>
          <a:xfrm>
            <a:off x="9577058" y="2362301"/>
            <a:ext cx="2616302" cy="2385661"/>
            <a:chOff x="6785430" y="1961169"/>
            <a:chExt cx="1967537" cy="1794087"/>
          </a:xfrm>
        </p:grpSpPr>
        <p:pic>
          <p:nvPicPr>
            <p:cNvPr id="513" name="Google Shape;513;g2254f7b7820_2_344" descr="fig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785430" y="2257969"/>
              <a:ext cx="1670340" cy="140122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4" name="Google Shape;514;g2254f7b7820_2_344"/>
            <p:cNvCxnSpPr/>
            <p:nvPr/>
          </p:nvCxnSpPr>
          <p:spPr>
            <a:xfrm rot="10800000">
              <a:off x="7588007" y="2166579"/>
              <a:ext cx="0" cy="387949"/>
            </a:xfrm>
            <a:prstGeom prst="straightConnector1">
              <a:avLst/>
            </a:prstGeom>
            <a:solidFill>
              <a:schemeClr val="lt1"/>
            </a:solidFill>
            <a:ln w="9525" cap="rnd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5" name="Google Shape;515;g2254f7b7820_2_344"/>
            <p:cNvCxnSpPr/>
            <p:nvPr/>
          </p:nvCxnSpPr>
          <p:spPr>
            <a:xfrm rot="10800000">
              <a:off x="7680727" y="2166579"/>
              <a:ext cx="0" cy="387949"/>
            </a:xfrm>
            <a:prstGeom prst="straightConnector1">
              <a:avLst/>
            </a:prstGeom>
            <a:solidFill>
              <a:schemeClr val="lt1"/>
            </a:solidFill>
            <a:ln w="9525" cap="rnd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6" name="Google Shape;516;g2254f7b7820_2_344"/>
            <p:cNvCxnSpPr/>
            <p:nvPr/>
          </p:nvCxnSpPr>
          <p:spPr>
            <a:xfrm rot="10800000">
              <a:off x="8152610" y="2088043"/>
              <a:ext cx="0" cy="945626"/>
            </a:xfrm>
            <a:prstGeom prst="straightConnector1">
              <a:avLst/>
            </a:prstGeom>
            <a:solidFill>
              <a:schemeClr val="lt1"/>
            </a:solidFill>
            <a:ln w="9525" cap="rnd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7" name="Google Shape;517;g2254f7b7820_2_344"/>
            <p:cNvCxnSpPr/>
            <p:nvPr/>
          </p:nvCxnSpPr>
          <p:spPr>
            <a:xfrm rot="10800000">
              <a:off x="8152599" y="2809630"/>
              <a:ext cx="0" cy="945626"/>
            </a:xfrm>
            <a:prstGeom prst="straightConnector1">
              <a:avLst/>
            </a:prstGeom>
            <a:solidFill>
              <a:schemeClr val="lt1"/>
            </a:solidFill>
            <a:ln w="9525" cap="rnd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8" name="Google Shape;518;g2254f7b7820_2_344"/>
            <p:cNvCxnSpPr/>
            <p:nvPr/>
          </p:nvCxnSpPr>
          <p:spPr>
            <a:xfrm rot="10800000">
              <a:off x="8517855" y="2560857"/>
              <a:ext cx="0" cy="267255"/>
            </a:xfrm>
            <a:prstGeom prst="straightConnector1">
              <a:avLst/>
            </a:prstGeom>
            <a:solidFill>
              <a:schemeClr val="lt1"/>
            </a:solidFill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stealth" w="sm" len="sm"/>
            </a:ln>
          </p:spPr>
        </p:cxnSp>
        <p:cxnSp>
          <p:nvCxnSpPr>
            <p:cNvPr id="519" name="Google Shape;519;g2254f7b7820_2_344"/>
            <p:cNvCxnSpPr/>
            <p:nvPr/>
          </p:nvCxnSpPr>
          <p:spPr>
            <a:xfrm>
              <a:off x="8517855" y="3019644"/>
              <a:ext cx="0" cy="267255"/>
            </a:xfrm>
            <a:prstGeom prst="straightConnector1">
              <a:avLst/>
            </a:prstGeom>
            <a:solidFill>
              <a:schemeClr val="lt1"/>
            </a:solidFill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stealth" w="sm" len="sm"/>
            </a:ln>
          </p:spPr>
        </p:cxnSp>
        <p:sp>
          <p:nvSpPr>
            <p:cNvPr id="520" name="Google Shape;520;g2254f7b7820_2_344"/>
            <p:cNvSpPr txBox="1"/>
            <p:nvPr/>
          </p:nvSpPr>
          <p:spPr>
            <a:xfrm>
              <a:off x="8282741" y="2764569"/>
              <a:ext cx="470226" cy="297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00FF"/>
                  </a:solidFill>
                  <a:latin typeface="Arial"/>
                  <a:ea typeface="Arial"/>
                  <a:cs typeface="Arial"/>
                  <a:sym typeface="Arial"/>
                </a:rPr>
                <a:t>335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g2254f7b7820_2_344"/>
            <p:cNvSpPr txBox="1"/>
            <p:nvPr/>
          </p:nvSpPr>
          <p:spPr>
            <a:xfrm>
              <a:off x="7223385" y="1961169"/>
              <a:ext cx="367513" cy="297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00FF"/>
                  </a:solidFill>
                  <a:latin typeface="Arial"/>
                  <a:ea typeface="Arial"/>
                  <a:cs typeface="Arial"/>
                  <a:sym typeface="Arial"/>
                </a:rPr>
                <a:t>31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22" name="Google Shape;522;g2254f7b7820_2_344"/>
            <p:cNvCxnSpPr/>
            <p:nvPr/>
          </p:nvCxnSpPr>
          <p:spPr>
            <a:xfrm rot="10800000">
              <a:off x="7680748" y="2252726"/>
              <a:ext cx="193975" cy="0"/>
            </a:xfrm>
            <a:prstGeom prst="straightConnector1">
              <a:avLst/>
            </a:prstGeom>
            <a:solidFill>
              <a:schemeClr val="lt1"/>
            </a:solidFill>
            <a:ln w="9525" cap="rnd" cmpd="sng">
              <a:solidFill>
                <a:srgbClr val="FF00FF"/>
              </a:solidFill>
              <a:prstDash val="solid"/>
              <a:round/>
              <a:headEnd type="none" w="sm" len="sm"/>
              <a:tailEnd type="stealth" w="sm" len="sm"/>
            </a:ln>
          </p:spPr>
        </p:cxnSp>
        <p:cxnSp>
          <p:nvCxnSpPr>
            <p:cNvPr id="523" name="Google Shape;523;g2254f7b7820_2_344"/>
            <p:cNvCxnSpPr/>
            <p:nvPr/>
          </p:nvCxnSpPr>
          <p:spPr>
            <a:xfrm>
              <a:off x="7272798" y="2252726"/>
              <a:ext cx="315209" cy="0"/>
            </a:xfrm>
            <a:prstGeom prst="straightConnector1">
              <a:avLst/>
            </a:prstGeom>
            <a:solidFill>
              <a:schemeClr val="lt1"/>
            </a:solidFill>
            <a:ln w="9525" cap="rnd" cmpd="sng">
              <a:solidFill>
                <a:srgbClr val="FF00FF"/>
              </a:solidFill>
              <a:prstDash val="solid"/>
              <a:round/>
              <a:headEnd type="none" w="sm" len="sm"/>
              <a:tailEnd type="stealth" w="sm" len="sm"/>
            </a:ln>
          </p:spPr>
        </p:cxnSp>
        <p:cxnSp>
          <p:nvCxnSpPr>
            <p:cNvPr id="524" name="Google Shape;524;g2254f7b7820_2_344"/>
            <p:cNvCxnSpPr/>
            <p:nvPr/>
          </p:nvCxnSpPr>
          <p:spPr>
            <a:xfrm rot="10800000">
              <a:off x="7588007" y="2252726"/>
              <a:ext cx="92720" cy="0"/>
            </a:xfrm>
            <a:prstGeom prst="straightConnector1">
              <a:avLst/>
            </a:prstGeom>
            <a:solidFill>
              <a:schemeClr val="lt1"/>
            </a:solidFill>
            <a:ln w="9525" cap="rnd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25" name="Google Shape;525;g2254f7b7820_2_344"/>
            <p:cNvSpPr/>
            <p:nvPr/>
          </p:nvSpPr>
          <p:spPr>
            <a:xfrm>
              <a:off x="7587883" y="2614915"/>
              <a:ext cx="92838" cy="105995"/>
            </a:xfrm>
            <a:prstGeom prst="rect">
              <a:avLst/>
            </a:prstGeom>
            <a:solidFill>
              <a:srgbClr val="FFFF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g2254f7b7820_2_344"/>
            <p:cNvSpPr/>
            <p:nvPr/>
          </p:nvSpPr>
          <p:spPr>
            <a:xfrm>
              <a:off x="7582162" y="3127660"/>
              <a:ext cx="92838" cy="105995"/>
            </a:xfrm>
            <a:prstGeom prst="rect">
              <a:avLst/>
            </a:prstGeom>
            <a:solidFill>
              <a:srgbClr val="FFFF00"/>
            </a:solidFill>
            <a:ln w="25400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7" name="Google Shape;527;g2254f7b7820_2_344"/>
          <p:cNvPicPr preferRelativeResize="0"/>
          <p:nvPr/>
        </p:nvPicPr>
        <p:blipFill rotWithShape="1">
          <a:blip r:embed="rId8">
            <a:alphaModFix/>
          </a:blip>
          <a:srcRect l="8410" t="39027" r="9453" b="45243"/>
          <a:stretch/>
        </p:blipFill>
        <p:spPr>
          <a:xfrm>
            <a:off x="1483149" y="3819388"/>
            <a:ext cx="5779200" cy="622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533" name="Google Shape;533;p40"/>
          <p:cNvSpPr txBox="1">
            <a:spLocks noGrp="1"/>
          </p:cNvSpPr>
          <p:nvPr>
            <p:ph type="body" idx="1"/>
          </p:nvPr>
        </p:nvSpPr>
        <p:spPr>
          <a:xfrm>
            <a:off x="606369" y="1276816"/>
            <a:ext cx="1097926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b="1"/>
              <a:t>Enable four institutions (LBNL, BNL, KEK, and Kyoto University) to team up to address critical issues facing high-temperature superconducting magnet technology for accelerator facilities.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b="1"/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b="1"/>
              <a:t>Make possible progress and studies at both fundamental and technological fronts impossible with a single institution alone.</a:t>
            </a:r>
            <a:endParaRPr/>
          </a:p>
          <a:p>
            <a: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o"/>
            </a:pPr>
            <a:r>
              <a:rPr lang="en-US" b="1"/>
              <a:t>Neutron radiation of REBCO tapes assisted with TEM studies. </a:t>
            </a:r>
            <a:endParaRPr/>
          </a:p>
          <a:p>
            <a: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o"/>
            </a:pPr>
            <a:r>
              <a:rPr lang="en-US" b="1"/>
              <a:t>Quench protection of HTS magnets with new concepts, uncertain analysis with Monte-Carlo analysis, and quench protection with FPGA at much improved resolutions and margin of safety.</a:t>
            </a:r>
            <a:endParaRPr/>
          </a:p>
          <a:p>
            <a: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o"/>
            </a:pPr>
            <a:r>
              <a:rPr lang="en-US" b="1"/>
              <a:t>LTS/HTS hybrid magnets.</a:t>
            </a:r>
            <a:endParaRPr/>
          </a:p>
          <a:p>
            <a:pPr marL="22860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b="1"/>
          </a:p>
        </p:txBody>
      </p:sp>
      <p:sp>
        <p:nvSpPr>
          <p:cNvPr id="534" name="Google Shape;534;p40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254f7b7820_2_45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CCT magnet at LBNL and SCSC cable at Kyoto Uni.</a:t>
            </a:r>
            <a:endParaRPr/>
          </a:p>
        </p:txBody>
      </p:sp>
      <p:sp>
        <p:nvSpPr>
          <p:cNvPr id="540" name="Google Shape;540;g2254f7b7820_2_450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541" name="Google Shape;541;g2254f7b7820_2_4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0661" y="1236134"/>
            <a:ext cx="4961237" cy="422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g2254f7b7820_2_4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8551" y="1587501"/>
            <a:ext cx="3679747" cy="246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2254f7b7820_2_4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201" y="2521181"/>
            <a:ext cx="2604666" cy="153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g2254f7b7820_2_4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5501" y="4756149"/>
            <a:ext cx="1571799" cy="1355441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g2254f7b7820_2_450"/>
          <p:cNvSpPr txBox="1"/>
          <p:nvPr/>
        </p:nvSpPr>
        <p:spPr>
          <a:xfrm>
            <a:off x="709206" y="4157132"/>
            <a:ext cx="20441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LBNL C3 magnet</a:t>
            </a:r>
            <a:endParaRPr/>
          </a:p>
        </p:txBody>
      </p:sp>
      <p:pic>
        <p:nvPicPr>
          <p:cNvPr id="546" name="Google Shape;546;g2254f7b7820_2_4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46422" y="4157132"/>
            <a:ext cx="1143770" cy="1194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g2254f7b7820_2_450"/>
          <p:cNvPicPr preferRelativeResize="0"/>
          <p:nvPr/>
        </p:nvPicPr>
        <p:blipFill rotWithShape="1">
          <a:blip r:embed="rId8">
            <a:alphaModFix/>
          </a:blip>
          <a:srcRect l="30014" t="37466" r="19423" b="24795"/>
          <a:stretch/>
        </p:blipFill>
        <p:spPr>
          <a:xfrm>
            <a:off x="266655" y="1074968"/>
            <a:ext cx="2929512" cy="1230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0"/>
              <a:t>Who we are?</a:t>
            </a:r>
            <a:endParaRPr b="0"/>
          </a:p>
        </p:txBody>
      </p:sp>
      <p:sp>
        <p:nvSpPr>
          <p:cNvPr id="117" name="Google Shape;117;p28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18" name="Google Shape;118;p28"/>
          <p:cNvPicPr preferRelativeResize="0"/>
          <p:nvPr/>
        </p:nvPicPr>
        <p:blipFill rotWithShape="1">
          <a:blip r:embed="rId3">
            <a:alphaModFix/>
          </a:blip>
          <a:srcRect r="53625"/>
          <a:stretch/>
        </p:blipFill>
        <p:spPr>
          <a:xfrm>
            <a:off x="484921" y="1351151"/>
            <a:ext cx="3038933" cy="8201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19" name="Google Shape;11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9623" y="1421242"/>
            <a:ext cx="2432195" cy="890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10971" y="2535124"/>
            <a:ext cx="2713456" cy="771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8" descr="Lawrence Berkeley National Laboratory (LBNL) | Federal Lab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07930" y="1154206"/>
            <a:ext cx="1425172" cy="121403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8"/>
          <p:cNvSpPr txBox="1">
            <a:spLocks noGrp="1"/>
          </p:cNvSpPr>
          <p:nvPr>
            <p:ph type="body" idx="1"/>
          </p:nvPr>
        </p:nvSpPr>
        <p:spPr>
          <a:xfrm>
            <a:off x="703065" y="3375971"/>
            <a:ext cx="10538753" cy="199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b="1" u="sng" dirty="0"/>
              <a:t>Kyoto Uni</a:t>
            </a:r>
            <a:r>
              <a:rPr lang="en-US" dirty="0"/>
              <a:t>: </a:t>
            </a:r>
            <a:r>
              <a:rPr lang="en-US" dirty="0" err="1"/>
              <a:t>Naoyuki</a:t>
            </a:r>
            <a:r>
              <a:rPr lang="en-US" dirty="0"/>
              <a:t> </a:t>
            </a:r>
            <a:r>
              <a:rPr lang="en-US" dirty="0" err="1"/>
              <a:t>Amemiya</a:t>
            </a:r>
            <a:r>
              <a:rPr lang="en-US" dirty="0"/>
              <a:t>, </a:t>
            </a:r>
            <a:r>
              <a:rPr lang="en-US" b="1" dirty="0"/>
              <a:t>Yusuke </a:t>
            </a:r>
            <a:r>
              <a:rPr lang="en-US" b="1" dirty="0" err="1"/>
              <a:t>Sogabe</a:t>
            </a:r>
            <a:r>
              <a:rPr lang="en-US" dirty="0"/>
              <a:t>, </a:t>
            </a:r>
            <a:r>
              <a:rPr lang="en-US" u="sng" dirty="0" err="1"/>
              <a:t>Guangwei</a:t>
            </a:r>
            <a:r>
              <a:rPr lang="en-US" u="sng" dirty="0"/>
              <a:t> Xu</a:t>
            </a:r>
            <a:r>
              <a:rPr lang="en-US" dirty="0"/>
              <a:t>, </a:t>
            </a:r>
            <a:r>
              <a:rPr lang="en-US" u="sng" dirty="0"/>
              <a:t>Mao </a:t>
            </a:r>
            <a:r>
              <a:rPr lang="en-US" u="sng" dirty="0" err="1"/>
              <a:t>Shigemasa</a:t>
            </a:r>
            <a:r>
              <a:rPr lang="en-US" u="sng" dirty="0"/>
              <a:t> </a:t>
            </a:r>
            <a:endParaRPr u="sng" dirty="0"/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b="1" u="sng" dirty="0"/>
              <a:t>KEK</a:t>
            </a:r>
            <a:r>
              <a:rPr lang="en-US" dirty="0"/>
              <a:t>: Toru </a:t>
            </a:r>
            <a:r>
              <a:rPr lang="en-US" dirty="0" err="1"/>
              <a:t>Ogitsu</a:t>
            </a:r>
            <a:r>
              <a:rPr lang="en-US" dirty="0"/>
              <a:t>, </a:t>
            </a:r>
            <a:r>
              <a:rPr lang="en-US" dirty="0" err="1"/>
              <a:t>Tatsushi</a:t>
            </a:r>
            <a:r>
              <a:rPr lang="en-US" dirty="0"/>
              <a:t> Nakamoto, </a:t>
            </a:r>
            <a:r>
              <a:rPr lang="en-US" dirty="0" err="1"/>
              <a:t>Michinaka</a:t>
            </a:r>
            <a:r>
              <a:rPr lang="en-US" dirty="0"/>
              <a:t> Sugano, Masami </a:t>
            </a:r>
            <a:r>
              <a:rPr lang="en-US" dirty="0" err="1"/>
              <a:t>Iio</a:t>
            </a:r>
            <a:r>
              <a:rPr lang="en-US" dirty="0"/>
              <a:t>, </a:t>
            </a:r>
            <a:r>
              <a:rPr lang="en-US" b="1" dirty="0" err="1"/>
              <a:t>Kento</a:t>
            </a:r>
            <a:r>
              <a:rPr lang="en-US" b="1" dirty="0"/>
              <a:t> Suzuki</a:t>
            </a:r>
            <a:r>
              <a:rPr lang="en-US" dirty="0"/>
              <a:t>, </a:t>
            </a:r>
            <a:r>
              <a:rPr lang="en-US" b="1" dirty="0"/>
              <a:t>Mukesh </a:t>
            </a:r>
            <a:r>
              <a:rPr lang="en-US" b="1" dirty="0" err="1"/>
              <a:t>Dhakarwal</a:t>
            </a:r>
            <a:endParaRPr b="1" dirty="0"/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b="1" u="sng" dirty="0"/>
              <a:t>BNL</a:t>
            </a:r>
            <a:r>
              <a:rPr lang="en-US" dirty="0"/>
              <a:t>: Ramesh Gupta, Piyush Joshi, </a:t>
            </a:r>
            <a:r>
              <a:rPr lang="en-US" b="1" dirty="0" err="1"/>
              <a:t>Mithlesh</a:t>
            </a:r>
            <a:r>
              <a:rPr lang="en-US" b="1" dirty="0"/>
              <a:t> Kumar</a:t>
            </a:r>
            <a:endParaRPr b="1" dirty="0"/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b="1" u="sng" dirty="0"/>
              <a:t>LBNL</a:t>
            </a:r>
            <a:r>
              <a:rPr lang="en-US" dirty="0"/>
              <a:t>: </a:t>
            </a:r>
            <a:r>
              <a:rPr lang="en-US" u="sng" dirty="0"/>
              <a:t>Chris Reis</a:t>
            </a:r>
            <a:r>
              <a:rPr lang="en-US" dirty="0"/>
              <a:t>, </a:t>
            </a:r>
            <a:r>
              <a:rPr lang="en-US" b="1" dirty="0"/>
              <a:t>Laura Garcia Fajardo</a:t>
            </a:r>
            <a:r>
              <a:rPr lang="en-US" dirty="0"/>
              <a:t>, Tengming Shen, </a:t>
            </a:r>
            <a:r>
              <a:rPr lang="en-US" dirty="0" err="1"/>
              <a:t>Xiaorong</a:t>
            </a:r>
            <a:r>
              <a:rPr lang="en-US" dirty="0"/>
              <a:t> Wang</a:t>
            </a:r>
            <a:endParaRPr dirty="0"/>
          </a:p>
        </p:txBody>
      </p:sp>
      <p:pic>
        <p:nvPicPr>
          <p:cNvPr id="123" name="Google Shape;123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44096" y="1033152"/>
            <a:ext cx="1666875" cy="166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8"/>
          <p:cNvSpPr/>
          <p:nvPr/>
        </p:nvSpPr>
        <p:spPr>
          <a:xfrm>
            <a:off x="5972441" y="965345"/>
            <a:ext cx="5977053" cy="1501972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8"/>
          <p:cNvSpPr txBox="1"/>
          <p:nvPr/>
        </p:nvSpPr>
        <p:spPr>
          <a:xfrm>
            <a:off x="7663618" y="1033152"/>
            <a:ext cx="421301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Members of the US Magnet Development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8"/>
          <p:cNvSpPr txBox="1"/>
          <p:nvPr/>
        </p:nvSpPr>
        <p:spPr>
          <a:xfrm>
            <a:off x="8045632" y="2884111"/>
            <a:ext cx="152798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Peter Hosemann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CD25D-7106-4E46-A393-AF1FAF4EAA9F}"/>
              </a:ext>
            </a:extLst>
          </p:cNvPr>
          <p:cNvSpPr txBox="1"/>
          <p:nvPr/>
        </p:nvSpPr>
        <p:spPr>
          <a:xfrm>
            <a:off x="5456766" y="5659747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/>
              <a:t>Graduate students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8F1FC8-C8E6-46E7-85D6-28B4C7B1AE24}"/>
              </a:ext>
            </a:extLst>
          </p:cNvPr>
          <p:cNvSpPr txBox="1"/>
          <p:nvPr/>
        </p:nvSpPr>
        <p:spPr>
          <a:xfrm>
            <a:off x="1981204" y="5702083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Early Career Scientists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254f7b7820_2_24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Status of Neutron Irradiation</a:t>
            </a:r>
            <a:endParaRPr/>
          </a:p>
        </p:txBody>
      </p:sp>
      <p:sp>
        <p:nvSpPr>
          <p:cNvPr id="553" name="Google Shape;553;g2254f7b7820_2_247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554" name="Google Shape;554;g2254f7b7820_2_2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145395"/>
            <a:ext cx="10817524" cy="463324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g2254f7b7820_2_247"/>
          <p:cNvSpPr/>
          <p:nvPr/>
        </p:nvSpPr>
        <p:spPr>
          <a:xfrm>
            <a:off x="224287" y="5736031"/>
            <a:ext cx="11662913" cy="5730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DE9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Irradiation study of Gd and  other rare earth sample is undergoing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g2254f7b7820_2_247"/>
          <p:cNvSpPr txBox="1"/>
          <p:nvPr/>
        </p:nvSpPr>
        <p:spPr>
          <a:xfrm>
            <a:off x="0" y="6386856"/>
            <a:ext cx="185178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MASAMI IIO, KEK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g2254f7b7820_2_247"/>
          <p:cNvSpPr txBox="1"/>
          <p:nvPr/>
        </p:nvSpPr>
        <p:spPr>
          <a:xfrm>
            <a:off x="224287" y="864349"/>
            <a:ext cx="1127662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M. Iio et al., IEEE Trans. Appl. Supercond., vol. 30, no. 4, (2020) 4600505.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Why study HTS magnets?</a:t>
            </a:r>
            <a:endParaRPr/>
          </a:p>
        </p:txBody>
      </p:sp>
      <p:sp>
        <p:nvSpPr>
          <p:cNvPr id="132" name="Google Shape;132;p29"/>
          <p:cNvSpPr txBox="1">
            <a:spLocks noGrp="1"/>
          </p:cNvSpPr>
          <p:nvPr>
            <p:ph type="body" idx="1"/>
          </p:nvPr>
        </p:nvSpPr>
        <p:spPr>
          <a:xfrm>
            <a:off x="3868981" y="1102864"/>
            <a:ext cx="8318192" cy="91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38099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29032"/>
              <a:buChar char="•"/>
            </a:pPr>
            <a:r>
              <a:rPr lang="en-US" b="1"/>
              <a:t>High field frontier – enable frontier accelerator, fusion, and scientific facilities.</a:t>
            </a:r>
            <a:endParaRPr/>
          </a:p>
          <a:p>
            <a:pPr marL="457200" lvl="0" indent="-38099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29032"/>
              <a:buChar char="•"/>
            </a:pPr>
            <a:r>
              <a:rPr lang="en-US" b="1"/>
              <a:t>High temperature frontier – reduce the reliance on liquid He supply</a:t>
            </a:r>
            <a:endParaRPr/>
          </a:p>
          <a:p>
            <a:pPr marL="7620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29032"/>
              <a:buNone/>
            </a:pPr>
            <a:endParaRPr b="1"/>
          </a:p>
        </p:txBody>
      </p:sp>
      <p:sp>
        <p:nvSpPr>
          <p:cNvPr id="133" name="Google Shape;133;p29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34" name="Google Shape;13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6333" y="2967087"/>
            <a:ext cx="4289016" cy="244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505" y="3483494"/>
            <a:ext cx="3163120" cy="324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140" y="914400"/>
            <a:ext cx="3476724" cy="239562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9"/>
          <p:cNvSpPr txBox="1"/>
          <p:nvPr/>
        </p:nvSpPr>
        <p:spPr>
          <a:xfrm>
            <a:off x="1104994" y="1105926"/>
            <a:ext cx="248497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(courtesy of D. Larbalestier, NHMFL)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" name="Google Shape;138;p29"/>
          <p:cNvGrpSpPr/>
          <p:nvPr/>
        </p:nvGrpSpPr>
        <p:grpSpPr>
          <a:xfrm>
            <a:off x="8394392" y="3164414"/>
            <a:ext cx="3638468" cy="2553930"/>
            <a:chOff x="8394392" y="3164414"/>
            <a:chExt cx="3638468" cy="2553930"/>
          </a:xfrm>
        </p:grpSpPr>
        <p:pic>
          <p:nvPicPr>
            <p:cNvPr id="139" name="Google Shape;139;p2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394392" y="3164414"/>
              <a:ext cx="3638468" cy="20460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Google Shape;140;p29"/>
            <p:cNvSpPr txBox="1"/>
            <p:nvPr/>
          </p:nvSpPr>
          <p:spPr>
            <a:xfrm>
              <a:off x="8671034" y="5318234"/>
              <a:ext cx="280237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Instruments</a:t>
              </a:r>
              <a:r>
                <a:rPr lang="en-US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1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2020</a:t>
              </a:r>
              <a:r>
                <a:rPr lang="en-US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 </a:t>
              </a:r>
              <a:r>
                <a:rPr lang="en-US" sz="10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r>
                <a:rPr lang="en-US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(4), 30; 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sng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https://doi.org/10.3390/instruments4040030</a:t>
              </a: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Our tasks</a:t>
            </a:r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body" idx="1"/>
          </p:nvPr>
        </p:nvSpPr>
        <p:spPr>
          <a:xfrm>
            <a:off x="606369" y="1166018"/>
            <a:ext cx="1097926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8108"/>
              <a:buChar char="•"/>
            </a:pPr>
            <a:r>
              <a:rPr lang="en-US" b="1"/>
              <a:t>Task 1: HTS magnet technologies for </a:t>
            </a:r>
            <a:r>
              <a:rPr lang="en-US" b="1">
                <a:solidFill>
                  <a:srgbClr val="7030A0"/>
                </a:solidFill>
              </a:rPr>
              <a:t>high-radiation environment</a:t>
            </a:r>
            <a:endParaRPr/>
          </a:p>
          <a:p>
            <a:pPr marL="914400" lvl="1" indent="-35559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8107"/>
              <a:buChar char="o"/>
            </a:pPr>
            <a:r>
              <a:rPr lang="en-US" b="1"/>
              <a:t>KEK, LBNL - Ceramic insulation, gamma-ray radiated epoxy resin composites, and neutron irradiation of REBCO tapes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8108"/>
              <a:buNone/>
            </a:pPr>
            <a:endParaRPr b="1"/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8108"/>
              <a:buChar char="•"/>
            </a:pPr>
            <a:r>
              <a:rPr lang="en-US" b="1"/>
              <a:t>Task 2: Stability, quench protection, and </a:t>
            </a:r>
            <a:r>
              <a:rPr lang="en-US" b="1">
                <a:solidFill>
                  <a:srgbClr val="7030A0"/>
                </a:solidFill>
              </a:rPr>
              <a:t>magnet safety</a:t>
            </a:r>
            <a:endParaRPr/>
          </a:p>
          <a:p>
            <a:pPr marL="914400" lvl="1" indent="-35559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8107"/>
              <a:buChar char="o"/>
            </a:pPr>
            <a:r>
              <a:rPr lang="en-US" b="1"/>
              <a:t>Kyoto Uni., LBNL, BNL – quench modeling, experiments with single tapes and REBCO wires/cables.</a:t>
            </a:r>
            <a:endParaRPr/>
          </a:p>
          <a:p>
            <a: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8107"/>
              <a:buNone/>
            </a:pPr>
            <a:endParaRPr b="1"/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8108"/>
              <a:buChar char="•"/>
            </a:pPr>
            <a:r>
              <a:rPr lang="en-US" b="1"/>
              <a:t>Task 3: Measuring and modeling AC loss and </a:t>
            </a:r>
            <a:r>
              <a:rPr lang="en-US" b="1">
                <a:solidFill>
                  <a:srgbClr val="7030A0"/>
                </a:solidFill>
              </a:rPr>
              <a:t>field quality </a:t>
            </a:r>
            <a:r>
              <a:rPr lang="en-US" b="1"/>
              <a:t>of HTS accelerator magnets</a:t>
            </a:r>
            <a:endParaRPr/>
          </a:p>
          <a:p>
            <a:pPr marL="914400" lvl="1" indent="-35559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8107"/>
              <a:buChar char="o"/>
            </a:pPr>
            <a:r>
              <a:rPr lang="en-US" b="1"/>
              <a:t>Kyoto Uni., LBNL, KEK, BNL – magnets from C0 to C2, from modeling to experiments </a:t>
            </a:r>
            <a:endParaRPr/>
          </a:p>
          <a:p>
            <a:pPr marL="55880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8107"/>
              <a:buNone/>
            </a:pPr>
            <a:endParaRPr b="1"/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8108"/>
              <a:buChar char="•"/>
            </a:pPr>
            <a:r>
              <a:rPr lang="en-US" b="1"/>
              <a:t>Task 4: </a:t>
            </a:r>
            <a:r>
              <a:rPr lang="en-US" b="1">
                <a:solidFill>
                  <a:srgbClr val="7030A0"/>
                </a:solidFill>
              </a:rPr>
              <a:t>HTS/LTS</a:t>
            </a:r>
            <a:r>
              <a:rPr lang="en-US" b="1"/>
              <a:t> high field </a:t>
            </a:r>
            <a:r>
              <a:rPr lang="en-US" b="1">
                <a:solidFill>
                  <a:srgbClr val="7030A0"/>
                </a:solidFill>
              </a:rPr>
              <a:t>hybrid</a:t>
            </a:r>
            <a:r>
              <a:rPr lang="en-US" b="1"/>
              <a:t> accelerator dipole </a:t>
            </a:r>
            <a:r>
              <a:rPr lang="en-US" b="1">
                <a:solidFill>
                  <a:srgbClr val="7030A0"/>
                </a:solidFill>
              </a:rPr>
              <a:t>technology</a:t>
            </a:r>
            <a:endParaRPr/>
          </a:p>
          <a:p>
            <a:pPr marL="914400" lvl="1" indent="-35559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8107"/>
              <a:buChar char="o"/>
            </a:pPr>
            <a:r>
              <a:rPr lang="en-US" b="1"/>
              <a:t>KEK – racetrack coils fab; BNL – test of KEK racetrack coils in 10 T background fields.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8108"/>
              <a:buNone/>
            </a:pPr>
            <a:endParaRPr b="1"/>
          </a:p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8108"/>
              <a:buNone/>
            </a:pPr>
            <a:endParaRPr/>
          </a:p>
        </p:txBody>
      </p:sp>
      <p:sp>
        <p:nvSpPr>
          <p:cNvPr id="147" name="Google Shape;147;p30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48" name="Google Shape;148;p30"/>
          <p:cNvSpPr txBox="1"/>
          <p:nvPr/>
        </p:nvSpPr>
        <p:spPr>
          <a:xfrm>
            <a:off x="1801906" y="5718355"/>
            <a:ext cx="78470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current funding: 07/01/2021 - 06/30/2024; Will submit a renewal proposal in Dec 2023. 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Exchanges</a:t>
            </a:r>
            <a:endParaRPr/>
          </a:p>
        </p:txBody>
      </p:sp>
      <p:sp>
        <p:nvSpPr>
          <p:cNvPr id="154" name="Google Shape;154;p41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55" name="Google Shape;155;p41"/>
          <p:cNvPicPr preferRelativeResize="0"/>
          <p:nvPr/>
        </p:nvPicPr>
        <p:blipFill rotWithShape="1">
          <a:blip r:embed="rId3">
            <a:alphaModFix/>
          </a:blip>
          <a:srcRect t="29163" b="18864"/>
          <a:stretch/>
        </p:blipFill>
        <p:spPr>
          <a:xfrm>
            <a:off x="369793" y="4074459"/>
            <a:ext cx="4657165" cy="181535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1"/>
          <p:cNvSpPr txBox="1"/>
          <p:nvPr/>
        </p:nvSpPr>
        <p:spPr>
          <a:xfrm>
            <a:off x="5136777" y="5582035"/>
            <a:ext cx="46121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Lecture (T. Shen) to Kyoto Uni. Students, April 21, 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427" y="1625792"/>
            <a:ext cx="2384332" cy="1568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72889" y="1541796"/>
            <a:ext cx="1701222" cy="186063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1"/>
          <p:cNvSpPr txBox="1"/>
          <p:nvPr/>
        </p:nvSpPr>
        <p:spPr>
          <a:xfrm>
            <a:off x="369793" y="1008486"/>
            <a:ext cx="117118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Prof. Amemiya, Sept 2022, learned how to fabricate a terminal/joint with LBNL’s flute design with Hugh Higley, applied to his SCSC cable design,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provided improvement.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47909" y="1837260"/>
            <a:ext cx="2811182" cy="1256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41"/>
          <p:cNvGrpSpPr/>
          <p:nvPr/>
        </p:nvGrpSpPr>
        <p:grpSpPr>
          <a:xfrm>
            <a:off x="10632889" y="1859159"/>
            <a:ext cx="1155700" cy="453390"/>
            <a:chOff x="4819867" y="177955"/>
            <a:chExt cx="2239762" cy="863896"/>
          </a:xfrm>
        </p:grpSpPr>
        <p:sp>
          <p:nvSpPr>
            <p:cNvPr id="162" name="Google Shape;162;p41"/>
            <p:cNvSpPr/>
            <p:nvPr/>
          </p:nvSpPr>
          <p:spPr>
            <a:xfrm>
              <a:off x="4819867" y="177955"/>
              <a:ext cx="2239762" cy="863896"/>
            </a:xfrm>
            <a:prstGeom prst="wedgeRectCallout">
              <a:avLst>
                <a:gd name="adj1" fmla="val -81632"/>
                <a:gd name="adj2" fmla="val 68021"/>
              </a:avLst>
            </a:prstGeom>
            <a:solidFill>
              <a:srgbClr val="FFFFFF"/>
            </a:solidFill>
            <a:ln w="19050" cap="flat" cmpd="sng">
              <a:solidFill>
                <a:srgbClr val="0000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3" name="Google Shape;163;p4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937016" y="268690"/>
              <a:ext cx="2009842" cy="7111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4" name="Google Shape;164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4243" y="1686675"/>
            <a:ext cx="2152985" cy="143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78641" y="3740178"/>
            <a:ext cx="2056518" cy="156170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41"/>
          <p:cNvSpPr txBox="1"/>
          <p:nvPr/>
        </p:nvSpPr>
        <p:spPr>
          <a:xfrm>
            <a:off x="8762673" y="4545452"/>
            <a:ext cx="31928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Ogitsu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Shen in front of BELLE-II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April 16, 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1"/>
          <p:cNvSpPr txBox="1">
            <a:spLocks noGrp="1"/>
          </p:cNvSpPr>
          <p:nvPr>
            <p:ph type="title"/>
          </p:nvPr>
        </p:nvSpPr>
        <p:spPr>
          <a:xfrm>
            <a:off x="0" y="-94253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Task 1. Gamma ray radiation of epoxy resin composites and test </a:t>
            </a:r>
            <a:endParaRPr/>
          </a:p>
        </p:txBody>
      </p:sp>
      <p:sp>
        <p:nvSpPr>
          <p:cNvPr id="172" name="Google Shape;172;p31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73" name="Google Shape;173;p31"/>
          <p:cNvSpPr txBox="1"/>
          <p:nvPr/>
        </p:nvSpPr>
        <p:spPr>
          <a:xfrm>
            <a:off x="189868" y="961414"/>
            <a:ext cx="55611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Epoxy resins are widely used in superconducting magnets.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31"/>
          <p:cNvPicPr preferRelativeResize="0"/>
          <p:nvPr/>
        </p:nvPicPr>
        <p:blipFill rotWithShape="1">
          <a:blip r:embed="rId3">
            <a:alphaModFix/>
          </a:blip>
          <a:srcRect r="53625"/>
          <a:stretch/>
        </p:blipFill>
        <p:spPr>
          <a:xfrm>
            <a:off x="725864" y="5523709"/>
            <a:ext cx="1936845" cy="52271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75" name="Google Shape;175;p31" descr="Lawrence Berkeley National Laboratory (LBNL) | Federal Lab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2829" y="5451309"/>
            <a:ext cx="783604" cy="66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0105" y="1517469"/>
            <a:ext cx="5243030" cy="31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1"/>
          <p:cNvSpPr txBox="1"/>
          <p:nvPr/>
        </p:nvSpPr>
        <p:spPr>
          <a:xfrm>
            <a:off x="6096000" y="5892536"/>
            <a:ext cx="592341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Chris Reis, LBNL, UCB, published with IEEE Trans. Appl. Supercond.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1"/>
          <p:cNvSpPr txBox="1"/>
          <p:nvPr/>
        </p:nvSpPr>
        <p:spPr>
          <a:xfrm>
            <a:off x="418135" y="4920776"/>
            <a:ext cx="25523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10.1109/TASC.2019.2898124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97932" y="820147"/>
            <a:ext cx="3924480" cy="259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31479" y="3400306"/>
            <a:ext cx="3583812" cy="246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81185" y="4772630"/>
            <a:ext cx="1106691" cy="110419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1"/>
          <p:cNvSpPr txBox="1"/>
          <p:nvPr/>
        </p:nvSpPr>
        <p:spPr>
          <a:xfrm>
            <a:off x="9740281" y="3729567"/>
            <a:ext cx="25410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Selected for high-Lumi LHC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AUP Nb</a:t>
            </a:r>
            <a:r>
              <a:rPr lang="en-US" sz="14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 Quads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Task 2. Neutron irradiation of REBCO tapes made possible by unique facilities @ BR2 and Tohoku Uni. </a:t>
            </a:r>
            <a:endParaRPr/>
          </a:p>
        </p:txBody>
      </p:sp>
      <p:sp>
        <p:nvSpPr>
          <p:cNvPr id="188" name="Google Shape;188;p32"/>
          <p:cNvSpPr txBox="1">
            <a:spLocks noGrp="1"/>
          </p:cNvSpPr>
          <p:nvPr>
            <p:ph type="body" idx="1"/>
          </p:nvPr>
        </p:nvSpPr>
        <p:spPr>
          <a:xfrm>
            <a:off x="596556" y="1600201"/>
            <a:ext cx="1097926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189" name="Google Shape;189;p32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90" name="Google Shape;19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78" y="1156231"/>
            <a:ext cx="4626698" cy="254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212" y="3778092"/>
            <a:ext cx="4541564" cy="256667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2"/>
          <p:cNvSpPr txBox="1"/>
          <p:nvPr/>
        </p:nvSpPr>
        <p:spPr>
          <a:xfrm>
            <a:off x="186481" y="6417633"/>
            <a:ext cx="1560042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Masami IIO, KEK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5863" y="986120"/>
            <a:ext cx="4295775" cy="26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2"/>
          <p:cNvSpPr txBox="1"/>
          <p:nvPr/>
        </p:nvSpPr>
        <p:spPr>
          <a:xfrm>
            <a:off x="4905086" y="5716732"/>
            <a:ext cx="6442420" cy="58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Helium ion implantation at LBNL/UC Berkeley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32"/>
          <p:cNvPicPr preferRelativeResize="0"/>
          <p:nvPr/>
        </p:nvPicPr>
        <p:blipFill rotWithShape="1">
          <a:blip r:embed="rId6">
            <a:alphaModFix/>
          </a:blip>
          <a:srcRect l="16381" t="39649" r="38036" b="33897"/>
          <a:stretch/>
        </p:blipFill>
        <p:spPr>
          <a:xfrm>
            <a:off x="9049993" y="1506309"/>
            <a:ext cx="2987168" cy="1017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02600" y="3993388"/>
            <a:ext cx="2512626" cy="178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39396" y="4128051"/>
            <a:ext cx="2135968" cy="152132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2"/>
          <p:cNvSpPr txBox="1"/>
          <p:nvPr/>
        </p:nvSpPr>
        <p:spPr>
          <a:xfrm>
            <a:off x="4859852" y="3583527"/>
            <a:ext cx="4953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 prep + FIB-SEM @ UCB</a:t>
            </a:r>
            <a:endParaRPr sz="2400" b="1" i="0" u="none" strike="noStrike" cap="none" baseline="3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37622" y="3824976"/>
            <a:ext cx="1939545" cy="193954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2"/>
          <p:cNvSpPr txBox="1"/>
          <p:nvPr/>
        </p:nvSpPr>
        <p:spPr>
          <a:xfrm>
            <a:off x="9729700" y="3074614"/>
            <a:ext cx="256512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HR-TEM of REBCO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NCEM, LBNL</a:t>
            </a:r>
            <a:endParaRPr sz="2000" b="1" i="0" u="none" strike="noStrike" cap="none" baseline="3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98" grpId="0"/>
      <p:bldP spid="2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163" y="1676439"/>
            <a:ext cx="4335768" cy="2759297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6"/>
          <p:cNvSpPr txBox="1">
            <a:spLocks noGrp="1"/>
          </p:cNvSpPr>
          <p:nvPr>
            <p:ph type="title"/>
          </p:nvPr>
        </p:nvSpPr>
        <p:spPr>
          <a:xfrm>
            <a:off x="0" y="-12356"/>
            <a:ext cx="12192000" cy="730134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Task 2. Improving quench detection </a:t>
            </a:r>
            <a:r>
              <a:rPr lang="en-US"/>
              <a:t>for</a:t>
            </a:r>
            <a:r>
              <a:rPr lang="en-US" b="1"/>
              <a:t> HTS magnets</a:t>
            </a:r>
            <a:endParaRPr sz="2200" b="1"/>
          </a:p>
        </p:txBody>
      </p:sp>
      <p:sp>
        <p:nvSpPr>
          <p:cNvPr id="207" name="Google Shape;207;p16"/>
          <p:cNvSpPr txBox="1"/>
          <p:nvPr/>
        </p:nvSpPr>
        <p:spPr>
          <a:xfrm>
            <a:off x="356176" y="1076193"/>
            <a:ext cx="508498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Known and existing: cRIO + FPGA/PXI, LBNL MTF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developed for LTS magnets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6"/>
          <p:cNvSpPr txBox="1"/>
          <p:nvPr/>
        </p:nvSpPr>
        <p:spPr>
          <a:xfrm>
            <a:off x="356176" y="4801501"/>
            <a:ext cx="437491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to protect all MDP-LBNL Bi-2212 magnets.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RMS noises in 10</a:t>
            </a:r>
            <a:r>
              <a:rPr lang="en-US" sz="1400" b="1" i="0" u="none" strike="noStrike" cap="none" baseline="30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-2</a:t>
            </a:r>
            <a:r>
              <a:rPr lang="en-US" sz="1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V.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Quench detection at 50 – 100 mV.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6"/>
          <p:cNvSpPr/>
          <p:nvPr/>
        </p:nvSpPr>
        <p:spPr>
          <a:xfrm>
            <a:off x="3958155" y="3879924"/>
            <a:ext cx="253698" cy="555812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/>
          <p:nvPr/>
        </p:nvSpPr>
        <p:spPr>
          <a:xfrm>
            <a:off x="4211853" y="3985241"/>
            <a:ext cx="136954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Extraction at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0 s.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16" descr="Lawrence Berkeley National Laboratory (LBNL) | Federal Lab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163" y="5540165"/>
            <a:ext cx="867127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6"/>
          <p:cNvSpPr/>
          <p:nvPr/>
        </p:nvSpPr>
        <p:spPr>
          <a:xfrm>
            <a:off x="5380016" y="1478061"/>
            <a:ext cx="193638" cy="20439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6"/>
          <p:cNvSpPr/>
          <p:nvPr/>
        </p:nvSpPr>
        <p:spPr>
          <a:xfrm>
            <a:off x="5573653" y="1478062"/>
            <a:ext cx="2646381" cy="20439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6"/>
          <p:cNvSpPr txBox="1"/>
          <p:nvPr/>
        </p:nvSpPr>
        <p:spPr>
          <a:xfrm>
            <a:off x="5380016" y="1076193"/>
            <a:ext cx="17844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MIITS/time budget: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6"/>
          <p:cNvSpPr txBox="1"/>
          <p:nvPr/>
        </p:nvSpPr>
        <p:spPr>
          <a:xfrm>
            <a:off x="5103011" y="1920526"/>
            <a:ext cx="998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6" name="Google Shape;216;p16"/>
          <p:cNvCxnSpPr/>
          <p:nvPr/>
        </p:nvCxnSpPr>
        <p:spPr>
          <a:xfrm>
            <a:off x="5474255" y="1776547"/>
            <a:ext cx="0" cy="143979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7" name="Google Shape;217;p16"/>
          <p:cNvSpPr txBox="1"/>
          <p:nvPr/>
        </p:nvSpPr>
        <p:spPr>
          <a:xfrm>
            <a:off x="6506075" y="1920526"/>
            <a:ext cx="10695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p16"/>
          <p:cNvCxnSpPr/>
          <p:nvPr/>
        </p:nvCxnSpPr>
        <p:spPr>
          <a:xfrm>
            <a:off x="6992879" y="1756822"/>
            <a:ext cx="0" cy="143979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9" name="Google Shape;219;p16"/>
          <p:cNvSpPr/>
          <p:nvPr/>
        </p:nvSpPr>
        <p:spPr>
          <a:xfrm>
            <a:off x="8995806" y="1472045"/>
            <a:ext cx="1138518" cy="204394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6"/>
          <p:cNvSpPr/>
          <p:nvPr/>
        </p:nvSpPr>
        <p:spPr>
          <a:xfrm>
            <a:off x="10134324" y="1472045"/>
            <a:ext cx="1701500" cy="20439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6"/>
          <p:cNvSpPr txBox="1"/>
          <p:nvPr/>
        </p:nvSpPr>
        <p:spPr>
          <a:xfrm>
            <a:off x="8929096" y="1084350"/>
            <a:ext cx="17844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MIITS/time budget: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6"/>
          <p:cNvSpPr txBox="1"/>
          <p:nvPr/>
        </p:nvSpPr>
        <p:spPr>
          <a:xfrm>
            <a:off x="9061375" y="1894784"/>
            <a:ext cx="998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3" name="Google Shape;223;p16"/>
          <p:cNvCxnSpPr/>
          <p:nvPr/>
        </p:nvCxnSpPr>
        <p:spPr>
          <a:xfrm>
            <a:off x="9432619" y="1750805"/>
            <a:ext cx="0" cy="143979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4" name="Google Shape;224;p16"/>
          <p:cNvSpPr txBox="1"/>
          <p:nvPr/>
        </p:nvSpPr>
        <p:spPr>
          <a:xfrm>
            <a:off x="10464439" y="1894784"/>
            <a:ext cx="10695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5" name="Google Shape;225;p16"/>
          <p:cNvCxnSpPr/>
          <p:nvPr/>
        </p:nvCxnSpPr>
        <p:spPr>
          <a:xfrm>
            <a:off x="10951243" y="1731080"/>
            <a:ext cx="0" cy="143979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6" name="Google Shape;22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57667" y="2583746"/>
            <a:ext cx="5676296" cy="331041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6"/>
          <p:cNvSpPr/>
          <p:nvPr/>
        </p:nvSpPr>
        <p:spPr>
          <a:xfrm>
            <a:off x="7353732" y="3870662"/>
            <a:ext cx="89647" cy="8964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6"/>
          <p:cNvSpPr txBox="1"/>
          <p:nvPr/>
        </p:nvSpPr>
        <p:spPr>
          <a:xfrm>
            <a:off x="8939444" y="3371334"/>
            <a:ext cx="2226892" cy="1077218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RC7n8, 4.7 T, 5700 A,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Wire </a:t>
            </a:r>
            <a:r>
              <a:rPr lang="en-US" sz="1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</a:t>
            </a:r>
            <a:r>
              <a:rPr lang="en-US" sz="16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=680 A/mm</a:t>
            </a:r>
            <a:r>
              <a:rPr lang="en-US" sz="1600" b="1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16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&lt; 180 ms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limit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temperature &lt; 300 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9" name="Google Shape;229;p16"/>
          <p:cNvCxnSpPr/>
          <p:nvPr/>
        </p:nvCxnSpPr>
        <p:spPr>
          <a:xfrm flipH="1">
            <a:off x="7479477" y="3870662"/>
            <a:ext cx="1380191" cy="34323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30" name="Google Shape;230;p16"/>
          <p:cNvSpPr txBox="1"/>
          <p:nvPr/>
        </p:nvSpPr>
        <p:spPr>
          <a:xfrm>
            <a:off x="7785722" y="5764124"/>
            <a:ext cx="2010487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 current (A)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30;p16">
            <a:extLst>
              <a:ext uri="{FF2B5EF4-FFF2-40B4-BE49-F238E27FC236}">
                <a16:creationId xmlns:a16="http://schemas.microsoft.com/office/drawing/2014/main" id="{76498818-5E31-4130-A112-687130892281}"/>
              </a:ext>
            </a:extLst>
          </p:cNvPr>
          <p:cNvSpPr txBox="1"/>
          <p:nvPr/>
        </p:nvSpPr>
        <p:spPr>
          <a:xfrm rot="16200000">
            <a:off x="5114819" y="4146964"/>
            <a:ext cx="2010487" cy="3385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dirty="0"/>
              <a:t>Protection time (s)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30;p16">
            <a:extLst>
              <a:ext uri="{FF2B5EF4-FFF2-40B4-BE49-F238E27FC236}">
                <a16:creationId xmlns:a16="http://schemas.microsoft.com/office/drawing/2014/main" id="{DE06424F-5920-46C8-AB11-87ADB423116E}"/>
              </a:ext>
            </a:extLst>
          </p:cNvPr>
          <p:cNvSpPr txBox="1"/>
          <p:nvPr/>
        </p:nvSpPr>
        <p:spPr>
          <a:xfrm>
            <a:off x="1562768" y="4316335"/>
            <a:ext cx="2010487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dirty="0"/>
              <a:t>Time (</a:t>
            </a:r>
            <a:r>
              <a:rPr lang="en-US" sz="1600" b="1" dirty="0" err="1"/>
              <a:t>ms</a:t>
            </a:r>
            <a:r>
              <a:rPr lang="en-US" sz="1600" b="1" dirty="0"/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230;p16">
            <a:extLst>
              <a:ext uri="{FF2B5EF4-FFF2-40B4-BE49-F238E27FC236}">
                <a16:creationId xmlns:a16="http://schemas.microsoft.com/office/drawing/2014/main" id="{68F8D313-9924-457F-81D4-C5078C07E924}"/>
              </a:ext>
            </a:extLst>
          </p:cNvPr>
          <p:cNvSpPr txBox="1"/>
          <p:nvPr/>
        </p:nvSpPr>
        <p:spPr>
          <a:xfrm rot="16200000">
            <a:off x="-798975" y="2634280"/>
            <a:ext cx="2313542" cy="3385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dirty="0"/>
              <a:t>Magnet voltage (Volt)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"/>
          <p:cNvSpPr txBox="1">
            <a:spLocks noGrp="1"/>
          </p:cNvSpPr>
          <p:nvPr>
            <p:ph type="title"/>
          </p:nvPr>
        </p:nvSpPr>
        <p:spPr>
          <a:xfrm>
            <a:off x="0" y="12579"/>
            <a:ext cx="12192000" cy="843086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200"/>
              <a:t>Task 2. Improving quench detection for HTS magnets – quench detection made 2.6 s ahead of the state of the art method – hugely important for safety of HTS magnets</a:t>
            </a:r>
            <a:endParaRPr/>
          </a:p>
        </p:txBody>
      </p:sp>
      <p:sp>
        <p:nvSpPr>
          <p:cNvPr id="236" name="Google Shape;236;p1"/>
          <p:cNvSpPr txBox="1">
            <a:spLocks noGrp="1"/>
          </p:cNvSpPr>
          <p:nvPr>
            <p:ph type="sldNum" idx="12"/>
          </p:nvPr>
        </p:nvSpPr>
        <p:spPr>
          <a:xfrm>
            <a:off x="11127636" y="62801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37" name="Google Shape;237;p1"/>
          <p:cNvSpPr txBox="1"/>
          <p:nvPr/>
        </p:nvSpPr>
        <p:spPr>
          <a:xfrm>
            <a:off x="3733573" y="4345476"/>
            <a:ext cx="14013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Time = 0 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SCR opened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8" name="Google Shape;238;p1"/>
          <p:cNvCxnSpPr/>
          <p:nvPr/>
        </p:nvCxnSpPr>
        <p:spPr>
          <a:xfrm rot="10800000">
            <a:off x="4518480" y="4113021"/>
            <a:ext cx="0" cy="204145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39" name="Google Shape;23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234" y="1175409"/>
            <a:ext cx="4495364" cy="286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9483" y="952500"/>
            <a:ext cx="4236911" cy="269599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"/>
          <p:cNvSpPr txBox="1"/>
          <p:nvPr/>
        </p:nvSpPr>
        <p:spPr>
          <a:xfrm>
            <a:off x="6999754" y="1638300"/>
            <a:ext cx="18473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9728" y="3836576"/>
            <a:ext cx="4156666" cy="26449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3" name="Google Shape;243;p1"/>
          <p:cNvCxnSpPr/>
          <p:nvPr/>
        </p:nvCxnSpPr>
        <p:spPr>
          <a:xfrm>
            <a:off x="9184901" y="5085567"/>
            <a:ext cx="860612" cy="6723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44" name="Google Shape;244;p1"/>
          <p:cNvSpPr txBox="1"/>
          <p:nvPr/>
        </p:nvSpPr>
        <p:spPr>
          <a:xfrm>
            <a:off x="9184901" y="4647313"/>
            <a:ext cx="274145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ambiguity after </a:t>
            </a:r>
            <a:r>
              <a:rPr lang="en-US" sz="16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-2.652s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5" name="Google Shape;245;p1"/>
          <p:cNvCxnSpPr/>
          <p:nvPr/>
        </p:nvCxnSpPr>
        <p:spPr>
          <a:xfrm rot="10800000" flipH="1">
            <a:off x="6851195" y="5029200"/>
            <a:ext cx="2188030" cy="2242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46" name="Google Shape;246;p1"/>
          <p:cNvSpPr txBox="1"/>
          <p:nvPr/>
        </p:nvSpPr>
        <p:spPr>
          <a:xfrm>
            <a:off x="6851195" y="4430247"/>
            <a:ext cx="20998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false detection to -3.096 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"/>
          <p:cNvSpPr txBox="1"/>
          <p:nvPr/>
        </p:nvSpPr>
        <p:spPr>
          <a:xfrm>
            <a:off x="7237884" y="1521088"/>
            <a:ext cx="26190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false detection from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-1000 s to -3.096 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8" name="Google Shape;248;p1"/>
          <p:cNvCxnSpPr/>
          <p:nvPr/>
        </p:nvCxnSpPr>
        <p:spPr>
          <a:xfrm>
            <a:off x="6732024" y="2156474"/>
            <a:ext cx="3236841" cy="4827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49" name="Google Shape;249;p1"/>
          <p:cNvSpPr txBox="1"/>
          <p:nvPr/>
        </p:nvSpPr>
        <p:spPr>
          <a:xfrm>
            <a:off x="1957285" y="2727629"/>
            <a:ext cx="355257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Staircase run with 30A/s ramp rate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1" descr="Lawrence Berkeley National Laboratory (LBNL) | Federal Lab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670" y="899636"/>
            <a:ext cx="867127" cy="738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ATAP Blue Footer">
  <a:themeElements>
    <a:clrScheme name="ATAP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1630</Words>
  <Application>Microsoft Office PowerPoint</Application>
  <PresentationFormat>Widescreen</PresentationFormat>
  <Paragraphs>233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Libre Franklin</vt:lpstr>
      <vt:lpstr>Times New Roman</vt:lpstr>
      <vt:lpstr>Noto Sans Symbols</vt:lpstr>
      <vt:lpstr>Courier New</vt:lpstr>
      <vt:lpstr>Libre Baskerville</vt:lpstr>
      <vt:lpstr>Arial</vt:lpstr>
      <vt:lpstr>Calibri</vt:lpstr>
      <vt:lpstr>4_ATAP Blue Footer</vt:lpstr>
      <vt:lpstr>PowerPoint Presentation</vt:lpstr>
      <vt:lpstr>Who we are?</vt:lpstr>
      <vt:lpstr>Why study HTS magnets?</vt:lpstr>
      <vt:lpstr>Our tasks</vt:lpstr>
      <vt:lpstr>Exchanges</vt:lpstr>
      <vt:lpstr>Task 1. Gamma ray radiation of epoxy resin composites and test </vt:lpstr>
      <vt:lpstr>Task 2. Neutron irradiation of REBCO tapes made possible by unique facilities @ BR2 and Tohoku Uni. </vt:lpstr>
      <vt:lpstr>Task 2. Improving quench detection for HTS magnets</vt:lpstr>
      <vt:lpstr>Task 2. Improving quench detection for HTS magnets – quench detection made 2.6 s ahead of the state of the art method – hugely important for safety of HTS magnets</vt:lpstr>
      <vt:lpstr>Able to have quench detection 2.5 seconds ahead, why it is exciting, and why this collaboration is interested and qualified to perform this work.</vt:lpstr>
      <vt:lpstr>Our tasks</vt:lpstr>
      <vt:lpstr>Task 3. Kyoto Uni.: Effect of current-sharing on AC loss of CORC-like conductors and field quality</vt:lpstr>
      <vt:lpstr>Future in the Accelerator Field</vt:lpstr>
      <vt:lpstr>Task 4. KEK Inorganic Insulation of ReBCO tape</vt:lpstr>
      <vt:lpstr>KEK HTS Coil – Winding and Test Status</vt:lpstr>
      <vt:lpstr>Overview of BNL Nb3Sn Common Coil Magnet Test Facility</vt:lpstr>
      <vt:lpstr>Upcoming Test Plan @ BNL, Upton</vt:lpstr>
      <vt:lpstr>Summary</vt:lpstr>
      <vt:lpstr>CCT magnet at LBNL and SCSC cable at Kyoto Uni.</vt:lpstr>
      <vt:lpstr>Status of Neutron Irradiation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Tengming Shen</cp:lastModifiedBy>
  <cp:revision>8</cp:revision>
  <dcterms:created xsi:type="dcterms:W3CDTF">2015-07-10T17:44:33Z</dcterms:created>
  <dcterms:modified xsi:type="dcterms:W3CDTF">2023-05-23T19:21:25Z</dcterms:modified>
</cp:coreProperties>
</file>