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10.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Masters/slideMaster14.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theme/theme2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72" r:id="rId3"/>
    <p:sldMasterId id="2147483674" r:id="rId4"/>
    <p:sldMasterId id="2147483676" r:id="rId5"/>
    <p:sldMasterId id="2147483686" r:id="rId6"/>
    <p:sldMasterId id="2147483696" r:id="rId7"/>
    <p:sldMasterId id="2147483716" r:id="rId8"/>
    <p:sldMasterId id="2147483718" r:id="rId9"/>
    <p:sldMasterId id="2147483720" r:id="rId10"/>
    <p:sldMasterId id="2147483722" r:id="rId11"/>
    <p:sldMasterId id="2147483724" r:id="rId12"/>
    <p:sldMasterId id="2147483740" r:id="rId13"/>
    <p:sldMasterId id="2147483742" r:id="rId14"/>
    <p:sldMasterId id="2147483744" r:id="rId15"/>
    <p:sldMasterId id="2147483746" r:id="rId16"/>
    <p:sldMasterId id="2147483748" r:id="rId17"/>
    <p:sldMasterId id="2147483754" r:id="rId18"/>
    <p:sldMasterId id="2147483756" r:id="rId19"/>
    <p:sldMasterId id="2147483758" r:id="rId20"/>
    <p:sldMasterId id="2147483760" r:id="rId21"/>
    <p:sldMasterId id="2147483762" r:id="rId22"/>
  </p:sldMasterIdLst>
  <p:notesMasterIdLst>
    <p:notesMasterId r:id="rId55"/>
  </p:notesMasterIdLst>
  <p:sldIdLst>
    <p:sldId id="278" r:id="rId23"/>
    <p:sldId id="352" r:id="rId24"/>
    <p:sldId id="351" r:id="rId25"/>
    <p:sldId id="366" r:id="rId26"/>
    <p:sldId id="282" r:id="rId27"/>
    <p:sldId id="355" r:id="rId28"/>
    <p:sldId id="284" r:id="rId29"/>
    <p:sldId id="281" r:id="rId30"/>
    <p:sldId id="265" r:id="rId31"/>
    <p:sldId id="270" r:id="rId32"/>
    <p:sldId id="280" r:id="rId33"/>
    <p:sldId id="361" r:id="rId34"/>
    <p:sldId id="362" r:id="rId35"/>
    <p:sldId id="363" r:id="rId36"/>
    <p:sldId id="369" r:id="rId37"/>
    <p:sldId id="286" r:id="rId38"/>
    <p:sldId id="340" r:id="rId39"/>
    <p:sldId id="336" r:id="rId40"/>
    <p:sldId id="291" r:id="rId41"/>
    <p:sldId id="360" r:id="rId42"/>
    <p:sldId id="353" r:id="rId43"/>
    <p:sldId id="354" r:id="rId44"/>
    <p:sldId id="296" r:id="rId45"/>
    <p:sldId id="300" r:id="rId46"/>
    <p:sldId id="359" r:id="rId47"/>
    <p:sldId id="367" r:id="rId48"/>
    <p:sldId id="368" r:id="rId49"/>
    <p:sldId id="370" r:id="rId50"/>
    <p:sldId id="357" r:id="rId51"/>
    <p:sldId id="290" r:id="rId52"/>
    <p:sldId id="308" r:id="rId53"/>
    <p:sldId id="356" r:id="rId5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DAE8"/>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94660"/>
  </p:normalViewPr>
  <p:slideViewPr>
    <p:cSldViewPr>
      <p:cViewPr varScale="1">
        <p:scale>
          <a:sx n="79" d="100"/>
          <a:sy n="79" d="100"/>
        </p:scale>
        <p:origin x="-90" y="-14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7.xml"/><Relationship Id="rId41" Type="http://schemas.openxmlformats.org/officeDocument/2006/relationships/slide" Target="slides/slide19.xml"/><Relationship Id="rId54"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94C5AF27-421E-4D7C-AECB-72EE3017292B}" type="datetimeFigureOut">
              <a:rPr lang="en-US" smtClean="0"/>
              <a:pPr/>
              <a:t>5/29/2013</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E3BDA4F-7F70-4683-A4D0-95049201ADC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88F79C-0221-4928-87F4-1B0FB69E75CD}"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2C84B5D-CCA7-4337-9064-57B2B9ADAA60}" type="slidenum">
              <a:rPr lang="en-US">
                <a:solidFill>
                  <a:prstClr val="black"/>
                </a:solidFill>
              </a:rPr>
              <a:pPr/>
              <a:t>18</a:t>
            </a:fld>
            <a:endParaRPr lang="en-US" dirty="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31334" y="4409758"/>
            <a:ext cx="5122333" cy="417766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txBox="1">
            <a:spLocks noGrp="1" noChangeArrowheads="1"/>
          </p:cNvSpPr>
          <p:nvPr/>
        </p:nvSpPr>
        <p:spPr bwMode="auto">
          <a:xfrm>
            <a:off x="3956350" y="8818597"/>
            <a:ext cx="3027137" cy="463571"/>
          </a:xfrm>
          <a:prstGeom prst="rect">
            <a:avLst/>
          </a:prstGeom>
          <a:noFill/>
          <a:ln w="9525">
            <a:noFill/>
            <a:miter lim="800000"/>
            <a:headEnd/>
            <a:tailEnd/>
          </a:ln>
        </p:spPr>
        <p:txBody>
          <a:bodyPr lIns="92951" tIns="46476" rIns="92951" bIns="46476" anchor="b"/>
          <a:lstStyle/>
          <a:p>
            <a:pPr algn="r" defTabSz="929670" fontAlgn="base">
              <a:spcBef>
                <a:spcPct val="0"/>
              </a:spcBef>
              <a:spcAft>
                <a:spcPct val="0"/>
              </a:spcAft>
            </a:pPr>
            <a:fld id="{E90F35A7-A0B9-43A4-A6B6-33988CE97B71}" type="slidenum">
              <a:rPr lang="en-US" sz="1300">
                <a:solidFill>
                  <a:prstClr val="black"/>
                </a:solidFill>
                <a:latin typeface="Arial" charset="0"/>
                <a:ea typeface="ＭＳ Ｐゴシック" charset="-128"/>
              </a:rPr>
              <a:pPr algn="r" defTabSz="929670" fontAlgn="base">
                <a:spcBef>
                  <a:spcPct val="0"/>
                </a:spcBef>
                <a:spcAft>
                  <a:spcPct val="0"/>
                </a:spcAft>
              </a:pPr>
              <a:t>31</a:t>
            </a:fld>
            <a:endParaRPr lang="en-US" sz="1300" dirty="0">
              <a:solidFill>
                <a:prstClr val="black"/>
              </a:solidFill>
              <a:latin typeface="Arial" charset="0"/>
              <a:ea typeface="ＭＳ Ｐゴシック" charset="-128"/>
            </a:endParaRPr>
          </a:p>
        </p:txBody>
      </p:sp>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defTabSz="439647"/>
            <a:endParaRPr lang="en-US" dirty="0" smtClean="0"/>
          </a:p>
        </p:txBody>
      </p:sp>
      <p:sp>
        <p:nvSpPr>
          <p:cNvPr id="242692" name="Slide Number Placeholder 3"/>
          <p:cNvSpPr txBox="1">
            <a:spLocks noGrp="1"/>
          </p:cNvSpPr>
          <p:nvPr/>
        </p:nvSpPr>
        <p:spPr bwMode="auto">
          <a:xfrm>
            <a:off x="3956350" y="8818597"/>
            <a:ext cx="3027137" cy="463571"/>
          </a:xfrm>
          <a:prstGeom prst="rect">
            <a:avLst/>
          </a:prstGeom>
          <a:noFill/>
          <a:ln w="9525">
            <a:noFill/>
            <a:miter lim="800000"/>
            <a:headEnd/>
            <a:tailEnd/>
          </a:ln>
        </p:spPr>
        <p:txBody>
          <a:bodyPr lIns="92951" tIns="46476" rIns="92951" bIns="46476" anchor="b"/>
          <a:lstStyle/>
          <a:p>
            <a:pPr algn="r" defTabSz="464072" fontAlgn="base">
              <a:spcBef>
                <a:spcPct val="0"/>
              </a:spcBef>
              <a:spcAft>
                <a:spcPct val="0"/>
              </a:spcAft>
            </a:pPr>
            <a:fld id="{5114B7DD-D8E6-4DF7-8452-841BCC2ED14F}" type="slidenum">
              <a:rPr lang="en-US" sz="1300">
                <a:solidFill>
                  <a:prstClr val="black"/>
                </a:solidFill>
                <a:ea typeface="ＭＳ Ｐゴシック" charset="-128"/>
              </a:rPr>
              <a:pPr algn="r" defTabSz="464072" fontAlgn="base">
                <a:spcBef>
                  <a:spcPct val="0"/>
                </a:spcBef>
                <a:spcAft>
                  <a:spcPct val="0"/>
                </a:spcAft>
              </a:pPr>
              <a:t>31</a:t>
            </a:fld>
            <a:endParaRPr lang="en-US" sz="1300" dirty="0">
              <a:solidFill>
                <a:prstClr val="black"/>
              </a:solidFill>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3923DA-4B3E-4DDB-84E2-2D269A502DFB}"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E8DFDC3-019B-45FF-B010-E6D2D5BC60E9}"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8AC6C2-E893-4217-A4D2-772E62B880F5}"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7D7073-6B86-49F7-A619-3A556FE0D851}"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4EEEF8-8D4B-47B1-983C-4711B1697F7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E5129E9-8BA3-F945-8052-F2DB1C39C972}"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297249-7604-4A25-B8A8-DF2A595F9F3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dirty="0">
              <a:solidFill>
                <a:srgbClr val="4F81BD"/>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53272E-A98E-4D60-A5F6-36F792DF569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8071B4"/>
              </a:solidFill>
            </a:endParaRPr>
          </a:p>
        </p:txBody>
      </p:sp>
      <p:sp>
        <p:nvSpPr>
          <p:cNvPr id="3" name="Footer Placeholder 2"/>
          <p:cNvSpPr>
            <a:spLocks noGrp="1"/>
          </p:cNvSpPr>
          <p:nvPr>
            <p:ph type="ftr" sz="quarter" idx="11"/>
          </p:nvPr>
        </p:nvSpPr>
        <p:spPr/>
        <p:txBody>
          <a:bodyPr/>
          <a:lstStyle/>
          <a:p>
            <a:endParaRPr lang="en-US" dirty="0">
              <a:solidFill>
                <a:srgbClr val="322F31"/>
              </a:solidFill>
            </a:endParaRPr>
          </a:p>
        </p:txBody>
      </p:sp>
      <p:sp>
        <p:nvSpPr>
          <p:cNvPr id="4" name="Slide Number Placeholder 3"/>
          <p:cNvSpPr>
            <a:spLocks noGrp="1"/>
          </p:cNvSpPr>
          <p:nvPr>
            <p:ph type="sldNum" sz="quarter" idx="12"/>
          </p:nvPr>
        </p:nvSpPr>
        <p:spPr/>
        <p:txBody>
          <a:bodyPr/>
          <a:lstStyle/>
          <a:p>
            <a:fld id="{644448E4-A1FE-489D-8484-590753054700}"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723" y="87923"/>
            <a:ext cx="73914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381000" y="1219200"/>
            <a:ext cx="83058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569075"/>
            <a:ext cx="1371600" cy="365125"/>
          </a:xfrm>
          <a:prstGeom prst="rect">
            <a:avLst/>
          </a:prstGeom>
        </p:spPr>
        <p:txBody>
          <a:bodyPr/>
          <a:lstStyle>
            <a:lvl1pPr>
              <a:defRPr/>
            </a:lvl1pPr>
          </a:lstStyle>
          <a:p>
            <a:endParaRPr lang="en-US" dirty="0">
              <a:solidFill>
                <a:prstClr val="black"/>
              </a:solidFill>
            </a:endParaRPr>
          </a:p>
        </p:txBody>
      </p:sp>
      <p:sp>
        <p:nvSpPr>
          <p:cNvPr id="5" name="Footer Placeholder 4"/>
          <p:cNvSpPr>
            <a:spLocks noGrp="1"/>
          </p:cNvSpPr>
          <p:nvPr>
            <p:ph type="ftr" sz="quarter" idx="11"/>
          </p:nvPr>
        </p:nvSpPr>
        <p:spPr>
          <a:xfrm>
            <a:off x="1963093" y="6563762"/>
            <a:ext cx="5257800" cy="365125"/>
          </a:xfrm>
          <a:prstGeom prst="rect">
            <a:avLst/>
          </a:prstGeom>
        </p:spPr>
        <p:txBody>
          <a:bodyPr/>
          <a:lstStyle>
            <a:lvl1pPr algn="ctr">
              <a:defRPr/>
            </a:lvl1pPr>
          </a:lstStyle>
          <a:p>
            <a:endParaRPr lang="en-US" dirty="0">
              <a:solidFill>
                <a:prstClr val="black"/>
              </a:solidFill>
            </a:endParaRPr>
          </a:p>
        </p:txBody>
      </p:sp>
      <p:sp>
        <p:nvSpPr>
          <p:cNvPr id="6" name="Slide Number Placeholder 5"/>
          <p:cNvSpPr>
            <a:spLocks noGrp="1"/>
          </p:cNvSpPr>
          <p:nvPr>
            <p:ph type="sldNum" sz="quarter" idx="12"/>
          </p:nvPr>
        </p:nvSpPr>
        <p:spPr>
          <a:xfrm>
            <a:off x="7799560" y="6579637"/>
            <a:ext cx="914400" cy="365125"/>
          </a:xfrm>
        </p:spPr>
        <p:txBody>
          <a:bodyPr/>
          <a:lstStyle/>
          <a:p>
            <a:fld id="{9B48AAD8-6CD3-42FA-A537-8DCD176E3E9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a:cxnSpLocks noChangeShapeType="1"/>
          </p:cNvCxnSpPr>
          <p:nvPr userDrawn="1"/>
        </p:nvCxnSpPr>
        <p:spPr bwMode="auto">
          <a:xfrm>
            <a:off x="0" y="1066800"/>
            <a:ext cx="9144000" cy="1588"/>
          </a:xfrm>
          <a:prstGeom prst="line">
            <a:avLst/>
          </a:prstGeom>
          <a:noFill/>
          <a:ln w="101600" cmpd="tri">
            <a:solidFill>
              <a:srgbClr val="0C5C6A"/>
            </a:solidFill>
            <a:round/>
            <a:headEnd/>
            <a:tailEnd/>
          </a:ln>
          <a:effectLst>
            <a:outerShdw dist="23000" dir="5400000" rotWithShape="0">
              <a:srgbClr val="808080">
                <a:alpha val="34999"/>
              </a:srgbClr>
            </a:outerShdw>
          </a:effectLst>
        </p:spPr>
      </p:cxnSp>
      <p:cxnSp>
        <p:nvCxnSpPr>
          <p:cNvPr id="12" name="Straight Connector 11"/>
          <p:cNvCxnSpPr>
            <a:cxnSpLocks noChangeShapeType="1"/>
          </p:cNvCxnSpPr>
          <p:nvPr userDrawn="1"/>
        </p:nvCxnSpPr>
        <p:spPr bwMode="auto">
          <a:xfrm>
            <a:off x="0" y="6399212"/>
            <a:ext cx="9144000" cy="1588"/>
          </a:xfrm>
          <a:prstGeom prst="line">
            <a:avLst/>
          </a:prstGeom>
          <a:noFill/>
          <a:ln w="101600" cmpd="tri">
            <a:solidFill>
              <a:srgbClr val="0C5C6A"/>
            </a:solidFill>
            <a:round/>
            <a:headEnd/>
            <a:tailEnd/>
          </a:ln>
          <a:effectLst>
            <a:outerShdw dist="23000" dir="5400000" rotWithShape="0">
              <a:srgbClr val="808080">
                <a:alpha val="34999"/>
              </a:srgbClr>
            </a:outerShdw>
          </a:effectLst>
        </p:spPr>
      </p:cxn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8071B4"/>
                </a:solidFill>
              </a:rPr>
              <a:t>5/11/13</a:t>
            </a:r>
            <a:endParaRPr lang="en-US">
              <a:solidFill>
                <a:srgbClr val="8071B4"/>
              </a:solidFill>
            </a:endParaRPr>
          </a:p>
        </p:txBody>
      </p:sp>
      <p:sp>
        <p:nvSpPr>
          <p:cNvPr id="5" name="Rectangle 5"/>
          <p:cNvSpPr>
            <a:spLocks noGrp="1" noChangeArrowheads="1"/>
          </p:cNvSpPr>
          <p:nvPr>
            <p:ph type="ftr" sz="quarter" idx="11"/>
          </p:nvPr>
        </p:nvSpPr>
        <p:spPr>
          <a:ln/>
        </p:spPr>
        <p:txBody>
          <a:bodyPr/>
          <a:lstStyle>
            <a:lvl1pPr>
              <a:defRPr/>
            </a:lvl1pPr>
          </a:lstStyle>
          <a:p>
            <a:r>
              <a:rPr lang="de-DE" smtClean="0">
                <a:solidFill>
                  <a:srgbClr val="322F31"/>
                </a:solidFill>
              </a:rPr>
              <a:t>H. Chen - ANT 2013</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7C952B6E-8D0B-4CEF-B6E2-3FDFCB554B65}"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solidFill>
                  <a:srgbClr val="8071B4"/>
                </a:solidFill>
              </a:rPr>
              <a:t>5/11/13</a:t>
            </a:r>
            <a:endParaRPr lang="en-US">
              <a:solidFill>
                <a:srgbClr val="8071B4"/>
              </a:solidFill>
            </a:endParaRPr>
          </a:p>
        </p:txBody>
      </p:sp>
      <p:sp>
        <p:nvSpPr>
          <p:cNvPr id="5" name="Rectangle 5"/>
          <p:cNvSpPr>
            <a:spLocks noGrp="1" noChangeArrowheads="1"/>
          </p:cNvSpPr>
          <p:nvPr>
            <p:ph type="ftr" sz="quarter" idx="11"/>
          </p:nvPr>
        </p:nvSpPr>
        <p:spPr>
          <a:ln/>
        </p:spPr>
        <p:txBody>
          <a:bodyPr/>
          <a:lstStyle>
            <a:lvl1pPr>
              <a:defRPr/>
            </a:lvl1pPr>
          </a:lstStyle>
          <a:p>
            <a:r>
              <a:rPr lang="de-DE" smtClean="0">
                <a:solidFill>
                  <a:srgbClr val="322F31"/>
                </a:solidFill>
              </a:rPr>
              <a:t>H. Chen - ANT 2013</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7C952B6E-8D0B-4CEF-B6E2-3FDFCB554B65}"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D5A683-3910-404F-B261-026FD619F9AE}"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D24DBC-E1F3-4482-9DB7-C3EC3738C0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D5A683-3910-404F-B261-026FD619F9AE}"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D24DBC-E1F3-4482-9DB7-C3EC3738C0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D5A683-3910-404F-B261-026FD619F9AE}"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D24DBC-E1F3-4482-9DB7-C3EC3738C0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C7F12-58B5-4D20-8555-005047B8BF3F}" type="datetimeFigureOut">
              <a:rPr lang="en-US" smtClean="0">
                <a:solidFill>
                  <a:prstClr val="black">
                    <a:tint val="75000"/>
                  </a:prstClr>
                </a:solidFill>
              </a:rPr>
              <a:pPr/>
              <a:t>5/29/2013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CE513B-2853-46DB-964A-896DBD4A6C6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5C7F12-58B5-4D20-8555-005047B8BF3F}"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CE513B-2853-46DB-964A-896DBD4A6C6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5C7F12-58B5-4D20-8555-005047B8BF3F}"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CE513B-2853-46DB-964A-896DBD4A6C6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D5A683-3910-404F-B261-026FD619F9AE}" type="datetimeFigureOut">
              <a:rPr lang="en-US" smtClean="0">
                <a:solidFill>
                  <a:prstClr val="black">
                    <a:tint val="75000"/>
                  </a:prstClr>
                </a:solidFill>
              </a:rPr>
              <a:pPr/>
              <a:t>5/29/2013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D24DBC-E1F3-4482-9DB7-C3EC3738C0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D5A683-3910-404F-B261-026FD619F9AE}" type="datetimeFigureOut">
              <a:rPr lang="en-US" smtClean="0">
                <a:solidFill>
                  <a:prstClr val="black">
                    <a:tint val="75000"/>
                  </a:prstClr>
                </a:solidFill>
              </a:rPr>
              <a:pPr/>
              <a:t>5/29/2013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D24DBC-E1F3-4482-9DB7-C3EC3738C0E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2E9E28-AD59-4BBB-8786-01F196210E6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1.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2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23.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4.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5.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6.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9.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0.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E9E28-AD59-4BBB-8786-01F196210E6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8800" y="6400800"/>
            <a:ext cx="1143000" cy="279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endParaRPr lang="en-US" dirty="0">
              <a:solidFill>
                <a:srgbClr val="8071B4"/>
              </a:solidFill>
            </a:endParaRPr>
          </a:p>
        </p:txBody>
      </p:sp>
      <p:sp>
        <p:nvSpPr>
          <p:cNvPr id="1029" name="Rectangle 5"/>
          <p:cNvSpPr>
            <a:spLocks noGrp="1" noChangeArrowheads="1"/>
          </p:cNvSpPr>
          <p:nvPr>
            <p:ph type="ftr" sz="quarter" idx="3"/>
          </p:nvPr>
        </p:nvSpPr>
        <p:spPr bwMode="auto">
          <a:xfrm>
            <a:off x="2971800" y="6400800"/>
            <a:ext cx="3810000" cy="292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050" i="1">
                <a:latin typeface="Arial" pitchFamily="-65" charset="0"/>
                <a:ea typeface="ＭＳ Ｐゴシック" pitchFamily="-65" charset="-128"/>
                <a:cs typeface="ＭＳ Ｐゴシック" pitchFamily="-65" charset="-128"/>
              </a:defRPr>
            </a:lvl1pPr>
          </a:lstStyle>
          <a:p>
            <a:endParaRPr lang="en-US" dirty="0">
              <a:solidFill>
                <a:srgbClr val="322F31"/>
              </a:solidFill>
            </a:endParaRPr>
          </a:p>
        </p:txBody>
      </p:sp>
      <p:sp>
        <p:nvSpPr>
          <p:cNvPr id="1030" name="Rectangle 6"/>
          <p:cNvSpPr>
            <a:spLocks noGrp="1" noChangeArrowheads="1"/>
          </p:cNvSpPr>
          <p:nvPr>
            <p:ph type="sldNum" sz="quarter" idx="4"/>
          </p:nvPr>
        </p:nvSpPr>
        <p:spPr bwMode="auto">
          <a:xfrm>
            <a:off x="6858000" y="6400800"/>
            <a:ext cx="4572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05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dirty="0"/>
          </a:p>
        </p:txBody>
      </p:sp>
      <p:sp>
        <p:nvSpPr>
          <p:cNvPr id="2055"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2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50" indent="-285750"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850" indent="-228600"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7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6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8800" y="6400800"/>
            <a:ext cx="1143000" cy="279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endParaRPr lang="en-US" dirty="0">
              <a:solidFill>
                <a:srgbClr val="8071B4"/>
              </a:solidFill>
            </a:endParaRPr>
          </a:p>
        </p:txBody>
      </p:sp>
      <p:sp>
        <p:nvSpPr>
          <p:cNvPr id="1029" name="Rectangle 5"/>
          <p:cNvSpPr>
            <a:spLocks noGrp="1" noChangeArrowheads="1"/>
          </p:cNvSpPr>
          <p:nvPr>
            <p:ph type="ftr" sz="quarter" idx="3"/>
          </p:nvPr>
        </p:nvSpPr>
        <p:spPr bwMode="auto">
          <a:xfrm>
            <a:off x="2971800" y="6400800"/>
            <a:ext cx="3810000" cy="292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050" i="1">
                <a:latin typeface="Arial" pitchFamily="-65" charset="0"/>
                <a:ea typeface="ＭＳ Ｐゴシック" pitchFamily="-65" charset="-128"/>
                <a:cs typeface="ＭＳ Ｐゴシック" pitchFamily="-65" charset="-128"/>
              </a:defRPr>
            </a:lvl1pPr>
          </a:lstStyle>
          <a:p>
            <a:endParaRPr lang="en-US" dirty="0">
              <a:solidFill>
                <a:srgbClr val="322F31"/>
              </a:solidFill>
            </a:endParaRPr>
          </a:p>
        </p:txBody>
      </p:sp>
      <p:sp>
        <p:nvSpPr>
          <p:cNvPr id="1030" name="Rectangle 6"/>
          <p:cNvSpPr>
            <a:spLocks noGrp="1" noChangeArrowheads="1"/>
          </p:cNvSpPr>
          <p:nvPr>
            <p:ph type="sldNum" sz="quarter" idx="4"/>
          </p:nvPr>
        </p:nvSpPr>
        <p:spPr bwMode="auto">
          <a:xfrm>
            <a:off x="6858000" y="6400800"/>
            <a:ext cx="4572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05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dirty="0"/>
          </a:p>
        </p:txBody>
      </p:sp>
      <p:sp>
        <p:nvSpPr>
          <p:cNvPr id="2055"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2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50" indent="-285750"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850" indent="-228600"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7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6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239000" y="6356350"/>
            <a:ext cx="1447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AAD8-6CD3-42FA-A537-8DCD176E3E97}"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p:cNvSpPr>
            <a:spLocks noGrp="1"/>
          </p:cNvSpPr>
          <p:nvPr>
            <p:ph type="ftr" sz="quarter" idx="3"/>
          </p:nvPr>
        </p:nvSpPr>
        <p:spPr>
          <a:xfrm>
            <a:off x="2209800" y="6400799"/>
            <a:ext cx="4648200" cy="304801"/>
          </a:xfrm>
          <a:prstGeom prst="rect">
            <a:avLst/>
          </a:prstGeom>
        </p:spPr>
        <p:txBody>
          <a:bodyPr/>
          <a:lstStyle>
            <a:lvl1pPr>
              <a:defRPr sz="1200" baseline="0"/>
            </a:lvl1pPr>
          </a:lstStyle>
          <a:p>
            <a:pPr algn="ctr">
              <a:defRPr/>
            </a:pPr>
            <a:endParaRPr lang="en-US" dirty="0">
              <a:solidFill>
                <a:prstClr val="black">
                  <a:tint val="75000"/>
                </a:prstClr>
              </a:solidFill>
            </a:endParaRPr>
          </a:p>
        </p:txBody>
      </p:sp>
      <p:sp>
        <p:nvSpPr>
          <p:cNvPr id="8" name="Date Placeholder 3"/>
          <p:cNvSpPr>
            <a:spLocks noGrp="1"/>
          </p:cNvSpPr>
          <p:nvPr>
            <p:ph type="dt" sz="half" idx="2"/>
          </p:nvPr>
        </p:nvSpPr>
        <p:spPr>
          <a:xfrm>
            <a:off x="457200" y="6356350"/>
            <a:ext cx="1066800" cy="365125"/>
          </a:xfrm>
          <a:prstGeom prst="rect">
            <a:avLst/>
          </a:prstGeom>
        </p:spPr>
        <p:txBody>
          <a:bodyPr/>
          <a:lstStyle>
            <a:lvl1pPr>
              <a:defRPr sz="1200"/>
            </a:lvl1pPr>
          </a:lstStyle>
          <a:p>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2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1905000" y="62484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eaLnBrk="0" hangingPunct="0">
              <a:defRPr sz="1000" baseline="0">
                <a:solidFill>
                  <a:schemeClr val="accent1"/>
                </a:solidFill>
              </a:defRPr>
            </a:lvl1pPr>
          </a:lstStyle>
          <a:p>
            <a:pPr fontAlgn="base">
              <a:spcBef>
                <a:spcPct val="0"/>
              </a:spcBef>
              <a:spcAft>
                <a:spcPct val="0"/>
              </a:spcAft>
            </a:pPr>
            <a:r>
              <a:rPr lang="en-US" smtClean="0">
                <a:solidFill>
                  <a:srgbClr val="8071B4"/>
                </a:solidFill>
              </a:rPr>
              <a:t>5/11/13</a:t>
            </a:r>
            <a:endParaRPr lang="en-US" dirty="0">
              <a:solidFill>
                <a:srgbClr val="8071B4"/>
              </a:solidFill>
            </a:endParaRPr>
          </a:p>
        </p:txBody>
      </p:sp>
      <p:sp>
        <p:nvSpPr>
          <p:cNvPr id="1029" name="Rectangle 5"/>
          <p:cNvSpPr>
            <a:spLocks noGrp="1" noChangeArrowheads="1"/>
          </p:cNvSpPr>
          <p:nvPr>
            <p:ph type="ftr" sz="quarter" idx="3"/>
          </p:nvPr>
        </p:nvSpPr>
        <p:spPr bwMode="auto">
          <a:xfrm>
            <a:off x="3124200" y="6235700"/>
            <a:ext cx="3505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ctr" eaLnBrk="0" hangingPunct="0">
              <a:defRPr sz="1000" baseline="0"/>
            </a:lvl1pPr>
          </a:lstStyle>
          <a:p>
            <a:pPr fontAlgn="base">
              <a:spcBef>
                <a:spcPct val="0"/>
              </a:spcBef>
              <a:spcAft>
                <a:spcPct val="0"/>
              </a:spcAft>
            </a:pPr>
            <a:r>
              <a:rPr lang="de-DE" smtClean="0">
                <a:solidFill>
                  <a:srgbClr val="322F31"/>
                </a:solidFill>
              </a:rPr>
              <a:t>H. Chen - ANT 2013</a:t>
            </a:r>
            <a:endParaRPr lang="en-US" dirty="0">
              <a:solidFill>
                <a:srgbClr val="322F31"/>
              </a:solidFill>
            </a:endParaRPr>
          </a:p>
        </p:txBody>
      </p:sp>
      <p:sp>
        <p:nvSpPr>
          <p:cNvPr id="1030" name="Rectangle 6"/>
          <p:cNvSpPr>
            <a:spLocks noGrp="1" noChangeArrowheads="1"/>
          </p:cNvSpPr>
          <p:nvPr>
            <p:ph type="sldNum" sz="quarter" idx="4"/>
          </p:nvPr>
        </p:nvSpPr>
        <p:spPr bwMode="auto">
          <a:xfrm>
            <a:off x="6705600" y="6248400"/>
            <a:ext cx="685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eaLnBrk="0" hangingPunct="0">
              <a:defRPr sz="1000" baseline="0">
                <a:solidFill>
                  <a:srgbClr val="042B7F"/>
                </a:solidFill>
              </a:defRPr>
            </a:lvl1pPr>
          </a:lstStyle>
          <a:p>
            <a:pPr fontAlgn="base">
              <a:spcBef>
                <a:spcPct val="0"/>
              </a:spcBef>
              <a:spcAft>
                <a:spcPct val="0"/>
              </a:spcAft>
            </a:pPr>
            <a:fld id="{61DECC95-AF41-4468-BCE0-3CC1B19D2902}" type="slidenum">
              <a:rPr lang="en-US" smtClean="0"/>
              <a:pPr fontAlgn="base">
                <a:spcBef>
                  <a:spcPct val="0"/>
                </a:spcBef>
                <a:spcAft>
                  <a:spcPct val="0"/>
                </a:spcAft>
              </a:pPr>
              <a:t>‹#›</a:t>
            </a:fld>
            <a:endParaRPr lang="en-US" dirty="0"/>
          </a:p>
        </p:txBody>
      </p:sp>
      <p:sp>
        <p:nvSpPr>
          <p:cNvPr id="1031"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741" r:id="rId1"/>
  </p:sldLayoutIdLst>
  <p:hf hdr="0"/>
  <p:txStyles>
    <p:titleStyle>
      <a:lvl1pPr algn="ctr" rtl="0" eaLnBrk="0" fontAlgn="base" hangingPunct="0">
        <a:lnSpc>
          <a:spcPct val="80000"/>
        </a:lnSpc>
        <a:spcBef>
          <a:spcPct val="0"/>
        </a:spcBef>
        <a:spcAft>
          <a:spcPct val="0"/>
        </a:spcAft>
        <a:defRPr sz="3600" b="1">
          <a:solidFill>
            <a:srgbClr val="042B7F"/>
          </a:solidFill>
          <a:latin typeface="+mj-lt"/>
          <a:ea typeface="+mj-ea"/>
          <a:cs typeface="ＭＳ Ｐゴシック" charset="-128"/>
        </a:defRPr>
      </a:lvl1pPr>
      <a:lvl2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2pPr>
      <a:lvl3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3pPr>
      <a:lvl4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4pPr>
      <a:lvl5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5pPr>
      <a:lvl6pPr marL="457200" algn="l" rtl="0" fontAlgn="base">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fontAlgn="base">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fontAlgn="base">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fontAlgn="base">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0" fontAlgn="base" hangingPunct="0">
        <a:lnSpc>
          <a:spcPct val="100000"/>
        </a:lnSpc>
        <a:spcBef>
          <a:spcPct val="20000"/>
        </a:spcBef>
        <a:spcAft>
          <a:spcPct val="0"/>
        </a:spcAft>
        <a:buClr>
          <a:srgbClr val="042B7F"/>
        </a:buClr>
        <a:buSzPct val="110000"/>
        <a:buFont typeface="Wingdings" pitchFamily="2" charset="2"/>
        <a:buChar char="§"/>
        <a:defRPr sz="2800" b="1">
          <a:solidFill>
            <a:srgbClr val="FF0000"/>
          </a:solidFill>
          <a:latin typeface="+mn-lt"/>
          <a:ea typeface="+mn-ea"/>
          <a:cs typeface="ＭＳ Ｐゴシック" charset="-128"/>
        </a:defRPr>
      </a:lvl1pPr>
      <a:lvl2pPr marL="742950" indent="-285750" algn="l" rtl="0" eaLnBrk="0" fontAlgn="base" hangingPunct="0">
        <a:lnSpc>
          <a:spcPct val="100000"/>
        </a:lnSpc>
        <a:spcBef>
          <a:spcPct val="20000"/>
        </a:spcBef>
        <a:spcAft>
          <a:spcPct val="0"/>
        </a:spcAft>
        <a:buClr>
          <a:srgbClr val="042B7F"/>
        </a:buClr>
        <a:buSzPct val="90000"/>
        <a:buFont typeface="Times" charset="0"/>
        <a:buChar char="•"/>
        <a:defRPr sz="2400" b="1">
          <a:solidFill>
            <a:srgbClr val="0000FF"/>
          </a:solidFill>
          <a:latin typeface="+mn-lt"/>
          <a:ea typeface="+mn-ea"/>
        </a:defRPr>
      </a:lvl2pPr>
      <a:lvl3pPr marL="1085850" indent="-228600" algn="l" rtl="0" eaLnBrk="0" fontAlgn="base" hangingPunct="0">
        <a:lnSpc>
          <a:spcPct val="100000"/>
        </a:lnSpc>
        <a:spcBef>
          <a:spcPct val="20000"/>
        </a:spcBef>
        <a:spcAft>
          <a:spcPct val="0"/>
        </a:spcAft>
        <a:buClr>
          <a:srgbClr val="042B7F"/>
        </a:buClr>
        <a:buSzPct val="90000"/>
        <a:buChar char="-"/>
        <a:defRPr sz="2000" b="1">
          <a:solidFill>
            <a:schemeClr val="tx1"/>
          </a:solidFill>
          <a:latin typeface="+mn-lt"/>
          <a:ea typeface="+mn-ea"/>
        </a:defRPr>
      </a:lvl3pPr>
      <a:lvl4pPr marL="1428750" indent="-228600" algn="l" rtl="0" eaLnBrk="0" fontAlgn="base" hangingPunct="0">
        <a:lnSpc>
          <a:spcPct val="100000"/>
        </a:lnSpc>
        <a:spcBef>
          <a:spcPct val="20000"/>
        </a:spcBef>
        <a:spcAft>
          <a:spcPct val="0"/>
        </a:spcAft>
        <a:buClr>
          <a:srgbClr val="042B7F"/>
        </a:buClr>
        <a:buSzPct val="90000"/>
        <a:buChar char="-"/>
        <a:defRPr sz="1800" b="1">
          <a:solidFill>
            <a:schemeClr val="tx1"/>
          </a:solidFill>
          <a:latin typeface="+mn-lt"/>
          <a:ea typeface="+mn-ea"/>
        </a:defRPr>
      </a:lvl4pPr>
      <a:lvl5pPr marL="1771650" indent="-228600" algn="l" rtl="0" eaLnBrk="0" fontAlgn="base" hangingPunct="0">
        <a:lnSpc>
          <a:spcPct val="100000"/>
        </a:lnSpc>
        <a:spcBef>
          <a:spcPct val="20000"/>
        </a:spcBef>
        <a:spcAft>
          <a:spcPct val="0"/>
        </a:spcAft>
        <a:buClr>
          <a:srgbClr val="042B7F"/>
        </a:buClr>
        <a:buSzPct val="90000"/>
        <a:buChar char="-"/>
        <a:defRPr sz="1600" b="1">
          <a:solidFill>
            <a:schemeClr val="tx1"/>
          </a:solidFill>
          <a:latin typeface="+mn-lt"/>
          <a:ea typeface="+mn-ea"/>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1905000" y="62484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eaLnBrk="0" hangingPunct="0">
              <a:defRPr sz="1000" baseline="0">
                <a:solidFill>
                  <a:schemeClr val="accent1"/>
                </a:solidFill>
              </a:defRPr>
            </a:lvl1pPr>
          </a:lstStyle>
          <a:p>
            <a:pPr fontAlgn="base">
              <a:spcBef>
                <a:spcPct val="0"/>
              </a:spcBef>
              <a:spcAft>
                <a:spcPct val="0"/>
              </a:spcAft>
            </a:pPr>
            <a:r>
              <a:rPr lang="en-US" smtClean="0">
                <a:solidFill>
                  <a:srgbClr val="8071B4"/>
                </a:solidFill>
              </a:rPr>
              <a:t>5/11/13</a:t>
            </a:r>
            <a:endParaRPr lang="en-US" dirty="0">
              <a:solidFill>
                <a:srgbClr val="8071B4"/>
              </a:solidFill>
            </a:endParaRPr>
          </a:p>
        </p:txBody>
      </p:sp>
      <p:sp>
        <p:nvSpPr>
          <p:cNvPr id="1029" name="Rectangle 5"/>
          <p:cNvSpPr>
            <a:spLocks noGrp="1" noChangeArrowheads="1"/>
          </p:cNvSpPr>
          <p:nvPr>
            <p:ph type="ftr" sz="quarter" idx="3"/>
          </p:nvPr>
        </p:nvSpPr>
        <p:spPr bwMode="auto">
          <a:xfrm>
            <a:off x="3124200" y="6235700"/>
            <a:ext cx="3505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ctr" eaLnBrk="0" hangingPunct="0">
              <a:defRPr sz="1000" baseline="0"/>
            </a:lvl1pPr>
          </a:lstStyle>
          <a:p>
            <a:pPr fontAlgn="base">
              <a:spcBef>
                <a:spcPct val="0"/>
              </a:spcBef>
              <a:spcAft>
                <a:spcPct val="0"/>
              </a:spcAft>
            </a:pPr>
            <a:r>
              <a:rPr lang="de-DE" smtClean="0">
                <a:solidFill>
                  <a:srgbClr val="322F31"/>
                </a:solidFill>
              </a:rPr>
              <a:t>H. Chen - ANT 2013</a:t>
            </a:r>
            <a:endParaRPr lang="en-US" dirty="0">
              <a:solidFill>
                <a:srgbClr val="322F31"/>
              </a:solidFill>
            </a:endParaRPr>
          </a:p>
        </p:txBody>
      </p:sp>
      <p:sp>
        <p:nvSpPr>
          <p:cNvPr id="1030" name="Rectangle 6"/>
          <p:cNvSpPr>
            <a:spLocks noGrp="1" noChangeArrowheads="1"/>
          </p:cNvSpPr>
          <p:nvPr>
            <p:ph type="sldNum" sz="quarter" idx="4"/>
          </p:nvPr>
        </p:nvSpPr>
        <p:spPr bwMode="auto">
          <a:xfrm>
            <a:off x="6705600" y="6248400"/>
            <a:ext cx="685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eaLnBrk="0" hangingPunct="0">
              <a:defRPr sz="1000" baseline="0">
                <a:solidFill>
                  <a:srgbClr val="042B7F"/>
                </a:solidFill>
              </a:defRPr>
            </a:lvl1pPr>
          </a:lstStyle>
          <a:p>
            <a:pPr fontAlgn="base">
              <a:spcBef>
                <a:spcPct val="0"/>
              </a:spcBef>
              <a:spcAft>
                <a:spcPct val="0"/>
              </a:spcAft>
            </a:pPr>
            <a:fld id="{61DECC95-AF41-4468-BCE0-3CC1B19D2902}" type="slidenum">
              <a:rPr lang="en-US" smtClean="0"/>
              <a:pPr fontAlgn="base">
                <a:spcBef>
                  <a:spcPct val="0"/>
                </a:spcBef>
                <a:spcAft>
                  <a:spcPct val="0"/>
                </a:spcAft>
              </a:pPr>
              <a:t>‹#›</a:t>
            </a:fld>
            <a:endParaRPr lang="en-US" dirty="0"/>
          </a:p>
        </p:txBody>
      </p:sp>
      <p:sp>
        <p:nvSpPr>
          <p:cNvPr id="1031"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743" r:id="rId1"/>
  </p:sldLayoutIdLst>
  <p:hf hdr="0"/>
  <p:txStyles>
    <p:titleStyle>
      <a:lvl1pPr algn="ctr" rtl="0" eaLnBrk="0" fontAlgn="base" hangingPunct="0">
        <a:lnSpc>
          <a:spcPct val="80000"/>
        </a:lnSpc>
        <a:spcBef>
          <a:spcPct val="0"/>
        </a:spcBef>
        <a:spcAft>
          <a:spcPct val="0"/>
        </a:spcAft>
        <a:defRPr sz="3600" b="1">
          <a:solidFill>
            <a:srgbClr val="042B7F"/>
          </a:solidFill>
          <a:latin typeface="+mj-lt"/>
          <a:ea typeface="+mj-ea"/>
          <a:cs typeface="ＭＳ Ｐゴシック" charset="-128"/>
        </a:defRPr>
      </a:lvl1pPr>
      <a:lvl2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2pPr>
      <a:lvl3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3pPr>
      <a:lvl4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4pPr>
      <a:lvl5pPr algn="l" rtl="0" eaLnBrk="0" fontAlgn="base" hangingPunct="0">
        <a:lnSpc>
          <a:spcPct val="80000"/>
        </a:lnSpc>
        <a:spcBef>
          <a:spcPct val="0"/>
        </a:spcBef>
        <a:spcAft>
          <a:spcPct val="0"/>
        </a:spcAft>
        <a:defRPr sz="3600" b="1">
          <a:solidFill>
            <a:srgbClr val="042B7F"/>
          </a:solidFill>
          <a:latin typeface="Arial" charset="0"/>
          <a:ea typeface="ＭＳ Ｐゴシック" pitchFamily="48" charset="-128"/>
          <a:cs typeface="ＭＳ Ｐゴシック" charset="-128"/>
        </a:defRPr>
      </a:lvl5pPr>
      <a:lvl6pPr marL="457200" algn="l" rtl="0" fontAlgn="base">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fontAlgn="base">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fontAlgn="base">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fontAlgn="base">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0" fontAlgn="base" hangingPunct="0">
        <a:lnSpc>
          <a:spcPct val="100000"/>
        </a:lnSpc>
        <a:spcBef>
          <a:spcPct val="20000"/>
        </a:spcBef>
        <a:spcAft>
          <a:spcPct val="0"/>
        </a:spcAft>
        <a:buClr>
          <a:srgbClr val="042B7F"/>
        </a:buClr>
        <a:buSzPct val="110000"/>
        <a:buFont typeface="Wingdings" pitchFamily="2" charset="2"/>
        <a:buChar char="§"/>
        <a:defRPr sz="2800" b="1">
          <a:solidFill>
            <a:srgbClr val="FF0000"/>
          </a:solidFill>
          <a:latin typeface="+mn-lt"/>
          <a:ea typeface="+mn-ea"/>
          <a:cs typeface="ＭＳ Ｐゴシック" charset="-128"/>
        </a:defRPr>
      </a:lvl1pPr>
      <a:lvl2pPr marL="742950" indent="-285750" algn="l" rtl="0" eaLnBrk="0" fontAlgn="base" hangingPunct="0">
        <a:lnSpc>
          <a:spcPct val="100000"/>
        </a:lnSpc>
        <a:spcBef>
          <a:spcPct val="20000"/>
        </a:spcBef>
        <a:spcAft>
          <a:spcPct val="0"/>
        </a:spcAft>
        <a:buClr>
          <a:srgbClr val="042B7F"/>
        </a:buClr>
        <a:buSzPct val="90000"/>
        <a:buFont typeface="Times" charset="0"/>
        <a:buChar char="•"/>
        <a:defRPr sz="2400" b="1">
          <a:solidFill>
            <a:srgbClr val="0000FF"/>
          </a:solidFill>
          <a:latin typeface="+mn-lt"/>
          <a:ea typeface="+mn-ea"/>
        </a:defRPr>
      </a:lvl2pPr>
      <a:lvl3pPr marL="1085850" indent="-228600" algn="l" rtl="0" eaLnBrk="0" fontAlgn="base" hangingPunct="0">
        <a:lnSpc>
          <a:spcPct val="100000"/>
        </a:lnSpc>
        <a:spcBef>
          <a:spcPct val="20000"/>
        </a:spcBef>
        <a:spcAft>
          <a:spcPct val="0"/>
        </a:spcAft>
        <a:buClr>
          <a:srgbClr val="042B7F"/>
        </a:buClr>
        <a:buSzPct val="90000"/>
        <a:buChar char="-"/>
        <a:defRPr sz="2000" b="1">
          <a:solidFill>
            <a:schemeClr val="tx1"/>
          </a:solidFill>
          <a:latin typeface="+mn-lt"/>
          <a:ea typeface="+mn-ea"/>
        </a:defRPr>
      </a:lvl3pPr>
      <a:lvl4pPr marL="1428750" indent="-228600" algn="l" rtl="0" eaLnBrk="0" fontAlgn="base" hangingPunct="0">
        <a:lnSpc>
          <a:spcPct val="100000"/>
        </a:lnSpc>
        <a:spcBef>
          <a:spcPct val="20000"/>
        </a:spcBef>
        <a:spcAft>
          <a:spcPct val="0"/>
        </a:spcAft>
        <a:buClr>
          <a:srgbClr val="042B7F"/>
        </a:buClr>
        <a:buSzPct val="90000"/>
        <a:buChar char="-"/>
        <a:defRPr sz="1800" b="1">
          <a:solidFill>
            <a:schemeClr val="tx1"/>
          </a:solidFill>
          <a:latin typeface="+mn-lt"/>
          <a:ea typeface="+mn-ea"/>
        </a:defRPr>
      </a:lvl4pPr>
      <a:lvl5pPr marL="1771650" indent="-228600" algn="l" rtl="0" eaLnBrk="0" fontAlgn="base" hangingPunct="0">
        <a:lnSpc>
          <a:spcPct val="100000"/>
        </a:lnSpc>
        <a:spcBef>
          <a:spcPct val="20000"/>
        </a:spcBef>
        <a:spcAft>
          <a:spcPct val="0"/>
        </a:spcAft>
        <a:buClr>
          <a:srgbClr val="042B7F"/>
        </a:buClr>
        <a:buSzPct val="90000"/>
        <a:buChar char="-"/>
        <a:defRPr sz="1600" b="1">
          <a:solidFill>
            <a:schemeClr val="tx1"/>
          </a:solidFill>
          <a:latin typeface="+mn-lt"/>
          <a:ea typeface="+mn-ea"/>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5A683-3910-404F-B261-026FD619F9AE}"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24DBC-E1F3-4482-9DB7-C3EC3738C0E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5A683-3910-404F-B261-026FD619F9AE}"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24DBC-E1F3-4482-9DB7-C3EC3738C0E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5A683-3910-404F-B261-026FD619F9AE}"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24DBC-E1F3-4482-9DB7-C3EC3738C0E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C7F12-58B5-4D20-8555-005047B8BF3F}"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E513B-2853-46DB-964A-896DBD4A6C6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C7F12-58B5-4D20-8555-005047B8BF3F}"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E513B-2853-46DB-964A-896DBD4A6C6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ADB4A56-7F98-4D2E-B5BA-702007DA653B}" type="slidenum">
              <a:rPr lang="en-US" smtClean="0">
                <a:solidFill>
                  <a:srgbClr val="000000"/>
                </a:solidFill>
              </a:rPr>
              <a:pPr eaLnBrk="0" fontAlgn="base" hangingPunct="0">
                <a:spcBef>
                  <a:spcPct val="0"/>
                </a:spcBef>
                <a:spcAft>
                  <a:spcPct val="0"/>
                </a:spcAft>
              </a:pPr>
              <a:t>‹#›</a:t>
            </a:fld>
            <a:endParaRPr 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C7F12-58B5-4D20-8555-005047B8BF3F}"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E513B-2853-46DB-964A-896DBD4A6C6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5A683-3910-404F-B261-026FD619F9AE}"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24DBC-E1F3-4482-9DB7-C3EC3738C0E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5A683-3910-404F-B261-026FD619F9AE}" type="datetimeFigureOut">
              <a:rPr lang="en-US" smtClean="0">
                <a:solidFill>
                  <a:prstClr val="black">
                    <a:tint val="75000"/>
                  </a:prstClr>
                </a:solidFill>
              </a:rPr>
              <a:pPr/>
              <a:t>5/29/2013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D24DBC-E1F3-4482-9DB7-C3EC3738C0E5}"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dirty="0"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CADB4A56-7F98-4D2E-B5BA-702007DA653B}" type="slidenum">
              <a:rPr lang="en-US" smtClean="0">
                <a:solidFill>
                  <a:srgbClr val="000000"/>
                </a:solidFill>
              </a:rPr>
              <a:pPr eaLnBrk="0" fontAlgn="base" hangingPunct="0">
                <a:spcBef>
                  <a:spcPct val="0"/>
                </a:spcBef>
                <a:spcAft>
                  <a:spcPct val="0"/>
                </a:spcAft>
              </a:pPr>
              <a:t>‹#›</a:t>
            </a:fld>
            <a:endParaRPr 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dirty="0"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28E2D69-CDB3-43D9-A717-E8898694785F}" type="slidenum">
              <a:rPr lang="en-US" smtClean="0">
                <a:solidFill>
                  <a:srgbClr val="000000"/>
                </a:solidFill>
              </a:rPr>
              <a:pPr fontAlgn="base">
                <a:spcBef>
                  <a:spcPct val="0"/>
                </a:spcBef>
                <a:spcAft>
                  <a:spcPct val="0"/>
                </a:spcAft>
              </a:pPr>
              <a:t>‹#›</a:t>
            </a:fld>
            <a:endParaRPr lang="en-US" dirty="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5129E9-8BA3-F945-8052-F2DB1C39C972}" type="slidenum">
              <a:rPr lang="en-US" smtClean="0">
                <a:solidFill>
                  <a:prstClr val="black">
                    <a:tint val="75000"/>
                  </a:prstClr>
                </a:solidFill>
              </a:rPr>
              <a:pPr defTabSz="457200"/>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8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97249-7604-4A25-B8A8-DF2A595F9F3D}"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18" descr="REVBG_Slide4_Blue"/>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
        <p:nvSpPr>
          <p:cNvPr id="74755" name="Rectangle 3"/>
          <p:cNvSpPr>
            <a:spLocks noGrp="1" noChangeArrowheads="1"/>
          </p:cNvSpPr>
          <p:nvPr>
            <p:ph type="body" idx="1"/>
          </p:nvPr>
        </p:nvSpPr>
        <p:spPr bwMode="auto">
          <a:xfrm>
            <a:off x="762000" y="1828800"/>
            <a:ext cx="76200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057400" y="6223000"/>
            <a:ext cx="1143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accent1"/>
                </a:solidFill>
              </a:defRPr>
            </a:lvl1pPr>
          </a:lstStyle>
          <a:p>
            <a:pPr fontAlgn="base">
              <a:spcBef>
                <a:spcPct val="0"/>
              </a:spcBef>
              <a:spcAft>
                <a:spcPct val="0"/>
              </a:spcAft>
            </a:pPr>
            <a:endParaRPr lang="en-US" dirty="0">
              <a:solidFill>
                <a:srgbClr val="4F81BD"/>
              </a:solidFill>
            </a:endParaRPr>
          </a:p>
        </p:txBody>
      </p:sp>
      <p:sp>
        <p:nvSpPr>
          <p:cNvPr id="1029" name="Rectangle 5"/>
          <p:cNvSpPr>
            <a:spLocks noGrp="1" noChangeArrowheads="1"/>
          </p:cNvSpPr>
          <p:nvPr>
            <p:ph type="ftr" sz="quarter" idx="3"/>
          </p:nvPr>
        </p:nvSpPr>
        <p:spPr bwMode="auto">
          <a:xfrm>
            <a:off x="3181350" y="6235700"/>
            <a:ext cx="30099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324600" y="6235700"/>
            <a:ext cx="990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rgbClr val="042B7F"/>
                </a:solidFill>
                <a:ea typeface="+mn-ea"/>
              </a:defRPr>
            </a:lvl1pPr>
          </a:lstStyle>
          <a:p>
            <a:pPr fontAlgn="base">
              <a:spcBef>
                <a:spcPct val="0"/>
              </a:spcBef>
              <a:spcAft>
                <a:spcPct val="0"/>
              </a:spcAft>
              <a:defRPr/>
            </a:pPr>
            <a:fld id="{BED3F50A-2351-4833-81CC-7077017E5040}" type="slidenum">
              <a:rPr lang="en-US"/>
              <a:pPr fontAlgn="base">
                <a:spcBef>
                  <a:spcPct val="0"/>
                </a:spcBef>
                <a:spcAft>
                  <a:spcPct val="0"/>
                </a:spcAft>
                <a:defRPr/>
              </a:pPr>
              <a:t>‹#›</a:t>
            </a:fld>
            <a:endParaRPr lang="en-US" dirty="0"/>
          </a:p>
        </p:txBody>
      </p:sp>
      <p:sp>
        <p:nvSpPr>
          <p:cNvPr id="74759" name="Rectangle 2"/>
          <p:cNvSpPr>
            <a:spLocks noGrp="1" noChangeArrowheads="1"/>
          </p:cNvSpPr>
          <p:nvPr>
            <p:ph type="title"/>
          </p:nvPr>
        </p:nvSpPr>
        <p:spPr bwMode="auto">
          <a:xfrm>
            <a:off x="381000" y="304800"/>
            <a:ext cx="8382000" cy="1090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rtl="0" eaLnBrk="0" fontAlgn="base" hangingPunct="0">
        <a:lnSpc>
          <a:spcPct val="80000"/>
        </a:lnSpc>
        <a:spcBef>
          <a:spcPct val="0"/>
        </a:spcBef>
        <a:spcAft>
          <a:spcPct val="0"/>
        </a:spcAft>
        <a:defRPr sz="3600" b="1">
          <a:solidFill>
            <a:srgbClr val="042B7F"/>
          </a:solidFill>
          <a:latin typeface="+mj-lt"/>
          <a:ea typeface="+mj-ea"/>
          <a:cs typeface="+mj-cs"/>
        </a:defRPr>
      </a:lvl1pPr>
      <a:lvl2pPr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2pPr>
      <a:lvl3pPr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3pPr>
      <a:lvl4pPr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4pPr>
      <a:lvl5pPr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5pPr>
      <a:lvl6pPr marL="457200"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6pPr>
      <a:lvl7pPr marL="914400"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7pPr>
      <a:lvl8pPr marL="1371600"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8pPr>
      <a:lvl9pPr marL="1828800" algn="l" rtl="0" eaLnBrk="0" fontAlgn="base" hangingPunct="0">
        <a:lnSpc>
          <a:spcPct val="80000"/>
        </a:lnSpc>
        <a:spcBef>
          <a:spcPct val="0"/>
        </a:spcBef>
        <a:spcAft>
          <a:spcPct val="0"/>
        </a:spcAft>
        <a:defRPr sz="3600" b="1">
          <a:solidFill>
            <a:srgbClr val="042B7F"/>
          </a:solidFill>
          <a:latin typeface="Arial" charset="0"/>
          <a:ea typeface="ＭＳ Ｐゴシック" pitchFamily="-106" charset="-128"/>
        </a:defRPr>
      </a:lvl9pPr>
    </p:titleStyle>
    <p:bodyStyle>
      <a:lvl1pPr marL="342900" indent="-342900" algn="l" rtl="0" eaLnBrk="0" fontAlgn="base" hangingPunct="0">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pitchFamily="18" charset="0"/>
        <a:buChar char="•"/>
        <a:defRPr sz="2000">
          <a:solidFill>
            <a:schemeClr val="tx1"/>
          </a:solidFill>
          <a:latin typeface="+mn-lt"/>
          <a:ea typeface="+mn-ea"/>
        </a:defRPr>
      </a:lvl2pPr>
      <a:lvl3pPr marL="1085850" indent="-228600" algn="l" rtl="0" eaLnBrk="0" fontAlgn="base" hangingPunct="0">
        <a:lnSpc>
          <a:spcPct val="80000"/>
        </a:lnSpc>
        <a:spcBef>
          <a:spcPct val="20000"/>
        </a:spcBef>
        <a:spcAft>
          <a:spcPct val="0"/>
        </a:spcAft>
        <a:buClr>
          <a:srgbClr val="042B7F"/>
        </a:buClr>
        <a:buSzPct val="90000"/>
        <a:buChar char="-"/>
        <a:defRPr sz="2400">
          <a:solidFill>
            <a:schemeClr val="tx1"/>
          </a:solidFill>
          <a:latin typeface="+mn-lt"/>
          <a:ea typeface="+mn-ea"/>
        </a:defRPr>
      </a:lvl3pPr>
      <a:lvl4pPr marL="14287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4pPr>
      <a:lvl5pPr marL="17716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5pPr>
      <a:lvl6pPr marL="22288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6pPr>
      <a:lvl7pPr marL="26860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7pPr>
      <a:lvl8pPr marL="31432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8pPr>
      <a:lvl9pPr marL="3600450" indent="-228600" algn="l" rtl="0" eaLnBrk="0" fontAlgn="base" hangingPunct="0">
        <a:lnSpc>
          <a:spcPct val="80000"/>
        </a:lnSpc>
        <a:spcBef>
          <a:spcPct val="20000"/>
        </a:spcBef>
        <a:spcAft>
          <a:spcPct val="0"/>
        </a:spcAft>
        <a:buClr>
          <a:srgbClr val="042B7F"/>
        </a:buClr>
        <a:buSzPct val="9000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8800" y="6400800"/>
            <a:ext cx="1143000" cy="279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endParaRPr lang="en-US" dirty="0">
              <a:solidFill>
                <a:srgbClr val="8071B4"/>
              </a:solidFill>
            </a:endParaRPr>
          </a:p>
        </p:txBody>
      </p:sp>
      <p:sp>
        <p:nvSpPr>
          <p:cNvPr id="1029" name="Rectangle 5"/>
          <p:cNvSpPr>
            <a:spLocks noGrp="1" noChangeArrowheads="1"/>
          </p:cNvSpPr>
          <p:nvPr>
            <p:ph type="ftr" sz="quarter" idx="3"/>
          </p:nvPr>
        </p:nvSpPr>
        <p:spPr bwMode="auto">
          <a:xfrm>
            <a:off x="2971800" y="6400800"/>
            <a:ext cx="3810000" cy="292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050" i="1">
                <a:latin typeface="Arial" pitchFamily="-65" charset="0"/>
                <a:ea typeface="ＭＳ Ｐゴシック" pitchFamily="-65" charset="-128"/>
                <a:cs typeface="ＭＳ Ｐゴシック" pitchFamily="-65" charset="-128"/>
              </a:defRPr>
            </a:lvl1pPr>
          </a:lstStyle>
          <a:p>
            <a:endParaRPr lang="en-US" dirty="0">
              <a:solidFill>
                <a:srgbClr val="322F31"/>
              </a:solidFill>
            </a:endParaRPr>
          </a:p>
        </p:txBody>
      </p:sp>
      <p:sp>
        <p:nvSpPr>
          <p:cNvPr id="1030" name="Rectangle 6"/>
          <p:cNvSpPr>
            <a:spLocks noGrp="1" noChangeArrowheads="1"/>
          </p:cNvSpPr>
          <p:nvPr>
            <p:ph type="sldNum" sz="quarter" idx="4"/>
          </p:nvPr>
        </p:nvSpPr>
        <p:spPr bwMode="auto">
          <a:xfrm>
            <a:off x="6858000" y="6400800"/>
            <a:ext cx="4572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05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dirty="0"/>
          </a:p>
        </p:txBody>
      </p:sp>
      <p:sp>
        <p:nvSpPr>
          <p:cNvPr id="2055"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2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50" indent="-285750"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850" indent="-228600"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7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6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8" descr="REVBG_Slide4_Blu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828800" y="6400800"/>
            <a:ext cx="1143000" cy="279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000" i="1">
                <a:solidFill>
                  <a:schemeClr val="accent1"/>
                </a:solidFill>
                <a:latin typeface="Arial" pitchFamily="-65" charset="0"/>
                <a:ea typeface="ＭＳ Ｐゴシック" pitchFamily="-65" charset="-128"/>
                <a:cs typeface="ＭＳ Ｐゴシック" pitchFamily="-65" charset="-128"/>
              </a:defRPr>
            </a:lvl1pPr>
          </a:lstStyle>
          <a:p>
            <a:endParaRPr lang="en-US" dirty="0">
              <a:solidFill>
                <a:srgbClr val="8071B4"/>
              </a:solidFill>
            </a:endParaRPr>
          </a:p>
        </p:txBody>
      </p:sp>
      <p:sp>
        <p:nvSpPr>
          <p:cNvPr id="1029" name="Rectangle 5"/>
          <p:cNvSpPr>
            <a:spLocks noGrp="1" noChangeArrowheads="1"/>
          </p:cNvSpPr>
          <p:nvPr>
            <p:ph type="ftr" sz="quarter" idx="3"/>
          </p:nvPr>
        </p:nvSpPr>
        <p:spPr bwMode="auto">
          <a:xfrm>
            <a:off x="2971800" y="6400800"/>
            <a:ext cx="3810000" cy="292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050" i="1">
                <a:latin typeface="Arial" pitchFamily="-65" charset="0"/>
                <a:ea typeface="ＭＳ Ｐゴシック" pitchFamily="-65" charset="-128"/>
                <a:cs typeface="ＭＳ Ｐゴシック" pitchFamily="-65" charset="-128"/>
              </a:defRPr>
            </a:lvl1pPr>
          </a:lstStyle>
          <a:p>
            <a:endParaRPr lang="en-US" dirty="0">
              <a:solidFill>
                <a:srgbClr val="322F31"/>
              </a:solidFill>
            </a:endParaRPr>
          </a:p>
        </p:txBody>
      </p:sp>
      <p:sp>
        <p:nvSpPr>
          <p:cNvPr id="1030" name="Rectangle 6"/>
          <p:cNvSpPr>
            <a:spLocks noGrp="1" noChangeArrowheads="1"/>
          </p:cNvSpPr>
          <p:nvPr>
            <p:ph type="sldNum" sz="quarter" idx="4"/>
          </p:nvPr>
        </p:nvSpPr>
        <p:spPr bwMode="auto">
          <a:xfrm>
            <a:off x="6858000" y="6400800"/>
            <a:ext cx="4572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050" i="1">
                <a:solidFill>
                  <a:srgbClr val="042B7F"/>
                </a:solidFill>
                <a:latin typeface="Arial" pitchFamily="-65" charset="0"/>
                <a:ea typeface="ＭＳ Ｐゴシック" pitchFamily="-65" charset="-128"/>
                <a:cs typeface="ＭＳ Ｐゴシック" pitchFamily="-65" charset="-128"/>
              </a:defRPr>
            </a:lvl1pPr>
          </a:lstStyle>
          <a:p>
            <a:fld id="{24A4F5CA-5F0E-4953-A523-6B1E0001F031}" type="slidenum">
              <a:rPr lang="en-US" smtClean="0"/>
              <a:pPr/>
              <a:t>‹#›</a:t>
            </a:fld>
            <a:endParaRPr lang="en-US" dirty="0"/>
          </a:p>
        </p:txBody>
      </p:sp>
      <p:sp>
        <p:nvSpPr>
          <p:cNvPr id="2055"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eaLnBrk="1" fontAlgn="base" hangingPunct="1">
        <a:lnSpc>
          <a:spcPct val="80000"/>
        </a:lnSpc>
        <a:spcBef>
          <a:spcPct val="0"/>
        </a:spcBef>
        <a:spcAft>
          <a:spcPct val="0"/>
        </a:spcAft>
        <a:defRPr sz="3600" b="1">
          <a:solidFill>
            <a:srgbClr val="042B7F"/>
          </a:solidFill>
          <a:latin typeface="+mj-lt"/>
          <a:ea typeface="+mj-ea"/>
          <a:cs typeface="ＭＳ Ｐゴシック" pitchFamily="-65" charset="-128"/>
        </a:defRPr>
      </a:lvl1pPr>
      <a:lvl2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2pPr>
      <a:lvl3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3pPr>
      <a:lvl4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4pPr>
      <a:lvl5pPr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cs typeface="ＭＳ Ｐゴシック" pitchFamily="-65" charset="-128"/>
        </a:defRPr>
      </a:lvl5pPr>
      <a:lvl6pPr marL="4572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6pPr>
      <a:lvl7pPr marL="9144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7pPr>
      <a:lvl8pPr marL="13716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8pPr>
      <a:lvl9pPr marL="1828800" algn="l" rtl="0" eaLnBrk="1" fontAlgn="base" hangingPunct="1">
        <a:lnSpc>
          <a:spcPct val="80000"/>
        </a:lnSpc>
        <a:spcBef>
          <a:spcPct val="0"/>
        </a:spcBef>
        <a:spcAft>
          <a:spcPct val="0"/>
        </a:spcAft>
        <a:defRPr sz="3600" b="1">
          <a:solidFill>
            <a:srgbClr val="042B7F"/>
          </a:solidFill>
          <a:latin typeface="Arial" charset="0"/>
          <a:ea typeface="ＭＳ Ｐゴシック" pitchFamily="48" charset="-128"/>
        </a:defRPr>
      </a:lvl9pPr>
    </p:titleStyle>
    <p:bodyStyle>
      <a:lvl1pPr marL="342900" indent="-342900" algn="l" rtl="0" eaLnBrk="1" fontAlgn="base" hangingPunct="1">
        <a:spcBef>
          <a:spcPct val="20000"/>
        </a:spcBef>
        <a:spcAft>
          <a:spcPct val="0"/>
        </a:spcAft>
        <a:buClr>
          <a:srgbClr val="042B7F"/>
        </a:buClr>
        <a:buSzPct val="110000"/>
        <a:buFont typeface="Wingdings" pitchFamily="2" charset="2"/>
        <a:buChar char="§"/>
        <a:defRPr sz="2400">
          <a:solidFill>
            <a:schemeClr val="tx1"/>
          </a:solidFill>
          <a:latin typeface="+mn-lt"/>
          <a:ea typeface="+mn-ea"/>
          <a:cs typeface="ＭＳ Ｐゴシック" pitchFamily="-65" charset="-128"/>
        </a:defRPr>
      </a:lvl1pPr>
      <a:lvl2pPr marL="742950" indent="-285750" algn="l" rtl="0" eaLnBrk="1" fontAlgn="base" hangingPunct="1">
        <a:spcBef>
          <a:spcPct val="20000"/>
        </a:spcBef>
        <a:spcAft>
          <a:spcPct val="0"/>
        </a:spcAft>
        <a:buClr>
          <a:srgbClr val="042B7F"/>
        </a:buClr>
        <a:buSzPct val="90000"/>
        <a:buFont typeface="Times" pitchFamily="18" charset="0"/>
        <a:buChar char="•"/>
        <a:defRPr sz="2000">
          <a:solidFill>
            <a:schemeClr val="tx1"/>
          </a:solidFill>
          <a:latin typeface="+mn-lt"/>
          <a:ea typeface="+mn-ea"/>
          <a:cs typeface="ＭＳ Ｐゴシック"/>
        </a:defRPr>
      </a:lvl2pPr>
      <a:lvl3pPr marL="1085850" indent="-228600" algn="l" rtl="0" eaLnBrk="1" fontAlgn="base" hangingPunct="1">
        <a:lnSpc>
          <a:spcPct val="80000"/>
        </a:lnSpc>
        <a:spcBef>
          <a:spcPct val="20000"/>
        </a:spcBef>
        <a:spcAft>
          <a:spcPct val="0"/>
        </a:spcAft>
        <a:buClr>
          <a:srgbClr val="042B7F"/>
        </a:buClr>
        <a:buSzPct val="90000"/>
        <a:buChar char="-"/>
        <a:defRPr sz="2400">
          <a:solidFill>
            <a:schemeClr val="tx1"/>
          </a:solidFill>
          <a:latin typeface="+mn-lt"/>
          <a:ea typeface="+mn-ea"/>
          <a:cs typeface="ＭＳ Ｐゴシック"/>
        </a:defRPr>
      </a:lvl3pPr>
      <a:lvl4pPr marL="14287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4pPr>
      <a:lvl5pPr marL="1771650" indent="-228600" algn="l" rtl="0" eaLnBrk="1" fontAlgn="base" hangingPunct="1">
        <a:lnSpc>
          <a:spcPct val="80000"/>
        </a:lnSpc>
        <a:spcBef>
          <a:spcPct val="20000"/>
        </a:spcBef>
        <a:spcAft>
          <a:spcPct val="0"/>
        </a:spcAft>
        <a:buClr>
          <a:srgbClr val="042B7F"/>
        </a:buClr>
        <a:buSzPct val="90000"/>
        <a:buChar char="-"/>
        <a:defRPr sz="2000">
          <a:solidFill>
            <a:schemeClr val="tx1"/>
          </a:solidFill>
          <a:latin typeface="+mn-lt"/>
          <a:ea typeface="+mn-ea"/>
          <a:cs typeface="ＭＳ Ｐゴシック"/>
        </a:defRPr>
      </a:lvl5pPr>
      <a:lvl6pPr marL="22288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eaLnBrk="1" fontAlgn="base" hangingPunct="1">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30.xml"/><Relationship Id="rId5" Type="http://schemas.openxmlformats.org/officeDocument/2006/relationships/image" Target="../media/image20.wmf"/><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1.xml"/><Relationship Id="rId5" Type="http://schemas.openxmlformats.org/officeDocument/2006/relationships/image" Target="../media/image25.gif"/><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emf"/><Relationship Id="rId1" Type="http://schemas.openxmlformats.org/officeDocument/2006/relationships/slideLayout" Target="../slideLayouts/slideLayout17.xml"/><Relationship Id="rId4" Type="http://schemas.openxmlformats.org/officeDocument/2006/relationships/image" Target="../media/image3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143000"/>
            <a:ext cx="8610600" cy="4585871"/>
          </a:xfrm>
          <a:prstGeom prst="rect">
            <a:avLst/>
          </a:prstGeom>
          <a:noFill/>
        </p:spPr>
        <p:txBody>
          <a:bodyPr wrap="square" rtlCol="0">
            <a:spAutoFit/>
          </a:bodyPr>
          <a:lstStyle/>
          <a:p>
            <a:pPr algn="ctr"/>
            <a:r>
              <a:rPr lang="en-US" sz="3200" b="1" dirty="0" smtClean="0">
                <a:solidFill>
                  <a:srgbClr val="002060"/>
                </a:solidFill>
                <a:latin typeface="Arial" pitchFamily="34" charset="0"/>
                <a:cs typeface="Arial" pitchFamily="34" charset="0"/>
              </a:rPr>
              <a:t>ASIC needs for future large scale detectors</a:t>
            </a:r>
            <a:r>
              <a:rPr lang="en-US" sz="2800" b="1" dirty="0" smtClean="0">
                <a:solidFill>
                  <a:srgbClr val="002060"/>
                </a:solidFill>
                <a:latin typeface="Arial" pitchFamily="34" charset="0"/>
                <a:cs typeface="Arial" pitchFamily="34" charset="0"/>
              </a:rPr>
              <a:t> </a:t>
            </a:r>
          </a:p>
          <a:p>
            <a:pPr algn="ctr"/>
            <a:endParaRPr lang="en-US" sz="2800" dirty="0" smtClean="0">
              <a:solidFill>
                <a:srgbClr val="002060"/>
              </a:solidFill>
              <a:latin typeface="Arial" pitchFamily="34" charset="0"/>
              <a:cs typeface="Arial" pitchFamily="34" charset="0"/>
            </a:endParaRPr>
          </a:p>
          <a:p>
            <a:pPr algn="ctr"/>
            <a:r>
              <a:rPr lang="en-US" sz="2800" dirty="0" smtClean="0">
                <a:solidFill>
                  <a:srgbClr val="002060"/>
                </a:solidFill>
                <a:latin typeface="Arial" pitchFamily="34" charset="0"/>
                <a:cs typeface="Arial" pitchFamily="34" charset="0"/>
              </a:rPr>
              <a:t>Veljko Radeka</a:t>
            </a:r>
          </a:p>
          <a:p>
            <a:pPr algn="ctr"/>
            <a:r>
              <a:rPr lang="en-US" sz="2800" dirty="0" smtClean="0">
                <a:solidFill>
                  <a:srgbClr val="002060"/>
                </a:solidFill>
                <a:latin typeface="Arial" pitchFamily="34" charset="0"/>
                <a:cs typeface="Arial" pitchFamily="34" charset="0"/>
              </a:rPr>
              <a:t>BNL</a:t>
            </a:r>
          </a:p>
          <a:p>
            <a:pPr algn="ctr"/>
            <a:endParaRPr lang="en-US" sz="2800" dirty="0" smtClean="0">
              <a:solidFill>
                <a:srgbClr val="002060"/>
              </a:solidFill>
              <a:latin typeface="Arial" pitchFamily="34" charset="0"/>
              <a:cs typeface="Arial" pitchFamily="34" charset="0"/>
            </a:endParaRPr>
          </a:p>
          <a:p>
            <a:pPr algn="ctr"/>
            <a:r>
              <a:rPr lang="en-US" sz="2000" b="1" dirty="0" smtClean="0">
                <a:solidFill>
                  <a:srgbClr val="002060"/>
                </a:solidFill>
                <a:latin typeface="Arial" pitchFamily="34" charset="0"/>
                <a:cs typeface="Arial" pitchFamily="34" charset="0"/>
              </a:rPr>
              <a:t>Acknowledgements:</a:t>
            </a:r>
          </a:p>
          <a:p>
            <a:endParaRPr lang="en-US" sz="2000" b="1" dirty="0" smtClean="0">
              <a:solidFill>
                <a:srgbClr val="002060"/>
              </a:solidFill>
              <a:latin typeface="Arial" pitchFamily="34" charset="0"/>
              <a:cs typeface="Arial" pitchFamily="34" charset="0"/>
            </a:endParaRPr>
          </a:p>
          <a:p>
            <a:pPr algn="ctr"/>
            <a:r>
              <a:rPr lang="en-US" sz="2000" dirty="0" smtClean="0">
                <a:solidFill>
                  <a:srgbClr val="002060"/>
                </a:solidFill>
                <a:latin typeface="Arial" pitchFamily="34" charset="0"/>
                <a:cs typeface="Arial" pitchFamily="34" charset="0"/>
              </a:rPr>
              <a:t> H. Chen, A. </a:t>
            </a:r>
            <a:r>
              <a:rPr lang="en-US" sz="2000" dirty="0" smtClean="0">
                <a:solidFill>
                  <a:srgbClr val="002060"/>
                </a:solidFill>
                <a:latin typeface="Arial" pitchFamily="34" charset="0"/>
                <a:cs typeface="Arial" pitchFamily="34" charset="0"/>
              </a:rPr>
              <a:t>D’Andragora</a:t>
            </a:r>
            <a:r>
              <a:rPr lang="en-US" sz="2000" dirty="0" smtClean="0">
                <a:solidFill>
                  <a:srgbClr val="002060"/>
                </a:solidFill>
                <a:latin typeface="Arial" pitchFamily="34" charset="0"/>
                <a:cs typeface="Arial" pitchFamily="34" charset="0"/>
              </a:rPr>
              <a:t>, G. De Geronimo, S. Li, N. </a:t>
            </a:r>
            <a:r>
              <a:rPr lang="en-US" sz="2000" dirty="0" smtClean="0">
                <a:solidFill>
                  <a:srgbClr val="002060"/>
                </a:solidFill>
                <a:latin typeface="Arial" pitchFamily="34" charset="0"/>
                <a:cs typeface="Arial" pitchFamily="34" charset="0"/>
              </a:rPr>
              <a:t>Nambiar</a:t>
            </a:r>
            <a:r>
              <a:rPr lang="en-US" sz="2000" dirty="0" smtClean="0">
                <a:solidFill>
                  <a:srgbClr val="002060"/>
                </a:solidFill>
                <a:latin typeface="Arial" pitchFamily="34" charset="0"/>
                <a:cs typeface="Arial" pitchFamily="34" charset="0"/>
              </a:rPr>
              <a:t>, S. </a:t>
            </a:r>
            <a:r>
              <a:rPr lang="en-US" sz="2000" dirty="0" smtClean="0">
                <a:solidFill>
                  <a:srgbClr val="002060"/>
                </a:solidFill>
                <a:latin typeface="Arial" pitchFamily="34" charset="0"/>
                <a:cs typeface="Arial" pitchFamily="34" charset="0"/>
              </a:rPr>
              <a:t>Rescia</a:t>
            </a:r>
            <a:r>
              <a:rPr lang="en-US" sz="2000" dirty="0" smtClean="0">
                <a:solidFill>
                  <a:srgbClr val="002060"/>
                </a:solidFill>
                <a:latin typeface="Arial" pitchFamily="34" charset="0"/>
                <a:cs typeface="Arial" pitchFamily="34" charset="0"/>
              </a:rPr>
              <a:t>, E. Vernon, B. Yu </a:t>
            </a:r>
          </a:p>
          <a:p>
            <a:endParaRPr lang="en-US" sz="2000" dirty="0" smtClean="0">
              <a:solidFill>
                <a:srgbClr val="002060"/>
              </a:solidFill>
              <a:latin typeface="Arial" pitchFamily="34" charset="0"/>
              <a:cs typeface="Arial" pitchFamily="34" charset="0"/>
            </a:endParaRPr>
          </a:p>
          <a:p>
            <a:endParaRPr lang="en-US" sz="2000" dirty="0" smtClean="0">
              <a:solidFill>
                <a:srgbClr val="002060"/>
              </a:solidFill>
              <a:latin typeface="Arial" pitchFamily="34" charset="0"/>
              <a:cs typeface="Arial" pitchFamily="34" charset="0"/>
            </a:endParaRPr>
          </a:p>
          <a:p>
            <a:pPr algn="ctr"/>
            <a:endParaRPr lang="en-US" sz="2800" dirty="0">
              <a:solidFill>
                <a:srgbClr val="002060"/>
              </a:solidFill>
              <a:latin typeface="Arial" pitchFamily="34" charset="0"/>
              <a:cs typeface="Arial" pitchFamily="34" charset="0"/>
            </a:endParaRPr>
          </a:p>
        </p:txBody>
      </p:sp>
      <p:pic>
        <p:nvPicPr>
          <p:cNvPr id="4" name="Picture 4" descr="C:\Documents and Settings\Gianluigi\Desktop\Logo_BNL.jpg"/>
          <p:cNvPicPr>
            <a:picLocks noChangeAspect="1" noChangeArrowheads="1"/>
          </p:cNvPicPr>
          <p:nvPr/>
        </p:nvPicPr>
        <p:blipFill>
          <a:blip r:embed="rId2" cstate="print"/>
          <a:srcRect/>
          <a:stretch>
            <a:fillRect/>
          </a:stretch>
        </p:blipFill>
        <p:spPr bwMode="auto">
          <a:xfrm>
            <a:off x="6858000" y="5867400"/>
            <a:ext cx="1872762" cy="685800"/>
          </a:xfrm>
          <a:prstGeom prst="rect">
            <a:avLst/>
          </a:prstGeom>
          <a:noFill/>
        </p:spPr>
      </p:pic>
      <p:pic>
        <p:nvPicPr>
          <p:cNvPr id="5" name="Picture 8" descr="SC-Banner-RGB-psdthumb.jpg"/>
          <p:cNvPicPr>
            <a:picLocks noChangeAspect="1"/>
          </p:cNvPicPr>
          <p:nvPr/>
        </p:nvPicPr>
        <p:blipFill>
          <a:blip r:embed="rId3" cstate="print"/>
          <a:srcRect/>
          <a:stretch>
            <a:fillRect/>
          </a:stretch>
        </p:blipFill>
        <p:spPr bwMode="auto">
          <a:xfrm>
            <a:off x="533400" y="5791200"/>
            <a:ext cx="1798638" cy="715963"/>
          </a:xfrm>
          <a:prstGeom prst="rect">
            <a:avLst/>
          </a:prstGeom>
          <a:noFill/>
          <a:ln w="9525">
            <a:noFill/>
            <a:miter lim="800000"/>
            <a:headEnd/>
            <a:tailEnd/>
          </a:ln>
        </p:spPr>
      </p:pic>
      <p:sp>
        <p:nvSpPr>
          <p:cNvPr id="6" name="Slide Number Placeholder 5"/>
          <p:cNvSpPr>
            <a:spLocks noGrp="1"/>
          </p:cNvSpPr>
          <p:nvPr>
            <p:ph type="sldNum" sz="quarter" idx="12"/>
          </p:nvPr>
        </p:nvSpPr>
        <p:spPr>
          <a:xfrm>
            <a:off x="7239000" y="6400800"/>
            <a:ext cx="1905000" cy="457200"/>
          </a:xfrm>
        </p:spPr>
        <p:txBody>
          <a:bodyPr/>
          <a:lstStyle/>
          <a:p>
            <a:fld id="{753923DA-4B3E-4DDB-84E2-2D269A502DFB}" type="slidenum">
              <a:rPr lang="en-US" smtClean="0">
                <a:solidFill>
                  <a:srgbClr val="000000"/>
                </a:solidFill>
              </a:rPr>
              <a:pPr/>
              <a:t>1</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u="sng" dirty="0" smtClean="0">
                <a:solidFill>
                  <a:srgbClr val="002060"/>
                </a:solidFill>
              </a:rPr>
              <a:t>Hyper-K</a:t>
            </a:r>
            <a:r>
              <a:rPr lang="en-US" sz="3600" b="1" dirty="0" smtClean="0">
                <a:solidFill>
                  <a:srgbClr val="002060"/>
                </a:solidFill>
              </a:rPr>
              <a:t> ≈ 20 x S-K</a:t>
            </a:r>
            <a:br>
              <a:rPr lang="en-US" sz="3600" b="1" dirty="0" smtClean="0">
                <a:solidFill>
                  <a:srgbClr val="002060"/>
                </a:solidFill>
              </a:rPr>
            </a:br>
            <a:r>
              <a:rPr lang="en-US" sz="3600" b="1" dirty="0" smtClean="0">
                <a:solidFill>
                  <a:srgbClr val="002060"/>
                </a:solidFill>
              </a:rPr>
              <a:t> </a:t>
            </a:r>
            <a:r>
              <a:rPr lang="en-US" sz="2800" dirty="0" smtClean="0">
                <a:solidFill>
                  <a:srgbClr val="002060"/>
                </a:solidFill>
              </a:rPr>
              <a:t>Total (</a:t>
            </a:r>
            <a:r>
              <a:rPr lang="en-US" sz="2800" dirty="0" smtClean="0">
                <a:solidFill>
                  <a:srgbClr val="002060"/>
                </a:solidFill>
              </a:rPr>
              <a:t>fiducial</a:t>
            </a:r>
            <a:r>
              <a:rPr lang="en-US" sz="2800" dirty="0" smtClean="0">
                <a:solidFill>
                  <a:srgbClr val="002060"/>
                </a:solidFill>
              </a:rPr>
              <a:t>) vol. ~0.99(0.56) </a:t>
            </a:r>
            <a:r>
              <a:rPr lang="en-US" sz="2800" dirty="0" smtClean="0">
                <a:solidFill>
                  <a:srgbClr val="002060"/>
                </a:solidFill>
              </a:rPr>
              <a:t>Mton</a:t>
            </a:r>
            <a:r>
              <a:rPr lang="en-US" sz="2800" dirty="0" smtClean="0">
                <a:solidFill>
                  <a:srgbClr val="002060"/>
                </a:solidFill>
              </a:rPr>
              <a:t> H</a:t>
            </a:r>
            <a:r>
              <a:rPr lang="en-US" sz="2800" baseline="-25000" dirty="0" smtClean="0">
                <a:solidFill>
                  <a:srgbClr val="002060"/>
                </a:solidFill>
              </a:rPr>
              <a:t>2</a:t>
            </a:r>
            <a:r>
              <a:rPr lang="en-US" sz="2800" dirty="0" smtClean="0">
                <a:solidFill>
                  <a:srgbClr val="002060"/>
                </a:solidFill>
              </a:rPr>
              <a:t>O in 20 modules</a:t>
            </a:r>
            <a:endParaRPr lang="en-US" sz="2800" dirty="0">
              <a:solidFill>
                <a:srgbClr val="002060"/>
              </a:solidFill>
            </a:endParaRPr>
          </a:p>
        </p:txBody>
      </p:sp>
      <p:pic>
        <p:nvPicPr>
          <p:cNvPr id="104450" name="Picture 2"/>
          <p:cNvPicPr>
            <a:picLocks noChangeAspect="1" noChangeArrowheads="1"/>
          </p:cNvPicPr>
          <p:nvPr/>
        </p:nvPicPr>
        <p:blipFill>
          <a:blip r:embed="rId2" cstate="print"/>
          <a:srcRect/>
          <a:stretch>
            <a:fillRect/>
          </a:stretch>
        </p:blipFill>
        <p:spPr bwMode="auto">
          <a:xfrm>
            <a:off x="110180" y="1524000"/>
            <a:ext cx="9033820" cy="4724400"/>
          </a:xfrm>
          <a:prstGeom prst="rect">
            <a:avLst/>
          </a:prstGeom>
          <a:noFill/>
          <a:ln w="9525">
            <a:noFill/>
            <a:miter lim="800000"/>
            <a:headEnd/>
            <a:tailEnd/>
          </a:ln>
        </p:spPr>
      </p:pic>
      <p:sp>
        <p:nvSpPr>
          <p:cNvPr id="4" name="TextBox 3"/>
          <p:cNvSpPr txBox="1"/>
          <p:nvPr/>
        </p:nvSpPr>
        <p:spPr>
          <a:xfrm>
            <a:off x="6477000" y="5257800"/>
            <a:ext cx="2057400" cy="646331"/>
          </a:xfrm>
          <a:prstGeom prst="rect">
            <a:avLst/>
          </a:prstGeom>
          <a:noFill/>
        </p:spPr>
        <p:txBody>
          <a:bodyPr wrap="square" rtlCol="0">
            <a:spAutoFit/>
          </a:bodyPr>
          <a:lstStyle/>
          <a:p>
            <a:r>
              <a:rPr lang="en-US" dirty="0" smtClean="0"/>
              <a:t>From the Letter of Intent, Sept 2011</a:t>
            </a:r>
            <a:endParaRPr lang="en-US" dirty="0"/>
          </a:p>
        </p:txBody>
      </p:sp>
      <p:sp>
        <p:nvSpPr>
          <p:cNvPr id="5" name="Slide Number Placeholder 4"/>
          <p:cNvSpPr>
            <a:spLocks noGrp="1"/>
          </p:cNvSpPr>
          <p:nvPr>
            <p:ph type="sldNum" sz="quarter" idx="12"/>
          </p:nvPr>
        </p:nvSpPr>
        <p:spPr/>
        <p:txBody>
          <a:bodyPr/>
          <a:lstStyle/>
          <a:p>
            <a:fld id="{992E9E28-AD59-4BBB-8786-01F196210E62}" type="slidenum">
              <a:rPr lang="en-US" smtClean="0"/>
              <a:pPr/>
              <a:t>10</a:t>
            </a:fld>
            <a:endParaRPr lang="en-US" dirty="0"/>
          </a:p>
        </p:txBody>
      </p:sp>
      <p:sp>
        <p:nvSpPr>
          <p:cNvPr id="7" name="TextBox 6"/>
          <p:cNvSpPr txBox="1"/>
          <p:nvPr/>
        </p:nvSpPr>
        <p:spPr>
          <a:xfrm>
            <a:off x="533400" y="5715000"/>
            <a:ext cx="2971800" cy="830997"/>
          </a:xfrm>
          <a:prstGeom prst="rect">
            <a:avLst/>
          </a:prstGeom>
          <a:noFill/>
        </p:spPr>
        <p:txBody>
          <a:bodyPr wrap="square" rtlCol="0">
            <a:spAutoFit/>
          </a:bodyPr>
          <a:lstStyle/>
          <a:p>
            <a:r>
              <a:rPr lang="en-US" sz="2400" b="1" dirty="0" smtClean="0"/>
              <a:t>~99 k 20” + 25 k 8” Photomultipliers</a:t>
            </a:r>
            <a:endParaRPr lang="en-US"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 y="279645"/>
            <a:ext cx="8763000" cy="644429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92E9E28-AD59-4BBB-8786-01F196210E62}" type="slidenum">
              <a:rPr lang="en-US" smtClean="0"/>
              <a:pPr/>
              <a:t>11</a:t>
            </a:fld>
            <a:endParaRPr lang="en-US" dirty="0"/>
          </a:p>
        </p:txBody>
      </p:sp>
      <p:sp>
        <p:nvSpPr>
          <p:cNvPr id="4" name="Rectangle 3"/>
          <p:cNvSpPr/>
          <p:nvPr/>
        </p:nvSpPr>
        <p:spPr>
          <a:xfrm>
            <a:off x="8763000" y="65532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411162"/>
          </a:xfrm>
        </p:spPr>
        <p:txBody>
          <a:bodyPr>
            <a:noAutofit/>
          </a:bodyPr>
          <a:lstStyle/>
          <a:p>
            <a:r>
              <a:rPr lang="en-US" sz="2800" b="1" dirty="0" smtClean="0">
                <a:solidFill>
                  <a:srgbClr val="002060"/>
                </a:solidFill>
              </a:rPr>
              <a:t>Super-K III: 50kt(22.5kt),  11,446 20” PMs, 40% coverage</a:t>
            </a:r>
            <a:endParaRPr lang="en-US" sz="2800" b="1" dirty="0">
              <a:solidFill>
                <a:srgbClr val="002060"/>
              </a:solidFill>
            </a:endParaRPr>
          </a:p>
        </p:txBody>
      </p:sp>
      <p:pic>
        <p:nvPicPr>
          <p:cNvPr id="1026" name="Picture 2"/>
          <p:cNvPicPr>
            <a:picLocks noChangeAspect="1" noChangeArrowheads="1"/>
          </p:cNvPicPr>
          <p:nvPr/>
        </p:nvPicPr>
        <p:blipFill>
          <a:blip r:embed="rId2" cstate="print"/>
          <a:srcRect/>
          <a:stretch>
            <a:fillRect/>
          </a:stretch>
        </p:blipFill>
        <p:spPr bwMode="auto">
          <a:xfrm>
            <a:off x="457200" y="838200"/>
            <a:ext cx="8196515" cy="5486400"/>
          </a:xfrm>
          <a:prstGeom prst="rect">
            <a:avLst/>
          </a:prstGeom>
          <a:noFill/>
          <a:ln w="9525">
            <a:noFill/>
            <a:miter lim="800000"/>
            <a:headEnd/>
            <a:tailEnd/>
          </a:ln>
        </p:spPr>
      </p:pic>
      <p:sp>
        <p:nvSpPr>
          <p:cNvPr id="4" name="TextBox 3"/>
          <p:cNvSpPr txBox="1"/>
          <p:nvPr/>
        </p:nvSpPr>
        <p:spPr>
          <a:xfrm>
            <a:off x="685800" y="6324600"/>
            <a:ext cx="2362200" cy="369332"/>
          </a:xfrm>
          <a:prstGeom prst="rect">
            <a:avLst/>
          </a:prstGeom>
          <a:noFill/>
        </p:spPr>
        <p:txBody>
          <a:bodyPr wrap="square" rtlCol="0">
            <a:spAutoFit/>
          </a:bodyPr>
          <a:lstStyle/>
          <a:p>
            <a:r>
              <a:rPr lang="en-US" dirty="0" smtClean="0">
                <a:solidFill>
                  <a:prstClr val="black"/>
                </a:solidFill>
              </a:rPr>
              <a:t>From: Y. Suzuki</a:t>
            </a:r>
            <a:endParaRPr lang="en-US" dirty="0">
              <a:solidFill>
                <a:prstClr val="black"/>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b="1" dirty="0" smtClean="0">
                <a:solidFill>
                  <a:srgbClr val="002060"/>
                </a:solidFill>
              </a:rPr>
              <a:t>WCD Readout (1): </a:t>
            </a:r>
            <a:r>
              <a:rPr lang="en-US" sz="2800" b="1" dirty="0" smtClean="0">
                <a:solidFill>
                  <a:srgbClr val="002060"/>
                </a:solidFill>
              </a:rPr>
              <a:t>One 100 m </a:t>
            </a:r>
            <a:r>
              <a:rPr lang="en-US" sz="2800" b="1" dirty="0" smtClean="0">
                <a:solidFill>
                  <a:srgbClr val="002060"/>
                </a:solidFill>
              </a:rPr>
              <a:t>cable/PMT</a:t>
            </a:r>
            <a:endParaRPr lang="en-US" sz="2800" b="1" dirty="0">
              <a:solidFill>
                <a:srgbClr val="002060"/>
              </a:solidFill>
            </a:endParaRPr>
          </a:p>
        </p:txBody>
      </p:sp>
      <p:pic>
        <p:nvPicPr>
          <p:cNvPr id="3" name="Picture 5"/>
          <p:cNvPicPr>
            <a:picLocks noChangeAspect="1" noChangeArrowheads="1"/>
          </p:cNvPicPr>
          <p:nvPr/>
        </p:nvPicPr>
        <p:blipFill>
          <a:blip r:embed="rId2" cstate="print"/>
          <a:srcRect/>
          <a:stretch>
            <a:fillRect/>
          </a:stretch>
        </p:blipFill>
        <p:spPr bwMode="auto">
          <a:xfrm>
            <a:off x="5791200" y="838200"/>
            <a:ext cx="3189288" cy="5431426"/>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304800" y="838200"/>
            <a:ext cx="5157025" cy="3530913"/>
          </a:xfrm>
          <a:prstGeom prst="rect">
            <a:avLst/>
          </a:prstGeom>
          <a:noFill/>
          <a:ln w="9525">
            <a:noFill/>
            <a:miter lim="800000"/>
            <a:headEnd/>
            <a:tailEnd/>
          </a:ln>
        </p:spPr>
      </p:pic>
      <p:sp>
        <p:nvSpPr>
          <p:cNvPr id="5" name="TextBox 4"/>
          <p:cNvSpPr txBox="1"/>
          <p:nvPr/>
        </p:nvSpPr>
        <p:spPr>
          <a:xfrm>
            <a:off x="5791200" y="6248400"/>
            <a:ext cx="3124200" cy="307777"/>
          </a:xfrm>
          <a:prstGeom prst="rect">
            <a:avLst/>
          </a:prstGeom>
          <a:noFill/>
        </p:spPr>
        <p:txBody>
          <a:bodyPr wrap="square" rtlCol="0">
            <a:spAutoFit/>
          </a:bodyPr>
          <a:lstStyle/>
          <a:p>
            <a:r>
              <a:rPr lang="en-US" sz="1400" dirty="0" smtClean="0">
                <a:solidFill>
                  <a:prstClr val="black"/>
                </a:solidFill>
              </a:rPr>
              <a:t>From; R. Sharma, PM Concepts, 2010</a:t>
            </a:r>
            <a:endParaRPr lang="en-US" sz="1400" dirty="0">
              <a:solidFill>
                <a:prstClr val="black"/>
              </a:solidFill>
            </a:endParaRPr>
          </a:p>
        </p:txBody>
      </p:sp>
      <p:sp>
        <p:nvSpPr>
          <p:cNvPr id="6" name="TextBox 5"/>
          <p:cNvSpPr txBox="1"/>
          <p:nvPr/>
        </p:nvSpPr>
        <p:spPr>
          <a:xfrm>
            <a:off x="381000" y="6324600"/>
            <a:ext cx="3276600" cy="307777"/>
          </a:xfrm>
          <a:prstGeom prst="rect">
            <a:avLst/>
          </a:prstGeom>
          <a:noFill/>
        </p:spPr>
        <p:txBody>
          <a:bodyPr wrap="square" rtlCol="0">
            <a:spAutoFit/>
          </a:bodyPr>
          <a:lstStyle/>
          <a:p>
            <a:r>
              <a:rPr lang="en-US" sz="1400" dirty="0" smtClean="0">
                <a:solidFill>
                  <a:prstClr val="black"/>
                </a:solidFill>
              </a:rPr>
              <a:t>From: LBNE WCD CDR, 2012</a:t>
            </a:r>
            <a:endParaRPr lang="en-US" sz="1400" dirty="0">
              <a:solidFill>
                <a:prstClr val="black"/>
              </a:solidFill>
            </a:endParaRPr>
          </a:p>
        </p:txBody>
      </p:sp>
      <p:sp>
        <p:nvSpPr>
          <p:cNvPr id="7" name="Subtitle 2"/>
          <p:cNvSpPr txBox="1">
            <a:spLocks/>
          </p:cNvSpPr>
          <p:nvPr/>
        </p:nvSpPr>
        <p:spPr>
          <a:xfrm>
            <a:off x="152400" y="4495800"/>
            <a:ext cx="5562600" cy="1219200"/>
          </a:xfrm>
          <a:prstGeom prst="rect">
            <a:avLst/>
          </a:prstGeom>
        </p:spPr>
        <p:txBody>
          <a:bodyPr>
            <a:normAutofit lnSpcReduction="10000"/>
          </a:bodyPr>
          <a:lstStyle/>
          <a:p>
            <a:pPr marL="342900" indent="-342900">
              <a:spcBef>
                <a:spcPct val="20000"/>
              </a:spcBef>
              <a:buFont typeface="Arial" pitchFamily="34" charset="0"/>
              <a:buChar char="•"/>
              <a:defRPr/>
            </a:pPr>
            <a:r>
              <a:rPr lang="en-US" sz="1600" dirty="0" smtClean="0">
                <a:solidFill>
                  <a:prstClr val="black"/>
                </a:solidFill>
              </a:rPr>
              <a:t>“Fortunately, while the high frequency part of the signal is attenuated by the cable … , the signal from the PMT is quite large (</a:t>
            </a:r>
            <a:r>
              <a:rPr lang="en-US" sz="1600" dirty="0" smtClean="0">
                <a:solidFill>
                  <a:prstClr val="black"/>
                </a:solidFill>
              </a:rPr>
              <a:t>pC</a:t>
            </a:r>
            <a:r>
              <a:rPr lang="en-US" sz="1600" dirty="0" smtClean="0">
                <a:solidFill>
                  <a:prstClr val="black"/>
                </a:solidFill>
              </a:rPr>
              <a:t>) and significant attenuation can be tolerated ….So, … attenuation and signal dispersion over distances of 100 m is not a problem.”</a:t>
            </a:r>
            <a:endParaRPr lang="en-US" sz="1600" dirty="0">
              <a:solidFill>
                <a:prstClr val="black"/>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7772400" cy="384175"/>
          </a:xfrm>
        </p:spPr>
        <p:txBody>
          <a:bodyPr>
            <a:noAutofit/>
          </a:bodyPr>
          <a:lstStyle/>
          <a:p>
            <a:r>
              <a:rPr lang="en-US" sz="2800" b="1" dirty="0" smtClean="0">
                <a:solidFill>
                  <a:srgbClr val="002060"/>
                </a:solidFill>
              </a:rPr>
              <a:t>Readout of WCDs and Liquid </a:t>
            </a:r>
            <a:r>
              <a:rPr lang="en-US" sz="2800" b="1" dirty="0" smtClean="0">
                <a:solidFill>
                  <a:srgbClr val="002060"/>
                </a:solidFill>
              </a:rPr>
              <a:t>Scint</a:t>
            </a:r>
            <a:r>
              <a:rPr lang="en-US" sz="2800" b="1" dirty="0" smtClean="0">
                <a:solidFill>
                  <a:srgbClr val="002060"/>
                </a:solidFill>
              </a:rPr>
              <a:t>. </a:t>
            </a:r>
            <a:r>
              <a:rPr lang="en-US" sz="2800" b="1" dirty="0" smtClean="0">
                <a:solidFill>
                  <a:srgbClr val="002060"/>
                </a:solidFill>
              </a:rPr>
              <a:t>Dets</a:t>
            </a:r>
            <a:r>
              <a:rPr lang="en-US" sz="2800" b="1" dirty="0" smtClean="0">
                <a:solidFill>
                  <a:srgbClr val="002060"/>
                </a:solidFill>
              </a:rPr>
              <a:t>.: </a:t>
            </a:r>
            <a:r>
              <a:rPr lang="en-US" sz="2800" b="1" u="sng" dirty="0" smtClean="0">
                <a:solidFill>
                  <a:srgbClr val="002060"/>
                </a:solidFill>
              </a:rPr>
              <a:t>Alternatives to “Classical</a:t>
            </a:r>
            <a:r>
              <a:rPr lang="en-US" sz="2800" b="1" dirty="0" smtClean="0">
                <a:solidFill>
                  <a:srgbClr val="002060"/>
                </a:solidFill>
              </a:rPr>
              <a:t>”</a:t>
            </a:r>
            <a:endParaRPr lang="en-US" sz="2800" b="1" dirty="0">
              <a:solidFill>
                <a:srgbClr val="002060"/>
              </a:solidFill>
            </a:endParaRPr>
          </a:p>
        </p:txBody>
      </p:sp>
      <p:sp>
        <p:nvSpPr>
          <p:cNvPr id="3" name="Subtitle 2"/>
          <p:cNvSpPr>
            <a:spLocks noGrp="1"/>
          </p:cNvSpPr>
          <p:nvPr>
            <p:ph type="subTitle" idx="1"/>
          </p:nvPr>
        </p:nvSpPr>
        <p:spPr>
          <a:xfrm>
            <a:off x="152400" y="1219200"/>
            <a:ext cx="8991600" cy="5410200"/>
          </a:xfrm>
        </p:spPr>
        <p:txBody>
          <a:bodyPr>
            <a:normAutofit lnSpcReduction="10000"/>
          </a:bodyPr>
          <a:lstStyle/>
          <a:p>
            <a:pPr algn="l"/>
            <a:r>
              <a:rPr lang="en-US" sz="2400" dirty="0" smtClean="0">
                <a:solidFill>
                  <a:srgbClr val="002060"/>
                </a:solidFill>
              </a:rPr>
              <a:t>1. From Peter </a:t>
            </a:r>
            <a:r>
              <a:rPr lang="en-US" sz="2400" dirty="0" smtClean="0">
                <a:solidFill>
                  <a:srgbClr val="002060"/>
                </a:solidFill>
              </a:rPr>
              <a:t>Denes</a:t>
            </a:r>
            <a:r>
              <a:rPr lang="en-US" sz="2400" dirty="0" smtClean="0">
                <a:solidFill>
                  <a:srgbClr val="002060"/>
                </a:solidFill>
              </a:rPr>
              <a:t> (2008):</a:t>
            </a:r>
          </a:p>
          <a:p>
            <a:pPr algn="l"/>
            <a:r>
              <a:rPr lang="en-US" sz="2400" b="1" i="1" dirty="0" smtClean="0">
                <a:solidFill>
                  <a:srgbClr val="C00000"/>
                </a:solidFill>
              </a:rPr>
              <a:t>“Investigate the use of </a:t>
            </a:r>
            <a:r>
              <a:rPr lang="en-US" sz="2400" b="1" i="1" dirty="0" smtClean="0">
                <a:solidFill>
                  <a:srgbClr val="C00000"/>
                </a:solidFill>
              </a:rPr>
              <a:t>IceCube</a:t>
            </a:r>
            <a:r>
              <a:rPr lang="en-US" sz="2400" b="1" i="1" dirty="0" smtClean="0">
                <a:solidFill>
                  <a:srgbClr val="C00000"/>
                </a:solidFill>
              </a:rPr>
              <a:t>-like electronics (LBNL) for these detectors …</a:t>
            </a:r>
          </a:p>
          <a:p>
            <a:pPr algn="l"/>
            <a:r>
              <a:rPr lang="en-US" sz="2400" b="1" i="1" dirty="0" smtClean="0">
                <a:solidFill>
                  <a:srgbClr val="C00000"/>
                </a:solidFill>
              </a:rPr>
              <a:t>  Multiple PMTs on the same cable</a:t>
            </a:r>
          </a:p>
          <a:p>
            <a:pPr algn="l"/>
            <a:r>
              <a:rPr lang="en-US" sz="2400" b="1" i="1" dirty="0" smtClean="0">
                <a:solidFill>
                  <a:srgbClr val="C00000"/>
                </a:solidFill>
              </a:rPr>
              <a:t>  Each PMT is an autonomous, self-contained system</a:t>
            </a:r>
          </a:p>
          <a:p>
            <a:pPr algn="l"/>
            <a:r>
              <a:rPr lang="en-US" sz="2400" b="1" i="1" dirty="0" smtClean="0">
                <a:solidFill>
                  <a:srgbClr val="C00000"/>
                </a:solidFill>
              </a:rPr>
              <a:t>  Use of ASIC for complex functionality at low power …”</a:t>
            </a:r>
          </a:p>
          <a:p>
            <a:pPr algn="l"/>
            <a:endParaRPr lang="en-US" sz="2000" b="1" i="1" dirty="0" smtClean="0">
              <a:solidFill>
                <a:schemeClr val="accent1">
                  <a:lumMod val="60000"/>
                  <a:lumOff val="40000"/>
                </a:schemeClr>
              </a:solidFill>
            </a:endParaRPr>
          </a:p>
          <a:p>
            <a:pPr algn="l"/>
            <a:r>
              <a:rPr lang="en-US" sz="2400" dirty="0" smtClean="0">
                <a:solidFill>
                  <a:srgbClr val="002060"/>
                </a:solidFill>
              </a:rPr>
              <a:t> 2. From R&amp;D proposal for </a:t>
            </a:r>
            <a:r>
              <a:rPr lang="en-US" sz="2400" dirty="0" smtClean="0">
                <a:solidFill>
                  <a:srgbClr val="002060"/>
                </a:solidFill>
              </a:rPr>
              <a:t>Daya</a:t>
            </a:r>
            <a:r>
              <a:rPr lang="en-US" sz="2400" dirty="0" smtClean="0">
                <a:solidFill>
                  <a:srgbClr val="002060"/>
                </a:solidFill>
              </a:rPr>
              <a:t> Bay II </a:t>
            </a:r>
          </a:p>
          <a:p>
            <a:pPr algn="l"/>
            <a:r>
              <a:rPr lang="en-US" sz="2200" i="1" dirty="0" smtClean="0">
                <a:solidFill>
                  <a:srgbClr val="C00000"/>
                </a:solidFill>
              </a:rPr>
              <a:t> “… we propose </a:t>
            </a:r>
            <a:r>
              <a:rPr lang="en-US" sz="2200" b="1" i="1" dirty="0" smtClean="0">
                <a:solidFill>
                  <a:srgbClr val="C00000"/>
                </a:solidFill>
              </a:rPr>
              <a:t>a system that will digitize and group signals close to the PMTs and </a:t>
            </a:r>
            <a:r>
              <a:rPr lang="en-US" sz="2200" b="1" i="1" dirty="0" smtClean="0">
                <a:solidFill>
                  <a:srgbClr val="C00000"/>
                </a:solidFill>
              </a:rPr>
              <a:t>transport </a:t>
            </a:r>
            <a:r>
              <a:rPr lang="en-US" sz="2200" b="1" i="1" dirty="0" smtClean="0">
                <a:solidFill>
                  <a:srgbClr val="C00000"/>
                </a:solidFill>
              </a:rPr>
              <a:t>digital information on fiber optics </a:t>
            </a:r>
            <a:r>
              <a:rPr lang="en-US" sz="2200" b="1" i="1" dirty="0" smtClean="0">
                <a:solidFill>
                  <a:srgbClr val="C00000"/>
                </a:solidFill>
              </a:rPr>
              <a:t>to </a:t>
            </a:r>
            <a:r>
              <a:rPr lang="en-US" sz="2200" b="1" i="1" dirty="0" smtClean="0">
                <a:solidFill>
                  <a:srgbClr val="C00000"/>
                </a:solidFill>
              </a:rPr>
              <a:t>DAQ</a:t>
            </a:r>
            <a:r>
              <a:rPr lang="en-US" sz="2200" i="1" dirty="0" smtClean="0">
                <a:solidFill>
                  <a:srgbClr val="C00000"/>
                </a:solidFill>
              </a:rPr>
              <a:t>. </a:t>
            </a:r>
          </a:p>
          <a:p>
            <a:pPr algn="l"/>
            <a:r>
              <a:rPr lang="en-US" sz="2200" i="1" dirty="0" smtClean="0">
                <a:solidFill>
                  <a:srgbClr val="C00000"/>
                </a:solidFill>
              </a:rPr>
              <a:t>  …</a:t>
            </a:r>
            <a:r>
              <a:rPr lang="en-US" sz="2200" b="1" i="1" dirty="0" smtClean="0">
                <a:solidFill>
                  <a:srgbClr val="C00000"/>
                </a:solidFill>
              </a:rPr>
              <a:t>. </a:t>
            </a:r>
            <a:r>
              <a:rPr lang="en-US" sz="2200" i="1" dirty="0" smtClean="0">
                <a:solidFill>
                  <a:srgbClr val="C00000"/>
                </a:solidFill>
              </a:rPr>
              <a:t>we propose </a:t>
            </a:r>
            <a:r>
              <a:rPr lang="en-US" sz="2200" b="1" i="1" dirty="0" smtClean="0">
                <a:solidFill>
                  <a:srgbClr val="C00000"/>
                </a:solidFill>
              </a:rPr>
              <a:t>a configuration of clustered digitization electronics, each servicing from 16 to 32 </a:t>
            </a:r>
            <a:r>
              <a:rPr lang="en-US" sz="2200" b="1" i="1" dirty="0" smtClean="0">
                <a:solidFill>
                  <a:srgbClr val="C00000"/>
                </a:solidFill>
              </a:rPr>
              <a:t>PMTs.</a:t>
            </a:r>
            <a:r>
              <a:rPr lang="en-US" sz="2200" b="1" i="1" dirty="0" smtClean="0">
                <a:solidFill>
                  <a:srgbClr val="C00000"/>
                </a:solidFill>
              </a:rPr>
              <a:t> Each digitizer unit reports (and receives instructions) via fiber optics to the central digital signal processing and recording in the main data acquisition system.”</a:t>
            </a:r>
          </a:p>
          <a:p>
            <a:pPr algn="l"/>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5715000" y="4953000"/>
            <a:ext cx="3200400" cy="106680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609600" y="4267200"/>
            <a:ext cx="3657600" cy="220980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274638"/>
            <a:ext cx="8229600" cy="639762"/>
          </a:xfrm>
        </p:spPr>
        <p:txBody>
          <a:bodyPr>
            <a:normAutofit/>
          </a:bodyPr>
          <a:lstStyle/>
          <a:p>
            <a:r>
              <a:rPr lang="en-US" sz="3200" b="1" dirty="0" smtClean="0">
                <a:solidFill>
                  <a:srgbClr val="002060"/>
                </a:solidFill>
              </a:rPr>
              <a:t>PMT Readout Alternatives</a:t>
            </a:r>
            <a:endParaRPr lang="en-US" sz="3200" b="1" dirty="0">
              <a:solidFill>
                <a:srgbClr val="002060"/>
              </a:solidFill>
            </a:endParaRPr>
          </a:p>
        </p:txBody>
      </p:sp>
      <p:pic>
        <p:nvPicPr>
          <p:cNvPr id="1026" name="Picture 2"/>
          <p:cNvPicPr>
            <a:picLocks noChangeAspect="1" noChangeArrowheads="1"/>
          </p:cNvPicPr>
          <p:nvPr/>
        </p:nvPicPr>
        <p:blipFill>
          <a:blip r:embed="rId2" cstate="print"/>
          <a:srcRect/>
          <a:stretch>
            <a:fillRect/>
          </a:stretch>
        </p:blipFill>
        <p:spPr bwMode="auto">
          <a:xfrm>
            <a:off x="457200" y="1371600"/>
            <a:ext cx="4586287" cy="2871787"/>
          </a:xfrm>
          <a:prstGeom prst="rect">
            <a:avLst/>
          </a:prstGeom>
          <a:noFill/>
          <a:ln w="9525">
            <a:noFill/>
            <a:miter lim="800000"/>
            <a:headEnd/>
            <a:tailEnd/>
          </a:ln>
        </p:spPr>
      </p:pic>
      <p:sp>
        <p:nvSpPr>
          <p:cNvPr id="6" name="TextBox 5"/>
          <p:cNvSpPr txBox="1"/>
          <p:nvPr/>
        </p:nvSpPr>
        <p:spPr>
          <a:xfrm>
            <a:off x="5410200" y="1066800"/>
            <a:ext cx="3505200" cy="5355312"/>
          </a:xfrm>
          <a:prstGeom prst="rect">
            <a:avLst/>
          </a:prstGeom>
          <a:noFill/>
        </p:spPr>
        <p:txBody>
          <a:bodyPr wrap="square" rtlCol="0">
            <a:spAutoFit/>
          </a:bodyPr>
          <a:lstStyle/>
          <a:p>
            <a:pPr marL="342900" indent="-342900">
              <a:buFontTx/>
              <a:buAutoNum type="arabicPeriod"/>
            </a:pPr>
            <a:r>
              <a:rPr lang="en-US" b="1" u="sng" dirty="0" smtClean="0">
                <a:solidFill>
                  <a:prstClr val="black"/>
                </a:solidFill>
              </a:rPr>
              <a:t>One long cable </a:t>
            </a:r>
            <a:r>
              <a:rPr lang="en-US" b="1" dirty="0" smtClean="0">
                <a:solidFill>
                  <a:prstClr val="black"/>
                </a:solidFill>
              </a:rPr>
              <a:t>(~100 m/PMT) , electronics outside the vessel; </a:t>
            </a:r>
            <a:r>
              <a:rPr lang="en-US" b="1" dirty="0" smtClean="0">
                <a:solidFill>
                  <a:srgbClr val="C00000"/>
                </a:solidFill>
              </a:rPr>
              <a:t>ac coupling  (photocathode at 0V), dispersion, terminations, high PMT gain (~10</a:t>
            </a:r>
            <a:r>
              <a:rPr lang="en-US" b="1" baseline="30000" dirty="0" smtClean="0">
                <a:solidFill>
                  <a:srgbClr val="C00000"/>
                </a:solidFill>
              </a:rPr>
              <a:t>7</a:t>
            </a:r>
            <a:r>
              <a:rPr lang="en-US" b="1" dirty="0" smtClean="0">
                <a:solidFill>
                  <a:srgbClr val="C00000"/>
                </a:solidFill>
              </a:rPr>
              <a:t>). No ASICs in the vessel, </a:t>
            </a:r>
            <a:r>
              <a:rPr lang="en-US" b="1" dirty="0" smtClean="0">
                <a:solidFill>
                  <a:prstClr val="black"/>
                </a:solidFill>
              </a:rPr>
              <a:t>ASICs for analog processing outside.</a:t>
            </a:r>
          </a:p>
          <a:p>
            <a:pPr marL="342900" indent="-342900">
              <a:buFontTx/>
              <a:buAutoNum type="arabicPeriod"/>
            </a:pPr>
            <a:r>
              <a:rPr lang="en-US" b="1" u="sng" dirty="0" smtClean="0">
                <a:solidFill>
                  <a:prstClr val="black"/>
                </a:solidFill>
              </a:rPr>
              <a:t>Clusters of PMTs </a:t>
            </a:r>
            <a:r>
              <a:rPr lang="en-US" b="1" dirty="0" smtClean="0">
                <a:solidFill>
                  <a:prstClr val="black"/>
                </a:solidFill>
              </a:rPr>
              <a:t>(~4x4) connected to an ASIC with short cables (~2-4m);              </a:t>
            </a:r>
            <a:r>
              <a:rPr lang="en-US" b="1" dirty="0" smtClean="0">
                <a:solidFill>
                  <a:srgbClr val="C00000"/>
                </a:solidFill>
              </a:rPr>
              <a:t>ac coupling (photocathode at 0V), dispersion negligible, terminations, lower PMT gain (~10</a:t>
            </a:r>
            <a:r>
              <a:rPr lang="en-US" b="1" baseline="30000" dirty="0" smtClean="0">
                <a:solidFill>
                  <a:srgbClr val="C00000"/>
                </a:solidFill>
              </a:rPr>
              <a:t>6</a:t>
            </a:r>
            <a:r>
              <a:rPr lang="en-US" b="1" dirty="0" smtClean="0">
                <a:solidFill>
                  <a:srgbClr val="C00000"/>
                </a:solidFill>
              </a:rPr>
              <a:t>).  </a:t>
            </a:r>
            <a:r>
              <a:rPr lang="en-US" b="1" dirty="0" smtClean="0">
                <a:solidFill>
                  <a:prstClr val="black"/>
                </a:solidFill>
              </a:rPr>
              <a:t>ASIC/cluster inside.</a:t>
            </a:r>
          </a:p>
          <a:p>
            <a:pPr marL="342900" indent="-342900">
              <a:buFontTx/>
              <a:buAutoNum type="arabicPeriod"/>
            </a:pPr>
            <a:r>
              <a:rPr lang="en-US" b="1" u="sng" dirty="0" smtClean="0">
                <a:solidFill>
                  <a:prstClr val="black"/>
                </a:solidFill>
              </a:rPr>
              <a:t>ASIC at each PMT</a:t>
            </a:r>
            <a:r>
              <a:rPr lang="en-US" b="1" dirty="0" smtClean="0">
                <a:solidFill>
                  <a:prstClr val="black"/>
                </a:solidFill>
              </a:rPr>
              <a:t>. Processing in clusters.  </a:t>
            </a:r>
            <a:r>
              <a:rPr lang="en-US" b="1" dirty="0" smtClean="0">
                <a:solidFill>
                  <a:srgbClr val="C00000"/>
                </a:solidFill>
              </a:rPr>
              <a:t>Photocathode at 0V or at HV. Low PMT gain sufficient.</a:t>
            </a:r>
          </a:p>
          <a:p>
            <a:pPr marL="342900" indent="-342900">
              <a:buFontTx/>
              <a:buAutoNum type="arabicPeriod"/>
            </a:pPr>
            <a:endParaRPr lang="en-US" b="1" dirty="0" smtClean="0">
              <a:solidFill>
                <a:prstClr val="black"/>
              </a:solidFill>
            </a:endParaRPr>
          </a:p>
        </p:txBody>
      </p:sp>
      <p:sp>
        <p:nvSpPr>
          <p:cNvPr id="7" name="TextBox 6"/>
          <p:cNvSpPr txBox="1"/>
          <p:nvPr/>
        </p:nvSpPr>
        <p:spPr>
          <a:xfrm>
            <a:off x="457200" y="914400"/>
            <a:ext cx="1371600" cy="400110"/>
          </a:xfrm>
          <a:prstGeom prst="rect">
            <a:avLst/>
          </a:prstGeom>
          <a:noFill/>
        </p:spPr>
        <p:txBody>
          <a:bodyPr wrap="square" rtlCol="0">
            <a:spAutoFit/>
          </a:bodyPr>
          <a:lstStyle/>
          <a:p>
            <a:r>
              <a:rPr lang="en-US" sz="2000" b="1" dirty="0" smtClean="0">
                <a:solidFill>
                  <a:srgbClr val="002060"/>
                </a:solidFill>
              </a:rPr>
              <a:t>1. and 2. :</a:t>
            </a:r>
            <a:endParaRPr lang="en-US" sz="2000" b="1" dirty="0">
              <a:solidFill>
                <a:srgbClr val="002060"/>
              </a:solidFill>
            </a:endParaRPr>
          </a:p>
        </p:txBody>
      </p:sp>
      <p:cxnSp>
        <p:nvCxnSpPr>
          <p:cNvPr id="9" name="Straight Connector 8"/>
          <p:cNvCxnSpPr/>
          <p:nvPr/>
        </p:nvCxnSpPr>
        <p:spPr>
          <a:xfrm>
            <a:off x="2438400" y="1143000"/>
            <a:ext cx="0" cy="10668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7400" y="2438400"/>
            <a:ext cx="685800" cy="0"/>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514600"/>
            <a:ext cx="990600" cy="584775"/>
          </a:xfrm>
          <a:prstGeom prst="rect">
            <a:avLst/>
          </a:prstGeom>
          <a:noFill/>
        </p:spPr>
        <p:txBody>
          <a:bodyPr wrap="square" rtlCol="0">
            <a:spAutoFit/>
          </a:bodyPr>
          <a:lstStyle/>
          <a:p>
            <a:pPr algn="ctr"/>
            <a:r>
              <a:rPr lang="en-US" sz="1600" b="1" dirty="0" smtClean="0">
                <a:solidFill>
                  <a:srgbClr val="C00000"/>
                </a:solidFill>
              </a:rPr>
              <a:t>100 m, or 2-4m</a:t>
            </a:r>
            <a:endParaRPr lang="en-US" sz="1600" b="1" dirty="0">
              <a:solidFill>
                <a:srgbClr val="C00000"/>
              </a:solidFill>
            </a:endParaRPr>
          </a:p>
        </p:txBody>
      </p:sp>
      <p:sp>
        <p:nvSpPr>
          <p:cNvPr id="15" name="Rounded Rectangle 7"/>
          <p:cNvSpPr>
            <a:spLocks noChangeArrowheads="1"/>
          </p:cNvSpPr>
          <p:nvPr/>
        </p:nvSpPr>
        <p:spPr bwMode="auto">
          <a:xfrm>
            <a:off x="762000" y="4800600"/>
            <a:ext cx="533400" cy="1447800"/>
          </a:xfrm>
          <a:prstGeom prst="roundRect">
            <a:avLst>
              <a:gd name="adj" fmla="val 16667"/>
            </a:avLst>
          </a:prstGeom>
          <a:solidFill>
            <a:schemeClr val="bg1"/>
          </a:solidFill>
          <a:ln w="19050" algn="ctr">
            <a:solidFill>
              <a:srgbClr val="000000"/>
            </a:solidFill>
            <a:round/>
            <a:headEnd/>
            <a:tailEnd/>
          </a:ln>
        </p:spPr>
        <p:txBody>
          <a:bodyPr/>
          <a:lstStyle/>
          <a:p>
            <a:pPr algn="ctr"/>
            <a:endParaRPr lang="en-US" sz="2400" b="1" i="1" dirty="0">
              <a:solidFill>
                <a:prstClr val="black"/>
              </a:solidFill>
            </a:endParaRPr>
          </a:p>
        </p:txBody>
      </p:sp>
      <p:sp>
        <p:nvSpPr>
          <p:cNvPr id="16" name="Minus 15"/>
          <p:cNvSpPr/>
          <p:nvPr/>
        </p:nvSpPr>
        <p:spPr>
          <a:xfrm>
            <a:off x="762000" y="4800600"/>
            <a:ext cx="533400" cy="457200"/>
          </a:xfrm>
          <a:prstGeom prst="mathMinus">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Minus 16"/>
          <p:cNvSpPr/>
          <p:nvPr/>
        </p:nvSpPr>
        <p:spPr>
          <a:xfrm>
            <a:off x="762000" y="6019800"/>
            <a:ext cx="533400" cy="304800"/>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9" name="Straight Connector 18"/>
          <p:cNvCxnSpPr/>
          <p:nvPr/>
        </p:nvCxnSpPr>
        <p:spPr>
          <a:xfrm>
            <a:off x="1219200" y="5181600"/>
            <a:ext cx="0" cy="83820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nvGrpSpPr>
          <p:cNvPr id="3" name="Group 26"/>
          <p:cNvGrpSpPr>
            <a:grpSpLocks/>
          </p:cNvGrpSpPr>
          <p:nvPr/>
        </p:nvGrpSpPr>
        <p:grpSpPr bwMode="auto">
          <a:xfrm>
            <a:off x="2667000" y="4724400"/>
            <a:ext cx="1219200" cy="914400"/>
            <a:chOff x="2928" y="624"/>
            <a:chExt cx="960" cy="666"/>
          </a:xfrm>
        </p:grpSpPr>
        <p:grpSp>
          <p:nvGrpSpPr>
            <p:cNvPr id="4" name="Group 27"/>
            <p:cNvGrpSpPr>
              <a:grpSpLocks/>
            </p:cNvGrpSpPr>
            <p:nvPr/>
          </p:nvGrpSpPr>
          <p:grpSpPr bwMode="auto">
            <a:xfrm>
              <a:off x="2928" y="624"/>
              <a:ext cx="960" cy="666"/>
              <a:chOff x="2928" y="624"/>
              <a:chExt cx="960" cy="666"/>
            </a:xfrm>
          </p:grpSpPr>
          <p:sp>
            <p:nvSpPr>
              <p:cNvPr id="22" name="AutoShape 28"/>
              <p:cNvSpPr>
                <a:spLocks noChangeArrowheads="1"/>
              </p:cNvSpPr>
              <p:nvPr/>
            </p:nvSpPr>
            <p:spPr bwMode="auto">
              <a:xfrm rot="5400000">
                <a:off x="3075" y="669"/>
                <a:ext cx="666" cy="576"/>
              </a:xfrm>
              <a:prstGeom prst="triangle">
                <a:avLst>
                  <a:gd name="adj" fmla="val 50000"/>
                </a:avLst>
              </a:prstGeom>
              <a:solidFill>
                <a:schemeClr val="bg1"/>
              </a:solidFill>
              <a:ln w="9525">
                <a:solidFill>
                  <a:schemeClr val="tx1"/>
                </a:solidFill>
                <a:miter lim="800000"/>
                <a:headEnd/>
                <a:tailEnd/>
              </a:ln>
            </p:spPr>
            <p:txBody>
              <a:bodyPr wrap="none" anchor="ctr"/>
              <a:lstStyle/>
              <a:p>
                <a:endParaRPr lang="en-US" dirty="0">
                  <a:solidFill>
                    <a:prstClr val="black"/>
                  </a:solidFill>
                </a:endParaRPr>
              </a:p>
            </p:txBody>
          </p:sp>
          <p:sp>
            <p:nvSpPr>
              <p:cNvPr id="23" name="Line 29"/>
              <p:cNvSpPr>
                <a:spLocks noChangeShapeType="1"/>
              </p:cNvSpPr>
              <p:nvPr/>
            </p:nvSpPr>
            <p:spPr bwMode="auto">
              <a:xfrm>
                <a:off x="3696" y="960"/>
                <a:ext cx="192" cy="0"/>
              </a:xfrm>
              <a:prstGeom prst="line">
                <a:avLst/>
              </a:prstGeom>
              <a:noFill/>
              <a:ln w="19050">
                <a:solidFill>
                  <a:schemeClr val="tx1"/>
                </a:solidFill>
                <a:round/>
                <a:headEnd/>
                <a:tailEnd/>
              </a:ln>
            </p:spPr>
            <p:txBody>
              <a:bodyPr/>
              <a:lstStyle/>
              <a:p>
                <a:endParaRPr lang="en-US" dirty="0">
                  <a:solidFill>
                    <a:prstClr val="black"/>
                  </a:solidFill>
                </a:endParaRPr>
              </a:p>
            </p:txBody>
          </p:sp>
          <p:sp>
            <p:nvSpPr>
              <p:cNvPr id="24" name="Line 30"/>
              <p:cNvSpPr>
                <a:spLocks noChangeShapeType="1"/>
              </p:cNvSpPr>
              <p:nvPr/>
            </p:nvSpPr>
            <p:spPr bwMode="auto">
              <a:xfrm>
                <a:off x="2928" y="816"/>
                <a:ext cx="192" cy="0"/>
              </a:xfrm>
              <a:prstGeom prst="line">
                <a:avLst/>
              </a:prstGeom>
              <a:noFill/>
              <a:ln w="19050">
                <a:solidFill>
                  <a:schemeClr val="tx1"/>
                </a:solidFill>
                <a:round/>
                <a:headEnd/>
                <a:tailEnd/>
              </a:ln>
            </p:spPr>
            <p:txBody>
              <a:bodyPr/>
              <a:lstStyle/>
              <a:p>
                <a:endParaRPr lang="en-US" dirty="0">
                  <a:solidFill>
                    <a:prstClr val="black"/>
                  </a:solidFill>
                </a:endParaRPr>
              </a:p>
            </p:txBody>
          </p:sp>
          <p:sp>
            <p:nvSpPr>
              <p:cNvPr id="25" name="Line 31"/>
              <p:cNvSpPr>
                <a:spLocks noChangeShapeType="1"/>
              </p:cNvSpPr>
              <p:nvPr/>
            </p:nvSpPr>
            <p:spPr bwMode="auto">
              <a:xfrm>
                <a:off x="2928" y="1104"/>
                <a:ext cx="192" cy="0"/>
              </a:xfrm>
              <a:prstGeom prst="line">
                <a:avLst/>
              </a:prstGeom>
              <a:noFill/>
              <a:ln w="19050">
                <a:solidFill>
                  <a:schemeClr val="tx1"/>
                </a:solidFill>
                <a:round/>
                <a:headEnd/>
                <a:tailEnd/>
              </a:ln>
            </p:spPr>
            <p:txBody>
              <a:bodyPr/>
              <a:lstStyle/>
              <a:p>
                <a:endParaRPr lang="en-US" dirty="0">
                  <a:solidFill>
                    <a:prstClr val="black"/>
                  </a:solidFill>
                </a:endParaRPr>
              </a:p>
            </p:txBody>
          </p:sp>
          <p:sp>
            <p:nvSpPr>
              <p:cNvPr id="26" name="Text Box 32"/>
              <p:cNvSpPr txBox="1">
                <a:spLocks noChangeArrowheads="1"/>
              </p:cNvSpPr>
              <p:nvPr/>
            </p:nvSpPr>
            <p:spPr bwMode="auto">
              <a:xfrm>
                <a:off x="3120" y="672"/>
                <a:ext cx="192" cy="250"/>
              </a:xfrm>
              <a:prstGeom prst="rect">
                <a:avLst/>
              </a:prstGeom>
              <a:noFill/>
              <a:ln w="9525">
                <a:noFill/>
                <a:miter lim="800000"/>
                <a:headEnd/>
                <a:tailEnd/>
              </a:ln>
            </p:spPr>
            <p:txBody>
              <a:bodyPr>
                <a:spAutoFit/>
              </a:bodyPr>
              <a:lstStyle/>
              <a:p>
                <a:pPr>
                  <a:spcBef>
                    <a:spcPct val="50000"/>
                  </a:spcBef>
                </a:pPr>
                <a:r>
                  <a:rPr lang="en-US" sz="2000" b="1" dirty="0">
                    <a:solidFill>
                      <a:prstClr val="black"/>
                    </a:solidFill>
                  </a:rPr>
                  <a:t>-</a:t>
                </a:r>
              </a:p>
            </p:txBody>
          </p:sp>
        </p:grpSp>
        <p:sp>
          <p:nvSpPr>
            <p:cNvPr id="21" name="Text Box 33"/>
            <p:cNvSpPr txBox="1">
              <a:spLocks noChangeArrowheads="1"/>
            </p:cNvSpPr>
            <p:nvPr/>
          </p:nvSpPr>
          <p:spPr bwMode="auto">
            <a:xfrm>
              <a:off x="3120" y="960"/>
              <a:ext cx="336" cy="250"/>
            </a:xfrm>
            <a:prstGeom prst="rect">
              <a:avLst/>
            </a:prstGeom>
            <a:noFill/>
            <a:ln w="9525">
              <a:noFill/>
              <a:miter lim="800000"/>
              <a:headEnd/>
              <a:tailEnd/>
            </a:ln>
          </p:spPr>
          <p:txBody>
            <a:bodyPr>
              <a:spAutoFit/>
            </a:bodyPr>
            <a:lstStyle/>
            <a:p>
              <a:pPr>
                <a:spcBef>
                  <a:spcPct val="50000"/>
                </a:spcBef>
              </a:pPr>
              <a:r>
                <a:rPr lang="en-US" sz="2000" b="1" dirty="0">
                  <a:solidFill>
                    <a:prstClr val="black"/>
                  </a:solidFill>
                </a:rPr>
                <a:t>+</a:t>
              </a:r>
            </a:p>
          </p:txBody>
        </p:sp>
      </p:grpSp>
      <p:pic>
        <p:nvPicPr>
          <p:cNvPr id="27" name="Picture 5" descr="capacitorH"/>
          <p:cNvPicPr>
            <a:picLocks noChangeAspect="1" noChangeArrowheads="1"/>
          </p:cNvPicPr>
          <p:nvPr/>
        </p:nvPicPr>
        <p:blipFill>
          <a:blip r:embed="rId3" cstate="print"/>
          <a:srcRect/>
          <a:stretch>
            <a:fillRect/>
          </a:stretch>
        </p:blipFill>
        <p:spPr bwMode="auto">
          <a:xfrm>
            <a:off x="1828800" y="4800600"/>
            <a:ext cx="914399" cy="395506"/>
          </a:xfrm>
          <a:prstGeom prst="rect">
            <a:avLst/>
          </a:prstGeom>
          <a:noFill/>
          <a:ln w="9525">
            <a:noFill/>
            <a:miter lim="800000"/>
            <a:headEnd/>
            <a:tailEnd/>
          </a:ln>
        </p:spPr>
      </p:pic>
      <p:cxnSp>
        <p:nvCxnSpPr>
          <p:cNvPr id="29" name="Straight Connector 28"/>
          <p:cNvCxnSpPr>
            <a:stCxn id="16" idx="0"/>
            <a:endCxn id="27" idx="1"/>
          </p:cNvCxnSpPr>
          <p:nvPr/>
        </p:nvCxnSpPr>
        <p:spPr>
          <a:xfrm flipV="1">
            <a:off x="1224698" y="4998353"/>
            <a:ext cx="604102" cy="308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8" descr="ground"/>
          <p:cNvPicPr>
            <a:picLocks noChangeAspect="1" noChangeArrowheads="1"/>
          </p:cNvPicPr>
          <p:nvPr/>
        </p:nvPicPr>
        <p:blipFill>
          <a:blip r:embed="rId4" cstate="print"/>
          <a:srcRect/>
          <a:stretch>
            <a:fillRect/>
          </a:stretch>
        </p:blipFill>
        <p:spPr bwMode="auto">
          <a:xfrm>
            <a:off x="2514600" y="5334000"/>
            <a:ext cx="308135" cy="717550"/>
          </a:xfrm>
          <a:prstGeom prst="rect">
            <a:avLst/>
          </a:prstGeom>
          <a:noFill/>
          <a:ln w="9525">
            <a:noFill/>
            <a:miter lim="800000"/>
            <a:headEnd/>
            <a:tailEnd/>
          </a:ln>
        </p:spPr>
      </p:pic>
      <p:pic>
        <p:nvPicPr>
          <p:cNvPr id="41" name="Picture 2" descr="resistorV"/>
          <p:cNvPicPr>
            <a:picLocks noChangeAspect="1" noChangeArrowheads="1"/>
          </p:cNvPicPr>
          <p:nvPr/>
        </p:nvPicPr>
        <p:blipFill>
          <a:blip r:embed="rId5" cstate="print"/>
          <a:srcRect/>
          <a:stretch>
            <a:fillRect/>
          </a:stretch>
        </p:blipFill>
        <p:spPr bwMode="auto">
          <a:xfrm>
            <a:off x="1752600" y="4419600"/>
            <a:ext cx="244187" cy="563563"/>
          </a:xfrm>
          <a:prstGeom prst="rect">
            <a:avLst/>
          </a:prstGeom>
          <a:noFill/>
          <a:ln w="9525">
            <a:noFill/>
            <a:miter lim="800000"/>
            <a:headEnd/>
            <a:tailEnd/>
          </a:ln>
        </p:spPr>
      </p:pic>
      <p:cxnSp>
        <p:nvCxnSpPr>
          <p:cNvPr id="52" name="Straight Connector 51"/>
          <p:cNvCxnSpPr>
            <a:stCxn id="71" idx="0"/>
          </p:cNvCxnSpPr>
          <p:nvPr/>
        </p:nvCxnSpPr>
        <p:spPr>
          <a:xfrm>
            <a:off x="3546497" y="4572000"/>
            <a:ext cx="3397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27" idx="3"/>
          </p:cNvCxnSpPr>
          <p:nvPr/>
        </p:nvCxnSpPr>
        <p:spPr>
          <a:xfrm flipH="1">
            <a:off x="2743199" y="4572000"/>
            <a:ext cx="3" cy="4263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71" idx="2"/>
          </p:cNvCxnSpPr>
          <p:nvPr/>
        </p:nvCxnSpPr>
        <p:spPr>
          <a:xfrm>
            <a:off x="2743200" y="4572000"/>
            <a:ext cx="1873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23" idx="1"/>
          </p:cNvCxnSpPr>
          <p:nvPr/>
        </p:nvCxnSpPr>
        <p:spPr>
          <a:xfrm flipV="1">
            <a:off x="3886200" y="4572000"/>
            <a:ext cx="0" cy="613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Minus 70"/>
          <p:cNvSpPr/>
          <p:nvPr/>
        </p:nvSpPr>
        <p:spPr>
          <a:xfrm>
            <a:off x="2819400" y="4267200"/>
            <a:ext cx="838200" cy="609600"/>
          </a:xfrm>
          <a:prstGeom prst="mathMin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6" name="Straight Connector 75"/>
          <p:cNvCxnSpPr/>
          <p:nvPr/>
        </p:nvCxnSpPr>
        <p:spPr>
          <a:xfrm>
            <a:off x="3886200" y="5181600"/>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752600" y="53340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41" idx="2"/>
          </p:cNvCxnSpPr>
          <p:nvPr/>
        </p:nvCxnSpPr>
        <p:spPr>
          <a:xfrm flipH="1" flipV="1">
            <a:off x="1874694" y="4983163"/>
            <a:ext cx="30306" cy="35083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103" idx="1"/>
            <a:endCxn id="17" idx="0"/>
          </p:cNvCxnSpPr>
          <p:nvPr/>
        </p:nvCxnSpPr>
        <p:spPr>
          <a:xfrm flipH="1" flipV="1">
            <a:off x="1224698" y="6172200"/>
            <a:ext cx="223102" cy="184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1752600" y="54102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1905000" y="5410201"/>
            <a:ext cx="0" cy="22859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447800" y="6172200"/>
            <a:ext cx="1447800" cy="369332"/>
          </a:xfrm>
          <a:prstGeom prst="rect">
            <a:avLst/>
          </a:prstGeom>
          <a:noFill/>
        </p:spPr>
        <p:txBody>
          <a:bodyPr wrap="square" rtlCol="0">
            <a:spAutoFit/>
          </a:bodyPr>
          <a:lstStyle/>
          <a:p>
            <a:r>
              <a:rPr lang="en-US" dirty="0" smtClean="0">
                <a:solidFill>
                  <a:prstClr val="black"/>
                </a:solidFill>
              </a:rPr>
              <a:t>OV, or HV</a:t>
            </a:r>
            <a:endParaRPr lang="en-US" dirty="0">
              <a:solidFill>
                <a:prstClr val="black"/>
              </a:solidFill>
            </a:endParaRPr>
          </a:p>
        </p:txBody>
      </p:sp>
      <p:sp>
        <p:nvSpPr>
          <p:cNvPr id="104" name="TextBox 103"/>
          <p:cNvSpPr txBox="1"/>
          <p:nvPr/>
        </p:nvSpPr>
        <p:spPr>
          <a:xfrm>
            <a:off x="1905000" y="4191000"/>
            <a:ext cx="457200" cy="369332"/>
          </a:xfrm>
          <a:prstGeom prst="rect">
            <a:avLst/>
          </a:prstGeom>
          <a:noFill/>
        </p:spPr>
        <p:txBody>
          <a:bodyPr wrap="square" rtlCol="0">
            <a:spAutoFit/>
          </a:bodyPr>
          <a:lstStyle/>
          <a:p>
            <a:r>
              <a:rPr lang="en-US" dirty="0" smtClean="0">
                <a:solidFill>
                  <a:prstClr val="black"/>
                </a:solidFill>
              </a:rPr>
              <a:t>HV</a:t>
            </a:r>
            <a:endParaRPr lang="en-US" dirty="0">
              <a:solidFill>
                <a:prstClr val="black"/>
              </a:solidFill>
            </a:endParaRPr>
          </a:p>
        </p:txBody>
      </p:sp>
      <p:sp>
        <p:nvSpPr>
          <p:cNvPr id="105" name="TextBox 104"/>
          <p:cNvSpPr txBox="1"/>
          <p:nvPr/>
        </p:nvSpPr>
        <p:spPr>
          <a:xfrm>
            <a:off x="1371600" y="5562600"/>
            <a:ext cx="1143000" cy="584775"/>
          </a:xfrm>
          <a:prstGeom prst="rect">
            <a:avLst/>
          </a:prstGeom>
          <a:noFill/>
        </p:spPr>
        <p:txBody>
          <a:bodyPr wrap="square" rtlCol="0">
            <a:spAutoFit/>
          </a:bodyPr>
          <a:lstStyle/>
          <a:p>
            <a:pPr algn="ctr"/>
            <a:r>
              <a:rPr lang="en-US" sz="1600" dirty="0" smtClean="0">
                <a:solidFill>
                  <a:prstClr val="black"/>
                </a:solidFill>
              </a:rPr>
              <a:t>~20 -30 pF stray C</a:t>
            </a:r>
            <a:endParaRPr lang="en-US" sz="1600" dirty="0">
              <a:solidFill>
                <a:prstClr val="black"/>
              </a:solidFill>
            </a:endParaRPr>
          </a:p>
        </p:txBody>
      </p:sp>
      <p:sp>
        <p:nvSpPr>
          <p:cNvPr id="109" name="Left Arrow 108"/>
          <p:cNvSpPr/>
          <p:nvPr/>
        </p:nvSpPr>
        <p:spPr>
          <a:xfrm>
            <a:off x="4419600" y="4876800"/>
            <a:ext cx="978408" cy="484632"/>
          </a:xfrm>
          <a:prstGeom prst="lef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28600" y="304800"/>
            <a:ext cx="7414539" cy="6237549"/>
            <a:chOff x="37781" y="17477"/>
            <a:chExt cx="7414539" cy="6237549"/>
          </a:xfrm>
        </p:grpSpPr>
        <p:pic>
          <p:nvPicPr>
            <p:cNvPr id="6" name="Picture 2" descr="C:\Documents and Settings\flanni\Desktop\TPC.gif"/>
            <p:cNvPicPr>
              <a:picLocks noChangeAspect="1" noChangeArrowheads="1" noCrop="1"/>
            </p:cNvPicPr>
            <p:nvPr/>
          </p:nvPicPr>
          <p:blipFill>
            <a:blip r:embed="rId3" cstate="email"/>
            <a:srcRect/>
            <a:stretch>
              <a:fillRect/>
            </a:stretch>
          </p:blipFill>
          <p:spPr bwMode="auto">
            <a:xfrm>
              <a:off x="37781" y="17477"/>
              <a:ext cx="7414539" cy="6237549"/>
            </a:xfrm>
            <a:prstGeom prst="rect">
              <a:avLst/>
            </a:prstGeom>
            <a:noFill/>
            <a:ln w="9525">
              <a:noFill/>
              <a:miter lim="800000"/>
              <a:headEnd/>
              <a:tailEnd/>
            </a:ln>
          </p:spPr>
        </p:pic>
        <p:sp>
          <p:nvSpPr>
            <p:cNvPr id="11" name="Rectangle 10"/>
            <p:cNvSpPr/>
            <p:nvPr/>
          </p:nvSpPr>
          <p:spPr bwMode="auto">
            <a:xfrm>
              <a:off x="6113505" y="5511623"/>
              <a:ext cx="1086787" cy="509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i="1" dirty="0" smtClean="0">
                <a:solidFill>
                  <a:prstClr val="black"/>
                </a:solidFill>
                <a:latin typeface="Arial" charset="0"/>
                <a:cs typeface="Arial" charset="0"/>
              </a:endParaRPr>
            </a:p>
          </p:txBody>
        </p:sp>
        <p:cxnSp>
          <p:nvCxnSpPr>
            <p:cNvPr id="13" name="Straight Arrow Connector 12"/>
            <p:cNvCxnSpPr/>
            <p:nvPr/>
          </p:nvCxnSpPr>
          <p:spPr bwMode="auto">
            <a:xfrm>
              <a:off x="4283968" y="5850125"/>
              <a:ext cx="599607" cy="1588"/>
            </a:xfrm>
            <a:prstGeom prst="straightConnector1">
              <a:avLst/>
            </a:prstGeom>
            <a:solidFill>
              <a:schemeClr val="tx1"/>
            </a:solidFill>
            <a:ln w="9525" cap="flat" cmpd="sng" algn="ctr">
              <a:solidFill>
                <a:srgbClr val="000000"/>
              </a:solidFill>
              <a:prstDash val="solid"/>
              <a:round/>
              <a:headEnd type="none" w="med" len="med"/>
              <a:tailEnd type="arrow"/>
            </a:ln>
            <a:effectLst/>
          </p:spPr>
        </p:cxnSp>
        <p:sp>
          <p:nvSpPr>
            <p:cNvPr id="14" name="TextBox 13"/>
            <p:cNvSpPr txBox="1"/>
            <p:nvPr/>
          </p:nvSpPr>
          <p:spPr>
            <a:xfrm>
              <a:off x="4377072" y="5905303"/>
              <a:ext cx="315792" cy="184666"/>
            </a:xfrm>
            <a:prstGeom prst="rect">
              <a:avLst/>
            </a:prstGeom>
            <a:noFill/>
          </p:spPr>
          <p:txBody>
            <a:bodyPr wrap="none" lIns="0" tIns="0" rIns="0" bIns="0" rtlCol="0">
              <a:spAutoFit/>
            </a:bodyPr>
            <a:lstStyle/>
            <a:p>
              <a:r>
                <a:rPr lang="en-US" sz="1200" dirty="0" smtClean="0">
                  <a:solidFill>
                    <a:prstClr val="black"/>
                  </a:solidFill>
                </a:rPr>
                <a:t>time</a:t>
              </a:r>
              <a:endParaRPr lang="en-US" sz="1200" dirty="0">
                <a:solidFill>
                  <a:prstClr val="black"/>
                </a:solidFill>
              </a:endParaRPr>
            </a:p>
          </p:txBody>
        </p:sp>
      </p:grpSp>
      <p:sp>
        <p:nvSpPr>
          <p:cNvPr id="10" name="TextBox 9"/>
          <p:cNvSpPr txBox="1"/>
          <p:nvPr/>
        </p:nvSpPr>
        <p:spPr>
          <a:xfrm>
            <a:off x="6629400" y="381000"/>
            <a:ext cx="2514600" cy="6247864"/>
          </a:xfrm>
          <a:prstGeom prst="rect">
            <a:avLst/>
          </a:prstGeom>
          <a:solidFill>
            <a:schemeClr val="tx2">
              <a:lumMod val="20000"/>
              <a:lumOff val="80000"/>
            </a:schemeClr>
          </a:solidFill>
          <a:ln>
            <a:noFill/>
          </a:ln>
          <a:effectLst/>
        </p:spPr>
        <p:txBody>
          <a:bodyPr wrap="square" lIns="45720" tIns="45720" rIns="45720" bIns="45720" rtlCol="0">
            <a:spAutoFit/>
          </a:bodyPr>
          <a:lstStyle/>
          <a:p>
            <a:pPr>
              <a:buFont typeface="Arial" pitchFamily="34" charset="0"/>
              <a:buChar char="•"/>
            </a:pPr>
            <a:r>
              <a:rPr lang="en-US" sz="1600" dirty="0" smtClean="0">
                <a:solidFill>
                  <a:prstClr val="black"/>
                </a:solidFill>
                <a:latin typeface="Arial" pitchFamily="34" charset="0"/>
                <a:cs typeface="Arial" pitchFamily="34" charset="0"/>
              </a:rPr>
              <a:t> Sense (anode) wires    (up to ~ 10m long):</a:t>
            </a:r>
          </a:p>
          <a:p>
            <a:r>
              <a:rPr lang="en-US" sz="1600" dirty="0" smtClean="0">
                <a:solidFill>
                  <a:prstClr val="black"/>
                </a:solidFill>
                <a:latin typeface="Arial" pitchFamily="34" charset="0"/>
                <a:cs typeface="Arial" pitchFamily="34" charset="0"/>
              </a:rPr>
              <a:t>     ~14-</a:t>
            </a:r>
            <a:r>
              <a:rPr lang="en-US" sz="1600" b="1" dirty="0" smtClean="0">
                <a:solidFill>
                  <a:srgbClr val="C00000"/>
                </a:solidFill>
                <a:latin typeface="Arial" pitchFamily="34" charset="0"/>
                <a:cs typeface="Arial" pitchFamily="34" charset="0"/>
              </a:rPr>
              <a:t>31 </a:t>
            </a:r>
            <a:r>
              <a:rPr lang="en-US" sz="1600" b="1" dirty="0" smtClean="0">
                <a:solidFill>
                  <a:srgbClr val="C00000"/>
                </a:solidFill>
                <a:latin typeface="Arial" pitchFamily="34" charset="0"/>
                <a:cs typeface="Arial" pitchFamily="34" charset="0"/>
              </a:rPr>
              <a:t>kwires</a:t>
            </a:r>
            <a:r>
              <a:rPr lang="en-US" sz="1600" b="1" dirty="0" smtClean="0">
                <a:solidFill>
                  <a:srgbClr val="C00000"/>
                </a:solidFill>
                <a:latin typeface="Arial" pitchFamily="34" charset="0"/>
                <a:cs typeface="Arial" pitchFamily="34" charset="0"/>
              </a:rPr>
              <a:t>/</a:t>
            </a:r>
            <a:r>
              <a:rPr lang="en-US" sz="1600" b="1" dirty="0" smtClean="0">
                <a:solidFill>
                  <a:srgbClr val="C00000"/>
                </a:solidFill>
                <a:latin typeface="Arial" pitchFamily="34" charset="0"/>
                <a:cs typeface="Arial" pitchFamily="34" charset="0"/>
              </a:rPr>
              <a:t>kton</a:t>
            </a:r>
            <a:endParaRPr lang="en-US" sz="1600" dirty="0" smtClean="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     </a:t>
            </a:r>
          </a:p>
          <a:p>
            <a:pPr lvl="1">
              <a:buFont typeface="Arial" pitchFamily="34" charset="0"/>
              <a:buChar char="•"/>
            </a:pPr>
            <a:r>
              <a:rPr lang="en-US" sz="1600" dirty="0" smtClean="0">
                <a:solidFill>
                  <a:prstClr val="black"/>
                </a:solidFill>
                <a:latin typeface="Arial" pitchFamily="34" charset="0"/>
                <a:cs typeface="Arial" pitchFamily="34" charset="0"/>
              </a:rPr>
              <a:t> up to </a:t>
            </a:r>
            <a:r>
              <a:rPr lang="en-US" sz="1600" b="1" dirty="0" smtClean="0">
                <a:solidFill>
                  <a:srgbClr val="C00000"/>
                </a:solidFill>
                <a:latin typeface="Arial" pitchFamily="34" charset="0"/>
                <a:cs typeface="Arial" pitchFamily="34" charset="0"/>
              </a:rPr>
              <a:t>200 pF/wire</a:t>
            </a:r>
          </a:p>
          <a:p>
            <a:pPr lvl="1">
              <a:buFont typeface="Arial" pitchFamily="34" charset="0"/>
              <a:buChar char="•"/>
            </a:pPr>
            <a:r>
              <a:rPr lang="en-US" sz="1600" dirty="0" smtClean="0">
                <a:solidFill>
                  <a:prstClr val="black"/>
                </a:solidFill>
                <a:latin typeface="Arial" pitchFamily="34" charset="0"/>
                <a:cs typeface="Arial" pitchFamily="34" charset="0"/>
              </a:rPr>
              <a:t> collecting (Y)</a:t>
            </a:r>
          </a:p>
          <a:p>
            <a:pPr lvl="1">
              <a:buFont typeface="Arial" pitchFamily="34" charset="0"/>
              <a:buChar char="•"/>
            </a:pPr>
            <a:r>
              <a:rPr lang="en-US" sz="1600" dirty="0" smtClean="0">
                <a:solidFill>
                  <a:prstClr val="black"/>
                </a:solidFill>
                <a:latin typeface="Arial" pitchFamily="34" charset="0"/>
                <a:cs typeface="Arial" pitchFamily="34" charset="0"/>
              </a:rPr>
              <a:t> non-collecting (U,V)</a:t>
            </a:r>
          </a:p>
          <a:p>
            <a:pPr>
              <a:buFont typeface="Arial" pitchFamily="34" charset="0"/>
              <a:buChar char="•"/>
            </a:pPr>
            <a:r>
              <a:rPr lang="en-US" sz="1600" dirty="0" smtClean="0">
                <a:solidFill>
                  <a:prstClr val="black"/>
                </a:solidFill>
                <a:latin typeface="Arial" pitchFamily="34" charset="0"/>
                <a:cs typeface="Arial" pitchFamily="34" charset="0"/>
              </a:rPr>
              <a:t> charge sensitivity</a:t>
            </a:r>
          </a:p>
          <a:p>
            <a:pPr lvl="1">
              <a:buFont typeface="Arial" pitchFamily="34" charset="0"/>
              <a:buChar char="•"/>
            </a:pPr>
            <a:r>
              <a:rPr lang="en-US" sz="1600" dirty="0" smtClean="0">
                <a:solidFill>
                  <a:prstClr val="black"/>
                </a:solidFill>
                <a:latin typeface="Arial" pitchFamily="34" charset="0"/>
                <a:cs typeface="Arial" pitchFamily="34" charset="0"/>
              </a:rPr>
              <a:t> range ~</a:t>
            </a:r>
            <a:r>
              <a:rPr lang="en-US" sz="1600" dirty="0" smtClean="0">
                <a:solidFill>
                  <a:srgbClr val="960000"/>
                </a:solidFill>
                <a:latin typeface="Arial" pitchFamily="34" charset="0"/>
                <a:cs typeface="Arial" pitchFamily="34" charset="0"/>
              </a:rPr>
              <a:t>300 fC</a:t>
            </a:r>
          </a:p>
          <a:p>
            <a:pPr lvl="1">
              <a:buFont typeface="Arial" pitchFamily="34" charset="0"/>
              <a:buChar char="•"/>
            </a:pPr>
            <a:r>
              <a:rPr lang="en-US" sz="1600" dirty="0" smtClean="0">
                <a:solidFill>
                  <a:prstClr val="black"/>
                </a:solidFill>
                <a:latin typeface="Arial" pitchFamily="34" charset="0"/>
                <a:cs typeface="Arial" pitchFamily="34" charset="0"/>
              </a:rPr>
              <a:t> ENC &lt; </a:t>
            </a:r>
            <a:r>
              <a:rPr lang="en-US" sz="1600" dirty="0" smtClean="0">
                <a:solidFill>
                  <a:srgbClr val="960000"/>
                </a:solidFill>
                <a:latin typeface="Arial" pitchFamily="34" charset="0"/>
                <a:cs typeface="Arial" pitchFamily="34" charset="0"/>
              </a:rPr>
              <a:t>1,000 e</a:t>
            </a:r>
            <a:r>
              <a:rPr lang="en-US" sz="1600" baseline="30000" dirty="0" smtClean="0">
                <a:solidFill>
                  <a:srgbClr val="960000"/>
                </a:solidFill>
                <a:latin typeface="Arial" pitchFamily="34" charset="0"/>
                <a:cs typeface="Arial" pitchFamily="34" charset="0"/>
              </a:rPr>
              <a:t>-</a:t>
            </a:r>
            <a:endParaRPr lang="en-US" sz="1600" dirty="0" smtClean="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 </a:t>
            </a:r>
          </a:p>
          <a:p>
            <a:pPr>
              <a:buFont typeface="Arial" pitchFamily="34" charset="0"/>
              <a:buChar char="•"/>
            </a:pPr>
            <a:r>
              <a:rPr lang="en-US" sz="1600" dirty="0" smtClean="0">
                <a:solidFill>
                  <a:prstClr val="black"/>
                </a:solidFill>
                <a:latin typeface="Arial" pitchFamily="34" charset="0"/>
                <a:cs typeface="Arial" pitchFamily="34" charset="0"/>
              </a:rPr>
              <a:t>sample/buffer events</a:t>
            </a:r>
          </a:p>
          <a:p>
            <a:pPr lvl="1">
              <a:buFont typeface="Arial" pitchFamily="34" charset="0"/>
              <a:buChar char="•"/>
            </a:pPr>
            <a:r>
              <a:rPr lang="en-US" sz="1600" dirty="0" smtClean="0">
                <a:solidFill>
                  <a:prstClr val="black"/>
                </a:solidFill>
                <a:latin typeface="Arial" pitchFamily="34" charset="0"/>
                <a:cs typeface="Arial" pitchFamily="34" charset="0"/>
              </a:rPr>
              <a:t> ADC </a:t>
            </a:r>
            <a:r>
              <a:rPr lang="en-US" sz="1600" dirty="0" smtClean="0">
                <a:solidFill>
                  <a:srgbClr val="C00000"/>
                </a:solidFill>
                <a:latin typeface="Arial" pitchFamily="34" charset="0"/>
                <a:cs typeface="Arial" pitchFamily="34" charset="0"/>
              </a:rPr>
              <a:t>10</a:t>
            </a:r>
            <a:r>
              <a:rPr lang="en-US" sz="1600" dirty="0" smtClean="0">
                <a:solidFill>
                  <a:prstClr val="black"/>
                </a:solidFill>
                <a:latin typeface="Arial" pitchFamily="34" charset="0"/>
                <a:cs typeface="Arial" pitchFamily="34" charset="0"/>
              </a:rPr>
              <a:t>-</a:t>
            </a:r>
            <a:r>
              <a:rPr lang="en-US" sz="1600" dirty="0" smtClean="0">
                <a:solidFill>
                  <a:srgbClr val="960000"/>
                </a:solidFill>
                <a:latin typeface="Arial" pitchFamily="34" charset="0"/>
                <a:cs typeface="Arial" pitchFamily="34" charset="0"/>
              </a:rPr>
              <a:t>12-bit,        1-2 MS/s</a:t>
            </a:r>
          </a:p>
          <a:p>
            <a:pPr lvl="1">
              <a:buFont typeface="Arial" pitchFamily="34" charset="0"/>
              <a:buChar char="•"/>
            </a:pPr>
            <a:r>
              <a:rPr lang="en-US" sz="1600" dirty="0" smtClean="0">
                <a:solidFill>
                  <a:prstClr val="black"/>
                </a:solidFill>
                <a:latin typeface="Arial" pitchFamily="34" charset="0"/>
                <a:cs typeface="Arial" pitchFamily="34" charset="0"/>
              </a:rPr>
              <a:t> </a:t>
            </a:r>
            <a:r>
              <a:rPr lang="en-US" sz="1600" b="1" dirty="0" smtClean="0">
                <a:solidFill>
                  <a:srgbClr val="960000"/>
                </a:solidFill>
                <a:latin typeface="Arial" pitchFamily="34" charset="0"/>
                <a:cs typeface="Arial" pitchFamily="34" charset="0"/>
              </a:rPr>
              <a:t>3,000 deep</a:t>
            </a:r>
            <a:r>
              <a:rPr lang="en-US" sz="1600" b="1" dirty="0" smtClean="0">
                <a:solidFill>
                  <a:prstClr val="black"/>
                </a:solidFill>
                <a:latin typeface="Arial" pitchFamily="34" charset="0"/>
                <a:cs typeface="Arial" pitchFamily="34" charset="0"/>
              </a:rPr>
              <a:t> </a:t>
            </a:r>
            <a:r>
              <a:rPr lang="en-US" sz="1600" b="1" dirty="0" smtClean="0">
                <a:solidFill>
                  <a:srgbClr val="C00000"/>
                </a:solidFill>
                <a:latin typeface="Arial" pitchFamily="34" charset="0"/>
                <a:cs typeface="Arial" pitchFamily="34" charset="0"/>
              </a:rPr>
              <a:t>buffer</a:t>
            </a:r>
          </a:p>
          <a:p>
            <a:r>
              <a:rPr lang="en-US" sz="1600" dirty="0" smtClean="0">
                <a:solidFill>
                  <a:prstClr val="black"/>
                </a:solidFill>
                <a:latin typeface="Arial" pitchFamily="34" charset="0"/>
                <a:cs typeface="Arial" pitchFamily="34" charset="0"/>
              </a:rPr>
              <a:t> </a:t>
            </a:r>
          </a:p>
          <a:p>
            <a:pPr>
              <a:buFont typeface="Arial" pitchFamily="34" charset="0"/>
              <a:buChar char="•"/>
            </a:pPr>
            <a:r>
              <a:rPr lang="en-US" sz="1600" b="1" dirty="0" smtClean="0">
                <a:solidFill>
                  <a:srgbClr val="C00000"/>
                </a:solidFill>
                <a:latin typeface="Arial" pitchFamily="34" charset="0"/>
                <a:cs typeface="Arial" pitchFamily="34" charset="0"/>
              </a:rPr>
              <a:t>digital </a:t>
            </a:r>
            <a:r>
              <a:rPr lang="en-US" sz="1600" b="1" u="sng" dirty="0" smtClean="0">
                <a:solidFill>
                  <a:srgbClr val="C00000"/>
                </a:solidFill>
                <a:latin typeface="Arial" pitchFamily="34" charset="0"/>
                <a:cs typeface="Arial" pitchFamily="34" charset="0"/>
              </a:rPr>
              <a:t>multiplexing</a:t>
            </a:r>
          </a:p>
          <a:p>
            <a:pPr lvl="1">
              <a:buFont typeface="Arial" pitchFamily="34" charset="0"/>
              <a:buChar char="•"/>
            </a:pPr>
            <a:r>
              <a:rPr lang="en-US" sz="1600" dirty="0" smtClean="0">
                <a:solidFill>
                  <a:prstClr val="black"/>
                </a:solidFill>
                <a:latin typeface="Arial" pitchFamily="34" charset="0"/>
                <a:cs typeface="Arial" pitchFamily="34" charset="0"/>
              </a:rPr>
              <a:t>  </a:t>
            </a:r>
            <a:r>
              <a:rPr lang="en-US" sz="1600" b="1" u="sng" dirty="0" smtClean="0">
                <a:solidFill>
                  <a:srgbClr val="C00000"/>
                </a:solidFill>
                <a:latin typeface="Arial" pitchFamily="34" charset="0"/>
                <a:cs typeface="Arial" pitchFamily="34" charset="0"/>
              </a:rPr>
              <a:t>128:1</a:t>
            </a:r>
            <a:r>
              <a:rPr lang="en-US" sz="1600" dirty="0" smtClean="0">
                <a:solidFill>
                  <a:prstClr val="black"/>
                </a:solidFill>
                <a:latin typeface="Arial" pitchFamily="34" charset="0"/>
                <a:cs typeface="Arial" pitchFamily="34" charset="0"/>
              </a:rPr>
              <a:t> to</a:t>
            </a:r>
            <a:r>
              <a:rPr lang="en-US" sz="1600" dirty="0" smtClean="0">
                <a:solidFill>
                  <a:srgbClr val="960000"/>
                </a:solidFill>
                <a:latin typeface="Arial" pitchFamily="34" charset="0"/>
                <a:cs typeface="Arial" pitchFamily="34" charset="0"/>
              </a:rPr>
              <a:t>1024:1</a:t>
            </a:r>
            <a:r>
              <a:rPr lang="en-US" sz="1600" dirty="0" smtClean="0">
                <a:solidFill>
                  <a:prstClr val="black"/>
                </a:solidFill>
                <a:latin typeface="Arial" pitchFamily="34" charset="0"/>
                <a:cs typeface="Arial" pitchFamily="34" charset="0"/>
              </a:rPr>
              <a:t> two-three stages</a:t>
            </a:r>
          </a:p>
          <a:p>
            <a:pPr lvl="1"/>
            <a:endParaRPr lang="en-US" sz="1600" dirty="0" smtClean="0">
              <a:solidFill>
                <a:prstClr val="black"/>
              </a:solidFill>
              <a:latin typeface="Arial" pitchFamily="34" charset="0"/>
              <a:cs typeface="Arial" pitchFamily="34" charset="0"/>
            </a:endParaRPr>
          </a:p>
          <a:p>
            <a:pPr lvl="1">
              <a:buFont typeface="Arial" pitchFamily="34" charset="0"/>
              <a:buChar char="•"/>
            </a:pPr>
            <a:r>
              <a:rPr lang="en-US" sz="1600" b="1" dirty="0" smtClean="0">
                <a:solidFill>
                  <a:srgbClr val="C00000"/>
                </a:solidFill>
                <a:latin typeface="Arial" pitchFamily="34" charset="0"/>
                <a:cs typeface="Arial" pitchFamily="34" charset="0"/>
              </a:rPr>
              <a:t>power constraint</a:t>
            </a:r>
          </a:p>
          <a:p>
            <a:pPr lvl="1">
              <a:buFont typeface="Arial" pitchFamily="34" charset="0"/>
              <a:buChar char="•"/>
            </a:pPr>
            <a:r>
              <a:rPr lang="en-US" sz="1600" dirty="0" smtClean="0">
                <a:solidFill>
                  <a:prstClr val="black"/>
                </a:solidFill>
                <a:latin typeface="Arial" pitchFamily="34" charset="0"/>
                <a:cs typeface="Arial" pitchFamily="34" charset="0"/>
              </a:rPr>
              <a:t> </a:t>
            </a:r>
            <a:r>
              <a:rPr lang="en-US" sz="1600" b="1" u="sng" dirty="0" smtClean="0">
                <a:solidFill>
                  <a:srgbClr val="960000"/>
                </a:solidFill>
                <a:latin typeface="Arial" pitchFamily="34" charset="0"/>
                <a:cs typeface="Arial" pitchFamily="34" charset="0"/>
              </a:rPr>
              <a:t>~ 10 mW </a:t>
            </a:r>
            <a:r>
              <a:rPr lang="en-US" sz="1600" u="sng" dirty="0" smtClean="0">
                <a:solidFill>
                  <a:srgbClr val="960000"/>
                </a:solidFill>
                <a:latin typeface="Arial" pitchFamily="34" charset="0"/>
                <a:cs typeface="Arial" pitchFamily="34" charset="0"/>
              </a:rPr>
              <a:t>/wire</a:t>
            </a:r>
          </a:p>
          <a:p>
            <a:r>
              <a:rPr lang="en-US" sz="1600" dirty="0" smtClean="0">
                <a:solidFill>
                  <a:prstClr val="black"/>
                </a:solidFill>
                <a:latin typeface="Arial" pitchFamily="34" charset="0"/>
                <a:cs typeface="Arial" pitchFamily="34" charset="0"/>
              </a:rPr>
              <a:t> </a:t>
            </a:r>
          </a:p>
          <a:p>
            <a:pPr>
              <a:buFont typeface="Arial" pitchFamily="34" charset="0"/>
              <a:buChar char="•"/>
            </a:pPr>
            <a:r>
              <a:rPr lang="en-US" sz="1600" dirty="0" smtClean="0">
                <a:solidFill>
                  <a:prstClr val="black"/>
                </a:solidFill>
                <a:latin typeface="Arial" pitchFamily="34" charset="0"/>
                <a:cs typeface="Arial" pitchFamily="34" charset="0"/>
              </a:rPr>
              <a:t>operation in LAr</a:t>
            </a:r>
          </a:p>
          <a:p>
            <a:pPr lvl="1">
              <a:buFont typeface="Arial" pitchFamily="34" charset="0"/>
              <a:buChar char="•"/>
            </a:pPr>
            <a:r>
              <a:rPr lang="en-US" sz="1600" dirty="0" smtClean="0">
                <a:solidFill>
                  <a:prstClr val="black"/>
                </a:solidFill>
                <a:latin typeface="Arial" pitchFamily="34" charset="0"/>
                <a:cs typeface="Arial" pitchFamily="34" charset="0"/>
              </a:rPr>
              <a:t> </a:t>
            </a:r>
            <a:r>
              <a:rPr lang="en-US" sz="1600" dirty="0" smtClean="0">
                <a:solidFill>
                  <a:srgbClr val="960000"/>
                </a:solidFill>
                <a:latin typeface="Arial" pitchFamily="34" charset="0"/>
                <a:cs typeface="Arial" pitchFamily="34" charset="0"/>
              </a:rPr>
              <a:t> </a:t>
            </a:r>
            <a:r>
              <a:rPr lang="en-US" sz="1600" b="1" u="sng" dirty="0" smtClean="0">
                <a:solidFill>
                  <a:srgbClr val="960000"/>
                </a:solidFill>
                <a:latin typeface="Arial" pitchFamily="34" charset="0"/>
                <a:cs typeface="Arial" pitchFamily="34" charset="0"/>
              </a:rPr>
              <a:t>&gt; 30 years</a:t>
            </a:r>
            <a:endParaRPr lang="en-US" sz="1600" b="1" u="sng" dirty="0">
              <a:solidFill>
                <a:srgbClr val="960000"/>
              </a:solidFill>
              <a:latin typeface="Arial" pitchFamily="34" charset="0"/>
              <a:cs typeface="Arial" pitchFamily="34" charset="0"/>
            </a:endParaRPr>
          </a:p>
        </p:txBody>
      </p:sp>
      <p:sp>
        <p:nvSpPr>
          <p:cNvPr id="12" name="TextBox 11"/>
          <p:cNvSpPr txBox="1"/>
          <p:nvPr/>
        </p:nvSpPr>
        <p:spPr>
          <a:xfrm>
            <a:off x="152400" y="990600"/>
            <a:ext cx="2133600" cy="646331"/>
          </a:xfrm>
          <a:prstGeom prst="rect">
            <a:avLst/>
          </a:prstGeom>
          <a:noFill/>
        </p:spPr>
        <p:txBody>
          <a:bodyPr wrap="square" rtlCol="0">
            <a:spAutoFit/>
          </a:bodyPr>
          <a:lstStyle/>
          <a:p>
            <a:r>
              <a:rPr lang="en-US" dirty="0" smtClean="0"/>
              <a:t>dE</a:t>
            </a:r>
            <a:r>
              <a:rPr lang="en-US" dirty="0" smtClean="0"/>
              <a:t>/</a:t>
            </a:r>
            <a:r>
              <a:rPr lang="en-US" dirty="0" smtClean="0"/>
              <a:t>dx</a:t>
            </a:r>
            <a:r>
              <a:rPr lang="en-US" dirty="0" smtClean="0"/>
              <a:t> of 1 MIP: 2.1MeV/cm</a:t>
            </a:r>
          </a:p>
        </p:txBody>
      </p:sp>
      <p:sp>
        <p:nvSpPr>
          <p:cNvPr id="15" name="Rectangle 5"/>
          <p:cNvSpPr txBox="1">
            <a:spLocks noChangeArrowheads="1"/>
          </p:cNvSpPr>
          <p:nvPr/>
        </p:nvSpPr>
        <p:spPr bwMode="auto">
          <a:xfrm>
            <a:off x="762000" y="304800"/>
            <a:ext cx="4038600" cy="609600"/>
          </a:xfrm>
          <a:prstGeom prst="rect">
            <a:avLst/>
          </a:prstGeom>
          <a:noFill/>
          <a:ln w="9525">
            <a:noFill/>
            <a:miter lim="800000"/>
            <a:headEnd/>
            <a:tailEnd/>
          </a:ln>
        </p:spPr>
        <p:txBody>
          <a:bodyPr anchor="ctr"/>
          <a:lstStyle/>
          <a:p>
            <a:pPr>
              <a:lnSpc>
                <a:spcPct val="80000"/>
              </a:lnSpc>
              <a:defRPr/>
            </a:pPr>
            <a:r>
              <a:rPr lang="en-US" sz="2800" b="1" kern="0" dirty="0">
                <a:solidFill>
                  <a:srgbClr val="042B7F"/>
                </a:solidFill>
                <a:latin typeface="+mj-lt"/>
                <a:ea typeface="+mj-ea"/>
                <a:cs typeface="+mj-cs"/>
              </a:rPr>
              <a:t>How Does a </a:t>
            </a:r>
            <a:r>
              <a:rPr lang="en-US" sz="2800" b="1" kern="0" dirty="0">
                <a:solidFill>
                  <a:srgbClr val="042B7F"/>
                </a:solidFill>
                <a:latin typeface="+mj-lt"/>
                <a:ea typeface="+mj-ea"/>
                <a:cs typeface="+mj-cs"/>
              </a:rPr>
              <a:t>LArTPC</a:t>
            </a:r>
            <a:r>
              <a:rPr lang="en-US" sz="2800" b="1" kern="0" dirty="0">
                <a:solidFill>
                  <a:srgbClr val="042B7F"/>
                </a:solidFill>
                <a:latin typeface="+mj-lt"/>
                <a:ea typeface="+mj-ea"/>
                <a:cs typeface="+mj-cs"/>
              </a:rPr>
              <a:t> Work</a:t>
            </a:r>
          </a:p>
        </p:txBody>
      </p:sp>
      <p:sp>
        <p:nvSpPr>
          <p:cNvPr id="16" name="TextBox 15"/>
          <p:cNvSpPr txBox="1"/>
          <p:nvPr/>
        </p:nvSpPr>
        <p:spPr>
          <a:xfrm>
            <a:off x="685800" y="6248400"/>
            <a:ext cx="3429000" cy="369332"/>
          </a:xfrm>
          <a:prstGeom prst="rect">
            <a:avLst/>
          </a:prstGeom>
          <a:noFill/>
        </p:spPr>
        <p:txBody>
          <a:bodyPr wrap="square" rtlCol="0">
            <a:spAutoFit/>
          </a:bodyPr>
          <a:lstStyle/>
          <a:p>
            <a:r>
              <a:rPr lang="en-US" dirty="0" smtClean="0"/>
              <a:t>First proposed by C. Rubbia, 1977</a:t>
            </a:r>
            <a:endParaRPr lang="en-US" dirty="0"/>
          </a:p>
        </p:txBody>
      </p:sp>
      <p:sp>
        <p:nvSpPr>
          <p:cNvPr id="17" name="Slide Number Placeholder 16"/>
          <p:cNvSpPr>
            <a:spLocks noGrp="1"/>
          </p:cNvSpPr>
          <p:nvPr>
            <p:ph type="sldNum" sz="quarter" idx="12"/>
          </p:nvPr>
        </p:nvSpPr>
        <p:spPr/>
        <p:txBody>
          <a:bodyPr/>
          <a:lstStyle/>
          <a:p>
            <a:pPr>
              <a:defRPr/>
            </a:pPr>
            <a:fld id="{CB7D7073-6B86-49F7-A619-3A556FE0D851}" type="slidenum">
              <a:rPr lang="en-US" smtClean="0">
                <a:solidFill>
                  <a:prstClr val="black">
                    <a:tint val="75000"/>
                  </a:prstClr>
                </a:solidFill>
              </a:rPr>
              <a:pPr>
                <a:defRPr/>
              </a:pPr>
              <a:t>16</a:t>
            </a:fld>
            <a:endParaRPr lang="en-US" dirty="0">
              <a:solidFill>
                <a:prstClr val="black">
                  <a:tint val="75000"/>
                </a:prstClr>
              </a:solidFill>
            </a:endParaRPr>
          </a:p>
        </p:txBody>
      </p:sp>
    </p:spTree>
    <p:extLst>
      <p:ext uri="{BB962C8B-B14F-4D97-AF65-F5344CB8AC3E}">
        <p14:creationId xmlns:p14="http://schemas.microsoft.com/office/powerpoint/2010/main" xmlns="" val="18214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pPr algn="ctr"/>
            <a:r>
              <a:rPr lang="en-US" sz="2400" b="1" dirty="0" smtClean="0">
                <a:solidFill>
                  <a:srgbClr val="002060"/>
                </a:solidFill>
                <a:cs typeface="Arial" pitchFamily="34" charset="0"/>
              </a:rPr>
              <a:t>Signal Formation:  Induced Signals from a Track Segment</a:t>
            </a:r>
            <a:endParaRPr lang="en-US" sz="2400" b="1" dirty="0">
              <a:solidFill>
                <a:srgbClr val="002060"/>
              </a:solidFill>
              <a:cs typeface="Arial" pitchFamily="34" charset="0"/>
            </a:endParaRPr>
          </a:p>
        </p:txBody>
      </p:sp>
      <p:sp>
        <p:nvSpPr>
          <p:cNvPr id="6" name="Slide Number Placeholder 5"/>
          <p:cNvSpPr>
            <a:spLocks noGrp="1"/>
          </p:cNvSpPr>
          <p:nvPr>
            <p:ph type="sldNum" sz="quarter" idx="12"/>
          </p:nvPr>
        </p:nvSpPr>
        <p:spPr/>
        <p:txBody>
          <a:bodyPr/>
          <a:lstStyle/>
          <a:p>
            <a:fld id="{9B48AAD8-6CD3-42FA-A537-8DCD176E3E97}" type="slidenum">
              <a:rPr lang="en-US" smtClean="0">
                <a:solidFill>
                  <a:prstClr val="black">
                    <a:tint val="75000"/>
                  </a:prstClr>
                </a:solidFill>
              </a:rPr>
              <a:pPr/>
              <a:t>17</a:t>
            </a:fld>
            <a:endParaRPr lang="en-US" dirty="0">
              <a:solidFill>
                <a:prstClr val="black">
                  <a:tint val="75000"/>
                </a:prstClr>
              </a:solidFill>
            </a:endParaRPr>
          </a:p>
        </p:txBody>
      </p:sp>
      <p:pic>
        <p:nvPicPr>
          <p:cNvPr id="7" name="Picture 2" descr="C:\Users\yubo\Documents\LBNE\TPC\signal\drift-lines1.gif"/>
          <p:cNvPicPr>
            <a:picLocks noChangeAspect="1" noChangeArrowheads="1"/>
          </p:cNvPicPr>
          <p:nvPr/>
        </p:nvPicPr>
        <p:blipFill>
          <a:blip r:embed="rId2" cstate="print"/>
          <a:srcRect/>
          <a:stretch>
            <a:fillRect/>
          </a:stretch>
        </p:blipFill>
        <p:spPr bwMode="auto">
          <a:xfrm>
            <a:off x="457200" y="1143000"/>
            <a:ext cx="4229101" cy="4762500"/>
          </a:xfrm>
          <a:prstGeom prst="rect">
            <a:avLst/>
          </a:prstGeom>
          <a:noFill/>
        </p:spPr>
      </p:pic>
      <p:cxnSp>
        <p:nvCxnSpPr>
          <p:cNvPr id="8" name="Straight Connector 7"/>
          <p:cNvCxnSpPr/>
          <p:nvPr/>
        </p:nvCxnSpPr>
        <p:spPr>
          <a:xfrm rot="5400000">
            <a:off x="2133600" y="1828800"/>
            <a:ext cx="990600" cy="990600"/>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28800" y="5486400"/>
            <a:ext cx="16764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3" descr="C:\Users\yubo\Documents\LBNE\TPC\signal\drift-lines2.gif"/>
          <p:cNvPicPr>
            <a:picLocks noChangeAspect="1" noChangeArrowheads="1"/>
          </p:cNvPicPr>
          <p:nvPr/>
        </p:nvPicPr>
        <p:blipFill>
          <a:blip r:embed="rId3" cstate="print"/>
          <a:srcRect/>
          <a:stretch>
            <a:fillRect/>
          </a:stretch>
        </p:blipFill>
        <p:spPr bwMode="auto">
          <a:xfrm>
            <a:off x="457200" y="1143000"/>
            <a:ext cx="4229101" cy="4762500"/>
          </a:xfrm>
          <a:prstGeom prst="rect">
            <a:avLst/>
          </a:prstGeom>
          <a:noFill/>
        </p:spPr>
      </p:pic>
      <p:pic>
        <p:nvPicPr>
          <p:cNvPr id="11" name="Picture 4" descr="C:\Users\yubo\Documents\LBNE\TPC\signal\waveform1.gif"/>
          <p:cNvPicPr>
            <a:picLocks noChangeAspect="1" noChangeArrowheads="1"/>
          </p:cNvPicPr>
          <p:nvPr/>
        </p:nvPicPr>
        <p:blipFill>
          <a:blip r:embed="rId4" cstate="print"/>
          <a:srcRect/>
          <a:stretch>
            <a:fillRect/>
          </a:stretch>
        </p:blipFill>
        <p:spPr bwMode="auto">
          <a:xfrm>
            <a:off x="4305301" y="1905000"/>
            <a:ext cx="4359965" cy="3656013"/>
          </a:xfrm>
          <a:prstGeom prst="rect">
            <a:avLst/>
          </a:prstGeom>
          <a:noFill/>
        </p:spPr>
      </p:pic>
      <p:sp>
        <p:nvSpPr>
          <p:cNvPr id="12" name="Rectangle 11"/>
          <p:cNvSpPr/>
          <p:nvPr/>
        </p:nvSpPr>
        <p:spPr>
          <a:xfrm>
            <a:off x="4305301" y="1905000"/>
            <a:ext cx="4343400" cy="36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5" descr="C:\Users\yubo\Documents\LBNE\TPC\signal\waveform2.gif"/>
          <p:cNvPicPr>
            <a:picLocks noChangeAspect="1" noChangeArrowheads="1"/>
          </p:cNvPicPr>
          <p:nvPr/>
        </p:nvPicPr>
        <p:blipFill>
          <a:blip r:embed="rId5" cstate="print"/>
          <a:srcRect/>
          <a:stretch>
            <a:fillRect/>
          </a:stretch>
        </p:blipFill>
        <p:spPr bwMode="auto">
          <a:xfrm>
            <a:off x="4343400" y="1905000"/>
            <a:ext cx="4359965" cy="3656013"/>
          </a:xfrm>
          <a:prstGeom prst="rect">
            <a:avLst/>
          </a:prstGeom>
          <a:noFill/>
        </p:spPr>
      </p:pic>
      <p:sp>
        <p:nvSpPr>
          <p:cNvPr id="15" name="TextBox 14"/>
          <p:cNvSpPr txBox="1"/>
          <p:nvPr/>
        </p:nvSpPr>
        <p:spPr>
          <a:xfrm>
            <a:off x="8305800" y="4343400"/>
            <a:ext cx="838200" cy="369332"/>
          </a:xfrm>
          <a:prstGeom prst="rect">
            <a:avLst/>
          </a:prstGeom>
          <a:noFill/>
        </p:spPr>
        <p:txBody>
          <a:bodyPr wrap="square" rtlCol="0">
            <a:spAutoFit/>
          </a:bodyPr>
          <a:lstStyle/>
          <a:p>
            <a:r>
              <a:rPr lang="en-US" dirty="0" smtClean="0"/>
              <a:t>[µs]</a:t>
            </a:r>
            <a:endParaRPr lang="en-US" dirty="0"/>
          </a:p>
        </p:txBody>
      </p:sp>
      <p:sp>
        <p:nvSpPr>
          <p:cNvPr id="14" name="TextBox 13"/>
          <p:cNvSpPr txBox="1"/>
          <p:nvPr/>
        </p:nvSpPr>
        <p:spPr>
          <a:xfrm>
            <a:off x="533400" y="5867400"/>
            <a:ext cx="8229600" cy="584775"/>
          </a:xfrm>
          <a:prstGeom prst="rect">
            <a:avLst/>
          </a:prstGeom>
          <a:noFill/>
        </p:spPr>
        <p:txBody>
          <a:bodyPr wrap="square" rtlCol="0">
            <a:spAutoFit/>
          </a:bodyPr>
          <a:lstStyle/>
          <a:p>
            <a:r>
              <a:rPr lang="en-US" sz="1600" dirty="0" smtClean="0">
                <a:solidFill>
                  <a:prstClr val="black"/>
                </a:solidFill>
              </a:rPr>
              <a:t>LBNE style wire arrangement:  3 instrumented wire planes + 1 grid plane</a:t>
            </a:r>
          </a:p>
          <a:p>
            <a:r>
              <a:rPr lang="en-US" sz="1600" dirty="0" smtClean="0">
                <a:solidFill>
                  <a:prstClr val="black"/>
                </a:solidFill>
              </a:rPr>
              <a:t>Raw current waveforms convolved with a 0.5µs </a:t>
            </a:r>
            <a:r>
              <a:rPr lang="en-US" sz="1600" dirty="0" smtClean="0">
                <a:solidFill>
                  <a:prstClr val="black"/>
                </a:solidFill>
              </a:rPr>
              <a:t>gaussian</a:t>
            </a:r>
            <a:r>
              <a:rPr lang="en-US" sz="1600" dirty="0" smtClean="0">
                <a:solidFill>
                  <a:prstClr val="black"/>
                </a:solidFill>
              </a:rPr>
              <a:t> (~1/2 drift length) to mimic diffusion</a:t>
            </a:r>
            <a:endParaRPr lang="en-US" sz="16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5000" fill="hold" nodeType="clickEffect">
                                  <p:stCondLst>
                                    <p:cond delay="500"/>
                                  </p:stCondLst>
                                  <p:childTnLst>
                                    <p:animMotion origin="layout" path="M 5.55112E-17 -3.51145E-6 L 0.00417 0.54962 " pathEditMode="relative" rAng="0" ptsTypes="AA">
                                      <p:cBhvr>
                                        <p:cTn id="6" dur="5000" fill="hold"/>
                                        <p:tgtEl>
                                          <p:spTgt spid="8"/>
                                        </p:tgtEl>
                                        <p:attrNameLst>
                                          <p:attrName>ppt_x</p:attrName>
                                          <p:attrName>ppt_y</p:attrName>
                                        </p:attrNameLst>
                                      </p:cBhvr>
                                      <p:rCtr x="2" y="275"/>
                                    </p:animMotion>
                                  </p:childTnLst>
                                </p:cTn>
                              </p:par>
                              <p:par>
                                <p:cTn id="7" presetID="63" presetClass="path" presetSubtype="0" repeatCount="5000" fill="hold" grpId="0" nodeType="withEffect">
                                  <p:stCondLst>
                                    <p:cond delay="0"/>
                                  </p:stCondLst>
                                  <p:childTnLst>
                                    <p:animMotion origin="layout" path="M 1.11022E-16 -3.42124E-6 L 0.47083 -3.42124E-6 " pathEditMode="relative" rAng="0" ptsTypes="AA">
                                      <p:cBhvr>
                                        <p:cTn id="8" dur="5000" fill="hold"/>
                                        <p:tgtEl>
                                          <p:spTgt spid="12"/>
                                        </p:tgtEl>
                                        <p:attrNameLst>
                                          <p:attrName>ppt_x</p:attrName>
                                          <p:attrName>ppt_y</p:attrName>
                                        </p:attrNameLst>
                                      </p:cBhvr>
                                      <p:rCtr x="2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62000" y="1066800"/>
            <a:ext cx="7239000" cy="4956586"/>
          </a:xfrm>
          <a:prstGeom prst="rect">
            <a:avLst/>
          </a:prstGeom>
          <a:noFill/>
          <a:ln w="9525">
            <a:noFill/>
            <a:miter lim="800000"/>
            <a:headEnd/>
            <a:tailEnd/>
          </a:ln>
        </p:spPr>
      </p:pic>
      <p:pic>
        <p:nvPicPr>
          <p:cNvPr id="1027" name="Picture 3" descr="C:\DESIGNS\MicroBooNE\tmp\warm_e.gif"/>
          <p:cNvPicPr>
            <a:picLocks noChangeAspect="1" noChangeArrowheads="1"/>
          </p:cNvPicPr>
          <p:nvPr/>
        </p:nvPicPr>
        <p:blipFill>
          <a:blip r:embed="rId4" cstate="print"/>
          <a:srcRect b="15686"/>
          <a:stretch>
            <a:fillRect/>
          </a:stretch>
        </p:blipFill>
        <p:spPr bwMode="auto">
          <a:xfrm>
            <a:off x="381000" y="1066800"/>
            <a:ext cx="3117850" cy="3276600"/>
          </a:xfrm>
          <a:prstGeom prst="rect">
            <a:avLst/>
          </a:prstGeom>
          <a:noFill/>
          <a:ln w="9525">
            <a:noFill/>
            <a:miter lim="800000"/>
            <a:headEnd/>
            <a:tailEnd/>
          </a:ln>
        </p:spPr>
      </p:pic>
      <p:pic>
        <p:nvPicPr>
          <p:cNvPr id="1029" name="Picture 5" descr="C:\DESIGNS\MicroBooNE\tmp\cold_e2.gif"/>
          <p:cNvPicPr>
            <a:picLocks noChangeAspect="1" noChangeArrowheads="1"/>
          </p:cNvPicPr>
          <p:nvPr/>
        </p:nvPicPr>
        <p:blipFill>
          <a:blip r:embed="rId5" cstate="print"/>
          <a:srcRect/>
          <a:stretch>
            <a:fillRect/>
          </a:stretch>
        </p:blipFill>
        <p:spPr bwMode="auto">
          <a:xfrm>
            <a:off x="4705350" y="838200"/>
            <a:ext cx="3371850" cy="5486400"/>
          </a:xfrm>
          <a:prstGeom prst="rect">
            <a:avLst/>
          </a:prstGeom>
          <a:noFill/>
          <a:ln w="9525">
            <a:noFill/>
            <a:miter lim="800000"/>
            <a:headEnd/>
            <a:tailEnd/>
          </a:ln>
        </p:spPr>
      </p:pic>
      <p:sp>
        <p:nvSpPr>
          <p:cNvPr id="10" name="TextBox 9"/>
          <p:cNvSpPr txBox="1">
            <a:spLocks noChangeArrowheads="1"/>
          </p:cNvSpPr>
          <p:nvPr/>
        </p:nvSpPr>
        <p:spPr bwMode="auto">
          <a:xfrm>
            <a:off x="5029200" y="5943600"/>
            <a:ext cx="3200400" cy="304800"/>
          </a:xfrm>
          <a:prstGeom prst="rect">
            <a:avLst/>
          </a:prstGeom>
          <a:noFill/>
          <a:ln w="9525">
            <a:noFill/>
            <a:miter lim="800000"/>
            <a:headEnd/>
            <a:tailEnd/>
          </a:ln>
        </p:spPr>
        <p:txBody>
          <a:bodyPr>
            <a:spAutoFit/>
          </a:bodyPr>
          <a:lstStyle/>
          <a:p>
            <a:r>
              <a:rPr lang="en-US" sz="1400" dirty="0">
                <a:solidFill>
                  <a:srgbClr val="322F31"/>
                </a:solidFill>
                <a:cs typeface="Arial" pitchFamily="34" charset="0"/>
              </a:rPr>
              <a:t>Stacked detectors for large cryostats</a:t>
            </a:r>
          </a:p>
        </p:txBody>
      </p:sp>
      <p:sp>
        <p:nvSpPr>
          <p:cNvPr id="11" name="Title 18"/>
          <p:cNvSpPr txBox="1">
            <a:spLocks/>
          </p:cNvSpPr>
          <p:nvPr/>
        </p:nvSpPr>
        <p:spPr>
          <a:xfrm>
            <a:off x="304800" y="152400"/>
            <a:ext cx="8534400" cy="838200"/>
          </a:xfrm>
          <a:prstGeom prst="rect">
            <a:avLst/>
          </a:prstGeom>
        </p:spPr>
        <p:txBody>
          <a:bodyPr/>
          <a:lstStyle/>
          <a:p>
            <a:pPr eaLnBrk="0" hangingPunct="0">
              <a:defRPr/>
            </a:pPr>
            <a:r>
              <a:rPr lang="en-US" sz="2800" b="1" kern="0" dirty="0" smtClean="0">
                <a:solidFill>
                  <a:srgbClr val="042B7F"/>
                </a:solidFill>
                <a:cs typeface="ＭＳ Ｐゴシック" pitchFamily="-65" charset="-128"/>
              </a:rPr>
              <a:t>Scaling up </a:t>
            </a:r>
            <a:r>
              <a:rPr lang="en-US" sz="2800" b="1" kern="0" dirty="0" err="1" smtClean="0">
                <a:solidFill>
                  <a:srgbClr val="042B7F"/>
                </a:solidFill>
                <a:cs typeface="ＭＳ Ｐゴシック" pitchFamily="-65" charset="-128"/>
              </a:rPr>
              <a:t>LAr</a:t>
            </a:r>
            <a:r>
              <a:rPr lang="en-US" sz="2800" b="1" kern="0" dirty="0" smtClean="0">
                <a:solidFill>
                  <a:srgbClr val="042B7F"/>
                </a:solidFill>
                <a:cs typeface="ＭＳ Ｐゴシック" pitchFamily="-65" charset="-128"/>
              </a:rPr>
              <a:t> </a:t>
            </a:r>
            <a:r>
              <a:rPr lang="en-US" sz="2800" b="1" kern="0" dirty="0" smtClean="0">
                <a:solidFill>
                  <a:srgbClr val="042B7F"/>
                </a:solidFill>
                <a:cs typeface="ＭＳ Ｐゴシック" pitchFamily="-65" charset="-128"/>
              </a:rPr>
              <a:t>TPCs         ASICs at the electrodes</a:t>
            </a:r>
            <a:endParaRPr lang="en-US" sz="2800" b="1" kern="0" dirty="0">
              <a:solidFill>
                <a:srgbClr val="042B7F"/>
              </a:solidFill>
              <a:cs typeface="ＭＳ Ｐゴシック" pitchFamily="-65" charset="-128"/>
            </a:endParaRPr>
          </a:p>
        </p:txBody>
      </p:sp>
      <p:sp>
        <p:nvSpPr>
          <p:cNvPr id="14" name="Slide Number Placeholder 16"/>
          <p:cNvSpPr txBox="1">
            <a:spLocks/>
          </p:cNvSpPr>
          <p:nvPr/>
        </p:nvSpPr>
        <p:spPr>
          <a:xfrm>
            <a:off x="76200" y="6629400"/>
            <a:ext cx="457200" cy="228600"/>
          </a:xfrm>
          <a:prstGeom prst="rect">
            <a:avLst/>
          </a:prstGeom>
        </p:spPr>
        <p:txBody>
          <a:bodyPr/>
          <a:lstStyle/>
          <a:p>
            <a:fld id="{5057C650-E188-4C8D-866A-743722B3A7F2}" type="slidenum">
              <a:rPr lang="en-US" sz="1000" i="1">
                <a:solidFill>
                  <a:srgbClr val="322F31"/>
                </a:solidFill>
              </a:rPr>
              <a:pPr/>
              <a:t>18</a:t>
            </a:fld>
            <a:endParaRPr lang="en-US" sz="1000" i="1" dirty="0">
              <a:solidFill>
                <a:srgbClr val="322F31"/>
              </a:solidFill>
            </a:endParaRPr>
          </a:p>
        </p:txBody>
      </p:sp>
      <p:sp>
        <p:nvSpPr>
          <p:cNvPr id="9228" name="Text Box 12"/>
          <p:cNvSpPr txBox="1">
            <a:spLocks noChangeArrowheads="1"/>
          </p:cNvSpPr>
          <p:nvPr/>
        </p:nvSpPr>
        <p:spPr bwMode="auto">
          <a:xfrm>
            <a:off x="457200" y="3962400"/>
            <a:ext cx="4724400" cy="2701925"/>
          </a:xfrm>
          <a:prstGeom prst="rect">
            <a:avLst/>
          </a:prstGeom>
          <a:solidFill>
            <a:schemeClr val="bg1"/>
          </a:solidFill>
          <a:ln w="9525">
            <a:noFill/>
            <a:miter lim="800000"/>
            <a:headEnd/>
            <a:tailEnd/>
          </a:ln>
        </p:spPr>
        <p:txBody>
          <a:bodyPr>
            <a:spAutoFit/>
          </a:bodyPr>
          <a:lstStyle/>
          <a:p>
            <a:pPr>
              <a:spcBef>
                <a:spcPct val="50000"/>
              </a:spcBef>
            </a:pPr>
            <a:r>
              <a:rPr lang="en-US" dirty="0">
                <a:solidFill>
                  <a:srgbClr val="322F31"/>
                </a:solidFill>
              </a:rPr>
              <a:t>Having front-end electronics in the cryostat, close to the wire electrodes yields the best SNR</a:t>
            </a:r>
          </a:p>
          <a:p>
            <a:pPr>
              <a:spcBef>
                <a:spcPct val="50000"/>
              </a:spcBef>
            </a:pPr>
            <a:r>
              <a:rPr lang="en-US" dirty="0">
                <a:solidFill>
                  <a:srgbClr val="322F31"/>
                </a:solidFill>
              </a:rPr>
              <a:t>Highly multiplexed circuits with fewer digital output lines not only greatly reduce the number of cryostat penetrations, but also  give the designers of both the TPC and the cryostat the freedom to choose the optimum configurations </a:t>
            </a:r>
          </a:p>
        </p:txBody>
      </p:sp>
      <p:sp>
        <p:nvSpPr>
          <p:cNvPr id="12" name="TextBox 11"/>
          <p:cNvSpPr txBox="1"/>
          <p:nvPr/>
        </p:nvSpPr>
        <p:spPr>
          <a:xfrm>
            <a:off x="4114800" y="1219200"/>
            <a:ext cx="4038600" cy="2308324"/>
          </a:xfrm>
          <a:prstGeom prst="rect">
            <a:avLst/>
          </a:prstGeom>
          <a:noFill/>
        </p:spPr>
        <p:txBody>
          <a:bodyPr wrap="square" rtlCol="0">
            <a:spAutoFit/>
          </a:bodyPr>
          <a:lstStyle/>
          <a:p>
            <a:r>
              <a:rPr lang="en-US" dirty="0" smtClean="0">
                <a:solidFill>
                  <a:srgbClr val="322F31"/>
                </a:solidFill>
              </a:rPr>
              <a:t>A typical readout configuration with warm electronics:  long cables connect the sense wires to the FEE, resulting in large electronics noise.  To reduce the cable length, one has to implement cold </a:t>
            </a:r>
            <a:r>
              <a:rPr lang="en-US" dirty="0" smtClean="0">
                <a:solidFill>
                  <a:srgbClr val="322F31"/>
                </a:solidFill>
              </a:rPr>
              <a:t>feedthroughs</a:t>
            </a:r>
            <a:r>
              <a:rPr lang="en-US" dirty="0" smtClean="0">
                <a:solidFill>
                  <a:srgbClr val="322F31"/>
                </a:solidFill>
              </a:rPr>
              <a:t> below the liquid level, which increases the cryostat complexity.</a:t>
            </a:r>
            <a:endParaRPr lang="en-US" dirty="0">
              <a:solidFill>
                <a:srgbClr val="322F31"/>
              </a:solidFill>
            </a:endParaRPr>
          </a:p>
        </p:txBody>
      </p:sp>
      <p:sp>
        <p:nvSpPr>
          <p:cNvPr id="17" name="TextBox 16"/>
          <p:cNvSpPr txBox="1"/>
          <p:nvPr/>
        </p:nvSpPr>
        <p:spPr>
          <a:xfrm>
            <a:off x="1143000" y="5934670"/>
            <a:ext cx="6705600" cy="923330"/>
          </a:xfrm>
          <a:prstGeom prst="rect">
            <a:avLst/>
          </a:prstGeom>
          <a:noFill/>
        </p:spPr>
        <p:txBody>
          <a:bodyPr wrap="square" rtlCol="0">
            <a:spAutoFit/>
          </a:bodyPr>
          <a:lstStyle/>
          <a:p>
            <a:r>
              <a:rPr lang="en-US" dirty="0" smtClean="0">
                <a:solidFill>
                  <a:srgbClr val="C00000"/>
                </a:solidFill>
              </a:rPr>
              <a:t>Noise (ENC) </a:t>
            </a:r>
            <a:r>
              <a:rPr lang="en-US" i="1" dirty="0" smtClean="0">
                <a:solidFill>
                  <a:srgbClr val="C00000"/>
                </a:solidFill>
              </a:rPr>
              <a:t>vs</a:t>
            </a:r>
            <a:r>
              <a:rPr lang="en-US" dirty="0" smtClean="0">
                <a:solidFill>
                  <a:srgbClr val="C00000"/>
                </a:solidFill>
              </a:rPr>
              <a:t> Sense Wire and Signal Cable Length  -                                   in relation to MIP Signal for 3x3 and 5x5 mm Wire Spacing</a:t>
            </a:r>
          </a:p>
          <a:p>
            <a:endParaRPr lang="en-US" dirty="0">
              <a:solidFill>
                <a:srgbClr val="C00000"/>
              </a:solidFill>
            </a:endParaRPr>
          </a:p>
        </p:txBody>
      </p:sp>
      <p:sp>
        <p:nvSpPr>
          <p:cNvPr id="13" name="Right Arrow 12"/>
          <p:cNvSpPr/>
          <p:nvPr/>
        </p:nvSpPr>
        <p:spPr bwMode="auto">
          <a:xfrm>
            <a:off x="3962400" y="228600"/>
            <a:ext cx="685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a typeface="ＭＳ Ｐゴシック" pitchFamily="4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050"/>
                                        </p:tgtEl>
                                      </p:cBhvr>
                                      <p:by x="50000" y="50000"/>
                                    </p:animScale>
                                  </p:childTnLst>
                                </p:cTn>
                              </p:par>
                              <p:par>
                                <p:cTn id="7" presetID="49" presetClass="path" presetSubtype="0" accel="50000" decel="50000" fill="hold" nodeType="withEffect">
                                  <p:stCondLst>
                                    <p:cond delay="0"/>
                                  </p:stCondLst>
                                  <p:childTnLst>
                                    <p:animMotion origin="layout" path="M 3.33333E-6 1.85014E-8 L -0.2375 0.28284 " pathEditMode="relative" rAng="0" ptsTypes="AA">
                                      <p:cBhvr>
                                        <p:cTn id="8" dur="1000" fill="hold"/>
                                        <p:tgtEl>
                                          <p:spTgt spid="2050"/>
                                        </p:tgtEl>
                                        <p:attrNameLst>
                                          <p:attrName>ppt_x</p:attrName>
                                          <p:attrName>ppt_y</p:attrName>
                                        </p:attrNameLst>
                                      </p:cBhvr>
                                      <p:rCtr x="-119" y="141"/>
                                    </p:animMotion>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blinds(horizontal)">
                                      <p:cBhvr>
                                        <p:cTn id="19" dur="500"/>
                                        <p:tgtEl>
                                          <p:spTgt spid="1029"/>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228" grpId="0" animBg="1"/>
      <p:bldP spid="12" grpId="0"/>
      <p:bldP spid="12" grpId="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3" name="Picture 5"/>
          <p:cNvPicPr>
            <a:picLocks noChangeAspect="1" noChangeArrowheads="1"/>
          </p:cNvPicPr>
          <p:nvPr/>
        </p:nvPicPr>
        <p:blipFill>
          <a:blip r:embed="rId2" cstate="print"/>
          <a:srcRect/>
          <a:stretch>
            <a:fillRect/>
          </a:stretch>
        </p:blipFill>
        <p:spPr bwMode="auto">
          <a:xfrm>
            <a:off x="182535" y="1836295"/>
            <a:ext cx="5465870" cy="4564506"/>
          </a:xfrm>
          <a:prstGeom prst="rect">
            <a:avLst/>
          </a:prstGeom>
          <a:noFill/>
          <a:ln w="9525">
            <a:noFill/>
            <a:miter lim="800000"/>
            <a:headEnd/>
            <a:tailEnd/>
          </a:ln>
          <a:effectLst/>
        </p:spPr>
      </p:pic>
      <p:pic>
        <p:nvPicPr>
          <p:cNvPr id="176134" name="Picture 6"/>
          <p:cNvPicPr>
            <a:picLocks noChangeAspect="1" noChangeArrowheads="1"/>
          </p:cNvPicPr>
          <p:nvPr/>
        </p:nvPicPr>
        <p:blipFill>
          <a:blip r:embed="rId3" cstate="print"/>
          <a:srcRect/>
          <a:stretch>
            <a:fillRect/>
          </a:stretch>
        </p:blipFill>
        <p:spPr bwMode="auto">
          <a:xfrm rot="16200000">
            <a:off x="5658309" y="2615073"/>
            <a:ext cx="4961508" cy="1755040"/>
          </a:xfrm>
          <a:prstGeom prst="rect">
            <a:avLst/>
          </a:prstGeom>
          <a:noFill/>
          <a:ln w="9525">
            <a:noFill/>
            <a:miter lim="800000"/>
            <a:headEnd/>
            <a:tailEnd/>
          </a:ln>
          <a:effectLst/>
        </p:spPr>
      </p:pic>
      <p:grpSp>
        <p:nvGrpSpPr>
          <p:cNvPr id="2" name="Group 37"/>
          <p:cNvGrpSpPr/>
          <p:nvPr/>
        </p:nvGrpSpPr>
        <p:grpSpPr>
          <a:xfrm>
            <a:off x="5731338" y="506159"/>
            <a:ext cx="1519904" cy="6276891"/>
            <a:chOff x="5753823" y="573614"/>
            <a:chExt cx="1519904" cy="6276891"/>
          </a:xfrm>
        </p:grpSpPr>
        <p:pic>
          <p:nvPicPr>
            <p:cNvPr id="176130" name="Picture 2"/>
            <p:cNvPicPr>
              <a:picLocks noChangeAspect="1" noChangeArrowheads="1"/>
            </p:cNvPicPr>
            <p:nvPr/>
          </p:nvPicPr>
          <p:blipFill>
            <a:blip r:embed="rId4" cstate="print"/>
            <a:srcRect r="5343" b="15000"/>
            <a:stretch>
              <a:fillRect/>
            </a:stretch>
          </p:blipFill>
          <p:spPr bwMode="auto">
            <a:xfrm rot="16200000">
              <a:off x="3294309" y="3033128"/>
              <a:ext cx="6087331" cy="1168303"/>
            </a:xfrm>
            <a:prstGeom prst="rect">
              <a:avLst/>
            </a:prstGeom>
            <a:noFill/>
            <a:ln w="9525">
              <a:noFill/>
              <a:miter lim="800000"/>
              <a:headEnd/>
              <a:tailEnd/>
            </a:ln>
            <a:effectLst/>
          </p:spPr>
        </p:pic>
        <p:cxnSp>
          <p:nvCxnSpPr>
            <p:cNvPr id="22" name="Straight Arrow Connector 21"/>
            <p:cNvCxnSpPr/>
            <p:nvPr/>
          </p:nvCxnSpPr>
          <p:spPr bwMode="auto">
            <a:xfrm>
              <a:off x="5875269" y="6637136"/>
              <a:ext cx="1011836" cy="1588"/>
            </a:xfrm>
            <a:prstGeom prst="straightConnector1">
              <a:avLst/>
            </a:prstGeom>
            <a:solidFill>
              <a:schemeClr val="tx1"/>
            </a:solidFill>
            <a:ln w="12700" cap="flat" cmpd="sng" algn="ctr">
              <a:solidFill>
                <a:srgbClr val="000000"/>
              </a:solidFill>
              <a:prstDash val="solid"/>
              <a:round/>
              <a:headEnd type="triangle" w="med" len="med"/>
              <a:tailEnd type="triangle"/>
            </a:ln>
            <a:effectLst/>
          </p:spPr>
        </p:cxnSp>
        <p:sp>
          <p:nvSpPr>
            <p:cNvPr id="23" name="TextBox 22"/>
            <p:cNvSpPr txBox="1"/>
            <p:nvPr/>
          </p:nvSpPr>
          <p:spPr>
            <a:xfrm>
              <a:off x="6230581" y="6665839"/>
              <a:ext cx="392735" cy="184666"/>
            </a:xfrm>
            <a:prstGeom prst="rect">
              <a:avLst/>
            </a:prstGeom>
            <a:noFill/>
          </p:spPr>
          <p:txBody>
            <a:bodyPr wrap="none" lIns="0" tIns="0" rIns="0" bIns="0" rtlCol="0">
              <a:spAutoFit/>
            </a:bodyPr>
            <a:lstStyle/>
            <a:p>
              <a:r>
                <a:rPr lang="en-US" sz="1200" dirty="0" smtClean="0">
                  <a:solidFill>
                    <a:prstClr val="black"/>
                  </a:solidFill>
                </a:rPr>
                <a:t>2.5 m</a:t>
              </a:r>
              <a:endParaRPr lang="en-US" sz="1200" dirty="0">
                <a:solidFill>
                  <a:prstClr val="black"/>
                </a:solidFill>
              </a:endParaRPr>
            </a:p>
          </p:txBody>
        </p:sp>
        <p:cxnSp>
          <p:nvCxnSpPr>
            <p:cNvPr id="30" name="Straight Arrow Connector 29"/>
            <p:cNvCxnSpPr/>
            <p:nvPr/>
          </p:nvCxnSpPr>
          <p:spPr bwMode="auto">
            <a:xfrm rot="5400000" flipH="1" flipV="1">
              <a:off x="5571721" y="5021948"/>
              <a:ext cx="2795665" cy="1588"/>
            </a:xfrm>
            <a:prstGeom prst="straightConnector1">
              <a:avLst/>
            </a:prstGeom>
            <a:solidFill>
              <a:schemeClr val="tx1"/>
            </a:solidFill>
            <a:ln w="12700" cap="flat" cmpd="sng" algn="ctr">
              <a:solidFill>
                <a:srgbClr val="000000"/>
              </a:solidFill>
              <a:prstDash val="solid"/>
              <a:round/>
              <a:headEnd type="triangle" w="med" len="med"/>
              <a:tailEnd type="triangle"/>
            </a:ln>
            <a:effectLst/>
          </p:spPr>
        </p:cxnSp>
        <p:sp>
          <p:nvSpPr>
            <p:cNvPr id="36" name="TextBox 35"/>
            <p:cNvSpPr txBox="1"/>
            <p:nvPr/>
          </p:nvSpPr>
          <p:spPr>
            <a:xfrm>
              <a:off x="7009232" y="4899499"/>
              <a:ext cx="264495" cy="184666"/>
            </a:xfrm>
            <a:prstGeom prst="rect">
              <a:avLst/>
            </a:prstGeom>
            <a:noFill/>
          </p:spPr>
          <p:txBody>
            <a:bodyPr wrap="none" lIns="0" tIns="0" rIns="0" bIns="0" rtlCol="0">
              <a:spAutoFit/>
            </a:bodyPr>
            <a:lstStyle/>
            <a:p>
              <a:r>
                <a:rPr lang="en-US" sz="1200" dirty="0" smtClean="0">
                  <a:solidFill>
                    <a:prstClr val="black"/>
                  </a:solidFill>
                </a:rPr>
                <a:t>7 m</a:t>
              </a:r>
              <a:endParaRPr lang="en-US" sz="1200" dirty="0">
                <a:solidFill>
                  <a:prstClr val="black"/>
                </a:solidFill>
              </a:endParaRPr>
            </a:p>
          </p:txBody>
        </p:sp>
      </p:grpSp>
      <p:sp>
        <p:nvSpPr>
          <p:cNvPr id="37" name="TextBox 36"/>
          <p:cNvSpPr txBox="1"/>
          <p:nvPr/>
        </p:nvSpPr>
        <p:spPr>
          <a:xfrm>
            <a:off x="662911" y="5994022"/>
            <a:ext cx="461986" cy="338554"/>
          </a:xfrm>
          <a:prstGeom prst="rect">
            <a:avLst/>
          </a:prstGeom>
          <a:noFill/>
        </p:spPr>
        <p:txBody>
          <a:bodyPr wrap="none" rtlCol="0">
            <a:spAutoFit/>
          </a:bodyPr>
          <a:lstStyle/>
          <a:p>
            <a:r>
              <a:rPr lang="en-US" sz="1600" dirty="0" smtClean="0">
                <a:solidFill>
                  <a:prstClr val="black"/>
                </a:solidFill>
              </a:rPr>
              <a:t>LAr</a:t>
            </a:r>
            <a:endParaRPr lang="en-US" sz="1600" dirty="0">
              <a:solidFill>
                <a:prstClr val="black"/>
              </a:solidFill>
            </a:endParaRPr>
          </a:p>
        </p:txBody>
      </p:sp>
      <p:cxnSp>
        <p:nvCxnSpPr>
          <p:cNvPr id="40" name="Straight Arrow Connector 39"/>
          <p:cNvCxnSpPr/>
          <p:nvPr/>
        </p:nvCxnSpPr>
        <p:spPr bwMode="auto">
          <a:xfrm rot="10800000">
            <a:off x="6805538" y="846947"/>
            <a:ext cx="719524" cy="269821"/>
          </a:xfrm>
          <a:prstGeom prst="straightConnector1">
            <a:avLst/>
          </a:prstGeom>
          <a:solidFill>
            <a:schemeClr val="tx1"/>
          </a:solidFill>
          <a:ln w="9525" cap="flat" cmpd="sng" algn="ctr">
            <a:solidFill>
              <a:srgbClr val="000000"/>
            </a:solidFill>
            <a:prstDash val="solid"/>
            <a:round/>
            <a:headEnd type="none" w="med" len="med"/>
            <a:tailEnd type="triangle"/>
          </a:ln>
          <a:effectLst/>
        </p:spPr>
      </p:cxnSp>
      <p:cxnSp>
        <p:nvCxnSpPr>
          <p:cNvPr id="43" name="Straight Arrow Connector 42"/>
          <p:cNvCxnSpPr/>
          <p:nvPr/>
        </p:nvCxnSpPr>
        <p:spPr bwMode="auto">
          <a:xfrm rot="10800000">
            <a:off x="6460761" y="824459"/>
            <a:ext cx="974360" cy="404734"/>
          </a:xfrm>
          <a:prstGeom prst="straightConnector1">
            <a:avLst/>
          </a:prstGeom>
          <a:solidFill>
            <a:schemeClr val="tx1"/>
          </a:solidFill>
          <a:ln w="9525" cap="flat" cmpd="sng" algn="ctr">
            <a:solidFill>
              <a:srgbClr val="000000"/>
            </a:solidFill>
            <a:prstDash val="solid"/>
            <a:round/>
            <a:headEnd type="none" w="med" len="med"/>
            <a:tailEnd type="triangle"/>
          </a:ln>
          <a:effectLst/>
        </p:spPr>
      </p:cxnSp>
      <p:cxnSp>
        <p:nvCxnSpPr>
          <p:cNvPr id="45" name="Straight Arrow Connector 44"/>
          <p:cNvCxnSpPr/>
          <p:nvPr/>
        </p:nvCxnSpPr>
        <p:spPr bwMode="auto">
          <a:xfrm rot="10800000">
            <a:off x="6528217" y="1041817"/>
            <a:ext cx="846947" cy="307299"/>
          </a:xfrm>
          <a:prstGeom prst="straightConnector1">
            <a:avLst/>
          </a:prstGeom>
          <a:solidFill>
            <a:schemeClr val="tx1"/>
          </a:solidFill>
          <a:ln w="9525" cap="flat" cmpd="sng" algn="ctr">
            <a:solidFill>
              <a:srgbClr val="000000"/>
            </a:solidFill>
            <a:prstDash val="solid"/>
            <a:round/>
            <a:headEnd type="none" w="med" len="med"/>
            <a:tailEnd type="triangle"/>
          </a:ln>
          <a:effectLst/>
        </p:spPr>
      </p:cxnSp>
      <p:sp>
        <p:nvSpPr>
          <p:cNvPr id="49" name="TextBox 48"/>
          <p:cNvSpPr txBox="1"/>
          <p:nvPr/>
        </p:nvSpPr>
        <p:spPr>
          <a:xfrm>
            <a:off x="7238029" y="5943600"/>
            <a:ext cx="1905971" cy="738664"/>
          </a:xfrm>
          <a:prstGeom prst="rect">
            <a:avLst/>
          </a:prstGeom>
          <a:noFill/>
        </p:spPr>
        <p:txBody>
          <a:bodyPr wrap="square" lIns="0" tIns="0" rIns="0" bIns="0" rtlCol="0">
            <a:spAutoFit/>
          </a:bodyPr>
          <a:lstStyle/>
          <a:p>
            <a:r>
              <a:rPr lang="en-US" sz="1600" dirty="0" smtClean="0">
                <a:solidFill>
                  <a:prstClr val="black"/>
                </a:solidFill>
              </a:rPr>
              <a:t>front-end electronics</a:t>
            </a:r>
          </a:p>
          <a:p>
            <a:r>
              <a:rPr lang="en-US" sz="1600" dirty="0" smtClean="0">
                <a:solidFill>
                  <a:srgbClr val="8E0000"/>
                </a:solidFill>
              </a:rPr>
              <a:t>~ 2560-3840 channels/APA</a:t>
            </a:r>
            <a:endParaRPr lang="en-US" sz="1600" dirty="0">
              <a:solidFill>
                <a:srgbClr val="8E0000"/>
              </a:solidFill>
            </a:endParaRPr>
          </a:p>
        </p:txBody>
      </p:sp>
      <p:cxnSp>
        <p:nvCxnSpPr>
          <p:cNvPr id="58" name="Straight Arrow Connector 57"/>
          <p:cNvCxnSpPr/>
          <p:nvPr/>
        </p:nvCxnSpPr>
        <p:spPr bwMode="auto">
          <a:xfrm rot="16200000" flipH="1">
            <a:off x="3282223" y="1670777"/>
            <a:ext cx="1482772" cy="1036818"/>
          </a:xfrm>
          <a:prstGeom prst="straightConnector1">
            <a:avLst/>
          </a:prstGeom>
          <a:solidFill>
            <a:schemeClr val="tx1"/>
          </a:solidFill>
          <a:ln w="19050" cap="flat" cmpd="sng" algn="ctr">
            <a:solidFill>
              <a:schemeClr val="accent1"/>
            </a:solidFill>
            <a:prstDash val="solid"/>
            <a:round/>
            <a:headEnd type="none" w="med" len="med"/>
            <a:tailEnd type="triangle"/>
          </a:ln>
          <a:effectLst/>
        </p:spPr>
      </p:cxnSp>
      <p:cxnSp>
        <p:nvCxnSpPr>
          <p:cNvPr id="63" name="Straight Arrow Connector 62"/>
          <p:cNvCxnSpPr/>
          <p:nvPr/>
        </p:nvCxnSpPr>
        <p:spPr bwMode="auto">
          <a:xfrm rot="16200000" flipH="1">
            <a:off x="5445178" y="955622"/>
            <a:ext cx="610851" cy="71206"/>
          </a:xfrm>
          <a:prstGeom prst="straightConnector1">
            <a:avLst/>
          </a:prstGeom>
          <a:solidFill>
            <a:schemeClr val="tx1"/>
          </a:solidFill>
          <a:ln w="9525" cap="flat" cmpd="sng" algn="ctr">
            <a:solidFill>
              <a:srgbClr val="000000"/>
            </a:solidFill>
            <a:prstDash val="solid"/>
            <a:round/>
            <a:headEnd type="none" w="med" len="med"/>
            <a:tailEnd type="triangle"/>
          </a:ln>
          <a:effectLst/>
        </p:spPr>
      </p:cxnSp>
      <p:sp>
        <p:nvSpPr>
          <p:cNvPr id="71" name="TextBox 70"/>
          <p:cNvSpPr txBox="1"/>
          <p:nvPr/>
        </p:nvSpPr>
        <p:spPr>
          <a:xfrm>
            <a:off x="7331301" y="699754"/>
            <a:ext cx="1234312" cy="246221"/>
          </a:xfrm>
          <a:prstGeom prst="rect">
            <a:avLst/>
          </a:prstGeom>
          <a:noFill/>
        </p:spPr>
        <p:txBody>
          <a:bodyPr wrap="none" lIns="0" tIns="0" rIns="0" bIns="0" rtlCol="0">
            <a:spAutoFit/>
          </a:bodyPr>
          <a:lstStyle/>
          <a:p>
            <a:r>
              <a:rPr lang="en-US" sz="1600" dirty="0" smtClean="0">
                <a:solidFill>
                  <a:prstClr val="black"/>
                </a:solidFill>
              </a:rPr>
              <a:t>U, V, Y wires</a:t>
            </a:r>
            <a:endParaRPr lang="en-US" sz="1600" dirty="0">
              <a:solidFill>
                <a:prstClr val="black"/>
              </a:solidFill>
            </a:endParaRPr>
          </a:p>
        </p:txBody>
      </p:sp>
      <p:sp>
        <p:nvSpPr>
          <p:cNvPr id="72" name="TextBox 71"/>
          <p:cNvSpPr txBox="1"/>
          <p:nvPr/>
        </p:nvSpPr>
        <p:spPr>
          <a:xfrm>
            <a:off x="228600" y="685800"/>
            <a:ext cx="5410200" cy="738664"/>
          </a:xfrm>
          <a:prstGeom prst="rect">
            <a:avLst/>
          </a:prstGeom>
          <a:noFill/>
        </p:spPr>
        <p:txBody>
          <a:bodyPr wrap="square" lIns="0" tIns="0" rIns="0" bIns="0" rtlCol="0">
            <a:spAutoFit/>
          </a:bodyPr>
          <a:lstStyle/>
          <a:p>
            <a:pPr algn="ctr"/>
            <a:endParaRPr lang="en-US" sz="1600" dirty="0" smtClean="0">
              <a:solidFill>
                <a:prstClr val="black"/>
              </a:solidFill>
              <a:latin typeface="Arial" pitchFamily="34" charset="0"/>
              <a:cs typeface="Arial" pitchFamily="34" charset="0"/>
            </a:endParaRPr>
          </a:p>
          <a:p>
            <a:pPr algn="ctr"/>
            <a:r>
              <a:rPr lang="en-US" sz="1600" b="1" dirty="0" smtClean="0">
                <a:solidFill>
                  <a:srgbClr val="C00000"/>
                </a:solidFill>
                <a:latin typeface="Arial" pitchFamily="34" charset="0"/>
                <a:cs typeface="Arial" pitchFamily="34" charset="0"/>
              </a:rPr>
              <a:t>~5 APAs/kton</a:t>
            </a:r>
            <a:r>
              <a:rPr lang="en-US" sz="1600" dirty="0" smtClean="0">
                <a:solidFill>
                  <a:prstClr val="black"/>
                </a:solidFill>
                <a:latin typeface="Arial" pitchFamily="34" charset="0"/>
                <a:cs typeface="Arial" pitchFamily="34" charset="0"/>
              </a:rPr>
              <a:t>, ~4.5mm wire pitch, </a:t>
            </a:r>
            <a:r>
              <a:rPr lang="en-US" sz="1600" dirty="0" smtClean="0">
                <a:solidFill>
                  <a:prstClr val="black"/>
                </a:solidFill>
                <a:latin typeface="Arial" pitchFamily="34" charset="0"/>
                <a:cs typeface="Arial" pitchFamily="34" charset="0"/>
              </a:rPr>
              <a:t>2.5-3.8m </a:t>
            </a:r>
            <a:r>
              <a:rPr lang="en-US" sz="1600" dirty="0" smtClean="0">
                <a:solidFill>
                  <a:prstClr val="black"/>
                </a:solidFill>
                <a:latin typeface="Arial" pitchFamily="34" charset="0"/>
                <a:cs typeface="Arial" pitchFamily="34" charset="0"/>
              </a:rPr>
              <a:t>drift ,                      2560 wires/APA</a:t>
            </a:r>
            <a:endParaRPr lang="en-US" sz="1600" dirty="0">
              <a:solidFill>
                <a:prstClr val="black"/>
              </a:solidFill>
              <a:latin typeface="Arial" pitchFamily="34" charset="0"/>
              <a:cs typeface="Arial" pitchFamily="34" charset="0"/>
            </a:endParaRPr>
          </a:p>
        </p:txBody>
      </p:sp>
      <p:sp>
        <p:nvSpPr>
          <p:cNvPr id="26" name="Text Box 196"/>
          <p:cNvSpPr txBox="1">
            <a:spLocks noChangeArrowheads="1"/>
          </p:cNvSpPr>
          <p:nvPr/>
        </p:nvSpPr>
        <p:spPr bwMode="auto">
          <a:xfrm>
            <a:off x="304800" y="74910"/>
            <a:ext cx="8458200" cy="461665"/>
          </a:xfrm>
          <a:prstGeom prst="rect">
            <a:avLst/>
          </a:prstGeom>
          <a:solidFill>
            <a:schemeClr val="accent1">
              <a:lumMod val="20000"/>
              <a:lumOff val="80000"/>
            </a:schemeClr>
          </a:solidFill>
          <a:ln w="9525">
            <a:noFill/>
            <a:miter lim="800000"/>
            <a:headEnd/>
            <a:tailEnd/>
          </a:ln>
          <a:effectLst>
            <a:outerShdw dist="35921" dir="2700000" algn="ctr" rotWithShape="0">
              <a:schemeClr val="bg2"/>
            </a:outerShdw>
          </a:effectLst>
        </p:spPr>
        <p:txBody>
          <a:bodyPr wrap="square">
            <a:spAutoFit/>
          </a:bodyPr>
          <a:lstStyle/>
          <a:p>
            <a:pPr>
              <a:defRPr/>
            </a:pPr>
            <a:r>
              <a:rPr lang="en-US" sz="2400" dirty="0" smtClean="0">
                <a:solidFill>
                  <a:prstClr val="black"/>
                </a:solidFill>
              </a:rPr>
              <a:t>Anode Plane Assembly (APA)           modular TPC in a large cryostat</a:t>
            </a:r>
            <a:endParaRPr lang="en-US" sz="2400" dirty="0">
              <a:solidFill>
                <a:prstClr val="black"/>
              </a:solidFill>
            </a:endParaRPr>
          </a:p>
        </p:txBody>
      </p:sp>
      <p:sp>
        <p:nvSpPr>
          <p:cNvPr id="27" name="Oval 26"/>
          <p:cNvSpPr/>
          <p:nvPr/>
        </p:nvSpPr>
        <p:spPr bwMode="auto">
          <a:xfrm>
            <a:off x="4542021" y="2273504"/>
            <a:ext cx="756084" cy="833722"/>
          </a:xfrm>
          <a:prstGeom prst="ellipse">
            <a:avLst/>
          </a:prstGeom>
          <a:noFill/>
          <a:ln w="349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2400" b="1" i="1" dirty="0" smtClean="0">
              <a:solidFill>
                <a:prstClr val="black"/>
              </a:solidFill>
              <a:latin typeface="Arial" charset="0"/>
              <a:cs typeface="Arial" charset="0"/>
            </a:endParaRPr>
          </a:p>
        </p:txBody>
      </p:sp>
      <p:sp>
        <p:nvSpPr>
          <p:cNvPr id="28" name="TextBox 27"/>
          <p:cNvSpPr txBox="1"/>
          <p:nvPr/>
        </p:nvSpPr>
        <p:spPr>
          <a:xfrm>
            <a:off x="228600" y="3352800"/>
            <a:ext cx="1847634" cy="3046988"/>
          </a:xfrm>
          <a:prstGeom prst="rect">
            <a:avLst/>
          </a:prstGeom>
          <a:solidFill>
            <a:srgbClr val="FFF6BE"/>
          </a:solidFill>
          <a:ln>
            <a:solidFill>
              <a:schemeClr val="tx1"/>
            </a:solidFill>
          </a:ln>
        </p:spPr>
        <p:txBody>
          <a:bodyPr wrap="square" rtlCol="0">
            <a:spAutoFit/>
          </a:bodyPr>
          <a:lstStyle/>
          <a:p>
            <a:r>
              <a:rPr lang="en-US" sz="1600" dirty="0" smtClean="0">
                <a:solidFill>
                  <a:prstClr val="black"/>
                </a:solidFill>
                <a:latin typeface="Arial" pitchFamily="34" charset="0"/>
                <a:cs typeface="Arial" pitchFamily="34" charset="0"/>
              </a:rPr>
              <a:t>APAs are structural and electrical units containing all sense wires and readout electronics. </a:t>
            </a:r>
            <a:r>
              <a:rPr lang="en-US" sz="1600" dirty="0" smtClean="0">
                <a:solidFill>
                  <a:srgbClr val="C00000"/>
                </a:solidFill>
                <a:latin typeface="Arial" pitchFamily="34" charset="0"/>
                <a:cs typeface="Arial" pitchFamily="34" charset="0"/>
              </a:rPr>
              <a:t>They can be tested in LN2 , stored and transported in shipping containers.</a:t>
            </a:r>
            <a:endParaRPr lang="en-US" sz="1600" dirty="0">
              <a:solidFill>
                <a:srgbClr val="C00000"/>
              </a:solidFill>
              <a:latin typeface="Arial" pitchFamily="34" charset="0"/>
              <a:cs typeface="Arial" pitchFamily="34" charset="0"/>
            </a:endParaRPr>
          </a:p>
        </p:txBody>
      </p:sp>
      <p:sp>
        <p:nvSpPr>
          <p:cNvPr id="29" name="Right Arrow 28"/>
          <p:cNvSpPr/>
          <p:nvPr/>
        </p:nvSpPr>
        <p:spPr>
          <a:xfrm>
            <a:off x="4038600" y="2286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32" name="Straight Arrow Connector 31"/>
          <p:cNvCxnSpPr/>
          <p:nvPr/>
        </p:nvCxnSpPr>
        <p:spPr>
          <a:xfrm rot="5400000" flipH="1" flipV="1">
            <a:off x="6934200" y="5181600"/>
            <a:ext cx="12192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10800000" flipV="1">
            <a:off x="6629400" y="6172200"/>
            <a:ext cx="5334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Slide Number Placeholder 32"/>
          <p:cNvSpPr>
            <a:spLocks noGrp="1"/>
          </p:cNvSpPr>
          <p:nvPr>
            <p:ph type="sldNum" sz="quarter" idx="12"/>
          </p:nvPr>
        </p:nvSpPr>
        <p:spPr>
          <a:xfrm>
            <a:off x="7010400" y="6492875"/>
            <a:ext cx="2133600" cy="365125"/>
          </a:xfrm>
        </p:spPr>
        <p:txBody>
          <a:bodyPr/>
          <a:lstStyle/>
          <a:p>
            <a:fld id="{2E5129E9-8BA3-F945-8052-F2DB1C39C972}" type="slidenum">
              <a:rPr lang="en-US" smtClean="0">
                <a:solidFill>
                  <a:prstClr val="black">
                    <a:tint val="75000"/>
                  </a:prstClr>
                </a:solidFill>
              </a:rPr>
              <a:pPr/>
              <a:t>19</a:t>
            </a:fld>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460375"/>
          </a:xfrm>
        </p:spPr>
        <p:txBody>
          <a:bodyPr>
            <a:noAutofit/>
          </a:bodyPr>
          <a:lstStyle/>
          <a:p>
            <a:r>
              <a:rPr lang="en-US" sz="3200" b="1" dirty="0" smtClean="0">
                <a:solidFill>
                  <a:srgbClr val="002060"/>
                </a:solidFill>
              </a:rPr>
              <a:t>Outline</a:t>
            </a:r>
            <a:endParaRPr lang="en-US" sz="3200" b="1" dirty="0">
              <a:solidFill>
                <a:srgbClr val="002060"/>
              </a:solidFill>
            </a:endParaRPr>
          </a:p>
        </p:txBody>
      </p:sp>
      <p:sp>
        <p:nvSpPr>
          <p:cNvPr id="3" name="Subtitle 2"/>
          <p:cNvSpPr>
            <a:spLocks noGrp="1"/>
          </p:cNvSpPr>
          <p:nvPr>
            <p:ph type="subTitle" idx="1"/>
          </p:nvPr>
        </p:nvSpPr>
        <p:spPr>
          <a:xfrm>
            <a:off x="457200" y="1295400"/>
            <a:ext cx="8077200" cy="4800600"/>
          </a:xfrm>
        </p:spPr>
        <p:txBody>
          <a:bodyPr>
            <a:noAutofit/>
          </a:bodyPr>
          <a:lstStyle/>
          <a:p>
            <a:pPr marL="457200" indent="-457200" algn="l">
              <a:buFont typeface="Arial" pitchFamily="34" charset="0"/>
              <a:buChar char="•"/>
            </a:pPr>
            <a:r>
              <a:rPr lang="en-US" sz="2800" b="1" dirty="0" smtClean="0">
                <a:solidFill>
                  <a:srgbClr val="002060"/>
                </a:solidFill>
              </a:rPr>
              <a:t>Science motivation</a:t>
            </a:r>
          </a:p>
          <a:p>
            <a:pPr marL="457200" indent="-457200" algn="l">
              <a:buFont typeface="Arial" pitchFamily="34" charset="0"/>
              <a:buChar char="•"/>
            </a:pPr>
            <a:r>
              <a:rPr lang="en-US" sz="2800" b="1" dirty="0" smtClean="0">
                <a:solidFill>
                  <a:srgbClr val="002060"/>
                </a:solidFill>
              </a:rPr>
              <a:t>Plans  … and dreams …</a:t>
            </a:r>
          </a:p>
          <a:p>
            <a:pPr marL="457200" indent="-457200" algn="l">
              <a:buFont typeface="Arial" pitchFamily="34" charset="0"/>
              <a:buChar char="•"/>
            </a:pPr>
            <a:r>
              <a:rPr lang="en-US" sz="2800" b="1" dirty="0" smtClean="0">
                <a:solidFill>
                  <a:srgbClr val="002060"/>
                </a:solidFill>
              </a:rPr>
              <a:t>More modest  plans  …</a:t>
            </a:r>
          </a:p>
          <a:p>
            <a:pPr marL="457200" indent="-457200" algn="l">
              <a:buFont typeface="Arial" pitchFamily="34" charset="0"/>
              <a:buChar char="•"/>
            </a:pPr>
            <a:r>
              <a:rPr lang="en-US" sz="2800" b="1" dirty="0" smtClean="0">
                <a:solidFill>
                  <a:srgbClr val="002060"/>
                </a:solidFill>
              </a:rPr>
              <a:t>The challenge of scaling up detectors: WCD → the need for ASICs?</a:t>
            </a:r>
          </a:p>
          <a:p>
            <a:pPr marL="457200" indent="-457200" algn="l">
              <a:buFont typeface="Arial" pitchFamily="34" charset="0"/>
              <a:buChar char="•"/>
            </a:pPr>
            <a:r>
              <a:rPr lang="en-US" sz="2800" b="1" dirty="0" smtClean="0">
                <a:solidFill>
                  <a:srgbClr val="002060"/>
                </a:solidFill>
              </a:rPr>
              <a:t>The challenge of scaling up detectors: </a:t>
            </a:r>
            <a:r>
              <a:rPr lang="en-US" sz="2800" b="1" dirty="0" smtClean="0">
                <a:solidFill>
                  <a:srgbClr val="002060"/>
                </a:solidFill>
              </a:rPr>
              <a:t>LAr</a:t>
            </a:r>
            <a:r>
              <a:rPr lang="en-US" sz="2800" b="1" dirty="0" smtClean="0">
                <a:solidFill>
                  <a:srgbClr val="002060"/>
                </a:solidFill>
              </a:rPr>
              <a:t> TPC  → ASICs in </a:t>
            </a:r>
            <a:r>
              <a:rPr lang="en-US" sz="2800" b="1" dirty="0" smtClean="0">
                <a:solidFill>
                  <a:srgbClr val="002060"/>
                </a:solidFill>
              </a:rPr>
              <a:t>LAr</a:t>
            </a:r>
            <a:endParaRPr lang="en-US" sz="2800" b="1" dirty="0" smtClean="0">
              <a:solidFill>
                <a:srgbClr val="002060"/>
              </a:solidFill>
            </a:endParaRPr>
          </a:p>
          <a:p>
            <a:pPr marL="457200" indent="-457200" algn="l">
              <a:buFont typeface="Arial" pitchFamily="34" charset="0"/>
              <a:buChar char="•"/>
            </a:pPr>
            <a:r>
              <a:rPr lang="en-US" sz="2800" b="1" dirty="0" smtClean="0">
                <a:solidFill>
                  <a:srgbClr val="002060"/>
                </a:solidFill>
              </a:rPr>
              <a:t>CMOS at low </a:t>
            </a:r>
            <a:r>
              <a:rPr lang="en-US" sz="2800" b="1" dirty="0" smtClean="0">
                <a:solidFill>
                  <a:srgbClr val="002060"/>
                </a:solidFill>
              </a:rPr>
              <a:t>temperature (see the talk </a:t>
            </a:r>
            <a:r>
              <a:rPr lang="en-US" sz="2800" b="1" dirty="0" err="1" smtClean="0">
                <a:solidFill>
                  <a:srgbClr val="002060"/>
                </a:solidFill>
              </a:rPr>
              <a:t>Shaorui</a:t>
            </a:r>
            <a:r>
              <a:rPr lang="en-US" sz="2800" b="1" dirty="0" smtClean="0">
                <a:solidFill>
                  <a:srgbClr val="002060"/>
                </a:solidFill>
              </a:rPr>
              <a:t> Li)</a:t>
            </a:r>
            <a:endParaRPr lang="en-US" sz="2800" b="1" dirty="0" smtClean="0">
              <a:solidFill>
                <a:srgbClr val="002060"/>
              </a:solidFill>
            </a:endParaRPr>
          </a:p>
          <a:p>
            <a:pPr marL="457200" indent="-457200" algn="l">
              <a:buFont typeface="Arial" pitchFamily="34" charset="0"/>
              <a:buChar char="•"/>
            </a:pPr>
            <a:r>
              <a:rPr lang="en-US" sz="2800" b="1" dirty="0" smtClean="0">
                <a:solidFill>
                  <a:srgbClr val="002060"/>
                </a:solidFill>
              </a:rPr>
              <a:t>ASICs in Two-Phase noble element detectors</a:t>
            </a:r>
          </a:p>
          <a:p>
            <a:pPr marL="457200" indent="-457200" algn="l">
              <a:buFont typeface="Arial" pitchFamily="34" charset="0"/>
              <a:buChar char="•"/>
            </a:pPr>
            <a:endParaRPr lang="en-US" sz="2800" b="1" dirty="0">
              <a:solidFill>
                <a:srgbClr val="002060"/>
              </a:solidFill>
            </a:endParaRPr>
          </a:p>
        </p:txBody>
      </p:sp>
      <p:sp>
        <p:nvSpPr>
          <p:cNvPr id="4" name="Slide Number Placeholder 3"/>
          <p:cNvSpPr>
            <a:spLocks noGrp="1"/>
          </p:cNvSpPr>
          <p:nvPr>
            <p:ph type="sldNum" sz="quarter" idx="12"/>
          </p:nvPr>
        </p:nvSpPr>
        <p:spPr/>
        <p:txBody>
          <a:bodyPr/>
          <a:lstStyle/>
          <a:p>
            <a:fld id="{992E9E28-AD59-4BBB-8786-01F196210E62}"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82562"/>
          </a:xfrm>
        </p:spPr>
        <p:txBody>
          <a:bodyPr>
            <a:noAutofit/>
          </a:bodyPr>
          <a:lstStyle/>
          <a:p>
            <a:r>
              <a:rPr lang="en-US" sz="2800" b="1" dirty="0" smtClean="0">
                <a:solidFill>
                  <a:srgbClr val="002060"/>
                </a:solidFill>
              </a:rPr>
              <a:t>More modest scale: 10 </a:t>
            </a:r>
            <a:r>
              <a:rPr lang="en-US" sz="2800" b="1" dirty="0" smtClean="0">
                <a:solidFill>
                  <a:srgbClr val="002060"/>
                </a:solidFill>
              </a:rPr>
              <a:t>kton</a:t>
            </a:r>
            <a:r>
              <a:rPr lang="en-US" sz="2800" b="1" dirty="0" smtClean="0">
                <a:solidFill>
                  <a:srgbClr val="002060"/>
                </a:solidFill>
              </a:rPr>
              <a:t> </a:t>
            </a:r>
            <a:r>
              <a:rPr lang="en-US" sz="2800" b="1" dirty="0" smtClean="0">
                <a:solidFill>
                  <a:srgbClr val="002060"/>
                </a:solidFill>
              </a:rPr>
              <a:t>Lar</a:t>
            </a:r>
            <a:r>
              <a:rPr lang="en-US" sz="2800" b="1" dirty="0" smtClean="0">
                <a:solidFill>
                  <a:srgbClr val="002060"/>
                </a:solidFill>
              </a:rPr>
              <a:t> TPC</a:t>
            </a:r>
            <a:endParaRPr lang="en-US" sz="2800" b="1" dirty="0">
              <a:solidFill>
                <a:srgbClr val="002060"/>
              </a:solidFill>
            </a:endParaRPr>
          </a:p>
        </p:txBody>
      </p:sp>
      <p:sp>
        <p:nvSpPr>
          <p:cNvPr id="3" name="Slide Number Placeholder 2"/>
          <p:cNvSpPr>
            <a:spLocks noGrp="1"/>
          </p:cNvSpPr>
          <p:nvPr>
            <p:ph type="sldNum" sz="quarter" idx="12"/>
          </p:nvPr>
        </p:nvSpPr>
        <p:spPr/>
        <p:txBody>
          <a:bodyPr/>
          <a:lstStyle/>
          <a:p>
            <a:fld id="{992E9E28-AD59-4BBB-8786-01F196210E62}" type="slidenum">
              <a:rPr lang="en-US" smtClean="0"/>
              <a:pPr/>
              <a:t>20</a:t>
            </a:fld>
            <a:endParaRPr lang="en-US" dirty="0"/>
          </a:p>
        </p:txBody>
      </p:sp>
      <p:pic>
        <p:nvPicPr>
          <p:cNvPr id="82946" name="Picture 2"/>
          <p:cNvPicPr>
            <a:picLocks noChangeAspect="1" noChangeArrowheads="1"/>
          </p:cNvPicPr>
          <p:nvPr/>
        </p:nvPicPr>
        <p:blipFill>
          <a:blip r:embed="rId2" cstate="print"/>
          <a:srcRect/>
          <a:stretch>
            <a:fillRect/>
          </a:stretch>
        </p:blipFill>
        <p:spPr bwMode="auto">
          <a:xfrm>
            <a:off x="304800" y="533400"/>
            <a:ext cx="8497150" cy="5676752"/>
          </a:xfrm>
          <a:prstGeom prst="rect">
            <a:avLst/>
          </a:prstGeom>
          <a:noFill/>
          <a:ln w="9525">
            <a:noFill/>
            <a:miter lim="800000"/>
            <a:headEnd/>
            <a:tailEnd/>
          </a:ln>
        </p:spPr>
      </p:pic>
      <p:sp>
        <p:nvSpPr>
          <p:cNvPr id="6" name="TextBox 5"/>
          <p:cNvSpPr txBox="1"/>
          <p:nvPr/>
        </p:nvSpPr>
        <p:spPr>
          <a:xfrm>
            <a:off x="304800" y="6248400"/>
            <a:ext cx="3962400" cy="369332"/>
          </a:xfrm>
          <a:prstGeom prst="rect">
            <a:avLst/>
          </a:prstGeom>
          <a:noFill/>
        </p:spPr>
        <p:txBody>
          <a:bodyPr wrap="square" rtlCol="0">
            <a:spAutoFit/>
          </a:bodyPr>
          <a:lstStyle/>
          <a:p>
            <a:r>
              <a:rPr lang="en-US" b="1" dirty="0" smtClean="0"/>
              <a:t>December 2012:  CD-1 approval</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8382000" cy="609599"/>
          </a:xfrm>
        </p:spPr>
        <p:txBody>
          <a:bodyPr>
            <a:normAutofit/>
          </a:bodyPr>
          <a:lstStyle/>
          <a:p>
            <a:r>
              <a:rPr lang="en-US" sz="2800" dirty="0" smtClean="0"/>
              <a:t>A “really modest” scale: LAr1 (proposal) </a:t>
            </a:r>
            <a:endParaRPr lang="en-US" sz="2800" dirty="0"/>
          </a:p>
        </p:txBody>
      </p:sp>
      <p:sp>
        <p:nvSpPr>
          <p:cNvPr id="3" name="Content Placeholder 2"/>
          <p:cNvSpPr>
            <a:spLocks noGrp="1"/>
          </p:cNvSpPr>
          <p:nvPr>
            <p:ph idx="1"/>
          </p:nvPr>
        </p:nvSpPr>
        <p:spPr>
          <a:xfrm>
            <a:off x="4876800" y="2590800"/>
            <a:ext cx="4267200" cy="3886200"/>
          </a:xfrm>
        </p:spPr>
        <p:txBody>
          <a:bodyPr>
            <a:normAutofit fontScale="92500" lnSpcReduction="20000"/>
          </a:bodyPr>
          <a:lstStyle/>
          <a:p>
            <a:r>
              <a:rPr lang="en-US" dirty="0" smtClean="0"/>
              <a:t>LAr1 is a proposal for a neutrino oscillation experiment on the booster neutrino beam</a:t>
            </a:r>
          </a:p>
          <a:p>
            <a:pPr lvl="1"/>
            <a:r>
              <a:rPr lang="en-US" u="sng" dirty="0" smtClean="0"/>
              <a:t>Multiple </a:t>
            </a:r>
            <a:r>
              <a:rPr lang="en-US" u="sng" dirty="0" smtClean="0"/>
              <a:t>LArTPCs</a:t>
            </a:r>
            <a:r>
              <a:rPr lang="en-US" u="sng" dirty="0" smtClean="0"/>
              <a:t> to address the anti-neutrino short baseline anomalies </a:t>
            </a:r>
            <a:r>
              <a:rPr lang="en-US" dirty="0" smtClean="0"/>
              <a:t>and provide development input for very large </a:t>
            </a:r>
            <a:r>
              <a:rPr lang="en-US" dirty="0" smtClean="0"/>
              <a:t>LArTPC</a:t>
            </a:r>
            <a:r>
              <a:rPr lang="en-US" dirty="0" smtClean="0"/>
              <a:t> detectors for long baseline oscillation physics</a:t>
            </a:r>
          </a:p>
          <a:p>
            <a:endParaRPr lang="en-US" dirty="0" smtClean="0"/>
          </a:p>
          <a:p>
            <a:endParaRPr lang="en-US" dirty="0"/>
          </a:p>
        </p:txBody>
      </p:sp>
      <p:sp>
        <p:nvSpPr>
          <p:cNvPr id="6" name="Slide Number Placeholder 5"/>
          <p:cNvSpPr>
            <a:spLocks noGrp="1"/>
          </p:cNvSpPr>
          <p:nvPr>
            <p:ph type="sldNum" sz="quarter" idx="12"/>
          </p:nvPr>
        </p:nvSpPr>
        <p:spPr>
          <a:xfrm>
            <a:off x="8534400" y="6248400"/>
            <a:ext cx="457200" cy="457200"/>
          </a:xfrm>
        </p:spPr>
        <p:txBody>
          <a:bodyPr/>
          <a:lstStyle/>
          <a:p>
            <a:fld id="{7C952B6E-8D0B-4CEF-B6E2-3FDFCB554B65}" type="slidenum">
              <a:rPr lang="en-US" smtClean="0"/>
              <a:pPr/>
              <a:t>21</a:t>
            </a:fld>
            <a:endParaRPr lang="en-US" dirty="0"/>
          </a:p>
        </p:txBody>
      </p:sp>
      <p:pic>
        <p:nvPicPr>
          <p:cNvPr id="8" name="Picture 7"/>
          <p:cNvPicPr>
            <a:picLocks noChangeAspect="1"/>
          </p:cNvPicPr>
          <p:nvPr/>
        </p:nvPicPr>
        <p:blipFill>
          <a:blip r:embed="rId2" cstate="print"/>
          <a:stretch>
            <a:fillRect/>
          </a:stretch>
        </p:blipFill>
        <p:spPr>
          <a:xfrm>
            <a:off x="762000" y="533400"/>
            <a:ext cx="7926845" cy="1905000"/>
          </a:xfrm>
          <a:prstGeom prst="rect">
            <a:avLst/>
          </a:prstGeom>
        </p:spPr>
      </p:pic>
      <p:pic>
        <p:nvPicPr>
          <p:cNvPr id="9" name="Picture 8"/>
          <p:cNvPicPr>
            <a:picLocks noChangeAspect="1"/>
          </p:cNvPicPr>
          <p:nvPr/>
        </p:nvPicPr>
        <p:blipFill>
          <a:blip r:embed="rId3" cstate="print"/>
          <a:stretch>
            <a:fillRect/>
          </a:stretch>
        </p:blipFill>
        <p:spPr>
          <a:xfrm>
            <a:off x="152400" y="2514600"/>
            <a:ext cx="4648929" cy="3810000"/>
          </a:xfrm>
          <a:prstGeom prst="rect">
            <a:avLst/>
          </a:prstGeom>
        </p:spPr>
      </p:pic>
      <p:sp>
        <p:nvSpPr>
          <p:cNvPr id="10" name="TextBox 9"/>
          <p:cNvSpPr txBox="1"/>
          <p:nvPr/>
        </p:nvSpPr>
        <p:spPr>
          <a:xfrm>
            <a:off x="152400" y="6324600"/>
            <a:ext cx="4506362" cy="307777"/>
          </a:xfrm>
          <a:prstGeom prst="rect">
            <a:avLst/>
          </a:prstGeom>
          <a:noFill/>
        </p:spPr>
        <p:txBody>
          <a:bodyPr wrap="none" rtlCol="0">
            <a:spAutoFit/>
          </a:bodyPr>
          <a:lstStyle/>
          <a:p>
            <a:pPr fontAlgn="base">
              <a:spcBef>
                <a:spcPct val="0"/>
              </a:spcBef>
              <a:spcAft>
                <a:spcPct val="0"/>
              </a:spcAft>
            </a:pPr>
            <a:r>
              <a:rPr lang="en-US" sz="1400" dirty="0" smtClean="0">
                <a:solidFill>
                  <a:srgbClr val="FF0000"/>
                </a:solidFill>
              </a:rPr>
              <a:t>Conceptual design of LAr1-FD TPC inside the cryostat</a:t>
            </a:r>
            <a:endParaRPr lang="en-US" sz="1400" dirty="0">
              <a:solidFill>
                <a:srgbClr val="FF0000"/>
              </a:solidFill>
            </a:endParaRPr>
          </a:p>
        </p:txBody>
      </p:sp>
    </p:spTree>
    <p:extLst>
      <p:ext uri="{BB962C8B-B14F-4D97-AF65-F5344CB8AC3E}">
        <p14:creationId xmlns="" xmlns:p14="http://schemas.microsoft.com/office/powerpoint/2010/main" val="3156262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fontScale="90000"/>
          </a:bodyPr>
          <a:lstStyle/>
          <a:p>
            <a:r>
              <a:rPr lang="en-US" dirty="0" smtClean="0"/>
              <a:t>Key Components of Cold Electronics</a:t>
            </a:r>
            <a:endParaRPr lang="en-US" dirty="0"/>
          </a:p>
        </p:txBody>
      </p:sp>
      <p:grpSp>
        <p:nvGrpSpPr>
          <p:cNvPr id="5" name="Group 161"/>
          <p:cNvGrpSpPr/>
          <p:nvPr/>
        </p:nvGrpSpPr>
        <p:grpSpPr>
          <a:xfrm>
            <a:off x="533400" y="1096334"/>
            <a:ext cx="8037719" cy="5069145"/>
            <a:chOff x="192930" y="210770"/>
            <a:chExt cx="9042434" cy="6255247"/>
          </a:xfrm>
        </p:grpSpPr>
        <p:cxnSp>
          <p:nvCxnSpPr>
            <p:cNvPr id="8" name="Straight Connector 7"/>
            <p:cNvCxnSpPr/>
            <p:nvPr/>
          </p:nvCxnSpPr>
          <p:spPr>
            <a:xfrm>
              <a:off x="6372968" y="952619"/>
              <a:ext cx="1953" cy="427607"/>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599208" y="952619"/>
              <a:ext cx="2360" cy="505245"/>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0" y="952619"/>
              <a:ext cx="3390" cy="548377"/>
            </a:xfrm>
            <a:prstGeom prst="line">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25418" y="952619"/>
              <a:ext cx="0" cy="574256"/>
            </a:xfrm>
            <a:prstGeom prst="line">
              <a:avLst/>
            </a:prstGeom>
            <a:ln w="50800" cmpd="dbl">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366956" y="952619"/>
              <a:ext cx="0" cy="56563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846648" y="926742"/>
              <a:ext cx="1952" cy="418980"/>
            </a:xfrm>
            <a:prstGeom prst="line">
              <a:avLst/>
            </a:prstGeom>
            <a:ln w="50800" cmpd="dbl">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1200" y="1828800"/>
              <a:ext cx="1600200" cy="0"/>
            </a:xfrm>
            <a:prstGeom prst="line">
              <a:avLst/>
            </a:prstGeom>
            <a:ln w="50800" cmpd="dbl">
              <a:solidFill>
                <a:schemeClr val="tx1"/>
              </a:solidFill>
              <a:headEnd w="sm" len="sm"/>
              <a:tailEnd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91200" y="1981200"/>
              <a:ext cx="1447800" cy="0"/>
            </a:xfrm>
            <a:prstGeom prst="line">
              <a:avLst/>
            </a:prstGeom>
            <a:ln w="50800" cmpd="dbl">
              <a:solidFill>
                <a:schemeClr val="tx1"/>
              </a:solidFill>
              <a:headEnd w="sm" len="sm"/>
              <a:tailEnd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91200" y="2133600"/>
              <a:ext cx="1600200" cy="0"/>
            </a:xfrm>
            <a:prstGeom prst="line">
              <a:avLst/>
            </a:prstGeom>
            <a:ln w="50800" cmpd="dbl">
              <a:solidFill>
                <a:schemeClr val="tx1"/>
              </a:solidFill>
              <a:headEnd w="sm" len="sm"/>
              <a:tailEnd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91200" y="2286000"/>
              <a:ext cx="1752600" cy="0"/>
            </a:xfrm>
            <a:prstGeom prst="line">
              <a:avLst/>
            </a:prstGeom>
            <a:ln w="50800" cmpd="dbl">
              <a:solidFill>
                <a:schemeClr val="tx1"/>
              </a:solidFill>
              <a:headEnd w="sm" len="sm"/>
              <a:tailEnd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91200" y="2895600"/>
              <a:ext cx="1600200" cy="0"/>
            </a:xfrm>
            <a:prstGeom prst="line">
              <a:avLst/>
            </a:prstGeom>
            <a:ln w="50800" cmpd="dbl">
              <a:solidFill>
                <a:schemeClr val="tx1"/>
              </a:solidFill>
              <a:headEnd w="sm" len="sm"/>
              <a:tailEnd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91200" y="3048000"/>
              <a:ext cx="1752600" cy="0"/>
            </a:xfrm>
            <a:prstGeom prst="line">
              <a:avLst/>
            </a:prstGeom>
            <a:ln w="50800" cmpd="dbl">
              <a:solidFill>
                <a:schemeClr val="tx1"/>
              </a:solidFill>
              <a:headEnd w="sm" len="sm"/>
              <a:tailEnd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56496" y="1676400"/>
              <a:ext cx="2057400" cy="0"/>
            </a:xfrm>
            <a:prstGeom prst="line">
              <a:avLst/>
            </a:prstGeom>
            <a:ln w="50800" cmpd="dbl">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04096" y="1524000"/>
              <a:ext cx="2209800" cy="0"/>
            </a:xfrm>
            <a:prstGeom prst="line">
              <a:avLst/>
            </a:prstGeom>
            <a:ln w="50800" cmpd="dbl">
              <a:solidFill>
                <a:schemeClr val="tx1"/>
              </a:solidFill>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48600" y="2731532"/>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848600" y="2807732"/>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48600" y="2883932"/>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48600" y="2960132"/>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696200" y="1969532"/>
              <a:ext cx="609600" cy="1"/>
            </a:xfrm>
            <a:prstGeom prst="line">
              <a:avLst/>
            </a:prstGeom>
            <a:ln w="63500" cmpd="dbl">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696200" y="2121932"/>
              <a:ext cx="609600" cy="1"/>
            </a:xfrm>
            <a:prstGeom prst="line">
              <a:avLst/>
            </a:prstGeom>
            <a:ln w="63500" cmpd="dbl">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96200" y="2274332"/>
              <a:ext cx="609600" cy="1"/>
            </a:xfrm>
            <a:prstGeom prst="line">
              <a:avLst/>
            </a:prstGeom>
            <a:ln w="63500" cmpd="dbl">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7696200" y="2426732"/>
              <a:ext cx="609600" cy="1"/>
            </a:xfrm>
            <a:prstGeom prst="line">
              <a:avLst/>
            </a:prstGeom>
            <a:ln w="63500" cmpd="dbl">
              <a:solidFill>
                <a:schemeClr val="tx1"/>
              </a:solidFill>
              <a:headEnd w="lg" len="lg"/>
              <a:tailEnd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696200" y="1588532"/>
              <a:ext cx="609600" cy="1"/>
            </a:xfrm>
            <a:prstGeom prst="line">
              <a:avLst/>
            </a:prstGeom>
            <a:ln w="63500" cmpd="dbl">
              <a:solidFill>
                <a:schemeClr val="tx1"/>
              </a:solidFill>
              <a:headEnd w="lg" len="lg"/>
              <a:tailEnd type="triangle" w="sm"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92930" y="3783896"/>
              <a:ext cx="2350245" cy="2474477"/>
            </a:xfrm>
            <a:prstGeom prst="rect">
              <a:avLst/>
            </a:prstGeom>
            <a:noFill/>
          </p:spPr>
          <p:txBody>
            <a:bodyPr wrap="square" rtlCol="0">
              <a:noAutofit/>
            </a:bodyPr>
            <a:lstStyle/>
            <a:p>
              <a:pPr marL="91440" indent="-91440" fontAlgn="base">
                <a:spcBef>
                  <a:spcPct val="0"/>
                </a:spcBef>
                <a:spcAft>
                  <a:spcPct val="0"/>
                </a:spcAft>
                <a:buFont typeface="Arial" pitchFamily="34" charset="0"/>
                <a:buChar char="•"/>
              </a:pPr>
              <a:r>
                <a:rPr lang="en-US" sz="1600" dirty="0" smtClean="0">
                  <a:solidFill>
                    <a:srgbClr val="322F31"/>
                  </a:solidFill>
                </a:rPr>
                <a:t>programmable gain, shaping, coupling, …</a:t>
              </a:r>
            </a:p>
            <a:p>
              <a:pPr marL="91440" indent="-91440" fontAlgn="base">
                <a:spcBef>
                  <a:spcPct val="0"/>
                </a:spcBef>
                <a:spcAft>
                  <a:spcPct val="0"/>
                </a:spcAft>
                <a:buFont typeface="Arial" pitchFamily="34" charset="0"/>
                <a:buChar char="•"/>
              </a:pPr>
              <a:r>
                <a:rPr lang="en-US" sz="1600" dirty="0" smtClean="0">
                  <a:solidFill>
                    <a:srgbClr val="322F31"/>
                  </a:solidFill>
                </a:rPr>
                <a:t>charge calibration over all chips, channels and temperatures to 1%</a:t>
              </a:r>
            </a:p>
            <a:p>
              <a:pPr marL="91440" indent="-91440" fontAlgn="base">
                <a:spcBef>
                  <a:spcPct val="0"/>
                </a:spcBef>
                <a:spcAft>
                  <a:spcPct val="0"/>
                </a:spcAft>
                <a:buFont typeface="Arial" pitchFamily="34" charset="0"/>
                <a:buChar char="•"/>
              </a:pPr>
              <a:endParaRPr lang="en-US" sz="1600" dirty="0" smtClean="0">
                <a:solidFill>
                  <a:srgbClr val="322F31"/>
                </a:solidFill>
              </a:endParaRPr>
            </a:p>
          </p:txBody>
        </p:sp>
        <p:sp>
          <p:nvSpPr>
            <p:cNvPr id="33" name="TextBox 32"/>
            <p:cNvSpPr txBox="1"/>
            <p:nvPr/>
          </p:nvSpPr>
          <p:spPr>
            <a:xfrm>
              <a:off x="2819400" y="3783897"/>
              <a:ext cx="2945655" cy="1633103"/>
            </a:xfrm>
            <a:prstGeom prst="rect">
              <a:avLst/>
            </a:prstGeom>
            <a:noFill/>
          </p:spPr>
          <p:txBody>
            <a:bodyPr wrap="square" rtlCol="0">
              <a:spAutoFit/>
            </a:bodyPr>
            <a:lstStyle/>
            <a:p>
              <a:pPr marL="91440" indent="-91440" fontAlgn="base">
                <a:spcBef>
                  <a:spcPct val="0"/>
                </a:spcBef>
                <a:spcAft>
                  <a:spcPct val="0"/>
                </a:spcAft>
                <a:buFont typeface="Arial" pitchFamily="34" charset="0"/>
                <a:buChar char="•"/>
              </a:pPr>
              <a:r>
                <a:rPr lang="en-US" sz="1600" dirty="0" smtClean="0">
                  <a:solidFill>
                    <a:srgbClr val="322F31"/>
                  </a:solidFill>
                </a:rPr>
                <a:t> ADC 10-12 bit        2MS/s  sampling rate</a:t>
              </a:r>
            </a:p>
            <a:p>
              <a:pPr marL="91440" indent="-91440" fontAlgn="base">
                <a:spcBef>
                  <a:spcPct val="0"/>
                </a:spcBef>
                <a:spcAft>
                  <a:spcPct val="0"/>
                </a:spcAft>
                <a:buFont typeface="Arial" pitchFamily="34" charset="0"/>
                <a:buChar char="•"/>
              </a:pPr>
              <a:r>
                <a:rPr lang="en-US" sz="1600" dirty="0">
                  <a:solidFill>
                    <a:srgbClr val="322F31"/>
                  </a:solidFill>
                </a:rPr>
                <a:t> </a:t>
              </a:r>
              <a:r>
                <a:rPr lang="en-US" sz="1600" dirty="0" smtClean="0">
                  <a:solidFill>
                    <a:srgbClr val="322F31"/>
                  </a:solidFill>
                </a:rPr>
                <a:t>built-in FIFO</a:t>
              </a:r>
            </a:p>
            <a:p>
              <a:pPr marL="91440" indent="-91440" fontAlgn="base">
                <a:spcBef>
                  <a:spcPct val="0"/>
                </a:spcBef>
                <a:spcAft>
                  <a:spcPct val="0"/>
                </a:spcAft>
                <a:buFont typeface="Arial" pitchFamily="34" charset="0"/>
                <a:buChar char="•"/>
              </a:pPr>
              <a:r>
                <a:rPr lang="en-US" sz="1600" dirty="0" smtClean="0">
                  <a:solidFill>
                    <a:srgbClr val="322F31"/>
                  </a:solidFill>
                </a:rPr>
                <a:t> serialized outputs</a:t>
              </a:r>
            </a:p>
            <a:p>
              <a:pPr marL="91440" indent="-91440" fontAlgn="base">
                <a:spcBef>
                  <a:spcPct val="0"/>
                </a:spcBef>
                <a:spcAft>
                  <a:spcPct val="0"/>
                </a:spcAft>
                <a:buFont typeface="Arial" pitchFamily="34" charset="0"/>
                <a:buChar char="•"/>
              </a:pPr>
              <a:r>
                <a:rPr lang="en-US" sz="1600" dirty="0" smtClean="0">
                  <a:solidFill>
                    <a:srgbClr val="322F31"/>
                  </a:solidFill>
                </a:rPr>
                <a:t> 2 x </a:t>
              </a:r>
              <a:r>
                <a:rPr lang="en-US" sz="1600" b="1" dirty="0" smtClean="0">
                  <a:solidFill>
                    <a:srgbClr val="322F31"/>
                  </a:solidFill>
                </a:rPr>
                <a:t>8:1 multiplexing</a:t>
              </a:r>
            </a:p>
          </p:txBody>
        </p:sp>
        <p:sp>
          <p:nvSpPr>
            <p:cNvPr id="35" name="Rectangle 34"/>
            <p:cNvSpPr/>
            <p:nvPr/>
          </p:nvSpPr>
          <p:spPr>
            <a:xfrm>
              <a:off x="6220568" y="1333619"/>
              <a:ext cx="1828800" cy="1905000"/>
            </a:xfrm>
            <a:prstGeom prst="rect">
              <a:avLst/>
            </a:prstGeom>
            <a:solidFill>
              <a:schemeClr val="tx1">
                <a:lumMod val="65000"/>
                <a:lumOff val="35000"/>
              </a:schemeClr>
            </a:solidFill>
            <a:ln>
              <a:solidFill>
                <a:schemeClr val="tx1"/>
              </a:solidFill>
            </a:ln>
            <a:effectLst/>
            <a:scene3d>
              <a:camera prst="perspectiveFront"/>
              <a:lightRig rig="balanced" dir="t"/>
            </a:scene3d>
            <a:sp3d prstMaterial="plastic">
              <a:bevelT w="2286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dirty="0" smtClean="0">
                  <a:solidFill>
                    <a:srgbClr val="FFFFFF"/>
                  </a:solidFill>
                </a:rPr>
                <a:t>FPGA</a:t>
              </a:r>
              <a:endParaRPr lang="en-US" sz="2800" dirty="0">
                <a:solidFill>
                  <a:srgbClr val="FFFFFF"/>
                </a:solidFill>
              </a:endParaRPr>
            </a:p>
          </p:txBody>
        </p:sp>
        <p:sp>
          <p:nvSpPr>
            <p:cNvPr id="36" name="TextBox 35"/>
            <p:cNvSpPr txBox="1"/>
            <p:nvPr/>
          </p:nvSpPr>
          <p:spPr>
            <a:xfrm>
              <a:off x="8073642" y="1207532"/>
              <a:ext cx="1161722" cy="379792"/>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ck 192 MHz</a:t>
              </a:r>
            </a:p>
          </p:txBody>
        </p:sp>
        <p:sp>
          <p:nvSpPr>
            <p:cNvPr id="37" name="TextBox 36"/>
            <p:cNvSpPr txBox="1"/>
            <p:nvPr/>
          </p:nvSpPr>
          <p:spPr>
            <a:xfrm>
              <a:off x="8354168" y="2655332"/>
              <a:ext cx="614862" cy="379792"/>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JTAG</a:t>
              </a:r>
            </a:p>
          </p:txBody>
        </p:sp>
        <p:sp>
          <p:nvSpPr>
            <p:cNvPr id="38" name="TextBox 37"/>
            <p:cNvSpPr txBox="1"/>
            <p:nvPr/>
          </p:nvSpPr>
          <p:spPr>
            <a:xfrm>
              <a:off x="8326336" y="2045797"/>
              <a:ext cx="509435" cy="307777"/>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data</a:t>
              </a:r>
            </a:p>
          </p:txBody>
        </p:sp>
        <p:sp>
          <p:nvSpPr>
            <p:cNvPr id="39" name="TextBox 38"/>
            <p:cNvSpPr txBox="1"/>
            <p:nvPr/>
          </p:nvSpPr>
          <p:spPr>
            <a:xfrm>
              <a:off x="6147756" y="647819"/>
              <a:ext cx="2552141" cy="379792"/>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cs</a:t>
              </a:r>
              <a:r>
                <a:rPr lang="en-US" sz="1400" baseline="-25000" dirty="0" smtClean="0">
                  <a:solidFill>
                    <a:srgbClr val="322F31"/>
                  </a:solidFill>
                </a:rPr>
                <a:t>1</a:t>
              </a:r>
              <a:r>
                <a:rPr lang="en-US" sz="1400" dirty="0" smtClean="0">
                  <a:solidFill>
                    <a:srgbClr val="322F31"/>
                  </a:solidFill>
                </a:rPr>
                <a:t> cs</a:t>
              </a:r>
              <a:r>
                <a:rPr lang="en-US" sz="1400" baseline="-25000" dirty="0" smtClean="0">
                  <a:solidFill>
                    <a:srgbClr val="322F31"/>
                  </a:solidFill>
                </a:rPr>
                <a:t>2</a:t>
              </a:r>
              <a:r>
                <a:rPr lang="en-US" sz="1400" dirty="0" smtClean="0">
                  <a:solidFill>
                    <a:srgbClr val="322F31"/>
                  </a:solidFill>
                </a:rPr>
                <a:t> ck</a:t>
              </a:r>
              <a:r>
                <a:rPr lang="en-US" sz="1400" baseline="-25000" dirty="0" smtClean="0">
                  <a:solidFill>
                    <a:srgbClr val="322F31"/>
                  </a:solidFill>
                </a:rPr>
                <a:t>1</a:t>
              </a:r>
              <a:r>
                <a:rPr lang="en-US" sz="1400" dirty="0" smtClean="0">
                  <a:solidFill>
                    <a:srgbClr val="322F31"/>
                  </a:solidFill>
                </a:rPr>
                <a:t> </a:t>
              </a:r>
              <a:r>
                <a:rPr lang="en-US" sz="1400" dirty="0" smtClean="0">
                  <a:solidFill>
                    <a:srgbClr val="322F31"/>
                  </a:solidFill>
                </a:rPr>
                <a:t>end </a:t>
              </a:r>
              <a:r>
                <a:rPr lang="en-US" sz="1400" dirty="0" smtClean="0">
                  <a:solidFill>
                    <a:srgbClr val="322F31"/>
                  </a:solidFill>
                </a:rPr>
                <a:t>sdi</a:t>
              </a:r>
              <a:r>
                <a:rPr lang="en-US" sz="1400" dirty="0" smtClean="0">
                  <a:solidFill>
                    <a:srgbClr val="322F31"/>
                  </a:solidFill>
                </a:rPr>
                <a:t> </a:t>
              </a:r>
              <a:r>
                <a:rPr lang="en-US" sz="1400" dirty="0" smtClean="0">
                  <a:solidFill>
                    <a:srgbClr val="322F31"/>
                  </a:solidFill>
                </a:rPr>
                <a:t>sdo</a:t>
              </a:r>
              <a:r>
                <a:rPr lang="en-US" sz="1400" dirty="0" smtClean="0">
                  <a:solidFill>
                    <a:srgbClr val="322F31"/>
                  </a:solidFill>
                </a:rPr>
                <a:t> ck </a:t>
              </a:r>
              <a:endParaRPr lang="en-US" sz="1400" dirty="0">
                <a:solidFill>
                  <a:srgbClr val="322F31"/>
                </a:solidFill>
              </a:endParaRPr>
            </a:p>
          </p:txBody>
        </p:sp>
        <p:sp>
          <p:nvSpPr>
            <p:cNvPr id="40" name="TextBox 39"/>
            <p:cNvSpPr txBox="1"/>
            <p:nvPr/>
          </p:nvSpPr>
          <p:spPr>
            <a:xfrm>
              <a:off x="5915769" y="3313748"/>
              <a:ext cx="3090631" cy="3152269"/>
            </a:xfrm>
            <a:prstGeom prst="rect">
              <a:avLst/>
            </a:prstGeom>
            <a:noFill/>
          </p:spPr>
          <p:txBody>
            <a:bodyPr wrap="none" rtlCol="0">
              <a:spAutoFit/>
            </a:bodyPr>
            <a:lstStyle/>
            <a:p>
              <a:pPr marL="91440" indent="91440" fontAlgn="base">
                <a:spcBef>
                  <a:spcPct val="0"/>
                </a:spcBef>
                <a:spcAft>
                  <a:spcPct val="0"/>
                </a:spcAft>
                <a:buFont typeface="Arial" pitchFamily="34" charset="0"/>
                <a:buChar char="•"/>
              </a:pPr>
              <a:r>
                <a:rPr lang="en-US" sz="1600" b="1" dirty="0" smtClean="0">
                  <a:solidFill>
                    <a:srgbClr val="322F31"/>
                  </a:solidFill>
                </a:rPr>
                <a:t> additional multiplexing</a:t>
              </a:r>
            </a:p>
            <a:p>
              <a:pPr marL="91440" indent="91440" fontAlgn="base">
                <a:spcBef>
                  <a:spcPct val="0"/>
                </a:spcBef>
                <a:spcAft>
                  <a:spcPct val="0"/>
                </a:spcAft>
              </a:pPr>
              <a:r>
                <a:rPr lang="en-US" sz="1600" b="1" dirty="0" smtClean="0">
                  <a:solidFill>
                    <a:srgbClr val="322F31"/>
                  </a:solidFill>
                </a:rPr>
                <a:t>             </a:t>
              </a:r>
              <a:r>
                <a:rPr lang="en-US" sz="1600" dirty="0" smtClean="0">
                  <a:solidFill>
                    <a:srgbClr val="322F31"/>
                  </a:solidFill>
                </a:rPr>
                <a:t>(total ≥128:1)</a:t>
              </a:r>
            </a:p>
            <a:p>
              <a:pPr marL="91440" indent="91440" fontAlgn="base">
                <a:spcBef>
                  <a:spcPct val="0"/>
                </a:spcBef>
                <a:spcAft>
                  <a:spcPct val="0"/>
                </a:spcAft>
                <a:buFont typeface="Arial" pitchFamily="34" charset="0"/>
                <a:buChar char="•"/>
              </a:pPr>
              <a:r>
                <a:rPr lang="en-US" sz="1600" dirty="0" smtClean="0">
                  <a:solidFill>
                    <a:srgbClr val="322F31"/>
                  </a:solidFill>
                </a:rPr>
                <a:t> </a:t>
              </a:r>
              <a:r>
                <a:rPr lang="en-US" sz="1600" b="1" i="1" dirty="0" smtClean="0">
                  <a:solidFill>
                    <a:srgbClr val="FF0000"/>
                  </a:solidFill>
                </a:rPr>
                <a:t>support non-reduction</a:t>
              </a:r>
            </a:p>
            <a:p>
              <a:pPr marL="91440" fontAlgn="base">
                <a:spcBef>
                  <a:spcPct val="0"/>
                </a:spcBef>
                <a:spcAft>
                  <a:spcPct val="0"/>
                </a:spcAft>
              </a:pPr>
              <a:r>
                <a:rPr lang="en-US" sz="1600" b="1" i="1" dirty="0" smtClean="0">
                  <a:solidFill>
                    <a:srgbClr val="FF0000"/>
                  </a:solidFill>
                </a:rPr>
                <a:t>   transparent mode</a:t>
              </a:r>
            </a:p>
            <a:p>
              <a:pPr marL="91440" indent="91440" fontAlgn="base">
                <a:spcBef>
                  <a:spcPct val="0"/>
                </a:spcBef>
                <a:spcAft>
                  <a:spcPct val="0"/>
                </a:spcAft>
                <a:buFont typeface="Arial" pitchFamily="34" charset="0"/>
                <a:buChar char="•"/>
              </a:pPr>
              <a:r>
                <a:rPr lang="en-US" sz="1600" dirty="0" smtClean="0">
                  <a:solidFill>
                    <a:srgbClr val="322F31"/>
                  </a:solidFill>
                </a:rPr>
                <a:t> </a:t>
              </a:r>
              <a:r>
                <a:rPr lang="en-US" sz="1600" b="1" i="1" dirty="0" smtClean="0">
                  <a:solidFill>
                    <a:srgbClr val="FF0000"/>
                  </a:solidFill>
                </a:rPr>
                <a:t>max output data rate </a:t>
              </a:r>
            </a:p>
            <a:p>
              <a:pPr marL="91440" fontAlgn="base">
                <a:spcBef>
                  <a:spcPct val="0"/>
                </a:spcBef>
                <a:spcAft>
                  <a:spcPct val="0"/>
                </a:spcAft>
              </a:pPr>
              <a:r>
                <a:rPr lang="en-US" sz="1600" b="1" i="1" dirty="0" smtClean="0">
                  <a:solidFill>
                    <a:srgbClr val="FF0000"/>
                  </a:solidFill>
                </a:rPr>
                <a:t>   960Mbit/s or 1.92Gbit/s </a:t>
              </a:r>
            </a:p>
            <a:p>
              <a:pPr marL="91440" indent="91440" fontAlgn="base">
                <a:spcBef>
                  <a:spcPct val="0"/>
                </a:spcBef>
                <a:spcAft>
                  <a:spcPct val="0"/>
                </a:spcAft>
                <a:buFont typeface="Arial" pitchFamily="34" charset="0"/>
                <a:buChar char="•"/>
              </a:pPr>
              <a:r>
                <a:rPr lang="en-US" sz="1600" dirty="0" smtClean="0">
                  <a:solidFill>
                    <a:srgbClr val="322F31"/>
                  </a:solidFill>
                </a:rPr>
                <a:t>timestamp</a:t>
              </a:r>
            </a:p>
            <a:p>
              <a:pPr marL="91440" indent="91440" fontAlgn="base">
                <a:spcBef>
                  <a:spcPct val="0"/>
                </a:spcBef>
                <a:spcAft>
                  <a:spcPct val="0"/>
                </a:spcAft>
                <a:buFont typeface="Arial" pitchFamily="34" charset="0"/>
                <a:buChar char="•"/>
              </a:pPr>
              <a:r>
                <a:rPr lang="en-US" sz="1600" dirty="0" smtClean="0">
                  <a:solidFill>
                    <a:srgbClr val="322F31"/>
                  </a:solidFill>
                </a:rPr>
                <a:t> compression</a:t>
              </a:r>
            </a:p>
            <a:p>
              <a:pPr marL="91440" indent="91440" fontAlgn="base">
                <a:spcBef>
                  <a:spcPct val="0"/>
                </a:spcBef>
                <a:spcAft>
                  <a:spcPct val="0"/>
                </a:spcAft>
                <a:buFont typeface="Arial" pitchFamily="34" charset="0"/>
                <a:buChar char="•"/>
              </a:pPr>
              <a:r>
                <a:rPr lang="en-US" sz="1600" dirty="0" smtClean="0">
                  <a:solidFill>
                    <a:srgbClr val="322F31"/>
                  </a:solidFill>
                </a:rPr>
                <a:t> zero suppression</a:t>
              </a:r>
            </a:p>
            <a:p>
              <a:pPr marL="91440" indent="91440" fontAlgn="base">
                <a:spcBef>
                  <a:spcPct val="0"/>
                </a:spcBef>
                <a:spcAft>
                  <a:spcPct val="0"/>
                </a:spcAft>
                <a:buFont typeface="Arial" pitchFamily="34" charset="0"/>
                <a:buChar char="•"/>
              </a:pPr>
              <a:r>
                <a:rPr lang="en-US" sz="1600" dirty="0" smtClean="0">
                  <a:solidFill>
                    <a:srgbClr val="322F31"/>
                  </a:solidFill>
                </a:rPr>
                <a:t> neighbor triggering</a:t>
              </a:r>
            </a:p>
          </p:txBody>
        </p:sp>
        <p:sp>
          <p:nvSpPr>
            <p:cNvPr id="42" name="TextBox 41"/>
            <p:cNvSpPr txBox="1"/>
            <p:nvPr/>
          </p:nvSpPr>
          <p:spPr>
            <a:xfrm>
              <a:off x="6315075" y="210770"/>
              <a:ext cx="1178528" cy="369332"/>
            </a:xfrm>
            <a:prstGeom prst="rect">
              <a:avLst/>
            </a:prstGeom>
            <a:noFill/>
          </p:spPr>
          <p:txBody>
            <a:bodyPr wrap="none" rtlCol="0">
              <a:noAutofit/>
            </a:bodyPr>
            <a:lstStyle/>
            <a:p>
              <a:pPr fontAlgn="base">
                <a:spcBef>
                  <a:spcPct val="0"/>
                </a:spcBef>
                <a:spcAft>
                  <a:spcPct val="0"/>
                </a:spcAft>
              </a:pPr>
              <a:r>
                <a:rPr lang="en-US" sz="2400" b="1" dirty="0" smtClean="0">
                  <a:solidFill>
                    <a:srgbClr val="C00000"/>
                  </a:solidFill>
                </a:rPr>
                <a:t>Cold FPGA</a:t>
              </a:r>
              <a:endParaRPr lang="en-US" sz="2400" b="1" dirty="0">
                <a:solidFill>
                  <a:srgbClr val="C00000"/>
                </a:solidFill>
              </a:endParaRPr>
            </a:p>
          </p:txBody>
        </p:sp>
        <p:cxnSp>
          <p:nvCxnSpPr>
            <p:cNvPr id="43" name="Straight Connector 42"/>
            <p:cNvCxnSpPr/>
            <p:nvPr/>
          </p:nvCxnSpPr>
          <p:spPr>
            <a:xfrm>
              <a:off x="4953000" y="685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53000" y="838200"/>
              <a:ext cx="228600" cy="0"/>
            </a:xfrm>
            <a:prstGeom prst="line">
              <a:avLst/>
            </a:prstGeom>
            <a:ln w="2540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181600" y="528935"/>
              <a:ext cx="898003" cy="430887"/>
            </a:xfrm>
            <a:prstGeom prst="rect">
              <a:avLst/>
            </a:prstGeom>
            <a:noFill/>
          </p:spPr>
          <p:txBody>
            <a:bodyPr wrap="none" rtlCol="0">
              <a:spAutoFit/>
            </a:bodyPr>
            <a:lstStyle/>
            <a:p>
              <a:pPr fontAlgn="base">
                <a:spcBef>
                  <a:spcPct val="0"/>
                </a:spcBef>
                <a:spcAft>
                  <a:spcPct val="0"/>
                </a:spcAft>
              </a:pPr>
              <a:r>
                <a:rPr lang="en-US" sz="1100" i="1" dirty="0" smtClean="0">
                  <a:solidFill>
                    <a:srgbClr val="322F31"/>
                  </a:solidFill>
                </a:rPr>
                <a:t>single ended</a:t>
              </a:r>
            </a:p>
            <a:p>
              <a:pPr fontAlgn="base">
                <a:spcBef>
                  <a:spcPct val="0"/>
                </a:spcBef>
                <a:spcAft>
                  <a:spcPct val="0"/>
                </a:spcAft>
              </a:pPr>
              <a:r>
                <a:rPr lang="en-US" sz="1100" i="1" dirty="0" smtClean="0">
                  <a:solidFill>
                    <a:srgbClr val="322F31"/>
                  </a:solidFill>
                </a:rPr>
                <a:t>differential</a:t>
              </a:r>
              <a:endParaRPr lang="en-US" sz="1100" i="1" dirty="0">
                <a:solidFill>
                  <a:srgbClr val="322F31"/>
                </a:solidFill>
              </a:endParaRPr>
            </a:p>
          </p:txBody>
        </p:sp>
        <p:cxnSp>
          <p:nvCxnSpPr>
            <p:cNvPr id="46" name="Straight Connector 45"/>
            <p:cNvCxnSpPr/>
            <p:nvPr/>
          </p:nvCxnSpPr>
          <p:spPr>
            <a:xfrm flipV="1">
              <a:off x="5915768" y="2426732"/>
              <a:ext cx="0" cy="304800"/>
            </a:xfrm>
            <a:prstGeom prst="line">
              <a:avLst/>
            </a:prstGeom>
            <a:ln w="38100" cap="rnd" cmpd="sng">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15000" y="1828800"/>
              <a:ext cx="0" cy="1676400"/>
            </a:xfrm>
            <a:prstGeom prst="line">
              <a:avLst/>
            </a:prstGeom>
            <a:ln>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029200" y="3543419"/>
              <a:ext cx="685800" cy="0"/>
            </a:xfrm>
            <a:prstGeom prst="line">
              <a:avLst/>
            </a:prstGeom>
            <a:ln>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715000" y="3048000"/>
              <a:ext cx="0" cy="495419"/>
            </a:xfrm>
            <a:prstGeom prst="line">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085850" y="3313748"/>
              <a:ext cx="3962400" cy="369332"/>
            </a:xfrm>
            <a:prstGeom prst="rect">
              <a:avLst/>
            </a:prstGeom>
            <a:noFill/>
          </p:spPr>
          <p:txBody>
            <a:bodyPr wrap="square" rtlCol="0">
              <a:noAutofit/>
            </a:bodyPr>
            <a:lstStyle/>
            <a:p>
              <a:pPr algn="r" fontAlgn="base">
                <a:spcBef>
                  <a:spcPct val="0"/>
                </a:spcBef>
                <a:spcAft>
                  <a:spcPct val="0"/>
                </a:spcAft>
              </a:pPr>
              <a:r>
                <a:rPr lang="en-US" sz="1600" dirty="0" smtClean="0">
                  <a:solidFill>
                    <a:srgbClr val="C00000"/>
                  </a:solidFill>
                </a:rPr>
                <a:t>7 additional 16 channel chains</a:t>
              </a:r>
              <a:endParaRPr lang="en-US" sz="1600" dirty="0">
                <a:solidFill>
                  <a:srgbClr val="C00000"/>
                </a:solidFill>
              </a:endParaRPr>
            </a:p>
          </p:txBody>
        </p:sp>
        <p:grpSp>
          <p:nvGrpSpPr>
            <p:cNvPr id="41" name="Group 225"/>
            <p:cNvGrpSpPr/>
            <p:nvPr/>
          </p:nvGrpSpPr>
          <p:grpSpPr>
            <a:xfrm>
              <a:off x="198593" y="210770"/>
              <a:ext cx="5507268" cy="3142256"/>
              <a:chOff x="46194" y="210770"/>
              <a:chExt cx="5507268" cy="3142256"/>
            </a:xfrm>
          </p:grpSpPr>
          <p:cxnSp>
            <p:nvCxnSpPr>
              <p:cNvPr id="53" name="Straight Connector 52"/>
              <p:cNvCxnSpPr/>
              <p:nvPr/>
            </p:nvCxnSpPr>
            <p:spPr>
              <a:xfrm>
                <a:off x="228600" y="2209800"/>
                <a:ext cx="309193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28600" y="1143000"/>
                <a:ext cx="309193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28600" y="2362200"/>
                <a:ext cx="309193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28600" y="990600"/>
                <a:ext cx="309193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3"/>
              <p:cNvPicPr>
                <a:picLocks noChangeAspect="1" noChangeArrowheads="1"/>
              </p:cNvPicPr>
              <p:nvPr/>
            </p:nvPicPr>
            <p:blipFill>
              <a:blip r:embed="rId2" cstate="print"/>
              <a:srcRect/>
              <a:stretch>
                <a:fillRect/>
              </a:stretch>
            </p:blipFill>
            <p:spPr bwMode="auto">
              <a:xfrm>
                <a:off x="688780" y="741112"/>
                <a:ext cx="1749619" cy="1914220"/>
              </a:xfrm>
              <a:prstGeom prst="rect">
                <a:avLst/>
              </a:prstGeom>
              <a:noFill/>
              <a:ln w="9525">
                <a:noFill/>
                <a:miter lim="800000"/>
                <a:headEnd/>
                <a:tailEnd/>
              </a:ln>
              <a:effectLst/>
            </p:spPr>
          </p:pic>
          <p:sp>
            <p:nvSpPr>
              <p:cNvPr id="58" name="TextBox 57"/>
              <p:cNvSpPr txBox="1"/>
              <p:nvPr/>
            </p:nvSpPr>
            <p:spPr>
              <a:xfrm rot="16200000">
                <a:off x="-242537" y="1425151"/>
                <a:ext cx="1143002" cy="565540"/>
              </a:xfrm>
              <a:prstGeom prst="rect">
                <a:avLst/>
              </a:prstGeom>
              <a:noFill/>
            </p:spPr>
            <p:txBody>
              <a:bodyPr wrap="square" rtlCol="0">
                <a:spAutoFit/>
              </a:bodyPr>
              <a:lstStyle/>
              <a:p>
                <a:pPr algn="ctr" fontAlgn="base">
                  <a:lnSpc>
                    <a:spcPts val="1600"/>
                  </a:lnSpc>
                  <a:spcBef>
                    <a:spcPct val="0"/>
                  </a:spcBef>
                  <a:spcAft>
                    <a:spcPct val="0"/>
                  </a:spcAft>
                </a:pPr>
                <a:r>
                  <a:rPr lang="en-US" sz="1400" dirty="0" smtClean="0">
                    <a:solidFill>
                      <a:srgbClr val="322F31"/>
                    </a:solidFill>
                  </a:rPr>
                  <a:t> 16 wires</a:t>
                </a:r>
              </a:p>
              <a:p>
                <a:pPr algn="ctr" fontAlgn="base">
                  <a:lnSpc>
                    <a:spcPts val="1600"/>
                  </a:lnSpc>
                  <a:spcBef>
                    <a:spcPct val="0"/>
                  </a:spcBef>
                  <a:spcAft>
                    <a:spcPct val="0"/>
                  </a:spcAft>
                </a:pPr>
                <a:r>
                  <a:rPr lang="en-US" sz="1400" dirty="0" smtClean="0">
                    <a:solidFill>
                      <a:srgbClr val="322F31"/>
                    </a:solidFill>
                  </a:rPr>
                  <a:t>……..</a:t>
                </a:r>
              </a:p>
            </p:txBody>
          </p:sp>
          <p:sp>
            <p:nvSpPr>
              <p:cNvPr id="59" name="TextBox 58"/>
              <p:cNvSpPr txBox="1"/>
              <p:nvPr/>
            </p:nvSpPr>
            <p:spPr>
              <a:xfrm rot="16200000">
                <a:off x="2122185" y="1278213"/>
                <a:ext cx="1371600" cy="796372"/>
              </a:xfrm>
              <a:prstGeom prst="rect">
                <a:avLst/>
              </a:prstGeom>
              <a:noFill/>
            </p:spPr>
            <p:txBody>
              <a:bodyPr wrap="square" rtlCol="0">
                <a:spAutoFit/>
              </a:bodyPr>
              <a:lstStyle/>
              <a:p>
                <a:pPr algn="ctr" fontAlgn="base">
                  <a:lnSpc>
                    <a:spcPts val="1600"/>
                  </a:lnSpc>
                  <a:spcBef>
                    <a:spcPct val="0"/>
                  </a:spcBef>
                  <a:spcAft>
                    <a:spcPct val="0"/>
                  </a:spcAft>
                </a:pPr>
                <a:r>
                  <a:rPr lang="en-US" sz="1400" dirty="0" smtClean="0">
                    <a:solidFill>
                      <a:srgbClr val="322F31"/>
                    </a:solidFill>
                  </a:rPr>
                  <a:t>16</a:t>
                </a:r>
              </a:p>
              <a:p>
                <a:pPr algn="ctr" fontAlgn="base">
                  <a:lnSpc>
                    <a:spcPts val="1600"/>
                  </a:lnSpc>
                  <a:spcBef>
                    <a:spcPct val="0"/>
                  </a:spcBef>
                  <a:spcAft>
                    <a:spcPct val="0"/>
                  </a:spcAft>
                </a:pPr>
                <a:r>
                  <a:rPr lang="en-US" sz="1400" dirty="0" smtClean="0">
                    <a:solidFill>
                      <a:srgbClr val="322F31"/>
                    </a:solidFill>
                  </a:rPr>
                  <a:t>Waveforms</a:t>
                </a:r>
              </a:p>
              <a:p>
                <a:pPr algn="ctr" fontAlgn="base">
                  <a:lnSpc>
                    <a:spcPts val="1600"/>
                  </a:lnSpc>
                  <a:spcBef>
                    <a:spcPct val="0"/>
                  </a:spcBef>
                  <a:spcAft>
                    <a:spcPct val="0"/>
                  </a:spcAft>
                </a:pPr>
                <a:r>
                  <a:rPr lang="en-US" sz="1400" dirty="0" smtClean="0">
                    <a:solidFill>
                      <a:srgbClr val="322F31"/>
                    </a:solidFill>
                  </a:rPr>
                  <a:t>……..</a:t>
                </a:r>
                <a:endParaRPr lang="en-US" sz="1400" dirty="0">
                  <a:solidFill>
                    <a:srgbClr val="322F31"/>
                  </a:solidFill>
                </a:endParaRPr>
              </a:p>
            </p:txBody>
          </p:sp>
          <p:sp>
            <p:nvSpPr>
              <p:cNvPr id="60" name="TextBox 59"/>
              <p:cNvSpPr txBox="1"/>
              <p:nvPr/>
            </p:nvSpPr>
            <p:spPr>
              <a:xfrm>
                <a:off x="847726" y="210770"/>
                <a:ext cx="886781" cy="369332"/>
              </a:xfrm>
              <a:prstGeom prst="rect">
                <a:avLst/>
              </a:prstGeom>
              <a:noFill/>
            </p:spPr>
            <p:txBody>
              <a:bodyPr wrap="none" rtlCol="0">
                <a:noAutofit/>
              </a:bodyPr>
              <a:lstStyle/>
              <a:p>
                <a:pPr fontAlgn="base">
                  <a:spcBef>
                    <a:spcPct val="0"/>
                  </a:spcBef>
                  <a:spcAft>
                    <a:spcPct val="0"/>
                  </a:spcAft>
                </a:pPr>
                <a:r>
                  <a:rPr lang="en-US" sz="2400" b="1" dirty="0" smtClean="0">
                    <a:solidFill>
                      <a:srgbClr val="C00000"/>
                    </a:solidFill>
                  </a:rPr>
                  <a:t>FE ASIC</a:t>
                </a:r>
                <a:endParaRPr lang="en-US" sz="2400" b="1" dirty="0">
                  <a:solidFill>
                    <a:srgbClr val="C00000"/>
                  </a:solidFill>
                </a:endParaRPr>
              </a:p>
            </p:txBody>
          </p:sp>
          <p:sp>
            <p:nvSpPr>
              <p:cNvPr id="61" name="TextBox 60"/>
              <p:cNvSpPr txBox="1"/>
              <p:nvPr/>
            </p:nvSpPr>
            <p:spPr>
              <a:xfrm>
                <a:off x="1345722" y="2973234"/>
                <a:ext cx="1437653" cy="379792"/>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cs</a:t>
                </a:r>
                <a:r>
                  <a:rPr lang="en-US" sz="1400" baseline="-25000" dirty="0" smtClean="0">
                    <a:solidFill>
                      <a:srgbClr val="322F31"/>
                    </a:solidFill>
                  </a:rPr>
                  <a:t>1</a:t>
                </a:r>
                <a:r>
                  <a:rPr lang="en-US" sz="1400" dirty="0" smtClean="0">
                    <a:solidFill>
                      <a:srgbClr val="322F31"/>
                    </a:solidFill>
                  </a:rPr>
                  <a:t> </a:t>
                </a:r>
                <a:r>
                  <a:rPr lang="en-US" sz="1400" dirty="0" smtClean="0">
                    <a:solidFill>
                      <a:srgbClr val="322F31"/>
                    </a:solidFill>
                  </a:rPr>
                  <a:t>sdi</a:t>
                </a:r>
                <a:r>
                  <a:rPr lang="en-US" sz="1400" dirty="0" smtClean="0">
                    <a:solidFill>
                      <a:srgbClr val="322F31"/>
                    </a:solidFill>
                  </a:rPr>
                  <a:t> </a:t>
                </a:r>
                <a:r>
                  <a:rPr lang="en-US" sz="1400" dirty="0" smtClean="0">
                    <a:solidFill>
                      <a:srgbClr val="322F31"/>
                    </a:solidFill>
                  </a:rPr>
                  <a:t>sdo</a:t>
                </a:r>
                <a:r>
                  <a:rPr lang="en-US" sz="1400" dirty="0" smtClean="0">
                    <a:solidFill>
                      <a:srgbClr val="322F31"/>
                    </a:solidFill>
                  </a:rPr>
                  <a:t> ck</a:t>
                </a:r>
                <a:endParaRPr lang="en-US" sz="1400" baseline="-25000" dirty="0">
                  <a:solidFill>
                    <a:srgbClr val="322F31"/>
                  </a:solidFill>
                </a:endParaRPr>
              </a:p>
            </p:txBody>
          </p:sp>
          <p:sp>
            <p:nvSpPr>
              <p:cNvPr id="62" name="TextBox 61"/>
              <p:cNvSpPr txBox="1"/>
              <p:nvPr/>
            </p:nvSpPr>
            <p:spPr>
              <a:xfrm>
                <a:off x="4520808" y="1846276"/>
                <a:ext cx="1032654" cy="307777"/>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ck 192 MHz</a:t>
                </a:r>
                <a:endParaRPr lang="en-US" sz="1400" dirty="0">
                  <a:solidFill>
                    <a:srgbClr val="322F31"/>
                  </a:solidFill>
                </a:endParaRPr>
              </a:p>
            </p:txBody>
          </p:sp>
          <p:sp>
            <p:nvSpPr>
              <p:cNvPr id="63" name="TextBox 62"/>
              <p:cNvSpPr txBox="1"/>
              <p:nvPr/>
            </p:nvSpPr>
            <p:spPr>
              <a:xfrm>
                <a:off x="3115672" y="210770"/>
                <a:ext cx="1075936" cy="369332"/>
              </a:xfrm>
              <a:prstGeom prst="rect">
                <a:avLst/>
              </a:prstGeom>
              <a:noFill/>
            </p:spPr>
            <p:txBody>
              <a:bodyPr wrap="none" rtlCol="0">
                <a:noAutofit/>
              </a:bodyPr>
              <a:lstStyle/>
              <a:p>
                <a:pPr fontAlgn="base">
                  <a:spcBef>
                    <a:spcPct val="0"/>
                  </a:spcBef>
                  <a:spcAft>
                    <a:spcPct val="0"/>
                  </a:spcAft>
                </a:pPr>
                <a:r>
                  <a:rPr lang="en-US" sz="2400" b="1" dirty="0" smtClean="0">
                    <a:solidFill>
                      <a:srgbClr val="C00000"/>
                    </a:solidFill>
                  </a:rPr>
                  <a:t>ADC ASIC</a:t>
                </a:r>
                <a:endParaRPr lang="en-US" sz="2400" b="1" dirty="0">
                  <a:solidFill>
                    <a:srgbClr val="C00000"/>
                  </a:solidFill>
                </a:endParaRPr>
              </a:p>
            </p:txBody>
          </p:sp>
          <p:pic>
            <p:nvPicPr>
              <p:cNvPr id="64" name="Picture 2"/>
              <p:cNvPicPr>
                <a:picLocks noChangeAspect="1" noChangeArrowheads="1"/>
              </p:cNvPicPr>
              <p:nvPr/>
            </p:nvPicPr>
            <p:blipFill>
              <a:blip r:embed="rId3" cstate="print"/>
              <a:srcRect/>
              <a:stretch>
                <a:fillRect/>
              </a:stretch>
            </p:blipFill>
            <p:spPr bwMode="auto">
              <a:xfrm>
                <a:off x="3167136" y="741112"/>
                <a:ext cx="1354342" cy="1899512"/>
              </a:xfrm>
              <a:prstGeom prst="rect">
                <a:avLst/>
              </a:prstGeom>
              <a:noFill/>
              <a:ln w="9525">
                <a:noFill/>
                <a:miter lim="800000"/>
                <a:headEnd/>
                <a:tailEnd/>
              </a:ln>
              <a:effectLst/>
            </p:spPr>
          </p:pic>
          <p:sp>
            <p:nvSpPr>
              <p:cNvPr id="65" name="TextBox 64"/>
              <p:cNvSpPr txBox="1"/>
              <p:nvPr/>
            </p:nvSpPr>
            <p:spPr>
              <a:xfrm>
                <a:off x="4572000" y="1151066"/>
                <a:ext cx="445956" cy="307777"/>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Lo8</a:t>
                </a:r>
                <a:endParaRPr lang="en-US" sz="1400" dirty="0">
                  <a:solidFill>
                    <a:srgbClr val="322F31"/>
                  </a:solidFill>
                </a:endParaRPr>
              </a:p>
            </p:txBody>
          </p:sp>
          <p:sp>
            <p:nvSpPr>
              <p:cNvPr id="66" name="TextBox 65"/>
              <p:cNvSpPr txBox="1"/>
              <p:nvPr/>
            </p:nvSpPr>
            <p:spPr>
              <a:xfrm>
                <a:off x="4572000" y="1626078"/>
                <a:ext cx="429926" cy="307777"/>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Hi8</a:t>
                </a:r>
                <a:endParaRPr lang="en-US" sz="1400" dirty="0">
                  <a:solidFill>
                    <a:srgbClr val="322F31"/>
                  </a:solidFill>
                </a:endParaRPr>
              </a:p>
            </p:txBody>
          </p:sp>
          <p:sp>
            <p:nvSpPr>
              <p:cNvPr id="67" name="TextBox 45"/>
              <p:cNvSpPr txBox="1"/>
              <p:nvPr/>
            </p:nvSpPr>
            <p:spPr>
              <a:xfrm>
                <a:off x="4741844" y="2277374"/>
                <a:ext cx="543177" cy="379792"/>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ena</a:t>
                </a:r>
                <a:endParaRPr lang="en-US" sz="1400" dirty="0">
                  <a:solidFill>
                    <a:srgbClr val="322F31"/>
                  </a:solidFill>
                </a:endParaRPr>
              </a:p>
            </p:txBody>
          </p:sp>
          <p:sp>
            <p:nvSpPr>
              <p:cNvPr id="68" name="TextBox 67"/>
              <p:cNvSpPr txBox="1"/>
              <p:nvPr/>
            </p:nvSpPr>
            <p:spPr>
              <a:xfrm>
                <a:off x="3657599" y="2973234"/>
                <a:ext cx="1291580" cy="379792"/>
              </a:xfrm>
              <a:prstGeom prst="rect">
                <a:avLst/>
              </a:prstGeom>
              <a:noFill/>
            </p:spPr>
            <p:txBody>
              <a:bodyPr wrap="none" rtlCol="0">
                <a:spAutoFit/>
              </a:bodyPr>
              <a:lstStyle/>
              <a:p>
                <a:pPr fontAlgn="base">
                  <a:spcBef>
                    <a:spcPct val="0"/>
                  </a:spcBef>
                  <a:spcAft>
                    <a:spcPct val="0"/>
                  </a:spcAft>
                </a:pPr>
                <a:r>
                  <a:rPr lang="en-US" sz="1400" dirty="0" smtClean="0">
                    <a:solidFill>
                      <a:srgbClr val="322F31"/>
                    </a:solidFill>
                  </a:rPr>
                  <a:t>cs</a:t>
                </a:r>
                <a:r>
                  <a:rPr lang="en-US" sz="1400" baseline="-25000" dirty="0" smtClean="0">
                    <a:solidFill>
                      <a:srgbClr val="322F31"/>
                    </a:solidFill>
                  </a:rPr>
                  <a:t>2</a:t>
                </a:r>
                <a:r>
                  <a:rPr lang="en-US" sz="1400" dirty="0" smtClean="0">
                    <a:solidFill>
                      <a:srgbClr val="322F31"/>
                    </a:solidFill>
                  </a:rPr>
                  <a:t>  </a:t>
                </a:r>
                <a:r>
                  <a:rPr lang="en-US" sz="1400" dirty="0" smtClean="0">
                    <a:solidFill>
                      <a:srgbClr val="322F31"/>
                    </a:solidFill>
                  </a:rPr>
                  <a:t>sdi</a:t>
                </a:r>
                <a:r>
                  <a:rPr lang="en-US" sz="1400" dirty="0" smtClean="0">
                    <a:solidFill>
                      <a:srgbClr val="322F31"/>
                    </a:solidFill>
                  </a:rPr>
                  <a:t>  </a:t>
                </a:r>
                <a:r>
                  <a:rPr lang="en-US" sz="1400" dirty="0" smtClean="0">
                    <a:solidFill>
                      <a:srgbClr val="322F31"/>
                    </a:solidFill>
                  </a:rPr>
                  <a:t>sdo</a:t>
                </a:r>
                <a:endParaRPr lang="en-US" sz="1400" dirty="0">
                  <a:solidFill>
                    <a:srgbClr val="322F31"/>
                  </a:solidFill>
                </a:endParaRPr>
              </a:p>
            </p:txBody>
          </p:sp>
          <p:cxnSp>
            <p:nvCxnSpPr>
              <p:cNvPr id="69" name="Straight Connector 68"/>
              <p:cNvCxnSpPr/>
              <p:nvPr/>
            </p:nvCxnSpPr>
            <p:spPr>
              <a:xfrm>
                <a:off x="3886200" y="2633930"/>
                <a:ext cx="0" cy="384048"/>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513052" y="2209800"/>
                <a:ext cx="304800" cy="0"/>
              </a:xfrm>
              <a:prstGeom prst="line">
                <a:avLst/>
              </a:prstGeom>
              <a:ln w="50800" cmpd="dbl">
                <a:solidFill>
                  <a:schemeClr val="tx1"/>
                </a:solidFill>
                <a:headEnd type="triangle" w="sm" len="sm"/>
                <a:tailEnd w="sm" len="sm"/>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513052" y="2438400"/>
                <a:ext cx="304800" cy="0"/>
              </a:xfrm>
              <a:prstGeom prst="line">
                <a:avLst/>
              </a:prstGeom>
              <a:ln w="50800" cmpd="dbl">
                <a:solidFill>
                  <a:schemeClr val="tx1"/>
                </a:solidFill>
                <a:headEnd type="triangle" w="sm" len="sm"/>
                <a:tailEnd w="sm" len="sm"/>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286000" y="2590800"/>
                <a:ext cx="0" cy="38100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47870" y="2632496"/>
                <a:ext cx="0" cy="384048"/>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4419600" y="2590800"/>
                <a:ext cx="0" cy="45720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524000" y="2583608"/>
                <a:ext cx="0" cy="384048"/>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785670" y="2582174"/>
                <a:ext cx="0" cy="384048"/>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2057400" y="2540478"/>
                <a:ext cx="0" cy="45720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H="1" flipV="1">
              <a:off x="7573992" y="966158"/>
              <a:ext cx="0" cy="34506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p:nvCxnSpPr>
        <p:spPr>
          <a:xfrm flipV="1">
            <a:off x="4971113" y="2107751"/>
            <a:ext cx="67733" cy="111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971113" y="2231253"/>
            <a:ext cx="67733" cy="111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Slide Number Placeholder 33"/>
          <p:cNvSpPr>
            <a:spLocks noGrp="1"/>
          </p:cNvSpPr>
          <p:nvPr>
            <p:ph type="sldNum" sz="quarter" idx="12"/>
          </p:nvPr>
        </p:nvSpPr>
        <p:spPr>
          <a:xfrm>
            <a:off x="8458200" y="6248400"/>
            <a:ext cx="457200" cy="457200"/>
          </a:xfrm>
        </p:spPr>
        <p:txBody>
          <a:bodyPr/>
          <a:lstStyle/>
          <a:p>
            <a:fld id="{A83C859C-D378-E444-B9BE-26EE877FFEAE}" type="slidenum">
              <a:rPr lang="en-US" smtClean="0"/>
              <a:pPr/>
              <a:t>22</a:t>
            </a:fld>
            <a:endParaRPr lang="en-US" dirty="0"/>
          </a:p>
        </p:txBody>
      </p:sp>
    </p:spTree>
    <p:extLst>
      <p:ext uri="{BB962C8B-B14F-4D97-AF65-F5344CB8AC3E}">
        <p14:creationId xmlns="" xmlns:p14="http://schemas.microsoft.com/office/powerpoint/2010/main" val="3538116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85800" y="5943600"/>
            <a:ext cx="5943600" cy="76200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953000" y="3124200"/>
            <a:ext cx="762000" cy="1981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7162800" y="838200"/>
            <a:ext cx="1981200" cy="4267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781800" y="3886200"/>
            <a:ext cx="304800" cy="17526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52400"/>
            <a:ext cx="8382000" cy="533400"/>
          </a:xfrm>
        </p:spPr>
        <p:txBody>
          <a:bodyPr>
            <a:normAutofit fontScale="90000"/>
          </a:bodyPr>
          <a:lstStyle/>
          <a:p>
            <a:r>
              <a:rPr lang="en-US" sz="2800" b="1" dirty="0" smtClean="0">
                <a:latin typeface="Arial" pitchFamily="34" charset="0"/>
                <a:cs typeface="Arial" pitchFamily="34" charset="0"/>
              </a:rPr>
              <a:t>CMOS at 77K: Designing for </a:t>
            </a:r>
            <a:r>
              <a:rPr lang="en-US" sz="2800" b="1" i="1" dirty="0" smtClean="0">
                <a:latin typeface="Arial" pitchFamily="34" charset="0"/>
                <a:cs typeface="Arial" pitchFamily="34" charset="0"/>
              </a:rPr>
              <a:t>low power = long lifetime</a:t>
            </a:r>
            <a:endParaRPr lang="en-US" sz="2800" b="1" i="1" dirty="0">
              <a:latin typeface="Arial" pitchFamily="34" charset="0"/>
              <a:cs typeface="Arial" pitchFamily="34" charset="0"/>
            </a:endParaRPr>
          </a:p>
        </p:txBody>
      </p:sp>
      <p:sp>
        <p:nvSpPr>
          <p:cNvPr id="6" name="TextBox 5"/>
          <p:cNvSpPr txBox="1"/>
          <p:nvPr/>
        </p:nvSpPr>
        <p:spPr>
          <a:xfrm>
            <a:off x="609600" y="5943600"/>
            <a:ext cx="6019800" cy="707886"/>
          </a:xfrm>
          <a:prstGeom prst="rect">
            <a:avLst/>
          </a:prstGeom>
          <a:noFill/>
        </p:spPr>
        <p:txBody>
          <a:bodyPr wrap="square" rtlCol="0">
            <a:spAutoFit/>
          </a:bodyPr>
          <a:lstStyle/>
          <a:p>
            <a:pPr algn="ctr"/>
            <a:r>
              <a:rPr lang="en-US" sz="2000" b="1" dirty="0" smtClean="0">
                <a:solidFill>
                  <a:prstClr val="black"/>
                </a:solidFill>
              </a:rPr>
              <a:t>Design region (approx.) for low power and long lifetime at 77K (moderate inversion)  </a:t>
            </a:r>
            <a:endParaRPr lang="en-US" sz="2000" b="1" dirty="0">
              <a:solidFill>
                <a:prstClr val="black"/>
              </a:solidFill>
            </a:endParaRPr>
          </a:p>
        </p:txBody>
      </p:sp>
      <p:sp>
        <p:nvSpPr>
          <p:cNvPr id="13" name="TextBox 12"/>
          <p:cNvSpPr txBox="1"/>
          <p:nvPr/>
        </p:nvSpPr>
        <p:spPr>
          <a:xfrm>
            <a:off x="7391400" y="5486400"/>
            <a:ext cx="1219200" cy="923330"/>
          </a:xfrm>
          <a:prstGeom prst="rect">
            <a:avLst/>
          </a:prstGeom>
          <a:noFill/>
        </p:spPr>
        <p:txBody>
          <a:bodyPr wrap="square" rtlCol="0">
            <a:spAutoFit/>
          </a:bodyPr>
          <a:lstStyle/>
          <a:p>
            <a:r>
              <a:rPr lang="en-US" b="1" u="sng" dirty="0" smtClean="0">
                <a:solidFill>
                  <a:srgbClr val="C00000"/>
                </a:solidFill>
              </a:rPr>
              <a:t>Life time testing region</a:t>
            </a:r>
            <a:endParaRPr lang="en-US" b="1" u="sng" dirty="0">
              <a:solidFill>
                <a:srgbClr val="C00000"/>
              </a:solidFill>
            </a:endParaRPr>
          </a:p>
        </p:txBody>
      </p:sp>
      <p:cxnSp>
        <p:nvCxnSpPr>
          <p:cNvPr id="15" name="Straight Arrow Connector 14"/>
          <p:cNvCxnSpPr>
            <a:stCxn id="13" idx="1"/>
            <a:endCxn id="5" idx="2"/>
          </p:cNvCxnSpPr>
          <p:nvPr/>
        </p:nvCxnSpPr>
        <p:spPr>
          <a:xfrm flipH="1" flipV="1">
            <a:off x="6934200" y="5638800"/>
            <a:ext cx="457200" cy="30926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4" idx="2"/>
          </p:cNvCxnSpPr>
          <p:nvPr/>
        </p:nvCxnSpPr>
        <p:spPr>
          <a:xfrm flipV="1">
            <a:off x="5029200" y="5105400"/>
            <a:ext cx="304800" cy="838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 name="Picture 7"/>
          <p:cNvPicPr>
            <a:picLocks noChangeAspect="1" noChangeArrowheads="1"/>
          </p:cNvPicPr>
          <p:nvPr/>
        </p:nvPicPr>
        <p:blipFill>
          <a:blip r:embed="rId2" cstate="print"/>
          <a:srcRect l="2347" r="9387" b="3071"/>
          <a:stretch>
            <a:fillRect/>
          </a:stretch>
        </p:blipFill>
        <p:spPr bwMode="auto">
          <a:xfrm>
            <a:off x="0" y="152400"/>
            <a:ext cx="7467600" cy="5798610"/>
          </a:xfrm>
          <a:prstGeom prst="rect">
            <a:avLst/>
          </a:prstGeom>
          <a:noFill/>
          <a:ln w="9525">
            <a:noFill/>
            <a:miter lim="800000"/>
            <a:headEnd/>
            <a:tailEnd/>
          </a:ln>
          <a:effectLst/>
        </p:spPr>
      </p:pic>
      <p:sp>
        <p:nvSpPr>
          <p:cNvPr id="17" name="Slide Number Placeholder 16"/>
          <p:cNvSpPr>
            <a:spLocks noGrp="1"/>
          </p:cNvSpPr>
          <p:nvPr>
            <p:ph type="sldNum" sz="quarter" idx="12"/>
          </p:nvPr>
        </p:nvSpPr>
        <p:spPr>
          <a:ln>
            <a:solidFill>
              <a:schemeClr val="bg1"/>
            </a:solidFill>
          </a:ln>
        </p:spPr>
        <p:txBody>
          <a:bodyPr/>
          <a:lstStyle/>
          <a:p>
            <a:fld id="{F8297249-7604-4A25-B8A8-DF2A595F9F3D}" type="slidenum">
              <a:rPr lang="en-US" smtClean="0">
                <a:solidFill>
                  <a:prstClr val="black">
                    <a:tint val="75000"/>
                  </a:prstClr>
                </a:solidFill>
              </a:rPr>
              <a:pPr/>
              <a:t>23</a:t>
            </a:fld>
            <a:endParaRPr lang="en-US" dirty="0">
              <a:solidFill>
                <a:prstClr val="black">
                  <a:tint val="75000"/>
                </a:prstClr>
              </a:solidFill>
            </a:endParaRPr>
          </a:p>
        </p:txBody>
      </p:sp>
      <p:sp>
        <p:nvSpPr>
          <p:cNvPr id="14" name="TextBox 13"/>
          <p:cNvSpPr txBox="1"/>
          <p:nvPr/>
        </p:nvSpPr>
        <p:spPr>
          <a:xfrm>
            <a:off x="7162800" y="914400"/>
            <a:ext cx="1981200" cy="4401205"/>
          </a:xfrm>
          <a:prstGeom prst="rect">
            <a:avLst/>
          </a:prstGeom>
          <a:noFill/>
        </p:spPr>
        <p:txBody>
          <a:bodyPr wrap="square" rtlCol="0">
            <a:spAutoFit/>
          </a:bodyPr>
          <a:lstStyle/>
          <a:p>
            <a:r>
              <a:rPr lang="en-US" sz="2000" dirty="0" smtClean="0">
                <a:solidFill>
                  <a:prstClr val="black">
                    <a:lumMod val="95000"/>
                    <a:lumOff val="5000"/>
                  </a:prstClr>
                </a:solidFill>
                <a:latin typeface="Comic Sans MS" pitchFamily="66" charset="0"/>
              </a:rPr>
              <a:t> At 77-89K, charge carrier </a:t>
            </a:r>
            <a:r>
              <a:rPr lang="en-US" sz="2000" b="1" i="1" dirty="0" smtClean="0">
                <a:solidFill>
                  <a:prstClr val="black">
                    <a:lumMod val="95000"/>
                    <a:lumOff val="5000"/>
                  </a:prstClr>
                </a:solidFill>
                <a:latin typeface="Comic Sans MS" pitchFamily="66" charset="0"/>
              </a:rPr>
              <a:t>mobility</a:t>
            </a:r>
            <a:r>
              <a:rPr lang="en-US" sz="2000" dirty="0" smtClean="0">
                <a:solidFill>
                  <a:prstClr val="black">
                    <a:lumMod val="95000"/>
                    <a:lumOff val="5000"/>
                  </a:prstClr>
                </a:solidFill>
                <a:latin typeface="Comic Sans MS" pitchFamily="66" charset="0"/>
              </a:rPr>
              <a:t> </a:t>
            </a:r>
            <a:r>
              <a:rPr lang="en-US" sz="2000" i="1" u="sng" dirty="0" smtClean="0">
                <a:solidFill>
                  <a:prstClr val="black">
                    <a:lumMod val="95000"/>
                    <a:lumOff val="5000"/>
                  </a:prstClr>
                </a:solidFill>
                <a:latin typeface="Comic Sans MS" pitchFamily="66" charset="0"/>
              </a:rPr>
              <a:t>increases</a:t>
            </a:r>
            <a:r>
              <a:rPr lang="en-US" sz="2000" dirty="0" smtClean="0">
                <a:solidFill>
                  <a:prstClr val="black">
                    <a:lumMod val="95000"/>
                    <a:lumOff val="5000"/>
                  </a:prstClr>
                </a:solidFill>
                <a:latin typeface="Comic Sans MS" pitchFamily="66" charset="0"/>
              </a:rPr>
              <a:t>, </a:t>
            </a:r>
            <a:r>
              <a:rPr lang="en-US" sz="2000" b="1" i="1" dirty="0" smtClean="0">
                <a:solidFill>
                  <a:prstClr val="black">
                    <a:lumMod val="95000"/>
                    <a:lumOff val="5000"/>
                  </a:prstClr>
                </a:solidFill>
                <a:latin typeface="Comic Sans MS" pitchFamily="66" charset="0"/>
              </a:rPr>
              <a:t>thermal fluctuations </a:t>
            </a:r>
            <a:r>
              <a:rPr lang="en-US" sz="2000" i="1" u="sng" dirty="0" smtClean="0">
                <a:solidFill>
                  <a:prstClr val="black">
                    <a:lumMod val="95000"/>
                    <a:lumOff val="5000"/>
                  </a:prstClr>
                </a:solidFill>
                <a:latin typeface="Comic Sans MS" pitchFamily="66" charset="0"/>
              </a:rPr>
              <a:t>decrease</a:t>
            </a:r>
            <a:r>
              <a:rPr lang="en-US" sz="2000" i="1" dirty="0" smtClean="0">
                <a:solidFill>
                  <a:prstClr val="black">
                    <a:lumMod val="95000"/>
                    <a:lumOff val="5000"/>
                  </a:prstClr>
                </a:solidFill>
                <a:latin typeface="Comic Sans MS" pitchFamily="66" charset="0"/>
              </a:rPr>
              <a:t> </a:t>
            </a:r>
            <a:r>
              <a:rPr lang="en-US" sz="2000" dirty="0" smtClean="0">
                <a:solidFill>
                  <a:prstClr val="black">
                    <a:lumMod val="95000"/>
                    <a:lumOff val="5000"/>
                  </a:prstClr>
                </a:solidFill>
                <a:latin typeface="Comic Sans MS" pitchFamily="66" charset="0"/>
              </a:rPr>
              <a:t>with </a:t>
            </a:r>
            <a:r>
              <a:rPr lang="en-US" sz="2000" b="1" i="1" dirty="0" smtClean="0">
                <a:solidFill>
                  <a:srgbClr val="C00000"/>
                </a:solidFill>
                <a:latin typeface="Comic Sans MS" pitchFamily="66" charset="0"/>
              </a:rPr>
              <a:t>kT/e</a:t>
            </a:r>
            <a:r>
              <a:rPr lang="en-US" sz="2000" dirty="0" smtClean="0">
                <a:solidFill>
                  <a:prstClr val="black">
                    <a:lumMod val="95000"/>
                    <a:lumOff val="5000"/>
                  </a:prstClr>
                </a:solidFill>
                <a:latin typeface="Comic Sans MS" pitchFamily="66" charset="0"/>
              </a:rPr>
              <a:t>, resulting in a           </a:t>
            </a:r>
            <a:r>
              <a:rPr lang="en-US" sz="2000" b="1" i="1" u="sng" dirty="0" smtClean="0">
                <a:solidFill>
                  <a:prstClr val="black">
                    <a:lumMod val="95000"/>
                    <a:lumOff val="5000"/>
                  </a:prstClr>
                </a:solidFill>
                <a:latin typeface="Comic Sans MS" pitchFamily="66" charset="0"/>
              </a:rPr>
              <a:t>higher</a:t>
            </a:r>
            <a:r>
              <a:rPr lang="en-US" sz="2000" b="1" i="1" dirty="0" smtClean="0">
                <a:solidFill>
                  <a:prstClr val="black">
                    <a:lumMod val="95000"/>
                    <a:lumOff val="5000"/>
                  </a:prstClr>
                </a:solidFill>
                <a:latin typeface="Comic Sans MS" pitchFamily="66" charset="0"/>
              </a:rPr>
              <a:t>  </a:t>
            </a:r>
            <a:r>
              <a:rPr lang="en-US" sz="2000" b="1" i="1" dirty="0" smtClean="0">
                <a:solidFill>
                  <a:srgbClr val="C00000"/>
                </a:solidFill>
                <a:latin typeface="Comic Sans MS" pitchFamily="66" charset="0"/>
              </a:rPr>
              <a:t>g</a:t>
            </a:r>
            <a:r>
              <a:rPr lang="en-US" sz="2000" b="1" i="1" baseline="-25000" dirty="0" smtClean="0">
                <a:solidFill>
                  <a:srgbClr val="C00000"/>
                </a:solidFill>
                <a:latin typeface="Comic Sans MS" pitchFamily="66" charset="0"/>
              </a:rPr>
              <a:t>m</a:t>
            </a:r>
            <a:r>
              <a:rPr lang="en-US" sz="2000" b="1" i="1" dirty="0" smtClean="0">
                <a:solidFill>
                  <a:srgbClr val="C00000"/>
                </a:solidFill>
                <a:latin typeface="Comic Sans MS" pitchFamily="66" charset="0"/>
              </a:rPr>
              <a:t> /I</a:t>
            </a:r>
            <a:r>
              <a:rPr lang="en-US" sz="2000" dirty="0" smtClean="0">
                <a:solidFill>
                  <a:srgbClr val="C00000"/>
                </a:solidFill>
                <a:latin typeface="Comic Sans MS" pitchFamily="66" charset="0"/>
              </a:rPr>
              <a:t>,     </a:t>
            </a:r>
            <a:r>
              <a:rPr lang="en-US" sz="2000" b="1" i="1" u="sng" dirty="0" smtClean="0">
                <a:solidFill>
                  <a:prstClr val="black">
                    <a:lumMod val="95000"/>
                    <a:lumOff val="5000"/>
                  </a:prstClr>
                </a:solidFill>
                <a:latin typeface="Comic Sans MS" pitchFamily="66" charset="0"/>
              </a:rPr>
              <a:t>higher</a:t>
            </a:r>
            <a:r>
              <a:rPr lang="en-US" sz="2000" b="1" i="1" dirty="0" smtClean="0">
                <a:solidFill>
                  <a:prstClr val="black">
                    <a:lumMod val="95000"/>
                    <a:lumOff val="5000"/>
                  </a:prstClr>
                </a:solidFill>
                <a:latin typeface="Comic Sans MS" pitchFamily="66" charset="0"/>
              </a:rPr>
              <a:t> </a:t>
            </a:r>
            <a:r>
              <a:rPr lang="en-US" sz="2000" b="1" i="1" u="sng" dirty="0" smtClean="0">
                <a:solidFill>
                  <a:prstClr val="black">
                    <a:lumMod val="95000"/>
                    <a:lumOff val="5000"/>
                  </a:prstClr>
                </a:solidFill>
                <a:latin typeface="Comic Sans MS" pitchFamily="66" charset="0"/>
              </a:rPr>
              <a:t>speed</a:t>
            </a:r>
            <a:r>
              <a:rPr lang="en-US" sz="2000" b="1" i="1" dirty="0" smtClean="0">
                <a:solidFill>
                  <a:prstClr val="black">
                    <a:lumMod val="95000"/>
                    <a:lumOff val="5000"/>
                  </a:prstClr>
                </a:solidFill>
                <a:latin typeface="Comic Sans MS" pitchFamily="66" charset="0"/>
              </a:rPr>
              <a:t> </a:t>
            </a:r>
            <a:r>
              <a:rPr lang="en-US" sz="2000" dirty="0" smtClean="0">
                <a:solidFill>
                  <a:prstClr val="black">
                    <a:lumMod val="95000"/>
                    <a:lumOff val="5000"/>
                  </a:prstClr>
                </a:solidFill>
                <a:latin typeface="Comic Sans MS" pitchFamily="66" charset="0"/>
              </a:rPr>
              <a:t>and          </a:t>
            </a:r>
            <a:r>
              <a:rPr lang="en-US" sz="2000" b="1" i="1" u="sng" dirty="0" smtClean="0">
                <a:solidFill>
                  <a:prstClr val="black">
                    <a:lumMod val="95000"/>
                    <a:lumOff val="5000"/>
                  </a:prstClr>
                </a:solidFill>
                <a:latin typeface="Comic Sans MS" pitchFamily="66" charset="0"/>
              </a:rPr>
              <a:t>lower</a:t>
            </a:r>
            <a:r>
              <a:rPr lang="en-US" sz="2000" b="1" i="1" dirty="0" smtClean="0">
                <a:solidFill>
                  <a:prstClr val="black">
                    <a:lumMod val="95000"/>
                    <a:lumOff val="5000"/>
                  </a:prstClr>
                </a:solidFill>
                <a:latin typeface="Comic Sans MS" pitchFamily="66" charset="0"/>
              </a:rPr>
              <a:t> noise</a:t>
            </a:r>
            <a:r>
              <a:rPr lang="en-US" sz="2000" dirty="0" smtClean="0">
                <a:solidFill>
                  <a:prstClr val="black">
                    <a:lumMod val="95000"/>
                    <a:lumOff val="5000"/>
                  </a:prstClr>
                </a:solidFill>
                <a:latin typeface="Comic Sans MS" pitchFamily="66" charset="0"/>
              </a:rPr>
              <a:t>.</a:t>
            </a:r>
          </a:p>
          <a:p>
            <a:endParaRPr lang="en-US" sz="2000" dirty="0">
              <a:solidFill>
                <a:prstClr val="black">
                  <a:lumMod val="95000"/>
                  <a:lumOff val="5000"/>
                </a:prstClr>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495800" y="6019800"/>
            <a:ext cx="4495800" cy="533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p:cNvPicPr>
            <a:picLocks noChangeAspect="1" noChangeArrowheads="1"/>
          </p:cNvPicPr>
          <p:nvPr/>
        </p:nvPicPr>
        <p:blipFill>
          <a:blip r:embed="rId3" cstate="print"/>
          <a:srcRect b="5377"/>
          <a:stretch>
            <a:fillRect/>
          </a:stretch>
        </p:blipFill>
        <p:spPr bwMode="auto">
          <a:xfrm>
            <a:off x="685800" y="762000"/>
            <a:ext cx="7223889" cy="3895304"/>
          </a:xfrm>
          <a:prstGeom prst="rect">
            <a:avLst/>
          </a:prstGeom>
          <a:noFill/>
          <a:ln w="9525">
            <a:noFill/>
            <a:miter lim="800000"/>
            <a:headEnd/>
            <a:tailEnd/>
          </a:ln>
          <a:effectLst/>
        </p:spPr>
      </p:pic>
      <p:sp>
        <p:nvSpPr>
          <p:cNvPr id="6" name="Text Box 196"/>
          <p:cNvSpPr txBox="1">
            <a:spLocks noChangeArrowheads="1"/>
          </p:cNvSpPr>
          <p:nvPr/>
        </p:nvSpPr>
        <p:spPr bwMode="auto">
          <a:xfrm>
            <a:off x="457200" y="228600"/>
            <a:ext cx="8229600" cy="461665"/>
          </a:xfrm>
          <a:prstGeom prst="rect">
            <a:avLst/>
          </a:prstGeom>
          <a:solidFill>
            <a:schemeClr val="tx2">
              <a:lumMod val="20000"/>
              <a:lumOff val="80000"/>
            </a:schemeClr>
          </a:solidFill>
          <a:ln w="9525">
            <a:noFill/>
            <a:miter lim="800000"/>
            <a:headEnd/>
            <a:tailEnd/>
          </a:ln>
          <a:effectLst>
            <a:outerShdw dist="35921" dir="2700000" algn="ctr" rotWithShape="0">
              <a:schemeClr val="bg2"/>
            </a:outerShdw>
          </a:effectLst>
        </p:spPr>
        <p:txBody>
          <a:bodyPr wrap="square">
            <a:spAutoFit/>
          </a:bodyPr>
          <a:lstStyle/>
          <a:p>
            <a:pPr>
              <a:defRPr/>
            </a:pPr>
            <a:r>
              <a:rPr lang="en-US" sz="2400" dirty="0" smtClean="0">
                <a:solidFill>
                  <a:prstClr val="black"/>
                </a:solidFill>
              </a:rPr>
              <a:t>Cold Electronics ASIC - Front-End Detail and Calibration Scheme</a:t>
            </a:r>
            <a:endParaRPr lang="en-US" sz="2400" dirty="0">
              <a:solidFill>
                <a:prstClr val="black"/>
              </a:solidFill>
            </a:endParaRPr>
          </a:p>
        </p:txBody>
      </p:sp>
      <p:sp>
        <p:nvSpPr>
          <p:cNvPr id="7" name="Text Box 63"/>
          <p:cNvSpPr txBox="1">
            <a:spLocks noChangeArrowheads="1"/>
          </p:cNvSpPr>
          <p:nvPr/>
        </p:nvSpPr>
        <p:spPr bwMode="auto">
          <a:xfrm>
            <a:off x="3853455" y="3130268"/>
            <a:ext cx="2624837" cy="215444"/>
          </a:xfrm>
          <a:prstGeom prst="rect">
            <a:avLst/>
          </a:prstGeom>
          <a:noFill/>
          <a:ln w="9525">
            <a:noFill/>
            <a:miter lim="800000"/>
            <a:headEnd/>
            <a:tailEnd/>
          </a:ln>
        </p:spPr>
        <p:txBody>
          <a:bodyPr wrap="square" lIns="0" tIns="0" rIns="0" bIns="0">
            <a:spAutoFit/>
          </a:bodyPr>
          <a:lstStyle/>
          <a:p>
            <a:pPr>
              <a:spcBef>
                <a:spcPts val="600"/>
              </a:spcBef>
            </a:pPr>
            <a:r>
              <a:rPr lang="en-US" sz="1400" dirty="0" smtClean="0">
                <a:solidFill>
                  <a:prstClr val="black"/>
                </a:solidFill>
                <a:latin typeface="Arial" charset="0"/>
              </a:rPr>
              <a:t>N</a:t>
            </a:r>
            <a:r>
              <a:rPr lang="en-US" sz="1400" baseline="-25000" dirty="0" smtClean="0">
                <a:solidFill>
                  <a:prstClr val="black"/>
                </a:solidFill>
                <a:latin typeface="Arial" charset="0"/>
              </a:rPr>
              <a:t>1</a:t>
            </a:r>
            <a:r>
              <a:rPr lang="en-US" sz="1400" dirty="0" smtClean="0">
                <a:solidFill>
                  <a:prstClr val="black"/>
                </a:solidFill>
                <a:latin typeface="Arial" charset="0"/>
              </a:rPr>
              <a:t> = 20    </a:t>
            </a:r>
            <a:r>
              <a:rPr lang="en-US" sz="1400" dirty="0" smtClean="0">
                <a:solidFill>
                  <a:prstClr val="black"/>
                </a:solidFill>
              </a:rPr>
              <a:t>N</a:t>
            </a:r>
            <a:r>
              <a:rPr lang="en-US" sz="1400" baseline="-25000" dirty="0" smtClean="0">
                <a:solidFill>
                  <a:prstClr val="black"/>
                </a:solidFill>
              </a:rPr>
              <a:t>2</a:t>
            </a:r>
            <a:r>
              <a:rPr lang="en-US" sz="1400" dirty="0" smtClean="0">
                <a:solidFill>
                  <a:prstClr val="black"/>
                </a:solidFill>
              </a:rPr>
              <a:t> = 3, 5, 9, 16</a:t>
            </a:r>
            <a:endParaRPr lang="en-US" sz="1400" dirty="0" smtClean="0">
              <a:solidFill>
                <a:prstClr val="black"/>
              </a:solidFill>
              <a:latin typeface="Arial" charset="0"/>
            </a:endParaRPr>
          </a:p>
        </p:txBody>
      </p:sp>
      <p:sp>
        <p:nvSpPr>
          <p:cNvPr id="11" name="Text Box 63"/>
          <p:cNvSpPr txBox="1">
            <a:spLocks noChangeArrowheads="1"/>
          </p:cNvSpPr>
          <p:nvPr/>
        </p:nvSpPr>
        <p:spPr bwMode="auto">
          <a:xfrm>
            <a:off x="304800" y="5058198"/>
            <a:ext cx="8610599" cy="1461939"/>
          </a:xfrm>
          <a:prstGeom prst="rect">
            <a:avLst/>
          </a:prstGeom>
          <a:noFill/>
          <a:ln w="9525">
            <a:noFill/>
            <a:miter lim="800000"/>
            <a:headEnd/>
            <a:tailEnd/>
          </a:ln>
        </p:spPr>
        <p:txBody>
          <a:bodyPr wrap="square" lIns="0" tIns="0" rIns="0" bIns="0">
            <a:spAutoFit/>
          </a:bodyPr>
          <a:lstStyle/>
          <a:p>
            <a:pPr>
              <a:spcBef>
                <a:spcPts val="600"/>
              </a:spcBef>
            </a:pPr>
            <a:r>
              <a:rPr lang="en-US" sz="1600" dirty="0" smtClean="0">
                <a:solidFill>
                  <a:prstClr val="black"/>
                </a:solidFill>
                <a:latin typeface="Arial" pitchFamily="34" charset="0"/>
                <a:cs typeface="Arial" pitchFamily="34" charset="0"/>
              </a:rPr>
              <a:t>C</a:t>
            </a:r>
            <a:r>
              <a:rPr lang="en-US" sz="1600" baseline="-25000" dirty="0" smtClean="0">
                <a:solidFill>
                  <a:prstClr val="black"/>
                </a:solidFill>
                <a:latin typeface="Arial" pitchFamily="34" charset="0"/>
                <a:cs typeface="Arial" pitchFamily="34" charset="0"/>
              </a:rPr>
              <a:t>INJ</a:t>
            </a:r>
            <a:r>
              <a:rPr lang="en-US" sz="1600" dirty="0" smtClean="0">
                <a:solidFill>
                  <a:prstClr val="black"/>
                </a:solidFill>
                <a:latin typeface="Arial" pitchFamily="34" charset="0"/>
                <a:cs typeface="Arial" pitchFamily="34" charset="0"/>
              </a:rPr>
              <a:t> ≈ 180 fF </a:t>
            </a:r>
          </a:p>
          <a:p>
            <a:pPr>
              <a:spcBef>
                <a:spcPts val="600"/>
              </a:spcBef>
            </a:pPr>
            <a:r>
              <a:rPr lang="en-US" sz="1600" dirty="0" smtClean="0">
                <a:solidFill>
                  <a:srgbClr val="000099"/>
                </a:solidFill>
                <a:latin typeface="Arial" pitchFamily="34" charset="0"/>
                <a:cs typeface="Arial" pitchFamily="34" charset="0"/>
              </a:rPr>
              <a:t>Integrated</a:t>
            </a:r>
            <a:r>
              <a:rPr lang="en-US" sz="1600" dirty="0" smtClean="0">
                <a:solidFill>
                  <a:prstClr val="black"/>
                </a:solidFill>
                <a:latin typeface="Arial" pitchFamily="34" charset="0"/>
                <a:cs typeface="Arial" pitchFamily="34" charset="0"/>
              </a:rPr>
              <a:t> injection capacitance (10 x 18 µm²)</a:t>
            </a:r>
          </a:p>
          <a:p>
            <a:pPr>
              <a:spcBef>
                <a:spcPts val="600"/>
              </a:spcBef>
            </a:pPr>
            <a:r>
              <a:rPr lang="en-US" sz="1600" dirty="0" smtClean="0">
                <a:solidFill>
                  <a:srgbClr val="8E0000"/>
                </a:solidFill>
                <a:latin typeface="Arial" pitchFamily="34" charset="0"/>
                <a:cs typeface="Arial" pitchFamily="34" charset="0"/>
              </a:rPr>
              <a:t>Measured</a:t>
            </a:r>
            <a:r>
              <a:rPr lang="en-US" sz="1600" dirty="0" smtClean="0">
                <a:solidFill>
                  <a:prstClr val="black"/>
                </a:solidFill>
                <a:latin typeface="Arial" pitchFamily="34" charset="0"/>
                <a:cs typeface="Arial" pitchFamily="34" charset="0"/>
              </a:rPr>
              <a:t> with high-precision external capacitance</a:t>
            </a:r>
          </a:p>
          <a:p>
            <a:pPr>
              <a:spcBef>
                <a:spcPts val="600"/>
              </a:spcBef>
            </a:pPr>
            <a:r>
              <a:rPr lang="en-US" sz="1600" dirty="0" smtClean="0">
                <a:solidFill>
                  <a:prstClr val="black"/>
                </a:solidFill>
                <a:latin typeface="Arial" pitchFamily="34" charset="0"/>
                <a:cs typeface="Arial" pitchFamily="34" charset="0"/>
              </a:rPr>
              <a:t>Integrated pulse generators on ASICs              </a:t>
            </a:r>
            <a:r>
              <a:rPr lang="en-US" sz="1600" b="1" i="1" dirty="0" smtClean="0">
                <a:solidFill>
                  <a:srgbClr val="C00000"/>
                </a:solidFill>
                <a:latin typeface="Arial" pitchFamily="34" charset="0"/>
                <a:cs typeface="Arial" pitchFamily="34" charset="0"/>
              </a:rPr>
              <a:t>Charge sensitivity  calibration  of entire  TPC             					during  assembly, cooling  and operation</a:t>
            </a:r>
          </a:p>
        </p:txBody>
      </p:sp>
      <p:grpSp>
        <p:nvGrpSpPr>
          <p:cNvPr id="2" name="Group 24"/>
          <p:cNvGrpSpPr/>
          <p:nvPr/>
        </p:nvGrpSpPr>
        <p:grpSpPr>
          <a:xfrm>
            <a:off x="4343400" y="3505200"/>
            <a:ext cx="3460891" cy="1905001"/>
            <a:chOff x="4359799" y="3620740"/>
            <a:chExt cx="3460891" cy="1905001"/>
          </a:xfrm>
        </p:grpSpPr>
        <p:pic>
          <p:nvPicPr>
            <p:cNvPr id="106498" name="Picture 2" descr="C:\Documents and Settings\degeronimo.BNL\Desktop\Cap1.png"/>
            <p:cNvPicPr>
              <a:picLocks noChangeAspect="1" noChangeArrowheads="1"/>
            </p:cNvPicPr>
            <p:nvPr/>
          </p:nvPicPr>
          <p:blipFill>
            <a:blip r:embed="rId4" cstate="print"/>
            <a:srcRect l="16000" t="8000" r="5000" b="28800"/>
            <a:stretch>
              <a:fillRect/>
            </a:stretch>
          </p:blipFill>
          <p:spPr bwMode="auto">
            <a:xfrm>
              <a:off x="4722829" y="3620740"/>
              <a:ext cx="3097861" cy="1548931"/>
            </a:xfrm>
            <a:prstGeom prst="rect">
              <a:avLst/>
            </a:prstGeom>
            <a:noFill/>
          </p:spPr>
        </p:pic>
        <p:cxnSp>
          <p:nvCxnSpPr>
            <p:cNvPr id="15" name="Straight Arrow Connector 14"/>
            <p:cNvCxnSpPr/>
            <p:nvPr/>
          </p:nvCxnSpPr>
          <p:spPr bwMode="auto">
            <a:xfrm flipV="1">
              <a:off x="4359799" y="4916140"/>
              <a:ext cx="762000" cy="609601"/>
            </a:xfrm>
            <a:prstGeom prst="straightConnector1">
              <a:avLst/>
            </a:prstGeom>
            <a:solidFill>
              <a:schemeClr val="tx1"/>
            </a:solidFill>
            <a:ln w="19050" cap="flat" cmpd="sng" algn="ctr">
              <a:solidFill>
                <a:srgbClr val="92D050"/>
              </a:solidFill>
              <a:prstDash val="solid"/>
              <a:round/>
              <a:headEnd type="none" w="med" len="med"/>
              <a:tailEnd type="triangle"/>
            </a:ln>
            <a:effectLst/>
          </p:spPr>
        </p:cxnSp>
      </p:grpSp>
      <p:cxnSp>
        <p:nvCxnSpPr>
          <p:cNvPr id="18" name="Straight Arrow Connector 17"/>
          <p:cNvCxnSpPr/>
          <p:nvPr/>
        </p:nvCxnSpPr>
        <p:spPr bwMode="auto">
          <a:xfrm rot="5400000" flipH="1" flipV="1">
            <a:off x="1289959" y="4704606"/>
            <a:ext cx="369790" cy="161139"/>
          </a:xfrm>
          <a:prstGeom prst="straightConnector1">
            <a:avLst/>
          </a:prstGeom>
          <a:solidFill>
            <a:schemeClr val="tx1"/>
          </a:solidFill>
          <a:ln w="19050" cap="flat" cmpd="sng" algn="ctr">
            <a:solidFill>
              <a:srgbClr val="92D050"/>
            </a:solidFill>
            <a:prstDash val="solid"/>
            <a:round/>
            <a:headEnd type="none" w="med" len="med"/>
            <a:tailEnd type="triangle"/>
          </a:ln>
          <a:effectLst/>
        </p:spPr>
      </p:cxnSp>
      <p:grpSp>
        <p:nvGrpSpPr>
          <p:cNvPr id="3" name="Group 23"/>
          <p:cNvGrpSpPr/>
          <p:nvPr/>
        </p:nvGrpSpPr>
        <p:grpSpPr>
          <a:xfrm>
            <a:off x="4953000" y="5181600"/>
            <a:ext cx="3519488" cy="771525"/>
            <a:chOff x="5410200" y="5257800"/>
            <a:chExt cx="3519488" cy="771525"/>
          </a:xfrm>
        </p:grpSpPr>
        <p:graphicFrame>
          <p:nvGraphicFramePr>
            <p:cNvPr id="106497" name="Object 1"/>
            <p:cNvGraphicFramePr>
              <a:graphicFrameLocks noChangeAspect="1"/>
            </p:cNvGraphicFramePr>
            <p:nvPr/>
          </p:nvGraphicFramePr>
          <p:xfrm>
            <a:off x="6172200" y="5257800"/>
            <a:ext cx="2757488" cy="771525"/>
          </p:xfrm>
          <a:graphic>
            <a:graphicData uri="http://schemas.openxmlformats.org/presentationml/2006/ole">
              <p:oleObj spid="_x0000_s7170" name="Equation" r:id="rId5" imgW="1638000" imgH="457200" progId="Equation.DSMT4">
                <p:embed/>
              </p:oleObj>
            </a:graphicData>
          </a:graphic>
        </p:graphicFrame>
        <p:cxnSp>
          <p:nvCxnSpPr>
            <p:cNvPr id="22" name="Straight Arrow Connector 21"/>
            <p:cNvCxnSpPr/>
            <p:nvPr/>
          </p:nvCxnSpPr>
          <p:spPr bwMode="auto">
            <a:xfrm flipV="1">
              <a:off x="5410200" y="5638800"/>
              <a:ext cx="774569" cy="304800"/>
            </a:xfrm>
            <a:prstGeom prst="straightConnector1">
              <a:avLst/>
            </a:prstGeom>
            <a:solidFill>
              <a:schemeClr val="tx1"/>
            </a:solidFill>
            <a:ln w="28575" cap="flat" cmpd="sng" algn="ctr">
              <a:solidFill>
                <a:srgbClr val="92D050"/>
              </a:solidFill>
              <a:prstDash val="solid"/>
              <a:round/>
              <a:headEnd type="none" w="med" len="med"/>
              <a:tailEnd type="triangle"/>
            </a:ln>
            <a:effectLst/>
          </p:spPr>
        </p:cxnSp>
      </p:grpSp>
      <p:sp>
        <p:nvSpPr>
          <p:cNvPr id="17" name="Right Arrow 16"/>
          <p:cNvSpPr/>
          <p:nvPr/>
        </p:nvSpPr>
        <p:spPr>
          <a:xfrm>
            <a:off x="3810000" y="6096000"/>
            <a:ext cx="52120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Slide Number Placeholder 15"/>
          <p:cNvSpPr>
            <a:spLocks noGrp="1"/>
          </p:cNvSpPr>
          <p:nvPr>
            <p:ph type="sldNum" sz="quarter" idx="12"/>
          </p:nvPr>
        </p:nvSpPr>
        <p:spPr>
          <a:xfrm>
            <a:off x="6629400" y="6492875"/>
            <a:ext cx="2133600" cy="365125"/>
          </a:xfrm>
        </p:spPr>
        <p:txBody>
          <a:bodyPr/>
          <a:lstStyle/>
          <a:p>
            <a:fld id="{2E5129E9-8BA3-F945-8052-F2DB1C39C972}" type="slidenum">
              <a:rPr lang="en-US" smtClean="0">
                <a:solidFill>
                  <a:prstClr val="black">
                    <a:tint val="75000"/>
                  </a:prstClr>
                </a:solidFill>
              </a:rPr>
              <a:pPr/>
              <a:t>24</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58000" y="6492875"/>
            <a:ext cx="2133600" cy="365125"/>
          </a:xfrm>
        </p:spPr>
        <p:txBody>
          <a:bodyPr/>
          <a:lstStyle/>
          <a:p>
            <a:fld id="{992E9E28-AD59-4BBB-8786-01F196210E62}" type="slidenum">
              <a:rPr lang="en-US" smtClean="0"/>
              <a:pPr/>
              <a:t>25</a:t>
            </a:fld>
            <a:endParaRPr lang="en-US" dirty="0"/>
          </a:p>
        </p:txBody>
      </p:sp>
      <p:pic>
        <p:nvPicPr>
          <p:cNvPr id="4" name="Picture 3"/>
          <p:cNvPicPr>
            <a:picLocks noChangeAspect="1"/>
          </p:cNvPicPr>
          <p:nvPr/>
        </p:nvPicPr>
        <p:blipFill>
          <a:blip r:embed="rId2" cstate="print"/>
          <a:stretch>
            <a:fillRect/>
          </a:stretch>
        </p:blipFill>
        <p:spPr>
          <a:xfrm>
            <a:off x="343052" y="673313"/>
            <a:ext cx="8267548" cy="5810248"/>
          </a:xfrm>
          <a:prstGeom prst="rect">
            <a:avLst/>
          </a:prstGeom>
        </p:spPr>
      </p:pic>
      <p:pic>
        <p:nvPicPr>
          <p:cNvPr id="5" name="Picture 4"/>
          <p:cNvPicPr>
            <a:picLocks noChangeAspect="1"/>
          </p:cNvPicPr>
          <p:nvPr/>
        </p:nvPicPr>
        <p:blipFill>
          <a:blip r:embed="rId3" cstate="print"/>
          <a:stretch>
            <a:fillRect/>
          </a:stretch>
        </p:blipFill>
        <p:spPr>
          <a:xfrm>
            <a:off x="203899" y="685800"/>
            <a:ext cx="8362240" cy="5903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xit" presetSubtype="1" fill="hold" nodeType="clickEffect">
                                  <p:stCondLst>
                                    <p:cond delay="0"/>
                                  </p:stCondLst>
                                  <p:childTnLst>
                                    <p:animEffect transition="out" filter="wheel(1)">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0"/>
            <a:ext cx="5410200" cy="1219200"/>
          </a:xfrm>
        </p:spPr>
        <p:txBody>
          <a:bodyPr>
            <a:normAutofit fontScale="90000"/>
          </a:bodyPr>
          <a:lstStyle/>
          <a:p>
            <a:r>
              <a:rPr lang="en-US" sz="2700" b="1" dirty="0" smtClean="0">
                <a:solidFill>
                  <a:srgbClr val="002060"/>
                </a:solidFill>
              </a:rPr>
              <a:t>Dual-Phase Noble Liquid-Gas Detectors:</a:t>
            </a:r>
            <a:r>
              <a:rPr lang="en-US" sz="2000" dirty="0" smtClean="0"/>
              <a:t/>
            </a:r>
            <a:br>
              <a:rPr lang="en-US" sz="2000" dirty="0" smtClean="0"/>
            </a:br>
            <a:r>
              <a:rPr lang="en-US" sz="2000" dirty="0" smtClean="0"/>
              <a:t>Small (multi-ton) for Dark Matter (WIMP) detection</a:t>
            </a:r>
            <a:r>
              <a:rPr lang="en-US" sz="2000" i="1" dirty="0" smtClean="0"/>
              <a:t> and </a:t>
            </a:r>
            <a:r>
              <a:rPr lang="en-US" sz="2000" dirty="0" smtClean="0"/>
              <a:t>Large (multi-10 </a:t>
            </a:r>
            <a:r>
              <a:rPr lang="en-US" sz="2000" dirty="0" smtClean="0"/>
              <a:t>kton</a:t>
            </a:r>
            <a:r>
              <a:rPr lang="en-US" sz="2000" dirty="0" smtClean="0"/>
              <a:t>) for </a:t>
            </a:r>
            <a:r>
              <a:rPr lang="en-US" sz="2000" dirty="0" smtClean="0"/>
              <a:t>neutrino studies, proton decay, neutrinos from SN</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228600" y="3352800"/>
            <a:ext cx="3607895" cy="336407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43092" y="1524000"/>
            <a:ext cx="4400908" cy="5051890"/>
          </a:xfrm>
          <a:prstGeom prst="rect">
            <a:avLst/>
          </a:prstGeom>
          <a:noFill/>
          <a:ln w="9525">
            <a:noFill/>
            <a:miter lim="800000"/>
            <a:headEnd/>
            <a:tailEnd/>
          </a:ln>
        </p:spPr>
      </p:pic>
      <p:cxnSp>
        <p:nvCxnSpPr>
          <p:cNvPr id="6" name="Straight Connector 5"/>
          <p:cNvCxnSpPr/>
          <p:nvPr/>
        </p:nvCxnSpPr>
        <p:spPr>
          <a:xfrm>
            <a:off x="3276600" y="1447800"/>
            <a:ext cx="1905000" cy="29718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76600" y="1828800"/>
            <a:ext cx="1905000" cy="37338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cstate="print"/>
          <a:srcRect/>
          <a:stretch>
            <a:fillRect/>
          </a:stretch>
        </p:blipFill>
        <p:spPr bwMode="auto">
          <a:xfrm>
            <a:off x="76200" y="0"/>
            <a:ext cx="3221751" cy="3371849"/>
          </a:xfrm>
          <a:prstGeom prst="rect">
            <a:avLst/>
          </a:prstGeom>
          <a:noFill/>
          <a:ln w="9525">
            <a:noFill/>
            <a:miter lim="800000"/>
            <a:headEnd/>
            <a:tailEnd/>
          </a:ln>
        </p:spPr>
      </p:pic>
      <p:cxnSp>
        <p:nvCxnSpPr>
          <p:cNvPr id="17" name="Straight Connector 16"/>
          <p:cNvCxnSpPr/>
          <p:nvPr/>
        </p:nvCxnSpPr>
        <p:spPr>
          <a:xfrm>
            <a:off x="3352800" y="44196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52800" y="4572000"/>
            <a:ext cx="1828800" cy="9906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3352800"/>
            <a:ext cx="1371600" cy="307777"/>
          </a:xfrm>
          <a:prstGeom prst="rect">
            <a:avLst/>
          </a:prstGeom>
          <a:noFill/>
        </p:spPr>
        <p:txBody>
          <a:bodyPr wrap="square" rtlCol="0">
            <a:spAutoFit/>
          </a:bodyPr>
          <a:lstStyle/>
          <a:p>
            <a:r>
              <a:rPr lang="en-US" sz="1400" dirty="0" smtClean="0">
                <a:solidFill>
                  <a:prstClr val="black"/>
                </a:solidFill>
              </a:rPr>
              <a:t>From: H. </a:t>
            </a:r>
            <a:r>
              <a:rPr lang="en-US" sz="1400" dirty="0" smtClean="0">
                <a:solidFill>
                  <a:prstClr val="black"/>
                </a:solidFill>
              </a:rPr>
              <a:t>Sobel</a:t>
            </a:r>
            <a:endParaRPr lang="en-US" sz="1400" dirty="0">
              <a:solidFill>
                <a:prstClr val="black"/>
              </a:solidFill>
            </a:endParaRPr>
          </a:p>
        </p:txBody>
      </p:sp>
      <p:sp>
        <p:nvSpPr>
          <p:cNvPr id="21" name="TextBox 20"/>
          <p:cNvSpPr txBox="1"/>
          <p:nvPr/>
        </p:nvSpPr>
        <p:spPr>
          <a:xfrm>
            <a:off x="6400800" y="6019800"/>
            <a:ext cx="1219200" cy="523220"/>
          </a:xfrm>
          <a:prstGeom prst="rect">
            <a:avLst/>
          </a:prstGeom>
          <a:noFill/>
        </p:spPr>
        <p:txBody>
          <a:bodyPr wrap="square" rtlCol="0">
            <a:spAutoFit/>
          </a:bodyPr>
          <a:lstStyle/>
          <a:p>
            <a:r>
              <a:rPr lang="en-US" sz="1400" dirty="0" smtClean="0">
                <a:solidFill>
                  <a:prstClr val="black"/>
                </a:solidFill>
              </a:rPr>
              <a:t>From:              F. </a:t>
            </a:r>
            <a:r>
              <a:rPr lang="en-US" sz="1400" dirty="0" smtClean="0">
                <a:solidFill>
                  <a:prstClr val="black"/>
                </a:solidFill>
              </a:rPr>
              <a:t>Resnati</a:t>
            </a:r>
            <a:r>
              <a:rPr lang="en-US" sz="1400" dirty="0" smtClean="0">
                <a:solidFill>
                  <a:prstClr val="black"/>
                </a:solidFill>
              </a:rPr>
              <a:t> </a:t>
            </a:r>
            <a:endParaRPr lang="en-US" sz="1400" dirty="0">
              <a:solidFill>
                <a:prstClr val="black"/>
              </a:solidFill>
            </a:endParaRPr>
          </a:p>
        </p:txBody>
      </p:sp>
      <p:sp>
        <p:nvSpPr>
          <p:cNvPr id="22" name="Rectangle 21"/>
          <p:cNvSpPr/>
          <p:nvPr/>
        </p:nvSpPr>
        <p:spPr>
          <a:xfrm>
            <a:off x="6400800" y="6096000"/>
            <a:ext cx="8382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4" name="Straight Arrow Connector 23"/>
          <p:cNvCxnSpPr/>
          <p:nvPr/>
        </p:nvCxnSpPr>
        <p:spPr>
          <a:xfrm>
            <a:off x="3581400" y="1371600"/>
            <a:ext cx="0" cy="457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05200" y="1447800"/>
            <a:ext cx="1143000" cy="369332"/>
          </a:xfrm>
          <a:prstGeom prst="rect">
            <a:avLst/>
          </a:prstGeom>
          <a:noFill/>
        </p:spPr>
        <p:txBody>
          <a:bodyPr wrap="square" rtlCol="0">
            <a:spAutoFit/>
          </a:bodyPr>
          <a:lstStyle/>
          <a:p>
            <a:r>
              <a:rPr lang="en-US" dirty="0" smtClean="0">
                <a:solidFill>
                  <a:prstClr val="black"/>
                </a:solidFill>
              </a:rPr>
              <a:t>~1 cm</a:t>
            </a:r>
            <a:endParaRPr lang="en-US" dirty="0">
              <a:solidFill>
                <a:prstClr val="black"/>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258762"/>
          </a:xfrm>
        </p:spPr>
        <p:txBody>
          <a:bodyPr>
            <a:noAutofit/>
          </a:bodyPr>
          <a:lstStyle/>
          <a:p>
            <a:r>
              <a:rPr lang="en-US" sz="2400" b="1" dirty="0" smtClean="0">
                <a:solidFill>
                  <a:srgbClr val="002060"/>
                </a:solidFill>
              </a:rPr>
              <a:t> Large Two-Phase </a:t>
            </a:r>
            <a:r>
              <a:rPr lang="en-US" sz="2400" b="1" dirty="0" smtClean="0">
                <a:solidFill>
                  <a:srgbClr val="002060"/>
                </a:solidFill>
              </a:rPr>
              <a:t>LAr</a:t>
            </a:r>
            <a:r>
              <a:rPr lang="en-US" sz="2400" b="1" dirty="0" smtClean="0">
                <a:solidFill>
                  <a:srgbClr val="002060"/>
                </a:solidFill>
              </a:rPr>
              <a:t> TPCs: The Challenge of Scaling up the Readout </a:t>
            </a:r>
            <a:endParaRPr lang="en-US" sz="2400" b="1" dirty="0">
              <a:solidFill>
                <a:srgbClr val="002060"/>
              </a:solidFill>
            </a:endParaRPr>
          </a:p>
        </p:txBody>
      </p:sp>
      <p:pic>
        <p:nvPicPr>
          <p:cNvPr id="1027" name="Picture 3"/>
          <p:cNvPicPr>
            <a:picLocks noChangeAspect="1" noChangeArrowheads="1"/>
          </p:cNvPicPr>
          <p:nvPr/>
        </p:nvPicPr>
        <p:blipFill>
          <a:blip r:embed="rId2" cstate="print"/>
          <a:srcRect/>
          <a:stretch>
            <a:fillRect/>
          </a:stretch>
        </p:blipFill>
        <p:spPr bwMode="auto">
          <a:xfrm>
            <a:off x="609600" y="914400"/>
            <a:ext cx="3397078" cy="312420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684670" y="609600"/>
            <a:ext cx="4293874" cy="4114800"/>
          </a:xfrm>
          <a:prstGeom prst="rect">
            <a:avLst/>
          </a:prstGeom>
          <a:noFill/>
          <a:ln w="9525">
            <a:noFill/>
            <a:miter lim="800000"/>
            <a:headEnd/>
            <a:tailEnd/>
          </a:ln>
        </p:spPr>
      </p:pic>
      <p:sp>
        <p:nvSpPr>
          <p:cNvPr id="7" name="Rectangle 6"/>
          <p:cNvSpPr/>
          <p:nvPr/>
        </p:nvSpPr>
        <p:spPr>
          <a:xfrm>
            <a:off x="4648200" y="533400"/>
            <a:ext cx="60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9" name="Straight Arrow Connector 8"/>
          <p:cNvCxnSpPr/>
          <p:nvPr/>
        </p:nvCxnSpPr>
        <p:spPr>
          <a:xfrm>
            <a:off x="5486400" y="1447800"/>
            <a:ext cx="2895600" cy="7620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1447800"/>
            <a:ext cx="0" cy="175260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00200" y="3124200"/>
            <a:ext cx="1447800" cy="400110"/>
          </a:xfrm>
          <a:prstGeom prst="rect">
            <a:avLst/>
          </a:prstGeom>
          <a:noFill/>
        </p:spPr>
        <p:txBody>
          <a:bodyPr wrap="square" rtlCol="0">
            <a:spAutoFit/>
          </a:bodyPr>
          <a:lstStyle/>
          <a:p>
            <a:r>
              <a:rPr lang="en-US" sz="2000" b="1" dirty="0" smtClean="0">
                <a:solidFill>
                  <a:srgbClr val="C00000"/>
                </a:solidFill>
              </a:rPr>
              <a:t>10x10 cm</a:t>
            </a:r>
            <a:r>
              <a:rPr lang="en-US" sz="2000" b="1" baseline="30000" dirty="0" smtClean="0">
                <a:solidFill>
                  <a:srgbClr val="C00000"/>
                </a:solidFill>
              </a:rPr>
              <a:t>2</a:t>
            </a:r>
            <a:endParaRPr lang="en-US" sz="2000" b="1" baseline="30000" dirty="0">
              <a:solidFill>
                <a:srgbClr val="C00000"/>
              </a:solidFill>
            </a:endParaRPr>
          </a:p>
        </p:txBody>
      </p:sp>
      <p:sp>
        <p:nvSpPr>
          <p:cNvPr id="13" name="TextBox 12"/>
          <p:cNvSpPr txBox="1"/>
          <p:nvPr/>
        </p:nvSpPr>
        <p:spPr>
          <a:xfrm>
            <a:off x="6629400" y="1066800"/>
            <a:ext cx="838200" cy="461665"/>
          </a:xfrm>
          <a:prstGeom prst="rect">
            <a:avLst/>
          </a:prstGeom>
          <a:noFill/>
        </p:spPr>
        <p:txBody>
          <a:bodyPr wrap="square" rtlCol="0">
            <a:spAutoFit/>
          </a:bodyPr>
          <a:lstStyle/>
          <a:p>
            <a:r>
              <a:rPr lang="en-US" sz="2400" b="1" dirty="0" smtClean="0">
                <a:solidFill>
                  <a:srgbClr val="C00000"/>
                </a:solidFill>
              </a:rPr>
              <a:t>40 m</a:t>
            </a:r>
            <a:endParaRPr lang="en-US" sz="2400" b="1" dirty="0">
              <a:solidFill>
                <a:srgbClr val="C00000"/>
              </a:solidFill>
            </a:endParaRPr>
          </a:p>
        </p:txBody>
      </p:sp>
      <p:sp>
        <p:nvSpPr>
          <p:cNvPr id="15" name="TextBox 14"/>
          <p:cNvSpPr txBox="1"/>
          <p:nvPr/>
        </p:nvSpPr>
        <p:spPr>
          <a:xfrm>
            <a:off x="4343400" y="685800"/>
            <a:ext cx="990600" cy="369332"/>
          </a:xfrm>
          <a:prstGeom prst="rect">
            <a:avLst/>
          </a:prstGeom>
          <a:noFill/>
        </p:spPr>
        <p:txBody>
          <a:bodyPr wrap="square" rtlCol="0">
            <a:spAutoFit/>
          </a:bodyPr>
          <a:lstStyle/>
          <a:p>
            <a:r>
              <a:rPr lang="en-US" dirty="0" smtClean="0">
                <a:solidFill>
                  <a:prstClr val="black"/>
                </a:solidFill>
              </a:rPr>
              <a:t>Assume</a:t>
            </a:r>
            <a:endParaRPr lang="en-US" dirty="0">
              <a:solidFill>
                <a:prstClr val="black"/>
              </a:solidFill>
            </a:endParaRPr>
          </a:p>
        </p:txBody>
      </p:sp>
      <p:cxnSp>
        <p:nvCxnSpPr>
          <p:cNvPr id="17" name="Straight Arrow Connector 16"/>
          <p:cNvCxnSpPr>
            <a:endCxn id="13" idx="1"/>
          </p:cNvCxnSpPr>
          <p:nvPr/>
        </p:nvCxnSpPr>
        <p:spPr>
          <a:xfrm>
            <a:off x="5257800" y="914400"/>
            <a:ext cx="1371600" cy="383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2"/>
          </p:cNvCxnSpPr>
          <p:nvPr/>
        </p:nvCxnSpPr>
        <p:spPr>
          <a:xfrm flipH="1">
            <a:off x="4572000" y="1055132"/>
            <a:ext cx="266700" cy="1078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4267200"/>
            <a:ext cx="6096000" cy="2759730"/>
          </a:xfrm>
          <a:prstGeom prst="rect">
            <a:avLst/>
          </a:prstGeom>
          <a:noFill/>
        </p:spPr>
        <p:txBody>
          <a:bodyPr wrap="square" rtlCol="0">
            <a:spAutoFit/>
          </a:bodyPr>
          <a:lstStyle/>
          <a:p>
            <a:pPr>
              <a:buFont typeface="Arial" pitchFamily="34" charset="0"/>
              <a:buChar char="•"/>
            </a:pPr>
            <a:r>
              <a:rPr lang="en-US" sz="2000" dirty="0" smtClean="0">
                <a:solidFill>
                  <a:prstClr val="black"/>
                </a:solidFill>
              </a:rPr>
              <a:t>  X-Y strip electrodes have a large capacitance</a:t>
            </a:r>
          </a:p>
          <a:p>
            <a:pPr>
              <a:buFont typeface="Arial" pitchFamily="34" charset="0"/>
              <a:buChar char="•"/>
            </a:pPr>
            <a:r>
              <a:rPr lang="en-US" sz="2000" dirty="0" smtClean="0">
                <a:solidFill>
                  <a:prstClr val="black"/>
                </a:solidFill>
              </a:rPr>
              <a:t>  above ~100-200 pF per strip the S/N is affected</a:t>
            </a:r>
          </a:p>
          <a:p>
            <a:pPr>
              <a:buFont typeface="Arial" pitchFamily="34" charset="0"/>
              <a:buChar char="•"/>
            </a:pPr>
            <a:r>
              <a:rPr lang="en-US" sz="2000" dirty="0" smtClean="0">
                <a:solidFill>
                  <a:prstClr val="black"/>
                </a:solidFill>
              </a:rPr>
              <a:t>  signal channels:  ≈ 400/m</a:t>
            </a:r>
            <a:r>
              <a:rPr lang="en-US" sz="2000" baseline="30000" dirty="0" smtClean="0">
                <a:solidFill>
                  <a:prstClr val="black"/>
                </a:solidFill>
              </a:rPr>
              <a:t>2</a:t>
            </a:r>
            <a:r>
              <a:rPr lang="en-US" sz="2000" dirty="0" smtClean="0">
                <a:solidFill>
                  <a:prstClr val="black"/>
                </a:solidFill>
              </a:rPr>
              <a:t> → &gt;</a:t>
            </a:r>
            <a:r>
              <a:rPr lang="en-US" sz="2000" b="1" dirty="0" smtClean="0">
                <a:solidFill>
                  <a:srgbClr val="C00000"/>
                </a:solidFill>
              </a:rPr>
              <a:t>5x10</a:t>
            </a:r>
            <a:r>
              <a:rPr lang="en-US" sz="2000" b="1" baseline="30000" dirty="0" smtClean="0">
                <a:solidFill>
                  <a:srgbClr val="C00000"/>
                </a:solidFill>
              </a:rPr>
              <a:t>5 </a:t>
            </a:r>
            <a:r>
              <a:rPr lang="en-US" sz="2000" b="1" dirty="0" smtClean="0">
                <a:solidFill>
                  <a:srgbClr val="C00000"/>
                </a:solidFill>
              </a:rPr>
              <a:t>for ~ 20 </a:t>
            </a:r>
            <a:r>
              <a:rPr lang="en-US" sz="2000" b="1" dirty="0" smtClean="0">
                <a:solidFill>
                  <a:srgbClr val="C00000"/>
                </a:solidFill>
              </a:rPr>
              <a:t>kton</a:t>
            </a:r>
            <a:r>
              <a:rPr lang="en-US" sz="2000" b="1" dirty="0" smtClean="0">
                <a:solidFill>
                  <a:srgbClr val="C00000"/>
                </a:solidFill>
              </a:rPr>
              <a:t>       </a:t>
            </a:r>
            <a:r>
              <a:rPr lang="en-US" sz="2000" dirty="0" smtClean="0">
                <a:solidFill>
                  <a:prstClr val="black"/>
                </a:solidFill>
              </a:rPr>
              <a:t>(~ </a:t>
            </a:r>
            <a:r>
              <a:rPr lang="en-US" sz="2000" dirty="0" smtClean="0">
                <a:solidFill>
                  <a:srgbClr val="C00000"/>
                </a:solidFill>
              </a:rPr>
              <a:t>25 strips-channels/ton</a:t>
            </a:r>
            <a:r>
              <a:rPr lang="en-US" sz="2000" dirty="0" smtClean="0">
                <a:solidFill>
                  <a:prstClr val="black"/>
                </a:solidFill>
              </a:rPr>
              <a:t>, nearly the same as for LBNE with 2.5 meter drift distance)</a:t>
            </a:r>
          </a:p>
          <a:p>
            <a:pPr>
              <a:buFont typeface="Arial" pitchFamily="34" charset="0"/>
              <a:buChar char="•"/>
            </a:pPr>
            <a:r>
              <a:rPr lang="en-US" sz="2000" dirty="0" smtClean="0">
                <a:solidFill>
                  <a:prstClr val="black"/>
                </a:solidFill>
              </a:rPr>
              <a:t>  </a:t>
            </a:r>
            <a:r>
              <a:rPr lang="en-US" sz="2000" b="1" dirty="0" smtClean="0">
                <a:solidFill>
                  <a:srgbClr val="C00000"/>
                </a:solidFill>
              </a:rPr>
              <a:t>ASICs with multiplexing clearly </a:t>
            </a:r>
            <a:r>
              <a:rPr lang="en-US" sz="2000" b="1" dirty="0" smtClean="0">
                <a:solidFill>
                  <a:srgbClr val="C00000"/>
                </a:solidFill>
              </a:rPr>
              <a:t>needed</a:t>
            </a:r>
          </a:p>
          <a:p>
            <a:pPr>
              <a:buFont typeface="Arial" pitchFamily="34" charset="0"/>
              <a:buChar char="•"/>
            </a:pPr>
            <a:r>
              <a:rPr lang="en-US" sz="2000" dirty="0" smtClean="0"/>
              <a:t>Electron multiplication leads to loss of easy </a:t>
            </a:r>
            <a:r>
              <a:rPr lang="en-US" sz="2000" dirty="0" smtClean="0"/>
              <a:t> charge calibration inherent to ion chambers</a:t>
            </a:r>
            <a:endParaRPr lang="en-US" sz="2000" b="1" dirty="0" smtClean="0">
              <a:solidFill>
                <a:srgbClr val="C00000"/>
              </a:solidFill>
            </a:endParaRPr>
          </a:p>
          <a:p>
            <a:pPr>
              <a:buFont typeface="Arial" pitchFamily="34" charset="0"/>
              <a:buChar char="•"/>
            </a:pPr>
            <a:endParaRPr lang="en-US" sz="2000" baseline="30000" dirty="0">
              <a:solidFill>
                <a:prstClr val="black"/>
              </a:solidFill>
            </a:endParaRPr>
          </a:p>
        </p:txBody>
      </p:sp>
      <p:sp>
        <p:nvSpPr>
          <p:cNvPr id="23" name="TextBox 22"/>
          <p:cNvSpPr txBox="1"/>
          <p:nvPr/>
        </p:nvSpPr>
        <p:spPr>
          <a:xfrm>
            <a:off x="7086600" y="4724400"/>
            <a:ext cx="2057400" cy="1384995"/>
          </a:xfrm>
          <a:prstGeom prst="rect">
            <a:avLst/>
          </a:prstGeom>
          <a:noFill/>
        </p:spPr>
        <p:txBody>
          <a:bodyPr wrap="square" rtlCol="0">
            <a:spAutoFit/>
          </a:bodyPr>
          <a:lstStyle/>
          <a:p>
            <a:r>
              <a:rPr lang="en-US" dirty="0" smtClean="0">
                <a:solidFill>
                  <a:prstClr val="black"/>
                </a:solidFill>
              </a:rPr>
              <a:t>A scaled down LAGUNA concept</a:t>
            </a:r>
          </a:p>
          <a:p>
            <a:r>
              <a:rPr lang="en-US" sz="1600" dirty="0" smtClean="0">
                <a:solidFill>
                  <a:prstClr val="black"/>
                </a:solidFill>
              </a:rPr>
              <a:t>From: A. Rubbia, A. </a:t>
            </a:r>
            <a:r>
              <a:rPr lang="en-US" sz="1600" dirty="0" smtClean="0">
                <a:solidFill>
                  <a:prstClr val="black"/>
                </a:solidFill>
              </a:rPr>
              <a:t>Ereditato</a:t>
            </a:r>
            <a:endParaRPr lang="en-US" sz="1600" dirty="0" smtClean="0">
              <a:solidFill>
                <a:prstClr val="black"/>
              </a:solidFill>
            </a:endParaRPr>
          </a:p>
          <a:p>
            <a:r>
              <a:rPr lang="en-US" sz="1600" b="1" dirty="0" smtClean="0">
                <a:solidFill>
                  <a:prstClr val="black"/>
                </a:solidFill>
              </a:rPr>
              <a:t>Aiming at  ≥ 100 </a:t>
            </a:r>
            <a:r>
              <a:rPr lang="en-US" sz="1600" b="1" dirty="0" smtClean="0">
                <a:solidFill>
                  <a:prstClr val="black"/>
                </a:solidFill>
              </a:rPr>
              <a:t>kton</a:t>
            </a:r>
            <a:endParaRPr lang="en-US" sz="1600" b="1" dirty="0">
              <a:solidFill>
                <a:prstClr val="black"/>
              </a:solidFill>
            </a:endParaRPr>
          </a:p>
        </p:txBody>
      </p:sp>
      <p:sp>
        <p:nvSpPr>
          <p:cNvPr id="14" name="TextBox 13"/>
          <p:cNvSpPr txBox="1"/>
          <p:nvPr/>
        </p:nvSpPr>
        <p:spPr>
          <a:xfrm>
            <a:off x="4267200" y="2057400"/>
            <a:ext cx="914400" cy="461665"/>
          </a:xfrm>
          <a:prstGeom prst="rect">
            <a:avLst/>
          </a:prstGeom>
          <a:noFill/>
        </p:spPr>
        <p:txBody>
          <a:bodyPr wrap="square" rtlCol="0">
            <a:spAutoFit/>
          </a:bodyPr>
          <a:lstStyle/>
          <a:p>
            <a:r>
              <a:rPr lang="en-US" sz="2400" b="1" dirty="0" smtClean="0">
                <a:solidFill>
                  <a:srgbClr val="C00000"/>
                </a:solidFill>
              </a:rPr>
              <a:t>12 m</a:t>
            </a:r>
            <a:endParaRPr lang="en-US" sz="2400" b="1" dirty="0">
              <a:solidFill>
                <a:srgbClr val="C00000"/>
              </a:solidFill>
            </a:endParaRPr>
          </a:p>
        </p:txBody>
      </p:sp>
      <p:pic>
        <p:nvPicPr>
          <p:cNvPr id="1030" name="Picture 6"/>
          <p:cNvPicPr>
            <a:picLocks noChangeAspect="1" noChangeArrowheads="1"/>
          </p:cNvPicPr>
          <p:nvPr/>
        </p:nvPicPr>
        <p:blipFill>
          <a:blip r:embed="rId4" cstate="print"/>
          <a:srcRect/>
          <a:stretch>
            <a:fillRect/>
          </a:stretch>
        </p:blipFill>
        <p:spPr bwMode="auto">
          <a:xfrm>
            <a:off x="152400" y="914400"/>
            <a:ext cx="1585913" cy="1275970"/>
          </a:xfrm>
          <a:prstGeom prst="rect">
            <a:avLst/>
          </a:prstGeom>
          <a:noFill/>
          <a:ln w="9525">
            <a:noFill/>
            <a:miter lim="800000"/>
            <a:headEnd/>
            <a:tailEnd/>
          </a:ln>
        </p:spPr>
      </p:pic>
      <p:sp>
        <p:nvSpPr>
          <p:cNvPr id="27" name="TextBox 26"/>
          <p:cNvSpPr txBox="1"/>
          <p:nvPr/>
        </p:nvSpPr>
        <p:spPr>
          <a:xfrm>
            <a:off x="1295400" y="3962400"/>
            <a:ext cx="1752600" cy="338554"/>
          </a:xfrm>
          <a:prstGeom prst="rect">
            <a:avLst/>
          </a:prstGeom>
          <a:noFill/>
        </p:spPr>
        <p:txBody>
          <a:bodyPr wrap="square" rtlCol="0">
            <a:spAutoFit/>
          </a:bodyPr>
          <a:lstStyle/>
          <a:p>
            <a:r>
              <a:rPr lang="en-US" sz="1600" dirty="0" smtClean="0">
                <a:solidFill>
                  <a:prstClr val="black"/>
                </a:solidFill>
              </a:rPr>
              <a:t>From: F. </a:t>
            </a:r>
            <a:r>
              <a:rPr lang="en-US" sz="1600" dirty="0" smtClean="0">
                <a:solidFill>
                  <a:prstClr val="black"/>
                </a:solidFill>
              </a:rPr>
              <a:t>Resnati</a:t>
            </a:r>
            <a:endParaRPr lang="en-US" sz="1600" dirty="0">
              <a:solidFill>
                <a:prstClr val="black"/>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533401"/>
          </a:xfrm>
        </p:spPr>
        <p:txBody>
          <a:bodyPr>
            <a:noAutofit/>
          </a:bodyPr>
          <a:lstStyle/>
          <a:p>
            <a:pPr algn="l"/>
            <a:r>
              <a:rPr lang="en-US" sz="3200" b="1" dirty="0" smtClean="0">
                <a:solidFill>
                  <a:srgbClr val="002060"/>
                </a:solidFill>
              </a:rPr>
              <a:t>Concluding Remarks:</a:t>
            </a:r>
            <a:endParaRPr lang="en-US" sz="3200" b="1" dirty="0">
              <a:solidFill>
                <a:srgbClr val="002060"/>
              </a:solidFill>
            </a:endParaRPr>
          </a:p>
        </p:txBody>
      </p:sp>
      <p:sp>
        <p:nvSpPr>
          <p:cNvPr id="3" name="Subtitle 2"/>
          <p:cNvSpPr>
            <a:spLocks noGrp="1"/>
          </p:cNvSpPr>
          <p:nvPr>
            <p:ph type="subTitle" idx="1"/>
          </p:nvPr>
        </p:nvSpPr>
        <p:spPr>
          <a:xfrm>
            <a:off x="304800" y="914400"/>
            <a:ext cx="8534400" cy="5486400"/>
          </a:xfrm>
        </p:spPr>
        <p:txBody>
          <a:bodyPr>
            <a:normAutofit/>
          </a:bodyPr>
          <a:lstStyle/>
          <a:p>
            <a:pPr algn="l">
              <a:buFont typeface="Arial" pitchFamily="34" charset="0"/>
              <a:buChar char="•"/>
            </a:pPr>
            <a:r>
              <a:rPr lang="en-US" sz="2400" dirty="0" smtClean="0">
                <a:solidFill>
                  <a:schemeClr val="tx1"/>
                </a:solidFill>
              </a:rPr>
              <a:t> </a:t>
            </a:r>
            <a:r>
              <a:rPr lang="en-US" sz="2400" b="1" dirty="0" smtClean="0">
                <a:solidFill>
                  <a:srgbClr val="002060"/>
                </a:solidFill>
              </a:rPr>
              <a:t>Water Cherenkov and Liquid </a:t>
            </a:r>
            <a:r>
              <a:rPr lang="en-US" sz="2400" b="1" dirty="0" smtClean="0">
                <a:solidFill>
                  <a:srgbClr val="002060"/>
                </a:solidFill>
              </a:rPr>
              <a:t>Scintillator</a:t>
            </a:r>
            <a:r>
              <a:rPr lang="en-US" sz="2400" b="1" dirty="0" smtClean="0">
                <a:solidFill>
                  <a:srgbClr val="002060"/>
                </a:solidFill>
              </a:rPr>
              <a:t>  Detectors </a:t>
            </a:r>
            <a:r>
              <a:rPr lang="en-US" sz="2400" dirty="0" smtClean="0">
                <a:solidFill>
                  <a:schemeClr val="tx1"/>
                </a:solidFill>
              </a:rPr>
              <a:t>– can be built without ASICs in the vessel – BUT SHOULD THEY? </a:t>
            </a:r>
            <a:r>
              <a:rPr lang="en-US" sz="2400" b="1" dirty="0" smtClean="0">
                <a:solidFill>
                  <a:srgbClr val="C00000"/>
                </a:solidFill>
              </a:rPr>
              <a:t>ASICs at, or near, PMTs will result in better time response and higher S/N. </a:t>
            </a:r>
            <a:r>
              <a:rPr lang="en-US" sz="2400" dirty="0" smtClean="0">
                <a:solidFill>
                  <a:schemeClr val="tx1"/>
                </a:solidFill>
              </a:rPr>
              <a:t>Significantly lower PM gain will result in better linearity, longer PMT life and reduced </a:t>
            </a:r>
            <a:r>
              <a:rPr lang="en-US" sz="2400" dirty="0" smtClean="0">
                <a:solidFill>
                  <a:schemeClr val="tx1"/>
                </a:solidFill>
              </a:rPr>
              <a:t>afterpulsing</a:t>
            </a:r>
            <a:r>
              <a:rPr lang="en-US" sz="2400" dirty="0" smtClean="0">
                <a:solidFill>
                  <a:schemeClr val="tx1"/>
                </a:solidFill>
              </a:rPr>
              <a:t>. No large detector of this type is likely to be built on a time scale incompatible with the ASIC development time.</a:t>
            </a:r>
          </a:p>
          <a:p>
            <a:pPr algn="l">
              <a:buFont typeface="Arial" pitchFamily="34" charset="0"/>
              <a:buChar char="•"/>
            </a:pPr>
            <a:r>
              <a:rPr lang="en-US" sz="2400" dirty="0" smtClean="0">
                <a:solidFill>
                  <a:schemeClr val="tx1"/>
                </a:solidFill>
              </a:rPr>
              <a:t>  </a:t>
            </a:r>
            <a:r>
              <a:rPr lang="en-US" sz="2400" b="1" dirty="0" smtClean="0">
                <a:solidFill>
                  <a:srgbClr val="002060"/>
                </a:solidFill>
              </a:rPr>
              <a:t>LAr</a:t>
            </a:r>
            <a:r>
              <a:rPr lang="en-US" sz="2400" b="1" dirty="0" smtClean="0">
                <a:solidFill>
                  <a:srgbClr val="002060"/>
                </a:solidFill>
              </a:rPr>
              <a:t> TPCs </a:t>
            </a:r>
            <a:r>
              <a:rPr lang="en-US" sz="2400" dirty="0" smtClean="0">
                <a:solidFill>
                  <a:schemeClr val="tx1"/>
                </a:solidFill>
              </a:rPr>
              <a:t>– </a:t>
            </a:r>
            <a:r>
              <a:rPr lang="en-US" sz="2400" b="1" dirty="0" smtClean="0">
                <a:solidFill>
                  <a:srgbClr val="C00000"/>
                </a:solidFill>
              </a:rPr>
              <a:t>scaling up all but impossible without ASICs in </a:t>
            </a:r>
            <a:r>
              <a:rPr lang="en-US" sz="2400" b="1" dirty="0" smtClean="0">
                <a:solidFill>
                  <a:srgbClr val="C00000"/>
                </a:solidFill>
              </a:rPr>
              <a:t>LAr</a:t>
            </a:r>
            <a:r>
              <a:rPr lang="en-US" sz="2400" dirty="0" smtClean="0">
                <a:solidFill>
                  <a:schemeClr val="tx1"/>
                </a:solidFill>
              </a:rPr>
              <a:t>. Superior performance with ASICs at the TPC electrodes as a part of an integral design. </a:t>
            </a:r>
          </a:p>
          <a:p>
            <a:pPr algn="l">
              <a:buFont typeface="Arial" pitchFamily="34" charset="0"/>
              <a:buChar char="•"/>
            </a:pPr>
            <a:r>
              <a:rPr lang="en-US" sz="2400" dirty="0" smtClean="0">
                <a:solidFill>
                  <a:schemeClr val="tx1"/>
                </a:solidFill>
              </a:rPr>
              <a:t> </a:t>
            </a:r>
            <a:r>
              <a:rPr lang="en-US" sz="2400" b="1" dirty="0" smtClean="0">
                <a:solidFill>
                  <a:schemeClr val="tx1"/>
                </a:solidFill>
              </a:rPr>
              <a:t>Two-Phase Noble </a:t>
            </a:r>
            <a:r>
              <a:rPr lang="en-US" sz="2400" b="1" dirty="0" smtClean="0">
                <a:solidFill>
                  <a:schemeClr val="tx1"/>
                </a:solidFill>
              </a:rPr>
              <a:t>Liquid-Gas</a:t>
            </a:r>
            <a:r>
              <a:rPr lang="en-US" sz="2400" b="1" dirty="0" smtClean="0">
                <a:solidFill>
                  <a:schemeClr val="tx1"/>
                </a:solidFill>
              </a:rPr>
              <a:t> </a:t>
            </a:r>
            <a:r>
              <a:rPr lang="en-US" sz="2400" b="1" dirty="0" smtClean="0">
                <a:solidFill>
                  <a:schemeClr val="tx1"/>
                </a:solidFill>
              </a:rPr>
              <a:t>TPCs</a:t>
            </a:r>
            <a:r>
              <a:rPr lang="en-US" sz="2400" dirty="0" smtClean="0">
                <a:solidFill>
                  <a:schemeClr val="tx1"/>
                </a:solidFill>
              </a:rPr>
              <a:t> – scaling up to electrode area larger than ~0.5-1 m</a:t>
            </a:r>
            <a:r>
              <a:rPr lang="en-US" sz="2400" baseline="30000" dirty="0" smtClean="0">
                <a:solidFill>
                  <a:schemeClr val="tx1"/>
                </a:solidFill>
              </a:rPr>
              <a:t>2  </a:t>
            </a:r>
            <a:r>
              <a:rPr lang="en-US" sz="2400" dirty="0" smtClean="0">
                <a:solidFill>
                  <a:schemeClr val="tx1"/>
                </a:solidFill>
              </a:rPr>
              <a:t>becomes difficult </a:t>
            </a:r>
            <a:r>
              <a:rPr lang="en-US" sz="2400" dirty="0" smtClean="0">
                <a:solidFill>
                  <a:schemeClr val="tx1"/>
                </a:solidFill>
              </a:rPr>
              <a:t>(e.g., </a:t>
            </a:r>
            <a:r>
              <a:rPr lang="en-US" sz="2400" dirty="0" smtClean="0">
                <a:solidFill>
                  <a:schemeClr val="tx1"/>
                </a:solidFill>
              </a:rPr>
              <a:t>electron extraction grids, LEM/GEM electrodes, readout anode). </a:t>
            </a:r>
            <a:r>
              <a:rPr lang="en-US" sz="2400" b="1" dirty="0" smtClean="0">
                <a:solidFill>
                  <a:srgbClr val="C00000"/>
                </a:solidFill>
              </a:rPr>
              <a:t>ASICs advantages same as for </a:t>
            </a:r>
            <a:r>
              <a:rPr lang="en-US" sz="2400" b="1" dirty="0" smtClean="0">
                <a:solidFill>
                  <a:srgbClr val="C00000"/>
                </a:solidFill>
              </a:rPr>
              <a:t>LAr</a:t>
            </a:r>
            <a:r>
              <a:rPr lang="en-US" sz="2400" b="1" dirty="0" smtClean="0">
                <a:solidFill>
                  <a:srgbClr val="C00000"/>
                </a:solidFill>
              </a:rPr>
              <a:t> TPCs. For light readout, ASICs at </a:t>
            </a:r>
            <a:r>
              <a:rPr lang="en-US" sz="2400" b="1" dirty="0" smtClean="0">
                <a:solidFill>
                  <a:srgbClr val="C00000"/>
                </a:solidFill>
              </a:rPr>
              <a:t>PMTs.</a:t>
            </a:r>
            <a:endParaRPr lang="en-US" sz="2400" b="1" dirty="0" smtClean="0">
              <a:solidFill>
                <a:srgbClr val="C00000"/>
              </a:solidFill>
            </a:endParaRPr>
          </a:p>
          <a:p>
            <a:pPr algn="l"/>
            <a:endParaRPr lang="en-US" sz="2400" b="1" dirty="0">
              <a:solidFill>
                <a:srgbClr val="C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143000"/>
          </a:xfrm>
        </p:spPr>
        <p:txBody>
          <a:bodyPr/>
          <a:lstStyle/>
          <a:p>
            <a:r>
              <a:rPr lang="en-US" dirty="0" smtClean="0"/>
              <a:t>Additional Material</a:t>
            </a:r>
            <a:endParaRPr lang="en-US" dirty="0"/>
          </a:p>
        </p:txBody>
      </p:sp>
      <p:sp>
        <p:nvSpPr>
          <p:cNvPr id="3" name="Slide Number Placeholder 2"/>
          <p:cNvSpPr>
            <a:spLocks noGrp="1"/>
          </p:cNvSpPr>
          <p:nvPr>
            <p:ph type="sldNum" sz="quarter" idx="12"/>
          </p:nvPr>
        </p:nvSpPr>
        <p:spPr/>
        <p:txBody>
          <a:bodyPr/>
          <a:lstStyle/>
          <a:p>
            <a:fld id="{992E9E28-AD59-4BBB-8786-01F196210E62}"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b="1" dirty="0" smtClean="0">
                <a:solidFill>
                  <a:srgbClr val="002060"/>
                </a:solidFill>
              </a:rPr>
              <a:t>Science Goals for LBNE</a:t>
            </a:r>
            <a:endParaRPr lang="en-US" sz="3200" b="1" dirty="0">
              <a:solidFill>
                <a:srgbClr val="002060"/>
              </a:solidFill>
            </a:endParaRPr>
          </a:p>
        </p:txBody>
      </p:sp>
      <p:sp>
        <p:nvSpPr>
          <p:cNvPr id="3" name="Slide Number Placeholder 2"/>
          <p:cNvSpPr>
            <a:spLocks noGrp="1"/>
          </p:cNvSpPr>
          <p:nvPr>
            <p:ph type="sldNum" sz="quarter" idx="12"/>
          </p:nvPr>
        </p:nvSpPr>
        <p:spPr/>
        <p:txBody>
          <a:bodyPr/>
          <a:lstStyle/>
          <a:p>
            <a:fld id="{992E9E28-AD59-4BBB-8786-01F196210E62}" type="slidenum">
              <a:rPr lang="en-US" smtClean="0"/>
              <a:pPr/>
              <a:t>3</a:t>
            </a:fld>
            <a:endParaRPr lang="en-US" dirty="0"/>
          </a:p>
        </p:txBody>
      </p:sp>
      <p:pic>
        <p:nvPicPr>
          <p:cNvPr id="26626" name="Picture 2"/>
          <p:cNvPicPr>
            <a:picLocks noChangeAspect="1" noChangeArrowheads="1"/>
          </p:cNvPicPr>
          <p:nvPr/>
        </p:nvPicPr>
        <p:blipFill>
          <a:blip r:embed="rId2" cstate="print"/>
          <a:srcRect/>
          <a:stretch>
            <a:fillRect/>
          </a:stretch>
        </p:blipFill>
        <p:spPr bwMode="auto">
          <a:xfrm>
            <a:off x="228600" y="1219200"/>
            <a:ext cx="8791576" cy="4358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txBox="1">
            <a:spLocks noGrp="1" noChangeArrowheads="1"/>
          </p:cNvSpPr>
          <p:nvPr/>
        </p:nvSpPr>
        <p:spPr bwMode="auto">
          <a:xfrm>
            <a:off x="6553200" y="6245225"/>
            <a:ext cx="2133600" cy="476250"/>
          </a:xfrm>
          <a:prstGeom prst="rect">
            <a:avLst/>
          </a:prstGeom>
          <a:noFill/>
          <a:ln>
            <a:miter lim="800000"/>
            <a:headEnd/>
            <a:tailEnd/>
          </a:ln>
        </p:spPr>
        <p:txBody>
          <a:bodyPr/>
          <a:lstStyle/>
          <a:p>
            <a:pPr algn="r">
              <a:defRPr/>
            </a:pPr>
            <a:fld id="{FAFE7BE5-2157-4B27-8C7A-7A4A98048895}" type="slidenum">
              <a:rPr lang="en-US" sz="1400">
                <a:solidFill>
                  <a:prstClr val="black"/>
                </a:solidFill>
              </a:rPr>
              <a:pPr algn="r">
                <a:defRPr/>
              </a:pPr>
              <a:t>30</a:t>
            </a:fld>
            <a:endParaRPr lang="en-US" sz="1400" dirty="0">
              <a:solidFill>
                <a:prstClr val="black"/>
              </a:solidFill>
            </a:endParaRPr>
          </a:p>
        </p:txBody>
      </p:sp>
      <p:sp>
        <p:nvSpPr>
          <p:cNvPr id="10" name="Slide Number Placeholder 5"/>
          <p:cNvSpPr txBox="1">
            <a:spLocks noGrp="1"/>
          </p:cNvSpPr>
          <p:nvPr/>
        </p:nvSpPr>
        <p:spPr bwMode="auto">
          <a:xfrm>
            <a:off x="6553200" y="6245225"/>
            <a:ext cx="2133600" cy="476250"/>
          </a:xfrm>
          <a:prstGeom prst="rect">
            <a:avLst/>
          </a:prstGeom>
          <a:noFill/>
          <a:ln>
            <a:miter lim="800000"/>
            <a:headEnd/>
            <a:tailEnd/>
          </a:ln>
        </p:spPr>
        <p:txBody>
          <a:bodyPr/>
          <a:lstStyle/>
          <a:p>
            <a:pPr algn="r">
              <a:defRPr/>
            </a:pPr>
            <a:endParaRPr lang="en-US" sz="1400" dirty="0">
              <a:solidFill>
                <a:prstClr val="black"/>
              </a:solidFill>
            </a:endParaRPr>
          </a:p>
        </p:txBody>
      </p:sp>
      <p:pic>
        <p:nvPicPr>
          <p:cNvPr id="102403" name="Chart 5"/>
          <p:cNvPicPr>
            <a:picLocks noChangeArrowheads="1"/>
          </p:cNvPicPr>
          <p:nvPr/>
        </p:nvPicPr>
        <p:blipFill>
          <a:blip r:embed="rId2" cstate="print"/>
          <a:srcRect b="-32"/>
          <a:stretch>
            <a:fillRect/>
          </a:stretch>
        </p:blipFill>
        <p:spPr bwMode="auto">
          <a:xfrm>
            <a:off x="4343400" y="1981200"/>
            <a:ext cx="4800600" cy="3876675"/>
          </a:xfrm>
          <a:prstGeom prst="rect">
            <a:avLst/>
          </a:prstGeom>
          <a:noFill/>
          <a:ln w="9525">
            <a:noFill/>
            <a:miter lim="800000"/>
            <a:headEnd/>
            <a:tailEnd/>
          </a:ln>
        </p:spPr>
      </p:pic>
      <p:sp>
        <p:nvSpPr>
          <p:cNvPr id="102404" name="Rectangle 2"/>
          <p:cNvSpPr>
            <a:spLocks noGrp="1" noChangeArrowheads="1"/>
          </p:cNvSpPr>
          <p:nvPr>
            <p:ph type="title" idx="4294967295"/>
          </p:nvPr>
        </p:nvSpPr>
        <p:spPr>
          <a:xfrm>
            <a:off x="457200" y="304800"/>
            <a:ext cx="8229600" cy="563563"/>
          </a:xfrm>
        </p:spPr>
        <p:txBody>
          <a:bodyPr/>
          <a:lstStyle/>
          <a:p>
            <a:pPr eaLnBrk="1" hangingPunct="1"/>
            <a:r>
              <a:rPr lang="en-US" sz="2800" b="1" dirty="0" smtClean="0">
                <a:solidFill>
                  <a:schemeClr val="accent2"/>
                </a:solidFill>
              </a:rPr>
              <a:t>Signals in LAr TPC</a:t>
            </a:r>
          </a:p>
        </p:txBody>
      </p:sp>
      <p:sp>
        <p:nvSpPr>
          <p:cNvPr id="102405" name="Rectangle 3"/>
          <p:cNvSpPr>
            <a:spLocks noGrp="1" noChangeArrowheads="1"/>
          </p:cNvSpPr>
          <p:nvPr>
            <p:ph type="body" idx="4294967295"/>
          </p:nvPr>
        </p:nvSpPr>
        <p:spPr>
          <a:xfrm>
            <a:off x="152400" y="1524000"/>
            <a:ext cx="4419600" cy="5562600"/>
          </a:xfrm>
        </p:spPr>
        <p:txBody>
          <a:bodyPr>
            <a:normAutofit lnSpcReduction="10000"/>
          </a:bodyPr>
          <a:lstStyle/>
          <a:p>
            <a:pPr eaLnBrk="1" hangingPunct="1">
              <a:lnSpc>
                <a:spcPct val="80000"/>
              </a:lnSpc>
            </a:pPr>
            <a:r>
              <a:rPr lang="en-US" sz="2000" dirty="0" smtClean="0"/>
              <a:t>A 3mm MIP track should create </a:t>
            </a:r>
            <a:r>
              <a:rPr lang="en-US" sz="2000" i="1" dirty="0" smtClean="0"/>
              <a:t>210keV/mm x 3mm /23.6eV/e = 4.3fC.</a:t>
            </a:r>
            <a:r>
              <a:rPr lang="en-US" sz="2000" dirty="0" smtClean="0"/>
              <a:t>  </a:t>
            </a:r>
          </a:p>
          <a:p>
            <a:pPr eaLnBrk="1" hangingPunct="1">
              <a:lnSpc>
                <a:spcPct val="80000"/>
              </a:lnSpc>
            </a:pPr>
            <a:r>
              <a:rPr lang="en-US" sz="2000" dirty="0" smtClean="0"/>
              <a:t>After a 1/3 initial recombination loss: ~</a:t>
            </a:r>
            <a:r>
              <a:rPr lang="en-US" sz="2000" i="1" dirty="0" smtClean="0"/>
              <a:t>2.8fC</a:t>
            </a:r>
            <a:r>
              <a:rPr lang="en-US" sz="2000" dirty="0" smtClean="0"/>
              <a:t> </a:t>
            </a:r>
          </a:p>
          <a:p>
            <a:pPr eaLnBrk="1" hangingPunct="1">
              <a:lnSpc>
                <a:spcPct val="80000"/>
              </a:lnSpc>
            </a:pPr>
            <a:r>
              <a:rPr lang="en-US" sz="2000" dirty="0" smtClean="0"/>
              <a:t> Assume the drift path to equal the charge life time, reducing the signal to 1/e</a:t>
            </a:r>
            <a:r>
              <a:rPr lang="en-US" sz="2000" dirty="0" smtClean="0">
                <a:cs typeface="Arial" charset="0"/>
              </a:rPr>
              <a:t>≈0.368.</a:t>
            </a:r>
          </a:p>
          <a:p>
            <a:pPr eaLnBrk="1" hangingPunct="1">
              <a:lnSpc>
                <a:spcPct val="80000"/>
              </a:lnSpc>
            </a:pPr>
            <a:r>
              <a:rPr lang="en-US" sz="2000" dirty="0" smtClean="0">
                <a:cs typeface="Arial" charset="0"/>
              </a:rPr>
              <a:t>The expected signal for </a:t>
            </a:r>
            <a:r>
              <a:rPr lang="en-US" sz="2000" i="1" dirty="0" smtClean="0">
                <a:solidFill>
                  <a:srgbClr val="CC0000"/>
                </a:solidFill>
                <a:cs typeface="Arial" charset="0"/>
              </a:rPr>
              <a:t>3mm</a:t>
            </a:r>
            <a:r>
              <a:rPr lang="en-US" sz="2000" dirty="0" smtClean="0">
                <a:cs typeface="Arial" charset="0"/>
              </a:rPr>
              <a:t> wire spacing is then ≈</a:t>
            </a:r>
            <a:r>
              <a:rPr lang="en-US" sz="2000" i="1" dirty="0" smtClean="0">
                <a:solidFill>
                  <a:srgbClr val="CC0000"/>
                </a:solidFill>
                <a:cs typeface="Arial" charset="0"/>
              </a:rPr>
              <a:t>1fC=6250 e</a:t>
            </a:r>
            <a:r>
              <a:rPr lang="en-US" sz="2000" dirty="0" smtClean="0">
                <a:cs typeface="Arial" charset="0"/>
              </a:rPr>
              <a:t>, … and for </a:t>
            </a:r>
            <a:r>
              <a:rPr lang="en-US" sz="2000" i="1" dirty="0" smtClean="0">
                <a:solidFill>
                  <a:srgbClr val="CC0000"/>
                </a:solidFill>
                <a:cs typeface="Arial" charset="0"/>
              </a:rPr>
              <a:t>5mm, ≈10</a:t>
            </a:r>
            <a:r>
              <a:rPr lang="en-US" sz="2000" i="1" baseline="30000" dirty="0" smtClean="0">
                <a:solidFill>
                  <a:srgbClr val="CC0000"/>
                </a:solidFill>
                <a:cs typeface="Arial" charset="0"/>
              </a:rPr>
              <a:t>4  </a:t>
            </a:r>
            <a:r>
              <a:rPr lang="en-US" sz="2000" i="1" dirty="0" smtClean="0">
                <a:solidFill>
                  <a:srgbClr val="CC0000"/>
                </a:solidFill>
                <a:cs typeface="Arial" charset="0"/>
              </a:rPr>
              <a:t>e</a:t>
            </a:r>
            <a:r>
              <a:rPr lang="en-US" sz="2000" dirty="0" smtClean="0">
                <a:cs typeface="Arial" charset="0"/>
              </a:rPr>
              <a:t>, for </a:t>
            </a:r>
            <a:r>
              <a:rPr lang="en-US" sz="2000" b="1" i="1" u="sng" dirty="0" smtClean="0">
                <a:solidFill>
                  <a:srgbClr val="CC0000"/>
                </a:solidFill>
                <a:cs typeface="Arial" charset="0"/>
              </a:rPr>
              <a:t>the “collection signal”</a:t>
            </a:r>
            <a:r>
              <a:rPr lang="en-US" sz="2000" dirty="0" smtClean="0">
                <a:solidFill>
                  <a:srgbClr val="CC0000"/>
                </a:solidFill>
                <a:cs typeface="Arial" charset="0"/>
              </a:rPr>
              <a:t>.</a:t>
            </a:r>
          </a:p>
          <a:p>
            <a:pPr eaLnBrk="1" hangingPunct="1">
              <a:lnSpc>
                <a:spcPct val="80000"/>
              </a:lnSpc>
            </a:pPr>
            <a:r>
              <a:rPr lang="en-US" sz="2000" dirty="0" smtClean="0">
                <a:cs typeface="Arial" charset="0"/>
              </a:rPr>
              <a:t>The induction signals are smaller</a:t>
            </a:r>
          </a:p>
          <a:p>
            <a:pPr eaLnBrk="1" hangingPunct="1">
              <a:lnSpc>
                <a:spcPct val="80000"/>
              </a:lnSpc>
            </a:pPr>
            <a:endParaRPr lang="en-US" sz="2000" dirty="0" smtClean="0"/>
          </a:p>
          <a:p>
            <a:pPr eaLnBrk="1" hangingPunct="1">
              <a:lnSpc>
                <a:spcPct val="80000"/>
              </a:lnSpc>
            </a:pPr>
            <a:r>
              <a:rPr lang="en-US" sz="2000" dirty="0" smtClean="0"/>
              <a:t>The </a:t>
            </a:r>
            <a:r>
              <a:rPr lang="en-US" sz="2000" b="1" i="1" dirty="0" smtClean="0">
                <a:solidFill>
                  <a:srgbClr val="C00000"/>
                </a:solidFill>
              </a:rPr>
              <a:t>time scale </a:t>
            </a:r>
            <a:r>
              <a:rPr lang="en-US" sz="2000" dirty="0" smtClean="0"/>
              <a:t>of TPC signals is determined by the </a:t>
            </a:r>
            <a:r>
              <a:rPr lang="en-US" sz="2000" b="1" i="1" dirty="0" smtClean="0">
                <a:solidFill>
                  <a:srgbClr val="C00000"/>
                </a:solidFill>
              </a:rPr>
              <a:t>wire plane spacing </a:t>
            </a:r>
            <a:r>
              <a:rPr lang="en-US" sz="2000" dirty="0" smtClean="0"/>
              <a:t>and </a:t>
            </a:r>
            <a:r>
              <a:rPr lang="en-US" sz="2000" b="1" i="1" dirty="0" smtClean="0">
                <a:solidFill>
                  <a:srgbClr val="C00000"/>
                </a:solidFill>
              </a:rPr>
              <a:t>electron drift velocity,                                        </a:t>
            </a:r>
            <a:r>
              <a:rPr lang="en-US" sz="2000" i="1" dirty="0" smtClean="0">
                <a:solidFill>
                  <a:srgbClr val="C00000"/>
                </a:solidFill>
              </a:rPr>
              <a:t>(~1.5 mm/µs at 500 V/cm).</a:t>
            </a:r>
          </a:p>
          <a:p>
            <a:pPr eaLnBrk="1" hangingPunct="1">
              <a:lnSpc>
                <a:spcPct val="80000"/>
              </a:lnSpc>
              <a:buNone/>
            </a:pPr>
            <a:endParaRPr lang="en-US" sz="2000" dirty="0" smtClean="0">
              <a:cs typeface="Arial" charset="0"/>
            </a:endParaRPr>
          </a:p>
          <a:p>
            <a:pPr eaLnBrk="1" hangingPunct="1">
              <a:lnSpc>
                <a:spcPct val="80000"/>
              </a:lnSpc>
              <a:buFontTx/>
              <a:buNone/>
            </a:pPr>
            <a:endParaRPr lang="en-US" sz="2000" dirty="0" smtClean="0">
              <a:cs typeface="Arial" charset="0"/>
            </a:endParaRPr>
          </a:p>
          <a:p>
            <a:pPr eaLnBrk="1" hangingPunct="1">
              <a:lnSpc>
                <a:spcPct val="80000"/>
              </a:lnSpc>
              <a:buFontTx/>
              <a:buNone/>
            </a:pPr>
            <a:r>
              <a:rPr lang="en-US" sz="2000" dirty="0" smtClean="0">
                <a:cs typeface="Arial" charset="0"/>
              </a:rPr>
              <a:t>      </a:t>
            </a:r>
          </a:p>
        </p:txBody>
      </p:sp>
      <p:sp>
        <p:nvSpPr>
          <p:cNvPr id="102406" name="Line 5"/>
          <p:cNvSpPr>
            <a:spLocks noChangeShapeType="1"/>
          </p:cNvSpPr>
          <p:nvPr/>
        </p:nvSpPr>
        <p:spPr bwMode="auto">
          <a:xfrm>
            <a:off x="3581400" y="4114800"/>
            <a:ext cx="3352800" cy="533400"/>
          </a:xfrm>
          <a:prstGeom prst="line">
            <a:avLst/>
          </a:prstGeom>
          <a:noFill/>
          <a:ln w="19050">
            <a:solidFill>
              <a:srgbClr val="CC0000"/>
            </a:solidFill>
            <a:round/>
            <a:headEnd/>
            <a:tailEnd type="triangle" w="med" len="med"/>
          </a:ln>
        </p:spPr>
        <p:txBody>
          <a:bodyPr/>
          <a:lstStyle/>
          <a:p>
            <a:endParaRPr lang="en-US" dirty="0">
              <a:solidFill>
                <a:prstClr val="black"/>
              </a:solidFill>
            </a:endParaRPr>
          </a:p>
        </p:txBody>
      </p:sp>
      <p:sp>
        <p:nvSpPr>
          <p:cNvPr id="102407" name="Line 6"/>
          <p:cNvSpPr>
            <a:spLocks noChangeShapeType="1"/>
          </p:cNvSpPr>
          <p:nvPr/>
        </p:nvSpPr>
        <p:spPr bwMode="auto">
          <a:xfrm flipV="1">
            <a:off x="3962400" y="4191000"/>
            <a:ext cx="2590800" cy="304800"/>
          </a:xfrm>
          <a:prstGeom prst="line">
            <a:avLst/>
          </a:prstGeom>
          <a:noFill/>
          <a:ln w="19050">
            <a:solidFill>
              <a:schemeClr val="tx1"/>
            </a:solidFill>
            <a:prstDash val="lgDash"/>
            <a:round/>
            <a:headEnd/>
            <a:tailEnd type="triangle" w="med" len="med"/>
          </a:ln>
        </p:spPr>
        <p:txBody>
          <a:bodyPr/>
          <a:lstStyle/>
          <a:p>
            <a:endParaRPr lang="en-US" dirty="0">
              <a:solidFill>
                <a:prstClr val="black"/>
              </a:solidFill>
            </a:endParaRPr>
          </a:p>
        </p:txBody>
      </p:sp>
      <p:sp>
        <p:nvSpPr>
          <p:cNvPr id="102408" name="Line 8"/>
          <p:cNvSpPr>
            <a:spLocks noChangeShapeType="1"/>
          </p:cNvSpPr>
          <p:nvPr/>
        </p:nvSpPr>
        <p:spPr bwMode="auto">
          <a:xfrm flipV="1">
            <a:off x="3962400" y="3276600"/>
            <a:ext cx="2667000" cy="1219200"/>
          </a:xfrm>
          <a:prstGeom prst="line">
            <a:avLst/>
          </a:prstGeom>
          <a:noFill/>
          <a:ln w="19050">
            <a:solidFill>
              <a:schemeClr val="tx1"/>
            </a:solidFill>
            <a:prstDash val="lgDash"/>
            <a:round/>
            <a:headEnd/>
            <a:tailEnd type="triangle" w="med" len="med"/>
          </a:ln>
        </p:spPr>
        <p:txBody>
          <a:bodyPr/>
          <a:lstStyle/>
          <a:p>
            <a:endParaRPr lang="en-US" dirty="0">
              <a:solidFill>
                <a:prstClr val="black"/>
              </a:solidFill>
            </a:endParaRPr>
          </a:p>
        </p:txBody>
      </p:sp>
      <p:sp>
        <p:nvSpPr>
          <p:cNvPr id="102409" name="Text Box 9"/>
          <p:cNvSpPr txBox="1">
            <a:spLocks noChangeArrowheads="1"/>
          </p:cNvSpPr>
          <p:nvPr/>
        </p:nvSpPr>
        <p:spPr bwMode="auto">
          <a:xfrm>
            <a:off x="5029200" y="1295400"/>
            <a:ext cx="3810000" cy="641350"/>
          </a:xfrm>
          <a:prstGeom prst="rect">
            <a:avLst/>
          </a:prstGeom>
          <a:noFill/>
          <a:ln w="9525">
            <a:noFill/>
            <a:miter lim="800000"/>
            <a:headEnd/>
            <a:tailEnd/>
          </a:ln>
        </p:spPr>
        <p:txBody>
          <a:bodyPr>
            <a:spAutoFit/>
          </a:bodyPr>
          <a:lstStyle/>
          <a:p>
            <a:pPr algn="ctr">
              <a:spcBef>
                <a:spcPct val="50000"/>
              </a:spcBef>
            </a:pPr>
            <a:r>
              <a:rPr lang="en-US" dirty="0">
                <a:solidFill>
                  <a:srgbClr val="C0504D"/>
                </a:solidFill>
              </a:rPr>
              <a:t>Induced Current Waveforms on            3 Sense Wire Planes:</a:t>
            </a:r>
          </a:p>
        </p:txBody>
      </p:sp>
      <p:sp>
        <p:nvSpPr>
          <p:cNvPr id="102410" name="Text Box 10"/>
          <p:cNvSpPr txBox="1">
            <a:spLocks noChangeArrowheads="1"/>
          </p:cNvSpPr>
          <p:nvPr/>
        </p:nvSpPr>
        <p:spPr bwMode="auto">
          <a:xfrm>
            <a:off x="685800" y="914400"/>
            <a:ext cx="2514600" cy="457200"/>
          </a:xfrm>
          <a:prstGeom prst="rect">
            <a:avLst/>
          </a:prstGeom>
          <a:noFill/>
          <a:ln w="9525">
            <a:noFill/>
            <a:miter lim="800000"/>
            <a:headEnd/>
            <a:tailEnd/>
          </a:ln>
        </p:spPr>
        <p:txBody>
          <a:bodyPr>
            <a:spAutoFit/>
          </a:bodyPr>
          <a:lstStyle/>
          <a:p>
            <a:pPr>
              <a:spcBef>
                <a:spcPct val="50000"/>
              </a:spcBef>
            </a:pPr>
            <a:r>
              <a:rPr lang="en-US" sz="2400" i="1" dirty="0">
                <a:solidFill>
                  <a:srgbClr val="C0504D"/>
                </a:solidFill>
              </a:rPr>
              <a:t>Charge signal:</a:t>
            </a:r>
          </a:p>
        </p:txBody>
      </p:sp>
      <p:sp>
        <p:nvSpPr>
          <p:cNvPr id="25" name="TextBox 24"/>
          <p:cNvSpPr txBox="1"/>
          <p:nvPr/>
        </p:nvSpPr>
        <p:spPr>
          <a:xfrm>
            <a:off x="5410200" y="6019800"/>
            <a:ext cx="2819400" cy="400110"/>
          </a:xfrm>
          <a:prstGeom prst="rect">
            <a:avLst/>
          </a:prstGeom>
          <a:noFill/>
        </p:spPr>
        <p:txBody>
          <a:bodyPr wrap="square" rtlCol="0">
            <a:spAutoFit/>
          </a:bodyPr>
          <a:lstStyle/>
          <a:p>
            <a:r>
              <a:rPr lang="en-US" sz="2000" dirty="0" smtClean="0">
                <a:solidFill>
                  <a:prstClr val="black"/>
                </a:solidFill>
              </a:rPr>
              <a:t>Sampling rate </a:t>
            </a:r>
            <a:r>
              <a:rPr lang="en-US" sz="2000" b="1" i="1" dirty="0" smtClean="0">
                <a:solidFill>
                  <a:srgbClr val="C00000"/>
                </a:solidFill>
              </a:rPr>
              <a:t>≤ 2 Ms/s</a:t>
            </a:r>
            <a:endParaRPr lang="en-US" sz="2000" b="1" i="1" dirty="0">
              <a:solidFill>
                <a:srgbClr val="C00000"/>
              </a:solidFill>
            </a:endParaRPr>
          </a:p>
        </p:txBody>
      </p:sp>
      <p:sp>
        <p:nvSpPr>
          <p:cNvPr id="26" name="Down Arrow 25"/>
          <p:cNvSpPr/>
          <p:nvPr/>
        </p:nvSpPr>
        <p:spPr>
          <a:xfrm>
            <a:off x="5943600" y="4953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Slide Number Placeholder 13"/>
          <p:cNvSpPr>
            <a:spLocks noGrp="1"/>
          </p:cNvSpPr>
          <p:nvPr>
            <p:ph type="sldNum" sz="quarter" idx="12"/>
          </p:nvPr>
        </p:nvSpPr>
        <p:spPr/>
        <p:txBody>
          <a:bodyPr/>
          <a:lstStyle/>
          <a:p>
            <a:pPr>
              <a:defRPr/>
            </a:pPr>
            <a:fld id="{D3C1A39B-3E1B-4E8D-A960-DBAD5D7DCB3C}" type="slidenum">
              <a:rPr lang="en-US" smtClean="0">
                <a:solidFill>
                  <a:prstClr val="black">
                    <a:tint val="75000"/>
                  </a:prstClr>
                </a:solidFill>
              </a:rPr>
              <a:pPr>
                <a:defRPr/>
              </a:pPr>
              <a:t>30</a:t>
            </a:fld>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548" name="Title 1"/>
          <p:cNvSpPr>
            <a:spLocks noGrp="1"/>
          </p:cNvSpPr>
          <p:nvPr>
            <p:ph type="title" idx="4294967295"/>
          </p:nvPr>
        </p:nvSpPr>
        <p:spPr>
          <a:xfrm>
            <a:off x="533400" y="381000"/>
            <a:ext cx="8159750" cy="685800"/>
          </a:xfrm>
        </p:spPr>
        <p:txBody>
          <a:bodyPr/>
          <a:lstStyle/>
          <a:p>
            <a:pPr algn="ctr" eaLnBrk="1" hangingPunct="1"/>
            <a:r>
              <a:rPr lang="en-US" sz="2800" dirty="0" smtClean="0"/>
              <a:t>Noise </a:t>
            </a:r>
            <a:r>
              <a:rPr lang="en-US" sz="2800" i="1" dirty="0" smtClean="0"/>
              <a:t>vs</a:t>
            </a:r>
            <a:r>
              <a:rPr lang="en-US" sz="2800" dirty="0" smtClean="0"/>
              <a:t> T in CMOS:</a:t>
            </a:r>
            <a:r>
              <a:rPr lang="en-US" sz="2800" b="0" i="1" u="sng" dirty="0" smtClean="0"/>
              <a:t> </a:t>
            </a:r>
            <a:r>
              <a:rPr lang="en-US" sz="2800" dirty="0" smtClean="0"/>
              <a:t/>
            </a:r>
            <a:br>
              <a:rPr lang="en-US" sz="2800" dirty="0" smtClean="0"/>
            </a:br>
            <a:r>
              <a:rPr lang="en-US" sz="1400" dirty="0" smtClean="0"/>
              <a:t/>
            </a:r>
            <a:br>
              <a:rPr lang="en-US" sz="1400" dirty="0" smtClean="0"/>
            </a:br>
            <a:r>
              <a:rPr lang="en-US" sz="2000" b="0" i="1" dirty="0" smtClean="0"/>
              <a:t>Existing ASIC, 0.25 µm  (not designed for </a:t>
            </a:r>
            <a:r>
              <a:rPr lang="en-US" sz="2000" b="0" i="1" dirty="0" smtClean="0"/>
              <a:t>Lar</a:t>
            </a:r>
            <a:r>
              <a:rPr lang="en-US" sz="2000" b="0" i="1" dirty="0" smtClean="0"/>
              <a:t>)</a:t>
            </a:r>
            <a:endParaRPr lang="en-US" sz="2800" b="0" i="1" dirty="0" smtClean="0"/>
          </a:p>
        </p:txBody>
      </p:sp>
      <p:sp>
        <p:nvSpPr>
          <p:cNvPr id="236551" name="Text Box 7"/>
          <p:cNvSpPr txBox="1">
            <a:spLocks noChangeArrowheads="1"/>
          </p:cNvSpPr>
          <p:nvPr/>
        </p:nvSpPr>
        <p:spPr bwMode="auto">
          <a:xfrm>
            <a:off x="539750" y="5864225"/>
            <a:ext cx="7391400" cy="646331"/>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rPr>
              <a:t>CMOS in </a:t>
            </a:r>
            <a:r>
              <a:rPr lang="en-US" dirty="0">
                <a:solidFill>
                  <a:srgbClr val="000000"/>
                </a:solidFill>
              </a:rPr>
              <a:t>LAr</a:t>
            </a:r>
            <a:r>
              <a:rPr lang="en-US" dirty="0">
                <a:solidFill>
                  <a:srgbClr val="000000"/>
                </a:solidFill>
              </a:rPr>
              <a:t> has less than half the </a:t>
            </a:r>
            <a:r>
              <a:rPr lang="en-US" dirty="0" smtClean="0">
                <a:solidFill>
                  <a:srgbClr val="000000"/>
                </a:solidFill>
              </a:rPr>
              <a:t>(white) noise </a:t>
            </a:r>
            <a:r>
              <a:rPr lang="en-US" dirty="0">
                <a:solidFill>
                  <a:srgbClr val="000000"/>
                </a:solidFill>
              </a:rPr>
              <a:t>as that at room </a:t>
            </a:r>
            <a:r>
              <a:rPr lang="en-US" dirty="0" smtClean="0">
                <a:solidFill>
                  <a:srgbClr val="000000"/>
                </a:solidFill>
              </a:rPr>
              <a:t>temperature, higher mobility and higher </a:t>
            </a:r>
            <a:r>
              <a:rPr lang="en-US" dirty="0" smtClean="0">
                <a:solidFill>
                  <a:srgbClr val="000000"/>
                </a:solidFill>
              </a:rPr>
              <a:t>transconductance</a:t>
            </a:r>
            <a:r>
              <a:rPr lang="en-US" dirty="0" smtClean="0">
                <a:solidFill>
                  <a:srgbClr val="000000"/>
                </a:solidFill>
              </a:rPr>
              <a:t>/current ratio </a:t>
            </a:r>
            <a:endParaRPr lang="en-US" dirty="0">
              <a:solidFill>
                <a:srgbClr val="000000"/>
              </a:solidFill>
            </a:endParaRPr>
          </a:p>
        </p:txBody>
      </p:sp>
      <p:graphicFrame>
        <p:nvGraphicFramePr>
          <p:cNvPr id="236546" name="Chart 1"/>
          <p:cNvGraphicFramePr>
            <a:graphicFrameLocks noChangeAspect="1"/>
          </p:cNvGraphicFramePr>
          <p:nvPr/>
        </p:nvGraphicFramePr>
        <p:xfrm>
          <a:off x="685800" y="1219200"/>
          <a:ext cx="7626350" cy="4492625"/>
        </p:xfrm>
        <a:graphic>
          <a:graphicData uri="http://schemas.openxmlformats.org/presentationml/2006/ole">
            <p:oleObj spid="_x0000_s11266" name="Chart" r:id="rId4" imgW="7648448" imgH="4314668" progId="Excel.Sheet.8">
              <p:embed/>
            </p:oleObj>
          </a:graphicData>
        </a:graphic>
      </p:graphicFrame>
      <p:sp>
        <p:nvSpPr>
          <p:cNvPr id="9" name="Rectangle 8"/>
          <p:cNvSpPr/>
          <p:nvPr/>
        </p:nvSpPr>
        <p:spPr>
          <a:xfrm>
            <a:off x="1454150" y="1368425"/>
            <a:ext cx="6172200" cy="5334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236549" name="TextBox 4"/>
          <p:cNvSpPr txBox="1">
            <a:spLocks noChangeArrowheads="1"/>
          </p:cNvSpPr>
          <p:nvPr/>
        </p:nvSpPr>
        <p:spPr bwMode="auto">
          <a:xfrm>
            <a:off x="7397750" y="5254625"/>
            <a:ext cx="762000" cy="366713"/>
          </a:xfrm>
          <a:prstGeom prst="rect">
            <a:avLst/>
          </a:prstGeom>
          <a:noFill/>
          <a:ln w="9525">
            <a:noFill/>
            <a:miter lim="800000"/>
            <a:headEnd/>
            <a:tailEnd/>
          </a:ln>
        </p:spPr>
        <p:txBody>
          <a:bodyPr>
            <a:spAutoFit/>
          </a:bodyPr>
          <a:lstStyle/>
          <a:p>
            <a:pPr defTabSz="457200" fontAlgn="base">
              <a:spcBef>
                <a:spcPct val="0"/>
              </a:spcBef>
              <a:spcAft>
                <a:spcPct val="0"/>
              </a:spcAft>
            </a:pPr>
            <a:r>
              <a:rPr lang="en-US" dirty="0">
                <a:solidFill>
                  <a:srgbClr val="000000"/>
                </a:solidFill>
              </a:rPr>
              <a:t>T [K]</a:t>
            </a:r>
          </a:p>
        </p:txBody>
      </p:sp>
      <p:sp>
        <p:nvSpPr>
          <p:cNvPr id="236550" name="TextBox 5"/>
          <p:cNvSpPr txBox="1">
            <a:spLocks noChangeArrowheads="1"/>
          </p:cNvSpPr>
          <p:nvPr/>
        </p:nvSpPr>
        <p:spPr bwMode="auto">
          <a:xfrm rot="-5400000">
            <a:off x="-418306" y="3164681"/>
            <a:ext cx="1676400" cy="369888"/>
          </a:xfrm>
          <a:prstGeom prst="rect">
            <a:avLst/>
          </a:prstGeom>
          <a:noFill/>
          <a:ln w="9525">
            <a:noFill/>
            <a:miter lim="800000"/>
            <a:headEnd/>
            <a:tailEnd/>
          </a:ln>
        </p:spPr>
        <p:txBody>
          <a:bodyPr>
            <a:spAutoFit/>
          </a:bodyPr>
          <a:lstStyle/>
          <a:p>
            <a:pPr defTabSz="457200" fontAlgn="base">
              <a:spcBef>
                <a:spcPct val="0"/>
              </a:spcBef>
              <a:spcAft>
                <a:spcPct val="0"/>
              </a:spcAft>
            </a:pPr>
            <a:r>
              <a:rPr lang="en-US" dirty="0">
                <a:solidFill>
                  <a:srgbClr val="000000"/>
                </a:solidFill>
              </a:rPr>
              <a:t>ENC [e </a:t>
            </a:r>
            <a:r>
              <a:rPr lang="en-US" dirty="0">
                <a:solidFill>
                  <a:srgbClr val="000000"/>
                </a:solidFill>
              </a:rPr>
              <a:t>rms</a:t>
            </a:r>
            <a:r>
              <a:rPr lang="en-US" dirty="0">
                <a:solidFill>
                  <a:srgbClr val="000000"/>
                </a:solidFill>
              </a:rPr>
              <a:t>]</a:t>
            </a:r>
          </a:p>
        </p:txBody>
      </p:sp>
      <p:sp>
        <p:nvSpPr>
          <p:cNvPr id="236552" name="Text Box 6"/>
          <p:cNvSpPr txBox="1">
            <a:spLocks noChangeArrowheads="1"/>
          </p:cNvSpPr>
          <p:nvPr/>
        </p:nvSpPr>
        <p:spPr bwMode="auto">
          <a:xfrm>
            <a:off x="2063750" y="1444625"/>
            <a:ext cx="4953000" cy="366713"/>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rPr>
              <a:t>ENC vs. T (</a:t>
            </a:r>
            <a:r>
              <a:rPr lang="en-US" dirty="0">
                <a:solidFill>
                  <a:srgbClr val="000000"/>
                </a:solidFill>
              </a:rPr>
              <a:t>Cd</a:t>
            </a:r>
            <a:r>
              <a:rPr lang="en-US" dirty="0">
                <a:solidFill>
                  <a:srgbClr val="000000"/>
                </a:solidFill>
              </a:rPr>
              <a:t>=100pF, 0.5µs peaking time)</a:t>
            </a:r>
          </a:p>
        </p:txBody>
      </p:sp>
      <p:sp>
        <p:nvSpPr>
          <p:cNvPr id="10" name="Slide Number Placeholder 9"/>
          <p:cNvSpPr>
            <a:spLocks noGrp="1"/>
          </p:cNvSpPr>
          <p:nvPr>
            <p:ph type="sldNum" sz="quarter" idx="12"/>
          </p:nvPr>
        </p:nvSpPr>
        <p:spPr>
          <a:xfrm>
            <a:off x="8153400" y="6248400"/>
            <a:ext cx="990600" cy="457200"/>
          </a:xfrm>
        </p:spPr>
        <p:txBody>
          <a:bodyPr/>
          <a:lstStyle/>
          <a:p>
            <a:pPr>
              <a:defRPr/>
            </a:pPr>
            <a:fld id="{8553272E-A98E-4D60-A5F6-36F792DF569D}"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82562"/>
          </a:xfrm>
        </p:spPr>
        <p:txBody>
          <a:bodyPr>
            <a:noAutofit/>
          </a:bodyPr>
          <a:lstStyle/>
          <a:p>
            <a:r>
              <a:rPr lang="en-US" sz="2400" b="1" dirty="0" smtClean="0">
                <a:solidFill>
                  <a:srgbClr val="002060"/>
                </a:solidFill>
              </a:rPr>
              <a:t>A beautiful </a:t>
            </a:r>
            <a:r>
              <a:rPr lang="en-US" sz="2400" b="1" dirty="0" smtClean="0">
                <a:solidFill>
                  <a:srgbClr val="002060"/>
                </a:solidFill>
              </a:rPr>
              <a:t>Cryo</a:t>
            </a:r>
            <a:r>
              <a:rPr lang="en-US" sz="2400" b="1" dirty="0" smtClean="0">
                <a:solidFill>
                  <a:srgbClr val="002060"/>
                </a:solidFill>
              </a:rPr>
              <a:t>-Mechanical Design of </a:t>
            </a:r>
            <a:r>
              <a:rPr lang="en-US" sz="2400" b="1" dirty="0" smtClean="0">
                <a:solidFill>
                  <a:srgbClr val="002060"/>
                </a:solidFill>
              </a:rPr>
              <a:t>LAr</a:t>
            </a:r>
            <a:r>
              <a:rPr lang="en-US" sz="2400" b="1" dirty="0" smtClean="0">
                <a:solidFill>
                  <a:srgbClr val="002060"/>
                </a:solidFill>
              </a:rPr>
              <a:t> TPC – but the Readout ??? </a:t>
            </a:r>
            <a:endParaRPr lang="en-US" sz="2400" b="1" dirty="0">
              <a:solidFill>
                <a:srgbClr val="002060"/>
              </a:solidFill>
            </a:endParaRPr>
          </a:p>
        </p:txBody>
      </p:sp>
      <p:sp>
        <p:nvSpPr>
          <p:cNvPr id="3" name="Slide Number Placeholder 2"/>
          <p:cNvSpPr>
            <a:spLocks noGrp="1"/>
          </p:cNvSpPr>
          <p:nvPr>
            <p:ph type="sldNum" sz="quarter" idx="12"/>
          </p:nvPr>
        </p:nvSpPr>
        <p:spPr/>
        <p:txBody>
          <a:bodyPr/>
          <a:lstStyle/>
          <a:p>
            <a:fld id="{992E9E28-AD59-4BBB-8786-01F196210E62}" type="slidenum">
              <a:rPr lang="en-US" smtClean="0"/>
              <a:pPr/>
              <a:t>32</a:t>
            </a:fld>
            <a:endParaRPr lang="en-US" dirty="0"/>
          </a:p>
        </p:txBody>
      </p:sp>
      <p:pic>
        <p:nvPicPr>
          <p:cNvPr id="78850" name="Picture 2"/>
          <p:cNvPicPr>
            <a:picLocks noChangeAspect="1" noChangeArrowheads="1"/>
          </p:cNvPicPr>
          <p:nvPr/>
        </p:nvPicPr>
        <p:blipFill>
          <a:blip r:embed="rId2" cstate="print"/>
          <a:srcRect/>
          <a:stretch>
            <a:fillRect/>
          </a:stretch>
        </p:blipFill>
        <p:spPr bwMode="auto">
          <a:xfrm>
            <a:off x="471732" y="838200"/>
            <a:ext cx="8062668" cy="5740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 y="1"/>
            <a:ext cx="9144000" cy="6553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685800"/>
            <a:ext cx="8382000" cy="5641624"/>
          </a:xfrm>
          <a:prstGeom prst="rect">
            <a:avLst/>
          </a:prstGeom>
          <a:noFill/>
          <a:ln w="9525">
            <a:noFill/>
            <a:miter lim="800000"/>
            <a:headEnd/>
            <a:tailEnd/>
          </a:ln>
        </p:spPr>
      </p:pic>
      <p:sp>
        <p:nvSpPr>
          <p:cNvPr id="3" name="TextBox 2"/>
          <p:cNvSpPr txBox="1"/>
          <p:nvPr/>
        </p:nvSpPr>
        <p:spPr>
          <a:xfrm>
            <a:off x="2667000" y="6019800"/>
            <a:ext cx="3581400" cy="400110"/>
          </a:xfrm>
          <a:prstGeom prst="rect">
            <a:avLst/>
          </a:prstGeom>
          <a:noFill/>
        </p:spPr>
        <p:txBody>
          <a:bodyPr wrap="square" rtlCol="0">
            <a:spAutoFit/>
          </a:bodyPr>
          <a:lstStyle/>
          <a:p>
            <a:r>
              <a:rPr lang="en-US" sz="2000" dirty="0" smtClean="0">
                <a:latin typeface="Arial" pitchFamily="34" charset="0"/>
                <a:cs typeface="Arial" pitchFamily="34" charset="0"/>
              </a:rPr>
              <a:t>From: A. Rubbia, GLA2011</a:t>
            </a:r>
            <a:endParaRPr lang="en-US" sz="2000" dirty="0">
              <a:latin typeface="Arial" pitchFamily="34" charset="0"/>
              <a:cs typeface="Arial" pitchFamily="34" charset="0"/>
            </a:endParaRPr>
          </a:p>
        </p:txBody>
      </p:sp>
      <p:sp>
        <p:nvSpPr>
          <p:cNvPr id="4" name="Slide Number Placeholder 3"/>
          <p:cNvSpPr>
            <a:spLocks noGrp="1"/>
          </p:cNvSpPr>
          <p:nvPr>
            <p:ph type="sldNum" sz="quarter" idx="12"/>
          </p:nvPr>
        </p:nvSpPr>
        <p:spPr>
          <a:xfrm>
            <a:off x="7010400" y="6400800"/>
            <a:ext cx="1905000" cy="457200"/>
          </a:xfrm>
        </p:spPr>
        <p:txBody>
          <a:bodyPr/>
          <a:lstStyle/>
          <a:p>
            <a:fld id="{CE8DFDC3-019B-45FF-B010-E6D2D5BC60E9}" type="slidenum">
              <a:rPr lang="en-US" smtClean="0">
                <a:solidFill>
                  <a:srgbClr val="000000"/>
                </a:solidFill>
              </a:rPr>
              <a:pPr/>
              <a:t>5</a:t>
            </a:fld>
            <a:endParaRPr lang="en-US" dirty="0">
              <a:solidFill>
                <a:srgbClr val="000000"/>
              </a:solidFill>
            </a:endParaRPr>
          </a:p>
        </p:txBody>
      </p:sp>
      <p:sp>
        <p:nvSpPr>
          <p:cNvPr id="5" name="TextBox 4"/>
          <p:cNvSpPr txBox="1"/>
          <p:nvPr/>
        </p:nvSpPr>
        <p:spPr>
          <a:xfrm>
            <a:off x="1371600" y="228600"/>
            <a:ext cx="7010400" cy="830997"/>
          </a:xfrm>
          <a:prstGeom prst="rect">
            <a:avLst/>
          </a:prstGeom>
          <a:noFill/>
        </p:spPr>
        <p:txBody>
          <a:bodyPr wrap="square" rtlCol="0">
            <a:spAutoFit/>
          </a:bodyPr>
          <a:lstStyle/>
          <a:p>
            <a:pPr algn="ctr"/>
            <a:r>
              <a:rPr lang="en-US" sz="2400" b="1" dirty="0" smtClean="0">
                <a:solidFill>
                  <a:srgbClr val="002060"/>
                </a:solidFill>
                <a:latin typeface="Arial" pitchFamily="34" charset="0"/>
                <a:cs typeface="Arial" pitchFamily="34" charset="0"/>
              </a:rPr>
              <a:t>Probability of neutrino oscillations </a:t>
            </a:r>
            <a:r>
              <a:rPr lang="en-US" sz="2400" b="1" dirty="0" smtClean="0">
                <a:solidFill>
                  <a:srgbClr val="002060"/>
                </a:solidFill>
                <a:latin typeface="Arial" pitchFamily="34" charset="0"/>
                <a:cs typeface="Arial" pitchFamily="34" charset="0"/>
              </a:rPr>
              <a:t>vs</a:t>
            </a:r>
            <a:r>
              <a:rPr lang="en-US" sz="2400" b="1" dirty="0" smtClean="0">
                <a:solidFill>
                  <a:srgbClr val="002060"/>
                </a:solidFill>
                <a:latin typeface="Arial" pitchFamily="34" charset="0"/>
                <a:cs typeface="Arial" pitchFamily="34" charset="0"/>
              </a:rPr>
              <a:t> neutrino energy</a:t>
            </a:r>
            <a:endParaRPr lang="en-US" sz="2400" b="1" dirty="0">
              <a:solidFill>
                <a:srgbClr val="002060"/>
              </a:solidFill>
              <a:latin typeface="Arial" pitchFamily="34" charset="0"/>
              <a:cs typeface="Arial" pitchFamily="34" charset="0"/>
            </a:endParaRPr>
          </a:p>
        </p:txBody>
      </p:sp>
      <p:sp>
        <p:nvSpPr>
          <p:cNvPr id="6" name="Rectangle 5"/>
          <p:cNvSpPr/>
          <p:nvPr/>
        </p:nvSpPr>
        <p:spPr bwMode="auto">
          <a:xfrm>
            <a:off x="533400" y="685800"/>
            <a:ext cx="1143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charset="0"/>
            </a:endParaRPr>
          </a:p>
        </p:txBody>
      </p:sp>
      <p:sp>
        <p:nvSpPr>
          <p:cNvPr id="7" name="Rectangle 6"/>
          <p:cNvSpPr/>
          <p:nvPr/>
        </p:nvSpPr>
        <p:spPr bwMode="auto">
          <a:xfrm>
            <a:off x="8534400" y="838200"/>
            <a:ext cx="457200" cy="381000"/>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0999"/>
          </a:xfrm>
        </p:spPr>
        <p:txBody>
          <a:bodyPr>
            <a:noAutofit/>
          </a:bodyPr>
          <a:lstStyle/>
          <a:p>
            <a:r>
              <a:rPr lang="en-US" sz="3600" b="1" dirty="0" smtClean="0">
                <a:solidFill>
                  <a:srgbClr val="002060"/>
                </a:solidFill>
              </a:rPr>
              <a:t>FNAL to </a:t>
            </a:r>
            <a:r>
              <a:rPr lang="en-US" sz="3600" b="1" dirty="0" smtClean="0">
                <a:solidFill>
                  <a:srgbClr val="002060"/>
                </a:solidFill>
              </a:rPr>
              <a:t>Homestake</a:t>
            </a:r>
            <a:r>
              <a:rPr lang="en-US" sz="3600" b="1" dirty="0" smtClean="0">
                <a:solidFill>
                  <a:srgbClr val="002060"/>
                </a:solidFill>
              </a:rPr>
              <a:t> (1300 km) </a:t>
            </a:r>
            <a:endParaRPr lang="en-US" sz="3600" b="1" dirty="0">
              <a:solidFill>
                <a:srgbClr val="002060"/>
              </a:solidFill>
            </a:endParaRPr>
          </a:p>
        </p:txBody>
      </p:sp>
      <p:sp>
        <p:nvSpPr>
          <p:cNvPr id="3" name="Slide Number Placeholder 2"/>
          <p:cNvSpPr>
            <a:spLocks noGrp="1"/>
          </p:cNvSpPr>
          <p:nvPr>
            <p:ph type="sldNum" sz="quarter" idx="12"/>
          </p:nvPr>
        </p:nvSpPr>
        <p:spPr/>
        <p:txBody>
          <a:bodyPr/>
          <a:lstStyle/>
          <a:p>
            <a:fld id="{992E9E28-AD59-4BBB-8786-01F196210E62}" type="slidenum">
              <a:rPr lang="en-US" smtClean="0"/>
              <a:pPr/>
              <a:t>6</a:t>
            </a:fld>
            <a:endParaRPr lang="en-US" dirty="0"/>
          </a:p>
        </p:txBody>
      </p:sp>
      <p:pic>
        <p:nvPicPr>
          <p:cNvPr id="86018" name="Picture 2"/>
          <p:cNvPicPr>
            <a:picLocks noChangeAspect="1" noChangeArrowheads="1"/>
          </p:cNvPicPr>
          <p:nvPr/>
        </p:nvPicPr>
        <p:blipFill>
          <a:blip r:embed="rId2" cstate="print"/>
          <a:srcRect/>
          <a:stretch>
            <a:fillRect/>
          </a:stretch>
        </p:blipFill>
        <p:spPr bwMode="auto">
          <a:xfrm>
            <a:off x="40925" y="838200"/>
            <a:ext cx="9103075" cy="5122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 3"/>
          <p:cNvSpPr txBox="1">
            <a:spLocks noGrp="1"/>
          </p:cNvSpPr>
          <p:nvPr/>
        </p:nvSpPr>
        <p:spPr>
          <a:xfrm>
            <a:off x="457200" y="6356350"/>
            <a:ext cx="2133600" cy="365125"/>
          </a:xfrm>
          <a:prstGeom prst="rect">
            <a:avLst/>
          </a:prstGeom>
          <a:noFill/>
        </p:spPr>
        <p:txBody>
          <a:bodyPr anchor="ctr"/>
          <a:lstStyle/>
          <a:p>
            <a:pPr fontAlgn="base">
              <a:spcBef>
                <a:spcPct val="0"/>
              </a:spcBef>
              <a:spcAft>
                <a:spcPct val="0"/>
              </a:spcAft>
            </a:pPr>
            <a:fld id="{5EFAEAED-4405-4A4E-BA98-72C59D9F0EC1}" type="slidenum">
              <a:rPr kumimoji="1" lang="en-US" altLang="ja-JP" sz="1200" smtClean="0">
                <a:solidFill>
                  <a:srgbClr val="898989"/>
                </a:solidFill>
                <a:latin typeface="Arial" pitchFamily="34" charset="0"/>
                <a:ea typeface="ＭＳ Ｐゴシック" pitchFamily="50" charset="-128"/>
              </a:rPr>
              <a:pPr fontAlgn="base">
                <a:spcBef>
                  <a:spcPct val="0"/>
                </a:spcBef>
                <a:spcAft>
                  <a:spcPct val="0"/>
                </a:spcAft>
              </a:pPr>
              <a:t>7</a:t>
            </a:fld>
            <a:endParaRPr kumimoji="1" lang="en-US" altLang="ja-JP" sz="1200" dirty="0" smtClean="0">
              <a:solidFill>
                <a:srgbClr val="898989"/>
              </a:solidFill>
              <a:latin typeface="Arial" pitchFamily="34" charset="0"/>
              <a:ea typeface="ＭＳ Ｐゴシック" pitchFamily="50" charset="-128"/>
            </a:endParaRPr>
          </a:p>
        </p:txBody>
      </p:sp>
      <p:sp>
        <p:nvSpPr>
          <p:cNvPr id="30723" name="Rectangle 1"/>
          <p:cNvSpPr>
            <a:spLocks noChangeArrowheads="1"/>
          </p:cNvSpPr>
          <p:nvPr/>
        </p:nvSpPr>
        <p:spPr bwMode="auto">
          <a:xfrm>
            <a:off x="152400" y="228600"/>
            <a:ext cx="8991600" cy="766762"/>
          </a:xfrm>
          <a:prstGeom prst="rect">
            <a:avLst/>
          </a:prstGeom>
          <a:noFill/>
          <a:ln w="9525">
            <a:noFill/>
            <a:miter lim="800000"/>
            <a:headEnd/>
            <a:tailEnd/>
          </a:ln>
        </p:spPr>
        <p:txBody>
          <a:bodyPr anchor="ctr"/>
          <a:lstStyle/>
          <a:p>
            <a:pPr algn="ctr" fontAlgn="base">
              <a:spcBef>
                <a:spcPct val="0"/>
              </a:spcBef>
              <a:spcAft>
                <a:spcPct val="0"/>
              </a:spcAft>
            </a:pPr>
            <a:r>
              <a:rPr lang="en-US" altLang="ja-JP" sz="4400" b="1" dirty="0" smtClean="0">
                <a:solidFill>
                  <a:srgbClr val="002060"/>
                </a:solidFill>
                <a:effectLst>
                  <a:outerShdw blurRad="38100" dist="38100" dir="2700000" algn="tl">
                    <a:srgbClr val="C0C0C0"/>
                  </a:outerShdw>
                </a:effectLst>
                <a:latin typeface="Arial" pitchFamily="34" charset="0"/>
                <a:ea typeface="ＭＳ Ｐゴシック" pitchFamily="50" charset="-128"/>
              </a:rPr>
              <a:t>J-PARC to </a:t>
            </a:r>
            <a:r>
              <a:rPr lang="en-US" altLang="ja-JP" sz="4400" b="1" dirty="0" smtClean="0">
                <a:solidFill>
                  <a:srgbClr val="002060"/>
                </a:solidFill>
                <a:effectLst>
                  <a:outerShdw blurRad="38100" dist="38100" dir="2700000" algn="tl">
                    <a:srgbClr val="C0C0C0"/>
                  </a:outerShdw>
                </a:effectLst>
                <a:latin typeface="Arial" pitchFamily="34" charset="0"/>
                <a:ea typeface="ＭＳ Ｐゴシック" pitchFamily="50" charset="-128"/>
              </a:rPr>
              <a:t>Okinoshima</a:t>
            </a:r>
            <a:endParaRPr lang="en-US" altLang="ja-JP" sz="4400" b="1" dirty="0" smtClean="0">
              <a:solidFill>
                <a:srgbClr val="002060"/>
              </a:solidFill>
              <a:effectLst>
                <a:outerShdw blurRad="38100" dist="38100" dir="2700000" algn="tl">
                  <a:srgbClr val="C0C0C0"/>
                </a:outerShdw>
              </a:effectLst>
              <a:latin typeface="Arial" pitchFamily="34" charset="0"/>
              <a:ea typeface="ＭＳ Ｐゴシック" pitchFamily="50" charset="-128"/>
            </a:endParaRPr>
          </a:p>
        </p:txBody>
      </p:sp>
      <p:pic>
        <p:nvPicPr>
          <p:cNvPr id="30724" name="Picture 2"/>
          <p:cNvPicPr>
            <a:picLocks noChangeAspect="1" noChangeArrowheads="1"/>
          </p:cNvPicPr>
          <p:nvPr/>
        </p:nvPicPr>
        <p:blipFill>
          <a:blip r:embed="rId2" cstate="print"/>
          <a:srcRect/>
          <a:stretch>
            <a:fillRect/>
          </a:stretch>
        </p:blipFill>
        <p:spPr bwMode="auto">
          <a:xfrm>
            <a:off x="0" y="2590800"/>
            <a:ext cx="8958263" cy="3448050"/>
          </a:xfrm>
          <a:prstGeom prst="rect">
            <a:avLst/>
          </a:prstGeom>
          <a:noFill/>
          <a:ln w="12700">
            <a:noFill/>
            <a:miter lim="800000"/>
            <a:headEnd/>
            <a:tailEnd/>
          </a:ln>
        </p:spPr>
      </p:pic>
      <p:sp>
        <p:nvSpPr>
          <p:cNvPr id="30725" name="Rectangle 3"/>
          <p:cNvSpPr>
            <a:spLocks/>
          </p:cNvSpPr>
          <p:nvPr/>
        </p:nvSpPr>
        <p:spPr bwMode="auto">
          <a:xfrm>
            <a:off x="304800" y="1066800"/>
            <a:ext cx="6248400" cy="1295400"/>
          </a:xfrm>
          <a:prstGeom prst="rect">
            <a:avLst/>
          </a:prstGeom>
          <a:noFill/>
          <a:ln w="12700">
            <a:solidFill>
              <a:srgbClr val="CC3300"/>
            </a:solidFill>
            <a:miter lim="800000"/>
            <a:headEnd/>
            <a:tailEnd/>
          </a:ln>
        </p:spPr>
        <p:txBody>
          <a:bodyPr lIns="0" tIns="0" rIns="0" bIns="0" anchor="ctr"/>
          <a:lstStyle/>
          <a:p>
            <a:pPr fontAlgn="base">
              <a:spcBef>
                <a:spcPct val="0"/>
              </a:spcBef>
              <a:spcAft>
                <a:spcPct val="0"/>
              </a:spcAft>
            </a:pP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Distance = 658 km</a:t>
            </a:r>
          </a:p>
          <a:p>
            <a:pPr fontAlgn="base">
              <a:spcBef>
                <a:spcPct val="0"/>
              </a:spcBef>
              <a:spcAft>
                <a:spcPct val="0"/>
              </a:spcAft>
            </a:pP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Off-axis angle = 0.76</a:t>
            </a:r>
            <a:r>
              <a:rPr kumimoji="1" lang="en-US" altLang="ja-JP" sz="2800" b="1" baseline="32000" dirty="0" smtClean="0">
                <a:solidFill>
                  <a:srgbClr val="000000"/>
                </a:solidFill>
                <a:effectLst>
                  <a:outerShdw blurRad="38100" dist="38100" dir="2700000" algn="tl">
                    <a:srgbClr val="C0C0C0"/>
                  </a:outerShdw>
                </a:effectLst>
                <a:latin typeface="Arial" pitchFamily="34" charset="0"/>
                <a:ea typeface="ＭＳ Ｐゴシック" pitchFamily="50" charset="-128"/>
              </a:rPr>
              <a:t>o</a:t>
            </a: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  (2.5</a:t>
            </a:r>
            <a:r>
              <a:rPr kumimoji="1" lang="en-US" altLang="ja-JP" sz="2800" b="1" baseline="32000" dirty="0" smtClean="0">
                <a:solidFill>
                  <a:srgbClr val="000000"/>
                </a:solidFill>
                <a:effectLst>
                  <a:outerShdw blurRad="38100" dist="38100" dir="2700000" algn="tl">
                    <a:srgbClr val="C0C0C0"/>
                  </a:outerShdw>
                </a:effectLst>
                <a:latin typeface="Arial" pitchFamily="34" charset="0"/>
                <a:ea typeface="ＭＳ Ｐゴシック" pitchFamily="50" charset="-128"/>
              </a:rPr>
              <a:t>o</a:t>
            </a: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 @ SK)</a:t>
            </a:r>
          </a:p>
          <a:p>
            <a:pPr fontAlgn="base">
              <a:spcBef>
                <a:spcPct val="0"/>
              </a:spcBef>
              <a:spcAft>
                <a:spcPct val="0"/>
              </a:spcAft>
            </a:pP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100 </a:t>
            </a: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kton</a:t>
            </a:r>
            <a:r>
              <a:rPr kumimoji="1" lang="en-US" altLang="ja-JP" sz="2800" b="1" dirty="0" smtClean="0">
                <a:solidFill>
                  <a:srgbClr val="000000"/>
                </a:solidFill>
                <a:effectLst>
                  <a:outerShdw blurRad="38100" dist="38100" dir="2700000" algn="tl">
                    <a:srgbClr val="C0C0C0"/>
                  </a:outerShdw>
                </a:effectLst>
                <a:latin typeface="Arial" pitchFamily="34" charset="0"/>
                <a:ea typeface="ＭＳ Ｐゴシック" pitchFamily="50" charset="-128"/>
              </a:rPr>
              <a:t> liquid Argon</a:t>
            </a:r>
          </a:p>
        </p:txBody>
      </p:sp>
      <p:sp>
        <p:nvSpPr>
          <p:cNvPr id="30726" name="AutoShape 4"/>
          <p:cNvSpPr>
            <a:spLocks/>
          </p:cNvSpPr>
          <p:nvPr/>
        </p:nvSpPr>
        <p:spPr bwMode="auto">
          <a:xfrm rot="10800000">
            <a:off x="1231900" y="3535363"/>
            <a:ext cx="1849438" cy="1162050"/>
          </a:xfrm>
          <a:custGeom>
            <a:avLst/>
            <a:gdLst>
              <a:gd name="T0" fmla="*/ 23598349 w 11435"/>
              <a:gd name="T1" fmla="*/ 44365234 h 21600"/>
              <a:gd name="T2" fmla="*/ 0 60000 65536"/>
              <a:gd name="T3" fmla="*/ 0 w 11435"/>
              <a:gd name="T4" fmla="*/ 0 h 21600"/>
              <a:gd name="T5" fmla="*/ 11435 w 11435"/>
              <a:gd name="T6" fmla="*/ 21600 h 21600"/>
            </a:gdLst>
            <a:ahLst/>
            <a:cxnLst>
              <a:cxn ang="T2">
                <a:pos x="T0" y="T1"/>
              </a:cxn>
            </a:cxnLst>
            <a:rect l="T3" t="T4" r="T5" b="T6"/>
            <a:pathLst>
              <a:path w="11435" h="21600">
                <a:moveTo>
                  <a:pt x="1823" y="0"/>
                </a:moveTo>
                <a:cubicBezTo>
                  <a:pt x="1009" y="0"/>
                  <a:pt x="327" y="1616"/>
                  <a:pt x="93" y="3832"/>
                </a:cubicBezTo>
                <a:lnTo>
                  <a:pt x="-10165" y="2492"/>
                </a:lnTo>
                <a:lnTo>
                  <a:pt x="0" y="6246"/>
                </a:lnTo>
                <a:lnTo>
                  <a:pt x="0" y="16117"/>
                </a:lnTo>
                <a:cubicBezTo>
                  <a:pt x="0" y="19145"/>
                  <a:pt x="816" y="21600"/>
                  <a:pt x="1823" y="21600"/>
                </a:cubicBezTo>
                <a:lnTo>
                  <a:pt x="9612" y="21600"/>
                </a:lnTo>
                <a:cubicBezTo>
                  <a:pt x="10619" y="21600"/>
                  <a:pt x="11435" y="19145"/>
                  <a:pt x="11435" y="16117"/>
                </a:cubicBezTo>
                <a:lnTo>
                  <a:pt x="11435" y="5483"/>
                </a:lnTo>
                <a:cubicBezTo>
                  <a:pt x="11435" y="2455"/>
                  <a:pt x="10619" y="0"/>
                  <a:pt x="9612" y="0"/>
                </a:cubicBezTo>
                <a:lnTo>
                  <a:pt x="1823" y="0"/>
                </a:lnTo>
                <a:close/>
                <a:moveTo>
                  <a:pt x="1823" y="0"/>
                </a:moveTo>
              </a:path>
            </a:pathLst>
          </a:custGeom>
          <a:solidFill>
            <a:srgbClr val="E6E6E6"/>
          </a:solidFill>
          <a:ln w="25400" cap="flat">
            <a:solidFill>
              <a:schemeClr val="tx1"/>
            </a:solidFill>
            <a:prstDash val="solid"/>
            <a:miter lim="800000"/>
            <a:headEnd type="none" w="med" len="med"/>
            <a:tailEnd type="none" w="med" len="med"/>
          </a:ln>
        </p:spPr>
        <p:txBody>
          <a:bodyPr lIns="0" tIns="0" rIns="0" bIns="0"/>
          <a:lstStyle/>
          <a:p>
            <a:pPr fontAlgn="base">
              <a:spcBef>
                <a:spcPct val="0"/>
              </a:spcBef>
              <a:spcAft>
                <a:spcPct val="0"/>
              </a:spcAft>
            </a:pPr>
            <a:endParaRPr lang="en-US" sz="2400" dirty="0" smtClean="0">
              <a:solidFill>
                <a:srgbClr val="000000"/>
              </a:solidFill>
            </a:endParaRPr>
          </a:p>
        </p:txBody>
      </p:sp>
      <p:pic>
        <p:nvPicPr>
          <p:cNvPr id="30727" name="Picture 5"/>
          <p:cNvPicPr>
            <a:picLocks noChangeArrowheads="1"/>
          </p:cNvPicPr>
          <p:nvPr/>
        </p:nvPicPr>
        <p:blipFill>
          <a:blip r:embed="rId3" cstate="print"/>
          <a:srcRect t="25580" r="25989" b="17038"/>
          <a:stretch>
            <a:fillRect/>
          </a:stretch>
        </p:blipFill>
        <p:spPr bwMode="auto">
          <a:xfrm>
            <a:off x="1485900" y="3730625"/>
            <a:ext cx="1365250" cy="768350"/>
          </a:xfrm>
          <a:prstGeom prst="rect">
            <a:avLst/>
          </a:prstGeom>
          <a:noFill/>
          <a:ln w="12700">
            <a:noFill/>
            <a:miter lim="800000"/>
            <a:headEnd/>
            <a:tailEnd/>
          </a:ln>
        </p:spPr>
      </p:pic>
      <p:sp>
        <p:nvSpPr>
          <p:cNvPr id="30728" name="Rectangle 14"/>
          <p:cNvSpPr>
            <a:spLocks/>
          </p:cNvSpPr>
          <p:nvPr/>
        </p:nvSpPr>
        <p:spPr bwMode="auto">
          <a:xfrm>
            <a:off x="685800" y="6096000"/>
            <a:ext cx="7318375" cy="365125"/>
          </a:xfrm>
          <a:prstGeom prst="rect">
            <a:avLst/>
          </a:prstGeom>
          <a:noFill/>
          <a:ln w="12700">
            <a:noFill/>
            <a:miter lim="800000"/>
            <a:headEnd/>
            <a:tailEnd/>
          </a:ln>
        </p:spPr>
        <p:txBody>
          <a:bodyPr wrap="none" lIns="0" tIns="0" rIns="0" bIns="0" anchor="ctr">
            <a:spAutoFit/>
          </a:bodyPr>
          <a:lstStyle/>
          <a:p>
            <a:pPr fontAlgn="base">
              <a:spcBef>
                <a:spcPct val="0"/>
              </a:spcBef>
              <a:spcAft>
                <a:spcPct val="0"/>
              </a:spcAft>
            </a:pPr>
            <a:r>
              <a:rPr kumimoji="1" lang="en-US" altLang="ja-JP" sz="2400" b="1" dirty="0" smtClean="0">
                <a:solidFill>
                  <a:srgbClr val="A50021"/>
                </a:solidFill>
                <a:effectLst>
                  <a:outerShdw blurRad="38100" dist="38100" dir="2700000" algn="tl">
                    <a:srgbClr val="C0C0C0"/>
                  </a:outerShdw>
                </a:effectLst>
                <a:latin typeface="Arial" pitchFamily="34" charset="0"/>
                <a:ea typeface="ＭＳ Ｐゴシック" pitchFamily="50" charset="-128"/>
              </a:rPr>
              <a:t>➙ Good coverage of 1</a:t>
            </a:r>
            <a:r>
              <a:rPr kumimoji="1" lang="en-US" altLang="ja-JP" sz="2400" b="1" baseline="32000" dirty="0" smtClean="0">
                <a:solidFill>
                  <a:srgbClr val="A50021"/>
                </a:solidFill>
                <a:effectLst>
                  <a:outerShdw blurRad="38100" dist="38100" dir="2700000" algn="tl">
                    <a:srgbClr val="C0C0C0"/>
                  </a:outerShdw>
                </a:effectLst>
                <a:latin typeface="Arial" pitchFamily="34" charset="0"/>
                <a:ea typeface="ＭＳ Ｐゴシック" pitchFamily="50" charset="-128"/>
              </a:rPr>
              <a:t>st</a:t>
            </a:r>
            <a:r>
              <a:rPr kumimoji="1" lang="en-US" altLang="ja-JP" sz="2400" b="1" dirty="0" smtClean="0">
                <a:solidFill>
                  <a:srgbClr val="A50021"/>
                </a:solidFill>
                <a:effectLst>
                  <a:outerShdw blurRad="38100" dist="38100" dir="2700000" algn="tl">
                    <a:srgbClr val="C0C0C0"/>
                  </a:outerShdw>
                </a:effectLst>
                <a:latin typeface="Arial" pitchFamily="34" charset="0"/>
                <a:ea typeface="ＭＳ Ｐゴシック" pitchFamily="50" charset="-128"/>
              </a:rPr>
              <a:t> &amp; 2</a:t>
            </a:r>
            <a:r>
              <a:rPr kumimoji="1" lang="en-US" altLang="ja-JP" sz="2400" b="1" baseline="32000" dirty="0" smtClean="0">
                <a:solidFill>
                  <a:srgbClr val="A50021"/>
                </a:solidFill>
                <a:effectLst>
                  <a:outerShdw blurRad="38100" dist="38100" dir="2700000" algn="tl">
                    <a:srgbClr val="C0C0C0"/>
                  </a:outerShdw>
                </a:effectLst>
                <a:latin typeface="Arial" pitchFamily="34" charset="0"/>
                <a:ea typeface="ＭＳ Ｐゴシック" pitchFamily="50" charset="-128"/>
              </a:rPr>
              <a:t>nd</a:t>
            </a:r>
            <a:r>
              <a:rPr kumimoji="1" lang="en-US" altLang="ja-JP" sz="2400" b="1" dirty="0" smtClean="0">
                <a:solidFill>
                  <a:srgbClr val="A50021"/>
                </a:solidFill>
                <a:effectLst>
                  <a:outerShdw blurRad="38100" dist="38100" dir="2700000" algn="tl">
                    <a:srgbClr val="C0C0C0"/>
                  </a:outerShdw>
                </a:effectLst>
                <a:latin typeface="Arial" pitchFamily="34" charset="0"/>
                <a:ea typeface="ＭＳ Ｐゴシック" pitchFamily="50" charset="-128"/>
              </a:rPr>
              <a:t> oscillation maximum</a:t>
            </a:r>
          </a:p>
        </p:txBody>
      </p:sp>
      <p:sp>
        <p:nvSpPr>
          <p:cNvPr id="10" name="Slide Number Placeholder 9"/>
          <p:cNvSpPr>
            <a:spLocks noGrp="1"/>
          </p:cNvSpPr>
          <p:nvPr>
            <p:ph type="sldNum" sz="quarter" idx="12"/>
          </p:nvPr>
        </p:nvSpPr>
        <p:spPr/>
        <p:txBody>
          <a:bodyPr/>
          <a:lstStyle/>
          <a:p>
            <a:fld id="{908AC6C2-E893-4217-A4D2-772E62B880F5}" type="slidenum">
              <a:rPr lang="en-US" smtClean="0">
                <a:solidFill>
                  <a:srgbClr val="000000"/>
                </a:solidFill>
              </a:rPr>
              <a:pPr/>
              <a:t>7</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112403"/>
            <a:ext cx="8839200" cy="65931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0"/>
            <a:ext cx="9067800" cy="6659717"/>
          </a:xfrm>
          <a:prstGeom prst="rect">
            <a:avLst/>
          </a:prstGeom>
          <a:noFill/>
          <a:ln w="9525">
            <a:noFill/>
            <a:miter lim="800000"/>
            <a:headEnd/>
            <a:tailEnd/>
          </a:ln>
        </p:spPr>
      </p:pic>
      <p:sp>
        <p:nvSpPr>
          <p:cNvPr id="3" name="TextBox 2"/>
          <p:cNvSpPr txBox="1"/>
          <p:nvPr/>
        </p:nvSpPr>
        <p:spPr>
          <a:xfrm>
            <a:off x="2743200" y="533400"/>
            <a:ext cx="2590800" cy="584775"/>
          </a:xfrm>
          <a:prstGeom prst="rect">
            <a:avLst/>
          </a:prstGeom>
          <a:noFill/>
        </p:spPr>
        <p:txBody>
          <a:bodyPr wrap="square" rtlCol="0">
            <a:spAutoFit/>
          </a:bodyPr>
          <a:lstStyle/>
          <a:p>
            <a:pPr algn="ctr"/>
            <a:r>
              <a:rPr lang="en-US" sz="3200" dirty="0" smtClean="0"/>
              <a:t>for </a:t>
            </a:r>
            <a:r>
              <a:rPr lang="en-US" sz="3200" b="1" dirty="0" smtClean="0">
                <a:latin typeface="Comic Sans MS" pitchFamily="66" charset="0"/>
              </a:rPr>
              <a:t>LBNE</a:t>
            </a:r>
            <a:endParaRPr lang="en-US" sz="3200" b="1" dirty="0">
              <a:latin typeface="Comic Sans MS" pitchFamily="66" charset="0"/>
            </a:endParaRPr>
          </a:p>
        </p:txBody>
      </p:sp>
      <p:sp>
        <p:nvSpPr>
          <p:cNvPr id="4" name="Slide Number Placeholder 3"/>
          <p:cNvSpPr>
            <a:spLocks noGrp="1"/>
          </p:cNvSpPr>
          <p:nvPr>
            <p:ph type="sldNum" sz="quarter" idx="12"/>
          </p:nvPr>
        </p:nvSpPr>
        <p:spPr/>
        <p:txBody>
          <a:bodyPr/>
          <a:lstStyle/>
          <a:p>
            <a:fld id="{992E9E28-AD59-4BBB-8786-01F196210E62}"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Presentation">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32438</TotalTime>
  <Words>1581</Words>
  <Application>Microsoft Office PowerPoint</Application>
  <PresentationFormat>On-screen Show (4:3)</PresentationFormat>
  <Paragraphs>230</Paragraphs>
  <Slides>32</Slides>
  <Notes>3</Notes>
  <HiddenSlides>0</HiddenSlides>
  <MMClips>0</MMClips>
  <ScaleCrop>false</ScaleCrop>
  <HeadingPairs>
    <vt:vector size="6" baseType="variant">
      <vt:variant>
        <vt:lpstr>Theme</vt:lpstr>
      </vt:variant>
      <vt:variant>
        <vt:i4>22</vt:i4>
      </vt:variant>
      <vt:variant>
        <vt:lpstr>Embedded OLE Servers</vt:lpstr>
      </vt:variant>
      <vt:variant>
        <vt:i4>2</vt:i4>
      </vt:variant>
      <vt:variant>
        <vt:lpstr>Slide Titles</vt:lpstr>
      </vt:variant>
      <vt:variant>
        <vt:i4>32</vt:i4>
      </vt:variant>
    </vt:vector>
  </HeadingPairs>
  <TitlesOfParts>
    <vt:vector size="56" baseType="lpstr">
      <vt:lpstr>Office Theme</vt:lpstr>
      <vt:lpstr>Blank Presentation</vt:lpstr>
      <vt:lpstr>1_Blank Presentation</vt:lpstr>
      <vt:lpstr>3_Default Design</vt:lpstr>
      <vt:lpstr>1_Office Theme</vt:lpstr>
      <vt:lpstr>4_Office Theme</vt:lpstr>
      <vt:lpstr>2_Blank Presentation</vt:lpstr>
      <vt:lpstr>3_Blank Presentation</vt:lpstr>
      <vt:lpstr>5_Blank Presentation</vt:lpstr>
      <vt:lpstr>6_Blank Presentation</vt:lpstr>
      <vt:lpstr>7_Blank Presentation</vt:lpstr>
      <vt:lpstr>8_Office Theme</vt:lpstr>
      <vt:lpstr>4_Blank Presentation</vt:lpstr>
      <vt:lpstr>8_Blank Presentation</vt:lpstr>
      <vt:lpstr>2_Office Theme</vt:lpstr>
      <vt:lpstr>3_Office Theme</vt:lpstr>
      <vt:lpstr>5_Office Theme</vt:lpstr>
      <vt:lpstr>9_Office Theme</vt:lpstr>
      <vt:lpstr>10_Office Theme</vt:lpstr>
      <vt:lpstr>11_Office Theme</vt:lpstr>
      <vt:lpstr>6_Office Theme</vt:lpstr>
      <vt:lpstr>7_Office Theme</vt:lpstr>
      <vt:lpstr>Equation</vt:lpstr>
      <vt:lpstr>Chart</vt:lpstr>
      <vt:lpstr>Slide 1</vt:lpstr>
      <vt:lpstr>Outline</vt:lpstr>
      <vt:lpstr>Science Goals for LBNE</vt:lpstr>
      <vt:lpstr>Slide 4</vt:lpstr>
      <vt:lpstr>Slide 5</vt:lpstr>
      <vt:lpstr>FNAL to Homestake (1300 km) </vt:lpstr>
      <vt:lpstr>Slide 7</vt:lpstr>
      <vt:lpstr>Slide 8</vt:lpstr>
      <vt:lpstr>Slide 9</vt:lpstr>
      <vt:lpstr>Hyper-K ≈ 20 x S-K  Total (fiducial) vol. ~0.99(0.56) Mton H2O in 20 modules</vt:lpstr>
      <vt:lpstr>Slide 11</vt:lpstr>
      <vt:lpstr>Super-K III: 50kt(22.5kt),  11,446 20” PMs, 40% coverage</vt:lpstr>
      <vt:lpstr>WCD Readout (1): One 100 m cable/PMT</vt:lpstr>
      <vt:lpstr>Readout of WCDs and Liquid Scint. Dets.: Alternatives to “Classical”</vt:lpstr>
      <vt:lpstr>PMT Readout Alternatives</vt:lpstr>
      <vt:lpstr>Slide 16</vt:lpstr>
      <vt:lpstr>Signal Formation:  Induced Signals from a Track Segment</vt:lpstr>
      <vt:lpstr>Slide 18</vt:lpstr>
      <vt:lpstr>Slide 19</vt:lpstr>
      <vt:lpstr>More modest scale: 10 kton Lar TPC</vt:lpstr>
      <vt:lpstr>A “really modest” scale: LAr1 (proposal) </vt:lpstr>
      <vt:lpstr>Key Components of Cold Electronics</vt:lpstr>
      <vt:lpstr>CMOS at 77K: Designing for low power = long lifetime</vt:lpstr>
      <vt:lpstr>Slide 24</vt:lpstr>
      <vt:lpstr>Slide 25</vt:lpstr>
      <vt:lpstr>Dual-Phase Noble Liquid-Gas Detectors: Small (multi-ton) for Dark Matter (WIMP) detection and Large (multi-10 kton) for neutrino studies, proton decay, neutrinos from SN</vt:lpstr>
      <vt:lpstr> Large Two-Phase LAr TPCs: The Challenge of Scaling up the Readout </vt:lpstr>
      <vt:lpstr>Concluding Remarks:</vt:lpstr>
      <vt:lpstr>Additional Material</vt:lpstr>
      <vt:lpstr>Signals in LAr TPC</vt:lpstr>
      <vt:lpstr>Noise vs T in CMOS:   Existing ASIC, 0.25 µm  (not designed for Lar)</vt:lpstr>
      <vt:lpstr>A beautiful Cryo-Mechanical Design of LAr TPC – but the Readout ???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Veljko Radeka</dc:creator>
  <cp:lastModifiedBy>Veljko Radeka</cp:lastModifiedBy>
  <cp:revision>1187</cp:revision>
  <dcterms:created xsi:type="dcterms:W3CDTF">2011-08-01T15:43:20Z</dcterms:created>
  <dcterms:modified xsi:type="dcterms:W3CDTF">2013-05-30T04:20:43Z</dcterms:modified>
</cp:coreProperties>
</file>