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676" r:id="rId5"/>
  </p:sldMasterIdLst>
  <p:notesMasterIdLst>
    <p:notesMasterId r:id="rId46"/>
  </p:notesMasterIdLst>
  <p:handoutMasterIdLst>
    <p:handoutMasterId r:id="rId47"/>
  </p:handoutMasterIdLst>
  <p:sldIdLst>
    <p:sldId id="317" r:id="rId6"/>
    <p:sldId id="721" r:id="rId7"/>
    <p:sldId id="756" r:id="rId8"/>
    <p:sldId id="806" r:id="rId9"/>
    <p:sldId id="804" r:id="rId10"/>
    <p:sldId id="778" r:id="rId11"/>
    <p:sldId id="695" r:id="rId12"/>
    <p:sldId id="781" r:id="rId13"/>
    <p:sldId id="836" r:id="rId14"/>
    <p:sldId id="809" r:id="rId15"/>
    <p:sldId id="820" r:id="rId16"/>
    <p:sldId id="811" r:id="rId17"/>
    <p:sldId id="812" r:id="rId18"/>
    <p:sldId id="716" r:id="rId19"/>
    <p:sldId id="819" r:id="rId20"/>
    <p:sldId id="813" r:id="rId21"/>
    <p:sldId id="814" r:id="rId22"/>
    <p:sldId id="817" r:id="rId23"/>
    <p:sldId id="816" r:id="rId24"/>
    <p:sldId id="800" r:id="rId25"/>
    <p:sldId id="815" r:id="rId26"/>
    <p:sldId id="821" r:id="rId27"/>
    <p:sldId id="670" r:id="rId28"/>
    <p:sldId id="818" r:id="rId29"/>
    <p:sldId id="835" r:id="rId30"/>
    <p:sldId id="802" r:id="rId31"/>
    <p:sldId id="791" r:id="rId32"/>
    <p:sldId id="790" r:id="rId33"/>
    <p:sldId id="792" r:id="rId34"/>
    <p:sldId id="822" r:id="rId35"/>
    <p:sldId id="824" r:id="rId36"/>
    <p:sldId id="829" r:id="rId37"/>
    <p:sldId id="830" r:id="rId38"/>
    <p:sldId id="831" r:id="rId39"/>
    <p:sldId id="832" r:id="rId40"/>
    <p:sldId id="332" r:id="rId41"/>
    <p:sldId id="329" r:id="rId42"/>
    <p:sldId id="833" r:id="rId43"/>
    <p:sldId id="834" r:id="rId44"/>
    <p:sldId id="666" r:id="rId45"/>
  </p:sldIdLst>
  <p:sldSz cx="9144000" cy="6858000" type="screen4x3"/>
  <p:notesSz cx="6858000" cy="9144000"/>
  <p:defaultTextStyle>
    <a:defPPr>
      <a:defRPr lang="en-US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Montanez" initials="PM" lastIdx="4" clrIdx="0"/>
  <p:cmAuthor id="1" name="dratner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ADE"/>
    <a:srgbClr val="49F4FF"/>
    <a:srgbClr val="4CE15E"/>
    <a:srgbClr val="56F967"/>
    <a:srgbClr val="359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/>
    <p:restoredTop sz="99793" autoAdjust="0"/>
  </p:normalViewPr>
  <p:slideViewPr>
    <p:cSldViewPr>
      <p:cViewPr varScale="1">
        <p:scale>
          <a:sx n="103" d="100"/>
          <a:sy n="103" d="100"/>
        </p:scale>
        <p:origin x="29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1" d="100"/>
        <a:sy n="141" d="100"/>
      </p:scale>
      <p:origin x="0" y="6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35495-F173-444C-A30B-68E0E9A9826C}" type="datetimeFigureOut">
              <a:rPr lang="en-US" smtClean="0"/>
              <a:t>4/1/22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9C5E3-9689-C246-AE26-8E43B1C8A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70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97FBA-F169-46B9-B871-B5F97C6E2014}" type="datetimeFigureOut">
              <a:rPr lang="en-US" smtClean="0"/>
              <a:t>4/1/22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07383-C112-437D-A52A-F472BCEF0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87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3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55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66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25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68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752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752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82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5" y="6196868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6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4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755012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1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1956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05468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9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48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53963" y="0"/>
            <a:ext cx="8412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1" y="6356351"/>
            <a:ext cx="5257800" cy="365125"/>
          </a:xfrm>
          <a:prstGeom prst="rect">
            <a:avLst/>
          </a:prstGeom>
        </p:spPr>
        <p:txBody>
          <a:bodyPr lIns="91356" tIns="45678" rIns="91356" bIns="45678"/>
          <a:lstStyle>
            <a:lvl1pPr algn="r">
              <a:defRPr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9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71BFFFE-0D05-4D66-940B-5D906D674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46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1993" tIns="57594" rIns="71993" bIns="45715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8" r:id="rId8"/>
  </p:sldLayoutIdLst>
  <p:hf sldNum="0" hdr="0" ftr="0" dt="0"/>
  <p:txStyles>
    <p:titleStyle>
      <a:lvl1pPr algn="l" defTabSz="914305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305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153" indent="-223815" algn="l" defTabSz="914305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492" indent="-233339" algn="l" defTabSz="914305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305" indent="-223815" algn="l" defTabSz="914305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1881" indent="-179981" algn="l" defTabSz="914305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0" tIns="45583" rIns="91160" bIns="455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9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0" tIns="45583" rIns="91160" bIns="45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9"/>
            <a:ext cx="381000" cy="365125"/>
          </a:xfrm>
          <a:prstGeom prst="rect">
            <a:avLst/>
          </a:prstGeom>
        </p:spPr>
        <p:txBody>
          <a:bodyPr vert="horz" lIns="91160" tIns="45583" rIns="91160" bIns="45583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6B74A-FC86-4F43-83EB-56E873241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9" descr="horizontal-logo-green-tex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337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0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616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41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23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59" indent="-34075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157" indent="-28370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7977" indent="-2266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432" indent="-2266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0891" indent="-2266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6945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53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60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67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08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16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18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31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37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46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56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464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openxmlformats.org/officeDocument/2006/relationships/image" Target="../media/image5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51.jp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5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8.png"/><Relationship Id="rId7" Type="http://schemas.openxmlformats.org/officeDocument/2006/relationships/image" Target="../media/image8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png"/><Relationship Id="rId5" Type="http://schemas.openxmlformats.org/officeDocument/2006/relationships/image" Target="../media/image93.png"/><Relationship Id="rId4" Type="http://schemas.openxmlformats.org/officeDocument/2006/relationships/image" Target="../media/image94.png"/><Relationship Id="rId9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02.png"/><Relationship Id="rId7" Type="http://schemas.openxmlformats.org/officeDocument/2006/relationships/image" Target="../media/image1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png"/><Relationship Id="rId11" Type="http://schemas.openxmlformats.org/officeDocument/2006/relationships/image" Target="../media/image104.png"/><Relationship Id="rId5" Type="http://schemas.openxmlformats.org/officeDocument/2006/relationships/image" Target="../media/image94.png"/><Relationship Id="rId10" Type="http://schemas.openxmlformats.org/officeDocument/2006/relationships/image" Target="../media/image96.png"/><Relationship Id="rId4" Type="http://schemas.openxmlformats.org/officeDocument/2006/relationships/image" Target="../media/image103.png"/><Relationship Id="rId9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llieneis.github.io/bax-websit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590800"/>
            <a:ext cx="6019800" cy="2187702"/>
          </a:xfrm>
        </p:spPr>
        <p:txBody>
          <a:bodyPr/>
          <a:lstStyle/>
          <a:p>
            <a:r>
              <a:rPr lang="en-US" sz="2000" i="1" dirty="0"/>
              <a:t>March 30, 2022</a:t>
            </a:r>
          </a:p>
          <a:p>
            <a:r>
              <a:rPr lang="en-US" sz="2000" dirty="0"/>
              <a:t>D. Ratner </a:t>
            </a:r>
          </a:p>
          <a:p>
            <a:r>
              <a:rPr lang="en-US" sz="2000" dirty="0"/>
              <a:t>SLAC National Accelerator Laboratory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81000" y="533400"/>
            <a:ext cx="6019800" cy="788289"/>
          </a:xfrm>
        </p:spPr>
        <p:txBody>
          <a:bodyPr/>
          <a:lstStyle/>
          <a:p>
            <a:r>
              <a:rPr lang="en-US" b="1" dirty="0"/>
              <a:t>Machine Learning Applications at SLAC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16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/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Online optimization</a:t>
            </a:r>
          </a:p>
        </p:txBody>
      </p:sp>
      <p:pic>
        <p:nvPicPr>
          <p:cNvPr id="15" name="Picture 2" descr="https://upload.wikimedia.org/wikipedia/commons/e/e1/LCLS_quadrupo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1"/>
          <a:stretch/>
        </p:blipFill>
        <p:spPr bwMode="auto">
          <a:xfrm>
            <a:off x="3505200" y="2466610"/>
            <a:ext cx="2285999" cy="18005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28600" y="1290935"/>
            <a:ext cx="873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Move optimization target downstream </a:t>
            </a:r>
            <a:r>
              <a:rPr lang="en-US" sz="2400" dirty="0">
                <a:sym typeface="Wingdings" pitchFamily="2" charset="2"/>
              </a:rPr>
              <a:t> tuning on user signals</a:t>
            </a:r>
          </a:p>
        </p:txBody>
      </p:sp>
      <p:pic>
        <p:nvPicPr>
          <p:cNvPr id="18" name="Picture 2" descr="LCLS Aerial">
            <a:extLst>
              <a:ext uri="{FF2B5EF4-FFF2-40B4-BE49-F238E27FC236}">
                <a16:creationId xmlns:a16="http://schemas.microsoft.com/office/drawing/2014/main" id="{99485B20-0EB6-7247-B4A2-F1EBC56A0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0" r="27796" b="-2"/>
          <a:stretch/>
        </p:blipFill>
        <p:spPr bwMode="auto">
          <a:xfrm>
            <a:off x="152400" y="2451770"/>
            <a:ext cx="3317145" cy="42538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8E1575-54B1-8B45-91D4-8E3800ACB245}"/>
              </a:ext>
            </a:extLst>
          </p:cNvPr>
          <p:cNvSpPr txBox="1"/>
          <p:nvPr/>
        </p:nvSpPr>
        <p:spPr>
          <a:xfrm>
            <a:off x="2632362" y="2590800"/>
            <a:ext cx="139451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Quadrupole magnets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C05926-3A79-3E43-9D7B-B8446D389E13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51822" y="2913966"/>
            <a:ext cx="2180540" cy="323165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AD9E36-3BF1-A645-A44D-36BF4119F933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990600" y="2913966"/>
            <a:ext cx="1641762" cy="896661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78B473D-4AFF-1547-913F-ED6F37CA9A6C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1295400" y="2913966"/>
            <a:ext cx="1336962" cy="1428719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5-Point Star 37">
            <a:extLst>
              <a:ext uri="{FF2B5EF4-FFF2-40B4-BE49-F238E27FC236}">
                <a16:creationId xmlns:a16="http://schemas.microsoft.com/office/drawing/2014/main" id="{7158D4F7-069D-2F4F-BFBA-1697F8BEAF67}"/>
              </a:ext>
            </a:extLst>
          </p:cNvPr>
          <p:cNvSpPr/>
          <p:nvPr/>
        </p:nvSpPr>
        <p:spPr>
          <a:xfrm>
            <a:off x="1447800" y="4648200"/>
            <a:ext cx="466680" cy="36876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509DE0-3627-C148-94E3-7FE68AB0E1AA}"/>
              </a:ext>
            </a:extLst>
          </p:cNvPr>
          <p:cNvSpPr txBox="1"/>
          <p:nvPr/>
        </p:nvSpPr>
        <p:spPr>
          <a:xfrm>
            <a:off x="560085" y="5117068"/>
            <a:ext cx="135439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FEL power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1EB6C19E-5905-0943-9FDA-917088B4AC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55392" y="6553200"/>
            <a:ext cx="404458" cy="228600"/>
          </a:xfr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10</a:t>
            </a:fld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68DAB4-3582-5444-A13B-88BE292DF05F}"/>
              </a:ext>
            </a:extLst>
          </p:cNvPr>
          <p:cNvSpPr txBox="1"/>
          <p:nvPr/>
        </p:nvSpPr>
        <p:spPr>
          <a:xfrm>
            <a:off x="1069380" y="6000240"/>
            <a:ext cx="148318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Hutch detectors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9BAF68-DD11-564D-85B5-B910F0EAB553}"/>
              </a:ext>
            </a:extLst>
          </p:cNvPr>
          <p:cNvGrpSpPr/>
          <p:nvPr/>
        </p:nvGrpSpPr>
        <p:grpSpPr>
          <a:xfrm>
            <a:off x="3657600" y="4572000"/>
            <a:ext cx="5305168" cy="2209800"/>
            <a:chOff x="3657600" y="4572000"/>
            <a:chExt cx="5305168" cy="22098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D85657-99D3-194B-B987-16F765E6ED2C}"/>
                </a:ext>
              </a:extLst>
            </p:cNvPr>
            <p:cNvGrpSpPr/>
            <p:nvPr/>
          </p:nvGrpSpPr>
          <p:grpSpPr>
            <a:xfrm>
              <a:off x="3657600" y="4876800"/>
              <a:ext cx="5305168" cy="1597223"/>
              <a:chOff x="3657600" y="4876800"/>
              <a:chExt cx="5305168" cy="1597223"/>
            </a:xfrm>
          </p:grpSpPr>
          <p:pic>
            <p:nvPicPr>
              <p:cNvPr id="26" name="Picture 25" descr="Screen Shot 2020-05-27 at 4.08.35 PM.png">
                <a:extLst>
                  <a:ext uri="{FF2B5EF4-FFF2-40B4-BE49-F238E27FC236}">
                    <a16:creationId xmlns:a16="http://schemas.microsoft.com/office/drawing/2014/main" id="{26553A9F-51E5-BB43-A27A-7AC87931A9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752" r="50000" b="7910"/>
              <a:stretch/>
            </p:blipFill>
            <p:spPr>
              <a:xfrm>
                <a:off x="3660328" y="4876800"/>
                <a:ext cx="5302440" cy="1597223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183BC1-7D9F-284A-B59E-CC6811BD4905}"/>
                  </a:ext>
                </a:extLst>
              </p:cNvPr>
              <p:cNvSpPr txBox="1"/>
              <p:nvPr/>
            </p:nvSpPr>
            <p:spPr>
              <a:xfrm>
                <a:off x="3657600" y="6093023"/>
                <a:ext cx="11881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Ground truth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C2A79A1-D6F4-BE4E-9955-67083B259B5B}"/>
                  </a:ext>
                </a:extLst>
              </p:cNvPr>
              <p:cNvSpPr txBox="1"/>
              <p:nvPr/>
            </p:nvSpPr>
            <p:spPr>
              <a:xfrm>
                <a:off x="5441254" y="6093023"/>
                <a:ext cx="8819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Adaptive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3B298C6-516B-A44E-AEA7-595798797CDB}"/>
                  </a:ext>
                </a:extLst>
              </p:cNvPr>
              <p:cNvSpPr txBox="1"/>
              <p:nvPr/>
            </p:nvSpPr>
            <p:spPr>
              <a:xfrm>
                <a:off x="7202011" y="6093022"/>
                <a:ext cx="7120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Raster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DD65A9-04D7-E64A-80DF-12D9DC52B06F}"/>
                </a:ext>
              </a:extLst>
            </p:cNvPr>
            <p:cNvSpPr txBox="1"/>
            <p:nvPr/>
          </p:nvSpPr>
          <p:spPr>
            <a:xfrm>
              <a:off x="3733800" y="6474023"/>
              <a:ext cx="2563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J. Betterton et al., ICRA, 2020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0E9C4-73C6-0B45-900C-CD214EF7CD22}"/>
                </a:ext>
              </a:extLst>
            </p:cNvPr>
            <p:cNvSpPr txBox="1"/>
            <p:nvPr/>
          </p:nvSpPr>
          <p:spPr>
            <a:xfrm>
              <a:off x="3657600" y="4572000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XRF Imaging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4F78F93-4480-E042-9D7B-848AD8457EDE}"/>
              </a:ext>
            </a:extLst>
          </p:cNvPr>
          <p:cNvGrpSpPr/>
          <p:nvPr/>
        </p:nvGrpSpPr>
        <p:grpSpPr>
          <a:xfrm>
            <a:off x="6387645" y="2069068"/>
            <a:ext cx="2385378" cy="2655332"/>
            <a:chOff x="6387645" y="2069068"/>
            <a:chExt cx="2385378" cy="2655332"/>
          </a:xfrm>
        </p:grpSpPr>
        <p:pic>
          <p:nvPicPr>
            <p:cNvPr id="41" name="Picture 2" descr="https://lh4.googleusercontent.com/VwlVYKsRV5t7BwEqWJEmIOssZyWISFD-pS90tdRyxU95r5Lw9RJPzeBKgwbbABtsKqfqzvcrp7Ui7u_fu2YmTVGOEEkBbRClUy77q7n-wdKhVmg-qmW3qVdDDCNICBGVjzwW-b-U64Y">
              <a:extLst>
                <a:ext uri="{FF2B5EF4-FFF2-40B4-BE49-F238E27FC236}">
                  <a16:creationId xmlns:a16="http://schemas.microsoft.com/office/drawing/2014/main" id="{D1DCAE05-617E-774B-8CA4-0B6E217333A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645" y="2339021"/>
              <a:ext cx="2385378" cy="2385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E408A34-1B78-0E46-B52A-79D31A24E4BE}"/>
                </a:ext>
              </a:extLst>
            </p:cNvPr>
            <p:cNvSpPr txBox="1"/>
            <p:nvPr/>
          </p:nvSpPr>
          <p:spPr>
            <a:xfrm>
              <a:off x="6705600" y="2069068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Phase mapping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CCC24A-F957-C248-B495-4808D7B6B401}"/>
              </a:ext>
            </a:extLst>
          </p:cNvPr>
          <p:cNvSpPr txBox="1"/>
          <p:nvPr/>
        </p:nvSpPr>
        <p:spPr>
          <a:xfrm>
            <a:off x="228600" y="1802368"/>
            <a:ext cx="574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Growing portfolio of anomaly detection…</a:t>
            </a:r>
          </a:p>
        </p:txBody>
      </p:sp>
    </p:spTree>
    <p:extLst>
      <p:ext uri="{BB962C8B-B14F-4D97-AF65-F5344CB8AC3E}">
        <p14:creationId xmlns:p14="http://schemas.microsoft.com/office/powerpoint/2010/main" val="95054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13282 0.239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2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/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" y="1676400"/>
            <a:ext cx="815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Online control of x-ray facilities</a:t>
            </a:r>
          </a:p>
          <a:p>
            <a:pPr marL="742950" indent="-742950">
              <a:buFont typeface="+mj-lt"/>
              <a:buAutoNum type="arabicPeriod"/>
            </a:pP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b="1" dirty="0"/>
              <a:t>Ghost imaging</a:t>
            </a:r>
          </a:p>
          <a:p>
            <a:pPr marL="742950" indent="-742950">
              <a:buFont typeface="+mj-lt"/>
              <a:buAutoNum type="arabicPeriod"/>
            </a:pP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ML for inverse problems</a:t>
            </a:r>
          </a:p>
        </p:txBody>
      </p:sp>
    </p:spTree>
    <p:extLst>
      <p:ext uri="{BB962C8B-B14F-4D97-AF65-F5344CB8AC3E}">
        <p14:creationId xmlns:p14="http://schemas.microsoft.com/office/powerpoint/2010/main" val="34477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389">
            <a:off x="1250420" y="2710317"/>
            <a:ext cx="1640727" cy="1480825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1822" y="129093"/>
            <a:ext cx="8692178" cy="753033"/>
          </a:xfrm>
        </p:spPr>
        <p:txBody>
          <a:bodyPr>
            <a:normAutofit/>
          </a:bodyPr>
          <a:lstStyle/>
          <a:p>
            <a:r>
              <a:rPr lang="en-US" dirty="0"/>
              <a:t>Ghost Imaging</a:t>
            </a:r>
            <a:endParaRPr lang="en-US" dirty="0">
              <a:latin typeface="Arial" charset="0"/>
              <a:cs typeface="AR PL UMing H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909464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Riddle: How can I take a picture with a spectrometer?</a:t>
            </a:r>
          </a:p>
        </p:txBody>
      </p:sp>
      <p:pic>
        <p:nvPicPr>
          <p:cNvPr id="27" name="Picture 26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85" flipH="1">
            <a:off x="6626193" y="3778931"/>
            <a:ext cx="2027381" cy="2171700"/>
          </a:xfrm>
          <a:prstGeom prst="rect">
            <a:avLst/>
          </a:prstGeom>
        </p:spPr>
      </p:pic>
      <p:pic>
        <p:nvPicPr>
          <p:cNvPr id="28" name="Picture 27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2028">
            <a:off x="659115" y="3930752"/>
            <a:ext cx="1640727" cy="14808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4241" r="23482"/>
          <a:stretch/>
        </p:blipFill>
        <p:spPr>
          <a:xfrm>
            <a:off x="3282142" y="3205466"/>
            <a:ext cx="2737658" cy="327153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264" name="Rectangle 11263"/>
          <p:cNvSpPr/>
          <p:nvPr/>
        </p:nvSpPr>
        <p:spPr>
          <a:xfrm>
            <a:off x="304800" y="2438400"/>
            <a:ext cx="4110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Answer: Have a friend with a flashlight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11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1277">
            <a:off x="767500" y="5200329"/>
            <a:ext cx="1640727" cy="14808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00" y="1371600"/>
            <a:ext cx="8153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Ghost imaging / Single pixel camera / Compressive Sensing</a:t>
            </a:r>
          </a:p>
        </p:txBody>
      </p:sp>
    </p:spTree>
    <p:extLst>
      <p:ext uri="{BB962C8B-B14F-4D97-AF65-F5344CB8AC3E}">
        <p14:creationId xmlns:p14="http://schemas.microsoft.com/office/powerpoint/2010/main" val="302300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2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52400" y="4642442"/>
            <a:ext cx="1568061" cy="1758358"/>
            <a:chOff x="260739" y="3943290"/>
            <a:chExt cx="1568061" cy="1758358"/>
          </a:xfrm>
        </p:grpSpPr>
        <p:sp>
          <p:nvSpPr>
            <p:cNvPr id="60" name="TextBox 59"/>
            <p:cNvSpPr txBox="1"/>
            <p:nvPr/>
          </p:nvSpPr>
          <p:spPr>
            <a:xfrm>
              <a:off x="260739" y="3943290"/>
              <a:ext cx="15477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Radiation, </a:t>
              </a:r>
              <a:r>
                <a:rPr lang="en-US" sz="2000" b="1" dirty="0">
                  <a:latin typeface="Times"/>
                  <a:cs typeface="Times"/>
                </a:rPr>
                <a:t>a</a:t>
              </a:r>
              <a:endParaRPr lang="en-US" b="1" dirty="0">
                <a:latin typeface="Times"/>
                <a:cs typeface="Times"/>
              </a:endParaRPr>
            </a:p>
          </p:txBody>
        </p:sp>
        <p:pic>
          <p:nvPicPr>
            <p:cNvPr id="61" name="Picture 60" descr="rand_0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6" t="9861" r="19793" b="10719"/>
            <a:stretch/>
          </p:blipFill>
          <p:spPr>
            <a:xfrm>
              <a:off x="458539" y="4343400"/>
              <a:ext cx="996797" cy="1028800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62" name="Picture 61" descr="rand_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3" t="16115" r="18824" b="10671"/>
            <a:stretch/>
          </p:blipFill>
          <p:spPr>
            <a:xfrm>
              <a:off x="603403" y="4520448"/>
              <a:ext cx="1028952" cy="948425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63" name="Picture 62" descr="rand_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9" t="9958" r="18989" b="10622"/>
            <a:stretch/>
          </p:blipFill>
          <p:spPr>
            <a:xfrm>
              <a:off x="815926" y="4672848"/>
              <a:ext cx="1012874" cy="1028800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</p:grpSp>
      <p:cxnSp>
        <p:nvCxnSpPr>
          <p:cNvPr id="36" name="Straight Arrow Connector 35"/>
          <p:cNvCxnSpPr/>
          <p:nvPr/>
        </p:nvCxnSpPr>
        <p:spPr>
          <a:xfrm>
            <a:off x="2133600" y="6324600"/>
            <a:ext cx="18288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downl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791200"/>
            <a:ext cx="789041" cy="901761"/>
          </a:xfrm>
          <a:prstGeom prst="rect">
            <a:avLst/>
          </a:prstGeom>
        </p:spPr>
      </p:pic>
      <p:sp>
        <p:nvSpPr>
          <p:cNvPr id="39" name="Cloud 38"/>
          <p:cNvSpPr/>
          <p:nvPr/>
        </p:nvSpPr>
        <p:spPr>
          <a:xfrm>
            <a:off x="4038600" y="6019800"/>
            <a:ext cx="1600200" cy="609600"/>
          </a:xfrm>
          <a:prstGeom prst="cloud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Target, x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91200" y="6324600"/>
            <a:ext cx="6858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019800" y="4876800"/>
            <a:ext cx="16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/>
                <a:cs typeface="Times"/>
              </a:rPr>
              <a:t>b</a:t>
            </a:r>
            <a:r>
              <a:rPr lang="en-US" sz="1600" b="1" dirty="0"/>
              <a:t> = [ 5037, </a:t>
            </a:r>
          </a:p>
          <a:p>
            <a:r>
              <a:rPr lang="en-US" sz="1600" b="1" dirty="0"/>
              <a:t>         4783, </a:t>
            </a:r>
          </a:p>
          <a:p>
            <a:r>
              <a:rPr lang="en-US" sz="1600" b="1" dirty="0"/>
              <a:t>         4891, </a:t>
            </a:r>
            <a:r>
              <a:rPr lang="mr-IN" sz="1600" b="1" dirty="0"/>
              <a:t>…</a:t>
            </a:r>
            <a:r>
              <a:rPr lang="en-US" sz="1600" b="1" dirty="0"/>
              <a:t> ]</a:t>
            </a:r>
          </a:p>
        </p:txBody>
      </p:sp>
      <p:sp>
        <p:nvSpPr>
          <p:cNvPr id="5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66150" y="6470651"/>
            <a:ext cx="501650" cy="387349"/>
          </a:xfrm>
          <a:prstGeom prst="rect">
            <a:avLst/>
          </a:prstGeom>
        </p:spPr>
        <p:txBody>
          <a:bodyPr/>
          <a:lstStyle/>
          <a:p>
            <a:fld id="{487572F4-7224-4932-BF20-76C77E1DD30A}" type="slidenum">
              <a:rPr lang="en-US" sz="1200" smtClean="0"/>
              <a:t>13</a:t>
            </a:fld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391400" y="57150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Bucket measures total transmission</a:t>
            </a:r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692178" cy="753033"/>
          </a:xfrm>
        </p:spPr>
        <p:txBody>
          <a:bodyPr>
            <a:normAutofit/>
          </a:bodyPr>
          <a:lstStyle/>
          <a:p>
            <a:r>
              <a:rPr lang="en-US" dirty="0"/>
              <a:t>Ghost Imaging</a:t>
            </a:r>
            <a:endParaRPr lang="en-US" dirty="0">
              <a:latin typeface="Arial" charset="0"/>
              <a:cs typeface="AR PL UMing HK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438400" y="5791200"/>
            <a:ext cx="0" cy="5334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286000" y="6172200"/>
            <a:ext cx="304800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237769" y="5257800"/>
            <a:ext cx="381000" cy="469100"/>
            <a:chOff x="2209800" y="5334000"/>
            <a:chExt cx="381000" cy="469100"/>
          </a:xfrm>
        </p:grpSpPr>
        <p:sp>
          <p:nvSpPr>
            <p:cNvPr id="12" name="Rectangle 11"/>
            <p:cNvSpPr/>
            <p:nvPr/>
          </p:nvSpPr>
          <p:spPr>
            <a:xfrm>
              <a:off x="2209800" y="5334000"/>
              <a:ext cx="381000" cy="304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281815" y="5650700"/>
              <a:ext cx="228600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6625" y="1447800"/>
            <a:ext cx="6507575" cy="513081"/>
            <a:chOff x="426625" y="2295312"/>
            <a:chExt cx="6507575" cy="513081"/>
          </a:xfrm>
        </p:grpSpPr>
        <p:sp>
          <p:nvSpPr>
            <p:cNvPr id="49" name="TextBox 48"/>
            <p:cNvSpPr txBox="1"/>
            <p:nvPr/>
          </p:nvSpPr>
          <p:spPr>
            <a:xfrm>
              <a:off x="426625" y="2362200"/>
              <a:ext cx="2545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Classic GI formalism:</a:t>
              </a:r>
            </a:p>
          </p:txBody>
        </p:sp>
        <p:pic>
          <p:nvPicPr>
            <p:cNvPr id="50" name="Picture 49" descr="texclip2019052216133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2295312"/>
              <a:ext cx="3657600" cy="513081"/>
            </a:xfrm>
            <a:prstGeom prst="rect">
              <a:avLst/>
            </a:prstGeom>
          </p:spPr>
        </p:pic>
      </p:grpSp>
      <p:pic>
        <p:nvPicPr>
          <p:cNvPr id="51" name="Picture 50" descr="onehot_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314"/>
            <a:ext cx="1828800" cy="1371600"/>
          </a:xfrm>
          <a:prstGeom prst="rect">
            <a:avLst/>
          </a:prstGeom>
        </p:spPr>
      </p:pic>
      <p:pic>
        <p:nvPicPr>
          <p:cNvPr id="52" name="Picture 51" descr="onehot_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314"/>
            <a:ext cx="1828800" cy="1371600"/>
          </a:xfrm>
          <a:prstGeom prst="rect">
            <a:avLst/>
          </a:prstGeom>
        </p:spPr>
      </p:pic>
      <p:pic>
        <p:nvPicPr>
          <p:cNvPr id="53" name="Picture 52" descr="onehot_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314"/>
            <a:ext cx="1828800" cy="1371600"/>
          </a:xfrm>
          <a:prstGeom prst="rect">
            <a:avLst/>
          </a:prstGeom>
        </p:spPr>
      </p:pic>
      <p:pic>
        <p:nvPicPr>
          <p:cNvPr id="55" name="Picture 54" descr="rand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416314"/>
            <a:ext cx="1828800" cy="1371600"/>
          </a:xfrm>
          <a:prstGeom prst="rect">
            <a:avLst/>
          </a:prstGeom>
        </p:spPr>
      </p:pic>
      <p:pic>
        <p:nvPicPr>
          <p:cNvPr id="56" name="Picture 55" descr="rand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416314"/>
            <a:ext cx="1828800" cy="1371600"/>
          </a:xfrm>
          <a:prstGeom prst="rect">
            <a:avLst/>
          </a:prstGeom>
        </p:spPr>
      </p:pic>
      <p:pic>
        <p:nvPicPr>
          <p:cNvPr id="57" name="Picture 56" descr="rand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416314"/>
            <a:ext cx="1828800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2187714"/>
            <a:ext cx="141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Raster scan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905000" y="2187714"/>
            <a:ext cx="167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Ghost imaging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" y="3864114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1. </a:t>
            </a:r>
            <a:r>
              <a:rPr lang="en-US" sz="2000" b="1" dirty="0" err="1">
                <a:solidFill>
                  <a:srgbClr val="FF0000"/>
                </a:solidFill>
              </a:rPr>
              <a:t>Fellgett’s</a:t>
            </a:r>
            <a:r>
              <a:rPr lang="en-US" sz="2000" b="1" dirty="0">
                <a:solidFill>
                  <a:srgbClr val="FF0000"/>
                </a:solidFill>
              </a:rPr>
              <a:t>/Multiplex advantage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057400" y="4419600"/>
            <a:ext cx="3898092" cy="737061"/>
            <a:chOff x="1447800" y="4552890"/>
            <a:chExt cx="3898092" cy="737061"/>
          </a:xfrm>
        </p:grpSpPr>
        <p:cxnSp>
          <p:nvCxnSpPr>
            <p:cNvPr id="65" name="Straight Arrow Connector 64"/>
            <p:cNvCxnSpPr/>
            <p:nvPr/>
          </p:nvCxnSpPr>
          <p:spPr>
            <a:xfrm flipV="1">
              <a:off x="1447800" y="4933890"/>
              <a:ext cx="1371600" cy="1524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4964892" y="5045275"/>
              <a:ext cx="381000" cy="7621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3031923" y="4552890"/>
              <a:ext cx="1828800" cy="737061"/>
              <a:chOff x="3031923" y="4552890"/>
              <a:chExt cx="1828800" cy="737061"/>
            </a:xfrm>
          </p:grpSpPr>
          <p:sp>
            <p:nvSpPr>
              <p:cNvPr id="68" name="Cloud 67"/>
              <p:cNvSpPr/>
              <p:nvPr/>
            </p:nvSpPr>
            <p:spPr>
              <a:xfrm>
                <a:off x="3031923" y="4552890"/>
                <a:ext cx="1828800" cy="737061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048000" y="4629090"/>
                <a:ext cx="17526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Reconstructed Target, x*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8A70C58-E5E2-E447-9B6E-2D1874F429C8}"/>
              </a:ext>
            </a:extLst>
          </p:cNvPr>
          <p:cNvSpPr txBox="1"/>
          <p:nvPr/>
        </p:nvSpPr>
        <p:spPr>
          <a:xfrm>
            <a:off x="4149701" y="2477918"/>
            <a:ext cx="465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Note: Valid for Gaussian read-out noise but not Poisson noise!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280FF9-C310-7A48-A7E1-09B84810BCCE}"/>
              </a:ext>
            </a:extLst>
          </p:cNvPr>
          <p:cNvSpPr txBox="1"/>
          <p:nvPr/>
        </p:nvSpPr>
        <p:spPr>
          <a:xfrm>
            <a:off x="3754632" y="3200400"/>
            <a:ext cx="53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M. </a:t>
            </a:r>
            <a:r>
              <a:rPr lang="en-US" sz="1400" dirty="0" err="1"/>
              <a:t>Harwit</a:t>
            </a:r>
            <a:r>
              <a:rPr lang="en-US" sz="1400" dirty="0"/>
              <a:t> and N. Sloane, </a:t>
            </a:r>
            <a:r>
              <a:rPr lang="en-US" sz="1400" i="1" dirty="0"/>
              <a:t>“Hadamard Transform Optics, Chapter 4: Noise or When to Multiplex and When to Avoid It,” </a:t>
            </a:r>
            <a:r>
              <a:rPr lang="en-US" sz="1400" dirty="0"/>
              <a:t>1979</a:t>
            </a:r>
          </a:p>
        </p:txBody>
      </p:sp>
    </p:spTree>
    <p:extLst>
      <p:ext uri="{BB962C8B-B14F-4D97-AF65-F5344CB8AC3E}">
        <p14:creationId xmlns:p14="http://schemas.microsoft.com/office/powerpoint/2010/main" val="410974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9" grpId="0"/>
      <p:bldP spid="19" grpId="0"/>
      <p:bldP spid="2" grpId="0"/>
      <p:bldP spid="43" grpId="0"/>
      <p:bldP spid="4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692178" cy="753033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cs typeface="AR PL UMing HK" charset="0"/>
              </a:rPr>
              <a:t>Compressive sensing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14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391690" y="3581400"/>
            <a:ext cx="457200" cy="48463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07925" y="1371600"/>
            <a:ext cx="6598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Compressive sensing concept: 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Why record 660k points if only 39k needed?</a:t>
            </a:r>
          </a:p>
        </p:txBody>
      </p:sp>
      <p:pic>
        <p:nvPicPr>
          <p:cNvPr id="11" name="Picture 10" descr="Screen Shot 2017-12-29 at 9.19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6" y="2591346"/>
            <a:ext cx="3807044" cy="2531958"/>
          </a:xfrm>
          <a:prstGeom prst="rect">
            <a:avLst/>
          </a:prstGeom>
        </p:spPr>
      </p:pic>
      <p:pic>
        <p:nvPicPr>
          <p:cNvPr id="12" name="Picture 11" descr="Screen Shot 2017-12-29 at 9.19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90800"/>
            <a:ext cx="3816151" cy="25410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97580" y="4876800"/>
            <a:ext cx="894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Wikimedia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5410200"/>
            <a:ext cx="7613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Trick: Use “prior” information to reconstruct the sample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5939135"/>
            <a:ext cx="8484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e.g. Sky is uniform blue </a:t>
            </a:r>
            <a:r>
              <a:rPr lang="en-US" sz="2400" dirty="0">
                <a:sym typeface="Wingdings"/>
              </a:rPr>
              <a:t> minimize “total variation” of image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18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76200" y="1230868"/>
            <a:ext cx="4568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 Compressive sensing formalism: 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52400" y="4642442"/>
            <a:ext cx="1568061" cy="1758358"/>
            <a:chOff x="260739" y="3943290"/>
            <a:chExt cx="1568061" cy="1758358"/>
          </a:xfrm>
        </p:grpSpPr>
        <p:sp>
          <p:nvSpPr>
            <p:cNvPr id="60" name="TextBox 59"/>
            <p:cNvSpPr txBox="1"/>
            <p:nvPr/>
          </p:nvSpPr>
          <p:spPr>
            <a:xfrm>
              <a:off x="260739" y="3943290"/>
              <a:ext cx="15477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Radiation, </a:t>
              </a:r>
              <a:r>
                <a:rPr lang="en-US" sz="2000" b="1" dirty="0">
                  <a:latin typeface="Times"/>
                  <a:cs typeface="Times"/>
                </a:rPr>
                <a:t>a</a:t>
              </a:r>
              <a:endParaRPr lang="en-US" b="1" dirty="0">
                <a:latin typeface="Times"/>
                <a:cs typeface="Times"/>
              </a:endParaRPr>
            </a:p>
          </p:txBody>
        </p:sp>
        <p:pic>
          <p:nvPicPr>
            <p:cNvPr id="61" name="Picture 60" descr="rand_0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6" t="9861" r="19793" b="10719"/>
            <a:stretch/>
          </p:blipFill>
          <p:spPr>
            <a:xfrm>
              <a:off x="458539" y="4343400"/>
              <a:ext cx="996797" cy="1028800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62" name="Picture 61" descr="rand_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3" t="16115" r="18824" b="10671"/>
            <a:stretch/>
          </p:blipFill>
          <p:spPr>
            <a:xfrm>
              <a:off x="603403" y="4520448"/>
              <a:ext cx="1028952" cy="948425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63" name="Picture 62" descr="rand_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9" t="9958" r="18989" b="10622"/>
            <a:stretch/>
          </p:blipFill>
          <p:spPr>
            <a:xfrm>
              <a:off x="815926" y="4672848"/>
              <a:ext cx="1012874" cy="1028800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</p:grpSp>
      <p:cxnSp>
        <p:nvCxnSpPr>
          <p:cNvPr id="36" name="Straight Arrow Connector 35"/>
          <p:cNvCxnSpPr/>
          <p:nvPr/>
        </p:nvCxnSpPr>
        <p:spPr>
          <a:xfrm>
            <a:off x="2133600" y="6324600"/>
            <a:ext cx="18288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downl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791200"/>
            <a:ext cx="789041" cy="901761"/>
          </a:xfrm>
          <a:prstGeom prst="rect">
            <a:avLst/>
          </a:prstGeom>
        </p:spPr>
      </p:pic>
      <p:sp>
        <p:nvSpPr>
          <p:cNvPr id="39" name="Cloud 38"/>
          <p:cNvSpPr/>
          <p:nvPr/>
        </p:nvSpPr>
        <p:spPr>
          <a:xfrm>
            <a:off x="4038600" y="6019800"/>
            <a:ext cx="1600200" cy="609600"/>
          </a:xfrm>
          <a:prstGeom prst="cloud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Target, x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91200" y="6324600"/>
            <a:ext cx="6858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019800" y="4876800"/>
            <a:ext cx="16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/>
                <a:cs typeface="Times"/>
              </a:rPr>
              <a:t>b</a:t>
            </a:r>
            <a:r>
              <a:rPr lang="en-US" sz="1600" b="1" dirty="0"/>
              <a:t> = [ 5037, </a:t>
            </a:r>
          </a:p>
          <a:p>
            <a:r>
              <a:rPr lang="en-US" sz="1600" b="1" dirty="0"/>
              <a:t>         4783, </a:t>
            </a:r>
          </a:p>
          <a:p>
            <a:r>
              <a:rPr lang="en-US" sz="1600" b="1" dirty="0"/>
              <a:t>         4891, </a:t>
            </a:r>
            <a:r>
              <a:rPr lang="mr-IN" sz="1600" b="1" dirty="0"/>
              <a:t>…</a:t>
            </a:r>
            <a:r>
              <a:rPr lang="en-US" sz="1600" b="1" dirty="0"/>
              <a:t> ]</a:t>
            </a:r>
          </a:p>
        </p:txBody>
      </p:sp>
      <p:sp>
        <p:nvSpPr>
          <p:cNvPr id="5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66150" y="6470651"/>
            <a:ext cx="501650" cy="387349"/>
          </a:xfrm>
          <a:prstGeom prst="rect">
            <a:avLst/>
          </a:prstGeom>
        </p:spPr>
        <p:txBody>
          <a:bodyPr/>
          <a:lstStyle/>
          <a:p>
            <a:fld id="{487572F4-7224-4932-BF20-76C77E1DD30A}" type="slidenum">
              <a:rPr lang="en-US" sz="1200" smtClean="0"/>
              <a:t>15</a:t>
            </a:fld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391400" y="57150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Bucket measures total transmission</a:t>
            </a:r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692178" cy="753033"/>
          </a:xfrm>
        </p:spPr>
        <p:txBody>
          <a:bodyPr>
            <a:normAutofit/>
          </a:bodyPr>
          <a:lstStyle/>
          <a:p>
            <a:r>
              <a:rPr lang="en-US" dirty="0"/>
              <a:t>Ghost Imaging</a:t>
            </a:r>
            <a:endParaRPr lang="en-US" dirty="0">
              <a:latin typeface="Arial" charset="0"/>
              <a:cs typeface="AR PL UMing HK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438400" y="5791200"/>
            <a:ext cx="0" cy="5334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286000" y="6172200"/>
            <a:ext cx="304800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237769" y="5257800"/>
            <a:ext cx="381000" cy="469100"/>
            <a:chOff x="2209800" y="5334000"/>
            <a:chExt cx="381000" cy="469100"/>
          </a:xfrm>
        </p:grpSpPr>
        <p:sp>
          <p:nvSpPr>
            <p:cNvPr id="12" name="Rectangle 11"/>
            <p:cNvSpPr/>
            <p:nvPr/>
          </p:nvSpPr>
          <p:spPr>
            <a:xfrm>
              <a:off x="2209800" y="5334000"/>
              <a:ext cx="381000" cy="304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281815" y="5650700"/>
              <a:ext cx="228600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50" descr="onehot_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314"/>
            <a:ext cx="1828800" cy="1371600"/>
          </a:xfrm>
          <a:prstGeom prst="rect">
            <a:avLst/>
          </a:prstGeom>
        </p:spPr>
      </p:pic>
      <p:pic>
        <p:nvPicPr>
          <p:cNvPr id="52" name="Picture 51" descr="onehot_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314"/>
            <a:ext cx="1828800" cy="1371600"/>
          </a:xfrm>
          <a:prstGeom prst="rect">
            <a:avLst/>
          </a:prstGeom>
        </p:spPr>
      </p:pic>
      <p:pic>
        <p:nvPicPr>
          <p:cNvPr id="53" name="Picture 52" descr="onehot_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314"/>
            <a:ext cx="1828800" cy="1371600"/>
          </a:xfrm>
          <a:prstGeom prst="rect">
            <a:avLst/>
          </a:prstGeom>
        </p:spPr>
      </p:pic>
      <p:pic>
        <p:nvPicPr>
          <p:cNvPr id="55" name="Picture 54" descr="rand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416314"/>
            <a:ext cx="1828800" cy="1371600"/>
          </a:xfrm>
          <a:prstGeom prst="rect">
            <a:avLst/>
          </a:prstGeom>
        </p:spPr>
      </p:pic>
      <p:pic>
        <p:nvPicPr>
          <p:cNvPr id="56" name="Picture 55" descr="rand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416314"/>
            <a:ext cx="1828800" cy="1371600"/>
          </a:xfrm>
          <a:prstGeom prst="rect">
            <a:avLst/>
          </a:prstGeom>
        </p:spPr>
      </p:pic>
      <p:pic>
        <p:nvPicPr>
          <p:cNvPr id="57" name="Picture 56" descr="rand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416314"/>
            <a:ext cx="1828800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2187714"/>
            <a:ext cx="141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Raster scan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905000" y="2187714"/>
            <a:ext cx="167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Ghost imaging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" y="3864114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1. </a:t>
            </a:r>
            <a:r>
              <a:rPr lang="en-US" sz="2000" b="1" dirty="0" err="1">
                <a:solidFill>
                  <a:srgbClr val="FF0000"/>
                </a:solidFill>
              </a:rPr>
              <a:t>Fellgett’s</a:t>
            </a:r>
            <a:r>
              <a:rPr lang="en-US" sz="2000" b="1" dirty="0">
                <a:solidFill>
                  <a:srgbClr val="FF0000"/>
                </a:solidFill>
              </a:rPr>
              <a:t>/Multiplex advantage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057400" y="4419600"/>
            <a:ext cx="3898092" cy="737061"/>
            <a:chOff x="1447800" y="4552890"/>
            <a:chExt cx="3898092" cy="737061"/>
          </a:xfrm>
        </p:grpSpPr>
        <p:cxnSp>
          <p:nvCxnSpPr>
            <p:cNvPr id="65" name="Straight Arrow Connector 64"/>
            <p:cNvCxnSpPr/>
            <p:nvPr/>
          </p:nvCxnSpPr>
          <p:spPr>
            <a:xfrm flipV="1">
              <a:off x="1447800" y="4933890"/>
              <a:ext cx="1371600" cy="1524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4964892" y="5045275"/>
              <a:ext cx="381000" cy="7621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3031923" y="4552890"/>
              <a:ext cx="1828800" cy="737061"/>
              <a:chOff x="3031923" y="4552890"/>
              <a:chExt cx="1828800" cy="737061"/>
            </a:xfrm>
          </p:grpSpPr>
          <p:sp>
            <p:nvSpPr>
              <p:cNvPr id="68" name="Cloud 67"/>
              <p:cNvSpPr/>
              <p:nvPr/>
            </p:nvSpPr>
            <p:spPr>
              <a:xfrm>
                <a:off x="3031923" y="4552890"/>
                <a:ext cx="1828800" cy="737061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048000" y="4629090"/>
                <a:ext cx="17526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Reconstructed Target, x*</a:t>
                </a: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297558" y="4063834"/>
            <a:ext cx="2617842" cy="584366"/>
            <a:chOff x="6297558" y="3835236"/>
            <a:chExt cx="2617842" cy="584366"/>
          </a:xfrm>
        </p:grpSpPr>
        <p:grpSp>
          <p:nvGrpSpPr>
            <p:cNvPr id="44" name="Group 43"/>
            <p:cNvGrpSpPr/>
            <p:nvPr/>
          </p:nvGrpSpPr>
          <p:grpSpPr>
            <a:xfrm>
              <a:off x="6297558" y="3835236"/>
              <a:ext cx="2617842" cy="584366"/>
              <a:chOff x="1573159" y="2070039"/>
              <a:chExt cx="4165363" cy="901761"/>
            </a:xfrm>
          </p:grpSpPr>
          <p:sp>
            <p:nvSpPr>
              <p:cNvPr id="74" name="Cloud 73"/>
              <p:cNvSpPr/>
              <p:nvPr/>
            </p:nvSpPr>
            <p:spPr>
              <a:xfrm>
                <a:off x="4495800" y="2285999"/>
                <a:ext cx="1242722" cy="525382"/>
              </a:xfrm>
              <a:prstGeom prst="cloud">
                <a:avLst/>
              </a:prstGeom>
              <a:solidFill>
                <a:schemeClr val="accent6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pic>
            <p:nvPicPr>
              <p:cNvPr id="75" name="Picture 74" descr="download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3159" y="2070039"/>
                <a:ext cx="789041" cy="901761"/>
              </a:xfrm>
              <a:prstGeom prst="rect">
                <a:avLst/>
              </a:prstGeom>
            </p:spPr>
          </p:pic>
          <p:sp>
            <p:nvSpPr>
              <p:cNvPr id="76" name="TextBox 75"/>
              <p:cNvSpPr txBox="1"/>
              <p:nvPr/>
            </p:nvSpPr>
            <p:spPr>
              <a:xfrm>
                <a:off x="2464903" y="2157368"/>
                <a:ext cx="364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=</a:t>
                </a: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267199" y="2487853"/>
                <a:ext cx="76200" cy="76200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6368646" y="3909768"/>
              <a:ext cx="3805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n w="63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b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368113" y="3886200"/>
              <a:ext cx="3642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n w="63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x</a:t>
              </a:r>
            </a:p>
          </p:txBody>
        </p:sp>
        <p:pic>
          <p:nvPicPr>
            <p:cNvPr id="72" name="Picture 71" descr="rand_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9" t="9958" r="18989" b="10622"/>
            <a:stretch/>
          </p:blipFill>
          <p:spPr>
            <a:xfrm>
              <a:off x="7314020" y="3886200"/>
              <a:ext cx="487732" cy="495400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73" name="TextBox 72"/>
            <p:cNvSpPr txBox="1"/>
            <p:nvPr/>
          </p:nvSpPr>
          <p:spPr>
            <a:xfrm>
              <a:off x="7375323" y="3870125"/>
              <a:ext cx="36296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n w="63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a</a:t>
              </a:r>
            </a:p>
          </p:txBody>
        </p:sp>
      </p:grpSp>
      <p:pic>
        <p:nvPicPr>
          <p:cNvPr id="83" name="Picture 82" descr="texclip2019052216164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8763000" cy="676818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3581400" y="1524000"/>
            <a:ext cx="55626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4419600" y="2949714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3. Measurement can be easier/better than control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1F7AC7-706F-FB44-B951-55C72B9429CD}"/>
              </a:ext>
            </a:extLst>
          </p:cNvPr>
          <p:cNvSpPr/>
          <p:nvPr/>
        </p:nvSpPr>
        <p:spPr>
          <a:xfrm>
            <a:off x="3962400" y="2248664"/>
            <a:ext cx="5273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Note: Multiplexing can reduce # of samples but not dose!</a:t>
            </a:r>
          </a:p>
        </p:txBody>
      </p:sp>
    </p:spTree>
    <p:extLst>
      <p:ext uri="{BB962C8B-B14F-4D97-AF65-F5344CB8AC3E}">
        <p14:creationId xmlns:p14="http://schemas.microsoft.com/office/powerpoint/2010/main" val="28161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 descr="onehot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276600"/>
            <a:ext cx="1270941" cy="953206"/>
          </a:xfrm>
          <a:prstGeom prst="rect">
            <a:avLst/>
          </a:prstGeom>
        </p:spPr>
      </p:pic>
      <p:pic>
        <p:nvPicPr>
          <p:cNvPr id="77" name="Picture 76" descr="rand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276600"/>
            <a:ext cx="1270941" cy="953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 Imaging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00" y="11430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photocathode quantum efficiency</a:t>
            </a:r>
          </a:p>
        </p:txBody>
      </p:sp>
      <p:pic>
        <p:nvPicPr>
          <p:cNvPr id="11" name="Picture 10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97473"/>
            <a:ext cx="789041" cy="9017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91231" y="2140273"/>
            <a:ext cx="1742491" cy="618220"/>
            <a:chOff x="4096368" y="2123610"/>
            <a:chExt cx="1742491" cy="618220"/>
          </a:xfrm>
        </p:grpSpPr>
        <p:sp>
          <p:nvSpPr>
            <p:cNvPr id="17" name="Can 16"/>
            <p:cNvSpPr/>
            <p:nvPr/>
          </p:nvSpPr>
          <p:spPr>
            <a:xfrm rot="10800000">
              <a:off x="4538614" y="2123610"/>
              <a:ext cx="914400" cy="618220"/>
            </a:xfrm>
            <a:prstGeom prst="can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rgbClr val="981E3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96368" y="2202763"/>
              <a:ext cx="1742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Cathode</a:t>
              </a:r>
            </a:p>
          </p:txBody>
        </p:sp>
      </p:grpSp>
      <p:sp>
        <p:nvSpPr>
          <p:cNvPr id="19" name="Bent Arrow 18"/>
          <p:cNvSpPr/>
          <p:nvPr/>
        </p:nvSpPr>
        <p:spPr>
          <a:xfrm rot="5400000" flipH="1">
            <a:off x="1524000" y="2673673"/>
            <a:ext cx="381000" cy="685800"/>
          </a:xfrm>
          <a:prstGeom prst="bentArrow">
            <a:avLst>
              <a:gd name="adj1" fmla="val 25000"/>
              <a:gd name="adj2" fmla="val 24230"/>
              <a:gd name="adj3" fmla="val 25000"/>
              <a:gd name="adj4" fmla="val 43750"/>
            </a:avLst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0800000" flipH="1">
            <a:off x="2133601" y="2839441"/>
            <a:ext cx="685799" cy="443831"/>
          </a:xfrm>
          <a:prstGeom prst="bentArrow">
            <a:avLst>
              <a:gd name="adj1" fmla="val 25000"/>
              <a:gd name="adj2" fmla="val 2423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1584123" y="1672225"/>
            <a:ext cx="1066800" cy="457200"/>
          </a:xfrm>
          <a:prstGeom prst="cloud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target</a:t>
            </a:r>
          </a:p>
        </p:txBody>
      </p:sp>
      <p:sp>
        <p:nvSpPr>
          <p:cNvPr id="3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66150" y="6470651"/>
            <a:ext cx="501650" cy="387349"/>
          </a:xfrm>
          <a:prstGeom prst="rect">
            <a:avLst/>
          </a:prstGeom>
        </p:spPr>
        <p:txBody>
          <a:bodyPr/>
          <a:lstStyle/>
          <a:p>
            <a:fld id="{487572F4-7224-4932-BF20-76C77E1DD30A}" type="slidenum">
              <a:rPr lang="en-US" sz="1200" smtClean="0"/>
              <a:t>16</a:t>
            </a:fld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1219200" y="6519446"/>
            <a:ext cx="716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Kabra</a:t>
            </a:r>
            <a:r>
              <a:rPr lang="en-US" sz="1600" dirty="0"/>
              <a:t>, et al., Phys. Rev. </a:t>
            </a:r>
            <a:r>
              <a:rPr lang="en-US" sz="1600" dirty="0" err="1"/>
              <a:t>Accel</a:t>
            </a:r>
            <a:r>
              <a:rPr lang="en-US" sz="1600" dirty="0"/>
              <a:t>. Beams 23, 022803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6" t="23456" r="17371" b="9281"/>
          <a:stretch/>
        </p:blipFill>
        <p:spPr>
          <a:xfrm>
            <a:off x="381000" y="2826074"/>
            <a:ext cx="914400" cy="613369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-76199" y="3440668"/>
            <a:ext cx="174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DMD</a:t>
            </a:r>
          </a:p>
        </p:txBody>
      </p:sp>
      <p:sp>
        <p:nvSpPr>
          <p:cNvPr id="64" name="Right Arrow 63"/>
          <p:cNvSpPr/>
          <p:nvPr/>
        </p:nvSpPr>
        <p:spPr>
          <a:xfrm rot="5400000">
            <a:off x="647701" y="2483175"/>
            <a:ext cx="299805" cy="233595"/>
          </a:xfrm>
          <a:prstGeom prst="right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0408" y="1764270"/>
            <a:ext cx="1473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Cathode laser</a:t>
            </a:r>
          </a:p>
        </p:txBody>
      </p:sp>
      <p:pic>
        <p:nvPicPr>
          <p:cNvPr id="70" name="Picture 69" descr="UCLA_QE_adm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r="49454"/>
          <a:stretch/>
        </p:blipFill>
        <p:spPr>
          <a:xfrm>
            <a:off x="3934934" y="1981200"/>
            <a:ext cx="2624630" cy="2144059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4355292" y="1676400"/>
            <a:ext cx="160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Ground truth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890154" y="1688068"/>
            <a:ext cx="187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Reconstruction</a:t>
            </a:r>
          </a:p>
        </p:txBody>
      </p:sp>
      <p:pic>
        <p:nvPicPr>
          <p:cNvPr id="73" name="Picture 72" descr="UCLA_QE_adm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7" r="8092"/>
          <a:stretch/>
        </p:blipFill>
        <p:spPr>
          <a:xfrm>
            <a:off x="6641292" y="1981200"/>
            <a:ext cx="2495676" cy="2144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9AFE6-FA3F-BB42-AC75-43B8E8F2B87A}"/>
              </a:ext>
            </a:extLst>
          </p:cNvPr>
          <p:cNvSpPr txBox="1"/>
          <p:nvPr/>
        </p:nvSpPr>
        <p:spPr>
          <a:xfrm>
            <a:off x="4191000" y="3563783"/>
            <a:ext cx="1709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Pegasus, UCLA</a:t>
            </a:r>
          </a:p>
        </p:txBody>
      </p:sp>
    </p:spTree>
    <p:extLst>
      <p:ext uri="{BB962C8B-B14F-4D97-AF65-F5344CB8AC3E}">
        <p14:creationId xmlns:p14="http://schemas.microsoft.com/office/powerpoint/2010/main" val="306545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rand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276600"/>
            <a:ext cx="1270941" cy="9532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62400" y="1752600"/>
            <a:ext cx="5105400" cy="2522292"/>
            <a:chOff x="4038600" y="4259508"/>
            <a:chExt cx="5105400" cy="2522292"/>
          </a:xfrm>
        </p:grpSpPr>
        <p:pic>
          <p:nvPicPr>
            <p:cNvPr id="44" name="Google Shape;201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0" y="4792908"/>
              <a:ext cx="205740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202;p27"/>
            <p:cNvPicPr preferRelativeResize="0"/>
            <p:nvPr/>
          </p:nvPicPr>
          <p:blipFill rotWithShape="1">
            <a:blip r:embed="rId4">
              <a:alphaModFix/>
            </a:blip>
            <a:srcRect t="56402" r="53755"/>
            <a:stretch/>
          </p:blipFill>
          <p:spPr>
            <a:xfrm>
              <a:off x="6096000" y="4774310"/>
              <a:ext cx="3048000" cy="2007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4203631" y="4259508"/>
              <a:ext cx="16077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Simulated</a:t>
              </a:r>
            </a:p>
            <a:p>
              <a:pPr algn="ctr"/>
              <a:r>
                <a:rPr lang="en-US" b="1" dirty="0"/>
                <a:t>Ground truth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05600" y="4335708"/>
              <a:ext cx="1877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Reconstruction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 Imaging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00" y="11430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photocathode quantum efficiency</a:t>
            </a:r>
          </a:p>
        </p:txBody>
      </p:sp>
      <p:pic>
        <p:nvPicPr>
          <p:cNvPr id="11" name="Picture 10" descr="downl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97473"/>
            <a:ext cx="789041" cy="9017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91231" y="2140273"/>
            <a:ext cx="1742491" cy="618220"/>
            <a:chOff x="4096368" y="2123610"/>
            <a:chExt cx="1742491" cy="618220"/>
          </a:xfrm>
        </p:grpSpPr>
        <p:sp>
          <p:nvSpPr>
            <p:cNvPr id="17" name="Can 16"/>
            <p:cNvSpPr/>
            <p:nvPr/>
          </p:nvSpPr>
          <p:spPr>
            <a:xfrm rot="10800000">
              <a:off x="4538614" y="2123610"/>
              <a:ext cx="914400" cy="618220"/>
            </a:xfrm>
            <a:prstGeom prst="can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rgbClr val="981E3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96368" y="2202763"/>
              <a:ext cx="1742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Cathode</a:t>
              </a:r>
            </a:p>
          </p:txBody>
        </p:sp>
      </p:grpSp>
      <p:sp>
        <p:nvSpPr>
          <p:cNvPr id="19" name="Bent Arrow 18"/>
          <p:cNvSpPr/>
          <p:nvPr/>
        </p:nvSpPr>
        <p:spPr>
          <a:xfrm rot="5400000" flipH="1">
            <a:off x="1524000" y="2673673"/>
            <a:ext cx="381000" cy="685800"/>
          </a:xfrm>
          <a:prstGeom prst="bentArrow">
            <a:avLst>
              <a:gd name="adj1" fmla="val 25000"/>
              <a:gd name="adj2" fmla="val 24230"/>
              <a:gd name="adj3" fmla="val 25000"/>
              <a:gd name="adj4" fmla="val 43750"/>
            </a:avLst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0800000" flipH="1">
            <a:off x="2133601" y="2839441"/>
            <a:ext cx="685799" cy="443831"/>
          </a:xfrm>
          <a:prstGeom prst="bentArrow">
            <a:avLst>
              <a:gd name="adj1" fmla="val 25000"/>
              <a:gd name="adj2" fmla="val 2423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1584123" y="1672225"/>
            <a:ext cx="1066800" cy="457200"/>
          </a:xfrm>
          <a:prstGeom prst="cloud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target</a:t>
            </a:r>
          </a:p>
        </p:txBody>
      </p:sp>
      <p:pic>
        <p:nvPicPr>
          <p:cNvPr id="30" name="Picture 29" descr="img550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3460955" cy="2438400"/>
          </a:xfrm>
          <a:prstGeom prst="rect">
            <a:avLst/>
          </a:prstGeom>
        </p:spPr>
      </p:pic>
      <p:pic>
        <p:nvPicPr>
          <p:cNvPr id="31" name="Picture 30" descr="img5502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3460955" cy="2438400"/>
          </a:xfrm>
          <a:prstGeom prst="rect">
            <a:avLst/>
          </a:prstGeom>
        </p:spPr>
      </p:pic>
      <p:pic>
        <p:nvPicPr>
          <p:cNvPr id="33" name="Picture 32" descr="img5503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3460955" cy="2438400"/>
          </a:xfrm>
          <a:prstGeom prst="rect">
            <a:avLst/>
          </a:prstGeom>
        </p:spPr>
      </p:pic>
      <p:pic>
        <p:nvPicPr>
          <p:cNvPr id="36" name="Picture 35" descr="img550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3460955" cy="2438400"/>
          </a:xfrm>
          <a:prstGeom prst="rect">
            <a:avLst/>
          </a:prstGeom>
        </p:spPr>
      </p:pic>
      <p:pic>
        <p:nvPicPr>
          <p:cNvPr id="37" name="Picture 36" descr="img55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3460955" cy="2438400"/>
          </a:xfrm>
          <a:prstGeom prst="rect">
            <a:avLst/>
          </a:prstGeom>
        </p:spPr>
      </p:pic>
      <p:sp>
        <p:nvSpPr>
          <p:cNvPr id="3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66150" y="6470651"/>
            <a:ext cx="501650" cy="387349"/>
          </a:xfrm>
          <a:prstGeom prst="rect">
            <a:avLst/>
          </a:prstGeom>
        </p:spPr>
        <p:txBody>
          <a:bodyPr/>
          <a:lstStyle/>
          <a:p>
            <a:fld id="{487572F4-7224-4932-BF20-76C77E1DD30A}" type="slidenum">
              <a:rPr lang="en-US" sz="1200" smtClean="0"/>
              <a:t>17</a:t>
            </a:fld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09600" y="409569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Natural laser jitter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6154" y="4816675"/>
            <a:ext cx="72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Day 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525425" y="4816675"/>
            <a:ext cx="72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Day 3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6519446"/>
            <a:ext cx="716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Kabra</a:t>
            </a:r>
            <a:r>
              <a:rPr lang="en-US" sz="1600" dirty="0"/>
              <a:t>, et al., Phys. Rev. </a:t>
            </a:r>
            <a:r>
              <a:rPr lang="en-US" sz="1600" dirty="0" err="1"/>
              <a:t>Accel</a:t>
            </a:r>
            <a:r>
              <a:rPr lang="en-US" sz="1600" dirty="0"/>
              <a:t>. Beams 23, 022803 (2020)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267200" y="4230469"/>
            <a:ext cx="4343400" cy="2094131"/>
            <a:chOff x="4267200" y="4230469"/>
            <a:chExt cx="4343400" cy="2094131"/>
          </a:xfrm>
        </p:grpSpPr>
        <p:sp>
          <p:nvSpPr>
            <p:cNvPr id="48" name="TextBox 47"/>
            <p:cNvSpPr txBox="1"/>
            <p:nvPr/>
          </p:nvSpPr>
          <p:spPr>
            <a:xfrm>
              <a:off x="5285553" y="4230469"/>
              <a:ext cx="2146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Real data at LCLS</a:t>
              </a:r>
            </a:p>
            <a:p>
              <a:pPr algn="ctr"/>
              <a:r>
                <a:rPr lang="en-US" b="1" dirty="0"/>
                <a:t>(no ground truth)</a:t>
              </a:r>
            </a:p>
          </p:txBody>
        </p:sp>
        <p:pic>
          <p:nvPicPr>
            <p:cNvPr id="10" name="Picture 9" descr="Screen Shot 2019-11-12 at 10.18.13 P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4899488"/>
              <a:ext cx="4343400" cy="1425112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6" t="23456" r="17371" b="9281"/>
          <a:stretch/>
        </p:blipFill>
        <p:spPr>
          <a:xfrm>
            <a:off x="381000" y="2826074"/>
            <a:ext cx="914400" cy="613369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-76199" y="3440668"/>
            <a:ext cx="174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DMD</a:t>
            </a:r>
          </a:p>
        </p:txBody>
      </p:sp>
      <p:sp>
        <p:nvSpPr>
          <p:cNvPr id="64" name="Right Arrow 63"/>
          <p:cNvSpPr/>
          <p:nvPr/>
        </p:nvSpPr>
        <p:spPr>
          <a:xfrm rot="5400000">
            <a:off x="647701" y="2483175"/>
            <a:ext cx="299805" cy="233595"/>
          </a:xfrm>
          <a:prstGeom prst="right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0408" y="1764270"/>
            <a:ext cx="1473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Cathode laser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381000" y="2819400"/>
            <a:ext cx="914400" cy="685800"/>
            <a:chOff x="6629400" y="5105400"/>
            <a:chExt cx="2133600" cy="1600200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6629400" y="5105400"/>
              <a:ext cx="2133600" cy="1600200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6629400" y="5105400"/>
              <a:ext cx="2133600" cy="1600200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601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Ghost Imaging</a:t>
            </a:r>
            <a:endParaRPr lang="en-US" dirty="0">
              <a:latin typeface="Arial" charset="0"/>
              <a:cs typeface="AR PL UMing H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5117068"/>
            <a:ext cx="711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determined by probability of two photons separated by time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314686" y="1219200"/>
            <a:ext cx="4829314" cy="2832653"/>
            <a:chOff x="4314686" y="1219200"/>
            <a:chExt cx="4829314" cy="2832653"/>
          </a:xfrm>
        </p:grpSpPr>
        <p:grpSp>
          <p:nvGrpSpPr>
            <p:cNvPr id="5" name="Group 4"/>
            <p:cNvGrpSpPr/>
            <p:nvPr/>
          </p:nvGrpSpPr>
          <p:grpSpPr>
            <a:xfrm>
              <a:off x="4584700" y="1219200"/>
              <a:ext cx="4559300" cy="2832653"/>
              <a:chOff x="90448" y="1251430"/>
              <a:chExt cx="4559300" cy="2832653"/>
            </a:xfrm>
          </p:grpSpPr>
          <p:pic>
            <p:nvPicPr>
              <p:cNvPr id="23" name="Picture 22" descr="power_demo2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48" y="1251430"/>
                <a:ext cx="4559300" cy="2832653"/>
              </a:xfrm>
              <a:prstGeom prst="rect">
                <a:avLst/>
              </a:prstGeom>
            </p:spPr>
          </p:pic>
          <p:cxnSp>
            <p:nvCxnSpPr>
              <p:cNvPr id="6" name="Straight Arrow Connector 5"/>
              <p:cNvCxnSpPr/>
              <p:nvPr/>
            </p:nvCxnSpPr>
            <p:spPr>
              <a:xfrm>
                <a:off x="914400" y="2819400"/>
                <a:ext cx="636056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2331224" y="1676400"/>
                <a:ext cx="12954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2331224" y="1905000"/>
                <a:ext cx="792976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/>
              <p:cNvSpPr txBox="1"/>
              <p:nvPr/>
            </p:nvSpPr>
            <p:spPr>
              <a:xfrm>
                <a:off x="1066800" y="2286000"/>
                <a:ext cx="4222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Symbol" charset="2"/>
                    <a:cs typeface="Symbol" charset="2"/>
                  </a:rPr>
                  <a:t>d</a:t>
                </a:r>
                <a:r>
                  <a:rPr lang="en-US" sz="2000" baseline="-25000" dirty="0">
                    <a:latin typeface="Symbol" charset="2"/>
                    <a:cs typeface="Symbol" charset="2"/>
                  </a:rPr>
                  <a:t>1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49556" y="1828800"/>
                <a:ext cx="4222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Symbol" charset="2"/>
                    <a:cs typeface="Symbol" charset="2"/>
                  </a:rPr>
                  <a:t>d</a:t>
                </a:r>
                <a:r>
                  <a:rPr lang="en-US" sz="2000" baseline="-25000" dirty="0">
                    <a:latin typeface="Symbol" charset="2"/>
                    <a:cs typeface="Symbol" charset="2"/>
                  </a:rPr>
                  <a:t>2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657600" y="1447800"/>
                <a:ext cx="4222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Symbol" charset="2"/>
                    <a:cs typeface="Symbol" charset="2"/>
                  </a:rPr>
                  <a:t>d</a:t>
                </a:r>
                <a:r>
                  <a:rPr lang="en-US" sz="2000" baseline="-25000" dirty="0">
                    <a:latin typeface="Symbol" charset="2"/>
                    <a:cs typeface="Symbol" charset="2"/>
                  </a:rPr>
                  <a:t>3</a:t>
                </a:r>
              </a:p>
            </p:txBody>
          </p:sp>
        </p:grpSp>
        <p:pic>
          <p:nvPicPr>
            <p:cNvPr id="3" name="Picture 2" descr="Screen Shot 2017-05-17 at 9.12.42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76643" y="2362200"/>
              <a:ext cx="762000" cy="48591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800600" y="4086267"/>
            <a:ext cx="4267200" cy="828009"/>
            <a:chOff x="4800600" y="4086267"/>
            <a:chExt cx="4267200" cy="828009"/>
          </a:xfrm>
        </p:grpSpPr>
        <p:pic>
          <p:nvPicPr>
            <p:cNvPr id="12" name="Picture 11" descr="Screen Shot 2017-05-17 at 9.11.58 A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44"/>
            <a:stretch/>
          </p:blipFill>
          <p:spPr>
            <a:xfrm>
              <a:off x="6185414" y="4086267"/>
              <a:ext cx="2882386" cy="828009"/>
            </a:xfrm>
            <a:prstGeom prst="rect">
              <a:avLst/>
            </a:prstGeom>
          </p:spPr>
        </p:pic>
        <p:pic>
          <p:nvPicPr>
            <p:cNvPr id="7" name="Picture 6" descr="texclip2019052822224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4223150"/>
              <a:ext cx="1399736" cy="456887"/>
            </a:xfrm>
            <a:prstGeom prst="rect">
              <a:avLst/>
            </a:prstGeom>
          </p:spPr>
        </p:pic>
      </p:grpSp>
      <p:grpSp>
        <p:nvGrpSpPr>
          <p:cNvPr id="11264" name="Group 11263"/>
          <p:cNvGrpSpPr/>
          <p:nvPr/>
        </p:nvGrpSpPr>
        <p:grpSpPr>
          <a:xfrm>
            <a:off x="1728835" y="5587834"/>
            <a:ext cx="6957965" cy="1297967"/>
            <a:chOff x="1728835" y="5587834"/>
            <a:chExt cx="6957965" cy="1297967"/>
          </a:xfrm>
        </p:grpSpPr>
        <p:grpSp>
          <p:nvGrpSpPr>
            <p:cNvPr id="18" name="Group 17"/>
            <p:cNvGrpSpPr/>
            <p:nvPr/>
          </p:nvGrpSpPr>
          <p:grpSpPr>
            <a:xfrm>
              <a:off x="3429000" y="5587834"/>
              <a:ext cx="2617842" cy="584366"/>
              <a:chOff x="1573159" y="2070039"/>
              <a:chExt cx="4165363" cy="901761"/>
            </a:xfrm>
          </p:grpSpPr>
          <p:sp>
            <p:nvSpPr>
              <p:cNvPr id="34" name="Cloud 33"/>
              <p:cNvSpPr/>
              <p:nvPr/>
            </p:nvSpPr>
            <p:spPr>
              <a:xfrm>
                <a:off x="4495800" y="2285999"/>
                <a:ext cx="1242722" cy="525382"/>
              </a:xfrm>
              <a:prstGeom prst="cloud">
                <a:avLst/>
              </a:prstGeom>
              <a:solidFill>
                <a:schemeClr val="accent6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pic>
            <p:nvPicPr>
              <p:cNvPr id="35" name="Picture 34" descr="download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3159" y="2070039"/>
                <a:ext cx="789041" cy="901761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2464903" y="2121271"/>
                <a:ext cx="364404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=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267199" y="2451756"/>
                <a:ext cx="76200" cy="76200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500088" y="5638974"/>
              <a:ext cx="3805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n w="63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b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99555" y="5615406"/>
              <a:ext cx="3642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n w="63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x</a:t>
              </a:r>
            </a:p>
          </p:txBody>
        </p:sp>
        <p:pic>
          <p:nvPicPr>
            <p:cNvPr id="26" name="Picture 25" descr="rand_2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9" t="9958" r="18989" b="10622"/>
            <a:stretch/>
          </p:blipFill>
          <p:spPr>
            <a:xfrm>
              <a:off x="4445462" y="5638798"/>
              <a:ext cx="487732" cy="495400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4506765" y="5599331"/>
              <a:ext cx="36296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n w="63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a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28835" y="6488668"/>
              <a:ext cx="18525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Electron spectra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048000" y="6248400"/>
              <a:ext cx="381000" cy="2653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733800" y="6516469"/>
              <a:ext cx="251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X-ray autocorrelation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4708323" y="6204350"/>
              <a:ext cx="0" cy="3048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6140046" y="6063850"/>
              <a:ext cx="457200" cy="4250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324600" y="6488668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Sample dynamics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8600" y="1371600"/>
            <a:ext cx="3194446" cy="2426208"/>
            <a:chOff x="-76200" y="1371600"/>
            <a:chExt cx="3194446" cy="2426208"/>
          </a:xfrm>
        </p:grpSpPr>
        <p:grpSp>
          <p:nvGrpSpPr>
            <p:cNvPr id="38" name="Group 37"/>
            <p:cNvGrpSpPr/>
            <p:nvPr/>
          </p:nvGrpSpPr>
          <p:grpSpPr>
            <a:xfrm>
              <a:off x="1143000" y="1905000"/>
              <a:ext cx="685800" cy="228600"/>
              <a:chOff x="1447800" y="3276600"/>
              <a:chExt cx="685800" cy="22860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1447800" y="3276600"/>
                <a:ext cx="228600" cy="228600"/>
              </a:xfrm>
              <a:prstGeom prst="ellipse">
                <a:avLst/>
              </a:prstGeom>
              <a:solidFill>
                <a:srgbClr val="A4E274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905000" y="3276600"/>
                <a:ext cx="228600" cy="2286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6"/>
                <a:endCxn id="40" idx="2"/>
              </p:cNvCxnSpPr>
              <p:nvPr/>
            </p:nvCxnSpPr>
            <p:spPr>
              <a:xfrm>
                <a:off x="1676400" y="3390900"/>
                <a:ext cx="2286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/>
            <p:cNvCxnSpPr/>
            <p:nvPr/>
          </p:nvCxnSpPr>
          <p:spPr>
            <a:xfrm>
              <a:off x="990600" y="1371600"/>
              <a:ext cx="457200" cy="457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-76200" y="1439109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Pump X-ray</a:t>
              </a:r>
            </a:p>
          </p:txBody>
        </p:sp>
        <p:sp>
          <p:nvSpPr>
            <p:cNvPr id="44" name="Down Arrow 43"/>
            <p:cNvSpPr/>
            <p:nvPr/>
          </p:nvSpPr>
          <p:spPr>
            <a:xfrm>
              <a:off x="304800" y="3276600"/>
              <a:ext cx="381000" cy="52120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76400" y="1600200"/>
              <a:ext cx="1441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Sample, CO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-76200" y="1962328"/>
              <a:ext cx="2828313" cy="1009472"/>
              <a:chOff x="-76200" y="2209799"/>
              <a:chExt cx="2828313" cy="1009472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-76200" y="2316539"/>
                <a:ext cx="2828313" cy="902732"/>
                <a:chOff x="76200" y="2069068"/>
                <a:chExt cx="2828313" cy="902732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1219200" y="2667000"/>
                  <a:ext cx="838200" cy="304800"/>
                  <a:chOff x="1447800" y="3276600"/>
                  <a:chExt cx="685800" cy="228600"/>
                </a:xfrm>
              </p:grpSpPr>
              <p:sp>
                <p:nvSpPr>
                  <p:cNvPr id="55" name="Oval 54"/>
                  <p:cNvSpPr/>
                  <p:nvPr/>
                </p:nvSpPr>
                <p:spPr>
                  <a:xfrm>
                    <a:off x="1447800" y="3276600"/>
                    <a:ext cx="228600" cy="228600"/>
                  </a:xfrm>
                  <a:prstGeom prst="ellipse">
                    <a:avLst/>
                  </a:prstGeom>
                  <a:solidFill>
                    <a:srgbClr val="A4E274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>
                  <a:xfrm>
                    <a:off x="1905000" y="3276600"/>
                    <a:ext cx="228600" cy="228600"/>
                  </a:xfrm>
                  <a:prstGeom prst="ellipse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7" name="Straight Connector 56"/>
                  <p:cNvCxnSpPr>
                    <a:stCxn id="55" idx="6"/>
                    <a:endCxn id="56" idx="2"/>
                  </p:cNvCxnSpPr>
                  <p:nvPr/>
                </p:nvCxnSpPr>
                <p:spPr>
                  <a:xfrm>
                    <a:off x="1676400" y="3390900"/>
                    <a:ext cx="228600" cy="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0" name="Straight Arrow Connector 49"/>
                <p:cNvCxnSpPr/>
                <p:nvPr/>
              </p:nvCxnSpPr>
              <p:spPr>
                <a:xfrm>
                  <a:off x="1143000" y="2286000"/>
                  <a:ext cx="457200" cy="457200"/>
                </a:xfrm>
                <a:prstGeom prst="straightConnector1">
                  <a:avLst/>
                </a:prstGeom>
                <a:ln>
                  <a:solidFill>
                    <a:srgbClr val="8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/>
                <p:cNvSpPr txBox="1"/>
                <p:nvPr/>
              </p:nvSpPr>
              <p:spPr>
                <a:xfrm>
                  <a:off x="76200" y="2264152"/>
                  <a:ext cx="12954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/>
                      </a:solidFill>
                    </a:rPr>
                    <a:t>Probe X-ray</a:t>
                  </a:r>
                </a:p>
              </p:txBody>
            </p:sp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2133600" y="2438400"/>
                  <a:ext cx="304800" cy="22860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Oval 52"/>
                <p:cNvSpPr/>
                <p:nvPr/>
              </p:nvSpPr>
              <p:spPr>
                <a:xfrm>
                  <a:off x="2438400" y="2286000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2514600" y="2069068"/>
                  <a:ext cx="3899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</a:rPr>
                    <a:t>e-</a:t>
                  </a:r>
                </a:p>
              </p:txBody>
            </p:sp>
          </p:grpSp>
          <p:sp>
            <p:nvSpPr>
              <p:cNvPr id="48" name="Freeform 47"/>
              <p:cNvSpPr/>
              <p:nvPr/>
            </p:nvSpPr>
            <p:spPr>
              <a:xfrm>
                <a:off x="232785" y="2209799"/>
                <a:ext cx="605415" cy="304801"/>
              </a:xfrm>
              <a:custGeom>
                <a:avLst/>
                <a:gdLst>
                  <a:gd name="connsiteX0" fmla="*/ 0 w 546630"/>
                  <a:gd name="connsiteY0" fmla="*/ 321500 h 340598"/>
                  <a:gd name="connsiteX1" fmla="*/ 176851 w 546630"/>
                  <a:gd name="connsiteY1" fmla="*/ 305425 h 340598"/>
                  <a:gd name="connsiteX2" fmla="*/ 289393 w 546630"/>
                  <a:gd name="connsiteY2" fmla="*/ 0 h 340598"/>
                  <a:gd name="connsiteX3" fmla="*/ 385857 w 546630"/>
                  <a:gd name="connsiteY3" fmla="*/ 305425 h 340598"/>
                  <a:gd name="connsiteX4" fmla="*/ 546630 w 546630"/>
                  <a:gd name="connsiteY4" fmla="*/ 305425 h 340598"/>
                  <a:gd name="connsiteX0" fmla="*/ 0 w 546630"/>
                  <a:gd name="connsiteY0" fmla="*/ 321500 h 328075"/>
                  <a:gd name="connsiteX1" fmla="*/ 176851 w 546630"/>
                  <a:gd name="connsiteY1" fmla="*/ 305425 h 328075"/>
                  <a:gd name="connsiteX2" fmla="*/ 289393 w 546630"/>
                  <a:gd name="connsiteY2" fmla="*/ 0 h 328075"/>
                  <a:gd name="connsiteX3" fmla="*/ 385857 w 546630"/>
                  <a:gd name="connsiteY3" fmla="*/ 305425 h 328075"/>
                  <a:gd name="connsiteX4" fmla="*/ 546630 w 546630"/>
                  <a:gd name="connsiteY4" fmla="*/ 305425 h 328075"/>
                  <a:gd name="connsiteX0" fmla="*/ 0 w 546630"/>
                  <a:gd name="connsiteY0" fmla="*/ 321500 h 340598"/>
                  <a:gd name="connsiteX1" fmla="*/ 176851 w 546630"/>
                  <a:gd name="connsiteY1" fmla="*/ 305425 h 340598"/>
                  <a:gd name="connsiteX2" fmla="*/ 289393 w 546630"/>
                  <a:gd name="connsiteY2" fmla="*/ 0 h 340598"/>
                  <a:gd name="connsiteX3" fmla="*/ 385857 w 546630"/>
                  <a:gd name="connsiteY3" fmla="*/ 305425 h 340598"/>
                  <a:gd name="connsiteX4" fmla="*/ 546630 w 546630"/>
                  <a:gd name="connsiteY4" fmla="*/ 305425 h 340598"/>
                  <a:gd name="connsiteX0" fmla="*/ 0 w 546630"/>
                  <a:gd name="connsiteY0" fmla="*/ 321631 h 328677"/>
                  <a:gd name="connsiteX1" fmla="*/ 188545 w 546630"/>
                  <a:gd name="connsiteY1" fmla="*/ 267868 h 328677"/>
                  <a:gd name="connsiteX2" fmla="*/ 289393 w 546630"/>
                  <a:gd name="connsiteY2" fmla="*/ 131 h 328677"/>
                  <a:gd name="connsiteX3" fmla="*/ 385857 w 546630"/>
                  <a:gd name="connsiteY3" fmla="*/ 305556 h 328677"/>
                  <a:gd name="connsiteX4" fmla="*/ 546630 w 546630"/>
                  <a:gd name="connsiteY4" fmla="*/ 305556 h 328677"/>
                  <a:gd name="connsiteX0" fmla="*/ 0 w 546630"/>
                  <a:gd name="connsiteY0" fmla="*/ 321500 h 328546"/>
                  <a:gd name="connsiteX1" fmla="*/ 188545 w 546630"/>
                  <a:gd name="connsiteY1" fmla="*/ 267737 h 328546"/>
                  <a:gd name="connsiteX2" fmla="*/ 289393 w 546630"/>
                  <a:gd name="connsiteY2" fmla="*/ 0 h 328546"/>
                  <a:gd name="connsiteX3" fmla="*/ 380010 w 546630"/>
                  <a:gd name="connsiteY3" fmla="*/ 267737 h 328546"/>
                  <a:gd name="connsiteX4" fmla="*/ 546630 w 546630"/>
                  <a:gd name="connsiteY4" fmla="*/ 305425 h 328546"/>
                  <a:gd name="connsiteX0" fmla="*/ 0 w 505440"/>
                  <a:gd name="connsiteY0" fmla="*/ 306425 h 316079"/>
                  <a:gd name="connsiteX1" fmla="*/ 147355 w 505440"/>
                  <a:gd name="connsiteY1" fmla="*/ 267737 h 316079"/>
                  <a:gd name="connsiteX2" fmla="*/ 248203 w 505440"/>
                  <a:gd name="connsiteY2" fmla="*/ 0 h 316079"/>
                  <a:gd name="connsiteX3" fmla="*/ 338820 w 505440"/>
                  <a:gd name="connsiteY3" fmla="*/ 267737 h 316079"/>
                  <a:gd name="connsiteX4" fmla="*/ 505440 w 505440"/>
                  <a:gd name="connsiteY4" fmla="*/ 305425 h 316079"/>
                  <a:gd name="connsiteX0" fmla="*/ 0 w 505440"/>
                  <a:gd name="connsiteY0" fmla="*/ 306425 h 306968"/>
                  <a:gd name="connsiteX1" fmla="*/ 147355 w 505440"/>
                  <a:gd name="connsiteY1" fmla="*/ 267737 h 306968"/>
                  <a:gd name="connsiteX2" fmla="*/ 248203 w 505440"/>
                  <a:gd name="connsiteY2" fmla="*/ 0 h 306968"/>
                  <a:gd name="connsiteX3" fmla="*/ 338820 w 505440"/>
                  <a:gd name="connsiteY3" fmla="*/ 267737 h 306968"/>
                  <a:gd name="connsiteX4" fmla="*/ 505440 w 505440"/>
                  <a:gd name="connsiteY4" fmla="*/ 305425 h 306968"/>
                  <a:gd name="connsiteX0" fmla="*/ 0 w 521916"/>
                  <a:gd name="connsiteY0" fmla="*/ 306425 h 306425"/>
                  <a:gd name="connsiteX1" fmla="*/ 147355 w 521916"/>
                  <a:gd name="connsiteY1" fmla="*/ 267737 h 306425"/>
                  <a:gd name="connsiteX2" fmla="*/ 248203 w 521916"/>
                  <a:gd name="connsiteY2" fmla="*/ 0 h 306425"/>
                  <a:gd name="connsiteX3" fmla="*/ 338820 w 521916"/>
                  <a:gd name="connsiteY3" fmla="*/ 267737 h 306425"/>
                  <a:gd name="connsiteX4" fmla="*/ 521916 w 521916"/>
                  <a:gd name="connsiteY4" fmla="*/ 290350 h 306425"/>
                  <a:gd name="connsiteX0" fmla="*/ 0 w 513678"/>
                  <a:gd name="connsiteY0" fmla="*/ 306425 h 306968"/>
                  <a:gd name="connsiteX1" fmla="*/ 147355 w 513678"/>
                  <a:gd name="connsiteY1" fmla="*/ 267737 h 306968"/>
                  <a:gd name="connsiteX2" fmla="*/ 248203 w 513678"/>
                  <a:gd name="connsiteY2" fmla="*/ 0 h 306968"/>
                  <a:gd name="connsiteX3" fmla="*/ 338820 w 513678"/>
                  <a:gd name="connsiteY3" fmla="*/ 267737 h 306968"/>
                  <a:gd name="connsiteX4" fmla="*/ 513678 w 513678"/>
                  <a:gd name="connsiteY4" fmla="*/ 305425 h 306968"/>
                  <a:gd name="connsiteX0" fmla="*/ 0 w 480725"/>
                  <a:gd name="connsiteY0" fmla="*/ 306425 h 313267"/>
                  <a:gd name="connsiteX1" fmla="*/ 147355 w 480725"/>
                  <a:gd name="connsiteY1" fmla="*/ 267737 h 313267"/>
                  <a:gd name="connsiteX2" fmla="*/ 248203 w 480725"/>
                  <a:gd name="connsiteY2" fmla="*/ 0 h 313267"/>
                  <a:gd name="connsiteX3" fmla="*/ 338820 w 480725"/>
                  <a:gd name="connsiteY3" fmla="*/ 267737 h 313267"/>
                  <a:gd name="connsiteX4" fmla="*/ 480725 w 480725"/>
                  <a:gd name="connsiteY4" fmla="*/ 312962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725" h="313267">
                    <a:moveTo>
                      <a:pt x="0" y="306425"/>
                    </a:moveTo>
                    <a:cubicBezTo>
                      <a:pt x="72547" y="302566"/>
                      <a:pt x="105988" y="318808"/>
                      <a:pt x="147355" y="267737"/>
                    </a:cubicBezTo>
                    <a:cubicBezTo>
                      <a:pt x="188722" y="216666"/>
                      <a:pt x="216292" y="0"/>
                      <a:pt x="248203" y="0"/>
                    </a:cubicBezTo>
                    <a:cubicBezTo>
                      <a:pt x="280114" y="0"/>
                      <a:pt x="300066" y="215577"/>
                      <a:pt x="338820" y="267737"/>
                    </a:cubicBezTo>
                    <a:cubicBezTo>
                      <a:pt x="377574" y="319897"/>
                      <a:pt x="480725" y="312962"/>
                      <a:pt x="480725" y="312962"/>
                    </a:cubicBezTo>
                  </a:path>
                </a:pathLst>
              </a:cu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228600" y="2800528"/>
              <a:ext cx="2286000" cy="933272"/>
              <a:chOff x="228600" y="3047999"/>
              <a:chExt cx="2286000" cy="933272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914399" y="3295471"/>
                <a:ext cx="1600201" cy="685800"/>
                <a:chOff x="1066799" y="3048000"/>
                <a:chExt cx="1600201" cy="685800"/>
              </a:xfrm>
            </p:grpSpPr>
            <p:grpSp>
              <p:nvGrpSpPr>
                <p:cNvPr id="61" name="Group 60"/>
                <p:cNvGrpSpPr/>
                <p:nvPr/>
              </p:nvGrpSpPr>
              <p:grpSpPr>
                <a:xfrm>
                  <a:off x="1066799" y="3429000"/>
                  <a:ext cx="1142999" cy="304800"/>
                  <a:chOff x="1323110" y="3276600"/>
                  <a:chExt cx="935182" cy="228600"/>
                </a:xfrm>
              </p:grpSpPr>
              <p:sp>
                <p:nvSpPr>
                  <p:cNvPr id="65" name="Oval 64"/>
                  <p:cNvSpPr/>
                  <p:nvPr/>
                </p:nvSpPr>
                <p:spPr>
                  <a:xfrm>
                    <a:off x="1323110" y="3276600"/>
                    <a:ext cx="228600" cy="228600"/>
                  </a:xfrm>
                  <a:prstGeom prst="ellipse">
                    <a:avLst/>
                  </a:prstGeom>
                  <a:solidFill>
                    <a:srgbClr val="A4E274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65"/>
                  <p:cNvSpPr/>
                  <p:nvPr/>
                </p:nvSpPr>
                <p:spPr>
                  <a:xfrm>
                    <a:off x="2029692" y="3276600"/>
                    <a:ext cx="228600" cy="228600"/>
                  </a:xfrm>
                  <a:prstGeom prst="ellipse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7" name="Straight Connector 66"/>
                  <p:cNvCxnSpPr>
                    <a:stCxn id="65" idx="6"/>
                    <a:endCxn id="66" idx="2"/>
                  </p:cNvCxnSpPr>
                  <p:nvPr/>
                </p:nvCxnSpPr>
                <p:spPr>
                  <a:xfrm>
                    <a:off x="1551710" y="3390900"/>
                    <a:ext cx="477982" cy="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1143000" y="3048000"/>
                  <a:ext cx="457200" cy="457200"/>
                </a:xfrm>
                <a:prstGeom prst="straightConnector1">
                  <a:avLst/>
                </a:prstGeom>
                <a:ln>
                  <a:solidFill>
                    <a:srgbClr val="8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 flipV="1">
                  <a:off x="2209800" y="3200400"/>
                  <a:ext cx="304800" cy="228600"/>
                </a:xfrm>
                <a:prstGeom prst="straightConnector1">
                  <a:avLst/>
                </a:prstGeom>
                <a:ln>
                  <a:solidFill>
                    <a:srgbClr val="3366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 63"/>
                <p:cNvSpPr/>
                <p:nvPr/>
              </p:nvSpPr>
              <p:spPr>
                <a:xfrm>
                  <a:off x="2514600" y="3048000"/>
                  <a:ext cx="152400" cy="152400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0" name="Freeform 59"/>
              <p:cNvSpPr/>
              <p:nvPr/>
            </p:nvSpPr>
            <p:spPr>
              <a:xfrm>
                <a:off x="228600" y="3047999"/>
                <a:ext cx="605415" cy="304801"/>
              </a:xfrm>
              <a:custGeom>
                <a:avLst/>
                <a:gdLst>
                  <a:gd name="connsiteX0" fmla="*/ 0 w 546630"/>
                  <a:gd name="connsiteY0" fmla="*/ 321500 h 340598"/>
                  <a:gd name="connsiteX1" fmla="*/ 176851 w 546630"/>
                  <a:gd name="connsiteY1" fmla="*/ 305425 h 340598"/>
                  <a:gd name="connsiteX2" fmla="*/ 289393 w 546630"/>
                  <a:gd name="connsiteY2" fmla="*/ 0 h 340598"/>
                  <a:gd name="connsiteX3" fmla="*/ 385857 w 546630"/>
                  <a:gd name="connsiteY3" fmla="*/ 305425 h 340598"/>
                  <a:gd name="connsiteX4" fmla="*/ 546630 w 546630"/>
                  <a:gd name="connsiteY4" fmla="*/ 305425 h 340598"/>
                  <a:gd name="connsiteX0" fmla="*/ 0 w 546630"/>
                  <a:gd name="connsiteY0" fmla="*/ 321500 h 328075"/>
                  <a:gd name="connsiteX1" fmla="*/ 176851 w 546630"/>
                  <a:gd name="connsiteY1" fmla="*/ 305425 h 328075"/>
                  <a:gd name="connsiteX2" fmla="*/ 289393 w 546630"/>
                  <a:gd name="connsiteY2" fmla="*/ 0 h 328075"/>
                  <a:gd name="connsiteX3" fmla="*/ 385857 w 546630"/>
                  <a:gd name="connsiteY3" fmla="*/ 305425 h 328075"/>
                  <a:gd name="connsiteX4" fmla="*/ 546630 w 546630"/>
                  <a:gd name="connsiteY4" fmla="*/ 305425 h 328075"/>
                  <a:gd name="connsiteX0" fmla="*/ 0 w 546630"/>
                  <a:gd name="connsiteY0" fmla="*/ 321500 h 340598"/>
                  <a:gd name="connsiteX1" fmla="*/ 176851 w 546630"/>
                  <a:gd name="connsiteY1" fmla="*/ 305425 h 340598"/>
                  <a:gd name="connsiteX2" fmla="*/ 289393 w 546630"/>
                  <a:gd name="connsiteY2" fmla="*/ 0 h 340598"/>
                  <a:gd name="connsiteX3" fmla="*/ 385857 w 546630"/>
                  <a:gd name="connsiteY3" fmla="*/ 305425 h 340598"/>
                  <a:gd name="connsiteX4" fmla="*/ 546630 w 546630"/>
                  <a:gd name="connsiteY4" fmla="*/ 305425 h 340598"/>
                  <a:gd name="connsiteX0" fmla="*/ 0 w 546630"/>
                  <a:gd name="connsiteY0" fmla="*/ 321631 h 328677"/>
                  <a:gd name="connsiteX1" fmla="*/ 188545 w 546630"/>
                  <a:gd name="connsiteY1" fmla="*/ 267868 h 328677"/>
                  <a:gd name="connsiteX2" fmla="*/ 289393 w 546630"/>
                  <a:gd name="connsiteY2" fmla="*/ 131 h 328677"/>
                  <a:gd name="connsiteX3" fmla="*/ 385857 w 546630"/>
                  <a:gd name="connsiteY3" fmla="*/ 305556 h 328677"/>
                  <a:gd name="connsiteX4" fmla="*/ 546630 w 546630"/>
                  <a:gd name="connsiteY4" fmla="*/ 305556 h 328677"/>
                  <a:gd name="connsiteX0" fmla="*/ 0 w 546630"/>
                  <a:gd name="connsiteY0" fmla="*/ 321500 h 328546"/>
                  <a:gd name="connsiteX1" fmla="*/ 188545 w 546630"/>
                  <a:gd name="connsiteY1" fmla="*/ 267737 h 328546"/>
                  <a:gd name="connsiteX2" fmla="*/ 289393 w 546630"/>
                  <a:gd name="connsiteY2" fmla="*/ 0 h 328546"/>
                  <a:gd name="connsiteX3" fmla="*/ 380010 w 546630"/>
                  <a:gd name="connsiteY3" fmla="*/ 267737 h 328546"/>
                  <a:gd name="connsiteX4" fmla="*/ 546630 w 546630"/>
                  <a:gd name="connsiteY4" fmla="*/ 305425 h 328546"/>
                  <a:gd name="connsiteX0" fmla="*/ 0 w 505440"/>
                  <a:gd name="connsiteY0" fmla="*/ 306425 h 316079"/>
                  <a:gd name="connsiteX1" fmla="*/ 147355 w 505440"/>
                  <a:gd name="connsiteY1" fmla="*/ 267737 h 316079"/>
                  <a:gd name="connsiteX2" fmla="*/ 248203 w 505440"/>
                  <a:gd name="connsiteY2" fmla="*/ 0 h 316079"/>
                  <a:gd name="connsiteX3" fmla="*/ 338820 w 505440"/>
                  <a:gd name="connsiteY3" fmla="*/ 267737 h 316079"/>
                  <a:gd name="connsiteX4" fmla="*/ 505440 w 505440"/>
                  <a:gd name="connsiteY4" fmla="*/ 305425 h 316079"/>
                  <a:gd name="connsiteX0" fmla="*/ 0 w 505440"/>
                  <a:gd name="connsiteY0" fmla="*/ 306425 h 306968"/>
                  <a:gd name="connsiteX1" fmla="*/ 147355 w 505440"/>
                  <a:gd name="connsiteY1" fmla="*/ 267737 h 306968"/>
                  <a:gd name="connsiteX2" fmla="*/ 248203 w 505440"/>
                  <a:gd name="connsiteY2" fmla="*/ 0 h 306968"/>
                  <a:gd name="connsiteX3" fmla="*/ 338820 w 505440"/>
                  <a:gd name="connsiteY3" fmla="*/ 267737 h 306968"/>
                  <a:gd name="connsiteX4" fmla="*/ 505440 w 505440"/>
                  <a:gd name="connsiteY4" fmla="*/ 305425 h 306968"/>
                  <a:gd name="connsiteX0" fmla="*/ 0 w 521916"/>
                  <a:gd name="connsiteY0" fmla="*/ 306425 h 306425"/>
                  <a:gd name="connsiteX1" fmla="*/ 147355 w 521916"/>
                  <a:gd name="connsiteY1" fmla="*/ 267737 h 306425"/>
                  <a:gd name="connsiteX2" fmla="*/ 248203 w 521916"/>
                  <a:gd name="connsiteY2" fmla="*/ 0 h 306425"/>
                  <a:gd name="connsiteX3" fmla="*/ 338820 w 521916"/>
                  <a:gd name="connsiteY3" fmla="*/ 267737 h 306425"/>
                  <a:gd name="connsiteX4" fmla="*/ 521916 w 521916"/>
                  <a:gd name="connsiteY4" fmla="*/ 290350 h 306425"/>
                  <a:gd name="connsiteX0" fmla="*/ 0 w 513678"/>
                  <a:gd name="connsiteY0" fmla="*/ 306425 h 306968"/>
                  <a:gd name="connsiteX1" fmla="*/ 147355 w 513678"/>
                  <a:gd name="connsiteY1" fmla="*/ 267737 h 306968"/>
                  <a:gd name="connsiteX2" fmla="*/ 248203 w 513678"/>
                  <a:gd name="connsiteY2" fmla="*/ 0 h 306968"/>
                  <a:gd name="connsiteX3" fmla="*/ 338820 w 513678"/>
                  <a:gd name="connsiteY3" fmla="*/ 267737 h 306968"/>
                  <a:gd name="connsiteX4" fmla="*/ 513678 w 513678"/>
                  <a:gd name="connsiteY4" fmla="*/ 305425 h 306968"/>
                  <a:gd name="connsiteX0" fmla="*/ 0 w 480725"/>
                  <a:gd name="connsiteY0" fmla="*/ 306425 h 313267"/>
                  <a:gd name="connsiteX1" fmla="*/ 147355 w 480725"/>
                  <a:gd name="connsiteY1" fmla="*/ 267737 h 313267"/>
                  <a:gd name="connsiteX2" fmla="*/ 248203 w 480725"/>
                  <a:gd name="connsiteY2" fmla="*/ 0 h 313267"/>
                  <a:gd name="connsiteX3" fmla="*/ 338820 w 480725"/>
                  <a:gd name="connsiteY3" fmla="*/ 267737 h 313267"/>
                  <a:gd name="connsiteX4" fmla="*/ 480725 w 480725"/>
                  <a:gd name="connsiteY4" fmla="*/ 312962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725" h="313267">
                    <a:moveTo>
                      <a:pt x="0" y="306425"/>
                    </a:moveTo>
                    <a:cubicBezTo>
                      <a:pt x="72547" y="302566"/>
                      <a:pt x="105988" y="318808"/>
                      <a:pt x="147355" y="267737"/>
                    </a:cubicBezTo>
                    <a:cubicBezTo>
                      <a:pt x="188722" y="216666"/>
                      <a:pt x="216292" y="0"/>
                      <a:pt x="248203" y="0"/>
                    </a:cubicBezTo>
                    <a:cubicBezTo>
                      <a:pt x="280114" y="0"/>
                      <a:pt x="300066" y="215577"/>
                      <a:pt x="338820" y="267737"/>
                    </a:cubicBezTo>
                    <a:cubicBezTo>
                      <a:pt x="377574" y="319897"/>
                      <a:pt x="480725" y="312962"/>
                      <a:pt x="480725" y="312962"/>
                    </a:cubicBezTo>
                  </a:path>
                </a:pathLst>
              </a:cu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255592" y="3810000"/>
            <a:ext cx="3249608" cy="1115257"/>
            <a:chOff x="-76200" y="5791200"/>
            <a:chExt cx="3249608" cy="1115257"/>
          </a:xfrm>
        </p:grpSpPr>
        <p:sp>
          <p:nvSpPr>
            <p:cNvPr id="79" name="Freeform 78"/>
            <p:cNvSpPr/>
            <p:nvPr/>
          </p:nvSpPr>
          <p:spPr>
            <a:xfrm>
              <a:off x="313170" y="6248400"/>
              <a:ext cx="605415" cy="304801"/>
            </a:xfrm>
            <a:custGeom>
              <a:avLst/>
              <a:gdLst>
                <a:gd name="connsiteX0" fmla="*/ 0 w 546630"/>
                <a:gd name="connsiteY0" fmla="*/ 321500 h 340598"/>
                <a:gd name="connsiteX1" fmla="*/ 176851 w 546630"/>
                <a:gd name="connsiteY1" fmla="*/ 305425 h 340598"/>
                <a:gd name="connsiteX2" fmla="*/ 289393 w 546630"/>
                <a:gd name="connsiteY2" fmla="*/ 0 h 340598"/>
                <a:gd name="connsiteX3" fmla="*/ 385857 w 546630"/>
                <a:gd name="connsiteY3" fmla="*/ 305425 h 340598"/>
                <a:gd name="connsiteX4" fmla="*/ 546630 w 546630"/>
                <a:gd name="connsiteY4" fmla="*/ 305425 h 340598"/>
                <a:gd name="connsiteX0" fmla="*/ 0 w 546630"/>
                <a:gd name="connsiteY0" fmla="*/ 321500 h 328075"/>
                <a:gd name="connsiteX1" fmla="*/ 176851 w 546630"/>
                <a:gd name="connsiteY1" fmla="*/ 305425 h 328075"/>
                <a:gd name="connsiteX2" fmla="*/ 289393 w 546630"/>
                <a:gd name="connsiteY2" fmla="*/ 0 h 328075"/>
                <a:gd name="connsiteX3" fmla="*/ 385857 w 546630"/>
                <a:gd name="connsiteY3" fmla="*/ 305425 h 328075"/>
                <a:gd name="connsiteX4" fmla="*/ 546630 w 546630"/>
                <a:gd name="connsiteY4" fmla="*/ 305425 h 328075"/>
                <a:gd name="connsiteX0" fmla="*/ 0 w 546630"/>
                <a:gd name="connsiteY0" fmla="*/ 321500 h 340598"/>
                <a:gd name="connsiteX1" fmla="*/ 176851 w 546630"/>
                <a:gd name="connsiteY1" fmla="*/ 305425 h 340598"/>
                <a:gd name="connsiteX2" fmla="*/ 289393 w 546630"/>
                <a:gd name="connsiteY2" fmla="*/ 0 h 340598"/>
                <a:gd name="connsiteX3" fmla="*/ 385857 w 546630"/>
                <a:gd name="connsiteY3" fmla="*/ 305425 h 340598"/>
                <a:gd name="connsiteX4" fmla="*/ 546630 w 546630"/>
                <a:gd name="connsiteY4" fmla="*/ 305425 h 340598"/>
                <a:gd name="connsiteX0" fmla="*/ 0 w 546630"/>
                <a:gd name="connsiteY0" fmla="*/ 321631 h 328677"/>
                <a:gd name="connsiteX1" fmla="*/ 188545 w 546630"/>
                <a:gd name="connsiteY1" fmla="*/ 267868 h 328677"/>
                <a:gd name="connsiteX2" fmla="*/ 289393 w 546630"/>
                <a:gd name="connsiteY2" fmla="*/ 131 h 328677"/>
                <a:gd name="connsiteX3" fmla="*/ 385857 w 546630"/>
                <a:gd name="connsiteY3" fmla="*/ 305556 h 328677"/>
                <a:gd name="connsiteX4" fmla="*/ 546630 w 546630"/>
                <a:gd name="connsiteY4" fmla="*/ 305556 h 328677"/>
                <a:gd name="connsiteX0" fmla="*/ 0 w 546630"/>
                <a:gd name="connsiteY0" fmla="*/ 321500 h 328546"/>
                <a:gd name="connsiteX1" fmla="*/ 188545 w 546630"/>
                <a:gd name="connsiteY1" fmla="*/ 267737 h 328546"/>
                <a:gd name="connsiteX2" fmla="*/ 289393 w 546630"/>
                <a:gd name="connsiteY2" fmla="*/ 0 h 328546"/>
                <a:gd name="connsiteX3" fmla="*/ 380010 w 546630"/>
                <a:gd name="connsiteY3" fmla="*/ 267737 h 328546"/>
                <a:gd name="connsiteX4" fmla="*/ 546630 w 546630"/>
                <a:gd name="connsiteY4" fmla="*/ 305425 h 328546"/>
                <a:gd name="connsiteX0" fmla="*/ 0 w 505440"/>
                <a:gd name="connsiteY0" fmla="*/ 306425 h 316079"/>
                <a:gd name="connsiteX1" fmla="*/ 147355 w 505440"/>
                <a:gd name="connsiteY1" fmla="*/ 267737 h 316079"/>
                <a:gd name="connsiteX2" fmla="*/ 248203 w 505440"/>
                <a:gd name="connsiteY2" fmla="*/ 0 h 316079"/>
                <a:gd name="connsiteX3" fmla="*/ 338820 w 505440"/>
                <a:gd name="connsiteY3" fmla="*/ 267737 h 316079"/>
                <a:gd name="connsiteX4" fmla="*/ 505440 w 505440"/>
                <a:gd name="connsiteY4" fmla="*/ 305425 h 316079"/>
                <a:gd name="connsiteX0" fmla="*/ 0 w 505440"/>
                <a:gd name="connsiteY0" fmla="*/ 306425 h 306968"/>
                <a:gd name="connsiteX1" fmla="*/ 147355 w 505440"/>
                <a:gd name="connsiteY1" fmla="*/ 267737 h 306968"/>
                <a:gd name="connsiteX2" fmla="*/ 248203 w 505440"/>
                <a:gd name="connsiteY2" fmla="*/ 0 h 306968"/>
                <a:gd name="connsiteX3" fmla="*/ 338820 w 505440"/>
                <a:gd name="connsiteY3" fmla="*/ 267737 h 306968"/>
                <a:gd name="connsiteX4" fmla="*/ 505440 w 505440"/>
                <a:gd name="connsiteY4" fmla="*/ 305425 h 306968"/>
                <a:gd name="connsiteX0" fmla="*/ 0 w 521916"/>
                <a:gd name="connsiteY0" fmla="*/ 306425 h 306425"/>
                <a:gd name="connsiteX1" fmla="*/ 147355 w 521916"/>
                <a:gd name="connsiteY1" fmla="*/ 267737 h 306425"/>
                <a:gd name="connsiteX2" fmla="*/ 248203 w 521916"/>
                <a:gd name="connsiteY2" fmla="*/ 0 h 306425"/>
                <a:gd name="connsiteX3" fmla="*/ 338820 w 521916"/>
                <a:gd name="connsiteY3" fmla="*/ 267737 h 306425"/>
                <a:gd name="connsiteX4" fmla="*/ 521916 w 521916"/>
                <a:gd name="connsiteY4" fmla="*/ 290350 h 306425"/>
                <a:gd name="connsiteX0" fmla="*/ 0 w 513678"/>
                <a:gd name="connsiteY0" fmla="*/ 306425 h 306968"/>
                <a:gd name="connsiteX1" fmla="*/ 147355 w 513678"/>
                <a:gd name="connsiteY1" fmla="*/ 267737 h 306968"/>
                <a:gd name="connsiteX2" fmla="*/ 248203 w 513678"/>
                <a:gd name="connsiteY2" fmla="*/ 0 h 306968"/>
                <a:gd name="connsiteX3" fmla="*/ 338820 w 513678"/>
                <a:gd name="connsiteY3" fmla="*/ 267737 h 306968"/>
                <a:gd name="connsiteX4" fmla="*/ 513678 w 513678"/>
                <a:gd name="connsiteY4" fmla="*/ 305425 h 306968"/>
                <a:gd name="connsiteX0" fmla="*/ 0 w 480725"/>
                <a:gd name="connsiteY0" fmla="*/ 306425 h 313267"/>
                <a:gd name="connsiteX1" fmla="*/ 147355 w 480725"/>
                <a:gd name="connsiteY1" fmla="*/ 267737 h 313267"/>
                <a:gd name="connsiteX2" fmla="*/ 248203 w 480725"/>
                <a:gd name="connsiteY2" fmla="*/ 0 h 313267"/>
                <a:gd name="connsiteX3" fmla="*/ 338820 w 480725"/>
                <a:gd name="connsiteY3" fmla="*/ 267737 h 313267"/>
                <a:gd name="connsiteX4" fmla="*/ 480725 w 480725"/>
                <a:gd name="connsiteY4" fmla="*/ 312962 h 31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725" h="313267">
                  <a:moveTo>
                    <a:pt x="0" y="306425"/>
                  </a:moveTo>
                  <a:cubicBezTo>
                    <a:pt x="72547" y="302566"/>
                    <a:pt x="105988" y="318808"/>
                    <a:pt x="147355" y="267737"/>
                  </a:cubicBezTo>
                  <a:cubicBezTo>
                    <a:pt x="188722" y="216666"/>
                    <a:pt x="216292" y="0"/>
                    <a:pt x="248203" y="0"/>
                  </a:cubicBezTo>
                  <a:cubicBezTo>
                    <a:pt x="280114" y="0"/>
                    <a:pt x="300066" y="215577"/>
                    <a:pt x="338820" y="267737"/>
                  </a:cubicBezTo>
                  <a:cubicBezTo>
                    <a:pt x="377574" y="319897"/>
                    <a:pt x="480725" y="312962"/>
                    <a:pt x="480725" y="312962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832985" y="6248400"/>
              <a:ext cx="605415" cy="304801"/>
            </a:xfrm>
            <a:custGeom>
              <a:avLst/>
              <a:gdLst>
                <a:gd name="connsiteX0" fmla="*/ 0 w 546630"/>
                <a:gd name="connsiteY0" fmla="*/ 321500 h 340598"/>
                <a:gd name="connsiteX1" fmla="*/ 176851 w 546630"/>
                <a:gd name="connsiteY1" fmla="*/ 305425 h 340598"/>
                <a:gd name="connsiteX2" fmla="*/ 289393 w 546630"/>
                <a:gd name="connsiteY2" fmla="*/ 0 h 340598"/>
                <a:gd name="connsiteX3" fmla="*/ 385857 w 546630"/>
                <a:gd name="connsiteY3" fmla="*/ 305425 h 340598"/>
                <a:gd name="connsiteX4" fmla="*/ 546630 w 546630"/>
                <a:gd name="connsiteY4" fmla="*/ 305425 h 340598"/>
                <a:gd name="connsiteX0" fmla="*/ 0 w 546630"/>
                <a:gd name="connsiteY0" fmla="*/ 321500 h 328075"/>
                <a:gd name="connsiteX1" fmla="*/ 176851 w 546630"/>
                <a:gd name="connsiteY1" fmla="*/ 305425 h 328075"/>
                <a:gd name="connsiteX2" fmla="*/ 289393 w 546630"/>
                <a:gd name="connsiteY2" fmla="*/ 0 h 328075"/>
                <a:gd name="connsiteX3" fmla="*/ 385857 w 546630"/>
                <a:gd name="connsiteY3" fmla="*/ 305425 h 328075"/>
                <a:gd name="connsiteX4" fmla="*/ 546630 w 546630"/>
                <a:gd name="connsiteY4" fmla="*/ 305425 h 328075"/>
                <a:gd name="connsiteX0" fmla="*/ 0 w 546630"/>
                <a:gd name="connsiteY0" fmla="*/ 321500 h 340598"/>
                <a:gd name="connsiteX1" fmla="*/ 176851 w 546630"/>
                <a:gd name="connsiteY1" fmla="*/ 305425 h 340598"/>
                <a:gd name="connsiteX2" fmla="*/ 289393 w 546630"/>
                <a:gd name="connsiteY2" fmla="*/ 0 h 340598"/>
                <a:gd name="connsiteX3" fmla="*/ 385857 w 546630"/>
                <a:gd name="connsiteY3" fmla="*/ 305425 h 340598"/>
                <a:gd name="connsiteX4" fmla="*/ 546630 w 546630"/>
                <a:gd name="connsiteY4" fmla="*/ 305425 h 340598"/>
                <a:gd name="connsiteX0" fmla="*/ 0 w 546630"/>
                <a:gd name="connsiteY0" fmla="*/ 321631 h 328677"/>
                <a:gd name="connsiteX1" fmla="*/ 188545 w 546630"/>
                <a:gd name="connsiteY1" fmla="*/ 267868 h 328677"/>
                <a:gd name="connsiteX2" fmla="*/ 289393 w 546630"/>
                <a:gd name="connsiteY2" fmla="*/ 131 h 328677"/>
                <a:gd name="connsiteX3" fmla="*/ 385857 w 546630"/>
                <a:gd name="connsiteY3" fmla="*/ 305556 h 328677"/>
                <a:gd name="connsiteX4" fmla="*/ 546630 w 546630"/>
                <a:gd name="connsiteY4" fmla="*/ 305556 h 328677"/>
                <a:gd name="connsiteX0" fmla="*/ 0 w 546630"/>
                <a:gd name="connsiteY0" fmla="*/ 321500 h 328546"/>
                <a:gd name="connsiteX1" fmla="*/ 188545 w 546630"/>
                <a:gd name="connsiteY1" fmla="*/ 267737 h 328546"/>
                <a:gd name="connsiteX2" fmla="*/ 289393 w 546630"/>
                <a:gd name="connsiteY2" fmla="*/ 0 h 328546"/>
                <a:gd name="connsiteX3" fmla="*/ 380010 w 546630"/>
                <a:gd name="connsiteY3" fmla="*/ 267737 h 328546"/>
                <a:gd name="connsiteX4" fmla="*/ 546630 w 546630"/>
                <a:gd name="connsiteY4" fmla="*/ 305425 h 328546"/>
                <a:gd name="connsiteX0" fmla="*/ 0 w 505440"/>
                <a:gd name="connsiteY0" fmla="*/ 306425 h 316079"/>
                <a:gd name="connsiteX1" fmla="*/ 147355 w 505440"/>
                <a:gd name="connsiteY1" fmla="*/ 267737 h 316079"/>
                <a:gd name="connsiteX2" fmla="*/ 248203 w 505440"/>
                <a:gd name="connsiteY2" fmla="*/ 0 h 316079"/>
                <a:gd name="connsiteX3" fmla="*/ 338820 w 505440"/>
                <a:gd name="connsiteY3" fmla="*/ 267737 h 316079"/>
                <a:gd name="connsiteX4" fmla="*/ 505440 w 505440"/>
                <a:gd name="connsiteY4" fmla="*/ 305425 h 316079"/>
                <a:gd name="connsiteX0" fmla="*/ 0 w 505440"/>
                <a:gd name="connsiteY0" fmla="*/ 306425 h 306968"/>
                <a:gd name="connsiteX1" fmla="*/ 147355 w 505440"/>
                <a:gd name="connsiteY1" fmla="*/ 267737 h 306968"/>
                <a:gd name="connsiteX2" fmla="*/ 248203 w 505440"/>
                <a:gd name="connsiteY2" fmla="*/ 0 h 306968"/>
                <a:gd name="connsiteX3" fmla="*/ 338820 w 505440"/>
                <a:gd name="connsiteY3" fmla="*/ 267737 h 306968"/>
                <a:gd name="connsiteX4" fmla="*/ 505440 w 505440"/>
                <a:gd name="connsiteY4" fmla="*/ 305425 h 306968"/>
                <a:gd name="connsiteX0" fmla="*/ 0 w 521916"/>
                <a:gd name="connsiteY0" fmla="*/ 306425 h 306425"/>
                <a:gd name="connsiteX1" fmla="*/ 147355 w 521916"/>
                <a:gd name="connsiteY1" fmla="*/ 267737 h 306425"/>
                <a:gd name="connsiteX2" fmla="*/ 248203 w 521916"/>
                <a:gd name="connsiteY2" fmla="*/ 0 h 306425"/>
                <a:gd name="connsiteX3" fmla="*/ 338820 w 521916"/>
                <a:gd name="connsiteY3" fmla="*/ 267737 h 306425"/>
                <a:gd name="connsiteX4" fmla="*/ 521916 w 521916"/>
                <a:gd name="connsiteY4" fmla="*/ 290350 h 306425"/>
                <a:gd name="connsiteX0" fmla="*/ 0 w 513678"/>
                <a:gd name="connsiteY0" fmla="*/ 306425 h 306968"/>
                <a:gd name="connsiteX1" fmla="*/ 147355 w 513678"/>
                <a:gd name="connsiteY1" fmla="*/ 267737 h 306968"/>
                <a:gd name="connsiteX2" fmla="*/ 248203 w 513678"/>
                <a:gd name="connsiteY2" fmla="*/ 0 h 306968"/>
                <a:gd name="connsiteX3" fmla="*/ 338820 w 513678"/>
                <a:gd name="connsiteY3" fmla="*/ 267737 h 306968"/>
                <a:gd name="connsiteX4" fmla="*/ 513678 w 513678"/>
                <a:gd name="connsiteY4" fmla="*/ 305425 h 306968"/>
                <a:gd name="connsiteX0" fmla="*/ 0 w 480725"/>
                <a:gd name="connsiteY0" fmla="*/ 306425 h 313267"/>
                <a:gd name="connsiteX1" fmla="*/ 147355 w 480725"/>
                <a:gd name="connsiteY1" fmla="*/ 267737 h 313267"/>
                <a:gd name="connsiteX2" fmla="*/ 248203 w 480725"/>
                <a:gd name="connsiteY2" fmla="*/ 0 h 313267"/>
                <a:gd name="connsiteX3" fmla="*/ 338820 w 480725"/>
                <a:gd name="connsiteY3" fmla="*/ 267737 h 313267"/>
                <a:gd name="connsiteX4" fmla="*/ 480725 w 480725"/>
                <a:gd name="connsiteY4" fmla="*/ 312962 h 31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725" h="313267">
                  <a:moveTo>
                    <a:pt x="0" y="306425"/>
                  </a:moveTo>
                  <a:cubicBezTo>
                    <a:pt x="72547" y="302566"/>
                    <a:pt x="105988" y="318808"/>
                    <a:pt x="147355" y="267737"/>
                  </a:cubicBezTo>
                  <a:cubicBezTo>
                    <a:pt x="188722" y="216666"/>
                    <a:pt x="216292" y="0"/>
                    <a:pt x="248203" y="0"/>
                  </a:cubicBezTo>
                  <a:cubicBezTo>
                    <a:pt x="280114" y="0"/>
                    <a:pt x="300066" y="215577"/>
                    <a:pt x="338820" y="267737"/>
                  </a:cubicBezTo>
                  <a:cubicBezTo>
                    <a:pt x="377574" y="319897"/>
                    <a:pt x="480725" y="312962"/>
                    <a:pt x="480725" y="312962"/>
                  </a:cubicBezTo>
                </a:path>
              </a:pathLst>
            </a:cu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267431" y="5791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d</a:t>
              </a: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625752" y="6172200"/>
              <a:ext cx="1519815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-76200" y="6537125"/>
              <a:ext cx="3249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“Pump-probe” scan of delay, </a:t>
              </a:r>
              <a:r>
                <a:rPr lang="en-US" dirty="0">
                  <a:latin typeface="Symbol" charset="2"/>
                  <a:cs typeface="Symbol" charset="2"/>
                </a:rPr>
                <a:t>d</a:t>
              </a: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-1340" y="5867400"/>
            <a:ext cx="1525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Ratner et al., PRX (2019)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0" y="6347232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T.J. Lane, D. Ratner Opt. Exp. (2020)</a:t>
            </a:r>
          </a:p>
        </p:txBody>
      </p:sp>
    </p:spTree>
    <p:extLst>
      <p:ext uri="{BB962C8B-B14F-4D97-AF65-F5344CB8AC3E}">
        <p14:creationId xmlns:p14="http://schemas.microsoft.com/office/powerpoint/2010/main" val="410428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 Imaging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6809" y="1219200"/>
            <a:ext cx="3587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Spectral ghost imaging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1828800"/>
            <a:ext cx="6433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that we never actually need power, only autocorrelation!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4400" y="2971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Wiener-</a:t>
            </a:r>
            <a:r>
              <a:rPr lang="en-US" dirty="0" err="1"/>
              <a:t>Khinchin</a:t>
            </a:r>
            <a:r>
              <a:rPr lang="en-US" dirty="0"/>
              <a:t> theorem: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800600" y="3429000"/>
            <a:ext cx="685800" cy="408432"/>
          </a:xfrm>
          <a:prstGeom prst="rightArrow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exclip201802042228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479794"/>
            <a:ext cx="2295525" cy="330206"/>
          </a:xfrm>
          <a:prstGeom prst="rect">
            <a:avLst/>
          </a:prstGeom>
        </p:spPr>
      </p:pic>
      <p:pic>
        <p:nvPicPr>
          <p:cNvPr id="18" name="Picture 17" descr="texclip201802042228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3971"/>
            <a:ext cx="2286000" cy="306029"/>
          </a:xfrm>
          <a:prstGeom prst="rect">
            <a:avLst/>
          </a:prstGeom>
        </p:spPr>
      </p:pic>
      <p:pic>
        <p:nvPicPr>
          <p:cNvPr id="19" name="Picture 18" descr="texclip201802042229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429972"/>
            <a:ext cx="1447800" cy="36003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33400" y="4050268"/>
            <a:ext cx="7924800" cy="2807732"/>
            <a:chOff x="533400" y="4050268"/>
            <a:chExt cx="7924800" cy="2807732"/>
          </a:xfrm>
        </p:grpSpPr>
        <p:pic>
          <p:nvPicPr>
            <p:cNvPr id="4" name="Picture 3" descr="2017-07-31T23_41_01-00.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4" t="31575" r="38312" b="29883"/>
            <a:stretch/>
          </p:blipFill>
          <p:spPr>
            <a:xfrm>
              <a:off x="1447800" y="5715000"/>
              <a:ext cx="2362200" cy="1087072"/>
            </a:xfrm>
            <a:prstGeom prst="rect">
              <a:avLst/>
            </a:prstGeom>
          </p:spPr>
        </p:pic>
        <p:pic>
          <p:nvPicPr>
            <p:cNvPr id="25" name="Picture 24" descr="Meas_200elec_2.0fsec_33nois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4267200"/>
              <a:ext cx="3048000" cy="134438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211339" y="4665460"/>
              <a:ext cx="1290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Electron bins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211339" y="5889607"/>
              <a:ext cx="1290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X-ray spectra</a:t>
              </a:r>
            </a:p>
          </p:txBody>
        </p:sp>
        <p:cxnSp>
          <p:nvCxnSpPr>
            <p:cNvPr id="10" name="Straight Arrow Connector 9"/>
            <p:cNvCxnSpPr>
              <a:stCxn id="25" idx="3"/>
            </p:cNvCxnSpPr>
            <p:nvPr/>
          </p:nvCxnSpPr>
          <p:spPr>
            <a:xfrm>
              <a:off x="4267200" y="4939393"/>
              <a:ext cx="1219200" cy="39460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4343400" y="5715000"/>
              <a:ext cx="1143000" cy="3810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100946" y="4050268"/>
              <a:ext cx="2357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Time dynamics!</a:t>
              </a:r>
            </a:p>
          </p:txBody>
        </p:sp>
      </p:grpSp>
      <p:pic>
        <p:nvPicPr>
          <p:cNvPr id="30" name="Picture 29" descr="texclip2019052822205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4" y="2303738"/>
            <a:ext cx="3963836" cy="668062"/>
          </a:xfrm>
          <a:prstGeom prst="rect">
            <a:avLst/>
          </a:prstGeom>
        </p:spPr>
      </p:pic>
      <p:sp>
        <p:nvSpPr>
          <p:cNvPr id="37" name="Arc 36"/>
          <p:cNvSpPr/>
          <p:nvPr/>
        </p:nvSpPr>
        <p:spPr>
          <a:xfrm rot="374661">
            <a:off x="7711739" y="2621701"/>
            <a:ext cx="954097" cy="1063365"/>
          </a:xfrm>
          <a:prstGeom prst="arc">
            <a:avLst>
              <a:gd name="adj1" fmla="val 18834301"/>
              <a:gd name="adj2" fmla="val 5175663"/>
            </a:avLst>
          </a:prstGeom>
          <a:ln w="38100">
            <a:solidFill>
              <a:srgbClr val="0000FF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texclip2019012813342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93" y="2347788"/>
            <a:ext cx="380999" cy="530678"/>
          </a:xfrm>
          <a:prstGeom prst="rect">
            <a:avLst/>
          </a:prstGeom>
        </p:spPr>
      </p:pic>
      <p:pic>
        <p:nvPicPr>
          <p:cNvPr id="41" name="Picture 40" descr="texclip2019052822204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06" y="2303738"/>
            <a:ext cx="3785794" cy="629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000" y="2971800"/>
            <a:ext cx="178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power: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D6041D6-6297-0247-9F76-25EA498E03C6}"/>
              </a:ext>
            </a:extLst>
          </p:cNvPr>
          <p:cNvGrpSpPr/>
          <p:nvPr/>
        </p:nvGrpSpPr>
        <p:grpSpPr>
          <a:xfrm>
            <a:off x="5867400" y="4495800"/>
            <a:ext cx="2975946" cy="2209800"/>
            <a:chOff x="-76200" y="1358076"/>
            <a:chExt cx="3118930" cy="252686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F6D2E3-3572-3D4A-BAF1-6BDEC6EA6757}"/>
                </a:ext>
              </a:extLst>
            </p:cNvPr>
            <p:cNvGrpSpPr/>
            <p:nvPr/>
          </p:nvGrpSpPr>
          <p:grpSpPr>
            <a:xfrm>
              <a:off x="1143000" y="1905000"/>
              <a:ext cx="685800" cy="228600"/>
              <a:chOff x="1447800" y="3276600"/>
              <a:chExt cx="685800" cy="228600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B8399AA-49C3-EF42-A856-AB533BD0DAB2}"/>
                  </a:ext>
                </a:extLst>
              </p:cNvPr>
              <p:cNvSpPr/>
              <p:nvPr/>
            </p:nvSpPr>
            <p:spPr>
              <a:xfrm>
                <a:off x="1447800" y="3276600"/>
                <a:ext cx="228600" cy="228600"/>
              </a:xfrm>
              <a:prstGeom prst="ellipse">
                <a:avLst/>
              </a:prstGeom>
              <a:solidFill>
                <a:srgbClr val="A4E274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C2F38C4-5405-DB4E-B3BA-48BE8FD75EDF}"/>
                  </a:ext>
                </a:extLst>
              </p:cNvPr>
              <p:cNvSpPr/>
              <p:nvPr/>
            </p:nvSpPr>
            <p:spPr>
              <a:xfrm>
                <a:off x="1905000" y="3276600"/>
                <a:ext cx="228600" cy="2286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7167B52-413B-0749-9621-AA91972D3C86}"/>
                  </a:ext>
                </a:extLst>
              </p:cNvPr>
              <p:cNvCxnSpPr>
                <a:stCxn id="70" idx="6"/>
                <a:endCxn id="71" idx="2"/>
              </p:cNvCxnSpPr>
              <p:nvPr/>
            </p:nvCxnSpPr>
            <p:spPr>
              <a:xfrm>
                <a:off x="1676400" y="3390900"/>
                <a:ext cx="2286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5A280F7-4FD4-7D4A-9AFC-984DBB8C319C}"/>
                </a:ext>
              </a:extLst>
            </p:cNvPr>
            <p:cNvCxnSpPr/>
            <p:nvPr/>
          </p:nvCxnSpPr>
          <p:spPr>
            <a:xfrm>
              <a:off x="990600" y="1371600"/>
              <a:ext cx="457200" cy="457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0626689-4FB1-9B49-86F5-D56E8A687EC2}"/>
                </a:ext>
              </a:extLst>
            </p:cNvPr>
            <p:cNvSpPr txBox="1"/>
            <p:nvPr/>
          </p:nvSpPr>
          <p:spPr>
            <a:xfrm>
              <a:off x="-68420" y="1439109"/>
              <a:ext cx="1269999" cy="351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Pump X-ray</a:t>
              </a:r>
            </a:p>
          </p:txBody>
        </p:sp>
        <p:sp>
          <p:nvSpPr>
            <p:cNvPr id="46" name="Down Arrow 45">
              <a:extLst>
                <a:ext uri="{FF2B5EF4-FFF2-40B4-BE49-F238E27FC236}">
                  <a16:creationId xmlns:a16="http://schemas.microsoft.com/office/drawing/2014/main" id="{DEC3E63B-CE7B-B04E-94B9-3919584AC081}"/>
                </a:ext>
              </a:extLst>
            </p:cNvPr>
            <p:cNvSpPr/>
            <p:nvPr/>
          </p:nvSpPr>
          <p:spPr>
            <a:xfrm>
              <a:off x="341412" y="3363733"/>
              <a:ext cx="381000" cy="52120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03766B-7A94-494E-83F5-66DB20704B86}"/>
                </a:ext>
              </a:extLst>
            </p:cNvPr>
            <p:cNvSpPr txBox="1"/>
            <p:nvPr/>
          </p:nvSpPr>
          <p:spPr>
            <a:xfrm>
              <a:off x="1600884" y="1358076"/>
              <a:ext cx="1441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Sample, CO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66DA77A-BC70-1C42-A8F4-463B3323DB4E}"/>
                </a:ext>
              </a:extLst>
            </p:cNvPr>
            <p:cNvGrpSpPr/>
            <p:nvPr/>
          </p:nvGrpSpPr>
          <p:grpSpPr>
            <a:xfrm>
              <a:off x="-76200" y="1962328"/>
              <a:ext cx="2828313" cy="1009472"/>
              <a:chOff x="-76200" y="2209799"/>
              <a:chExt cx="2828313" cy="1009472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A16C34BC-FF32-924F-B46B-4715A9A0FB13}"/>
                  </a:ext>
                </a:extLst>
              </p:cNvPr>
              <p:cNvGrpSpPr/>
              <p:nvPr/>
            </p:nvGrpSpPr>
            <p:grpSpPr>
              <a:xfrm>
                <a:off x="-76200" y="2316539"/>
                <a:ext cx="2828313" cy="902732"/>
                <a:chOff x="76200" y="2069068"/>
                <a:chExt cx="2828313" cy="902732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A0852470-9C36-974C-8905-28D73F4DE36F}"/>
                    </a:ext>
                  </a:extLst>
                </p:cNvPr>
                <p:cNvGrpSpPr/>
                <p:nvPr/>
              </p:nvGrpSpPr>
              <p:grpSpPr>
                <a:xfrm>
                  <a:off x="1219200" y="2667000"/>
                  <a:ext cx="838200" cy="304800"/>
                  <a:chOff x="1447800" y="3276600"/>
                  <a:chExt cx="685800" cy="228600"/>
                </a:xfrm>
              </p:grpSpPr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790369E4-FE87-F140-8B68-9086FEFB4DE9}"/>
                      </a:ext>
                    </a:extLst>
                  </p:cNvPr>
                  <p:cNvSpPr/>
                  <p:nvPr/>
                </p:nvSpPr>
                <p:spPr>
                  <a:xfrm>
                    <a:off x="1447800" y="3276600"/>
                    <a:ext cx="228600" cy="228600"/>
                  </a:xfrm>
                  <a:prstGeom prst="ellipse">
                    <a:avLst/>
                  </a:prstGeom>
                  <a:solidFill>
                    <a:srgbClr val="A4E274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82F39A59-2057-E348-8AD0-86C8DFCAB8CE}"/>
                      </a:ext>
                    </a:extLst>
                  </p:cNvPr>
                  <p:cNvSpPr/>
                  <p:nvPr/>
                </p:nvSpPr>
                <p:spPr>
                  <a:xfrm>
                    <a:off x="1905000" y="3276600"/>
                    <a:ext cx="228600" cy="228600"/>
                  </a:xfrm>
                  <a:prstGeom prst="ellipse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C6EE67C6-3856-704F-B947-E4F3448BF462}"/>
                      </a:ext>
                    </a:extLst>
                  </p:cNvPr>
                  <p:cNvCxnSpPr>
                    <a:stCxn id="67" idx="6"/>
                    <a:endCxn id="68" idx="2"/>
                  </p:cNvCxnSpPr>
                  <p:nvPr/>
                </p:nvCxnSpPr>
                <p:spPr>
                  <a:xfrm>
                    <a:off x="1676400" y="3390900"/>
                    <a:ext cx="228600" cy="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25015E15-9182-274E-BB18-C2D428EDFA7B}"/>
                    </a:ext>
                  </a:extLst>
                </p:cNvPr>
                <p:cNvCxnSpPr/>
                <p:nvPr/>
              </p:nvCxnSpPr>
              <p:spPr>
                <a:xfrm>
                  <a:off x="1143000" y="2286000"/>
                  <a:ext cx="457200" cy="457200"/>
                </a:xfrm>
                <a:prstGeom prst="straightConnector1">
                  <a:avLst/>
                </a:prstGeom>
                <a:ln>
                  <a:solidFill>
                    <a:srgbClr val="8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A5E03957-FC10-6A49-A4D6-B633519F1502}"/>
                    </a:ext>
                  </a:extLst>
                </p:cNvPr>
                <p:cNvSpPr txBox="1"/>
                <p:nvPr/>
              </p:nvSpPr>
              <p:spPr>
                <a:xfrm>
                  <a:off x="76200" y="2264152"/>
                  <a:ext cx="12954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/>
                      </a:solidFill>
                    </a:rPr>
                    <a:t>Probe X-ray</a:t>
                  </a:r>
                </a:p>
              </p:txBody>
            </p: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30713DAA-EBCC-044B-9128-D915AADF2930}"/>
                    </a:ext>
                  </a:extLst>
                </p:cNvPr>
                <p:cNvCxnSpPr/>
                <p:nvPr/>
              </p:nvCxnSpPr>
              <p:spPr>
                <a:xfrm flipV="1">
                  <a:off x="2133600" y="2438400"/>
                  <a:ext cx="304800" cy="22860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FCE4E87-61CF-894F-A8D3-5CBD4F9BEFAC}"/>
                    </a:ext>
                  </a:extLst>
                </p:cNvPr>
                <p:cNvSpPr/>
                <p:nvPr/>
              </p:nvSpPr>
              <p:spPr>
                <a:xfrm>
                  <a:off x="2438400" y="2286000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64A7CAF-5A2A-F441-8923-17D313803376}"/>
                    </a:ext>
                  </a:extLst>
                </p:cNvPr>
                <p:cNvSpPr txBox="1"/>
                <p:nvPr/>
              </p:nvSpPr>
              <p:spPr>
                <a:xfrm>
                  <a:off x="2514600" y="2069068"/>
                  <a:ext cx="3899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</a:rPr>
                    <a:t>e-</a:t>
                  </a:r>
                </a:p>
              </p:txBody>
            </p:sp>
          </p:grp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9544E233-0593-614B-B89F-97460F6626DE}"/>
                  </a:ext>
                </a:extLst>
              </p:cNvPr>
              <p:cNvSpPr/>
              <p:nvPr/>
            </p:nvSpPr>
            <p:spPr>
              <a:xfrm>
                <a:off x="232785" y="2209799"/>
                <a:ext cx="605415" cy="304801"/>
              </a:xfrm>
              <a:custGeom>
                <a:avLst/>
                <a:gdLst>
                  <a:gd name="connsiteX0" fmla="*/ 0 w 546630"/>
                  <a:gd name="connsiteY0" fmla="*/ 321500 h 340598"/>
                  <a:gd name="connsiteX1" fmla="*/ 176851 w 546630"/>
                  <a:gd name="connsiteY1" fmla="*/ 305425 h 340598"/>
                  <a:gd name="connsiteX2" fmla="*/ 289393 w 546630"/>
                  <a:gd name="connsiteY2" fmla="*/ 0 h 340598"/>
                  <a:gd name="connsiteX3" fmla="*/ 385857 w 546630"/>
                  <a:gd name="connsiteY3" fmla="*/ 305425 h 340598"/>
                  <a:gd name="connsiteX4" fmla="*/ 546630 w 546630"/>
                  <a:gd name="connsiteY4" fmla="*/ 305425 h 340598"/>
                  <a:gd name="connsiteX0" fmla="*/ 0 w 546630"/>
                  <a:gd name="connsiteY0" fmla="*/ 321500 h 328075"/>
                  <a:gd name="connsiteX1" fmla="*/ 176851 w 546630"/>
                  <a:gd name="connsiteY1" fmla="*/ 305425 h 328075"/>
                  <a:gd name="connsiteX2" fmla="*/ 289393 w 546630"/>
                  <a:gd name="connsiteY2" fmla="*/ 0 h 328075"/>
                  <a:gd name="connsiteX3" fmla="*/ 385857 w 546630"/>
                  <a:gd name="connsiteY3" fmla="*/ 305425 h 328075"/>
                  <a:gd name="connsiteX4" fmla="*/ 546630 w 546630"/>
                  <a:gd name="connsiteY4" fmla="*/ 305425 h 328075"/>
                  <a:gd name="connsiteX0" fmla="*/ 0 w 546630"/>
                  <a:gd name="connsiteY0" fmla="*/ 321500 h 340598"/>
                  <a:gd name="connsiteX1" fmla="*/ 176851 w 546630"/>
                  <a:gd name="connsiteY1" fmla="*/ 305425 h 340598"/>
                  <a:gd name="connsiteX2" fmla="*/ 289393 w 546630"/>
                  <a:gd name="connsiteY2" fmla="*/ 0 h 340598"/>
                  <a:gd name="connsiteX3" fmla="*/ 385857 w 546630"/>
                  <a:gd name="connsiteY3" fmla="*/ 305425 h 340598"/>
                  <a:gd name="connsiteX4" fmla="*/ 546630 w 546630"/>
                  <a:gd name="connsiteY4" fmla="*/ 305425 h 340598"/>
                  <a:gd name="connsiteX0" fmla="*/ 0 w 546630"/>
                  <a:gd name="connsiteY0" fmla="*/ 321631 h 328677"/>
                  <a:gd name="connsiteX1" fmla="*/ 188545 w 546630"/>
                  <a:gd name="connsiteY1" fmla="*/ 267868 h 328677"/>
                  <a:gd name="connsiteX2" fmla="*/ 289393 w 546630"/>
                  <a:gd name="connsiteY2" fmla="*/ 131 h 328677"/>
                  <a:gd name="connsiteX3" fmla="*/ 385857 w 546630"/>
                  <a:gd name="connsiteY3" fmla="*/ 305556 h 328677"/>
                  <a:gd name="connsiteX4" fmla="*/ 546630 w 546630"/>
                  <a:gd name="connsiteY4" fmla="*/ 305556 h 328677"/>
                  <a:gd name="connsiteX0" fmla="*/ 0 w 546630"/>
                  <a:gd name="connsiteY0" fmla="*/ 321500 h 328546"/>
                  <a:gd name="connsiteX1" fmla="*/ 188545 w 546630"/>
                  <a:gd name="connsiteY1" fmla="*/ 267737 h 328546"/>
                  <a:gd name="connsiteX2" fmla="*/ 289393 w 546630"/>
                  <a:gd name="connsiteY2" fmla="*/ 0 h 328546"/>
                  <a:gd name="connsiteX3" fmla="*/ 380010 w 546630"/>
                  <a:gd name="connsiteY3" fmla="*/ 267737 h 328546"/>
                  <a:gd name="connsiteX4" fmla="*/ 546630 w 546630"/>
                  <a:gd name="connsiteY4" fmla="*/ 305425 h 328546"/>
                  <a:gd name="connsiteX0" fmla="*/ 0 w 505440"/>
                  <a:gd name="connsiteY0" fmla="*/ 306425 h 316079"/>
                  <a:gd name="connsiteX1" fmla="*/ 147355 w 505440"/>
                  <a:gd name="connsiteY1" fmla="*/ 267737 h 316079"/>
                  <a:gd name="connsiteX2" fmla="*/ 248203 w 505440"/>
                  <a:gd name="connsiteY2" fmla="*/ 0 h 316079"/>
                  <a:gd name="connsiteX3" fmla="*/ 338820 w 505440"/>
                  <a:gd name="connsiteY3" fmla="*/ 267737 h 316079"/>
                  <a:gd name="connsiteX4" fmla="*/ 505440 w 505440"/>
                  <a:gd name="connsiteY4" fmla="*/ 305425 h 316079"/>
                  <a:gd name="connsiteX0" fmla="*/ 0 w 505440"/>
                  <a:gd name="connsiteY0" fmla="*/ 306425 h 306968"/>
                  <a:gd name="connsiteX1" fmla="*/ 147355 w 505440"/>
                  <a:gd name="connsiteY1" fmla="*/ 267737 h 306968"/>
                  <a:gd name="connsiteX2" fmla="*/ 248203 w 505440"/>
                  <a:gd name="connsiteY2" fmla="*/ 0 h 306968"/>
                  <a:gd name="connsiteX3" fmla="*/ 338820 w 505440"/>
                  <a:gd name="connsiteY3" fmla="*/ 267737 h 306968"/>
                  <a:gd name="connsiteX4" fmla="*/ 505440 w 505440"/>
                  <a:gd name="connsiteY4" fmla="*/ 305425 h 306968"/>
                  <a:gd name="connsiteX0" fmla="*/ 0 w 521916"/>
                  <a:gd name="connsiteY0" fmla="*/ 306425 h 306425"/>
                  <a:gd name="connsiteX1" fmla="*/ 147355 w 521916"/>
                  <a:gd name="connsiteY1" fmla="*/ 267737 h 306425"/>
                  <a:gd name="connsiteX2" fmla="*/ 248203 w 521916"/>
                  <a:gd name="connsiteY2" fmla="*/ 0 h 306425"/>
                  <a:gd name="connsiteX3" fmla="*/ 338820 w 521916"/>
                  <a:gd name="connsiteY3" fmla="*/ 267737 h 306425"/>
                  <a:gd name="connsiteX4" fmla="*/ 521916 w 521916"/>
                  <a:gd name="connsiteY4" fmla="*/ 290350 h 306425"/>
                  <a:gd name="connsiteX0" fmla="*/ 0 w 513678"/>
                  <a:gd name="connsiteY0" fmla="*/ 306425 h 306968"/>
                  <a:gd name="connsiteX1" fmla="*/ 147355 w 513678"/>
                  <a:gd name="connsiteY1" fmla="*/ 267737 h 306968"/>
                  <a:gd name="connsiteX2" fmla="*/ 248203 w 513678"/>
                  <a:gd name="connsiteY2" fmla="*/ 0 h 306968"/>
                  <a:gd name="connsiteX3" fmla="*/ 338820 w 513678"/>
                  <a:gd name="connsiteY3" fmla="*/ 267737 h 306968"/>
                  <a:gd name="connsiteX4" fmla="*/ 513678 w 513678"/>
                  <a:gd name="connsiteY4" fmla="*/ 305425 h 306968"/>
                  <a:gd name="connsiteX0" fmla="*/ 0 w 480725"/>
                  <a:gd name="connsiteY0" fmla="*/ 306425 h 313267"/>
                  <a:gd name="connsiteX1" fmla="*/ 147355 w 480725"/>
                  <a:gd name="connsiteY1" fmla="*/ 267737 h 313267"/>
                  <a:gd name="connsiteX2" fmla="*/ 248203 w 480725"/>
                  <a:gd name="connsiteY2" fmla="*/ 0 h 313267"/>
                  <a:gd name="connsiteX3" fmla="*/ 338820 w 480725"/>
                  <a:gd name="connsiteY3" fmla="*/ 267737 h 313267"/>
                  <a:gd name="connsiteX4" fmla="*/ 480725 w 480725"/>
                  <a:gd name="connsiteY4" fmla="*/ 312962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725" h="313267">
                    <a:moveTo>
                      <a:pt x="0" y="306425"/>
                    </a:moveTo>
                    <a:cubicBezTo>
                      <a:pt x="72547" y="302566"/>
                      <a:pt x="105988" y="318808"/>
                      <a:pt x="147355" y="267737"/>
                    </a:cubicBezTo>
                    <a:cubicBezTo>
                      <a:pt x="188722" y="216666"/>
                      <a:pt x="216292" y="0"/>
                      <a:pt x="248203" y="0"/>
                    </a:cubicBezTo>
                    <a:cubicBezTo>
                      <a:pt x="280114" y="0"/>
                      <a:pt x="300066" y="215577"/>
                      <a:pt x="338820" y="267737"/>
                    </a:cubicBezTo>
                    <a:cubicBezTo>
                      <a:pt x="377574" y="319897"/>
                      <a:pt x="480725" y="312962"/>
                      <a:pt x="480725" y="312962"/>
                    </a:cubicBezTo>
                  </a:path>
                </a:pathLst>
              </a:cu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F4B13CF-956B-5D42-9E24-147B1D26C1BF}"/>
                </a:ext>
              </a:extLst>
            </p:cNvPr>
            <p:cNvGrpSpPr/>
            <p:nvPr/>
          </p:nvGrpSpPr>
          <p:grpSpPr>
            <a:xfrm>
              <a:off x="228600" y="2800528"/>
              <a:ext cx="2286000" cy="933272"/>
              <a:chOff x="228600" y="3047999"/>
              <a:chExt cx="2286000" cy="933272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2FC9768-F1D9-D946-B8D1-F341B8E114DE}"/>
                  </a:ext>
                </a:extLst>
              </p:cNvPr>
              <p:cNvGrpSpPr/>
              <p:nvPr/>
            </p:nvGrpSpPr>
            <p:grpSpPr>
              <a:xfrm>
                <a:off x="914399" y="3295471"/>
                <a:ext cx="1600201" cy="685800"/>
                <a:chOff x="1066799" y="3048000"/>
                <a:chExt cx="1600201" cy="685800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D6896FCA-F2EB-CC43-AD01-B92C843AA59F}"/>
                    </a:ext>
                  </a:extLst>
                </p:cNvPr>
                <p:cNvGrpSpPr/>
                <p:nvPr/>
              </p:nvGrpSpPr>
              <p:grpSpPr>
                <a:xfrm>
                  <a:off x="1066799" y="3429000"/>
                  <a:ext cx="1142999" cy="304800"/>
                  <a:chOff x="1323110" y="3276600"/>
                  <a:chExt cx="935182" cy="228600"/>
                </a:xfrm>
              </p:grpSpPr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3256E63B-F5F2-F545-A859-333E69341522}"/>
                      </a:ext>
                    </a:extLst>
                  </p:cNvPr>
                  <p:cNvSpPr/>
                  <p:nvPr/>
                </p:nvSpPr>
                <p:spPr>
                  <a:xfrm>
                    <a:off x="1323110" y="3276600"/>
                    <a:ext cx="228600" cy="228600"/>
                  </a:xfrm>
                  <a:prstGeom prst="ellipse">
                    <a:avLst/>
                  </a:prstGeom>
                  <a:solidFill>
                    <a:srgbClr val="A4E274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EF8CDCEB-3C4D-1E4F-9E9B-D3F1833FE017}"/>
                      </a:ext>
                    </a:extLst>
                  </p:cNvPr>
                  <p:cNvSpPr/>
                  <p:nvPr/>
                </p:nvSpPr>
                <p:spPr>
                  <a:xfrm>
                    <a:off x="2029692" y="3276600"/>
                    <a:ext cx="228600" cy="228600"/>
                  </a:xfrm>
                  <a:prstGeom prst="ellipse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A2A40864-A55A-B248-A7AE-A830C15B6D4D}"/>
                      </a:ext>
                    </a:extLst>
                  </p:cNvPr>
                  <p:cNvCxnSpPr>
                    <a:stCxn id="56" idx="6"/>
                    <a:endCxn id="57" idx="2"/>
                  </p:cNvCxnSpPr>
                  <p:nvPr/>
                </p:nvCxnSpPr>
                <p:spPr>
                  <a:xfrm>
                    <a:off x="1551710" y="3390900"/>
                    <a:ext cx="477982" cy="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B4196D2B-FBE0-2542-AEF9-97A0B3734392}"/>
                    </a:ext>
                  </a:extLst>
                </p:cNvPr>
                <p:cNvCxnSpPr/>
                <p:nvPr/>
              </p:nvCxnSpPr>
              <p:spPr>
                <a:xfrm>
                  <a:off x="1143000" y="3048000"/>
                  <a:ext cx="457200" cy="457200"/>
                </a:xfrm>
                <a:prstGeom prst="straightConnector1">
                  <a:avLst/>
                </a:prstGeom>
                <a:ln>
                  <a:solidFill>
                    <a:srgbClr val="8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347D6C8D-B187-3249-BA78-BC4EC69753B7}"/>
                    </a:ext>
                  </a:extLst>
                </p:cNvPr>
                <p:cNvCxnSpPr/>
                <p:nvPr/>
              </p:nvCxnSpPr>
              <p:spPr>
                <a:xfrm flipV="1">
                  <a:off x="2209800" y="3200400"/>
                  <a:ext cx="304800" cy="228600"/>
                </a:xfrm>
                <a:prstGeom prst="straightConnector1">
                  <a:avLst/>
                </a:prstGeom>
                <a:ln>
                  <a:solidFill>
                    <a:srgbClr val="3366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7F23BF57-769B-2A4F-9F04-E3A77B608113}"/>
                    </a:ext>
                  </a:extLst>
                </p:cNvPr>
                <p:cNvSpPr/>
                <p:nvPr/>
              </p:nvSpPr>
              <p:spPr>
                <a:xfrm>
                  <a:off x="2514600" y="3048000"/>
                  <a:ext cx="152400" cy="152400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A31E361-64FF-FE4A-80BA-49C28B76191D}"/>
                  </a:ext>
                </a:extLst>
              </p:cNvPr>
              <p:cNvSpPr/>
              <p:nvPr/>
            </p:nvSpPr>
            <p:spPr>
              <a:xfrm>
                <a:off x="228600" y="3047999"/>
                <a:ext cx="605415" cy="304801"/>
              </a:xfrm>
              <a:custGeom>
                <a:avLst/>
                <a:gdLst>
                  <a:gd name="connsiteX0" fmla="*/ 0 w 546630"/>
                  <a:gd name="connsiteY0" fmla="*/ 321500 h 340598"/>
                  <a:gd name="connsiteX1" fmla="*/ 176851 w 546630"/>
                  <a:gd name="connsiteY1" fmla="*/ 305425 h 340598"/>
                  <a:gd name="connsiteX2" fmla="*/ 289393 w 546630"/>
                  <a:gd name="connsiteY2" fmla="*/ 0 h 340598"/>
                  <a:gd name="connsiteX3" fmla="*/ 385857 w 546630"/>
                  <a:gd name="connsiteY3" fmla="*/ 305425 h 340598"/>
                  <a:gd name="connsiteX4" fmla="*/ 546630 w 546630"/>
                  <a:gd name="connsiteY4" fmla="*/ 305425 h 340598"/>
                  <a:gd name="connsiteX0" fmla="*/ 0 w 546630"/>
                  <a:gd name="connsiteY0" fmla="*/ 321500 h 328075"/>
                  <a:gd name="connsiteX1" fmla="*/ 176851 w 546630"/>
                  <a:gd name="connsiteY1" fmla="*/ 305425 h 328075"/>
                  <a:gd name="connsiteX2" fmla="*/ 289393 w 546630"/>
                  <a:gd name="connsiteY2" fmla="*/ 0 h 328075"/>
                  <a:gd name="connsiteX3" fmla="*/ 385857 w 546630"/>
                  <a:gd name="connsiteY3" fmla="*/ 305425 h 328075"/>
                  <a:gd name="connsiteX4" fmla="*/ 546630 w 546630"/>
                  <a:gd name="connsiteY4" fmla="*/ 305425 h 328075"/>
                  <a:gd name="connsiteX0" fmla="*/ 0 w 546630"/>
                  <a:gd name="connsiteY0" fmla="*/ 321500 h 340598"/>
                  <a:gd name="connsiteX1" fmla="*/ 176851 w 546630"/>
                  <a:gd name="connsiteY1" fmla="*/ 305425 h 340598"/>
                  <a:gd name="connsiteX2" fmla="*/ 289393 w 546630"/>
                  <a:gd name="connsiteY2" fmla="*/ 0 h 340598"/>
                  <a:gd name="connsiteX3" fmla="*/ 385857 w 546630"/>
                  <a:gd name="connsiteY3" fmla="*/ 305425 h 340598"/>
                  <a:gd name="connsiteX4" fmla="*/ 546630 w 546630"/>
                  <a:gd name="connsiteY4" fmla="*/ 305425 h 340598"/>
                  <a:gd name="connsiteX0" fmla="*/ 0 w 546630"/>
                  <a:gd name="connsiteY0" fmla="*/ 321631 h 328677"/>
                  <a:gd name="connsiteX1" fmla="*/ 188545 w 546630"/>
                  <a:gd name="connsiteY1" fmla="*/ 267868 h 328677"/>
                  <a:gd name="connsiteX2" fmla="*/ 289393 w 546630"/>
                  <a:gd name="connsiteY2" fmla="*/ 131 h 328677"/>
                  <a:gd name="connsiteX3" fmla="*/ 385857 w 546630"/>
                  <a:gd name="connsiteY3" fmla="*/ 305556 h 328677"/>
                  <a:gd name="connsiteX4" fmla="*/ 546630 w 546630"/>
                  <a:gd name="connsiteY4" fmla="*/ 305556 h 328677"/>
                  <a:gd name="connsiteX0" fmla="*/ 0 w 546630"/>
                  <a:gd name="connsiteY0" fmla="*/ 321500 h 328546"/>
                  <a:gd name="connsiteX1" fmla="*/ 188545 w 546630"/>
                  <a:gd name="connsiteY1" fmla="*/ 267737 h 328546"/>
                  <a:gd name="connsiteX2" fmla="*/ 289393 w 546630"/>
                  <a:gd name="connsiteY2" fmla="*/ 0 h 328546"/>
                  <a:gd name="connsiteX3" fmla="*/ 380010 w 546630"/>
                  <a:gd name="connsiteY3" fmla="*/ 267737 h 328546"/>
                  <a:gd name="connsiteX4" fmla="*/ 546630 w 546630"/>
                  <a:gd name="connsiteY4" fmla="*/ 305425 h 328546"/>
                  <a:gd name="connsiteX0" fmla="*/ 0 w 505440"/>
                  <a:gd name="connsiteY0" fmla="*/ 306425 h 316079"/>
                  <a:gd name="connsiteX1" fmla="*/ 147355 w 505440"/>
                  <a:gd name="connsiteY1" fmla="*/ 267737 h 316079"/>
                  <a:gd name="connsiteX2" fmla="*/ 248203 w 505440"/>
                  <a:gd name="connsiteY2" fmla="*/ 0 h 316079"/>
                  <a:gd name="connsiteX3" fmla="*/ 338820 w 505440"/>
                  <a:gd name="connsiteY3" fmla="*/ 267737 h 316079"/>
                  <a:gd name="connsiteX4" fmla="*/ 505440 w 505440"/>
                  <a:gd name="connsiteY4" fmla="*/ 305425 h 316079"/>
                  <a:gd name="connsiteX0" fmla="*/ 0 w 505440"/>
                  <a:gd name="connsiteY0" fmla="*/ 306425 h 306968"/>
                  <a:gd name="connsiteX1" fmla="*/ 147355 w 505440"/>
                  <a:gd name="connsiteY1" fmla="*/ 267737 h 306968"/>
                  <a:gd name="connsiteX2" fmla="*/ 248203 w 505440"/>
                  <a:gd name="connsiteY2" fmla="*/ 0 h 306968"/>
                  <a:gd name="connsiteX3" fmla="*/ 338820 w 505440"/>
                  <a:gd name="connsiteY3" fmla="*/ 267737 h 306968"/>
                  <a:gd name="connsiteX4" fmla="*/ 505440 w 505440"/>
                  <a:gd name="connsiteY4" fmla="*/ 305425 h 306968"/>
                  <a:gd name="connsiteX0" fmla="*/ 0 w 521916"/>
                  <a:gd name="connsiteY0" fmla="*/ 306425 h 306425"/>
                  <a:gd name="connsiteX1" fmla="*/ 147355 w 521916"/>
                  <a:gd name="connsiteY1" fmla="*/ 267737 h 306425"/>
                  <a:gd name="connsiteX2" fmla="*/ 248203 w 521916"/>
                  <a:gd name="connsiteY2" fmla="*/ 0 h 306425"/>
                  <a:gd name="connsiteX3" fmla="*/ 338820 w 521916"/>
                  <a:gd name="connsiteY3" fmla="*/ 267737 h 306425"/>
                  <a:gd name="connsiteX4" fmla="*/ 521916 w 521916"/>
                  <a:gd name="connsiteY4" fmla="*/ 290350 h 306425"/>
                  <a:gd name="connsiteX0" fmla="*/ 0 w 513678"/>
                  <a:gd name="connsiteY0" fmla="*/ 306425 h 306968"/>
                  <a:gd name="connsiteX1" fmla="*/ 147355 w 513678"/>
                  <a:gd name="connsiteY1" fmla="*/ 267737 h 306968"/>
                  <a:gd name="connsiteX2" fmla="*/ 248203 w 513678"/>
                  <a:gd name="connsiteY2" fmla="*/ 0 h 306968"/>
                  <a:gd name="connsiteX3" fmla="*/ 338820 w 513678"/>
                  <a:gd name="connsiteY3" fmla="*/ 267737 h 306968"/>
                  <a:gd name="connsiteX4" fmla="*/ 513678 w 513678"/>
                  <a:gd name="connsiteY4" fmla="*/ 305425 h 306968"/>
                  <a:gd name="connsiteX0" fmla="*/ 0 w 480725"/>
                  <a:gd name="connsiteY0" fmla="*/ 306425 h 313267"/>
                  <a:gd name="connsiteX1" fmla="*/ 147355 w 480725"/>
                  <a:gd name="connsiteY1" fmla="*/ 267737 h 313267"/>
                  <a:gd name="connsiteX2" fmla="*/ 248203 w 480725"/>
                  <a:gd name="connsiteY2" fmla="*/ 0 h 313267"/>
                  <a:gd name="connsiteX3" fmla="*/ 338820 w 480725"/>
                  <a:gd name="connsiteY3" fmla="*/ 267737 h 313267"/>
                  <a:gd name="connsiteX4" fmla="*/ 480725 w 480725"/>
                  <a:gd name="connsiteY4" fmla="*/ 312962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725" h="313267">
                    <a:moveTo>
                      <a:pt x="0" y="306425"/>
                    </a:moveTo>
                    <a:cubicBezTo>
                      <a:pt x="72547" y="302566"/>
                      <a:pt x="105988" y="318808"/>
                      <a:pt x="147355" y="267737"/>
                    </a:cubicBezTo>
                    <a:cubicBezTo>
                      <a:pt x="188722" y="216666"/>
                      <a:pt x="216292" y="0"/>
                      <a:pt x="248203" y="0"/>
                    </a:cubicBezTo>
                    <a:cubicBezTo>
                      <a:pt x="280114" y="0"/>
                      <a:pt x="300066" y="215577"/>
                      <a:pt x="338820" y="267737"/>
                    </a:cubicBezTo>
                    <a:cubicBezTo>
                      <a:pt x="377574" y="319897"/>
                      <a:pt x="480725" y="312962"/>
                      <a:pt x="480725" y="312962"/>
                    </a:cubicBezTo>
                  </a:path>
                </a:pathLst>
              </a:cu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724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  <p:bldP spid="3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/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Introduction to SLAC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D8E448-6E5D-F946-9F36-51A0C437D8F0}"/>
              </a:ext>
            </a:extLst>
          </p:cNvPr>
          <p:cNvSpPr txBox="1"/>
          <p:nvPr/>
        </p:nvSpPr>
        <p:spPr>
          <a:xfrm>
            <a:off x="4204114" y="6465222"/>
            <a:ext cx="184666" cy="36933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B4AB04-A8ED-E44A-961A-318C1CFED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8" t="13140" r="8256" b="15350"/>
          <a:stretch/>
        </p:blipFill>
        <p:spPr>
          <a:xfrm>
            <a:off x="7985215" y="3087940"/>
            <a:ext cx="994639" cy="52349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693767-8B33-EE46-8BE6-2C2BF7C32F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24" t="24165" r="9873" b="20750"/>
          <a:stretch/>
        </p:blipFill>
        <p:spPr>
          <a:xfrm>
            <a:off x="5938884" y="3065655"/>
            <a:ext cx="958238" cy="55048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5B4A05-1390-1D46-B314-31DD97364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915" y="3236194"/>
            <a:ext cx="1461824" cy="34734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77DD2F-DE96-BF4C-8BF4-053A61159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5487" y="3167793"/>
            <a:ext cx="693513" cy="54938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9F8B61C-7EDF-6047-B20F-30A3C13402B6}"/>
              </a:ext>
            </a:extLst>
          </p:cNvPr>
          <p:cNvGrpSpPr/>
          <p:nvPr/>
        </p:nvGrpSpPr>
        <p:grpSpPr>
          <a:xfrm>
            <a:off x="221578" y="3007595"/>
            <a:ext cx="1212044" cy="946349"/>
            <a:chOff x="6767251" y="3044452"/>
            <a:chExt cx="1028726" cy="67472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E58F36-1F6C-3640-AA80-454E22657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537" b="562"/>
            <a:stretch/>
          </p:blipFill>
          <p:spPr>
            <a:xfrm>
              <a:off x="6808091" y="3072620"/>
              <a:ext cx="987886" cy="6465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48E1EF-9DA5-EA45-974E-E6DEA52476E1}"/>
                </a:ext>
              </a:extLst>
            </p:cNvPr>
            <p:cNvSpPr txBox="1"/>
            <p:nvPr/>
          </p:nvSpPr>
          <p:spPr>
            <a:xfrm>
              <a:off x="6767251" y="3044452"/>
              <a:ext cx="689998" cy="219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</a:rPr>
                <a:t>LCLS-II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430A942-90DB-7847-8CDE-F879C011E6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3589" y="3182120"/>
            <a:ext cx="865506" cy="44028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 descr="Screen Shot 2020-06-04 at 10.17.55 AM.png">
            <a:extLst>
              <a:ext uri="{FF2B5EF4-FFF2-40B4-BE49-F238E27FC236}">
                <a16:creationId xmlns:a16="http://schemas.microsoft.com/office/drawing/2014/main" id="{4F3805D5-BBBB-D145-BEBD-5080B527C6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23" y="3140739"/>
            <a:ext cx="353132" cy="6699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6DD9A47-8744-F546-983A-8DF460164A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8371" y="3242064"/>
            <a:ext cx="808009" cy="452309"/>
          </a:xfrm>
          <a:prstGeom prst="rect">
            <a:avLst/>
          </a:prstGeom>
        </p:spPr>
      </p:pic>
      <p:pic>
        <p:nvPicPr>
          <p:cNvPr id="39" name="Picture 38" descr="download.jpg">
            <a:extLst>
              <a:ext uri="{FF2B5EF4-FFF2-40B4-BE49-F238E27FC236}">
                <a16:creationId xmlns:a16="http://schemas.microsoft.com/office/drawing/2014/main" id="{788F7639-FB29-0A44-B99A-8FF5BF3904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17421"/>
            <a:ext cx="3994673" cy="1295400"/>
          </a:xfrm>
          <a:prstGeom prst="rect">
            <a:avLst/>
          </a:prstGeom>
        </p:spPr>
      </p:pic>
      <p:pic>
        <p:nvPicPr>
          <p:cNvPr id="40" name="Picture 39" descr="download.jpg">
            <a:extLst>
              <a:ext uri="{FF2B5EF4-FFF2-40B4-BE49-F238E27FC236}">
                <a16:creationId xmlns:a16="http://schemas.microsoft.com/office/drawing/2014/main" id="{8BD3BAE0-AB0F-204C-A765-8904148557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32" y="4697788"/>
            <a:ext cx="2586420" cy="1929867"/>
          </a:xfrm>
          <a:prstGeom prst="rect">
            <a:avLst/>
          </a:prstGeom>
        </p:spPr>
      </p:pic>
      <p:pic>
        <p:nvPicPr>
          <p:cNvPr id="41" name="Picture 40" descr="d41586-020-00341-9_17650386.jpg">
            <a:extLst>
              <a:ext uri="{FF2B5EF4-FFF2-40B4-BE49-F238E27FC236}">
                <a16:creationId xmlns:a16="http://schemas.microsoft.com/office/drawing/2014/main" id="{C477091F-AA1F-2248-8859-33B4FEDAE9C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23" r="19195"/>
          <a:stretch/>
        </p:blipFill>
        <p:spPr>
          <a:xfrm>
            <a:off x="6418003" y="4573000"/>
            <a:ext cx="2438287" cy="203178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5D8ED3F-5FF2-D444-880C-BD1043D4C6DF}"/>
              </a:ext>
            </a:extLst>
          </p:cNvPr>
          <p:cNvSpPr txBox="1"/>
          <p:nvPr/>
        </p:nvSpPr>
        <p:spPr>
          <a:xfrm>
            <a:off x="139432" y="4621588"/>
            <a:ext cx="4033188" cy="36933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/>
              <a:t>Particle accelerators for x-ray science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DA6756-282A-2243-9C75-7FDD518C54F5}"/>
              </a:ext>
            </a:extLst>
          </p:cNvPr>
          <p:cNvSpPr txBox="1"/>
          <p:nvPr/>
        </p:nvSpPr>
        <p:spPr>
          <a:xfrm>
            <a:off x="4417442" y="4196337"/>
            <a:ext cx="1970390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dirty="0"/>
              <a:t>Vera Rubin Observatory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DDF08C-3D55-E441-83BE-890C4EEDD096}"/>
              </a:ext>
            </a:extLst>
          </p:cNvPr>
          <p:cNvSpPr txBox="1"/>
          <p:nvPr/>
        </p:nvSpPr>
        <p:spPr>
          <a:xfrm>
            <a:off x="6517332" y="3941984"/>
            <a:ext cx="2385101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dirty="0" err="1"/>
              <a:t>Cryo</a:t>
            </a:r>
            <a:r>
              <a:rPr lang="en-US" dirty="0"/>
              <a:t>-EM facilities for COVID research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0CD97F-15B6-9B46-BA79-438FD3F0D002}"/>
              </a:ext>
            </a:extLst>
          </p:cNvPr>
          <p:cNvSpPr txBox="1"/>
          <p:nvPr/>
        </p:nvSpPr>
        <p:spPr>
          <a:xfrm>
            <a:off x="95253" y="1371600"/>
            <a:ext cx="9144000" cy="4947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SLAC’s mission revolves around major scientific facilities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8848B-1E45-0448-AC67-3A4148B20BFB}"/>
              </a:ext>
            </a:extLst>
          </p:cNvPr>
          <p:cNvSpPr txBox="1"/>
          <p:nvPr/>
        </p:nvSpPr>
        <p:spPr>
          <a:xfrm>
            <a:off x="762000" y="20574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Research projects across biology, chemistry, geology, physics, energy sciences, materials science, and more</a:t>
            </a:r>
          </a:p>
        </p:txBody>
      </p:sp>
    </p:spTree>
    <p:extLst>
      <p:ext uri="{BB962C8B-B14F-4D97-AF65-F5344CB8AC3E}">
        <p14:creationId xmlns:p14="http://schemas.microsoft.com/office/powerpoint/2010/main" val="2928089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692178" cy="753033"/>
          </a:xfrm>
        </p:spPr>
        <p:txBody>
          <a:bodyPr/>
          <a:lstStyle/>
          <a:p>
            <a:r>
              <a:rPr lang="en-US" dirty="0"/>
              <a:t>Ghost Imaging</a:t>
            </a:r>
          </a:p>
        </p:txBody>
      </p:sp>
      <p:pic>
        <p:nvPicPr>
          <p:cNvPr id="30" name="Picture 29" descr="img55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2590800" cy="1676400"/>
          </a:xfrm>
          <a:prstGeom prst="rect">
            <a:avLst/>
          </a:prstGeom>
        </p:spPr>
      </p:pic>
      <p:sp>
        <p:nvSpPr>
          <p:cNvPr id="3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839200" y="6477000"/>
            <a:ext cx="501650" cy="387349"/>
          </a:xfrm>
          <a:prstGeom prst="rect">
            <a:avLst/>
          </a:prstGeom>
        </p:spPr>
        <p:txBody>
          <a:bodyPr/>
          <a:lstStyle/>
          <a:p>
            <a:fld id="{487572F4-7224-4932-BF20-76C77E1DD30A}" type="slidenum">
              <a:rPr lang="en-US" sz="1200" smtClean="0"/>
              <a:t>20</a:t>
            </a:fld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92908" y="1717415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Spatial domain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" y="6550223"/>
            <a:ext cx="2479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K. </a:t>
            </a:r>
            <a:r>
              <a:rPr lang="en-US" sz="1400" dirty="0" err="1"/>
              <a:t>Kabra</a:t>
            </a:r>
            <a:r>
              <a:rPr lang="en-US" sz="1400" dirty="0"/>
              <a:t> et al., PRAB (2020)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22943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Probe: </a:t>
            </a:r>
            <a:r>
              <a:rPr lang="en-US" dirty="0"/>
              <a:t>cathode laser jitter</a:t>
            </a:r>
          </a:p>
          <a:p>
            <a:r>
              <a:rPr lang="en-US" b="1" dirty="0"/>
              <a:t>Bucket: </a:t>
            </a:r>
            <a:r>
              <a:rPr lang="en-US" dirty="0"/>
              <a:t>total charge (BPM)</a:t>
            </a:r>
          </a:p>
          <a:p>
            <a:r>
              <a:rPr lang="en-US" b="1" dirty="0"/>
              <a:t>Goal:</a:t>
            </a:r>
            <a:r>
              <a:rPr lang="en-US" dirty="0"/>
              <a:t> monitor QE passively during operation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066800" y="1219200"/>
            <a:ext cx="7120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Biggest XFEL advantage: Measurement vs. control</a:t>
            </a:r>
          </a:p>
        </p:txBody>
      </p:sp>
      <p:pic>
        <p:nvPicPr>
          <p:cNvPr id="32" name="Picture 31" descr="Screen Shot 2019-11-12 at 10.1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334001"/>
            <a:ext cx="2819399" cy="91439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105444" y="1720450"/>
            <a:ext cx="2645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Spectral domain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5943600" y="1905000"/>
            <a:ext cx="0" cy="4648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Screen Shot 2020-12-02 at 2.24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26" y="5427499"/>
            <a:ext cx="2580550" cy="1049501"/>
          </a:xfrm>
          <a:prstGeom prst="rect">
            <a:avLst/>
          </a:prstGeom>
        </p:spPr>
      </p:pic>
      <p:pic>
        <p:nvPicPr>
          <p:cNvPr id="52" name="Picture 51" descr="Screen Shot 2020-12-02 at 2.24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909" y="4436898"/>
            <a:ext cx="2601445" cy="1080367"/>
          </a:xfrm>
          <a:prstGeom prst="rect">
            <a:avLst/>
          </a:prstGeom>
        </p:spPr>
      </p:pic>
      <p:pic>
        <p:nvPicPr>
          <p:cNvPr id="53" name="Picture 52" descr="Screen Shot 2020-12-02 at 2.23.3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54" y="3581400"/>
            <a:ext cx="956900" cy="774992"/>
          </a:xfrm>
          <a:prstGeom prst="rect">
            <a:avLst/>
          </a:prstGeom>
        </p:spPr>
      </p:pic>
      <p:pic>
        <p:nvPicPr>
          <p:cNvPr id="54" name="Picture 53" descr="Screen Shot 2020-12-02 at 2.23.4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54" y="3571414"/>
            <a:ext cx="976835" cy="808934"/>
          </a:xfrm>
          <a:prstGeom prst="rect">
            <a:avLst/>
          </a:prstGeom>
        </p:spPr>
      </p:pic>
      <p:pic>
        <p:nvPicPr>
          <p:cNvPr id="55" name="Picture 54" descr="Screen Shot 2020-12-02 at 2.23.3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154" y="3567460"/>
            <a:ext cx="956901" cy="786307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5943600" y="6550223"/>
            <a:ext cx="327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TJ Lane, Opt. Express, </a:t>
            </a:r>
            <a:r>
              <a:rPr lang="en-US" sz="1400" b="1" dirty="0"/>
              <a:t>28</a:t>
            </a:r>
            <a:r>
              <a:rPr lang="en-US" sz="1400" dirty="0"/>
              <a:t> (5) 2020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96000" y="2104072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Probe: </a:t>
            </a:r>
            <a:r>
              <a:rPr lang="en-US" dirty="0"/>
              <a:t>SASE bandwidth</a:t>
            </a:r>
          </a:p>
          <a:p>
            <a:r>
              <a:rPr lang="en-US" b="1" dirty="0"/>
              <a:t>Bucket: </a:t>
            </a:r>
            <a:r>
              <a:rPr lang="en-US" dirty="0"/>
              <a:t>user signal</a:t>
            </a:r>
          </a:p>
          <a:p>
            <a:r>
              <a:rPr lang="en-US" b="1" dirty="0"/>
              <a:t>Goal:</a:t>
            </a:r>
            <a:r>
              <a:rPr lang="en-US" dirty="0"/>
              <a:t> Probe narrow bandwidth without active control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9360CC-AD73-BC47-91AA-CE732EBE93C2}"/>
              </a:ext>
            </a:extLst>
          </p:cNvPr>
          <p:cNvSpPr txBox="1"/>
          <p:nvPr/>
        </p:nvSpPr>
        <p:spPr>
          <a:xfrm>
            <a:off x="3045551" y="1694761"/>
            <a:ext cx="2645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Time domain</a:t>
            </a:r>
          </a:p>
        </p:txBody>
      </p:sp>
      <p:pic>
        <p:nvPicPr>
          <p:cNvPr id="33" name="Picture 32" descr="schem_1pulse.png">
            <a:extLst>
              <a:ext uri="{FF2B5EF4-FFF2-40B4-BE49-F238E27FC236}">
                <a16:creationId xmlns:a16="http://schemas.microsoft.com/office/drawing/2014/main" id="{B55CF9D1-50FB-224A-A66C-DFA4B002A5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909350"/>
            <a:ext cx="2563190" cy="139259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6489370-0150-DB4D-AA79-8FF9A03A232F}"/>
              </a:ext>
            </a:extLst>
          </p:cNvPr>
          <p:cNvGrpSpPr/>
          <p:nvPr/>
        </p:nvGrpSpPr>
        <p:grpSpPr>
          <a:xfrm>
            <a:off x="3376140" y="3586489"/>
            <a:ext cx="2174438" cy="1330701"/>
            <a:chOff x="313170" y="5791200"/>
            <a:chExt cx="2174438" cy="1330701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86EAE95-54BE-A645-AFE9-9F0028E70355}"/>
                </a:ext>
              </a:extLst>
            </p:cNvPr>
            <p:cNvSpPr/>
            <p:nvPr/>
          </p:nvSpPr>
          <p:spPr>
            <a:xfrm>
              <a:off x="313170" y="6248400"/>
              <a:ext cx="605415" cy="304801"/>
            </a:xfrm>
            <a:custGeom>
              <a:avLst/>
              <a:gdLst>
                <a:gd name="connsiteX0" fmla="*/ 0 w 546630"/>
                <a:gd name="connsiteY0" fmla="*/ 321500 h 340598"/>
                <a:gd name="connsiteX1" fmla="*/ 176851 w 546630"/>
                <a:gd name="connsiteY1" fmla="*/ 305425 h 340598"/>
                <a:gd name="connsiteX2" fmla="*/ 289393 w 546630"/>
                <a:gd name="connsiteY2" fmla="*/ 0 h 340598"/>
                <a:gd name="connsiteX3" fmla="*/ 385857 w 546630"/>
                <a:gd name="connsiteY3" fmla="*/ 305425 h 340598"/>
                <a:gd name="connsiteX4" fmla="*/ 546630 w 546630"/>
                <a:gd name="connsiteY4" fmla="*/ 305425 h 340598"/>
                <a:gd name="connsiteX0" fmla="*/ 0 w 546630"/>
                <a:gd name="connsiteY0" fmla="*/ 321500 h 328075"/>
                <a:gd name="connsiteX1" fmla="*/ 176851 w 546630"/>
                <a:gd name="connsiteY1" fmla="*/ 305425 h 328075"/>
                <a:gd name="connsiteX2" fmla="*/ 289393 w 546630"/>
                <a:gd name="connsiteY2" fmla="*/ 0 h 328075"/>
                <a:gd name="connsiteX3" fmla="*/ 385857 w 546630"/>
                <a:gd name="connsiteY3" fmla="*/ 305425 h 328075"/>
                <a:gd name="connsiteX4" fmla="*/ 546630 w 546630"/>
                <a:gd name="connsiteY4" fmla="*/ 305425 h 328075"/>
                <a:gd name="connsiteX0" fmla="*/ 0 w 546630"/>
                <a:gd name="connsiteY0" fmla="*/ 321500 h 340598"/>
                <a:gd name="connsiteX1" fmla="*/ 176851 w 546630"/>
                <a:gd name="connsiteY1" fmla="*/ 305425 h 340598"/>
                <a:gd name="connsiteX2" fmla="*/ 289393 w 546630"/>
                <a:gd name="connsiteY2" fmla="*/ 0 h 340598"/>
                <a:gd name="connsiteX3" fmla="*/ 385857 w 546630"/>
                <a:gd name="connsiteY3" fmla="*/ 305425 h 340598"/>
                <a:gd name="connsiteX4" fmla="*/ 546630 w 546630"/>
                <a:gd name="connsiteY4" fmla="*/ 305425 h 340598"/>
                <a:gd name="connsiteX0" fmla="*/ 0 w 546630"/>
                <a:gd name="connsiteY0" fmla="*/ 321631 h 328677"/>
                <a:gd name="connsiteX1" fmla="*/ 188545 w 546630"/>
                <a:gd name="connsiteY1" fmla="*/ 267868 h 328677"/>
                <a:gd name="connsiteX2" fmla="*/ 289393 w 546630"/>
                <a:gd name="connsiteY2" fmla="*/ 131 h 328677"/>
                <a:gd name="connsiteX3" fmla="*/ 385857 w 546630"/>
                <a:gd name="connsiteY3" fmla="*/ 305556 h 328677"/>
                <a:gd name="connsiteX4" fmla="*/ 546630 w 546630"/>
                <a:gd name="connsiteY4" fmla="*/ 305556 h 328677"/>
                <a:gd name="connsiteX0" fmla="*/ 0 w 546630"/>
                <a:gd name="connsiteY0" fmla="*/ 321500 h 328546"/>
                <a:gd name="connsiteX1" fmla="*/ 188545 w 546630"/>
                <a:gd name="connsiteY1" fmla="*/ 267737 h 328546"/>
                <a:gd name="connsiteX2" fmla="*/ 289393 w 546630"/>
                <a:gd name="connsiteY2" fmla="*/ 0 h 328546"/>
                <a:gd name="connsiteX3" fmla="*/ 380010 w 546630"/>
                <a:gd name="connsiteY3" fmla="*/ 267737 h 328546"/>
                <a:gd name="connsiteX4" fmla="*/ 546630 w 546630"/>
                <a:gd name="connsiteY4" fmla="*/ 305425 h 328546"/>
                <a:gd name="connsiteX0" fmla="*/ 0 w 505440"/>
                <a:gd name="connsiteY0" fmla="*/ 306425 h 316079"/>
                <a:gd name="connsiteX1" fmla="*/ 147355 w 505440"/>
                <a:gd name="connsiteY1" fmla="*/ 267737 h 316079"/>
                <a:gd name="connsiteX2" fmla="*/ 248203 w 505440"/>
                <a:gd name="connsiteY2" fmla="*/ 0 h 316079"/>
                <a:gd name="connsiteX3" fmla="*/ 338820 w 505440"/>
                <a:gd name="connsiteY3" fmla="*/ 267737 h 316079"/>
                <a:gd name="connsiteX4" fmla="*/ 505440 w 505440"/>
                <a:gd name="connsiteY4" fmla="*/ 305425 h 316079"/>
                <a:gd name="connsiteX0" fmla="*/ 0 w 505440"/>
                <a:gd name="connsiteY0" fmla="*/ 306425 h 306968"/>
                <a:gd name="connsiteX1" fmla="*/ 147355 w 505440"/>
                <a:gd name="connsiteY1" fmla="*/ 267737 h 306968"/>
                <a:gd name="connsiteX2" fmla="*/ 248203 w 505440"/>
                <a:gd name="connsiteY2" fmla="*/ 0 h 306968"/>
                <a:gd name="connsiteX3" fmla="*/ 338820 w 505440"/>
                <a:gd name="connsiteY3" fmla="*/ 267737 h 306968"/>
                <a:gd name="connsiteX4" fmla="*/ 505440 w 505440"/>
                <a:gd name="connsiteY4" fmla="*/ 305425 h 306968"/>
                <a:gd name="connsiteX0" fmla="*/ 0 w 521916"/>
                <a:gd name="connsiteY0" fmla="*/ 306425 h 306425"/>
                <a:gd name="connsiteX1" fmla="*/ 147355 w 521916"/>
                <a:gd name="connsiteY1" fmla="*/ 267737 h 306425"/>
                <a:gd name="connsiteX2" fmla="*/ 248203 w 521916"/>
                <a:gd name="connsiteY2" fmla="*/ 0 h 306425"/>
                <a:gd name="connsiteX3" fmla="*/ 338820 w 521916"/>
                <a:gd name="connsiteY3" fmla="*/ 267737 h 306425"/>
                <a:gd name="connsiteX4" fmla="*/ 521916 w 521916"/>
                <a:gd name="connsiteY4" fmla="*/ 290350 h 306425"/>
                <a:gd name="connsiteX0" fmla="*/ 0 w 513678"/>
                <a:gd name="connsiteY0" fmla="*/ 306425 h 306968"/>
                <a:gd name="connsiteX1" fmla="*/ 147355 w 513678"/>
                <a:gd name="connsiteY1" fmla="*/ 267737 h 306968"/>
                <a:gd name="connsiteX2" fmla="*/ 248203 w 513678"/>
                <a:gd name="connsiteY2" fmla="*/ 0 h 306968"/>
                <a:gd name="connsiteX3" fmla="*/ 338820 w 513678"/>
                <a:gd name="connsiteY3" fmla="*/ 267737 h 306968"/>
                <a:gd name="connsiteX4" fmla="*/ 513678 w 513678"/>
                <a:gd name="connsiteY4" fmla="*/ 305425 h 306968"/>
                <a:gd name="connsiteX0" fmla="*/ 0 w 480725"/>
                <a:gd name="connsiteY0" fmla="*/ 306425 h 313267"/>
                <a:gd name="connsiteX1" fmla="*/ 147355 w 480725"/>
                <a:gd name="connsiteY1" fmla="*/ 267737 h 313267"/>
                <a:gd name="connsiteX2" fmla="*/ 248203 w 480725"/>
                <a:gd name="connsiteY2" fmla="*/ 0 h 313267"/>
                <a:gd name="connsiteX3" fmla="*/ 338820 w 480725"/>
                <a:gd name="connsiteY3" fmla="*/ 267737 h 313267"/>
                <a:gd name="connsiteX4" fmla="*/ 480725 w 480725"/>
                <a:gd name="connsiteY4" fmla="*/ 312962 h 31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725" h="313267">
                  <a:moveTo>
                    <a:pt x="0" y="306425"/>
                  </a:moveTo>
                  <a:cubicBezTo>
                    <a:pt x="72547" y="302566"/>
                    <a:pt x="105988" y="318808"/>
                    <a:pt x="147355" y="267737"/>
                  </a:cubicBezTo>
                  <a:cubicBezTo>
                    <a:pt x="188722" y="216666"/>
                    <a:pt x="216292" y="0"/>
                    <a:pt x="248203" y="0"/>
                  </a:cubicBezTo>
                  <a:cubicBezTo>
                    <a:pt x="280114" y="0"/>
                    <a:pt x="300066" y="215577"/>
                    <a:pt x="338820" y="267737"/>
                  </a:cubicBezTo>
                  <a:cubicBezTo>
                    <a:pt x="377574" y="319897"/>
                    <a:pt x="480725" y="312962"/>
                    <a:pt x="480725" y="312962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6807530-404B-6043-9D1F-16C080925FE5}"/>
                </a:ext>
              </a:extLst>
            </p:cNvPr>
            <p:cNvSpPr/>
            <p:nvPr/>
          </p:nvSpPr>
          <p:spPr>
            <a:xfrm>
              <a:off x="1832985" y="6248400"/>
              <a:ext cx="605415" cy="304801"/>
            </a:xfrm>
            <a:custGeom>
              <a:avLst/>
              <a:gdLst>
                <a:gd name="connsiteX0" fmla="*/ 0 w 546630"/>
                <a:gd name="connsiteY0" fmla="*/ 321500 h 340598"/>
                <a:gd name="connsiteX1" fmla="*/ 176851 w 546630"/>
                <a:gd name="connsiteY1" fmla="*/ 305425 h 340598"/>
                <a:gd name="connsiteX2" fmla="*/ 289393 w 546630"/>
                <a:gd name="connsiteY2" fmla="*/ 0 h 340598"/>
                <a:gd name="connsiteX3" fmla="*/ 385857 w 546630"/>
                <a:gd name="connsiteY3" fmla="*/ 305425 h 340598"/>
                <a:gd name="connsiteX4" fmla="*/ 546630 w 546630"/>
                <a:gd name="connsiteY4" fmla="*/ 305425 h 340598"/>
                <a:gd name="connsiteX0" fmla="*/ 0 w 546630"/>
                <a:gd name="connsiteY0" fmla="*/ 321500 h 328075"/>
                <a:gd name="connsiteX1" fmla="*/ 176851 w 546630"/>
                <a:gd name="connsiteY1" fmla="*/ 305425 h 328075"/>
                <a:gd name="connsiteX2" fmla="*/ 289393 w 546630"/>
                <a:gd name="connsiteY2" fmla="*/ 0 h 328075"/>
                <a:gd name="connsiteX3" fmla="*/ 385857 w 546630"/>
                <a:gd name="connsiteY3" fmla="*/ 305425 h 328075"/>
                <a:gd name="connsiteX4" fmla="*/ 546630 w 546630"/>
                <a:gd name="connsiteY4" fmla="*/ 305425 h 328075"/>
                <a:gd name="connsiteX0" fmla="*/ 0 w 546630"/>
                <a:gd name="connsiteY0" fmla="*/ 321500 h 340598"/>
                <a:gd name="connsiteX1" fmla="*/ 176851 w 546630"/>
                <a:gd name="connsiteY1" fmla="*/ 305425 h 340598"/>
                <a:gd name="connsiteX2" fmla="*/ 289393 w 546630"/>
                <a:gd name="connsiteY2" fmla="*/ 0 h 340598"/>
                <a:gd name="connsiteX3" fmla="*/ 385857 w 546630"/>
                <a:gd name="connsiteY3" fmla="*/ 305425 h 340598"/>
                <a:gd name="connsiteX4" fmla="*/ 546630 w 546630"/>
                <a:gd name="connsiteY4" fmla="*/ 305425 h 340598"/>
                <a:gd name="connsiteX0" fmla="*/ 0 w 546630"/>
                <a:gd name="connsiteY0" fmla="*/ 321631 h 328677"/>
                <a:gd name="connsiteX1" fmla="*/ 188545 w 546630"/>
                <a:gd name="connsiteY1" fmla="*/ 267868 h 328677"/>
                <a:gd name="connsiteX2" fmla="*/ 289393 w 546630"/>
                <a:gd name="connsiteY2" fmla="*/ 131 h 328677"/>
                <a:gd name="connsiteX3" fmla="*/ 385857 w 546630"/>
                <a:gd name="connsiteY3" fmla="*/ 305556 h 328677"/>
                <a:gd name="connsiteX4" fmla="*/ 546630 w 546630"/>
                <a:gd name="connsiteY4" fmla="*/ 305556 h 328677"/>
                <a:gd name="connsiteX0" fmla="*/ 0 w 546630"/>
                <a:gd name="connsiteY0" fmla="*/ 321500 h 328546"/>
                <a:gd name="connsiteX1" fmla="*/ 188545 w 546630"/>
                <a:gd name="connsiteY1" fmla="*/ 267737 h 328546"/>
                <a:gd name="connsiteX2" fmla="*/ 289393 w 546630"/>
                <a:gd name="connsiteY2" fmla="*/ 0 h 328546"/>
                <a:gd name="connsiteX3" fmla="*/ 380010 w 546630"/>
                <a:gd name="connsiteY3" fmla="*/ 267737 h 328546"/>
                <a:gd name="connsiteX4" fmla="*/ 546630 w 546630"/>
                <a:gd name="connsiteY4" fmla="*/ 305425 h 328546"/>
                <a:gd name="connsiteX0" fmla="*/ 0 w 505440"/>
                <a:gd name="connsiteY0" fmla="*/ 306425 h 316079"/>
                <a:gd name="connsiteX1" fmla="*/ 147355 w 505440"/>
                <a:gd name="connsiteY1" fmla="*/ 267737 h 316079"/>
                <a:gd name="connsiteX2" fmla="*/ 248203 w 505440"/>
                <a:gd name="connsiteY2" fmla="*/ 0 h 316079"/>
                <a:gd name="connsiteX3" fmla="*/ 338820 w 505440"/>
                <a:gd name="connsiteY3" fmla="*/ 267737 h 316079"/>
                <a:gd name="connsiteX4" fmla="*/ 505440 w 505440"/>
                <a:gd name="connsiteY4" fmla="*/ 305425 h 316079"/>
                <a:gd name="connsiteX0" fmla="*/ 0 w 505440"/>
                <a:gd name="connsiteY0" fmla="*/ 306425 h 306968"/>
                <a:gd name="connsiteX1" fmla="*/ 147355 w 505440"/>
                <a:gd name="connsiteY1" fmla="*/ 267737 h 306968"/>
                <a:gd name="connsiteX2" fmla="*/ 248203 w 505440"/>
                <a:gd name="connsiteY2" fmla="*/ 0 h 306968"/>
                <a:gd name="connsiteX3" fmla="*/ 338820 w 505440"/>
                <a:gd name="connsiteY3" fmla="*/ 267737 h 306968"/>
                <a:gd name="connsiteX4" fmla="*/ 505440 w 505440"/>
                <a:gd name="connsiteY4" fmla="*/ 305425 h 306968"/>
                <a:gd name="connsiteX0" fmla="*/ 0 w 521916"/>
                <a:gd name="connsiteY0" fmla="*/ 306425 h 306425"/>
                <a:gd name="connsiteX1" fmla="*/ 147355 w 521916"/>
                <a:gd name="connsiteY1" fmla="*/ 267737 h 306425"/>
                <a:gd name="connsiteX2" fmla="*/ 248203 w 521916"/>
                <a:gd name="connsiteY2" fmla="*/ 0 h 306425"/>
                <a:gd name="connsiteX3" fmla="*/ 338820 w 521916"/>
                <a:gd name="connsiteY3" fmla="*/ 267737 h 306425"/>
                <a:gd name="connsiteX4" fmla="*/ 521916 w 521916"/>
                <a:gd name="connsiteY4" fmla="*/ 290350 h 306425"/>
                <a:gd name="connsiteX0" fmla="*/ 0 w 513678"/>
                <a:gd name="connsiteY0" fmla="*/ 306425 h 306968"/>
                <a:gd name="connsiteX1" fmla="*/ 147355 w 513678"/>
                <a:gd name="connsiteY1" fmla="*/ 267737 h 306968"/>
                <a:gd name="connsiteX2" fmla="*/ 248203 w 513678"/>
                <a:gd name="connsiteY2" fmla="*/ 0 h 306968"/>
                <a:gd name="connsiteX3" fmla="*/ 338820 w 513678"/>
                <a:gd name="connsiteY3" fmla="*/ 267737 h 306968"/>
                <a:gd name="connsiteX4" fmla="*/ 513678 w 513678"/>
                <a:gd name="connsiteY4" fmla="*/ 305425 h 306968"/>
                <a:gd name="connsiteX0" fmla="*/ 0 w 480725"/>
                <a:gd name="connsiteY0" fmla="*/ 306425 h 313267"/>
                <a:gd name="connsiteX1" fmla="*/ 147355 w 480725"/>
                <a:gd name="connsiteY1" fmla="*/ 267737 h 313267"/>
                <a:gd name="connsiteX2" fmla="*/ 248203 w 480725"/>
                <a:gd name="connsiteY2" fmla="*/ 0 h 313267"/>
                <a:gd name="connsiteX3" fmla="*/ 338820 w 480725"/>
                <a:gd name="connsiteY3" fmla="*/ 267737 h 313267"/>
                <a:gd name="connsiteX4" fmla="*/ 480725 w 480725"/>
                <a:gd name="connsiteY4" fmla="*/ 312962 h 31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725" h="313267">
                  <a:moveTo>
                    <a:pt x="0" y="306425"/>
                  </a:moveTo>
                  <a:cubicBezTo>
                    <a:pt x="72547" y="302566"/>
                    <a:pt x="105988" y="318808"/>
                    <a:pt x="147355" y="267737"/>
                  </a:cubicBezTo>
                  <a:cubicBezTo>
                    <a:pt x="188722" y="216666"/>
                    <a:pt x="216292" y="0"/>
                    <a:pt x="248203" y="0"/>
                  </a:cubicBezTo>
                  <a:cubicBezTo>
                    <a:pt x="280114" y="0"/>
                    <a:pt x="300066" y="215577"/>
                    <a:pt x="338820" y="267737"/>
                  </a:cubicBezTo>
                  <a:cubicBezTo>
                    <a:pt x="377574" y="319897"/>
                    <a:pt x="480725" y="312962"/>
                    <a:pt x="480725" y="312962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7B70256-5E2C-9742-9490-2DF234AD644C}"/>
                </a:ext>
              </a:extLst>
            </p:cNvPr>
            <p:cNvSpPr txBox="1"/>
            <p:nvPr/>
          </p:nvSpPr>
          <p:spPr>
            <a:xfrm>
              <a:off x="1267431" y="5791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t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1E8ED63-26FA-DF49-9877-7D148B86373B}"/>
                </a:ext>
              </a:extLst>
            </p:cNvPr>
            <p:cNvCxnSpPr/>
            <p:nvPr/>
          </p:nvCxnSpPr>
          <p:spPr>
            <a:xfrm>
              <a:off x="625752" y="6172200"/>
              <a:ext cx="1519815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CB9198C-C6D9-DF46-A5A5-9780B7E3ABE5}"/>
                </a:ext>
              </a:extLst>
            </p:cNvPr>
            <p:cNvSpPr txBox="1"/>
            <p:nvPr/>
          </p:nvSpPr>
          <p:spPr>
            <a:xfrm>
              <a:off x="381000" y="6537125"/>
              <a:ext cx="210660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“Pump-probe” scan of delay, </a:t>
              </a:r>
              <a:r>
                <a:rPr lang="en-US" sz="1600" dirty="0">
                  <a:latin typeface="Symbol" charset="2"/>
                  <a:cs typeface="Symbol" charset="2"/>
                </a:rPr>
                <a:t>t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4C3A3DB-E76F-E444-9EDC-505F2FED1CDE}"/>
              </a:ext>
            </a:extLst>
          </p:cNvPr>
          <p:cNvSpPr txBox="1"/>
          <p:nvPr/>
        </p:nvSpPr>
        <p:spPr>
          <a:xfrm>
            <a:off x="3299428" y="2081418"/>
            <a:ext cx="2720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Probe:</a:t>
            </a:r>
            <a:r>
              <a:rPr lang="en-US" dirty="0"/>
              <a:t> SASE spikes</a:t>
            </a:r>
          </a:p>
          <a:p>
            <a:r>
              <a:rPr lang="en-US" b="1" dirty="0"/>
              <a:t>Bucket: </a:t>
            </a:r>
            <a:r>
              <a:rPr lang="en-US" dirty="0"/>
              <a:t>user signal</a:t>
            </a:r>
          </a:p>
          <a:p>
            <a:r>
              <a:rPr lang="en-US" b="1" dirty="0"/>
              <a:t>Goal: </a:t>
            </a:r>
            <a:r>
              <a:rPr lang="en-US" dirty="0"/>
              <a:t>Probe short time scales without active beam control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26068B-F439-B949-88B1-94E6735B5F42}"/>
              </a:ext>
            </a:extLst>
          </p:cNvPr>
          <p:cNvSpPr txBox="1"/>
          <p:nvPr/>
        </p:nvSpPr>
        <p:spPr>
          <a:xfrm>
            <a:off x="3196944" y="6527569"/>
            <a:ext cx="2429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Ratner et al., PRX (2020)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787C45B-42FF-AC4D-AB6E-92F8C9BE652F}"/>
              </a:ext>
            </a:extLst>
          </p:cNvPr>
          <p:cNvCxnSpPr/>
          <p:nvPr/>
        </p:nvCxnSpPr>
        <p:spPr>
          <a:xfrm>
            <a:off x="3048000" y="1882346"/>
            <a:ext cx="0" cy="4648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49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 Imaging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95400" y="135249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Ghost Imaging 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9812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 err="1"/>
              <a:t>Felgett’s</a:t>
            </a:r>
            <a:r>
              <a:rPr lang="en-US" sz="2000" b="1" dirty="0"/>
              <a:t>/Multiplex Advantage:</a:t>
            </a:r>
            <a:r>
              <a:rPr lang="en-US" sz="2000" dirty="0"/>
              <a:t> Boost signal to noise ratio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Compressive sensing:</a:t>
            </a:r>
            <a:r>
              <a:rPr lang="en-US" sz="2000" dirty="0"/>
              <a:t> converge to solution faster using priors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‘Measurement beats control’</a:t>
            </a:r>
            <a:r>
              <a:rPr lang="en-US" sz="2000" dirty="0"/>
              <a:t>: Use what nature gives you for easier, faster, higher resolution measurements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3930" y="4038600"/>
            <a:ext cx="7294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Sample dose reduction is NOT an advantage of multiplexing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Felgett’s</a:t>
            </a:r>
            <a:r>
              <a:rPr lang="en-US" sz="2000" dirty="0"/>
              <a:t> advantage does NOT work for Poisson detectors</a:t>
            </a:r>
          </a:p>
        </p:txBody>
      </p:sp>
      <p:pic>
        <p:nvPicPr>
          <p:cNvPr id="96" name="Picture 95" descr="Screen Shot 2019-11-12 at 10.18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705521"/>
            <a:ext cx="3048000" cy="10000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896216-D8C6-F747-B08A-E0CCAB56177D}"/>
              </a:ext>
            </a:extLst>
          </p:cNvPr>
          <p:cNvSpPr txBox="1"/>
          <p:nvPr/>
        </p:nvSpPr>
        <p:spPr>
          <a:xfrm>
            <a:off x="787400" y="4800600"/>
            <a:ext cx="728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T.J. Lane, D. Ratner, “What are the advantages of ghost imaging? Multiplexing for x-ray and electron imaging,” Opt. Exp.,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DCB6B-0287-444B-8BE2-FCC13EAD75CE}"/>
              </a:ext>
            </a:extLst>
          </p:cNvPr>
          <p:cNvSpPr txBox="1"/>
          <p:nvPr/>
        </p:nvSpPr>
        <p:spPr>
          <a:xfrm>
            <a:off x="762000" y="5324067"/>
            <a:ext cx="7433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A. Kingston et al., “Inherent dose-reduction potential of classical ghost imaging,” PRA, 2021</a:t>
            </a:r>
          </a:p>
        </p:txBody>
      </p:sp>
    </p:spTree>
    <p:extLst>
      <p:ext uri="{BB962C8B-B14F-4D97-AF65-F5344CB8AC3E}">
        <p14:creationId xmlns:p14="http://schemas.microsoft.com/office/powerpoint/2010/main" val="300267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/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" y="1676400"/>
            <a:ext cx="815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Online control of x-ray facilities</a:t>
            </a:r>
          </a:p>
          <a:p>
            <a:pPr marL="742950" indent="-742950">
              <a:buFont typeface="+mj-lt"/>
              <a:buAutoNum type="arabicPeriod"/>
            </a:pP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Ghost imaging</a:t>
            </a:r>
          </a:p>
          <a:p>
            <a:pPr marL="742950" indent="-742950">
              <a:buFont typeface="+mj-lt"/>
              <a:buAutoNum type="arabicPeriod"/>
            </a:pP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b="1" dirty="0"/>
              <a:t>ML for inverse problems</a:t>
            </a:r>
          </a:p>
        </p:txBody>
      </p:sp>
    </p:spTree>
    <p:extLst>
      <p:ext uri="{BB962C8B-B14F-4D97-AF65-F5344CB8AC3E}">
        <p14:creationId xmlns:p14="http://schemas.microsoft.com/office/powerpoint/2010/main" val="509352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486" y="1276290"/>
            <a:ext cx="3626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Generic inverse problem: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Deep Learning for Inverse problems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23</a:t>
            </a:fld>
            <a:endParaRPr lang="en-US" sz="1200" dirty="0"/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3E78F867-DDA5-624F-8522-20DE835E31CA}"/>
              </a:ext>
            </a:extLst>
          </p:cNvPr>
          <p:cNvSpPr/>
          <p:nvPr/>
        </p:nvSpPr>
        <p:spPr>
          <a:xfrm>
            <a:off x="3716294" y="1752600"/>
            <a:ext cx="1371600" cy="52321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ymbol" charset="2"/>
                <a:cs typeface="Symbol" charset="2"/>
              </a:rPr>
              <a:t>F</a:t>
            </a:r>
          </a:p>
        </p:txBody>
      </p:sp>
      <p:sp>
        <p:nvSpPr>
          <p:cNvPr id="29" name="Left Arrow 28">
            <a:extLst>
              <a:ext uri="{FF2B5EF4-FFF2-40B4-BE49-F238E27FC236}">
                <a16:creationId xmlns:a16="http://schemas.microsoft.com/office/drawing/2014/main" id="{C90C1EF9-3789-C14C-A636-B3BAECB67B71}"/>
              </a:ext>
            </a:extLst>
          </p:cNvPr>
          <p:cNvSpPr/>
          <p:nvPr/>
        </p:nvSpPr>
        <p:spPr>
          <a:xfrm rot="10800000" flipV="1">
            <a:off x="3803822" y="2286000"/>
            <a:ext cx="1371600" cy="52321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ymbol" charset="2"/>
                <a:cs typeface="Symbol" charset="2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0DFD29-A21B-2D4E-B652-582897EF4993}"/>
              </a:ext>
            </a:extLst>
          </p:cNvPr>
          <p:cNvSpPr txBox="1"/>
          <p:nvPr/>
        </p:nvSpPr>
        <p:spPr>
          <a:xfrm>
            <a:off x="152400" y="3352800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Solve optimization problem: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52824-9559-E241-829C-DC374CC7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253563"/>
            <a:ext cx="3657600" cy="70883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076F79E-10D1-A14E-979A-BFC2F10A8462}"/>
              </a:ext>
            </a:extLst>
          </p:cNvPr>
          <p:cNvSpPr txBox="1"/>
          <p:nvPr/>
        </p:nvSpPr>
        <p:spPr>
          <a:xfrm>
            <a:off x="152400" y="4453669"/>
            <a:ext cx="285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Train a neural network: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6C316B-4FBE-624A-87AC-CDB85F6DE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235519"/>
            <a:ext cx="3276600" cy="92918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B229723-7321-6E4E-A73F-A75B37F6E9E0}"/>
              </a:ext>
            </a:extLst>
          </p:cNvPr>
          <p:cNvGrpSpPr/>
          <p:nvPr/>
        </p:nvGrpSpPr>
        <p:grpSpPr>
          <a:xfrm>
            <a:off x="2984145" y="4114800"/>
            <a:ext cx="2400407" cy="1049905"/>
            <a:chOff x="2984145" y="4114800"/>
            <a:chExt cx="2400407" cy="104990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FB88BFD-91E9-D94C-955C-95EC37999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2746" y="4114800"/>
              <a:ext cx="1832654" cy="10499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F3C5DE-81CD-E04F-AD20-950B95D77568}"/>
                </a:ext>
              </a:extLst>
            </p:cNvPr>
            <p:cNvSpPr txBox="1"/>
            <p:nvPr/>
          </p:nvSpPr>
          <p:spPr>
            <a:xfrm>
              <a:off x="2984145" y="446620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x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3B18F09-1EE7-D24C-B7BC-3FC9814315CC}"/>
                </a:ext>
              </a:extLst>
            </p:cNvPr>
            <p:cNvSpPr txBox="1"/>
            <p:nvPr/>
          </p:nvSpPr>
          <p:spPr>
            <a:xfrm>
              <a:off x="5071646" y="446620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y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C19C7D4-362C-F744-A1DB-FCB03F9449BC}"/>
              </a:ext>
            </a:extLst>
          </p:cNvPr>
          <p:cNvSpPr txBox="1"/>
          <p:nvPr/>
        </p:nvSpPr>
        <p:spPr>
          <a:xfrm>
            <a:off x="152400" y="5525869"/>
            <a:ext cx="2852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3. Train a cycle-consistent neural network: </a:t>
            </a:r>
          </a:p>
        </p:txBody>
      </p:sp>
      <p:pic>
        <p:nvPicPr>
          <p:cNvPr id="5124" name="Picture 4" descr="\def\f{\vect{f}(t)}&#10;\def\fp{\vect{f}(t-\tau)}&#10;\def\P{\vect{P}(t)}&#10;\def\S{\vect{S}(\nu)}&#10;\def\Pm{\tilde{\vect{P}}(t)}&#10;\def\Sm{\tilde{\vect{S}}(\nu)}&#10;\def\Ns{\vect{\mathcal{N}}_\nu}&#10;\def\Nt{\vect{\mathcal{N}}_t}&#10;\def\R{\mathbb{R}}&#10;\def\L{\mathcal{L}}&#10;\def\Lcc{\mathcal{L_\mathrm{cc}}}&#10;\def\F{\vect{\Phi}}&#10;\def\vphi{\vect{\phi}}&#10;\def\A{\vect{A}}&#10;\def\vy{\vect{y}}&#10;\def\vx{\vect{x}}&#10;\def\vyi{\vect{y}}&#10;\def\vxi{\vect{x}}&#10;% \def\valpha{\vect{\alpha}}&#10;\def\ymin {\underset{\vyi}{\mathrm{argmin} }\,}&#10;\begin{align*}&#10;\begin{align}&#10;\Lcc = \sum_i^{n} \big| \Phi(\vyi_\mathrm{pred}) - \vxi \big|^2&#10;\label{eq:loss_cc}&#10;\end{align}&#10;\end{align*}">
            <a:extLst>
              <a:ext uri="{FF2B5EF4-FFF2-40B4-BE49-F238E27FC236}">
                <a16:creationId xmlns:a16="http://schemas.microsoft.com/office/drawing/2014/main" id="{AFA7F860-24E5-A044-9556-B6234540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562600"/>
            <a:ext cx="3481412" cy="88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86CB1EE-37D2-6347-AA93-4FE433384F42}"/>
              </a:ext>
            </a:extLst>
          </p:cNvPr>
          <p:cNvGrpSpPr/>
          <p:nvPr/>
        </p:nvGrpSpPr>
        <p:grpSpPr>
          <a:xfrm>
            <a:off x="1905000" y="1828800"/>
            <a:ext cx="1495168" cy="1143000"/>
            <a:chOff x="1905000" y="1828800"/>
            <a:chExt cx="1495168" cy="1143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51B3EE3-2AB8-5D4F-B981-0BEF3C7A0E6D}"/>
                </a:ext>
              </a:extLst>
            </p:cNvPr>
            <p:cNvSpPr/>
            <p:nvPr/>
          </p:nvSpPr>
          <p:spPr>
            <a:xfrm>
              <a:off x="1905000" y="1828800"/>
              <a:ext cx="1495168" cy="1136822"/>
            </a:xfrm>
            <a:custGeom>
              <a:avLst/>
              <a:gdLst>
                <a:gd name="connsiteX0" fmla="*/ 420130 w 1569308"/>
                <a:gd name="connsiteY0" fmla="*/ 74140 h 1136821"/>
                <a:gd name="connsiteX1" fmla="*/ 0 w 1569308"/>
                <a:gd name="connsiteY1" fmla="*/ 1136821 h 1136821"/>
                <a:gd name="connsiteX2" fmla="*/ 1569308 w 1569308"/>
                <a:gd name="connsiteY2" fmla="*/ 1124465 h 1136821"/>
                <a:gd name="connsiteX3" fmla="*/ 1433384 w 1569308"/>
                <a:gd name="connsiteY3" fmla="*/ 0 h 1136821"/>
                <a:gd name="connsiteX4" fmla="*/ 420130 w 1569308"/>
                <a:gd name="connsiteY4" fmla="*/ 74140 h 1136821"/>
                <a:gd name="connsiteX0" fmla="*/ 420130 w 1569308"/>
                <a:gd name="connsiteY0" fmla="*/ 74140 h 1136821"/>
                <a:gd name="connsiteX1" fmla="*/ 0 w 1569308"/>
                <a:gd name="connsiteY1" fmla="*/ 1136821 h 1136821"/>
                <a:gd name="connsiteX2" fmla="*/ 1569308 w 1569308"/>
                <a:gd name="connsiteY2" fmla="*/ 1124465 h 1136821"/>
                <a:gd name="connsiteX3" fmla="*/ 1433384 w 1569308"/>
                <a:gd name="connsiteY3" fmla="*/ 0 h 1136821"/>
                <a:gd name="connsiteX4" fmla="*/ 420130 w 1569308"/>
                <a:gd name="connsiteY4" fmla="*/ 74140 h 1136821"/>
                <a:gd name="connsiteX0" fmla="*/ 420130 w 1569308"/>
                <a:gd name="connsiteY0" fmla="*/ 74140 h 1136821"/>
                <a:gd name="connsiteX1" fmla="*/ 0 w 1569308"/>
                <a:gd name="connsiteY1" fmla="*/ 1136821 h 1136821"/>
                <a:gd name="connsiteX2" fmla="*/ 1569308 w 1569308"/>
                <a:gd name="connsiteY2" fmla="*/ 1124465 h 1136821"/>
                <a:gd name="connsiteX3" fmla="*/ 1433384 w 1569308"/>
                <a:gd name="connsiteY3" fmla="*/ 0 h 1136821"/>
                <a:gd name="connsiteX4" fmla="*/ 420130 w 1569308"/>
                <a:gd name="connsiteY4" fmla="*/ 74140 h 1136821"/>
                <a:gd name="connsiteX0" fmla="*/ 420130 w 1569308"/>
                <a:gd name="connsiteY0" fmla="*/ 74140 h 1136821"/>
                <a:gd name="connsiteX1" fmla="*/ 0 w 1569308"/>
                <a:gd name="connsiteY1" fmla="*/ 1136821 h 1136821"/>
                <a:gd name="connsiteX2" fmla="*/ 1569308 w 1569308"/>
                <a:gd name="connsiteY2" fmla="*/ 1124465 h 1136821"/>
                <a:gd name="connsiteX3" fmla="*/ 1433384 w 1569308"/>
                <a:gd name="connsiteY3" fmla="*/ 0 h 1136821"/>
                <a:gd name="connsiteX4" fmla="*/ 420130 w 1569308"/>
                <a:gd name="connsiteY4" fmla="*/ 74140 h 1136821"/>
                <a:gd name="connsiteX0" fmla="*/ 420130 w 1495168"/>
                <a:gd name="connsiteY0" fmla="*/ 74140 h 1136822"/>
                <a:gd name="connsiteX1" fmla="*/ 0 w 1495168"/>
                <a:gd name="connsiteY1" fmla="*/ 1136821 h 1136822"/>
                <a:gd name="connsiteX2" fmla="*/ 1495168 w 1495168"/>
                <a:gd name="connsiteY2" fmla="*/ 1136822 h 1136822"/>
                <a:gd name="connsiteX3" fmla="*/ 1433384 w 1495168"/>
                <a:gd name="connsiteY3" fmla="*/ 0 h 1136822"/>
                <a:gd name="connsiteX4" fmla="*/ 420130 w 1495168"/>
                <a:gd name="connsiteY4" fmla="*/ 74140 h 1136822"/>
                <a:gd name="connsiteX0" fmla="*/ 420130 w 1495168"/>
                <a:gd name="connsiteY0" fmla="*/ 74140 h 1136822"/>
                <a:gd name="connsiteX1" fmla="*/ 0 w 1495168"/>
                <a:gd name="connsiteY1" fmla="*/ 1136821 h 1136822"/>
                <a:gd name="connsiteX2" fmla="*/ 1495168 w 1495168"/>
                <a:gd name="connsiteY2" fmla="*/ 1136822 h 1136822"/>
                <a:gd name="connsiteX3" fmla="*/ 1433384 w 1495168"/>
                <a:gd name="connsiteY3" fmla="*/ 0 h 1136822"/>
                <a:gd name="connsiteX4" fmla="*/ 420130 w 1495168"/>
                <a:gd name="connsiteY4" fmla="*/ 74140 h 113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168" h="1136822">
                  <a:moveTo>
                    <a:pt x="420130" y="74140"/>
                  </a:moveTo>
                  <a:cubicBezTo>
                    <a:pt x="403654" y="440724"/>
                    <a:pt x="424248" y="634313"/>
                    <a:pt x="0" y="1136821"/>
                  </a:cubicBezTo>
                  <a:lnTo>
                    <a:pt x="1495168" y="1136822"/>
                  </a:lnTo>
                  <a:cubicBezTo>
                    <a:pt x="1252152" y="700216"/>
                    <a:pt x="1416908" y="399535"/>
                    <a:pt x="1433384" y="0"/>
                  </a:cubicBezTo>
                  <a:lnTo>
                    <a:pt x="420130" y="7414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X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664C938-BC50-8D45-8F9E-BE2CE400D4A8}"/>
                </a:ext>
              </a:extLst>
            </p:cNvPr>
            <p:cNvSpPr txBox="1"/>
            <p:nvPr/>
          </p:nvSpPr>
          <p:spPr>
            <a:xfrm>
              <a:off x="2286000" y="2602468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Inputs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5A9C45C-7141-DD4F-9BDE-21A558E3118C}"/>
              </a:ext>
            </a:extLst>
          </p:cNvPr>
          <p:cNvGrpSpPr/>
          <p:nvPr/>
        </p:nvGrpSpPr>
        <p:grpSpPr>
          <a:xfrm>
            <a:off x="5404021" y="1892070"/>
            <a:ext cx="1371598" cy="1079730"/>
            <a:chOff x="5404021" y="1892070"/>
            <a:chExt cx="1371598" cy="1079730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6989B32-146A-F64C-8120-383AC3179A48}"/>
                </a:ext>
              </a:extLst>
            </p:cNvPr>
            <p:cNvSpPr/>
            <p:nvPr/>
          </p:nvSpPr>
          <p:spPr>
            <a:xfrm flipH="1">
              <a:off x="5404021" y="1892070"/>
              <a:ext cx="1371598" cy="1079730"/>
            </a:xfrm>
            <a:custGeom>
              <a:avLst/>
              <a:gdLst>
                <a:gd name="connsiteX0" fmla="*/ 420130 w 1569308"/>
                <a:gd name="connsiteY0" fmla="*/ 74140 h 1136821"/>
                <a:gd name="connsiteX1" fmla="*/ 0 w 1569308"/>
                <a:gd name="connsiteY1" fmla="*/ 1136821 h 1136821"/>
                <a:gd name="connsiteX2" fmla="*/ 1569308 w 1569308"/>
                <a:gd name="connsiteY2" fmla="*/ 1124465 h 1136821"/>
                <a:gd name="connsiteX3" fmla="*/ 1433384 w 1569308"/>
                <a:gd name="connsiteY3" fmla="*/ 0 h 1136821"/>
                <a:gd name="connsiteX4" fmla="*/ 420130 w 1569308"/>
                <a:gd name="connsiteY4" fmla="*/ 74140 h 1136821"/>
                <a:gd name="connsiteX0" fmla="*/ 109095 w 1569308"/>
                <a:gd name="connsiteY0" fmla="*/ 0 h 1173118"/>
                <a:gd name="connsiteX1" fmla="*/ 0 w 1569308"/>
                <a:gd name="connsiteY1" fmla="*/ 1173118 h 1173118"/>
                <a:gd name="connsiteX2" fmla="*/ 1569308 w 1569308"/>
                <a:gd name="connsiteY2" fmla="*/ 1160762 h 1173118"/>
                <a:gd name="connsiteX3" fmla="*/ 1433384 w 1569308"/>
                <a:gd name="connsiteY3" fmla="*/ 36297 h 1173118"/>
                <a:gd name="connsiteX4" fmla="*/ 109095 w 1569308"/>
                <a:gd name="connsiteY4" fmla="*/ 0 h 1173118"/>
                <a:gd name="connsiteX0" fmla="*/ 109095 w 1569308"/>
                <a:gd name="connsiteY0" fmla="*/ 0 h 1173118"/>
                <a:gd name="connsiteX1" fmla="*/ 0 w 1569308"/>
                <a:gd name="connsiteY1" fmla="*/ 1173118 h 1173118"/>
                <a:gd name="connsiteX2" fmla="*/ 1569308 w 1569308"/>
                <a:gd name="connsiteY2" fmla="*/ 1160762 h 1173118"/>
                <a:gd name="connsiteX3" fmla="*/ 1433384 w 1569308"/>
                <a:gd name="connsiteY3" fmla="*/ 36297 h 1173118"/>
                <a:gd name="connsiteX4" fmla="*/ 109095 w 1569308"/>
                <a:gd name="connsiteY4" fmla="*/ 0 h 1173118"/>
                <a:gd name="connsiteX0" fmla="*/ 109095 w 1569308"/>
                <a:gd name="connsiteY0" fmla="*/ 0 h 1173118"/>
                <a:gd name="connsiteX1" fmla="*/ 0 w 1569308"/>
                <a:gd name="connsiteY1" fmla="*/ 1173118 h 1173118"/>
                <a:gd name="connsiteX2" fmla="*/ 1569308 w 1569308"/>
                <a:gd name="connsiteY2" fmla="*/ 1160762 h 1173118"/>
                <a:gd name="connsiteX3" fmla="*/ 1433384 w 1569308"/>
                <a:gd name="connsiteY3" fmla="*/ 36297 h 1173118"/>
                <a:gd name="connsiteX4" fmla="*/ 109095 w 1569308"/>
                <a:gd name="connsiteY4" fmla="*/ 0 h 1173118"/>
                <a:gd name="connsiteX0" fmla="*/ 109095 w 1569308"/>
                <a:gd name="connsiteY0" fmla="*/ 0 h 1173118"/>
                <a:gd name="connsiteX1" fmla="*/ 0 w 1569308"/>
                <a:gd name="connsiteY1" fmla="*/ 1173118 h 1173118"/>
                <a:gd name="connsiteX2" fmla="*/ 1569308 w 1569308"/>
                <a:gd name="connsiteY2" fmla="*/ 1160762 h 1173118"/>
                <a:gd name="connsiteX3" fmla="*/ 1376833 w 1569308"/>
                <a:gd name="connsiteY3" fmla="*/ 109923 h 1173118"/>
                <a:gd name="connsiteX4" fmla="*/ 109095 w 1569308"/>
                <a:gd name="connsiteY4" fmla="*/ 0 h 1173118"/>
                <a:gd name="connsiteX0" fmla="*/ 167218 w 1569308"/>
                <a:gd name="connsiteY0" fmla="*/ 0 h 1072224"/>
                <a:gd name="connsiteX1" fmla="*/ 0 w 1569308"/>
                <a:gd name="connsiteY1" fmla="*/ 1072224 h 1072224"/>
                <a:gd name="connsiteX2" fmla="*/ 1569308 w 1569308"/>
                <a:gd name="connsiteY2" fmla="*/ 1059868 h 1072224"/>
                <a:gd name="connsiteX3" fmla="*/ 1376833 w 1569308"/>
                <a:gd name="connsiteY3" fmla="*/ 9029 h 1072224"/>
                <a:gd name="connsiteX4" fmla="*/ 167218 w 1569308"/>
                <a:gd name="connsiteY4" fmla="*/ 0 h 1072224"/>
                <a:gd name="connsiteX0" fmla="*/ 167218 w 1569308"/>
                <a:gd name="connsiteY0" fmla="*/ 0 h 1072224"/>
                <a:gd name="connsiteX1" fmla="*/ 0 w 1569308"/>
                <a:gd name="connsiteY1" fmla="*/ 1072224 h 1072224"/>
                <a:gd name="connsiteX2" fmla="*/ 1569308 w 1569308"/>
                <a:gd name="connsiteY2" fmla="*/ 1059868 h 1072224"/>
                <a:gd name="connsiteX3" fmla="*/ 1376833 w 1569308"/>
                <a:gd name="connsiteY3" fmla="*/ 9029 h 1072224"/>
                <a:gd name="connsiteX4" fmla="*/ 167218 w 1569308"/>
                <a:gd name="connsiteY4" fmla="*/ 0 h 1072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308" h="1072224">
                  <a:moveTo>
                    <a:pt x="167218" y="0"/>
                  </a:moveTo>
                  <a:cubicBezTo>
                    <a:pt x="283620" y="624527"/>
                    <a:pt x="36365" y="681185"/>
                    <a:pt x="0" y="1072224"/>
                  </a:cubicBezTo>
                  <a:lnTo>
                    <a:pt x="1569308" y="1059868"/>
                  </a:lnTo>
                  <a:cubicBezTo>
                    <a:pt x="1524000" y="685046"/>
                    <a:pt x="1210072" y="506560"/>
                    <a:pt x="1376833" y="9029"/>
                  </a:cubicBezTo>
                  <a:lnTo>
                    <a:pt x="1672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B7D1A23-1710-624B-890B-3A299250CC70}"/>
                </a:ext>
              </a:extLst>
            </p:cNvPr>
            <p:cNvSpPr txBox="1"/>
            <p:nvPr/>
          </p:nvSpPr>
          <p:spPr>
            <a:xfrm>
              <a:off x="5715000" y="2596288"/>
              <a:ext cx="825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Target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C2195F8-DCF1-5B47-B479-2B5EF882ADD9}"/>
              </a:ext>
            </a:extLst>
          </p:cNvPr>
          <p:cNvGrpSpPr/>
          <p:nvPr/>
        </p:nvGrpSpPr>
        <p:grpSpPr>
          <a:xfrm>
            <a:off x="2984145" y="5334000"/>
            <a:ext cx="2426055" cy="1449524"/>
            <a:chOff x="2984145" y="5334000"/>
            <a:chExt cx="2426055" cy="144952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08E10DE-3B06-7543-810B-7FED03875497}"/>
                </a:ext>
              </a:extLst>
            </p:cNvPr>
            <p:cNvGrpSpPr/>
            <p:nvPr/>
          </p:nvGrpSpPr>
          <p:grpSpPr>
            <a:xfrm>
              <a:off x="2984145" y="5334000"/>
              <a:ext cx="2426055" cy="1049905"/>
              <a:chOff x="2984145" y="5334000"/>
              <a:chExt cx="2426055" cy="104990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15EC0668-DC6A-DA41-A6A7-E0FEF6D84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2746" y="5334000"/>
                <a:ext cx="1832654" cy="1049905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5814801-0A50-3A47-AA01-33C7D86CC4DC}"/>
                  </a:ext>
                </a:extLst>
              </p:cNvPr>
              <p:cNvSpPr txBox="1"/>
              <p:nvPr/>
            </p:nvSpPr>
            <p:spPr>
              <a:xfrm>
                <a:off x="2984145" y="5685405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x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AC835D4-17A8-E642-900E-6C39718EECEC}"/>
                  </a:ext>
                </a:extLst>
              </p:cNvPr>
              <p:cNvSpPr txBox="1"/>
              <p:nvPr/>
            </p:nvSpPr>
            <p:spPr>
              <a:xfrm>
                <a:off x="5071646" y="5685405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Y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7B59B58-A762-3E4A-B8C4-7D3A2DD129DC}"/>
                </a:ext>
              </a:extLst>
            </p:cNvPr>
            <p:cNvGrpSpPr/>
            <p:nvPr/>
          </p:nvGrpSpPr>
          <p:grpSpPr>
            <a:xfrm>
              <a:off x="3048000" y="6054737"/>
              <a:ext cx="2192923" cy="728787"/>
              <a:chOff x="3048000" y="6054737"/>
              <a:chExt cx="2192923" cy="728787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FCD4D25-D04B-0947-BF9C-AE78CB0472E7}"/>
                  </a:ext>
                </a:extLst>
              </p:cNvPr>
              <p:cNvGrpSpPr/>
              <p:nvPr/>
            </p:nvGrpSpPr>
            <p:grpSpPr>
              <a:xfrm>
                <a:off x="3048000" y="6054737"/>
                <a:ext cx="2192923" cy="728787"/>
                <a:chOff x="3048000" y="6054737"/>
                <a:chExt cx="2192923" cy="728787"/>
              </a:xfrm>
            </p:grpSpPr>
            <p:cxnSp>
              <p:nvCxnSpPr>
                <p:cNvPr id="15" name="Elbow Connector 14">
                  <a:extLst>
                    <a:ext uri="{FF2B5EF4-FFF2-40B4-BE49-F238E27FC236}">
                      <a16:creationId xmlns:a16="http://schemas.microsoft.com/office/drawing/2014/main" id="{F10B2039-5395-BA42-AA55-3DA4016233FB}"/>
                    </a:ext>
                  </a:extLst>
                </p:cNvPr>
                <p:cNvCxnSpPr>
                  <a:cxnSpLocks/>
                  <a:stCxn id="43" idx="2"/>
                </p:cNvCxnSpPr>
                <p:nvPr/>
              </p:nvCxnSpPr>
              <p:spPr>
                <a:xfrm rot="5400000">
                  <a:off x="4056775" y="5455805"/>
                  <a:ext cx="585216" cy="1783080"/>
                </a:xfrm>
                <a:prstGeom prst="bentConnector2">
                  <a:avLst/>
                </a:prstGeom>
                <a:ln w="2222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126" name="Picture 6" descr="\def\f{\vect{f}(t)}&#10;\def\fp{\vect{f}(t-\tau)}&#10;\def\P{\vect{P}(t)}&#10;\def\S{\vect{S}(\nu)}&#10;\def\Pm{\tilde{\vect{P}}(t)}&#10;\def\Sm{\tilde{\vect{S}}(\nu)}&#10;\def\Ns{\vect{\mathcal{N}}_\nu}&#10;\def\Nt{\vect{\mathcal{N}}_t}&#10;\def\R{\mathbb{R}}&#10;\def\L{\mathcal{L}}&#10;\def\Lcc{\mathcal{L_\mathrm{cc}}}&#10;\def\F{\vect{\Phi}}&#10;\def\vphi{\vect{\phi}}&#10;\def\A{\vect{A}}&#10;\def\vy{\vect{y}}&#10;\def\vx{\vect{x}}&#10;\def\vyi{\vect{y}}&#10;\def\vxi{\vect{x}}&#10;% \def\valpha{\vect{\alpha}}&#10;\def\ymin {\underset{\vyi}{\mathrm{argmin} }\,}&#10;\begin{align*}&#10;\begin{align}&#10;\Lcc &#10;\label{eq:loss_cc}&#10;\end{align}&#10;\end{align*}">
                  <a:extLst>
                    <a:ext uri="{FF2B5EF4-FFF2-40B4-BE49-F238E27FC236}">
                      <a16:creationId xmlns:a16="http://schemas.microsoft.com/office/drawing/2014/main" id="{4FC2B108-8858-BF41-BCF6-0DB99F2A36D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0" y="6531160"/>
                  <a:ext cx="401649" cy="2523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22FB6BC1-BDAD-D841-9F8A-9D75B41C77D0}"/>
                    </a:ext>
                  </a:extLst>
                </p:cNvPr>
                <p:cNvCxnSpPr>
                  <a:stCxn id="42" idx="2"/>
                </p:cNvCxnSpPr>
                <p:nvPr/>
              </p:nvCxnSpPr>
              <p:spPr>
                <a:xfrm>
                  <a:off x="3140598" y="6054737"/>
                  <a:ext cx="0" cy="427605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C051E5B-1BE2-CF49-AB90-126B2241B223}"/>
                  </a:ext>
                </a:extLst>
              </p:cNvPr>
              <p:cNvSpPr/>
              <p:nvPr/>
            </p:nvSpPr>
            <p:spPr>
              <a:xfrm>
                <a:off x="4114801" y="6477000"/>
                <a:ext cx="457200" cy="30480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Symbol" pitchFamily="2" charset="2"/>
                  </a:rPr>
                  <a:t>F</a:t>
                </a:r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1802868-51D1-FC46-A011-DDECF01A2B4E}"/>
              </a:ext>
            </a:extLst>
          </p:cNvPr>
          <p:cNvSpPr txBox="1"/>
          <p:nvPr/>
        </p:nvSpPr>
        <p:spPr>
          <a:xfrm>
            <a:off x="76200" y="6172200"/>
            <a:ext cx="2961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Caveat: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  <a:cs typeface="Sylfaen" panose="020F0502020204030204" pitchFamily="34" charset="0"/>
              </a:rPr>
              <a:t>F</a:t>
            </a:r>
            <a:r>
              <a:rPr lang="en-US" dirty="0">
                <a:solidFill>
                  <a:srgbClr val="FF0000"/>
                </a:solidFill>
              </a:rPr>
              <a:t> must be differentiable!</a:t>
            </a:r>
          </a:p>
        </p:txBody>
      </p:sp>
    </p:spTree>
    <p:extLst>
      <p:ext uri="{BB962C8B-B14F-4D97-AF65-F5344CB8AC3E}">
        <p14:creationId xmlns:p14="http://schemas.microsoft.com/office/powerpoint/2010/main" val="28826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/>
      <p:bldP spid="32" grpId="0"/>
      <p:bldP spid="39" grpId="0"/>
      <p:bldP spid="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6472927" y="4643735"/>
            <a:ext cx="2365373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Input power points</a:t>
            </a:r>
          </a:p>
          <a:p>
            <a:pPr algn="ctr"/>
            <a:r>
              <a:rPr lang="en-US" sz="1400" dirty="0"/>
              <a:t>(3fs FWHM resolution)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77001" y="2667000"/>
            <a:ext cx="230380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Input spectral power points (80meV FWHM resolution)</a:t>
            </a:r>
          </a:p>
        </p:txBody>
      </p:sp>
      <p:sp>
        <p:nvSpPr>
          <p:cNvPr id="55" name="Down Arrow 54"/>
          <p:cNvSpPr/>
          <p:nvPr/>
        </p:nvSpPr>
        <p:spPr>
          <a:xfrm rot="16727407">
            <a:off x="6224440" y="5338723"/>
            <a:ext cx="377915" cy="4296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6250638" cy="2590801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819400" y="6350913"/>
            <a:ext cx="2971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charset="0"/>
              </a:rPr>
              <a:t>Maxwell, Timothy J., et al. International Society for Optics and Photonics, 2014.</a:t>
            </a:r>
            <a:endParaRPr lang="en-US" sz="1100" dirty="0"/>
          </a:p>
        </p:txBody>
      </p:sp>
      <p:sp>
        <p:nvSpPr>
          <p:cNvPr id="58" name="Down Arrow 57"/>
          <p:cNvSpPr/>
          <p:nvPr/>
        </p:nvSpPr>
        <p:spPr>
          <a:xfrm rot="14474117">
            <a:off x="5987057" y="3909018"/>
            <a:ext cx="377915" cy="84436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59" name="Picture 58" descr="Screen Shot 2020-12-29 at 1.31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257800"/>
            <a:ext cx="1143000" cy="87909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7280579" y="6131136"/>
            <a:ext cx="796621" cy="345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B1EEE"/>
                </a:solidFill>
              </a:rPr>
              <a:t>power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090689" y="4004846"/>
            <a:ext cx="1062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B1EEE"/>
                </a:solidFill>
              </a:rPr>
              <a:t>Spectrum</a:t>
            </a:r>
          </a:p>
        </p:txBody>
      </p:sp>
      <p:pic>
        <p:nvPicPr>
          <p:cNvPr id="62" name="Picture 61" descr="Screen Shot 2020-12-29 at 1.30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200400"/>
            <a:ext cx="1143000" cy="786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371601"/>
            <a:ext cx="846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Measure amplitude of power/spectrum: can I recover phase?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X-ray Pulse Reconstruction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24</a:t>
            </a:fld>
            <a:endParaRPr lang="en-US" sz="1200" dirty="0"/>
          </a:p>
        </p:txBody>
      </p:sp>
      <p:pic>
        <p:nvPicPr>
          <p:cNvPr id="23" name="Picture 22" descr="Histogram&#10;&#10;Description automatically generated">
            <a:extLst>
              <a:ext uri="{FF2B5EF4-FFF2-40B4-BE49-F238E27FC236}">
                <a16:creationId xmlns:a16="http://schemas.microsoft.com/office/drawing/2014/main" id="{BA090953-F86A-EE44-B225-9ADF66AB2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9" y="1985667"/>
            <a:ext cx="3712332" cy="231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33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6472927" y="4643735"/>
            <a:ext cx="2365373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Input power points</a:t>
            </a:r>
          </a:p>
          <a:p>
            <a:pPr algn="ctr"/>
            <a:r>
              <a:rPr lang="en-US" sz="1400" dirty="0"/>
              <a:t>(3fs FWHM resolution)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77001" y="2667000"/>
            <a:ext cx="230380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Input spectral power points (80meV FWHM resolution)</a:t>
            </a:r>
          </a:p>
        </p:txBody>
      </p:sp>
      <p:sp>
        <p:nvSpPr>
          <p:cNvPr id="55" name="Down Arrow 54"/>
          <p:cNvSpPr/>
          <p:nvPr/>
        </p:nvSpPr>
        <p:spPr>
          <a:xfrm rot="16727407">
            <a:off x="6224440" y="5338723"/>
            <a:ext cx="377915" cy="4296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6250638" cy="2590801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819400" y="6350913"/>
            <a:ext cx="2971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charset="0"/>
              </a:rPr>
              <a:t>Maxwell, Timothy J., et al. International Society for Optics and Photonics, 2014.</a:t>
            </a:r>
            <a:endParaRPr lang="en-US" sz="1100" dirty="0"/>
          </a:p>
        </p:txBody>
      </p:sp>
      <p:sp>
        <p:nvSpPr>
          <p:cNvPr id="58" name="Down Arrow 57"/>
          <p:cNvSpPr/>
          <p:nvPr/>
        </p:nvSpPr>
        <p:spPr>
          <a:xfrm rot="14474117">
            <a:off x="5987057" y="3909018"/>
            <a:ext cx="377915" cy="84436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59" name="Picture 58" descr="Screen Shot 2020-12-29 at 1.31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257800"/>
            <a:ext cx="1143000" cy="87909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7280579" y="6131136"/>
            <a:ext cx="796621" cy="345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B1EEE"/>
                </a:solidFill>
              </a:rPr>
              <a:t>power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090689" y="4004846"/>
            <a:ext cx="1062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B1EEE"/>
                </a:solidFill>
              </a:rPr>
              <a:t>Spectrum</a:t>
            </a:r>
          </a:p>
        </p:txBody>
      </p:sp>
      <p:pic>
        <p:nvPicPr>
          <p:cNvPr id="62" name="Picture 61" descr="Screen Shot 2020-12-29 at 1.30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200400"/>
            <a:ext cx="1143000" cy="78638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81000" y="2209800"/>
            <a:ext cx="4387446" cy="2082463"/>
            <a:chOff x="381000" y="2209800"/>
            <a:chExt cx="4387446" cy="2082463"/>
          </a:xfrm>
        </p:grpSpPr>
        <p:sp>
          <p:nvSpPr>
            <p:cNvPr id="5" name="TextBox 4"/>
            <p:cNvSpPr txBox="1"/>
            <p:nvPr/>
          </p:nvSpPr>
          <p:spPr>
            <a:xfrm>
              <a:off x="381000" y="2209800"/>
              <a:ext cx="1828800" cy="707886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Measure Power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1" y="3276600"/>
              <a:ext cx="1752600" cy="1015663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Measure Spectral power</a:t>
              </a:r>
            </a:p>
          </p:txBody>
        </p:sp>
        <p:cxnSp>
          <p:nvCxnSpPr>
            <p:cNvPr id="6" name="Straight Arrow Connector 5"/>
            <p:cNvCxnSpPr>
              <a:stCxn id="5" idx="3"/>
            </p:cNvCxnSpPr>
            <p:nvPr/>
          </p:nvCxnSpPr>
          <p:spPr>
            <a:xfrm>
              <a:off x="2209800" y="2563743"/>
              <a:ext cx="1371600" cy="408057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572636" y="2624664"/>
              <a:ext cx="1195810" cy="1015663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Guess </a:t>
              </a:r>
            </a:p>
            <a:p>
              <a:pPr algn="ctr"/>
              <a:r>
                <a:rPr lang="en-US" sz="2000" b="1" dirty="0"/>
                <a:t>Field</a:t>
              </a:r>
            </a:p>
            <a:p>
              <a:pPr algn="ctr"/>
              <a:r>
                <a:rPr lang="en-US" sz="2000" b="1" dirty="0"/>
                <a:t>F(t),F(w)</a:t>
              </a:r>
            </a:p>
          </p:txBody>
        </p:sp>
        <p:cxnSp>
          <p:nvCxnSpPr>
            <p:cNvPr id="28" name="Straight Arrow Connector 27"/>
            <p:cNvCxnSpPr>
              <a:endCxn id="19" idx="3"/>
            </p:cNvCxnSpPr>
            <p:nvPr/>
          </p:nvCxnSpPr>
          <p:spPr>
            <a:xfrm flipH="1">
              <a:off x="2209801" y="3200400"/>
              <a:ext cx="1371599" cy="584032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X-ray Pulse Reconstruction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25</a:t>
            </a:fld>
            <a:endParaRPr lang="en-US" sz="1200" dirty="0"/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59864FCD-DA3D-6146-A22F-28EFDA935056}"/>
              </a:ext>
            </a:extLst>
          </p:cNvPr>
          <p:cNvSpPr/>
          <p:nvPr/>
        </p:nvSpPr>
        <p:spPr>
          <a:xfrm>
            <a:off x="2209800" y="2819400"/>
            <a:ext cx="914400" cy="52321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ymbol" charset="2"/>
                <a:cs typeface="Symbol" charset="2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89615F-F2B9-0E4F-9D47-40E38627FD44}"/>
              </a:ext>
            </a:extLst>
          </p:cNvPr>
          <p:cNvSpPr txBox="1"/>
          <p:nvPr/>
        </p:nvSpPr>
        <p:spPr>
          <a:xfrm>
            <a:off x="304800" y="1371601"/>
            <a:ext cx="4926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Approach #1: Iterative optimization</a:t>
            </a:r>
          </a:p>
        </p:txBody>
      </p:sp>
    </p:spTree>
    <p:extLst>
      <p:ext uri="{BB962C8B-B14F-4D97-AF65-F5344CB8AC3E}">
        <p14:creationId xmlns:p14="http://schemas.microsoft.com/office/powerpoint/2010/main" val="2362998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81000" y="2209800"/>
            <a:ext cx="4387446" cy="2082463"/>
            <a:chOff x="381000" y="2209800"/>
            <a:chExt cx="4387446" cy="2082463"/>
          </a:xfrm>
        </p:grpSpPr>
        <p:sp>
          <p:nvSpPr>
            <p:cNvPr id="5" name="TextBox 4"/>
            <p:cNvSpPr txBox="1"/>
            <p:nvPr/>
          </p:nvSpPr>
          <p:spPr>
            <a:xfrm>
              <a:off x="381000" y="2209800"/>
              <a:ext cx="1828800" cy="707886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Measure Power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1" y="3276600"/>
              <a:ext cx="1752600" cy="1015663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Measure Spectral power</a:t>
              </a:r>
            </a:p>
          </p:txBody>
        </p:sp>
        <p:cxnSp>
          <p:nvCxnSpPr>
            <p:cNvPr id="6" name="Straight Arrow Connector 5"/>
            <p:cNvCxnSpPr>
              <a:stCxn id="5" idx="3"/>
            </p:cNvCxnSpPr>
            <p:nvPr/>
          </p:nvCxnSpPr>
          <p:spPr>
            <a:xfrm>
              <a:off x="2209800" y="2563743"/>
              <a:ext cx="1371600" cy="408057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572636" y="2624664"/>
              <a:ext cx="1195810" cy="1015663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Guess </a:t>
              </a:r>
            </a:p>
            <a:p>
              <a:pPr algn="ctr"/>
              <a:r>
                <a:rPr lang="en-US" sz="2000" b="1" dirty="0"/>
                <a:t>Field</a:t>
              </a:r>
            </a:p>
            <a:p>
              <a:pPr algn="ctr"/>
              <a:r>
                <a:rPr lang="en-US" sz="2000" b="1" dirty="0"/>
                <a:t>F(t),F(w)</a:t>
              </a:r>
            </a:p>
          </p:txBody>
        </p:sp>
        <p:cxnSp>
          <p:nvCxnSpPr>
            <p:cNvPr id="28" name="Straight Arrow Connector 27"/>
            <p:cNvCxnSpPr>
              <a:endCxn id="19" idx="3"/>
            </p:cNvCxnSpPr>
            <p:nvPr/>
          </p:nvCxnSpPr>
          <p:spPr>
            <a:xfrm flipH="1">
              <a:off x="2209801" y="3200400"/>
              <a:ext cx="1371599" cy="584032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334000" y="2209800"/>
            <a:ext cx="3696066" cy="2057400"/>
            <a:chOff x="5334000" y="2209800"/>
            <a:chExt cx="3696066" cy="2057400"/>
          </a:xfrm>
        </p:grpSpPr>
        <p:pic>
          <p:nvPicPr>
            <p:cNvPr id="31" name="Picture 30" descr="Screen Shot 2018-11-14 at 11.53.08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772" y="2209800"/>
              <a:ext cx="1606533" cy="685800"/>
            </a:xfrm>
            <a:prstGeom prst="rect">
              <a:avLst/>
            </a:prstGeom>
          </p:spPr>
        </p:pic>
        <p:pic>
          <p:nvPicPr>
            <p:cNvPr id="36" name="Picture 35" descr="Screen Shot 2018-11-14 at 11.53.08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772" y="3581400"/>
              <a:ext cx="1606533" cy="6858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 rot="5400000">
              <a:off x="5743932" y="2894546"/>
              <a:ext cx="52691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3200" dirty="0"/>
                <a:t>…</a:t>
              </a:r>
              <a:endParaRPr lang="en-US" sz="3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15200" y="2971800"/>
              <a:ext cx="1714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</a:t>
              </a:r>
              <a:r>
                <a:rPr lang="en-US" sz="2000" baseline="30000" dirty="0"/>
                <a:t>6</a:t>
              </a:r>
              <a:r>
                <a:rPr lang="en-US" sz="2000" dirty="0"/>
                <a:t>-10</a:t>
              </a:r>
              <a:r>
                <a:rPr lang="en-US" sz="2000" baseline="30000" dirty="0"/>
                <a:t>9</a:t>
              </a:r>
              <a:r>
                <a:rPr lang="en-US" sz="2000" dirty="0"/>
                <a:t> times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34000" y="2362200"/>
              <a:ext cx="1082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Pulse #1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334000" y="3669268"/>
              <a:ext cx="1082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Pulse #n</a:t>
              </a:r>
            </a:p>
          </p:txBody>
        </p: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X-ray Pulse Reconstruction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26</a:t>
            </a:fld>
            <a:endParaRPr lang="en-US" sz="1200" dirty="0"/>
          </a:p>
        </p:txBody>
      </p:sp>
      <p:sp>
        <p:nvSpPr>
          <p:cNvPr id="48" name="Left Arrow 47">
            <a:extLst>
              <a:ext uri="{FF2B5EF4-FFF2-40B4-BE49-F238E27FC236}">
                <a16:creationId xmlns:a16="http://schemas.microsoft.com/office/drawing/2014/main" id="{63115E2D-A4ED-1A43-B811-3923DE93CE57}"/>
              </a:ext>
            </a:extLst>
          </p:cNvPr>
          <p:cNvSpPr/>
          <p:nvPr/>
        </p:nvSpPr>
        <p:spPr>
          <a:xfrm>
            <a:off x="2209800" y="2819400"/>
            <a:ext cx="914400" cy="52321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ymbol" charset="2"/>
                <a:cs typeface="Symbol" charset="2"/>
              </a:rPr>
              <a:t>F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84A629-BB59-CF43-AA25-232621873C8D}"/>
              </a:ext>
            </a:extLst>
          </p:cNvPr>
          <p:cNvSpPr txBox="1"/>
          <p:nvPr/>
        </p:nvSpPr>
        <p:spPr>
          <a:xfrm>
            <a:off x="304800" y="1371601"/>
            <a:ext cx="4926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Approach #1: Iterative optimization</a:t>
            </a:r>
          </a:p>
        </p:txBody>
      </p:sp>
    </p:spTree>
    <p:extLst>
      <p:ext uri="{BB962C8B-B14F-4D97-AF65-F5344CB8AC3E}">
        <p14:creationId xmlns:p14="http://schemas.microsoft.com/office/powerpoint/2010/main" val="819325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output_field_R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324350"/>
            <a:ext cx="3276600" cy="2457450"/>
          </a:xfrm>
          <a:prstGeom prst="rect">
            <a:avLst/>
          </a:prstGeom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X-ray Pulse Reconstruction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27</a:t>
            </a:fld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1295400" y="6172200"/>
            <a:ext cx="439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Problem: absolute phase is meaningless!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029" y="2514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1B1EEE"/>
                </a:solidFill>
              </a:rPr>
              <a:t>SimulatedInput</a:t>
            </a:r>
            <a:endParaRPr lang="en-US" sz="2200" b="1" dirty="0">
              <a:solidFill>
                <a:srgbClr val="1B1EEE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72529" y="4182976"/>
            <a:ext cx="7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B1EEE"/>
                </a:solidFill>
              </a:rPr>
              <a:t>power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02698" y="5337645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B1EEE"/>
                </a:solidFill>
              </a:rPr>
              <a:t>Spectrum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78587" y="3361488"/>
            <a:ext cx="1219200" cy="2404976"/>
          </a:xfrm>
          <a:prstGeom prst="roundRect">
            <a:avLst/>
          </a:prstGeom>
          <a:noFill/>
          <a:ln w="38100" cmpd="sng">
            <a:solidFill>
              <a:srgbClr val="1B1E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 descr="Screen Shot 2020-12-29 at 12.5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02" y="4076883"/>
            <a:ext cx="1365392" cy="1014386"/>
          </a:xfrm>
          <a:prstGeom prst="rect">
            <a:avLst/>
          </a:prstGeom>
        </p:spPr>
      </p:pic>
      <p:sp>
        <p:nvSpPr>
          <p:cNvPr id="103" name="Rounded Rectangle 102"/>
          <p:cNvSpPr/>
          <p:nvPr/>
        </p:nvSpPr>
        <p:spPr>
          <a:xfrm>
            <a:off x="5335498" y="2865968"/>
            <a:ext cx="2132102" cy="438912"/>
          </a:xfrm>
          <a:prstGeom prst="roundRect">
            <a:avLst/>
          </a:prstGeom>
          <a:solidFill>
            <a:srgbClr val="DF585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Labeled loss,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473666" y="5101616"/>
            <a:ext cx="1784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B8409"/>
                </a:solidFill>
              </a:rPr>
              <a:t>Predicted Output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256482" y="2020782"/>
            <a:ext cx="22749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1B1EEE"/>
                </a:solidFill>
              </a:rPr>
              <a:t>Simulated Output</a:t>
            </a:r>
          </a:p>
        </p:txBody>
      </p:sp>
      <p:pic>
        <p:nvPicPr>
          <p:cNvPr id="112" name="Picture 111" descr="Screen Shot 2020-12-29 at 1.30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9" y="4649528"/>
            <a:ext cx="1002631" cy="762000"/>
          </a:xfrm>
          <a:prstGeom prst="rect">
            <a:avLst/>
          </a:prstGeom>
        </p:spPr>
      </p:pic>
      <p:pic>
        <p:nvPicPr>
          <p:cNvPr id="113" name="Picture 112" descr="Screen Shot 2020-12-29 at 1.31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7" y="3463753"/>
            <a:ext cx="914400" cy="776868"/>
          </a:xfrm>
          <a:prstGeom prst="rect">
            <a:avLst/>
          </a:prstGeom>
        </p:spPr>
      </p:pic>
      <p:sp>
        <p:nvSpPr>
          <p:cNvPr id="115" name="Rounded Rectangle 114"/>
          <p:cNvSpPr/>
          <p:nvPr/>
        </p:nvSpPr>
        <p:spPr>
          <a:xfrm>
            <a:off x="3623866" y="4030577"/>
            <a:ext cx="1447800" cy="1109576"/>
          </a:xfrm>
          <a:prstGeom prst="roundRect">
            <a:avLst/>
          </a:prstGeom>
          <a:noFill/>
          <a:ln w="38100" cmpd="sng">
            <a:solidFill>
              <a:srgbClr val="0B840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ight Arrow 120"/>
          <p:cNvSpPr/>
          <p:nvPr/>
        </p:nvSpPr>
        <p:spPr>
          <a:xfrm>
            <a:off x="1524000" y="4378153"/>
            <a:ext cx="304800" cy="484632"/>
          </a:xfrm>
          <a:prstGeom prst="rightArrow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/>
          <p:cNvSpPr/>
          <p:nvPr/>
        </p:nvSpPr>
        <p:spPr>
          <a:xfrm>
            <a:off x="3200400" y="4378153"/>
            <a:ext cx="304800" cy="484632"/>
          </a:xfrm>
          <a:prstGeom prst="rightArrow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3672503" y="3997152"/>
            <a:ext cx="59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B8409"/>
                </a:solidFill>
              </a:rPr>
              <a:t>field</a:t>
            </a:r>
          </a:p>
        </p:txBody>
      </p:sp>
      <p:grpSp>
        <p:nvGrpSpPr>
          <p:cNvPr id="126" name="Group 125"/>
          <p:cNvGrpSpPr/>
          <p:nvPr/>
        </p:nvGrpSpPr>
        <p:grpSpPr>
          <a:xfrm>
            <a:off x="3607598" y="2472126"/>
            <a:ext cx="1441151" cy="1121291"/>
            <a:chOff x="3570986" y="2057400"/>
            <a:chExt cx="1534414" cy="1179648"/>
          </a:xfrm>
        </p:grpSpPr>
        <p:pic>
          <p:nvPicPr>
            <p:cNvPr id="127" name="Picture 126" descr="Screen Shot 2020-12-29 at 12.54.56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986" y="2139778"/>
              <a:ext cx="1517705" cy="1033235"/>
            </a:xfrm>
            <a:prstGeom prst="rect">
              <a:avLst/>
            </a:prstGeom>
          </p:spPr>
        </p:pic>
        <p:sp>
          <p:nvSpPr>
            <p:cNvPr id="128" name="Rounded Rectangle 127"/>
            <p:cNvSpPr/>
            <p:nvPr/>
          </p:nvSpPr>
          <p:spPr>
            <a:xfrm>
              <a:off x="3581400" y="2094048"/>
              <a:ext cx="1524000" cy="1143000"/>
            </a:xfrm>
            <a:prstGeom prst="roundRect">
              <a:avLst/>
            </a:prstGeom>
            <a:noFill/>
            <a:ln w="38100" cmpd="sng">
              <a:solidFill>
                <a:srgbClr val="1B1EE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625660" y="2057400"/>
              <a:ext cx="597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1B1EEE"/>
                  </a:solidFill>
                </a:rPr>
                <a:t>field</a:t>
              </a:r>
            </a:p>
          </p:txBody>
        </p:sp>
      </p:grpSp>
      <p:cxnSp>
        <p:nvCxnSpPr>
          <p:cNvPr id="130" name="Straight Arrow Connector 129"/>
          <p:cNvCxnSpPr/>
          <p:nvPr/>
        </p:nvCxnSpPr>
        <p:spPr>
          <a:xfrm>
            <a:off x="5066027" y="3082368"/>
            <a:ext cx="27432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2" name="Picture 131" descr="texclip2020122920094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82432"/>
            <a:ext cx="615164" cy="234821"/>
          </a:xfrm>
          <a:prstGeom prst="rect">
            <a:avLst/>
          </a:prstGeom>
        </p:spPr>
      </p:pic>
      <p:pic>
        <p:nvPicPr>
          <p:cNvPr id="134" name="Picture 133" descr="texclip2020122920144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88" y="5834477"/>
            <a:ext cx="444935" cy="274320"/>
          </a:xfrm>
          <a:prstGeom prst="rect">
            <a:avLst/>
          </a:prstGeom>
        </p:spPr>
      </p:pic>
      <p:cxnSp>
        <p:nvCxnSpPr>
          <p:cNvPr id="135" name="Elbow Connector 134"/>
          <p:cNvCxnSpPr>
            <a:stCxn id="115" idx="0"/>
            <a:endCxn id="103" idx="2"/>
          </p:cNvCxnSpPr>
          <p:nvPr/>
        </p:nvCxnSpPr>
        <p:spPr>
          <a:xfrm rot="5400000" flipH="1" flipV="1">
            <a:off x="5011809" y="2640838"/>
            <a:ext cx="725697" cy="2053783"/>
          </a:xfrm>
          <a:prstGeom prst="bentConnector3">
            <a:avLst>
              <a:gd name="adj1" fmla="val 30064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6" name="Picture 1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3486" y="3962400"/>
            <a:ext cx="1463114" cy="1219200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1676400" y="34290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NN Inverse Model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60367D-B2F9-4743-8CDD-AC1D9AB1309C}"/>
              </a:ext>
            </a:extLst>
          </p:cNvPr>
          <p:cNvSpPr txBox="1"/>
          <p:nvPr/>
        </p:nvSpPr>
        <p:spPr>
          <a:xfrm>
            <a:off x="304800" y="1371601"/>
            <a:ext cx="6315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Approach #2: Train a labeled neural network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682B70-80CF-0941-B77B-799D066122B9}"/>
              </a:ext>
            </a:extLst>
          </p:cNvPr>
          <p:cNvSpPr txBox="1"/>
          <p:nvPr/>
        </p:nvSpPr>
        <p:spPr>
          <a:xfrm>
            <a:off x="0" y="6553199"/>
            <a:ext cx="2731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Ratner et al., Opt. Exp., 2021</a:t>
            </a:r>
          </a:p>
        </p:txBody>
      </p:sp>
    </p:spTree>
    <p:extLst>
      <p:ext uri="{BB962C8B-B14F-4D97-AF65-F5344CB8AC3E}">
        <p14:creationId xmlns:p14="http://schemas.microsoft.com/office/powerpoint/2010/main" val="44155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X-ray Pulse Reconstruction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28</a:t>
            </a:fld>
            <a:endParaRPr 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6029" y="2942020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1B1EEE"/>
                </a:solidFill>
              </a:rPr>
              <a:t>Input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72529" y="4182976"/>
            <a:ext cx="7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B1EEE"/>
                </a:solidFill>
              </a:rPr>
              <a:t>power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02698" y="5337645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B1EEE"/>
                </a:solidFill>
              </a:rPr>
              <a:t>Spectrum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78587" y="3361488"/>
            <a:ext cx="1219200" cy="2404976"/>
          </a:xfrm>
          <a:prstGeom prst="roundRect">
            <a:avLst/>
          </a:prstGeom>
          <a:noFill/>
          <a:ln w="38100" cmpd="sng">
            <a:solidFill>
              <a:srgbClr val="1B1E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 descr="Screen Shot 2020-12-29 at 12.51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02" y="4076883"/>
            <a:ext cx="1365392" cy="1014386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7609947" y="3497178"/>
            <a:ext cx="1087933" cy="2226513"/>
            <a:chOff x="5639571" y="2895600"/>
            <a:chExt cx="1087933" cy="2226513"/>
          </a:xfrm>
        </p:grpSpPr>
        <p:pic>
          <p:nvPicPr>
            <p:cNvPr id="76" name="Picture 75" descr="Screen Shot 2020-12-29 at 1.15.1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2895600"/>
              <a:ext cx="850900" cy="842626"/>
            </a:xfrm>
            <a:prstGeom prst="rect">
              <a:avLst/>
            </a:prstGeom>
          </p:spPr>
        </p:pic>
        <p:pic>
          <p:nvPicPr>
            <p:cNvPr id="77" name="Picture 76" descr="Screen Shot 2020-12-29 at 1.16.08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3980411"/>
              <a:ext cx="914400" cy="743989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5799322" y="3598112"/>
              <a:ext cx="7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B8409"/>
                  </a:solidFill>
                </a:rPr>
                <a:t>power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39571" y="4752781"/>
              <a:ext cx="1087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B8409"/>
                  </a:solidFill>
                </a:rPr>
                <a:t>Spectrum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391400" y="2659267"/>
            <a:ext cx="1470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B8409"/>
                </a:solidFill>
              </a:rPr>
              <a:t>Predicted Input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473666" y="5101616"/>
            <a:ext cx="1784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B8409"/>
                </a:solidFill>
              </a:rPr>
              <a:t>Predicted Output</a:t>
            </a:r>
          </a:p>
        </p:txBody>
      </p:sp>
      <p:pic>
        <p:nvPicPr>
          <p:cNvPr id="83" name="Picture 82" descr="Screen Shot 2020-12-29 at 1.30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9" y="4649528"/>
            <a:ext cx="1002631" cy="762000"/>
          </a:xfrm>
          <a:prstGeom prst="rect">
            <a:avLst/>
          </a:prstGeom>
        </p:spPr>
      </p:pic>
      <p:pic>
        <p:nvPicPr>
          <p:cNvPr id="84" name="Picture 83" descr="Screen Shot 2020-12-29 at 1.31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7" y="3463753"/>
            <a:ext cx="914400" cy="776868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7559048" y="3420977"/>
            <a:ext cx="1219200" cy="2404976"/>
          </a:xfrm>
          <a:prstGeom prst="roundRect">
            <a:avLst/>
          </a:prstGeom>
          <a:noFill/>
          <a:ln w="38100" cmpd="sng">
            <a:solidFill>
              <a:srgbClr val="0B840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3623866" y="4030577"/>
            <a:ext cx="1447800" cy="1109576"/>
          </a:xfrm>
          <a:prstGeom prst="roundRect">
            <a:avLst/>
          </a:prstGeom>
          <a:noFill/>
          <a:ln w="38100" cmpd="sng">
            <a:solidFill>
              <a:srgbClr val="0B840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Elbow Connector 86"/>
          <p:cNvCxnSpPr>
            <a:stCxn id="89" idx="3"/>
            <a:endCxn id="85" idx="2"/>
          </p:cNvCxnSpPr>
          <p:nvPr/>
        </p:nvCxnSpPr>
        <p:spPr>
          <a:xfrm flipV="1">
            <a:off x="4038600" y="5825953"/>
            <a:ext cx="4130048" cy="337103"/>
          </a:xfrm>
          <a:prstGeom prst="bentConnector2">
            <a:avLst/>
          </a:prstGeom>
          <a:ln w="28575" cmpd="sng">
            <a:solidFill>
              <a:srgbClr val="00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89" idx="1"/>
            <a:endCxn id="72" idx="2"/>
          </p:cNvCxnSpPr>
          <p:nvPr/>
        </p:nvCxnSpPr>
        <p:spPr>
          <a:xfrm rot="10800000">
            <a:off x="788188" y="5766464"/>
            <a:ext cx="1066585" cy="396592"/>
          </a:xfrm>
          <a:prstGeom prst="bentConnector2">
            <a:avLst/>
          </a:prstGeom>
          <a:ln w="28575" cmpd="sng">
            <a:solidFill>
              <a:srgbClr val="00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ounded Rectangle 89"/>
          <p:cNvSpPr/>
          <p:nvPr/>
        </p:nvSpPr>
        <p:spPr>
          <a:xfrm>
            <a:off x="5723695" y="4149552"/>
            <a:ext cx="1219200" cy="9144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Physics forward model, </a:t>
            </a:r>
            <a:r>
              <a:rPr lang="en-US" sz="1800" dirty="0">
                <a:latin typeface="Symbol" charset="2"/>
                <a:cs typeface="Symbol" charset="2"/>
              </a:rPr>
              <a:t>F</a:t>
            </a:r>
          </a:p>
        </p:txBody>
      </p:sp>
      <p:sp>
        <p:nvSpPr>
          <p:cNvPr id="94" name="Right Arrow 93"/>
          <p:cNvSpPr/>
          <p:nvPr/>
        </p:nvSpPr>
        <p:spPr>
          <a:xfrm>
            <a:off x="5260856" y="4378153"/>
            <a:ext cx="304800" cy="484632"/>
          </a:xfrm>
          <a:prstGeom prst="rightArrow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/>
          <p:cNvSpPr/>
          <p:nvPr/>
        </p:nvSpPr>
        <p:spPr>
          <a:xfrm>
            <a:off x="7111927" y="4378153"/>
            <a:ext cx="304800" cy="484632"/>
          </a:xfrm>
          <a:prstGeom prst="rightArrow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672503" y="3997152"/>
            <a:ext cx="59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B8409"/>
                </a:solidFill>
              </a:rPr>
              <a:t>field</a:t>
            </a:r>
          </a:p>
        </p:txBody>
      </p:sp>
      <p:pic>
        <p:nvPicPr>
          <p:cNvPr id="103" name="Picture 102" descr="texclip2020122920094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98" y="2982432"/>
            <a:ext cx="615164" cy="234821"/>
          </a:xfrm>
          <a:prstGeom prst="rect">
            <a:avLst/>
          </a:prstGeom>
        </p:spPr>
      </p:pic>
      <p:pic>
        <p:nvPicPr>
          <p:cNvPr id="105" name="Picture 104" descr="texclip2020122920144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88" y="5834477"/>
            <a:ext cx="444935" cy="274320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381000" y="17526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“Physics-informed neural network” (PINN)</a:t>
            </a:r>
          </a:p>
          <a:p>
            <a:pPr algn="ctr"/>
            <a:r>
              <a:rPr lang="en-US" dirty="0"/>
              <a:t>Advantages: No need for labeled data, train directly on experimental data</a:t>
            </a:r>
          </a:p>
        </p:txBody>
      </p:sp>
      <p:sp>
        <p:nvSpPr>
          <p:cNvPr id="110" name="Right Arrow 109"/>
          <p:cNvSpPr/>
          <p:nvPr/>
        </p:nvSpPr>
        <p:spPr>
          <a:xfrm>
            <a:off x="1524000" y="4378153"/>
            <a:ext cx="304800" cy="484632"/>
          </a:xfrm>
          <a:prstGeom prst="rightArrow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ight Arrow 110"/>
          <p:cNvSpPr/>
          <p:nvPr/>
        </p:nvSpPr>
        <p:spPr>
          <a:xfrm>
            <a:off x="3200400" y="4378153"/>
            <a:ext cx="304800" cy="484632"/>
          </a:xfrm>
          <a:prstGeom prst="rightArrow">
            <a:avLst/>
          </a:prstGeom>
          <a:solidFill>
            <a:srgbClr val="7F7F7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3486" y="3962400"/>
            <a:ext cx="1463114" cy="121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34290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NN Inverse Model</a:t>
            </a:r>
          </a:p>
        </p:txBody>
      </p:sp>
      <p:pic>
        <p:nvPicPr>
          <p:cNvPr id="36" name="Picture 35" descr="Screen Shot 2018-11-14 at 11.53.08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60" y="2743200"/>
            <a:ext cx="1927840" cy="914400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>
            <a:off x="6096000" y="2971800"/>
            <a:ext cx="457200" cy="3048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ymbol" charset="2"/>
                <a:cs typeface="Symbol" charset="2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96C393-F542-6A46-A606-64B091F23839}"/>
              </a:ext>
            </a:extLst>
          </p:cNvPr>
          <p:cNvSpPr txBox="1"/>
          <p:nvPr/>
        </p:nvSpPr>
        <p:spPr>
          <a:xfrm>
            <a:off x="0" y="6553199"/>
            <a:ext cx="2731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Ratner et al., Opt. Exp., 2021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E8B3CE-D909-0B4B-ABA5-B6AE7D8BA6EC}"/>
              </a:ext>
            </a:extLst>
          </p:cNvPr>
          <p:cNvSpPr txBox="1"/>
          <p:nvPr/>
        </p:nvSpPr>
        <p:spPr>
          <a:xfrm>
            <a:off x="304800" y="1371601"/>
            <a:ext cx="86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Approach #3: Train a neural network with cycle-consistent loss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769A37-E794-7A48-926E-909FE33A2D21}"/>
              </a:ext>
            </a:extLst>
          </p:cNvPr>
          <p:cNvGrpSpPr/>
          <p:nvPr/>
        </p:nvGrpSpPr>
        <p:grpSpPr>
          <a:xfrm>
            <a:off x="1854772" y="5943600"/>
            <a:ext cx="2183828" cy="438912"/>
            <a:chOff x="1854772" y="5943600"/>
            <a:chExt cx="2183828" cy="438912"/>
          </a:xfrm>
        </p:grpSpPr>
        <p:sp>
          <p:nvSpPr>
            <p:cNvPr id="89" name="Rounded Rectangle 88"/>
            <p:cNvSpPr/>
            <p:nvPr/>
          </p:nvSpPr>
          <p:spPr>
            <a:xfrm>
              <a:off x="1854772" y="5943600"/>
              <a:ext cx="2183828" cy="438912"/>
            </a:xfrm>
            <a:prstGeom prst="roundRect">
              <a:avLst/>
            </a:prstGeom>
            <a:solidFill>
              <a:srgbClr val="DF5854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/>
                <a:t>Unlabeled loss,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20D859-9669-0E42-BF49-187A7B16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57338" y="6050958"/>
              <a:ext cx="425666" cy="273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5768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6200" y="1219200"/>
            <a:ext cx="5936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Inverse problem: Full beam reconstruction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X-ray Pulse Reconstruction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29</a:t>
            </a:fld>
            <a:endParaRPr lang="en-US" sz="1200" dirty="0"/>
          </a:p>
        </p:txBody>
      </p:sp>
      <p:pic>
        <p:nvPicPr>
          <p:cNvPr id="2" name="Picture 1" descr="Screen Shot 2021-04-14 at 10.22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07" y="2299221"/>
            <a:ext cx="6855892" cy="2261738"/>
          </a:xfrm>
          <a:prstGeom prst="rect">
            <a:avLst/>
          </a:prstGeom>
        </p:spPr>
      </p:pic>
      <p:pic>
        <p:nvPicPr>
          <p:cNvPr id="3" name="Picture 2" descr="Screen Shot 2021-04-14 at 10.23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432821"/>
            <a:ext cx="6828902" cy="212037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09600" y="17526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Advantages: </a:t>
            </a:r>
            <a:r>
              <a:rPr lang="en-US" b="1" dirty="0"/>
              <a:t>10</a:t>
            </a:r>
            <a:r>
              <a:rPr lang="en-US" b="1" baseline="30000" dirty="0"/>
              <a:t>8</a:t>
            </a:r>
            <a:r>
              <a:rPr lang="en-US" b="1" dirty="0"/>
              <a:t> faster, higher accuracy on amplitude and phase</a:t>
            </a:r>
            <a:r>
              <a:rPr lang="en-US" dirty="0"/>
              <a:t> compared to iterative method</a:t>
            </a:r>
            <a:endParaRPr lang="en-US" baseline="30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505EA4-EE18-8444-87DE-08687F32B2C3}"/>
              </a:ext>
            </a:extLst>
          </p:cNvPr>
          <p:cNvSpPr txBox="1"/>
          <p:nvPr/>
        </p:nvSpPr>
        <p:spPr>
          <a:xfrm>
            <a:off x="0" y="6553199"/>
            <a:ext cx="2731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Ratner et al., Opt. Exp., 2021</a:t>
            </a:r>
          </a:p>
        </p:txBody>
      </p:sp>
    </p:spTree>
    <p:extLst>
      <p:ext uri="{BB962C8B-B14F-4D97-AF65-F5344CB8AC3E}">
        <p14:creationId xmlns:p14="http://schemas.microsoft.com/office/powerpoint/2010/main" val="297049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/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" y="1676400"/>
            <a:ext cx="815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b="1" dirty="0"/>
              <a:t>Online control of x-ray facilities</a:t>
            </a:r>
          </a:p>
          <a:p>
            <a:pPr marL="742950" indent="-742950">
              <a:buFont typeface="+mj-lt"/>
              <a:buAutoNum type="arabicPeriod"/>
            </a:pPr>
            <a:endParaRPr lang="en-US" sz="3200" b="1" dirty="0"/>
          </a:p>
          <a:p>
            <a:pPr marL="742950" indent="-742950">
              <a:buFont typeface="+mj-lt"/>
              <a:buAutoNum type="arabicPeriod"/>
            </a:pPr>
            <a:r>
              <a:rPr lang="en-US" sz="3200" b="1" dirty="0"/>
              <a:t>Ghost imaging</a:t>
            </a:r>
          </a:p>
          <a:p>
            <a:pPr marL="742950" indent="-742950">
              <a:buFont typeface="+mj-lt"/>
              <a:buAutoNum type="arabicPeriod"/>
            </a:pPr>
            <a:endParaRPr lang="en-US" sz="3200" b="1" dirty="0"/>
          </a:p>
          <a:p>
            <a:pPr marL="742950" indent="-742950">
              <a:buFont typeface="+mj-lt"/>
              <a:buAutoNum type="arabicPeriod"/>
            </a:pPr>
            <a:r>
              <a:rPr lang="en-US" sz="3200" b="1" dirty="0"/>
              <a:t>ML for inverse problems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CBDFE7-3F30-FA4B-B599-1E1207EF49EB}"/>
              </a:ext>
            </a:extLst>
          </p:cNvPr>
          <p:cNvSpPr txBox="1"/>
          <p:nvPr/>
        </p:nvSpPr>
        <p:spPr>
          <a:xfrm>
            <a:off x="533400" y="5024735"/>
            <a:ext cx="8040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(But there are also many other applications across SLAC)</a:t>
            </a:r>
          </a:p>
        </p:txBody>
      </p:sp>
    </p:spTree>
    <p:extLst>
      <p:ext uri="{BB962C8B-B14F-4D97-AF65-F5344CB8AC3E}">
        <p14:creationId xmlns:p14="http://schemas.microsoft.com/office/powerpoint/2010/main" val="993056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1CB30-4F0C-452C-91DC-F82B0E886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76987"/>
            <a:ext cx="318932" cy="40481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CB4B4D-7CA3-9044-876B-883B54F8677D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01D76A1-2449-4690-882A-CBD99337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103570" cy="564775"/>
          </a:xfrm>
        </p:spPr>
        <p:txBody>
          <a:bodyPr/>
          <a:lstStyle/>
          <a:p>
            <a:r>
              <a:rPr lang="en-US" dirty="0"/>
              <a:t>Cryo-EM Introduction</a:t>
            </a:r>
          </a:p>
        </p:txBody>
      </p:sp>
      <p:pic>
        <p:nvPicPr>
          <p:cNvPr id="9" name="Frontpage-YscC-2-1500_800.jpg" descr="Frontpage-YscC-2-1500_800.jpg">
            <a:extLst>
              <a:ext uri="{FF2B5EF4-FFF2-40B4-BE49-F238E27FC236}">
                <a16:creationId xmlns:a16="http://schemas.microsoft.com/office/drawing/2014/main" id="{39E42680-A285-5C42-8FC6-1700B46860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0127" t="4150" b="52707"/>
          <a:stretch/>
        </p:blipFill>
        <p:spPr>
          <a:xfrm flipH="1">
            <a:off x="9872" y="1222125"/>
            <a:ext cx="9146828" cy="231759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ous-titre 9">
            <a:extLst>
              <a:ext uri="{FF2B5EF4-FFF2-40B4-BE49-F238E27FC236}">
                <a16:creationId xmlns:a16="http://schemas.microsoft.com/office/drawing/2014/main" id="{33721F77-859E-684B-B694-01DFE9371EB8}"/>
              </a:ext>
            </a:extLst>
          </p:cNvPr>
          <p:cNvSpPr txBox="1"/>
          <p:nvPr/>
        </p:nvSpPr>
        <p:spPr>
          <a:xfrm>
            <a:off x="33500" y="1219200"/>
            <a:ext cx="2252499" cy="2317593"/>
          </a:xfrm>
          <a:prstGeom prst="rect">
            <a:avLst/>
          </a:prstGeom>
          <a:solidFill>
            <a:schemeClr val="tx1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20" tIns="45720" rIns="45720" bIns="45720" anchor="ctr">
            <a:normAutofit/>
          </a:bodyPr>
          <a:lstStyle/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093" b="1" dirty="0">
                <a:latin typeface="Helvetica" pitchFamily="2" charset="0"/>
              </a:rPr>
              <a:t>Youssef </a:t>
            </a:r>
            <a:r>
              <a:rPr lang="en-US" sz="1093" b="1" dirty="0" err="1">
                <a:latin typeface="Helvetica" pitchFamily="2" charset="0"/>
              </a:rPr>
              <a:t>Nashed</a:t>
            </a:r>
            <a:endParaRPr lang="en-US" sz="1093" b="1" dirty="0">
              <a:latin typeface="Helvetica" pitchFamily="2" charset="0"/>
            </a:endParaRP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093" b="1" dirty="0">
                <a:latin typeface="Helvetica" pitchFamily="2" charset="0"/>
              </a:rPr>
              <a:t>Frederic </a:t>
            </a:r>
            <a:r>
              <a:rPr sz="1093" b="1" dirty="0" err="1">
                <a:latin typeface="Helvetica" pitchFamily="2" charset="0"/>
              </a:rPr>
              <a:t>Poitevin</a:t>
            </a:r>
            <a:endParaRPr lang="en-US" sz="1093" b="1" dirty="0">
              <a:latin typeface="Helvetica" pitchFamily="2" charset="0"/>
            </a:endParaRP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093" b="1" dirty="0">
                <a:latin typeface="Helvetica" pitchFamily="2" charset="0"/>
              </a:rPr>
              <a:t>Julien Martel</a:t>
            </a: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093" b="1" dirty="0">
                <a:latin typeface="Helvetica" pitchFamily="2" charset="0"/>
              </a:rPr>
              <a:t>Axel Levy</a:t>
            </a:r>
            <a:endParaRPr sz="1093" b="1" dirty="0">
              <a:latin typeface="Helvetica" pitchFamily="2" charset="0"/>
            </a:endParaRP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093" dirty="0">
                <a:latin typeface="Helvetica" pitchFamily="2" charset="0"/>
              </a:rPr>
              <a:t>Harshit Gupta</a:t>
            </a: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093" b="1" dirty="0">
                <a:latin typeface="Helvetica" pitchFamily="2" charset="0"/>
              </a:rPr>
              <a:t>Geoffrey Woollard</a:t>
            </a: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093" b="1" dirty="0">
                <a:latin typeface="Helvetica" pitchFamily="2" charset="0"/>
              </a:rPr>
              <a:t>M</a:t>
            </a:r>
            <a:r>
              <a:rPr sz="1093" b="1" dirty="0">
                <a:latin typeface="Helvetica" pitchFamily="2" charset="0"/>
              </a:rPr>
              <a:t>ichael Kagan</a:t>
            </a: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093" b="1" dirty="0">
                <a:latin typeface="Helvetica" pitchFamily="2" charset="0"/>
              </a:rPr>
              <a:t>Chun Hong Yoon</a:t>
            </a: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093" b="1" dirty="0">
                <a:latin typeface="Helvetica" pitchFamily="2" charset="0"/>
              </a:rPr>
              <a:t>Daniel Ratner</a:t>
            </a:r>
            <a:endParaRPr lang="en-US" sz="1093" dirty="0"/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444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916" dirty="0"/>
              <a:t>SLAC/Stanford</a:t>
            </a:r>
          </a:p>
        </p:txBody>
      </p:sp>
      <p:sp>
        <p:nvSpPr>
          <p:cNvPr id="12" name="Titre 8">
            <a:extLst>
              <a:ext uri="{FF2B5EF4-FFF2-40B4-BE49-F238E27FC236}">
                <a16:creationId xmlns:a16="http://schemas.microsoft.com/office/drawing/2014/main" id="{E09E6789-8E13-1542-84BB-C94AFF602A34}"/>
              </a:ext>
            </a:extLst>
          </p:cNvPr>
          <p:cNvSpPr txBox="1"/>
          <p:nvPr/>
        </p:nvSpPr>
        <p:spPr>
          <a:xfrm>
            <a:off x="3114210" y="1219200"/>
            <a:ext cx="6017427" cy="1943840"/>
          </a:xfrm>
          <a:prstGeom prst="rect">
            <a:avLst/>
          </a:prstGeom>
          <a:solidFill>
            <a:schemeClr val="bg2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2" indent="119063" defTabSz="685800">
              <a:lnSpc>
                <a:spcPct val="90000"/>
              </a:lnSpc>
              <a:defRPr sz="8000" b="1" spc="-18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3000" dirty="0">
                <a:latin typeface="+mj-lt"/>
                <a:ea typeface="Helvetica Light"/>
                <a:cs typeface="Helvetica Light"/>
                <a:sym typeface="Helvetica Light"/>
              </a:rPr>
              <a:t>CryoPoseNet:</a:t>
            </a:r>
            <a:r>
              <a:rPr sz="3000" dirty="0">
                <a:latin typeface="+mj-lt"/>
              </a:rPr>
              <a:t> </a:t>
            </a:r>
            <a:r>
              <a:rPr sz="2213" spc="-50" dirty="0">
                <a:latin typeface="+mj-lt"/>
                <a:ea typeface="Helvetica Light"/>
                <a:cs typeface="Helvetica Light"/>
                <a:sym typeface="Helvetica Light"/>
              </a:rPr>
              <a:t>End-to-End Simultaneous Learning of Single-particle Orientation and 3D Map Reconstruction from Cryo-electron Microscopy Data</a:t>
            </a: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9030206D-AC07-6B43-828F-98CDC62E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16" y="3892268"/>
            <a:ext cx="4859042" cy="2317592"/>
          </a:xfrm>
          <a:prstGeom prst="rect">
            <a:avLst/>
          </a:prstGeom>
        </p:spPr>
      </p:pic>
      <p:pic>
        <p:nvPicPr>
          <p:cNvPr id="25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BAE3B033-3078-6A48-A058-739EC4D5F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" y="4343400"/>
            <a:ext cx="3902242" cy="15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id="{3E5A6167-F74C-474D-AF7C-9D263BD45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0" y="3962400"/>
            <a:ext cx="8958542" cy="29051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1CB30-4F0C-452C-91DC-F82B0E886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76987"/>
            <a:ext cx="318932" cy="40481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CB4B4D-7CA3-9044-876B-883B54F8677D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01D76A1-2449-4690-882A-CBD99337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103570" cy="564775"/>
          </a:xfrm>
        </p:spPr>
        <p:txBody>
          <a:bodyPr/>
          <a:lstStyle/>
          <a:p>
            <a:r>
              <a:rPr lang="en-US" dirty="0"/>
              <a:t>Cryo-EM Introduction</a:t>
            </a:r>
          </a:p>
        </p:txBody>
      </p:sp>
      <p:pic>
        <p:nvPicPr>
          <p:cNvPr id="9" name="Frontpage-YscC-2-1500_800.jpg" descr="Frontpage-YscC-2-1500_800.jpg">
            <a:extLst>
              <a:ext uri="{FF2B5EF4-FFF2-40B4-BE49-F238E27FC236}">
                <a16:creationId xmlns:a16="http://schemas.microsoft.com/office/drawing/2014/main" id="{39E42680-A285-5C42-8FC6-1700B46860CB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0127" t="4150" b="52707"/>
          <a:stretch/>
        </p:blipFill>
        <p:spPr>
          <a:xfrm flipH="1">
            <a:off x="9872" y="1222125"/>
            <a:ext cx="9146828" cy="231759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re 8">
            <a:extLst>
              <a:ext uri="{FF2B5EF4-FFF2-40B4-BE49-F238E27FC236}">
                <a16:creationId xmlns:a16="http://schemas.microsoft.com/office/drawing/2014/main" id="{E09E6789-8E13-1542-84BB-C94AFF602A34}"/>
              </a:ext>
            </a:extLst>
          </p:cNvPr>
          <p:cNvSpPr txBox="1"/>
          <p:nvPr/>
        </p:nvSpPr>
        <p:spPr>
          <a:xfrm>
            <a:off x="3114210" y="1219200"/>
            <a:ext cx="6017427" cy="1943840"/>
          </a:xfrm>
          <a:prstGeom prst="rect">
            <a:avLst/>
          </a:prstGeom>
          <a:solidFill>
            <a:schemeClr val="bg2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2" indent="119063" defTabSz="685800">
              <a:lnSpc>
                <a:spcPct val="90000"/>
              </a:lnSpc>
              <a:defRPr sz="8000" b="1" spc="-18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3000" dirty="0">
                <a:latin typeface="+mj-lt"/>
                <a:ea typeface="Helvetica Light"/>
                <a:cs typeface="Helvetica Light"/>
                <a:sym typeface="Helvetica Light"/>
              </a:rPr>
              <a:t>CryoPoseNet:</a:t>
            </a:r>
            <a:r>
              <a:rPr sz="3000" dirty="0">
                <a:latin typeface="+mj-lt"/>
              </a:rPr>
              <a:t> </a:t>
            </a:r>
            <a:r>
              <a:rPr sz="2213" spc="-50" dirty="0">
                <a:latin typeface="+mj-lt"/>
                <a:ea typeface="Helvetica Light"/>
                <a:cs typeface="Helvetica Light"/>
                <a:sym typeface="Helvetica Light"/>
              </a:rPr>
              <a:t>End-to-End Simultaneous Learning of Single</a:t>
            </a:r>
            <a:r>
              <a:rPr lang="en-US" sz="2213" spc="-50" dirty="0">
                <a:latin typeface="+mj-lt"/>
                <a:ea typeface="Helvetica Light"/>
                <a:cs typeface="Helvetica Light"/>
                <a:sym typeface="Helvetica Light"/>
              </a:rPr>
              <a:t>-</a:t>
            </a:r>
            <a:r>
              <a:rPr sz="2213" spc="-50" dirty="0">
                <a:latin typeface="+mj-lt"/>
                <a:ea typeface="Helvetica Light"/>
                <a:cs typeface="Helvetica Light"/>
                <a:sym typeface="Helvetica Light"/>
              </a:rPr>
              <a:t>particle Orientation and 3D Map Reconstruction from Cryo-electron Microscopy Data</a:t>
            </a:r>
          </a:p>
        </p:txBody>
      </p:sp>
      <p:sp>
        <p:nvSpPr>
          <p:cNvPr id="8" name="Sous-titre 9">
            <a:extLst>
              <a:ext uri="{FF2B5EF4-FFF2-40B4-BE49-F238E27FC236}">
                <a16:creationId xmlns:a16="http://schemas.microsoft.com/office/drawing/2014/main" id="{A4D4496A-D7C4-C14B-B809-98F7357F3375}"/>
              </a:ext>
            </a:extLst>
          </p:cNvPr>
          <p:cNvSpPr txBox="1"/>
          <p:nvPr/>
        </p:nvSpPr>
        <p:spPr>
          <a:xfrm>
            <a:off x="33500" y="1219200"/>
            <a:ext cx="2252499" cy="2317593"/>
          </a:xfrm>
          <a:prstGeom prst="rect">
            <a:avLst/>
          </a:prstGeom>
          <a:solidFill>
            <a:schemeClr val="tx1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20" tIns="45720" rIns="45720" bIns="45720" anchor="ctr">
            <a:normAutofit/>
          </a:bodyPr>
          <a:lstStyle/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093" b="1" dirty="0">
                <a:latin typeface="Helvetica" pitchFamily="2" charset="0"/>
              </a:rPr>
              <a:t>Youssef </a:t>
            </a:r>
            <a:r>
              <a:rPr lang="en-US" sz="1093" b="1" dirty="0" err="1">
                <a:latin typeface="Helvetica" pitchFamily="2" charset="0"/>
              </a:rPr>
              <a:t>Nashed</a:t>
            </a:r>
            <a:endParaRPr lang="en-US" sz="1093" b="1" dirty="0">
              <a:latin typeface="Helvetica" pitchFamily="2" charset="0"/>
            </a:endParaRP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093" b="1" dirty="0">
                <a:latin typeface="Helvetica" pitchFamily="2" charset="0"/>
              </a:rPr>
              <a:t>Frederic </a:t>
            </a:r>
            <a:r>
              <a:rPr sz="1093" b="1" dirty="0" err="1">
                <a:latin typeface="Helvetica" pitchFamily="2" charset="0"/>
              </a:rPr>
              <a:t>Poitevin</a:t>
            </a:r>
            <a:endParaRPr lang="en-US" sz="1093" b="1" dirty="0">
              <a:latin typeface="Helvetica" pitchFamily="2" charset="0"/>
            </a:endParaRP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093" b="1" dirty="0">
                <a:latin typeface="Helvetica" pitchFamily="2" charset="0"/>
              </a:rPr>
              <a:t>Julien Martel</a:t>
            </a: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093" b="1" dirty="0">
                <a:latin typeface="Helvetica" pitchFamily="2" charset="0"/>
              </a:rPr>
              <a:t>Axel Levy</a:t>
            </a:r>
            <a:endParaRPr sz="1093" b="1" dirty="0">
              <a:latin typeface="Helvetica" pitchFamily="2" charset="0"/>
            </a:endParaRP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093" dirty="0">
                <a:latin typeface="Helvetica" pitchFamily="2" charset="0"/>
              </a:rPr>
              <a:t>Harshit Gupta</a:t>
            </a: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093" b="1" dirty="0">
                <a:latin typeface="Helvetica" pitchFamily="2" charset="0"/>
              </a:rPr>
              <a:t>Geoffrey Woollard</a:t>
            </a: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093" b="1" dirty="0">
                <a:latin typeface="Helvetica" pitchFamily="2" charset="0"/>
              </a:rPr>
              <a:t>M</a:t>
            </a:r>
            <a:r>
              <a:rPr sz="1093" b="1" dirty="0">
                <a:latin typeface="Helvetica" pitchFamily="2" charset="0"/>
              </a:rPr>
              <a:t>ichael Kagan</a:t>
            </a: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093" b="1" dirty="0">
                <a:latin typeface="Helvetica" pitchFamily="2" charset="0"/>
              </a:rPr>
              <a:t>Chun Hong Yoon</a:t>
            </a:r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91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093" b="1" dirty="0">
                <a:latin typeface="Helvetica" pitchFamily="2" charset="0"/>
              </a:rPr>
              <a:t>Daniel Ratner</a:t>
            </a:r>
            <a:endParaRPr lang="en-US" sz="1093" dirty="0"/>
          </a:p>
          <a:p>
            <a:pPr defTabSz="644652">
              <a:lnSpc>
                <a:spcPct val="90000"/>
              </a:lnSpc>
              <a:spcBef>
                <a:spcPts val="638"/>
              </a:spcBef>
              <a:defRPr sz="2444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916" dirty="0"/>
              <a:t>SLAC/Stanford</a:t>
            </a:r>
          </a:p>
        </p:txBody>
      </p:sp>
    </p:spTree>
    <p:extLst>
      <p:ext uri="{BB962C8B-B14F-4D97-AF65-F5344CB8AC3E}">
        <p14:creationId xmlns:p14="http://schemas.microsoft.com/office/powerpoint/2010/main" val="4251307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801D76A1-2449-4690-882A-CBD99337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103570" cy="564775"/>
          </a:xfrm>
        </p:spPr>
        <p:txBody>
          <a:bodyPr/>
          <a:lstStyle/>
          <a:p>
            <a:r>
              <a:rPr lang="en-US" dirty="0"/>
              <a:t>Deep learning for Cryo-EM Single Particle Imaging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8428FE8-A07D-854B-9A63-5ACA3AF54A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76987"/>
            <a:ext cx="318932" cy="40481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CB4B4D-7CA3-9044-876B-883B54F8677D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1D837-CDA1-C440-AC83-5D17DEF6A6D4}"/>
              </a:ext>
            </a:extLst>
          </p:cNvPr>
          <p:cNvSpPr txBox="1"/>
          <p:nvPr/>
        </p:nvSpPr>
        <p:spPr>
          <a:xfrm>
            <a:off x="381000" y="1352258"/>
            <a:ext cx="434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Recast as an inverse problem: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4BCB25-2540-5F4C-A242-A5A1BEC2202C}"/>
              </a:ext>
            </a:extLst>
          </p:cNvPr>
          <p:cNvGrpSpPr/>
          <p:nvPr/>
        </p:nvGrpSpPr>
        <p:grpSpPr>
          <a:xfrm>
            <a:off x="1828800" y="5322666"/>
            <a:ext cx="1545186" cy="1535334"/>
            <a:chOff x="5715000" y="5259166"/>
            <a:chExt cx="1545186" cy="1535334"/>
          </a:xfrm>
        </p:grpSpPr>
        <p:pic>
          <p:nvPicPr>
            <p:cNvPr id="19" name="Picture 18" descr="A close-up of a human brain&#10;&#10;Description automatically generated with low confidence">
              <a:extLst>
                <a:ext uri="{FF2B5EF4-FFF2-40B4-BE49-F238E27FC236}">
                  <a16:creationId xmlns:a16="http://schemas.microsoft.com/office/drawing/2014/main" id="{33B8FDF3-74C3-114B-8261-CD39FCB5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7001" r="-1108"/>
            <a:stretch/>
          </p:blipFill>
          <p:spPr>
            <a:xfrm>
              <a:off x="5715000" y="5542437"/>
              <a:ext cx="1545186" cy="12520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76223B-AFCA-4A43-AB45-74594D9012DD}"/>
                </a:ext>
              </a:extLst>
            </p:cNvPr>
            <p:cNvSpPr txBox="1"/>
            <p:nvPr/>
          </p:nvSpPr>
          <p:spPr>
            <a:xfrm>
              <a:off x="5808741" y="5259166"/>
              <a:ext cx="1324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Density map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24C13D-5FF6-AD42-AC84-AFFDA62096EF}"/>
              </a:ext>
            </a:extLst>
          </p:cNvPr>
          <p:cNvGrpSpPr/>
          <p:nvPr/>
        </p:nvGrpSpPr>
        <p:grpSpPr>
          <a:xfrm>
            <a:off x="1916910" y="2895600"/>
            <a:ext cx="1131090" cy="1435890"/>
            <a:chOff x="5849653" y="3875898"/>
            <a:chExt cx="1131090" cy="14358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A486E98-B270-C144-ABC8-4EE2E7BD1441}"/>
                </a:ext>
              </a:extLst>
            </p:cNvPr>
            <p:cNvGrpSpPr/>
            <p:nvPr/>
          </p:nvGrpSpPr>
          <p:grpSpPr>
            <a:xfrm>
              <a:off x="5849653" y="4180698"/>
              <a:ext cx="1131090" cy="1131090"/>
              <a:chOff x="5715000" y="3898110"/>
              <a:chExt cx="1131090" cy="1131090"/>
            </a:xfrm>
          </p:grpSpPr>
          <p:pic>
            <p:nvPicPr>
              <p:cNvPr id="15" name="Image" descr="Image">
                <a:extLst>
                  <a:ext uri="{FF2B5EF4-FFF2-40B4-BE49-F238E27FC236}">
                    <a16:creationId xmlns:a16="http://schemas.microsoft.com/office/drawing/2014/main" id="{8BC5B2F1-89E4-1A4D-82B8-FE172B999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15000" y="3898110"/>
                <a:ext cx="1131090" cy="11310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" name="Circle">
                <a:extLst>
                  <a:ext uri="{FF2B5EF4-FFF2-40B4-BE49-F238E27FC236}">
                    <a16:creationId xmlns:a16="http://schemas.microsoft.com/office/drawing/2014/main" id="{1588AC37-0977-6C44-974D-6BCDBA551B76}"/>
                  </a:ext>
                </a:extLst>
              </p:cNvPr>
              <p:cNvSpPr/>
              <p:nvPr/>
            </p:nvSpPr>
            <p:spPr>
              <a:xfrm>
                <a:off x="6276197" y="4128759"/>
                <a:ext cx="48403" cy="484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hueOff val="-473915"/>
                      <a:lumOff val="24720"/>
                    </a:schemeClr>
                  </a:gs>
                  <a:gs pos="35000">
                    <a:srgbClr val="FFE4D1"/>
                  </a:gs>
                  <a:gs pos="100000">
                    <a:schemeClr val="accent1">
                      <a:hueOff val="-591707"/>
                      <a:lumOff val="34068"/>
                    </a:schemeClr>
                  </a:gs>
                </a:gsLst>
                <a:lin ang="16200000" scaled="0"/>
              </a:gradFill>
              <a:ln w="25400" cap="flat">
                <a:solidFill>
                  <a:srgbClr val="FEA83A"/>
                </a:solidFill>
                <a:prstDash val="solid"/>
                <a:round/>
              </a:ln>
              <a:effectLst>
                <a:outerShdw blurRad="101600" dist="508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endParaRPr sz="675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3BFD4F-DEC7-D84D-BE09-7F870CFC957B}"/>
                </a:ext>
              </a:extLst>
            </p:cNvPr>
            <p:cNvSpPr txBox="1"/>
            <p:nvPr/>
          </p:nvSpPr>
          <p:spPr>
            <a:xfrm>
              <a:off x="6101003" y="3875898"/>
              <a:ext cx="651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Pose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F0F2700-08EC-C64F-B4C4-B570CF80BA09}"/>
              </a:ext>
            </a:extLst>
          </p:cNvPr>
          <p:cNvCxnSpPr>
            <a:cxnSpLocks/>
          </p:cNvCxnSpPr>
          <p:nvPr/>
        </p:nvCxnSpPr>
        <p:spPr>
          <a:xfrm flipH="1" flipV="1">
            <a:off x="1168356" y="5540276"/>
            <a:ext cx="748554" cy="403324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close up of a rug&#10;&#10;Description automatically generated with medium confidence">
            <a:extLst>
              <a:ext uri="{FF2B5EF4-FFF2-40B4-BE49-F238E27FC236}">
                <a16:creationId xmlns:a16="http://schemas.microsoft.com/office/drawing/2014/main" id="{696AF0F8-7760-3A4A-B229-D46F28E2E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6" y="3508316"/>
            <a:ext cx="633344" cy="2865624"/>
          </a:xfrm>
          <a:prstGeom prst="rect">
            <a:avLst/>
          </a:prstGeom>
        </p:spPr>
      </p:pic>
      <p:sp>
        <p:nvSpPr>
          <p:cNvPr id="29" name="Left Arrow 28">
            <a:extLst>
              <a:ext uri="{FF2B5EF4-FFF2-40B4-BE49-F238E27FC236}">
                <a16:creationId xmlns:a16="http://schemas.microsoft.com/office/drawing/2014/main" id="{F66ECD60-3D96-264D-A8A5-1B7D428D8C78}"/>
              </a:ext>
            </a:extLst>
          </p:cNvPr>
          <p:cNvSpPr/>
          <p:nvPr/>
        </p:nvSpPr>
        <p:spPr>
          <a:xfrm>
            <a:off x="1034080" y="4658381"/>
            <a:ext cx="1023320" cy="52321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ymbol" charset="2"/>
                <a:cs typeface="Symbol" charset="2"/>
              </a:rPr>
              <a:t>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1DD78C-2BC5-D642-92CE-95DAAF9E5F1C}"/>
              </a:ext>
            </a:extLst>
          </p:cNvPr>
          <p:cNvSpPr txBox="1"/>
          <p:nvPr/>
        </p:nvSpPr>
        <p:spPr>
          <a:xfrm>
            <a:off x="457201" y="1905000"/>
            <a:ext cx="419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Iteratively solve for pose and densities (e.g. expectation-maximization)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ED21D0-8704-134D-ACDB-CF1C352763B0}"/>
              </a:ext>
            </a:extLst>
          </p:cNvPr>
          <p:cNvSpPr txBox="1"/>
          <p:nvPr/>
        </p:nvSpPr>
        <p:spPr>
          <a:xfrm>
            <a:off x="5640457" y="2057400"/>
            <a:ext cx="304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Why use deep learning?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FA74EAC-7956-EF4E-8601-3DE49DB2C1C4}"/>
              </a:ext>
            </a:extLst>
          </p:cNvPr>
          <p:cNvCxnSpPr>
            <a:cxnSpLocks/>
          </p:cNvCxnSpPr>
          <p:nvPr/>
        </p:nvCxnSpPr>
        <p:spPr>
          <a:xfrm flipH="1">
            <a:off x="1162401" y="3886200"/>
            <a:ext cx="760140" cy="53820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76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801D76A1-2449-4690-882A-CBD99337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103570" cy="564775"/>
          </a:xfrm>
        </p:spPr>
        <p:txBody>
          <a:bodyPr/>
          <a:lstStyle/>
          <a:p>
            <a:r>
              <a:rPr lang="en-US" dirty="0"/>
              <a:t>Deep learning for Cryo-EM Single Particle Imaging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8428FE8-A07D-854B-9A63-5ACA3AF54A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76987"/>
            <a:ext cx="318932" cy="40481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CB4B4D-7CA3-9044-876B-883B54F8677D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1D837-CDA1-C440-AC83-5D17DEF6A6D4}"/>
              </a:ext>
            </a:extLst>
          </p:cNvPr>
          <p:cNvSpPr txBox="1"/>
          <p:nvPr/>
        </p:nvSpPr>
        <p:spPr>
          <a:xfrm>
            <a:off x="381000" y="1352258"/>
            <a:ext cx="434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Recast as an inverse problem: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4BCB25-2540-5F4C-A242-A5A1BEC2202C}"/>
              </a:ext>
            </a:extLst>
          </p:cNvPr>
          <p:cNvGrpSpPr/>
          <p:nvPr/>
        </p:nvGrpSpPr>
        <p:grpSpPr>
          <a:xfrm>
            <a:off x="2919344" y="4127500"/>
            <a:ext cx="1545186" cy="1535334"/>
            <a:chOff x="5715000" y="5259166"/>
            <a:chExt cx="1545186" cy="1535334"/>
          </a:xfrm>
        </p:grpSpPr>
        <p:pic>
          <p:nvPicPr>
            <p:cNvPr id="19" name="Picture 18" descr="A close-up of a human brain&#10;&#10;Description automatically generated with low confidence">
              <a:extLst>
                <a:ext uri="{FF2B5EF4-FFF2-40B4-BE49-F238E27FC236}">
                  <a16:creationId xmlns:a16="http://schemas.microsoft.com/office/drawing/2014/main" id="{33B8FDF3-74C3-114B-8261-CD39FCB5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7001" r="-1108"/>
            <a:stretch/>
          </p:blipFill>
          <p:spPr>
            <a:xfrm>
              <a:off x="5715000" y="5542437"/>
              <a:ext cx="1545186" cy="12520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76223B-AFCA-4A43-AB45-74594D9012DD}"/>
                </a:ext>
              </a:extLst>
            </p:cNvPr>
            <p:cNvSpPr txBox="1"/>
            <p:nvPr/>
          </p:nvSpPr>
          <p:spPr>
            <a:xfrm>
              <a:off x="5808741" y="5259166"/>
              <a:ext cx="1324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Density map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7EE52B-F35A-B144-A055-3C57ABF8C258}"/>
              </a:ext>
            </a:extLst>
          </p:cNvPr>
          <p:cNvGrpSpPr/>
          <p:nvPr/>
        </p:nvGrpSpPr>
        <p:grpSpPr>
          <a:xfrm>
            <a:off x="2186056" y="3429000"/>
            <a:ext cx="633344" cy="633344"/>
            <a:chOff x="5613272" y="3839243"/>
            <a:chExt cx="633344" cy="633344"/>
          </a:xfrm>
        </p:grpSpPr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899FCFB5-3107-6744-9275-8CC6462CB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3272" y="3839243"/>
              <a:ext cx="633344" cy="633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Circle">
              <a:extLst>
                <a:ext uri="{FF2B5EF4-FFF2-40B4-BE49-F238E27FC236}">
                  <a16:creationId xmlns:a16="http://schemas.microsoft.com/office/drawing/2014/main" id="{1BC9822F-E534-E342-B647-06C5FD9CB354}"/>
                </a:ext>
              </a:extLst>
            </p:cNvPr>
            <p:cNvSpPr/>
            <p:nvPr/>
          </p:nvSpPr>
          <p:spPr>
            <a:xfrm>
              <a:off x="6017070" y="4128759"/>
              <a:ext cx="48403" cy="4840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hueOff val="-473915"/>
                    <a:lumOff val="24720"/>
                  </a:schemeClr>
                </a:gs>
                <a:gs pos="35000">
                  <a:srgbClr val="FFE4D1"/>
                </a:gs>
                <a:gs pos="100000">
                  <a:schemeClr val="accent1">
                    <a:hueOff val="-591707"/>
                    <a:lumOff val="34068"/>
                  </a:schemeClr>
                </a:gs>
              </a:gsLst>
              <a:lin ang="16200000" scaled="0"/>
            </a:gradFill>
            <a:ln w="25400" cap="flat">
              <a:solidFill>
                <a:srgbClr val="FEA83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BE2D16-9CD9-204D-9B00-85A4C7F8476B}"/>
              </a:ext>
            </a:extLst>
          </p:cNvPr>
          <p:cNvGrpSpPr/>
          <p:nvPr/>
        </p:nvGrpSpPr>
        <p:grpSpPr>
          <a:xfrm>
            <a:off x="2185110" y="4014856"/>
            <a:ext cx="633344" cy="633344"/>
            <a:chOff x="5613272" y="3907679"/>
            <a:chExt cx="633344" cy="633344"/>
          </a:xfrm>
        </p:grpSpPr>
        <p:pic>
          <p:nvPicPr>
            <p:cNvPr id="28" name="Image" descr="Image">
              <a:extLst>
                <a:ext uri="{FF2B5EF4-FFF2-40B4-BE49-F238E27FC236}">
                  <a16:creationId xmlns:a16="http://schemas.microsoft.com/office/drawing/2014/main" id="{0310149B-5908-6045-915F-277E05E60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3272" y="3907679"/>
              <a:ext cx="633344" cy="633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915964A3-DE2A-4B42-9BD0-01DDAFD190FD}"/>
                </a:ext>
              </a:extLst>
            </p:cNvPr>
            <p:cNvSpPr/>
            <p:nvPr/>
          </p:nvSpPr>
          <p:spPr>
            <a:xfrm>
              <a:off x="5789416" y="4128759"/>
              <a:ext cx="48403" cy="4840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hueOff val="-473915"/>
                    <a:lumOff val="24720"/>
                  </a:schemeClr>
                </a:gs>
                <a:gs pos="35000">
                  <a:srgbClr val="FFE4D1"/>
                </a:gs>
                <a:gs pos="100000">
                  <a:schemeClr val="accent1">
                    <a:hueOff val="-591707"/>
                    <a:lumOff val="34068"/>
                  </a:schemeClr>
                </a:gs>
              </a:gsLst>
              <a:lin ang="16200000" scaled="0"/>
            </a:gradFill>
            <a:ln w="25400" cap="flat">
              <a:solidFill>
                <a:srgbClr val="FEA83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DC80BD-204C-B444-9362-C65B4E2074B1}"/>
              </a:ext>
            </a:extLst>
          </p:cNvPr>
          <p:cNvGrpSpPr/>
          <p:nvPr/>
        </p:nvGrpSpPr>
        <p:grpSpPr>
          <a:xfrm>
            <a:off x="2185110" y="4624456"/>
            <a:ext cx="633344" cy="633344"/>
            <a:chOff x="5613272" y="3907679"/>
            <a:chExt cx="633344" cy="633344"/>
          </a:xfrm>
        </p:grpSpPr>
        <p:pic>
          <p:nvPicPr>
            <p:cNvPr id="31" name="Image" descr="Image">
              <a:extLst>
                <a:ext uri="{FF2B5EF4-FFF2-40B4-BE49-F238E27FC236}">
                  <a16:creationId xmlns:a16="http://schemas.microsoft.com/office/drawing/2014/main" id="{EA881DCB-D4A7-B642-80CE-6C4C53E3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3272" y="3907679"/>
              <a:ext cx="633344" cy="633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8B71AC10-DFAC-5246-BA74-2E754E548CCC}"/>
                </a:ext>
              </a:extLst>
            </p:cNvPr>
            <p:cNvSpPr/>
            <p:nvPr/>
          </p:nvSpPr>
          <p:spPr>
            <a:xfrm>
              <a:off x="5941816" y="4388623"/>
              <a:ext cx="48403" cy="4840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hueOff val="-473915"/>
                    <a:lumOff val="24720"/>
                  </a:schemeClr>
                </a:gs>
                <a:gs pos="35000">
                  <a:srgbClr val="FFE4D1"/>
                </a:gs>
                <a:gs pos="100000">
                  <a:schemeClr val="accent1">
                    <a:hueOff val="-591707"/>
                    <a:lumOff val="34068"/>
                  </a:schemeClr>
                </a:gs>
              </a:gsLst>
              <a:lin ang="16200000" scaled="0"/>
            </a:gradFill>
            <a:ln w="25400" cap="flat">
              <a:solidFill>
                <a:srgbClr val="FEA83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7C0B3E-95B7-B74B-8F5A-DC082437EAE1}"/>
              </a:ext>
            </a:extLst>
          </p:cNvPr>
          <p:cNvGrpSpPr/>
          <p:nvPr/>
        </p:nvGrpSpPr>
        <p:grpSpPr>
          <a:xfrm>
            <a:off x="2185110" y="5234056"/>
            <a:ext cx="633344" cy="633344"/>
            <a:chOff x="5613272" y="3907679"/>
            <a:chExt cx="633344" cy="633344"/>
          </a:xfrm>
        </p:grpSpPr>
        <p:pic>
          <p:nvPicPr>
            <p:cNvPr id="34" name="Image" descr="Image">
              <a:extLst>
                <a:ext uri="{FF2B5EF4-FFF2-40B4-BE49-F238E27FC236}">
                  <a16:creationId xmlns:a16="http://schemas.microsoft.com/office/drawing/2014/main" id="{F2776B3C-DA55-6946-869A-B912A80FB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3272" y="3907679"/>
              <a:ext cx="633344" cy="633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182A7014-51A5-4A45-9E27-07B8D28A03FF}"/>
                </a:ext>
              </a:extLst>
            </p:cNvPr>
            <p:cNvSpPr/>
            <p:nvPr/>
          </p:nvSpPr>
          <p:spPr>
            <a:xfrm>
              <a:off x="5865616" y="4128759"/>
              <a:ext cx="48403" cy="4840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hueOff val="-473915"/>
                    <a:lumOff val="24720"/>
                  </a:schemeClr>
                </a:gs>
                <a:gs pos="35000">
                  <a:srgbClr val="FFE4D1"/>
                </a:gs>
                <a:gs pos="100000">
                  <a:schemeClr val="accent1">
                    <a:hueOff val="-591707"/>
                    <a:lumOff val="34068"/>
                  </a:schemeClr>
                </a:gs>
              </a:gsLst>
              <a:lin ang="16200000" scaled="0"/>
            </a:gradFill>
            <a:ln w="25400" cap="flat">
              <a:solidFill>
                <a:srgbClr val="FEA83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08EA92-E481-FC49-B948-74C19EDC9C01}"/>
              </a:ext>
            </a:extLst>
          </p:cNvPr>
          <p:cNvGrpSpPr/>
          <p:nvPr/>
        </p:nvGrpSpPr>
        <p:grpSpPr>
          <a:xfrm>
            <a:off x="2185110" y="5843656"/>
            <a:ext cx="633344" cy="633344"/>
            <a:chOff x="5613272" y="3907679"/>
            <a:chExt cx="633344" cy="633344"/>
          </a:xfrm>
        </p:grpSpPr>
        <p:pic>
          <p:nvPicPr>
            <p:cNvPr id="37" name="Image" descr="Image">
              <a:extLst>
                <a:ext uri="{FF2B5EF4-FFF2-40B4-BE49-F238E27FC236}">
                  <a16:creationId xmlns:a16="http://schemas.microsoft.com/office/drawing/2014/main" id="{839CA5B9-C3C4-6A4A-B62F-D701395FD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3272" y="3907679"/>
              <a:ext cx="633344" cy="633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D91220C3-2552-394C-B486-5FBF1389B51A}"/>
                </a:ext>
              </a:extLst>
            </p:cNvPr>
            <p:cNvSpPr/>
            <p:nvPr/>
          </p:nvSpPr>
          <p:spPr>
            <a:xfrm>
              <a:off x="6045813" y="4264020"/>
              <a:ext cx="48403" cy="4840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hueOff val="-473915"/>
                    <a:lumOff val="24720"/>
                  </a:schemeClr>
                </a:gs>
                <a:gs pos="35000">
                  <a:srgbClr val="FFE4D1"/>
                </a:gs>
                <a:gs pos="100000">
                  <a:schemeClr val="accent1">
                    <a:hueOff val="-591707"/>
                    <a:lumOff val="34068"/>
                  </a:schemeClr>
                </a:gs>
              </a:gsLst>
              <a:lin ang="16200000" scaled="0"/>
            </a:gradFill>
            <a:ln w="25400" cap="flat">
              <a:solidFill>
                <a:srgbClr val="FEA83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15EEE36-250D-4D48-997A-2D3A1622B101}"/>
              </a:ext>
            </a:extLst>
          </p:cNvPr>
          <p:cNvSpPr txBox="1"/>
          <p:nvPr/>
        </p:nvSpPr>
        <p:spPr>
          <a:xfrm>
            <a:off x="5060768" y="3492500"/>
            <a:ext cx="3930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Scaling with particle number: classical methods require pose for every particle</a:t>
            </a:r>
          </a:p>
        </p:txBody>
      </p:sp>
      <p:pic>
        <p:nvPicPr>
          <p:cNvPr id="44" name="Picture 43" descr="A close up of a rug&#10;&#10;Description automatically generated with medium confidence">
            <a:extLst>
              <a:ext uri="{FF2B5EF4-FFF2-40B4-BE49-F238E27FC236}">
                <a16:creationId xmlns:a16="http://schemas.microsoft.com/office/drawing/2014/main" id="{5BAE4583-BF52-214A-82A4-C4A01AFA9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6" y="3508316"/>
            <a:ext cx="633344" cy="286562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1628B74-B770-5949-8A88-61F21840C458}"/>
              </a:ext>
            </a:extLst>
          </p:cNvPr>
          <p:cNvSpPr txBox="1"/>
          <p:nvPr/>
        </p:nvSpPr>
        <p:spPr>
          <a:xfrm>
            <a:off x="2168260" y="2895600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Pose</a:t>
            </a:r>
          </a:p>
        </p:txBody>
      </p:sp>
      <p:sp>
        <p:nvSpPr>
          <p:cNvPr id="47" name="Left Arrow 46">
            <a:extLst>
              <a:ext uri="{FF2B5EF4-FFF2-40B4-BE49-F238E27FC236}">
                <a16:creationId xmlns:a16="http://schemas.microsoft.com/office/drawing/2014/main" id="{5861E284-8C26-9340-A948-44C8659A80F0}"/>
              </a:ext>
            </a:extLst>
          </p:cNvPr>
          <p:cNvSpPr/>
          <p:nvPr/>
        </p:nvSpPr>
        <p:spPr>
          <a:xfrm>
            <a:off x="1034080" y="4658381"/>
            <a:ext cx="1023320" cy="52321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ymbol" charset="2"/>
                <a:cs typeface="Symbol" charset="2"/>
              </a:rPr>
              <a:t>F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81FC85-2F93-F144-A783-B1DA953FCD31}"/>
              </a:ext>
            </a:extLst>
          </p:cNvPr>
          <p:cNvSpPr txBox="1"/>
          <p:nvPr/>
        </p:nvSpPr>
        <p:spPr>
          <a:xfrm>
            <a:off x="457201" y="1905000"/>
            <a:ext cx="419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Iteratively solve for pose and densities (e.g. expectation-maximization)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D6DDCF-ACA9-484C-9703-1F89521689C7}"/>
              </a:ext>
            </a:extLst>
          </p:cNvPr>
          <p:cNvSpPr txBox="1"/>
          <p:nvPr/>
        </p:nvSpPr>
        <p:spPr>
          <a:xfrm>
            <a:off x="5640457" y="2057400"/>
            <a:ext cx="304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Why use deep learning?</a:t>
            </a:r>
          </a:p>
        </p:txBody>
      </p:sp>
    </p:spTree>
    <p:extLst>
      <p:ext uri="{BB962C8B-B14F-4D97-AF65-F5344CB8AC3E}">
        <p14:creationId xmlns:p14="http://schemas.microsoft.com/office/powerpoint/2010/main" val="3735958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801D76A1-2449-4690-882A-CBD99337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103570" cy="564775"/>
          </a:xfrm>
        </p:spPr>
        <p:txBody>
          <a:bodyPr/>
          <a:lstStyle/>
          <a:p>
            <a:r>
              <a:rPr lang="en-US" dirty="0"/>
              <a:t>Deep learning for Cryo-EM Single Particle Imaging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8428FE8-A07D-854B-9A63-5ACA3AF54A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76987"/>
            <a:ext cx="318932" cy="40481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CB4B4D-7CA3-9044-876B-883B54F8677D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1D837-CDA1-C440-AC83-5D17DEF6A6D4}"/>
              </a:ext>
            </a:extLst>
          </p:cNvPr>
          <p:cNvSpPr txBox="1"/>
          <p:nvPr/>
        </p:nvSpPr>
        <p:spPr>
          <a:xfrm>
            <a:off x="381000" y="1352258"/>
            <a:ext cx="434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Recast as an inverse problem: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6223B-AFCA-4A43-AB45-74594D9012DD}"/>
              </a:ext>
            </a:extLst>
          </p:cNvPr>
          <p:cNvSpPr txBox="1"/>
          <p:nvPr/>
        </p:nvSpPr>
        <p:spPr>
          <a:xfrm>
            <a:off x="3013316" y="2895600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Density map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7EE52B-F35A-B144-A055-3C57ABF8C258}"/>
              </a:ext>
            </a:extLst>
          </p:cNvPr>
          <p:cNvGrpSpPr/>
          <p:nvPr/>
        </p:nvGrpSpPr>
        <p:grpSpPr>
          <a:xfrm>
            <a:off x="2186056" y="3429000"/>
            <a:ext cx="633344" cy="633344"/>
            <a:chOff x="5613272" y="3839243"/>
            <a:chExt cx="633344" cy="633344"/>
          </a:xfrm>
        </p:grpSpPr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899FCFB5-3107-6744-9275-8CC6462CB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3272" y="3839243"/>
              <a:ext cx="633344" cy="633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Circle">
              <a:extLst>
                <a:ext uri="{FF2B5EF4-FFF2-40B4-BE49-F238E27FC236}">
                  <a16:creationId xmlns:a16="http://schemas.microsoft.com/office/drawing/2014/main" id="{1BC9822F-E534-E342-B647-06C5FD9CB354}"/>
                </a:ext>
              </a:extLst>
            </p:cNvPr>
            <p:cNvSpPr/>
            <p:nvPr/>
          </p:nvSpPr>
          <p:spPr>
            <a:xfrm>
              <a:off x="6017070" y="4128759"/>
              <a:ext cx="48403" cy="4840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hueOff val="-473915"/>
                    <a:lumOff val="24720"/>
                  </a:schemeClr>
                </a:gs>
                <a:gs pos="35000">
                  <a:srgbClr val="FFE4D1"/>
                </a:gs>
                <a:gs pos="100000">
                  <a:schemeClr val="accent1">
                    <a:hueOff val="-591707"/>
                    <a:lumOff val="34068"/>
                  </a:schemeClr>
                </a:gs>
              </a:gsLst>
              <a:lin ang="16200000" scaled="0"/>
            </a:gradFill>
            <a:ln w="25400" cap="flat">
              <a:solidFill>
                <a:srgbClr val="FEA83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BE2D16-9CD9-204D-9B00-85A4C7F8476B}"/>
              </a:ext>
            </a:extLst>
          </p:cNvPr>
          <p:cNvGrpSpPr/>
          <p:nvPr/>
        </p:nvGrpSpPr>
        <p:grpSpPr>
          <a:xfrm>
            <a:off x="2185110" y="4014856"/>
            <a:ext cx="633344" cy="633344"/>
            <a:chOff x="5613272" y="3907679"/>
            <a:chExt cx="633344" cy="633344"/>
          </a:xfrm>
        </p:grpSpPr>
        <p:pic>
          <p:nvPicPr>
            <p:cNvPr id="28" name="Image" descr="Image">
              <a:extLst>
                <a:ext uri="{FF2B5EF4-FFF2-40B4-BE49-F238E27FC236}">
                  <a16:creationId xmlns:a16="http://schemas.microsoft.com/office/drawing/2014/main" id="{0310149B-5908-6045-915F-277E05E60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3272" y="3907679"/>
              <a:ext cx="633344" cy="633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915964A3-DE2A-4B42-9BD0-01DDAFD190FD}"/>
                </a:ext>
              </a:extLst>
            </p:cNvPr>
            <p:cNvSpPr/>
            <p:nvPr/>
          </p:nvSpPr>
          <p:spPr>
            <a:xfrm>
              <a:off x="5789416" y="4128759"/>
              <a:ext cx="48403" cy="4840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hueOff val="-473915"/>
                    <a:lumOff val="24720"/>
                  </a:schemeClr>
                </a:gs>
                <a:gs pos="35000">
                  <a:srgbClr val="FFE4D1"/>
                </a:gs>
                <a:gs pos="100000">
                  <a:schemeClr val="accent1">
                    <a:hueOff val="-591707"/>
                    <a:lumOff val="34068"/>
                  </a:schemeClr>
                </a:gs>
              </a:gsLst>
              <a:lin ang="16200000" scaled="0"/>
            </a:gradFill>
            <a:ln w="25400" cap="flat">
              <a:solidFill>
                <a:srgbClr val="FEA83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DC80BD-204C-B444-9362-C65B4E2074B1}"/>
              </a:ext>
            </a:extLst>
          </p:cNvPr>
          <p:cNvGrpSpPr/>
          <p:nvPr/>
        </p:nvGrpSpPr>
        <p:grpSpPr>
          <a:xfrm>
            <a:off x="2185110" y="4624456"/>
            <a:ext cx="633344" cy="633344"/>
            <a:chOff x="5613272" y="3907679"/>
            <a:chExt cx="633344" cy="633344"/>
          </a:xfrm>
        </p:grpSpPr>
        <p:pic>
          <p:nvPicPr>
            <p:cNvPr id="31" name="Image" descr="Image">
              <a:extLst>
                <a:ext uri="{FF2B5EF4-FFF2-40B4-BE49-F238E27FC236}">
                  <a16:creationId xmlns:a16="http://schemas.microsoft.com/office/drawing/2014/main" id="{EA881DCB-D4A7-B642-80CE-6C4C53E3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3272" y="3907679"/>
              <a:ext cx="633344" cy="633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8B71AC10-DFAC-5246-BA74-2E754E548CCC}"/>
                </a:ext>
              </a:extLst>
            </p:cNvPr>
            <p:cNvSpPr/>
            <p:nvPr/>
          </p:nvSpPr>
          <p:spPr>
            <a:xfrm>
              <a:off x="5941816" y="4388623"/>
              <a:ext cx="48403" cy="4840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hueOff val="-473915"/>
                    <a:lumOff val="24720"/>
                  </a:schemeClr>
                </a:gs>
                <a:gs pos="35000">
                  <a:srgbClr val="FFE4D1"/>
                </a:gs>
                <a:gs pos="100000">
                  <a:schemeClr val="accent1">
                    <a:hueOff val="-591707"/>
                    <a:lumOff val="34068"/>
                  </a:schemeClr>
                </a:gs>
              </a:gsLst>
              <a:lin ang="16200000" scaled="0"/>
            </a:gradFill>
            <a:ln w="25400" cap="flat">
              <a:solidFill>
                <a:srgbClr val="FEA83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7C0B3E-95B7-B74B-8F5A-DC082437EAE1}"/>
              </a:ext>
            </a:extLst>
          </p:cNvPr>
          <p:cNvGrpSpPr/>
          <p:nvPr/>
        </p:nvGrpSpPr>
        <p:grpSpPr>
          <a:xfrm>
            <a:off x="2185110" y="5234056"/>
            <a:ext cx="633344" cy="633344"/>
            <a:chOff x="5613272" y="3907679"/>
            <a:chExt cx="633344" cy="633344"/>
          </a:xfrm>
        </p:grpSpPr>
        <p:pic>
          <p:nvPicPr>
            <p:cNvPr id="34" name="Image" descr="Image">
              <a:extLst>
                <a:ext uri="{FF2B5EF4-FFF2-40B4-BE49-F238E27FC236}">
                  <a16:creationId xmlns:a16="http://schemas.microsoft.com/office/drawing/2014/main" id="{F2776B3C-DA55-6946-869A-B912A80FB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3272" y="3907679"/>
              <a:ext cx="633344" cy="633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182A7014-51A5-4A45-9E27-07B8D28A03FF}"/>
                </a:ext>
              </a:extLst>
            </p:cNvPr>
            <p:cNvSpPr/>
            <p:nvPr/>
          </p:nvSpPr>
          <p:spPr>
            <a:xfrm>
              <a:off x="5865616" y="4128759"/>
              <a:ext cx="48403" cy="4840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hueOff val="-473915"/>
                    <a:lumOff val="24720"/>
                  </a:schemeClr>
                </a:gs>
                <a:gs pos="35000">
                  <a:srgbClr val="FFE4D1"/>
                </a:gs>
                <a:gs pos="100000">
                  <a:schemeClr val="accent1">
                    <a:hueOff val="-591707"/>
                    <a:lumOff val="34068"/>
                  </a:schemeClr>
                </a:gs>
              </a:gsLst>
              <a:lin ang="16200000" scaled="0"/>
            </a:gradFill>
            <a:ln w="25400" cap="flat">
              <a:solidFill>
                <a:srgbClr val="FEA83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08EA92-E481-FC49-B948-74C19EDC9C01}"/>
              </a:ext>
            </a:extLst>
          </p:cNvPr>
          <p:cNvGrpSpPr/>
          <p:nvPr/>
        </p:nvGrpSpPr>
        <p:grpSpPr>
          <a:xfrm>
            <a:off x="2185110" y="5843656"/>
            <a:ext cx="633344" cy="633344"/>
            <a:chOff x="5613272" y="3907679"/>
            <a:chExt cx="633344" cy="633344"/>
          </a:xfrm>
        </p:grpSpPr>
        <p:pic>
          <p:nvPicPr>
            <p:cNvPr id="37" name="Image" descr="Image">
              <a:extLst>
                <a:ext uri="{FF2B5EF4-FFF2-40B4-BE49-F238E27FC236}">
                  <a16:creationId xmlns:a16="http://schemas.microsoft.com/office/drawing/2014/main" id="{839CA5B9-C3C4-6A4A-B62F-D701395FD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3272" y="3907679"/>
              <a:ext cx="633344" cy="633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D91220C3-2552-394C-B486-5FBF1389B51A}"/>
                </a:ext>
              </a:extLst>
            </p:cNvPr>
            <p:cNvSpPr/>
            <p:nvPr/>
          </p:nvSpPr>
          <p:spPr>
            <a:xfrm>
              <a:off x="6045813" y="4264020"/>
              <a:ext cx="48403" cy="4840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hueOff val="-473915"/>
                    <a:lumOff val="24720"/>
                  </a:schemeClr>
                </a:gs>
                <a:gs pos="35000">
                  <a:srgbClr val="FFE4D1"/>
                </a:gs>
                <a:gs pos="100000">
                  <a:schemeClr val="accent1">
                    <a:hueOff val="-591707"/>
                    <a:lumOff val="34068"/>
                  </a:schemeClr>
                </a:gs>
              </a:gsLst>
              <a:lin ang="16200000" scaled="0"/>
            </a:gradFill>
            <a:ln w="25400" cap="flat">
              <a:solidFill>
                <a:srgbClr val="FEA83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BCCB634-2C18-9049-ACEB-6B9F0882EFAD}"/>
              </a:ext>
            </a:extLst>
          </p:cNvPr>
          <p:cNvSpPr txBox="1"/>
          <p:nvPr/>
        </p:nvSpPr>
        <p:spPr>
          <a:xfrm>
            <a:off x="457201" y="1905000"/>
            <a:ext cx="419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Iteratively solve for pose and densities (e.g. expectation-maximization)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EEE36-250D-4D48-997A-2D3A1622B101}"/>
              </a:ext>
            </a:extLst>
          </p:cNvPr>
          <p:cNvSpPr txBox="1"/>
          <p:nvPr/>
        </p:nvSpPr>
        <p:spPr>
          <a:xfrm>
            <a:off x="5060768" y="3492500"/>
            <a:ext cx="3930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Scaling with particle number: classical methods require pose for every particle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5776BF-3079-264F-AB45-826940CB2665}"/>
              </a:ext>
            </a:extLst>
          </p:cNvPr>
          <p:cNvSpPr txBox="1"/>
          <p:nvPr/>
        </p:nvSpPr>
        <p:spPr>
          <a:xfrm>
            <a:off x="5059517" y="4563070"/>
            <a:ext cx="3930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Solving for conformations: classical methods cannot handle complex, continuous variation</a:t>
            </a:r>
          </a:p>
        </p:txBody>
      </p:sp>
      <p:sp>
        <p:nvSpPr>
          <p:cNvPr id="43" name="Left Arrow 42">
            <a:extLst>
              <a:ext uri="{FF2B5EF4-FFF2-40B4-BE49-F238E27FC236}">
                <a16:creationId xmlns:a16="http://schemas.microsoft.com/office/drawing/2014/main" id="{0BAA7487-E71F-A043-A882-EB7BE21574BE}"/>
              </a:ext>
            </a:extLst>
          </p:cNvPr>
          <p:cNvSpPr/>
          <p:nvPr/>
        </p:nvSpPr>
        <p:spPr>
          <a:xfrm>
            <a:off x="1034080" y="4658381"/>
            <a:ext cx="1023320" cy="52321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ymbol" charset="2"/>
                <a:cs typeface="Symbol" charset="2"/>
              </a:rPr>
              <a:t>F</a:t>
            </a:r>
          </a:p>
        </p:txBody>
      </p:sp>
      <p:pic>
        <p:nvPicPr>
          <p:cNvPr id="44" name="Picture 43" descr="A close up of a rug&#10;&#10;Description automatically generated with medium confidence">
            <a:extLst>
              <a:ext uri="{FF2B5EF4-FFF2-40B4-BE49-F238E27FC236}">
                <a16:creationId xmlns:a16="http://schemas.microsoft.com/office/drawing/2014/main" id="{5BAE4583-BF52-214A-82A4-C4A01AFA9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6" y="3508316"/>
            <a:ext cx="633344" cy="286562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1628B74-B770-5949-8A88-61F21840C458}"/>
              </a:ext>
            </a:extLst>
          </p:cNvPr>
          <p:cNvSpPr txBox="1"/>
          <p:nvPr/>
        </p:nvSpPr>
        <p:spPr>
          <a:xfrm>
            <a:off x="2168260" y="2895600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Pose</a:t>
            </a:r>
          </a:p>
        </p:txBody>
      </p:sp>
      <p:pic>
        <p:nvPicPr>
          <p:cNvPr id="39" name="Picture 38" descr="A close-up of a human brain&#10;&#10;Description automatically generated with low confidence">
            <a:extLst>
              <a:ext uri="{FF2B5EF4-FFF2-40B4-BE49-F238E27FC236}">
                <a16:creationId xmlns:a16="http://schemas.microsoft.com/office/drawing/2014/main" id="{A98E1B34-0E37-DA45-9A20-E8A133224C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001" r="-1108"/>
          <a:stretch/>
        </p:blipFill>
        <p:spPr>
          <a:xfrm>
            <a:off x="3358844" y="3429000"/>
            <a:ext cx="633345" cy="513199"/>
          </a:xfrm>
          <a:prstGeom prst="rect">
            <a:avLst/>
          </a:prstGeom>
        </p:spPr>
      </p:pic>
      <p:pic>
        <p:nvPicPr>
          <p:cNvPr id="45" name="Picture 44" descr="A close-up of a human brain&#10;&#10;Description automatically generated with low confidence">
            <a:extLst>
              <a:ext uri="{FF2B5EF4-FFF2-40B4-BE49-F238E27FC236}">
                <a16:creationId xmlns:a16="http://schemas.microsoft.com/office/drawing/2014/main" id="{DC564462-DEA3-1947-B13F-9E5FB41760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001" r="-1108"/>
          <a:stretch/>
        </p:blipFill>
        <p:spPr>
          <a:xfrm>
            <a:off x="3352800" y="4038600"/>
            <a:ext cx="633345" cy="513199"/>
          </a:xfrm>
          <a:prstGeom prst="rect">
            <a:avLst/>
          </a:prstGeom>
        </p:spPr>
      </p:pic>
      <p:pic>
        <p:nvPicPr>
          <p:cNvPr id="47" name="Picture 46" descr="A close-up of a human brain&#10;&#10;Description automatically generated with low confidence">
            <a:extLst>
              <a:ext uri="{FF2B5EF4-FFF2-40B4-BE49-F238E27FC236}">
                <a16:creationId xmlns:a16="http://schemas.microsoft.com/office/drawing/2014/main" id="{7F7200E8-2488-3646-9677-9CFB405D99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001" r="-1108"/>
          <a:stretch/>
        </p:blipFill>
        <p:spPr>
          <a:xfrm>
            <a:off x="3358844" y="4668401"/>
            <a:ext cx="633345" cy="513199"/>
          </a:xfrm>
          <a:prstGeom prst="rect">
            <a:avLst/>
          </a:prstGeom>
        </p:spPr>
      </p:pic>
      <p:pic>
        <p:nvPicPr>
          <p:cNvPr id="48" name="Picture 47" descr="A close-up of a human brain&#10;&#10;Description automatically generated with low confidence">
            <a:extLst>
              <a:ext uri="{FF2B5EF4-FFF2-40B4-BE49-F238E27FC236}">
                <a16:creationId xmlns:a16="http://schemas.microsoft.com/office/drawing/2014/main" id="{060A16D6-26B8-EE4F-B877-2AEBF689D4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001" r="-1108"/>
          <a:stretch/>
        </p:blipFill>
        <p:spPr>
          <a:xfrm>
            <a:off x="3352800" y="5334000"/>
            <a:ext cx="633345" cy="513199"/>
          </a:xfrm>
          <a:prstGeom prst="rect">
            <a:avLst/>
          </a:prstGeom>
        </p:spPr>
      </p:pic>
      <p:pic>
        <p:nvPicPr>
          <p:cNvPr id="49" name="Picture 48" descr="A close-up of a human brain&#10;&#10;Description automatically generated with low confidence">
            <a:extLst>
              <a:ext uri="{FF2B5EF4-FFF2-40B4-BE49-F238E27FC236}">
                <a16:creationId xmlns:a16="http://schemas.microsoft.com/office/drawing/2014/main" id="{7C59E255-F8D8-FD45-9ECC-31370B9937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001" r="-1108"/>
          <a:stretch/>
        </p:blipFill>
        <p:spPr>
          <a:xfrm>
            <a:off x="3358844" y="5943600"/>
            <a:ext cx="633345" cy="51319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56F320A-AD97-1146-8932-68DAA6DCA3F8}"/>
              </a:ext>
            </a:extLst>
          </p:cNvPr>
          <p:cNvSpPr txBox="1"/>
          <p:nvPr/>
        </p:nvSpPr>
        <p:spPr>
          <a:xfrm>
            <a:off x="5640457" y="2057400"/>
            <a:ext cx="304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Why use deep learning?</a:t>
            </a:r>
          </a:p>
        </p:txBody>
      </p:sp>
    </p:spTree>
    <p:extLst>
      <p:ext uri="{BB962C8B-B14F-4D97-AF65-F5344CB8AC3E}">
        <p14:creationId xmlns:p14="http://schemas.microsoft.com/office/powerpoint/2010/main" val="257753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801D76A1-2449-4690-882A-CBD99337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103570" cy="564775"/>
          </a:xfrm>
        </p:spPr>
        <p:txBody>
          <a:bodyPr/>
          <a:lstStyle/>
          <a:p>
            <a:r>
              <a:rPr lang="en-US" dirty="0"/>
              <a:t>Deep learning for Cryo-EM Single Particle Imaging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8428FE8-A07D-854B-9A63-5ACA3AF54A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76987"/>
            <a:ext cx="318932" cy="40481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CB4B4D-7CA3-9044-876B-883B54F8677D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1D837-CDA1-C440-AC83-5D17DEF6A6D4}"/>
              </a:ext>
            </a:extLst>
          </p:cNvPr>
          <p:cNvSpPr txBox="1"/>
          <p:nvPr/>
        </p:nvSpPr>
        <p:spPr>
          <a:xfrm>
            <a:off x="381000" y="1352258"/>
            <a:ext cx="434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Recast as an inverse problem:</a:t>
            </a:r>
          </a:p>
        </p:txBody>
      </p:sp>
      <p:pic>
        <p:nvPicPr>
          <p:cNvPr id="41" name="Picture 40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E38EEDFF-FA3D-3646-8A83-62A122C26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29" y="4152093"/>
            <a:ext cx="3960095" cy="1382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C1621767-196D-9E42-AB76-52908BAD4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703731"/>
            <a:ext cx="4057650" cy="13409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52" name="Picture 51" descr="A group of blue flowers&#10;&#10;Description automatically generated with medium confidence">
            <a:extLst>
              <a:ext uri="{FF2B5EF4-FFF2-40B4-BE49-F238E27FC236}">
                <a16:creationId xmlns:a16="http://schemas.microsoft.com/office/drawing/2014/main" id="{4F2AE23D-1D5E-AF44-B71C-E9C266330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03" y="5651950"/>
            <a:ext cx="3960097" cy="1158197"/>
          </a:xfrm>
          <a:prstGeom prst="rect">
            <a:avLst/>
          </a:prstGeom>
        </p:spPr>
      </p:pic>
      <p:pic>
        <p:nvPicPr>
          <p:cNvPr id="53" name="Picture 52" descr="Text&#10;&#10;Description automatically generated">
            <a:extLst>
              <a:ext uri="{FF2B5EF4-FFF2-40B4-BE49-F238E27FC236}">
                <a16:creationId xmlns:a16="http://schemas.microsoft.com/office/drawing/2014/main" id="{E268B0FC-C5C2-0F42-B9C2-F025EE3F0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2" y="2703731"/>
            <a:ext cx="4141584" cy="1093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54" name="Picture 53" descr="Text&#10;&#10;Description automatically generated with low confidence">
            <a:extLst>
              <a:ext uri="{FF2B5EF4-FFF2-40B4-BE49-F238E27FC236}">
                <a16:creationId xmlns:a16="http://schemas.microsoft.com/office/drawing/2014/main" id="{2420F906-F1D5-A84C-9420-B6C75C0E8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6" y="4223047"/>
            <a:ext cx="3960097" cy="131182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9B5319-16FC-3E47-AA82-834F6E17BBB0}"/>
              </a:ext>
            </a:extLst>
          </p:cNvPr>
          <p:cNvSpPr txBox="1"/>
          <p:nvPr/>
        </p:nvSpPr>
        <p:spPr>
          <a:xfrm>
            <a:off x="1502289" y="6488668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CryoDRGN</a:t>
            </a:r>
            <a:endParaRPr lang="en-US" sz="1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4F18CC-D7AD-914C-80D9-CC209447DB73}"/>
              </a:ext>
            </a:extLst>
          </p:cNvPr>
          <p:cNvSpPr txBox="1"/>
          <p:nvPr/>
        </p:nvSpPr>
        <p:spPr>
          <a:xfrm>
            <a:off x="457201" y="1905000"/>
            <a:ext cx="419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Iteratively solve for pose and densities (e.g. expectation-maximization)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2BAD8AA-6676-894F-8032-F6DEB5E4EBF3}"/>
              </a:ext>
            </a:extLst>
          </p:cNvPr>
          <p:cNvSpPr txBox="1"/>
          <p:nvPr/>
        </p:nvSpPr>
        <p:spPr>
          <a:xfrm>
            <a:off x="5640457" y="2057400"/>
            <a:ext cx="304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Why use deep learning?</a:t>
            </a:r>
          </a:p>
        </p:txBody>
      </p:sp>
    </p:spTree>
    <p:extLst>
      <p:ext uri="{BB962C8B-B14F-4D97-AF65-F5344CB8AC3E}">
        <p14:creationId xmlns:p14="http://schemas.microsoft.com/office/powerpoint/2010/main" val="1994234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BECDDC-A83F-47D8-B0FC-8590D8253C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18ADC8-ABDC-4E02-8B64-B2F0AE82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CryoPoseNet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83422-9F29-8942-B3B0-0671710B72A8}"/>
              </a:ext>
            </a:extLst>
          </p:cNvPr>
          <p:cNvSpPr txBox="1"/>
          <p:nvPr/>
        </p:nvSpPr>
        <p:spPr>
          <a:xfrm>
            <a:off x="228600" y="1355648"/>
            <a:ext cx="7100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Our architecture follows auto-encoder architecture: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ED3EB01-35CF-404F-A84A-34F278C02B90}"/>
              </a:ext>
            </a:extLst>
          </p:cNvPr>
          <p:cNvGrpSpPr/>
          <p:nvPr/>
        </p:nvGrpSpPr>
        <p:grpSpPr>
          <a:xfrm>
            <a:off x="76200" y="1828800"/>
            <a:ext cx="8991600" cy="2776954"/>
            <a:chOff x="76200" y="2057400"/>
            <a:chExt cx="8991600" cy="2776954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63A7B662-17E0-024D-8A56-CDAE4C933DD6}"/>
                </a:ext>
              </a:extLst>
            </p:cNvPr>
            <p:cNvSpPr/>
            <p:nvPr/>
          </p:nvSpPr>
          <p:spPr>
            <a:xfrm>
              <a:off x="4953000" y="2383624"/>
              <a:ext cx="4114800" cy="125618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Screen Shot 2020-12-25 at 11.59.06 AM.png">
              <a:extLst>
                <a:ext uri="{FF2B5EF4-FFF2-40B4-BE49-F238E27FC236}">
                  <a16:creationId xmlns:a16="http://schemas.microsoft.com/office/drawing/2014/main" id="{645AB0C0-024D-CD47-8496-1D319D32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733801" y="2399187"/>
              <a:ext cx="1066800" cy="1334612"/>
            </a:xfrm>
            <a:prstGeom prst="rect">
              <a:avLst/>
            </a:prstGeom>
          </p:spPr>
        </p:pic>
        <p:pic>
          <p:nvPicPr>
            <p:cNvPr id="37" name="Picture 36" descr="Screen Shot 2020-12-25 at 11.59.06 AM.png">
              <a:extLst>
                <a:ext uri="{FF2B5EF4-FFF2-40B4-BE49-F238E27FC236}">
                  <a16:creationId xmlns:a16="http://schemas.microsoft.com/office/drawing/2014/main" id="{B070BFDD-6E46-284A-9B01-19660B5E9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1" y="2794423"/>
              <a:ext cx="1020418" cy="127658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F1C04E4-C29F-6145-B2F8-E27D74F10EC1}"/>
                </a:ext>
              </a:extLst>
            </p:cNvPr>
            <p:cNvSpPr txBox="1"/>
            <p:nvPr/>
          </p:nvSpPr>
          <p:spPr>
            <a:xfrm>
              <a:off x="457200" y="2329934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Encoder network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7A37E2-B936-BA46-8A42-50BBAD849C19}"/>
                </a:ext>
              </a:extLst>
            </p:cNvPr>
            <p:cNvSpPr txBox="1"/>
            <p:nvPr/>
          </p:nvSpPr>
          <p:spPr>
            <a:xfrm>
              <a:off x="3276600" y="2101334"/>
              <a:ext cx="13961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Decoder network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E2845C2-4F00-0245-B336-C6144727F006}"/>
                </a:ext>
              </a:extLst>
            </p:cNvPr>
            <p:cNvSpPr/>
            <p:nvPr/>
          </p:nvSpPr>
          <p:spPr>
            <a:xfrm>
              <a:off x="2057400" y="2785698"/>
              <a:ext cx="1371600" cy="53046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Conformation Space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D66C40C7-E6E2-D842-97F7-657172AFCFC7}"/>
                </a:ext>
              </a:extLst>
            </p:cNvPr>
            <p:cNvSpPr/>
            <p:nvPr/>
          </p:nvSpPr>
          <p:spPr>
            <a:xfrm>
              <a:off x="2057400" y="3538954"/>
              <a:ext cx="1371600" cy="53046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Orientation Space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2617173-51B7-344F-BA4A-41760EFB7498}"/>
                </a:ext>
              </a:extLst>
            </p:cNvPr>
            <p:cNvCxnSpPr>
              <a:stCxn id="37" idx="3"/>
              <a:endCxn id="40" idx="1"/>
            </p:cNvCxnSpPr>
            <p:nvPr/>
          </p:nvCxnSpPr>
          <p:spPr>
            <a:xfrm flipV="1">
              <a:off x="1782419" y="3050931"/>
              <a:ext cx="274981" cy="38178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1187C4E-36C1-E24F-81A8-D844D5901FC3}"/>
                </a:ext>
              </a:extLst>
            </p:cNvPr>
            <p:cNvCxnSpPr>
              <a:stCxn id="37" idx="3"/>
              <a:endCxn id="41" idx="1"/>
            </p:cNvCxnSpPr>
            <p:nvPr/>
          </p:nvCxnSpPr>
          <p:spPr>
            <a:xfrm>
              <a:off x="1782419" y="3432716"/>
              <a:ext cx="274981" cy="37147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C2656CC-46EB-C24E-84AF-3CBA309DF5DD}"/>
                </a:ext>
              </a:extLst>
            </p:cNvPr>
            <p:cNvCxnSpPr/>
            <p:nvPr/>
          </p:nvCxnSpPr>
          <p:spPr>
            <a:xfrm>
              <a:off x="3429000" y="3048026"/>
              <a:ext cx="304801" cy="581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1F0DD90-CE1C-7747-95E5-F303CEEE2AAF}"/>
                </a:ext>
              </a:extLst>
            </p:cNvPr>
            <p:cNvGrpSpPr/>
            <p:nvPr/>
          </p:nvGrpSpPr>
          <p:grpSpPr>
            <a:xfrm>
              <a:off x="5181600" y="2566255"/>
              <a:ext cx="1246080" cy="923383"/>
              <a:chOff x="6069120" y="2846284"/>
              <a:chExt cx="1246080" cy="923383"/>
            </a:xfrm>
          </p:grpSpPr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95FD0253-9C13-F04A-AA35-F186153EC43C}"/>
                  </a:ext>
                </a:extLst>
              </p:cNvPr>
              <p:cNvSpPr/>
              <p:nvPr/>
            </p:nvSpPr>
            <p:spPr>
              <a:xfrm>
                <a:off x="6069120" y="2846284"/>
                <a:ext cx="1246080" cy="92338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754888E-4581-634F-813C-3EB98FFE56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2931" r="10012"/>
              <a:stretch/>
            </p:blipFill>
            <p:spPr>
              <a:xfrm>
                <a:off x="6205094" y="2947141"/>
                <a:ext cx="981240" cy="713103"/>
              </a:xfrm>
              <a:prstGeom prst="rect">
                <a:avLst/>
              </a:prstGeom>
              <a:solidFill>
                <a:srgbClr val="E17000"/>
              </a:solidFill>
              <a:ln>
                <a:solidFill>
                  <a:srgbClr val="000000"/>
                </a:solidFill>
              </a:ln>
            </p:spPr>
          </p:pic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4D64A95-D700-264D-9806-3BFB73F04145}"/>
                </a:ext>
              </a:extLst>
            </p:cNvPr>
            <p:cNvCxnSpPr/>
            <p:nvPr/>
          </p:nvCxnSpPr>
          <p:spPr>
            <a:xfrm>
              <a:off x="4800601" y="3046440"/>
              <a:ext cx="380999" cy="898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516731EA-4AE4-8C46-825F-7D9E89A7DB61}"/>
                </a:ext>
              </a:extLst>
            </p:cNvPr>
            <p:cNvSpPr/>
            <p:nvPr/>
          </p:nvSpPr>
          <p:spPr>
            <a:xfrm>
              <a:off x="6656280" y="2708031"/>
              <a:ext cx="1383094" cy="685800"/>
            </a:xfrm>
            <a:prstGeom prst="round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Microscope Simulation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C4E7787-1705-9A46-8894-55F2E7D6B591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 flipV="1">
              <a:off x="6427680" y="3050931"/>
              <a:ext cx="228600" cy="36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 descr="Screen Shot 2020-12-25 at 11.48.12 AM.png">
              <a:extLst>
                <a:ext uri="{FF2B5EF4-FFF2-40B4-BE49-F238E27FC236}">
                  <a16:creationId xmlns:a16="http://schemas.microsoft.com/office/drawing/2014/main" id="{CF462782-C1E1-AD4D-815C-A29B707B6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3862" y="2760356"/>
              <a:ext cx="711538" cy="58115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207BDA5-1CB3-9A49-A86D-2A32B921861F}"/>
                </a:ext>
              </a:extLst>
            </p:cNvPr>
            <p:cNvCxnSpPr>
              <a:cxnSpLocks/>
              <a:stCxn id="49" idx="3"/>
              <a:endCxn id="51" idx="1"/>
            </p:cNvCxnSpPr>
            <p:nvPr/>
          </p:nvCxnSpPr>
          <p:spPr>
            <a:xfrm>
              <a:off x="8039374" y="3050931"/>
              <a:ext cx="164488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305825F-69E9-344A-8F44-9D9089E0E314}"/>
                </a:ext>
              </a:extLst>
            </p:cNvPr>
            <p:cNvSpPr txBox="1"/>
            <p:nvPr/>
          </p:nvSpPr>
          <p:spPr>
            <a:xfrm>
              <a:off x="101824" y="2697777"/>
              <a:ext cx="5839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Input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B60D356-E062-9F43-B7AB-AFADCBA458A5}"/>
                </a:ext>
              </a:extLst>
            </p:cNvPr>
            <p:cNvSpPr txBox="1"/>
            <p:nvPr/>
          </p:nvSpPr>
          <p:spPr>
            <a:xfrm>
              <a:off x="8191774" y="2472154"/>
              <a:ext cx="7236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Output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15DD833-4CAD-8E4E-8688-BE4E3015D499}"/>
                </a:ext>
              </a:extLst>
            </p:cNvPr>
            <p:cNvSpPr txBox="1"/>
            <p:nvPr/>
          </p:nvSpPr>
          <p:spPr>
            <a:xfrm>
              <a:off x="7315200" y="2057400"/>
              <a:ext cx="15520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Forward model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33E9628-8C4C-DA4A-A638-7DC08C9DB6BC}"/>
                </a:ext>
              </a:extLst>
            </p:cNvPr>
            <p:cNvSpPr txBox="1"/>
            <p:nvPr/>
          </p:nvSpPr>
          <p:spPr>
            <a:xfrm>
              <a:off x="1779481" y="2253734"/>
              <a:ext cx="18781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Latent representations</a:t>
              </a:r>
            </a:p>
          </p:txBody>
        </p:sp>
        <p:cxnSp>
          <p:nvCxnSpPr>
            <p:cNvPr id="57" name="Elbow Connector 56">
              <a:extLst>
                <a:ext uri="{FF2B5EF4-FFF2-40B4-BE49-F238E27FC236}">
                  <a16:creationId xmlns:a16="http://schemas.microsoft.com/office/drawing/2014/main" id="{112C94D7-AFA1-2C40-9DFC-BC6A69FD2619}"/>
                </a:ext>
              </a:extLst>
            </p:cNvPr>
            <p:cNvCxnSpPr>
              <a:cxnSpLocks/>
              <a:stCxn id="41" idx="3"/>
              <a:endCxn id="49" idx="2"/>
            </p:cNvCxnSpPr>
            <p:nvPr/>
          </p:nvCxnSpPr>
          <p:spPr>
            <a:xfrm flipV="1">
              <a:off x="3429000" y="3393831"/>
              <a:ext cx="3918827" cy="410356"/>
            </a:xfrm>
            <a:prstGeom prst="bentConnector2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8C4C0C3D-C294-9941-9F24-8F5678BD9B28}"/>
                </a:ext>
              </a:extLst>
            </p:cNvPr>
            <p:cNvSpPr/>
            <p:nvPr/>
          </p:nvSpPr>
          <p:spPr>
            <a:xfrm>
              <a:off x="2133600" y="4224754"/>
              <a:ext cx="4953000" cy="609600"/>
            </a:xfrm>
            <a:prstGeom prst="round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Learn network/model parameters by minimizing the difference between input and output images</a:t>
              </a:r>
            </a:p>
          </p:txBody>
        </p:sp>
        <p:cxnSp>
          <p:nvCxnSpPr>
            <p:cNvPr id="59" name="Elbow Connector 58">
              <a:extLst>
                <a:ext uri="{FF2B5EF4-FFF2-40B4-BE49-F238E27FC236}">
                  <a16:creationId xmlns:a16="http://schemas.microsoft.com/office/drawing/2014/main" id="{79F95383-1D75-CE44-88DA-FC992CCA4F81}"/>
                </a:ext>
              </a:extLst>
            </p:cNvPr>
            <p:cNvCxnSpPr>
              <a:stCxn id="51" idx="2"/>
              <a:endCxn id="58" idx="3"/>
            </p:cNvCxnSpPr>
            <p:nvPr/>
          </p:nvCxnSpPr>
          <p:spPr>
            <a:xfrm rot="5400000">
              <a:off x="7229092" y="3199015"/>
              <a:ext cx="1188048" cy="1473031"/>
            </a:xfrm>
            <a:prstGeom prst="bentConnector2">
              <a:avLst/>
            </a:prstGeom>
            <a:ln>
              <a:solidFill>
                <a:srgbClr val="000000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lbow Connector 59">
              <a:extLst>
                <a:ext uri="{FF2B5EF4-FFF2-40B4-BE49-F238E27FC236}">
                  <a16:creationId xmlns:a16="http://schemas.microsoft.com/office/drawing/2014/main" id="{BE4989FB-02BF-8F49-A7A5-27F5C2B728FD}"/>
                </a:ext>
              </a:extLst>
            </p:cNvPr>
            <p:cNvCxnSpPr>
              <a:stCxn id="61" idx="2"/>
              <a:endCxn id="58" idx="1"/>
            </p:cNvCxnSpPr>
            <p:nvPr/>
          </p:nvCxnSpPr>
          <p:spPr>
            <a:xfrm rot="16200000" flipH="1">
              <a:off x="895196" y="3291150"/>
              <a:ext cx="762000" cy="1714807"/>
            </a:xfrm>
            <a:prstGeom prst="bentConnector2">
              <a:avLst/>
            </a:prstGeom>
            <a:ln>
              <a:solidFill>
                <a:srgbClr val="000000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 descr="Screen Shot 2020-12-25 at 11.48.12 AM.png">
              <a:extLst>
                <a:ext uri="{FF2B5EF4-FFF2-40B4-BE49-F238E27FC236}">
                  <a16:creationId xmlns:a16="http://schemas.microsoft.com/office/drawing/2014/main" id="{79BF100A-6156-BA4C-8245-A358CF595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093420"/>
              <a:ext cx="685185" cy="67413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3F763FF7-6EC0-724C-94A7-EC02CE5B5693}"/>
              </a:ext>
            </a:extLst>
          </p:cNvPr>
          <p:cNvSpPr txBox="1"/>
          <p:nvPr/>
        </p:nvSpPr>
        <p:spPr>
          <a:xfrm>
            <a:off x="258918" y="5029200"/>
            <a:ext cx="8158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/>
                <a:cs typeface="Arial"/>
              </a:rPr>
              <a:t>End-to-end differentiable forward model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number of learned variables independent of data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Pose estimation uses single pass through the encoder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Explicitly decouple conformation and orientation space through the forward model</a:t>
            </a:r>
          </a:p>
        </p:txBody>
      </p:sp>
    </p:spTree>
    <p:extLst>
      <p:ext uri="{BB962C8B-B14F-4D97-AF65-F5344CB8AC3E}">
        <p14:creationId xmlns:p14="http://schemas.microsoft.com/office/powerpoint/2010/main" val="3022651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6CB9E0-5F24-445E-81AA-B86702A44A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C2ECB4-868D-4B50-96DB-51B439ECF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CryoPoseNet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177C47-282F-430D-82C2-DE65EBD9246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41350" y="1895799"/>
            <a:ext cx="8108950" cy="20666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F48321-A5DD-944E-9A7C-D2733A85FDB3}"/>
              </a:ext>
            </a:extLst>
          </p:cNvPr>
          <p:cNvSpPr txBox="1"/>
          <p:nvPr/>
        </p:nvSpPr>
        <p:spPr>
          <a:xfrm>
            <a:off x="228600" y="1355648"/>
            <a:ext cx="7100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Our architecture follows auto-encoder architecture: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143991-9B47-3F48-A184-02D2B257BAD2}"/>
              </a:ext>
            </a:extLst>
          </p:cNvPr>
          <p:cNvSpPr txBox="1"/>
          <p:nvPr/>
        </p:nvSpPr>
        <p:spPr>
          <a:xfrm>
            <a:off x="1053379" y="4191000"/>
            <a:ext cx="71000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Synthesized E.coli adenylate kinase cryo-EM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with 9000, 128x128 images and different SNRs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Pixel size of 0.8A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Reconstruction performed using </a:t>
            </a:r>
            <a:r>
              <a:rPr lang="en-US" dirty="0" err="1"/>
              <a:t>Tensorflow</a:t>
            </a:r>
            <a:r>
              <a:rPr lang="en-US" dirty="0"/>
              <a:t> in python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449300-FD81-AC46-AEBB-DCC140ABF2C1}"/>
              </a:ext>
            </a:extLst>
          </p:cNvPr>
          <p:cNvSpPr txBox="1"/>
          <p:nvPr/>
        </p:nvSpPr>
        <p:spPr>
          <a:xfrm>
            <a:off x="219951" y="6596390"/>
            <a:ext cx="43725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Youssef </a:t>
            </a:r>
            <a:r>
              <a:rPr lang="en-US" sz="1100" dirty="0" err="1">
                <a:solidFill>
                  <a:schemeClr val="accent2"/>
                </a:solidFill>
                <a:latin typeface="Arial" panose="020B0604020202020204" pitchFamily="34" charset="0"/>
              </a:rPr>
              <a:t>Nashed</a:t>
            </a:r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, Fred </a:t>
            </a:r>
            <a:r>
              <a:rPr lang="en-US" sz="1100" dirty="0" err="1">
                <a:solidFill>
                  <a:schemeClr val="accent2"/>
                </a:solidFill>
                <a:latin typeface="Arial" panose="020B0604020202020204" pitchFamily="34" charset="0"/>
              </a:rPr>
              <a:t>Poitevin</a:t>
            </a:r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, et al. </a:t>
            </a:r>
            <a:r>
              <a:rPr lang="en-US" sz="1100" i="1" dirty="0">
                <a:solidFill>
                  <a:schemeClr val="accent2"/>
                </a:solidFill>
                <a:latin typeface="Arial" panose="020B0604020202020204" pitchFamily="34" charset="0"/>
              </a:rPr>
              <a:t>ICCV</a:t>
            </a:r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 (2021)</a:t>
            </a:r>
            <a:endParaRPr lang="en-US" sz="1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91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6CB9E0-5F24-445E-81AA-B86702A44A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C2ECB4-868D-4B50-96DB-51B439ECF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CryoPoseNet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177C47-282F-430D-82C2-DE65EBD9246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41350" y="1895799"/>
            <a:ext cx="8108950" cy="206660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7EB67D-182A-4343-A8AC-94CBAD522C09}"/>
              </a:ext>
            </a:extLst>
          </p:cNvPr>
          <p:cNvSpPr txBox="1"/>
          <p:nvPr/>
        </p:nvSpPr>
        <p:spPr>
          <a:xfrm>
            <a:off x="4193598" y="3697597"/>
            <a:ext cx="43725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Nashed, Youssef SG, et al. </a:t>
            </a:r>
            <a:r>
              <a:rPr lang="en-US" sz="1100" i="1" dirty="0" err="1">
                <a:solidFill>
                  <a:schemeClr val="accent2"/>
                </a:solidFill>
                <a:latin typeface="Arial" panose="020B0604020202020204" pitchFamily="34" charset="0"/>
              </a:rPr>
              <a:t>arXiv</a:t>
            </a:r>
            <a:r>
              <a:rPr lang="en-US" sz="1100" i="1" dirty="0">
                <a:solidFill>
                  <a:schemeClr val="accent2"/>
                </a:solidFill>
                <a:latin typeface="Arial" panose="020B0604020202020204" pitchFamily="34" charset="0"/>
              </a:rPr>
              <a:t> preprint arXiv:2107.02958</a:t>
            </a:r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 (2021)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48321-A5DD-944E-9A7C-D2733A85FDB3}"/>
              </a:ext>
            </a:extLst>
          </p:cNvPr>
          <p:cNvSpPr txBox="1"/>
          <p:nvPr/>
        </p:nvSpPr>
        <p:spPr>
          <a:xfrm>
            <a:off x="228600" y="1355648"/>
            <a:ext cx="7100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Our architecture follows auto-encoder architecture: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A5863D-7159-7843-B6EA-7A7DB12A1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2400"/>
            <a:ext cx="2878257" cy="2878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0B86CA-4A8A-3941-B29F-8821FB82F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33" t="6967" r="14649" b="7434"/>
          <a:stretch/>
        </p:blipFill>
        <p:spPr>
          <a:xfrm>
            <a:off x="2978645" y="4527606"/>
            <a:ext cx="2086904" cy="19639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D00F06-D47B-2F4D-8ADD-ACBF27ECB4A5}"/>
              </a:ext>
            </a:extLst>
          </p:cNvPr>
          <p:cNvGrpSpPr/>
          <p:nvPr/>
        </p:nvGrpSpPr>
        <p:grpSpPr>
          <a:xfrm>
            <a:off x="5257800" y="4652545"/>
            <a:ext cx="2959077" cy="2087980"/>
            <a:chOff x="5257800" y="4500145"/>
            <a:chExt cx="2959077" cy="20879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5F5DBA-5AA6-7647-9A69-F1ED42C6B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3564"/>
            <a:stretch/>
          </p:blipFill>
          <p:spPr>
            <a:xfrm>
              <a:off x="5338621" y="4712730"/>
              <a:ext cx="2878256" cy="187539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4A9ACB-3BC2-5149-8965-AC8768C56C79}"/>
                </a:ext>
              </a:extLst>
            </p:cNvPr>
            <p:cNvSpPr txBox="1"/>
            <p:nvPr/>
          </p:nvSpPr>
          <p:spPr>
            <a:xfrm>
              <a:off x="6994108" y="4712731"/>
              <a:ext cx="603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</a:rPr>
                <a:t>Euler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8EFFF8-42B6-0E49-AD2C-62A5E5567728}"/>
                </a:ext>
              </a:extLst>
            </p:cNvPr>
            <p:cNvSpPr txBox="1"/>
            <p:nvPr/>
          </p:nvSpPr>
          <p:spPr>
            <a:xfrm>
              <a:off x="6994108" y="4907577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Quaternions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54443C-05C5-BE4C-B83A-59AD9855BD28}"/>
                </a:ext>
              </a:extLst>
            </p:cNvPr>
            <p:cNvSpPr txBox="1"/>
            <p:nvPr/>
          </p:nvSpPr>
          <p:spPr>
            <a:xfrm>
              <a:off x="7005489" y="5102423"/>
              <a:ext cx="7825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24ADE"/>
                  </a:solidFill>
                </a:rPr>
                <a:t>S2 x s2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350935-4339-6942-9365-BA62CF85CD25}"/>
                </a:ext>
              </a:extLst>
            </p:cNvPr>
            <p:cNvSpPr txBox="1"/>
            <p:nvPr/>
          </p:nvSpPr>
          <p:spPr>
            <a:xfrm rot="16200000">
              <a:off x="4391056" y="5366889"/>
              <a:ext cx="20104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Orientation MAE (degrees)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B08C6A6-304F-154D-B59D-7AFE622A6B6E}"/>
              </a:ext>
            </a:extLst>
          </p:cNvPr>
          <p:cNvSpPr txBox="1"/>
          <p:nvPr/>
        </p:nvSpPr>
        <p:spPr>
          <a:xfrm>
            <a:off x="3067128" y="408352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Pose estimation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15CBFB-AA15-6748-A2F8-90CADAEB671E}"/>
              </a:ext>
            </a:extLst>
          </p:cNvPr>
          <p:cNvSpPr txBox="1"/>
          <p:nvPr/>
        </p:nvSpPr>
        <p:spPr>
          <a:xfrm>
            <a:off x="914400" y="5867400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</a:t>
            </a:r>
            <a:r>
              <a:rPr lang="en-US" dirty="0" err="1"/>
              <a:t>Poitevin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8165FF-C45F-9341-96D5-EE382196D881}"/>
              </a:ext>
            </a:extLst>
          </p:cNvPr>
          <p:cNvSpPr txBox="1"/>
          <p:nvPr/>
        </p:nvSpPr>
        <p:spPr>
          <a:xfrm>
            <a:off x="219951" y="6596390"/>
            <a:ext cx="43725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Youssef </a:t>
            </a:r>
            <a:r>
              <a:rPr lang="en-US" sz="1100" dirty="0" err="1">
                <a:solidFill>
                  <a:schemeClr val="accent2"/>
                </a:solidFill>
                <a:latin typeface="Arial" panose="020B0604020202020204" pitchFamily="34" charset="0"/>
              </a:rPr>
              <a:t>Nashed</a:t>
            </a:r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, Fred </a:t>
            </a:r>
            <a:r>
              <a:rPr lang="en-US" sz="1100" dirty="0" err="1">
                <a:solidFill>
                  <a:schemeClr val="accent2"/>
                </a:solidFill>
                <a:latin typeface="Arial" panose="020B0604020202020204" pitchFamily="34" charset="0"/>
              </a:rPr>
              <a:t>Poitevin</a:t>
            </a:r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, et al. </a:t>
            </a:r>
            <a:r>
              <a:rPr lang="en-US" sz="1100" i="1" dirty="0">
                <a:solidFill>
                  <a:schemeClr val="accent2"/>
                </a:solidFill>
                <a:latin typeface="Arial" panose="020B0604020202020204" pitchFamily="34" charset="0"/>
              </a:rPr>
              <a:t>ICCV</a:t>
            </a:r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 (2021)</a:t>
            </a:r>
            <a:endParaRPr lang="en-US" sz="1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34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6CB9E0-5F24-445E-81AA-B86702A44A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C2ECB4-868D-4B50-96DB-51B439ECF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CryoPoseNet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48321-A5DD-944E-9A7C-D2733A85FDB3}"/>
              </a:ext>
            </a:extLst>
          </p:cNvPr>
          <p:cNvSpPr txBox="1"/>
          <p:nvPr/>
        </p:nvSpPr>
        <p:spPr>
          <a:xfrm>
            <a:off x="228600" y="1355648"/>
            <a:ext cx="7100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Our architecture follows auto-encoder architecture: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3F67C4-2521-C24E-8D63-B1F8E6AA84A0}"/>
              </a:ext>
            </a:extLst>
          </p:cNvPr>
          <p:cNvGrpSpPr/>
          <p:nvPr/>
        </p:nvGrpSpPr>
        <p:grpSpPr>
          <a:xfrm>
            <a:off x="228600" y="4038600"/>
            <a:ext cx="4419600" cy="2455618"/>
            <a:chOff x="76200" y="2281542"/>
            <a:chExt cx="4919312" cy="25222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560ED6-76D9-974E-8072-FED9B12A5AC3}"/>
                </a:ext>
              </a:extLst>
            </p:cNvPr>
            <p:cNvGrpSpPr/>
            <p:nvPr/>
          </p:nvGrpSpPr>
          <p:grpSpPr>
            <a:xfrm>
              <a:off x="76200" y="2281542"/>
              <a:ext cx="4919312" cy="2522292"/>
              <a:chOff x="76200" y="2281542"/>
              <a:chExt cx="4919312" cy="2522292"/>
            </a:xfrm>
          </p:grpSpPr>
          <p:pic>
            <p:nvPicPr>
              <p:cNvPr id="23" name="Picture 22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B462EF69-A900-7949-94E5-EE132F425E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/>
              </a:blip>
              <a:srcRect l="23082" t="25526" r="23168" b="40865"/>
              <a:stretch/>
            </p:blipFill>
            <p:spPr>
              <a:xfrm>
                <a:off x="76200" y="2281542"/>
                <a:ext cx="4919312" cy="2522292"/>
              </a:xfrm>
              <a:prstGeom prst="rect">
                <a:avLst/>
              </a:prstGeom>
              <a:noFill/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E15C175-F8DA-F042-A9A6-ECC516AF55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820" t="5774" r="20777" b="14474"/>
              <a:stretch/>
            </p:blipFill>
            <p:spPr>
              <a:xfrm>
                <a:off x="2018637" y="2654581"/>
                <a:ext cx="1298176" cy="1886302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7FDD94-37FA-4042-8F7C-081F3A97F317}"/>
                </a:ext>
              </a:extLst>
            </p:cNvPr>
            <p:cNvSpPr txBox="1"/>
            <p:nvPr/>
          </p:nvSpPr>
          <p:spPr>
            <a:xfrm>
              <a:off x="1600200" y="3480635"/>
              <a:ext cx="78739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RMSD</a:t>
              </a:r>
            </a:p>
          </p:txBody>
        </p:sp>
      </p:grpSp>
      <p:pic>
        <p:nvPicPr>
          <p:cNvPr id="25" name="Content Placeholder 5">
            <a:extLst>
              <a:ext uri="{FF2B5EF4-FFF2-40B4-BE49-F238E27FC236}">
                <a16:creationId xmlns:a16="http://schemas.microsoft.com/office/drawing/2014/main" id="{28E6CD78-7D0A-914F-BE71-64752F95B35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441350" y="1895799"/>
            <a:ext cx="8108950" cy="2066601"/>
          </a:xfrm>
        </p:spPr>
      </p:pic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id="{88AEA7C1-84DB-EE46-AADE-1EFF3441E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1" t="59135" r="23168"/>
          <a:stretch/>
        </p:blipFill>
        <p:spPr>
          <a:xfrm>
            <a:off x="4741941" y="4080774"/>
            <a:ext cx="4178210" cy="2413444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E4FA4B-5AAA-E647-B7C7-9C2EAD9E1305}"/>
              </a:ext>
            </a:extLst>
          </p:cNvPr>
          <p:cNvSpPr txBox="1"/>
          <p:nvPr/>
        </p:nvSpPr>
        <p:spPr>
          <a:xfrm>
            <a:off x="219951" y="6596390"/>
            <a:ext cx="43725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Youssef </a:t>
            </a:r>
            <a:r>
              <a:rPr lang="en-US" sz="1100" dirty="0" err="1">
                <a:solidFill>
                  <a:schemeClr val="accent2"/>
                </a:solidFill>
                <a:latin typeface="Arial" panose="020B0604020202020204" pitchFamily="34" charset="0"/>
              </a:rPr>
              <a:t>Nashed</a:t>
            </a:r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, Fred </a:t>
            </a:r>
            <a:r>
              <a:rPr lang="en-US" sz="1100" dirty="0" err="1">
                <a:solidFill>
                  <a:schemeClr val="accent2"/>
                </a:solidFill>
                <a:latin typeface="Arial" panose="020B0604020202020204" pitchFamily="34" charset="0"/>
              </a:rPr>
              <a:t>Poitevin</a:t>
            </a:r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, et al. </a:t>
            </a:r>
            <a:r>
              <a:rPr lang="en-US" sz="1100" i="1" dirty="0">
                <a:solidFill>
                  <a:schemeClr val="accent2"/>
                </a:solidFill>
                <a:latin typeface="Arial" panose="020B0604020202020204" pitchFamily="34" charset="0"/>
              </a:rPr>
              <a:t>ICCV</a:t>
            </a:r>
            <a:r>
              <a:rPr lang="en-US" sz="1100" dirty="0">
                <a:solidFill>
                  <a:schemeClr val="accent2"/>
                </a:solidFill>
                <a:latin typeface="Arial" panose="020B0604020202020204" pitchFamily="34" charset="0"/>
              </a:rPr>
              <a:t> (2021)</a:t>
            </a:r>
            <a:endParaRPr lang="en-US" sz="1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/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914305">
              <a:spcAft>
                <a:spcPts val="600"/>
              </a:spcAft>
            </a:pPr>
            <a:r>
              <a:rPr lang="en-US" dirty="0"/>
              <a:t>Introduction to X-ray Free-Electron Lasers (XFELs)</a:t>
            </a:r>
          </a:p>
        </p:txBody>
      </p:sp>
      <p:pic>
        <p:nvPicPr>
          <p:cNvPr id="1026" name="Picture 2" descr="LCLS Aerial">
            <a:extLst>
              <a:ext uri="{FF2B5EF4-FFF2-40B4-BE49-F238E27FC236}">
                <a16:creationId xmlns:a16="http://schemas.microsoft.com/office/drawing/2014/main" id="{ACB1AC68-0471-3848-83D6-14A3927F1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r="29641" b="-2"/>
          <a:stretch/>
        </p:blipFill>
        <p:spPr bwMode="auto">
          <a:xfrm>
            <a:off x="4953000" y="1563878"/>
            <a:ext cx="4039664" cy="506552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D656AD4-8091-2347-81AF-69D409BDA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5075" y="4158200"/>
            <a:ext cx="2515205" cy="90184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BE843D-5ED3-7C4A-8CCB-3762C3A26244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943600" y="4114800"/>
            <a:ext cx="838200" cy="4943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D228B6-2BC8-DB47-8D18-EF627BAE4A8E}"/>
              </a:ext>
            </a:extLst>
          </p:cNvPr>
          <p:cNvGrpSpPr/>
          <p:nvPr/>
        </p:nvGrpSpPr>
        <p:grpSpPr>
          <a:xfrm>
            <a:off x="-76200" y="5130225"/>
            <a:ext cx="2895600" cy="1651575"/>
            <a:chOff x="-54449" y="3967481"/>
            <a:chExt cx="4396583" cy="263136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1F65541-68DD-F843-AE73-94F78F039A6E}"/>
                </a:ext>
              </a:extLst>
            </p:cNvPr>
            <p:cNvGrpSpPr/>
            <p:nvPr/>
          </p:nvGrpSpPr>
          <p:grpSpPr>
            <a:xfrm>
              <a:off x="772196" y="4114800"/>
              <a:ext cx="3569938" cy="2484044"/>
              <a:chOff x="451822" y="4191000"/>
              <a:chExt cx="3569938" cy="248404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82E0C7C-55BE-A541-8060-F94BB364DE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1822" y="5569769"/>
                <a:ext cx="1077811" cy="1105275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10CA3DD-F409-B74E-ACDF-397A20492837}"/>
                  </a:ext>
                </a:extLst>
              </p:cNvPr>
              <p:cNvCxnSpPr/>
              <p:nvPr/>
            </p:nvCxnSpPr>
            <p:spPr>
              <a:xfrm flipV="1">
                <a:off x="1143000" y="4191000"/>
                <a:ext cx="914399" cy="17526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DE91042-52FD-2749-B95C-B116DE448AC9}"/>
                  </a:ext>
                </a:extLst>
              </p:cNvPr>
              <p:cNvCxnSpPr/>
              <p:nvPr/>
            </p:nvCxnSpPr>
            <p:spPr>
              <a:xfrm>
                <a:off x="1143000" y="6096000"/>
                <a:ext cx="914399" cy="33407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AFCF3A1-6429-5540-8615-827587DEE6E6}"/>
                  </a:ext>
                </a:extLst>
              </p:cNvPr>
              <p:cNvSpPr/>
              <p:nvPr/>
            </p:nvSpPr>
            <p:spPr>
              <a:xfrm>
                <a:off x="990600" y="5943600"/>
                <a:ext cx="152400" cy="152400"/>
              </a:xfrm>
              <a:prstGeom prst="rect">
                <a:avLst/>
              </a:prstGeom>
              <a:noFill/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7612A9C-159F-6E48-AEA7-D5844EC730F8}"/>
                  </a:ext>
                </a:extLst>
              </p:cNvPr>
              <p:cNvGrpSpPr/>
              <p:nvPr/>
            </p:nvGrpSpPr>
            <p:grpSpPr>
              <a:xfrm>
                <a:off x="2056134" y="4191000"/>
                <a:ext cx="1965626" cy="2239070"/>
                <a:chOff x="2056134" y="4191000"/>
                <a:chExt cx="1965626" cy="2239070"/>
              </a:xfrm>
            </p:grpSpPr>
            <p:pic>
              <p:nvPicPr>
                <p:cNvPr id="24" name="Picture 23" descr="Screen Shot 2015-05-10 at 9.44.22 PM.png">
                  <a:extLst>
                    <a:ext uri="{FF2B5EF4-FFF2-40B4-BE49-F238E27FC236}">
                      <a16:creationId xmlns:a16="http://schemas.microsoft.com/office/drawing/2014/main" id="{56A86B20-1CD2-0848-9970-1107596211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6134" y="4191000"/>
                  <a:ext cx="1965626" cy="2239070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760946A-FB95-9A41-9BF5-F291F149CD11}"/>
                    </a:ext>
                  </a:extLst>
                </p:cNvPr>
                <p:cNvSpPr txBox="1"/>
                <p:nvPr/>
              </p:nvSpPr>
              <p:spPr>
                <a:xfrm>
                  <a:off x="2081126" y="4243684"/>
                  <a:ext cx="1043074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rgbClr val="000000"/>
                      </a:solidFill>
                    </a:rPr>
                    <a:t>Suga</a:t>
                  </a:r>
                  <a:r>
                    <a:rPr lang="en-US" sz="1400" dirty="0">
                      <a:solidFill>
                        <a:srgbClr val="000000"/>
                      </a:solidFill>
                    </a:rPr>
                    <a:t> et al.</a:t>
                  </a:r>
                </a:p>
              </p:txBody>
            </p: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2DF3D0-35B9-624D-B091-0379F78958F7}"/>
                </a:ext>
              </a:extLst>
            </p:cNvPr>
            <p:cNvSpPr txBox="1"/>
            <p:nvPr/>
          </p:nvSpPr>
          <p:spPr>
            <a:xfrm>
              <a:off x="-54449" y="3967481"/>
              <a:ext cx="2486180" cy="539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Photosystem II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628511A-5D94-854D-8FED-D3A493077F4F}"/>
              </a:ext>
            </a:extLst>
          </p:cNvPr>
          <p:cNvSpPr txBox="1"/>
          <p:nvPr/>
        </p:nvSpPr>
        <p:spPr>
          <a:xfrm>
            <a:off x="2785427" y="4901625"/>
            <a:ext cx="2015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Shock waves in extreme conditions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312961-1805-ED43-AF71-58F574AFE022}"/>
              </a:ext>
            </a:extLst>
          </p:cNvPr>
          <p:cNvGrpSpPr/>
          <p:nvPr/>
        </p:nvGrpSpPr>
        <p:grpSpPr>
          <a:xfrm>
            <a:off x="3123160" y="5484440"/>
            <a:ext cx="1372640" cy="1243722"/>
            <a:chOff x="5001860" y="4941242"/>
            <a:chExt cx="1853283" cy="15578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14047C6-B4F4-9C48-ADE1-0887FAC25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5393" y="4982270"/>
              <a:ext cx="1809750" cy="14478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FB9451-6484-DB40-A809-AEE33C249C09}"/>
                </a:ext>
              </a:extLst>
            </p:cNvPr>
            <p:cNvSpPr txBox="1"/>
            <p:nvPr/>
          </p:nvSpPr>
          <p:spPr>
            <a:xfrm>
              <a:off x="5001860" y="6145706"/>
              <a:ext cx="1848755" cy="353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Milathianaki</a:t>
              </a:r>
              <a:r>
                <a:rPr lang="en-US" sz="1200" dirty="0">
                  <a:solidFill>
                    <a:schemeClr val="bg1"/>
                  </a:solidFill>
                </a:rPr>
                <a:t> et al.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1661C3-F699-6648-BC91-651A3F5E9859}"/>
                </a:ext>
              </a:extLst>
            </p:cNvPr>
            <p:cNvSpPr txBox="1"/>
            <p:nvPr/>
          </p:nvSpPr>
          <p:spPr>
            <a:xfrm>
              <a:off x="5021875" y="4941242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5B51E8-24AB-8043-A0F5-972AC60882BC}"/>
              </a:ext>
            </a:extLst>
          </p:cNvPr>
          <p:cNvGrpSpPr/>
          <p:nvPr/>
        </p:nvGrpSpPr>
        <p:grpSpPr>
          <a:xfrm>
            <a:off x="580487" y="3012963"/>
            <a:ext cx="3305713" cy="2016237"/>
            <a:chOff x="4975562" y="1293723"/>
            <a:chExt cx="4005177" cy="243911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790A45D-21AE-8848-808E-D8C7F471C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2945" r="2817"/>
            <a:stretch/>
          </p:blipFill>
          <p:spPr>
            <a:xfrm>
              <a:off x="5051762" y="1632828"/>
              <a:ext cx="3429000" cy="19468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D85E7B-8F2A-174D-B691-D270850C9CC1}"/>
                </a:ext>
              </a:extLst>
            </p:cNvPr>
            <p:cNvSpPr txBox="1"/>
            <p:nvPr/>
          </p:nvSpPr>
          <p:spPr>
            <a:xfrm>
              <a:off x="6080247" y="3362154"/>
              <a:ext cx="1537036" cy="370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Ekeberg</a:t>
              </a:r>
              <a:r>
                <a:rPr lang="en-US" sz="1400" dirty="0"/>
                <a:t> et al.,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751D757-CB1A-4B45-97F8-45B5002CF69D}"/>
                </a:ext>
              </a:extLst>
            </p:cNvPr>
            <p:cNvSpPr txBox="1"/>
            <p:nvPr/>
          </p:nvSpPr>
          <p:spPr>
            <a:xfrm>
              <a:off x="4975562" y="1293723"/>
              <a:ext cx="4005177" cy="409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Single particle imaging (</a:t>
              </a:r>
              <a:r>
                <a:rPr lang="en-US" sz="1600" dirty="0" err="1"/>
                <a:t>Mimivirus</a:t>
              </a:r>
              <a:r>
                <a:rPr lang="en-US" sz="1600" dirty="0"/>
                <a:t>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9AE912-9CF8-7D4F-85CB-25D4CF484CF2}"/>
              </a:ext>
            </a:extLst>
          </p:cNvPr>
          <p:cNvSpPr txBox="1"/>
          <p:nvPr/>
        </p:nvSpPr>
        <p:spPr>
          <a:xfrm>
            <a:off x="152400" y="1524000"/>
            <a:ext cx="4340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X-ray free-electron lasers: </a:t>
            </a:r>
            <a:r>
              <a:rPr lang="en-US" dirty="0"/>
              <a:t>Accelerator driven x-ray sources to study ultrafast, ultrasmall scale phenomena</a:t>
            </a:r>
          </a:p>
        </p:txBody>
      </p:sp>
    </p:spTree>
    <p:extLst>
      <p:ext uri="{BB962C8B-B14F-4D97-AF65-F5344CB8AC3E}">
        <p14:creationId xmlns:p14="http://schemas.microsoft.com/office/powerpoint/2010/main" val="18160470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/>
            <a:r>
              <a:rPr lang="en-US" dirty="0">
                <a:latin typeface="Arial" charset="0"/>
                <a:cs typeface="AR PL UMing HK" charset="0"/>
              </a:rPr>
              <a:t>Conclusion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822" y="3505200"/>
            <a:ext cx="7696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Thanks to work by (among others):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F. Christie, E. </a:t>
            </a:r>
            <a:r>
              <a:rPr lang="en-US" sz="2200" dirty="0" err="1"/>
              <a:t>Cropp</a:t>
            </a:r>
            <a:r>
              <a:rPr lang="en-US" sz="2200" dirty="0"/>
              <a:t>, J. </a:t>
            </a:r>
            <a:r>
              <a:rPr lang="en-US" sz="2200" dirty="0" err="1"/>
              <a:t>Cryan</a:t>
            </a:r>
            <a:r>
              <a:rPr lang="en-US" sz="2200" dirty="0"/>
              <a:t>, J. </a:t>
            </a:r>
            <a:r>
              <a:rPr lang="en-US" sz="2200" dirty="0" err="1"/>
              <a:t>Duris</a:t>
            </a:r>
            <a:r>
              <a:rPr lang="en-US" sz="2200" dirty="0"/>
              <a:t>, A. </a:t>
            </a:r>
            <a:r>
              <a:rPr lang="en-US" sz="2200" dirty="0" err="1"/>
              <a:t>Edelen</a:t>
            </a:r>
            <a:r>
              <a:rPr lang="en-US" sz="2200" dirty="0"/>
              <a:t>, C. Emma, K. </a:t>
            </a:r>
            <a:r>
              <a:rPr lang="en-US" sz="2200" dirty="0" err="1"/>
              <a:t>Kabra</a:t>
            </a:r>
            <a:r>
              <a:rPr lang="en-US" sz="2200" dirty="0"/>
              <a:t>, A. Kennedy, T. J. Lane, S. Li, A. </a:t>
            </a:r>
            <a:r>
              <a:rPr lang="en-US" sz="2200" dirty="0" err="1"/>
              <a:t>Lutman</a:t>
            </a:r>
            <a:r>
              <a:rPr lang="en-US" sz="2200" dirty="0"/>
              <a:t>, G. Marcus, P. </a:t>
            </a:r>
            <a:r>
              <a:rPr lang="en-US" sz="2200" dirty="0" err="1"/>
              <a:t>Musumeci</a:t>
            </a:r>
            <a:r>
              <a:rPr lang="en-US" sz="2200" dirty="0"/>
              <a:t>, Y. </a:t>
            </a:r>
            <a:r>
              <a:rPr lang="en-US" sz="2200" dirty="0" err="1"/>
              <a:t>Nashed</a:t>
            </a:r>
            <a:r>
              <a:rPr lang="en-US" sz="2200" dirty="0"/>
              <a:t>, F. </a:t>
            </a:r>
            <a:r>
              <a:rPr lang="en-US" sz="2200" dirty="0" err="1"/>
              <a:t>Poitevin</a:t>
            </a:r>
            <a:r>
              <a:rPr lang="en-US" sz="2200" dirty="0"/>
              <a:t>, G. </a:t>
            </a:r>
            <a:r>
              <a:rPr lang="en-US" sz="2200" dirty="0" err="1"/>
              <a:t>Stupakov</a:t>
            </a:r>
            <a:r>
              <a:rPr lang="en-US" sz="2200" dirty="0"/>
              <a:t>, G. </a:t>
            </a:r>
            <a:r>
              <a:rPr lang="en-US" sz="2200" dirty="0" err="1"/>
              <a:t>Wetzstein</a:t>
            </a:r>
            <a:r>
              <a:rPr lang="en-US" sz="2200" dirty="0"/>
              <a:t>,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9AADF7-CE4A-244B-B110-E88351D71F01}"/>
              </a:ext>
            </a:extLst>
          </p:cNvPr>
          <p:cNvSpPr txBox="1"/>
          <p:nvPr/>
        </p:nvSpPr>
        <p:spPr>
          <a:xfrm>
            <a:off x="2209800" y="1929825"/>
            <a:ext cx="3850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2670959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/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Online optimization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 r="6946"/>
          <a:stretch/>
        </p:blipFill>
        <p:spPr>
          <a:xfrm>
            <a:off x="3504278" y="4496304"/>
            <a:ext cx="2477421" cy="1800590"/>
          </a:xfrm>
          <a:prstGeom prst="rect">
            <a:avLst/>
          </a:prstGeom>
        </p:spPr>
      </p:pic>
      <p:pic>
        <p:nvPicPr>
          <p:cNvPr id="15" name="Picture 2" descr="https://upload.wikimedia.org/wikipedia/commons/e/e1/LCLS_quadrupo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1"/>
          <a:stretch/>
        </p:blipFill>
        <p:spPr bwMode="auto">
          <a:xfrm>
            <a:off x="3505200" y="2466610"/>
            <a:ext cx="2285999" cy="18005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28600" y="12192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XFEL tuning: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XFELs are instabilities </a:t>
            </a:r>
            <a:r>
              <a:rPr lang="en-US" sz="2000" dirty="0">
                <a:sym typeface="Wingdings"/>
              </a:rPr>
              <a:t> very sensitive to initial conditions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In total 500 hours/year on single task of quad tuning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172200" y="3009839"/>
            <a:ext cx="2871822" cy="2628961"/>
            <a:chOff x="5867400" y="1865204"/>
            <a:chExt cx="2286000" cy="1785302"/>
          </a:xfrm>
        </p:grpSpPr>
        <p:grpSp>
          <p:nvGrpSpPr>
            <p:cNvPr id="31" name="Group 30"/>
            <p:cNvGrpSpPr/>
            <p:nvPr/>
          </p:nvGrpSpPr>
          <p:grpSpPr>
            <a:xfrm>
              <a:off x="5867400" y="1865204"/>
              <a:ext cx="2286000" cy="1785302"/>
              <a:chOff x="4343400" y="1814404"/>
              <a:chExt cx="2286000" cy="1785302"/>
            </a:xfrm>
          </p:grpSpPr>
          <p:pic>
            <p:nvPicPr>
              <p:cNvPr id="34" name="Picture 33" descr="ocelot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3400" y="1814404"/>
                <a:ext cx="2286000" cy="1785302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4368800" y="1852504"/>
                <a:ext cx="963641" cy="438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Badger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optimizer</a:t>
                </a:r>
              </a:p>
            </p:txBody>
          </p:sp>
        </p:grpSp>
        <p:pic>
          <p:nvPicPr>
            <p:cNvPr id="32" name="Picture 31" descr="Nov4_Ocelot_Tuning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00" y="1955800"/>
              <a:ext cx="1008236" cy="895529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7361536" y="2057944"/>
              <a:ext cx="627056" cy="222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6324600" y="2590800"/>
            <a:ext cx="263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Automate (e.g. simplex)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273050" cy="228601"/>
          </a:xfr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5</a:t>
            </a:fld>
            <a:endParaRPr lang="en-US" sz="1200" dirty="0"/>
          </a:p>
        </p:txBody>
      </p:sp>
      <p:pic>
        <p:nvPicPr>
          <p:cNvPr id="18" name="Picture 2" descr="LCLS Aerial">
            <a:extLst>
              <a:ext uri="{FF2B5EF4-FFF2-40B4-BE49-F238E27FC236}">
                <a16:creationId xmlns:a16="http://schemas.microsoft.com/office/drawing/2014/main" id="{99485B20-0EB6-7247-B4A2-F1EBC56A0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0" r="27796" b="-2"/>
          <a:stretch/>
        </p:blipFill>
        <p:spPr bwMode="auto">
          <a:xfrm>
            <a:off x="152400" y="2451770"/>
            <a:ext cx="3317145" cy="42538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8E1575-54B1-8B45-91D4-8E3800ACB245}"/>
              </a:ext>
            </a:extLst>
          </p:cNvPr>
          <p:cNvSpPr txBox="1"/>
          <p:nvPr/>
        </p:nvSpPr>
        <p:spPr>
          <a:xfrm>
            <a:off x="2632362" y="2590800"/>
            <a:ext cx="139451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Quadrupole magnets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C05926-3A79-3E43-9D7B-B8446D389E13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51822" y="2913966"/>
            <a:ext cx="2180540" cy="323165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AD9E36-3BF1-A645-A44D-36BF4119F933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990600" y="2913966"/>
            <a:ext cx="1641762" cy="896661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78B473D-4AFF-1547-913F-ED6F37CA9A6C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1295400" y="2913966"/>
            <a:ext cx="1336962" cy="1428719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5-Point Star 37">
            <a:extLst>
              <a:ext uri="{FF2B5EF4-FFF2-40B4-BE49-F238E27FC236}">
                <a16:creationId xmlns:a16="http://schemas.microsoft.com/office/drawing/2014/main" id="{7158D4F7-069D-2F4F-BFBA-1697F8BEAF67}"/>
              </a:ext>
            </a:extLst>
          </p:cNvPr>
          <p:cNvSpPr/>
          <p:nvPr/>
        </p:nvSpPr>
        <p:spPr>
          <a:xfrm>
            <a:off x="1447800" y="4648200"/>
            <a:ext cx="466680" cy="36876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509DE0-3627-C148-94E3-7FE68AB0E1AA}"/>
              </a:ext>
            </a:extLst>
          </p:cNvPr>
          <p:cNvSpPr txBox="1"/>
          <p:nvPr/>
        </p:nvSpPr>
        <p:spPr>
          <a:xfrm>
            <a:off x="560085" y="5117068"/>
            <a:ext cx="135439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FEL power</a:t>
            </a:r>
          </a:p>
        </p:txBody>
      </p:sp>
    </p:spTree>
    <p:extLst>
      <p:ext uri="{BB962C8B-B14F-4D97-AF65-F5344CB8AC3E}">
        <p14:creationId xmlns:p14="http://schemas.microsoft.com/office/powerpoint/2010/main" val="137164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97" y="3352531"/>
            <a:ext cx="4191403" cy="3200669"/>
          </a:xfrm>
          <a:prstGeom prst="rect">
            <a:avLst/>
          </a:prstGeom>
        </p:spPr>
      </p:pic>
      <p:cxnSp>
        <p:nvCxnSpPr>
          <p:cNvPr id="99" name="Straight Arrow Connector 98"/>
          <p:cNvCxnSpPr/>
          <p:nvPr/>
        </p:nvCxnSpPr>
        <p:spPr>
          <a:xfrm flipV="1">
            <a:off x="6702864" y="4479000"/>
            <a:ext cx="685800" cy="30480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7463667" y="3795400"/>
            <a:ext cx="0" cy="68580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6781800" y="3354149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Acquisition point</a:t>
            </a: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Online optimization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032241" y="3668417"/>
            <a:ext cx="13017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008000"/>
                </a:solidFill>
              </a:rPr>
              <a:t>Acquisition </a:t>
            </a:r>
          </a:p>
          <a:p>
            <a:pPr algn="r"/>
            <a:r>
              <a:rPr lang="en-US" sz="1600" b="1" dirty="0">
                <a:solidFill>
                  <a:srgbClr val="008000"/>
                </a:solidFill>
              </a:rPr>
              <a:t>function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930356" y="4520355"/>
            <a:ext cx="13791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Ground truth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228395" y="5528577"/>
            <a:ext cx="1085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0000FF"/>
                </a:solidFill>
              </a:rPr>
              <a:t>Posterior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2514600" y="1295400"/>
            <a:ext cx="3691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Model-based optimization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/>
          <a:stretch/>
        </p:blipFill>
        <p:spPr>
          <a:xfrm>
            <a:off x="128619" y="3885931"/>
            <a:ext cx="3872284" cy="2286269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762000" y="4876800"/>
            <a:ext cx="457200" cy="533400"/>
            <a:chOff x="1219200" y="4114800"/>
            <a:chExt cx="457200" cy="533400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1284241" y="4114800"/>
              <a:ext cx="392159" cy="468357"/>
            </a:xfrm>
            <a:prstGeom prst="straightConnector1">
              <a:avLst/>
            </a:prstGeom>
            <a:ln w="19050">
              <a:solidFill>
                <a:srgbClr val="A400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1219200" y="4572000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952903" y="3657331"/>
            <a:ext cx="20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Gradient optimizer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272134" y="1981200"/>
            <a:ext cx="6043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Advantage 1: Balance “exploitation vs. exploration”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797518" y="2438400"/>
            <a:ext cx="2967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ym typeface="Wingdings"/>
              </a:rPr>
              <a:t> Find global maximum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6018606" y="2983468"/>
            <a:ext cx="213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Bayesian optimizer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6519446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Mitch McIntire</a:t>
            </a: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273050" cy="228601"/>
          </a:xfr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22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4FEBDF6-CC1C-7B43-8520-CC3331BD9651}"/>
              </a:ext>
            </a:extLst>
          </p:cNvPr>
          <p:cNvGrpSpPr/>
          <p:nvPr/>
        </p:nvGrpSpPr>
        <p:grpSpPr>
          <a:xfrm>
            <a:off x="4724402" y="2590800"/>
            <a:ext cx="3124198" cy="1511720"/>
            <a:chOff x="4217229" y="4427717"/>
            <a:chExt cx="4979649" cy="215923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B7AB978-AD9A-F64B-985A-E5CB4C104EDB}"/>
                </a:ext>
              </a:extLst>
            </p:cNvPr>
            <p:cNvGrpSpPr/>
            <p:nvPr/>
          </p:nvGrpSpPr>
          <p:grpSpPr>
            <a:xfrm>
              <a:off x="4624878" y="4427717"/>
              <a:ext cx="4572000" cy="1973083"/>
              <a:chOff x="4695990" y="2480846"/>
              <a:chExt cx="4572000" cy="1973083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BEB50C8-DA16-9D48-8344-4815616D32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6800" y="2819400"/>
                <a:ext cx="2105190" cy="163452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1BF289F-C8E7-0949-AF3D-512FCF9650D3}"/>
                  </a:ext>
                </a:extLst>
              </p:cNvPr>
              <p:cNvSpPr txBox="1"/>
              <p:nvPr/>
            </p:nvSpPr>
            <p:spPr>
              <a:xfrm>
                <a:off x="4695990" y="2480846"/>
                <a:ext cx="2438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kern="1200" dirty="0"/>
                  <a:t>Measured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D4FB6D3-DE48-D342-A9AA-BB7C7DEFE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2420" y="2819400"/>
                <a:ext cx="2169370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55CF658-A8AB-8540-AE5F-2EE31271E161}"/>
                  </a:ext>
                </a:extLst>
              </p:cNvPr>
              <p:cNvSpPr txBox="1"/>
              <p:nvPr/>
            </p:nvSpPr>
            <p:spPr>
              <a:xfrm>
                <a:off x="6829590" y="2480846"/>
                <a:ext cx="2438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kern="1200" dirty="0"/>
                  <a:t>Modeled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865B4CA-8024-FA49-9C03-929BB237F41C}"/>
                </a:ext>
              </a:extLst>
            </p:cNvPr>
            <p:cNvSpPr txBox="1"/>
            <p:nvPr/>
          </p:nvSpPr>
          <p:spPr>
            <a:xfrm>
              <a:off x="5438856" y="6248400"/>
              <a:ext cx="8577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Quad 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015AA7-251D-FD4D-86A3-C5BFE29C8D19}"/>
                </a:ext>
              </a:extLst>
            </p:cNvPr>
            <p:cNvSpPr txBox="1"/>
            <p:nvPr/>
          </p:nvSpPr>
          <p:spPr>
            <a:xfrm>
              <a:off x="7621197" y="6248400"/>
              <a:ext cx="8577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Quad 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359C1D4-E6E5-7C4A-B523-219DF0993F9D}"/>
                </a:ext>
              </a:extLst>
            </p:cNvPr>
            <p:cNvSpPr txBox="1"/>
            <p:nvPr/>
          </p:nvSpPr>
          <p:spPr>
            <a:xfrm rot="16200000">
              <a:off x="3957643" y="5449176"/>
              <a:ext cx="85772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Quad 2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7" name="Picture 10" descr="Screen Shot 2016-09-18 at 11.58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928800"/>
            <a:ext cx="5321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Screen Shot 2016-09-18 at 11.58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0" b="14316"/>
          <a:stretch>
            <a:fillRect/>
          </a:stretch>
        </p:blipFill>
        <p:spPr bwMode="auto">
          <a:xfrm>
            <a:off x="1041400" y="40995600"/>
            <a:ext cx="3213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Screen Shot 2016-09-18 at 11.58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9" b="13467"/>
          <a:stretch>
            <a:fillRect/>
          </a:stretch>
        </p:blipFill>
        <p:spPr bwMode="auto">
          <a:xfrm>
            <a:off x="2286000" y="41529000"/>
            <a:ext cx="449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237177" y="1828800"/>
            <a:ext cx="6154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Advantage 2: Existence of model enables use of physics, archived data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14600" y="1295400"/>
            <a:ext cx="3691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Model-based optimization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4FE9B2-B1D5-BD41-B1CB-FC801EDB77F5}"/>
              </a:ext>
            </a:extLst>
          </p:cNvPr>
          <p:cNvGrpSpPr/>
          <p:nvPr/>
        </p:nvGrpSpPr>
        <p:grpSpPr>
          <a:xfrm>
            <a:off x="990600" y="4191000"/>
            <a:ext cx="7432242" cy="2373171"/>
            <a:chOff x="990600" y="4332429"/>
            <a:chExt cx="7432242" cy="2373171"/>
          </a:xfrm>
        </p:grpSpPr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865829"/>
              <a:ext cx="2327120" cy="1786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58" name="Group 57"/>
            <p:cNvGrpSpPr/>
            <p:nvPr/>
          </p:nvGrpSpPr>
          <p:grpSpPr>
            <a:xfrm>
              <a:off x="5943600" y="4865829"/>
              <a:ext cx="2479242" cy="1792988"/>
              <a:chOff x="6193812" y="4504373"/>
              <a:chExt cx="2479242" cy="1792988"/>
            </a:xfrm>
          </p:grpSpPr>
          <p:pic>
            <p:nvPicPr>
              <p:cNvPr id="59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3812" y="4504373"/>
                <a:ext cx="2479242" cy="1792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60" name="Rectangle 8"/>
              <p:cNvSpPr>
                <a:spLocks noChangeArrowheads="1"/>
              </p:cNvSpPr>
              <p:nvPr/>
            </p:nvSpPr>
            <p:spPr bwMode="auto">
              <a:xfrm>
                <a:off x="6473792" y="4589121"/>
                <a:ext cx="745920" cy="331235"/>
              </a:xfrm>
              <a:prstGeom prst="rect">
                <a:avLst/>
              </a:prstGeom>
              <a:solidFill>
                <a:srgbClr val="FFFFFF"/>
              </a:solidFill>
              <a:ln w="9360" cap="flat">
                <a:solidFill>
                  <a:srgbClr val="3465A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39" tIns="55188" rIns="81639" bIns="4082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9pPr>
              </a:lstStyle>
              <a:p>
                <a:pPr algn="ctr">
                  <a:buClrTx/>
                  <a:buFontTx/>
                  <a:buNone/>
                </a:pPr>
                <a:r>
                  <a:rPr lang="en-US" altLang="en-US" dirty="0">
                    <a:cs typeface="Arial" charset="0"/>
                  </a:rPr>
                  <a:t>ρ </a:t>
                </a:r>
                <a:r>
                  <a:rPr lang="en-US" altLang="en-US" dirty="0"/>
                  <a:t>= 0.7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3381631" y="4865829"/>
              <a:ext cx="2485769" cy="1839771"/>
              <a:chOff x="3657600" y="4480982"/>
              <a:chExt cx="2485769" cy="1839771"/>
            </a:xfrm>
          </p:grpSpPr>
          <p:pic>
            <p:nvPicPr>
              <p:cNvPr id="62" name="Picture 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4480982"/>
                <a:ext cx="2485769" cy="18397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63" name="Rectangle 10"/>
              <p:cNvSpPr>
                <a:spLocks noChangeArrowheads="1"/>
              </p:cNvSpPr>
              <p:nvPr/>
            </p:nvSpPr>
            <p:spPr bwMode="auto">
              <a:xfrm>
                <a:off x="3973591" y="4589121"/>
                <a:ext cx="663840" cy="331235"/>
              </a:xfrm>
              <a:prstGeom prst="rect">
                <a:avLst/>
              </a:prstGeom>
              <a:solidFill>
                <a:srgbClr val="FFFFFF"/>
              </a:solidFill>
              <a:ln w="9360" cap="flat">
                <a:solidFill>
                  <a:srgbClr val="3465A4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39" tIns="55188" rIns="81639" bIns="4082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 PL UMing HK" charset="0"/>
                    <a:cs typeface="AR PL UMing HK" charset="0"/>
                  </a:defRPr>
                </a:lvl9pPr>
              </a:lstStyle>
              <a:p>
                <a:pPr algn="ctr">
                  <a:buClrTx/>
                  <a:buFontTx/>
                  <a:buNone/>
                </a:pPr>
                <a:r>
                  <a:rPr lang="en-US" altLang="en-US" dirty="0">
                    <a:cs typeface="Arial" charset="0"/>
                  </a:rPr>
                  <a:t>ρ </a:t>
                </a:r>
                <a:r>
                  <a:rPr lang="en-US" altLang="en-US" dirty="0"/>
                  <a:t>= 0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371600" y="4527275"/>
              <a:ext cx="13926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Groundtruth</a:t>
              </a:r>
              <a:endParaRPr lang="en-US" sz="1600" b="1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10001" y="4332429"/>
              <a:ext cx="155272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Model, </a:t>
              </a:r>
            </a:p>
            <a:p>
              <a:pPr algn="ctr"/>
              <a:r>
                <a:rPr lang="en-US" sz="1600" b="1" dirty="0"/>
                <a:t>no correlation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389103" y="4332429"/>
              <a:ext cx="151866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Model, </a:t>
              </a:r>
            </a:p>
            <a:p>
              <a:pPr algn="ctr"/>
              <a:r>
                <a:rPr lang="en-US" sz="1600" b="1" dirty="0"/>
                <a:t>w/ correlation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D6E739F-6A14-DF45-8791-29209FA133D6}"/>
              </a:ext>
            </a:extLst>
          </p:cNvPr>
          <p:cNvSpPr txBox="1"/>
          <p:nvPr/>
        </p:nvSpPr>
        <p:spPr>
          <a:xfrm>
            <a:off x="1565628" y="2971800"/>
            <a:ext cx="293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learning correlations in data improves modeling </a:t>
            </a:r>
          </a:p>
        </p:txBody>
      </p:sp>
      <p:sp>
        <p:nvSpPr>
          <p:cNvPr id="36" name="Title 28">
            <a:extLst>
              <a:ext uri="{FF2B5EF4-FFF2-40B4-BE49-F238E27FC236}">
                <a16:creationId xmlns:a16="http://schemas.microsoft.com/office/drawing/2014/main" id="{EEE67F54-CE22-4E44-BEF6-02449A2D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Online optimization</a:t>
            </a:r>
            <a:endParaRPr lang="en-C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240B21-4D18-E443-A249-E576224513CE}"/>
              </a:ext>
            </a:extLst>
          </p:cNvPr>
          <p:cNvSpPr txBox="1"/>
          <p:nvPr/>
        </p:nvSpPr>
        <p:spPr>
          <a:xfrm>
            <a:off x="29485" y="6498231"/>
            <a:ext cx="5236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Bayesian Optimization of a FEL, </a:t>
            </a:r>
            <a:r>
              <a:rPr lang="en-US" sz="1600" dirty="0" err="1"/>
              <a:t>Duris</a:t>
            </a:r>
            <a:r>
              <a:rPr lang="en-US" sz="1600" dirty="0"/>
              <a:t> et al., PRL, 2020</a:t>
            </a:r>
          </a:p>
        </p:txBody>
      </p:sp>
    </p:spTree>
    <p:extLst>
      <p:ext uri="{BB962C8B-B14F-4D97-AF65-F5344CB8AC3E}">
        <p14:creationId xmlns:p14="http://schemas.microsoft.com/office/powerpoint/2010/main" val="296903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optimization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14600" y="1295400"/>
            <a:ext cx="3691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Model-based optimization</a:t>
            </a:r>
          </a:p>
        </p:txBody>
      </p:sp>
      <p:pic>
        <p:nvPicPr>
          <p:cNvPr id="37" name="Picture 36" descr="Screen Shot 2017-10-14 at 12.47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18621" b="1605"/>
          <a:stretch/>
        </p:blipFill>
        <p:spPr>
          <a:xfrm>
            <a:off x="4495800" y="3657600"/>
            <a:ext cx="4618508" cy="2971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876800" y="2971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Example 2: tuning </a:t>
            </a:r>
            <a:r>
              <a:rPr lang="en-US" sz="2000" dirty="0" err="1"/>
              <a:t>quadrupoles</a:t>
            </a:r>
            <a:r>
              <a:rPr lang="en-US" sz="2000" dirty="0"/>
              <a:t> from pure noise</a:t>
            </a:r>
          </a:p>
        </p:txBody>
      </p:sp>
      <p:pic>
        <p:nvPicPr>
          <p:cNvPr id="47" name="Picture 46" descr="image (4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"/>
          <a:stretch/>
        </p:blipFill>
        <p:spPr>
          <a:xfrm>
            <a:off x="38941" y="3745476"/>
            <a:ext cx="4228259" cy="280772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09600" y="2971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Example 1: Fast </a:t>
            </a:r>
            <a:r>
              <a:rPr lang="en-US" sz="2000" dirty="0" err="1"/>
              <a:t>tuneup</a:t>
            </a:r>
            <a:r>
              <a:rPr lang="en-US" sz="2000" dirty="0"/>
              <a:t> in high dimensions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981200"/>
            <a:ext cx="6242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Upshot: </a:t>
            </a:r>
            <a:r>
              <a:rPr lang="en-US" sz="2000" dirty="0">
                <a:sym typeface="Wingdings"/>
              </a:rPr>
              <a:t> </a:t>
            </a:r>
            <a:r>
              <a:rPr lang="en-US" sz="2000" dirty="0"/>
              <a:t>Faster tuning (factor of 4 vs. simplex)</a:t>
            </a:r>
          </a:p>
          <a:p>
            <a:r>
              <a:rPr lang="en-US" sz="2000" dirty="0"/>
              <a:t>	 </a:t>
            </a:r>
            <a:r>
              <a:rPr lang="en-US" sz="2000" dirty="0">
                <a:sym typeface="Wingdings"/>
              </a:rPr>
              <a:t> More robust tuning (e.g. tune from noise)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764070" y="6507546"/>
            <a:ext cx="5236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Bayesian Optimization of a FEL, </a:t>
            </a:r>
            <a:r>
              <a:rPr lang="en-US" sz="1600" dirty="0" err="1"/>
              <a:t>Duris</a:t>
            </a:r>
            <a:r>
              <a:rPr lang="en-US" sz="1600" dirty="0"/>
              <a:t> et al., PRL, 2020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70161" y="3733800"/>
            <a:ext cx="154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parameters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273050" cy="228601"/>
          </a:xfr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8</a:t>
            </a:fld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321693-B344-4C44-A883-9997CA9C9C48}"/>
              </a:ext>
            </a:extLst>
          </p:cNvPr>
          <p:cNvSpPr txBox="1"/>
          <p:nvPr/>
        </p:nvSpPr>
        <p:spPr>
          <a:xfrm>
            <a:off x="0" y="6519446"/>
            <a:ext cx="2553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Joe </a:t>
            </a:r>
            <a:r>
              <a:rPr lang="en-US" sz="1600" dirty="0" err="1"/>
              <a:t>Duris</a:t>
            </a:r>
            <a:r>
              <a:rPr lang="en-US" sz="1600" dirty="0"/>
              <a:t>, Dylan Kennedy</a:t>
            </a:r>
          </a:p>
        </p:txBody>
      </p:sp>
    </p:spTree>
    <p:extLst>
      <p:ext uri="{BB962C8B-B14F-4D97-AF65-F5344CB8AC3E}">
        <p14:creationId xmlns:p14="http://schemas.microsoft.com/office/powerpoint/2010/main" val="1989082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E59064-136B-BA41-8A0C-2142D0E17BF8}"/>
              </a:ext>
            </a:extLst>
          </p:cNvPr>
          <p:cNvGrpSpPr/>
          <p:nvPr/>
        </p:nvGrpSpPr>
        <p:grpSpPr>
          <a:xfrm>
            <a:off x="90102" y="2362200"/>
            <a:ext cx="3855781" cy="3110887"/>
            <a:chOff x="90102" y="2362200"/>
            <a:chExt cx="3855781" cy="3110887"/>
          </a:xfrm>
        </p:grpSpPr>
        <p:pic>
          <p:nvPicPr>
            <p:cNvPr id="124" name="Picture 123" descr="Background pattern&#10;&#10;Description automatically generated">
              <a:extLst>
                <a:ext uri="{FF2B5EF4-FFF2-40B4-BE49-F238E27FC236}">
                  <a16:creationId xmlns:a16="http://schemas.microsoft.com/office/drawing/2014/main" id="{3B3DF3EB-085E-C14F-A06E-26E6C0D5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01" y="2725398"/>
              <a:ext cx="3207782" cy="209840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CAC796-31D9-B341-A35C-714755DA5A14}"/>
                </a:ext>
              </a:extLst>
            </p:cNvPr>
            <p:cNvSpPr txBox="1"/>
            <p:nvPr/>
          </p:nvSpPr>
          <p:spPr>
            <a:xfrm>
              <a:off x="914400" y="2362200"/>
              <a:ext cx="2877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Beam size measurement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E81B577-D0A9-1248-B862-57A77ADC0286}"/>
                </a:ext>
              </a:extLst>
            </p:cNvPr>
            <p:cNvSpPr txBox="1"/>
            <p:nvPr/>
          </p:nvSpPr>
          <p:spPr>
            <a:xfrm rot="16200000">
              <a:off x="-630861" y="3497838"/>
              <a:ext cx="2088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Tuning param (e.g. solenoid)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87F22B4-C7D2-394F-94B8-D28343197E40}"/>
                </a:ext>
              </a:extLst>
            </p:cNvPr>
            <p:cNvSpPr txBox="1"/>
            <p:nvPr/>
          </p:nvSpPr>
          <p:spPr>
            <a:xfrm>
              <a:off x="838200" y="4826756"/>
              <a:ext cx="2941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Measurement parameter</a:t>
              </a:r>
            </a:p>
            <a:p>
              <a:pPr algn="ctr"/>
              <a:r>
                <a:rPr lang="en-US" dirty="0"/>
                <a:t>(e.g. matching quadrupole)</a:t>
              </a:r>
            </a:p>
          </p:txBody>
        </p:sp>
      </p:grpSp>
      <p:pic>
        <p:nvPicPr>
          <p:cNvPr id="125" name="Picture 124" descr="Background pattern&#10;&#10;Description automatically generated">
            <a:extLst>
              <a:ext uri="{FF2B5EF4-FFF2-40B4-BE49-F238E27FC236}">
                <a16:creationId xmlns:a16="http://schemas.microsoft.com/office/drawing/2014/main" id="{45146069-56DA-994A-8567-438ADFBF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31" y="2737081"/>
            <a:ext cx="3207782" cy="20984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C3AE314-135D-B945-AC23-D750D4CF4BF0}"/>
              </a:ext>
            </a:extLst>
          </p:cNvPr>
          <p:cNvGrpSpPr/>
          <p:nvPr/>
        </p:nvGrpSpPr>
        <p:grpSpPr>
          <a:xfrm>
            <a:off x="4357301" y="2362200"/>
            <a:ext cx="3702010" cy="3073063"/>
            <a:chOff x="4357301" y="2297668"/>
            <a:chExt cx="3702010" cy="3073063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882D6A5-08F2-A74B-9EA2-68F92109292A}"/>
                </a:ext>
              </a:extLst>
            </p:cNvPr>
            <p:cNvSpPr txBox="1"/>
            <p:nvPr/>
          </p:nvSpPr>
          <p:spPr>
            <a:xfrm>
              <a:off x="5181600" y="2297668"/>
              <a:ext cx="2877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Beam size measurement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B8B6649-E07D-8D4F-9BBF-E7C467C2D5F2}"/>
                </a:ext>
              </a:extLst>
            </p:cNvPr>
            <p:cNvSpPr txBox="1"/>
            <p:nvPr/>
          </p:nvSpPr>
          <p:spPr>
            <a:xfrm rot="16200000">
              <a:off x="3631262" y="3404708"/>
              <a:ext cx="20984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Tuning param (e.g. solenoid)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7ABF877-1504-E24A-B2E4-6541AEED904E}"/>
                </a:ext>
              </a:extLst>
            </p:cNvPr>
            <p:cNvSpPr txBox="1"/>
            <p:nvPr/>
          </p:nvSpPr>
          <p:spPr>
            <a:xfrm>
              <a:off x="5089491" y="4724400"/>
              <a:ext cx="2941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Measurement parameter</a:t>
              </a:r>
            </a:p>
            <a:p>
              <a:pPr algn="ctr"/>
              <a:r>
                <a:rPr lang="en-US" dirty="0"/>
                <a:t>(e.g. matching quadrupole)</a:t>
              </a: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optimization</a:t>
            </a:r>
            <a:endParaRPr lang="en-CA" dirty="0"/>
          </a:p>
        </p:txBody>
      </p:sp>
      <p:sp>
        <p:nvSpPr>
          <p:cNvPr id="40" name="TextBox 39"/>
          <p:cNvSpPr txBox="1"/>
          <p:nvPr/>
        </p:nvSpPr>
        <p:spPr>
          <a:xfrm>
            <a:off x="156386" y="1308380"/>
            <a:ext cx="885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Current focus on complex tasks: multi-objective, hysteresis, etc.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273050" cy="228601"/>
          </a:xfr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9</a:t>
            </a:fld>
            <a:endParaRPr lang="en-US" sz="1200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7B805E8-60AB-D644-9DA1-510BECA071A0}"/>
              </a:ext>
            </a:extLst>
          </p:cNvPr>
          <p:cNvSpPr/>
          <p:nvPr/>
        </p:nvSpPr>
        <p:spPr>
          <a:xfrm>
            <a:off x="6019800" y="3493532"/>
            <a:ext cx="182880" cy="18288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E7FEB8C-2C70-8D4F-AD3F-C135CDB7020E}"/>
              </a:ext>
            </a:extLst>
          </p:cNvPr>
          <p:cNvSpPr/>
          <p:nvPr/>
        </p:nvSpPr>
        <p:spPr>
          <a:xfrm>
            <a:off x="6522720" y="3234452"/>
            <a:ext cx="182880" cy="18288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1B2E2BB-23BE-B743-BBAE-3A924DDE6927}"/>
              </a:ext>
            </a:extLst>
          </p:cNvPr>
          <p:cNvSpPr/>
          <p:nvPr/>
        </p:nvSpPr>
        <p:spPr>
          <a:xfrm>
            <a:off x="6979920" y="3569732"/>
            <a:ext cx="182880" cy="18288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9CB91E9-8799-9E4C-A13B-DAC7B9954829}"/>
              </a:ext>
            </a:extLst>
          </p:cNvPr>
          <p:cNvSpPr/>
          <p:nvPr/>
        </p:nvSpPr>
        <p:spPr>
          <a:xfrm>
            <a:off x="7614920" y="3341132"/>
            <a:ext cx="182880" cy="18288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3DE568E7-47E5-6D4E-B99E-3E59DD0BFFC0}"/>
              </a:ext>
            </a:extLst>
          </p:cNvPr>
          <p:cNvSpPr/>
          <p:nvPr/>
        </p:nvSpPr>
        <p:spPr>
          <a:xfrm>
            <a:off x="5333168" y="3737372"/>
            <a:ext cx="182880" cy="18288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DF74B380-3869-534A-9B8A-C47D26F20E80}"/>
              </a:ext>
            </a:extLst>
          </p:cNvPr>
          <p:cNvSpPr/>
          <p:nvPr/>
        </p:nvSpPr>
        <p:spPr>
          <a:xfrm>
            <a:off x="7220473" y="2767684"/>
            <a:ext cx="182880" cy="18288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40BE940-0E06-0A46-A52F-E71A6F8C3A19}"/>
              </a:ext>
            </a:extLst>
          </p:cNvPr>
          <p:cNvSpPr/>
          <p:nvPr/>
        </p:nvSpPr>
        <p:spPr>
          <a:xfrm>
            <a:off x="5654788" y="3147523"/>
            <a:ext cx="182880" cy="18288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EB782BF1-1E56-AD48-807B-A3BF586AA6AA}"/>
              </a:ext>
            </a:extLst>
          </p:cNvPr>
          <p:cNvSpPr/>
          <p:nvPr/>
        </p:nvSpPr>
        <p:spPr>
          <a:xfrm>
            <a:off x="7133514" y="4468892"/>
            <a:ext cx="182880" cy="18288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354B3C70-BBEE-2A4F-B9E8-87FAF758EE8B}"/>
              </a:ext>
            </a:extLst>
          </p:cNvPr>
          <p:cNvSpPr/>
          <p:nvPr/>
        </p:nvSpPr>
        <p:spPr>
          <a:xfrm>
            <a:off x="5534548" y="4543994"/>
            <a:ext cx="182880" cy="18288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5563B71E-F951-994C-B872-2B2E285EB051}"/>
              </a:ext>
            </a:extLst>
          </p:cNvPr>
          <p:cNvSpPr/>
          <p:nvPr/>
        </p:nvSpPr>
        <p:spPr>
          <a:xfrm>
            <a:off x="7376992" y="3806514"/>
            <a:ext cx="182880" cy="18288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C3457CB4-2367-1840-BB16-16EAF80C043B}"/>
              </a:ext>
            </a:extLst>
          </p:cNvPr>
          <p:cNvSpPr/>
          <p:nvPr/>
        </p:nvSpPr>
        <p:spPr>
          <a:xfrm>
            <a:off x="5989320" y="4026932"/>
            <a:ext cx="182880" cy="18288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71B9E7-E307-0B45-98E3-7441E9158D9B}"/>
              </a:ext>
            </a:extLst>
          </p:cNvPr>
          <p:cNvGrpSpPr/>
          <p:nvPr/>
        </p:nvGrpSpPr>
        <p:grpSpPr>
          <a:xfrm>
            <a:off x="914400" y="2777252"/>
            <a:ext cx="2773680" cy="182880"/>
            <a:chOff x="914400" y="3810000"/>
            <a:chExt cx="2773680" cy="1828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C251C0E-59ED-884C-84A8-39822C6FB375}"/>
                </a:ext>
              </a:extLst>
            </p:cNvPr>
            <p:cNvSpPr/>
            <p:nvPr/>
          </p:nvSpPr>
          <p:spPr>
            <a:xfrm>
              <a:off x="17780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8A8421A-E999-2149-9A6B-7A1C84494312}"/>
                </a:ext>
              </a:extLst>
            </p:cNvPr>
            <p:cNvSpPr/>
            <p:nvPr/>
          </p:nvSpPr>
          <p:spPr>
            <a:xfrm>
              <a:off x="22098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E5FE82E-3396-C241-87D9-014C543B3949}"/>
                </a:ext>
              </a:extLst>
            </p:cNvPr>
            <p:cNvSpPr/>
            <p:nvPr/>
          </p:nvSpPr>
          <p:spPr>
            <a:xfrm>
              <a:off x="26416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627D231-F3D5-EE4F-AC21-51C7CFDD6305}"/>
                </a:ext>
              </a:extLst>
            </p:cNvPr>
            <p:cNvSpPr/>
            <p:nvPr/>
          </p:nvSpPr>
          <p:spPr>
            <a:xfrm>
              <a:off x="35052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C26F99-4B9C-B94D-B0E3-26A114B6666E}"/>
                </a:ext>
              </a:extLst>
            </p:cNvPr>
            <p:cNvSpPr/>
            <p:nvPr/>
          </p:nvSpPr>
          <p:spPr>
            <a:xfrm>
              <a:off x="9144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C468B34-81BB-B24C-A71A-972FDC8BF755}"/>
                </a:ext>
              </a:extLst>
            </p:cNvPr>
            <p:cNvSpPr/>
            <p:nvPr/>
          </p:nvSpPr>
          <p:spPr>
            <a:xfrm>
              <a:off x="30734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686E15A-0CD9-244C-90E8-D9A3B1CFEE33}"/>
                </a:ext>
              </a:extLst>
            </p:cNvPr>
            <p:cNvSpPr/>
            <p:nvPr/>
          </p:nvSpPr>
          <p:spPr>
            <a:xfrm>
              <a:off x="13462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7E17B5A-B350-D64D-A645-6244421C0332}"/>
              </a:ext>
            </a:extLst>
          </p:cNvPr>
          <p:cNvGrpSpPr/>
          <p:nvPr/>
        </p:nvGrpSpPr>
        <p:grpSpPr>
          <a:xfrm>
            <a:off x="914400" y="3505200"/>
            <a:ext cx="2773680" cy="182880"/>
            <a:chOff x="914400" y="3810000"/>
            <a:chExt cx="2773680" cy="18288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66588ED-044C-FA4F-B3C0-587A0C40D7EE}"/>
                </a:ext>
              </a:extLst>
            </p:cNvPr>
            <p:cNvSpPr/>
            <p:nvPr/>
          </p:nvSpPr>
          <p:spPr>
            <a:xfrm>
              <a:off x="17780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C2D1F67-657C-0845-BC79-B0219E3603D0}"/>
                </a:ext>
              </a:extLst>
            </p:cNvPr>
            <p:cNvSpPr/>
            <p:nvPr/>
          </p:nvSpPr>
          <p:spPr>
            <a:xfrm>
              <a:off x="22098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D9174BF-671C-D747-87CA-6717C55016FC}"/>
                </a:ext>
              </a:extLst>
            </p:cNvPr>
            <p:cNvSpPr/>
            <p:nvPr/>
          </p:nvSpPr>
          <p:spPr>
            <a:xfrm>
              <a:off x="26416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6240770-1127-C645-B223-9FC6BDB6FEB7}"/>
                </a:ext>
              </a:extLst>
            </p:cNvPr>
            <p:cNvSpPr/>
            <p:nvPr/>
          </p:nvSpPr>
          <p:spPr>
            <a:xfrm>
              <a:off x="35052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BDE1008-2479-6642-8B4C-EE12B61DECC4}"/>
                </a:ext>
              </a:extLst>
            </p:cNvPr>
            <p:cNvSpPr/>
            <p:nvPr/>
          </p:nvSpPr>
          <p:spPr>
            <a:xfrm>
              <a:off x="9144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D3657A4-6BC7-B343-B50C-CA2943E09F56}"/>
                </a:ext>
              </a:extLst>
            </p:cNvPr>
            <p:cNvSpPr/>
            <p:nvPr/>
          </p:nvSpPr>
          <p:spPr>
            <a:xfrm>
              <a:off x="30734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413D9C5-60FC-2444-AAC9-A6C9DE561DE8}"/>
                </a:ext>
              </a:extLst>
            </p:cNvPr>
            <p:cNvSpPr/>
            <p:nvPr/>
          </p:nvSpPr>
          <p:spPr>
            <a:xfrm>
              <a:off x="13462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3590828-A427-064B-8934-9BF3C57BBFF0}"/>
              </a:ext>
            </a:extLst>
          </p:cNvPr>
          <p:cNvGrpSpPr/>
          <p:nvPr/>
        </p:nvGrpSpPr>
        <p:grpSpPr>
          <a:xfrm>
            <a:off x="914400" y="3733800"/>
            <a:ext cx="2773680" cy="182880"/>
            <a:chOff x="914400" y="3810000"/>
            <a:chExt cx="2773680" cy="18288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2D1FB95-E109-4246-ADC3-8D42B5C9FF5B}"/>
                </a:ext>
              </a:extLst>
            </p:cNvPr>
            <p:cNvSpPr/>
            <p:nvPr/>
          </p:nvSpPr>
          <p:spPr>
            <a:xfrm>
              <a:off x="17780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5832D4F-97D2-D549-8A81-3871892D65FF}"/>
                </a:ext>
              </a:extLst>
            </p:cNvPr>
            <p:cNvSpPr/>
            <p:nvPr/>
          </p:nvSpPr>
          <p:spPr>
            <a:xfrm>
              <a:off x="22098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B3656F5-10EE-664B-B24B-FF1379AF8459}"/>
                </a:ext>
              </a:extLst>
            </p:cNvPr>
            <p:cNvSpPr/>
            <p:nvPr/>
          </p:nvSpPr>
          <p:spPr>
            <a:xfrm>
              <a:off x="26416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43FD08F-806A-DC44-9264-6E5CCF3088F8}"/>
                </a:ext>
              </a:extLst>
            </p:cNvPr>
            <p:cNvSpPr/>
            <p:nvPr/>
          </p:nvSpPr>
          <p:spPr>
            <a:xfrm>
              <a:off x="35052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AE21D07-B496-7042-8A50-3BC78685B234}"/>
                </a:ext>
              </a:extLst>
            </p:cNvPr>
            <p:cNvSpPr/>
            <p:nvPr/>
          </p:nvSpPr>
          <p:spPr>
            <a:xfrm>
              <a:off x="9144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E93CE80-99D7-E641-B4FB-94A3FD771B3F}"/>
                </a:ext>
              </a:extLst>
            </p:cNvPr>
            <p:cNvSpPr/>
            <p:nvPr/>
          </p:nvSpPr>
          <p:spPr>
            <a:xfrm>
              <a:off x="30734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61F90F0-5826-0B4A-AE57-7789CA0422B4}"/>
                </a:ext>
              </a:extLst>
            </p:cNvPr>
            <p:cNvSpPr/>
            <p:nvPr/>
          </p:nvSpPr>
          <p:spPr>
            <a:xfrm>
              <a:off x="13462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765E21C-2040-734F-82A2-60DB40F306CC}"/>
              </a:ext>
            </a:extLst>
          </p:cNvPr>
          <p:cNvSpPr/>
          <p:nvPr/>
        </p:nvSpPr>
        <p:spPr>
          <a:xfrm>
            <a:off x="762000" y="4468892"/>
            <a:ext cx="3121447" cy="357864"/>
          </a:xfrm>
          <a:prstGeom prst="roundRect">
            <a:avLst/>
          </a:prstGeom>
          <a:solidFill>
            <a:schemeClr val="bg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546BDFE-58AC-4B49-A066-033AF43F461D}"/>
              </a:ext>
            </a:extLst>
          </p:cNvPr>
          <p:cNvGrpSpPr/>
          <p:nvPr/>
        </p:nvGrpSpPr>
        <p:grpSpPr>
          <a:xfrm>
            <a:off x="914400" y="4560332"/>
            <a:ext cx="2773680" cy="182880"/>
            <a:chOff x="914400" y="3810000"/>
            <a:chExt cx="2773680" cy="18288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C89B85C-1A3A-7548-8087-D954E70F21B3}"/>
                </a:ext>
              </a:extLst>
            </p:cNvPr>
            <p:cNvSpPr/>
            <p:nvPr/>
          </p:nvSpPr>
          <p:spPr>
            <a:xfrm>
              <a:off x="17780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BFE57D5-A035-DB4B-8BAA-C3DFDE0D3808}"/>
                </a:ext>
              </a:extLst>
            </p:cNvPr>
            <p:cNvSpPr/>
            <p:nvPr/>
          </p:nvSpPr>
          <p:spPr>
            <a:xfrm>
              <a:off x="22098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DDBC0EB-CD75-884D-93E4-6FFA590E07BC}"/>
                </a:ext>
              </a:extLst>
            </p:cNvPr>
            <p:cNvSpPr/>
            <p:nvPr/>
          </p:nvSpPr>
          <p:spPr>
            <a:xfrm>
              <a:off x="26416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A89AEFD-829C-304C-8436-6A63FF56E494}"/>
                </a:ext>
              </a:extLst>
            </p:cNvPr>
            <p:cNvSpPr/>
            <p:nvPr/>
          </p:nvSpPr>
          <p:spPr>
            <a:xfrm>
              <a:off x="35052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10A0DD5D-E055-2940-8B20-696A471E193F}"/>
                </a:ext>
              </a:extLst>
            </p:cNvPr>
            <p:cNvSpPr/>
            <p:nvPr/>
          </p:nvSpPr>
          <p:spPr>
            <a:xfrm>
              <a:off x="9144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57FCDF2-4F34-6B46-8952-09F7C584DB0A}"/>
                </a:ext>
              </a:extLst>
            </p:cNvPr>
            <p:cNvSpPr/>
            <p:nvPr/>
          </p:nvSpPr>
          <p:spPr>
            <a:xfrm>
              <a:off x="30734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1EE93C5-3EDB-9B46-8BCA-FE3379F500BE}"/>
                </a:ext>
              </a:extLst>
            </p:cNvPr>
            <p:cNvSpPr/>
            <p:nvPr/>
          </p:nvSpPr>
          <p:spPr>
            <a:xfrm>
              <a:off x="13462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21CDC32-FCF9-F049-BCE8-8F3A128AADC7}"/>
              </a:ext>
            </a:extLst>
          </p:cNvPr>
          <p:cNvGrpSpPr/>
          <p:nvPr/>
        </p:nvGrpSpPr>
        <p:grpSpPr>
          <a:xfrm>
            <a:off x="381000" y="6019800"/>
            <a:ext cx="8578850" cy="500107"/>
            <a:chOff x="381000" y="6019800"/>
            <a:chExt cx="8578850" cy="500107"/>
          </a:xfrm>
        </p:grpSpPr>
        <p:sp>
          <p:nvSpPr>
            <p:cNvPr id="118" name="Google Shape;100;p16">
              <a:extLst>
                <a:ext uri="{FF2B5EF4-FFF2-40B4-BE49-F238E27FC236}">
                  <a16:creationId xmlns:a16="http://schemas.microsoft.com/office/drawing/2014/main" id="{8D39CBB0-2F5D-7A4E-8E58-768FE50A4C83}"/>
                </a:ext>
              </a:extLst>
            </p:cNvPr>
            <p:cNvSpPr txBox="1"/>
            <p:nvPr/>
          </p:nvSpPr>
          <p:spPr>
            <a:xfrm>
              <a:off x="381000" y="6019800"/>
              <a:ext cx="8578850" cy="500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" sz="1800" b="1" dirty="0">
                  <a:solidFill>
                    <a:schemeClr val="dk2"/>
                  </a:solidFill>
                  <a:latin typeface="Lato"/>
                  <a:ea typeface="Lato"/>
                  <a:cs typeface="Lato"/>
                  <a:sym typeface="Wingdings" pitchFamily="2" charset="2"/>
                </a:rPr>
                <a:t> </a:t>
              </a:r>
              <a:r>
                <a:rPr lang="en" sz="1800" b="1" dirty="0" err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Wingdings" pitchFamily="2" charset="2"/>
                </a:rPr>
                <a:t>InfoBAX</a:t>
              </a:r>
              <a:r>
                <a:rPr lang="en" b="1" dirty="0">
                  <a:solidFill>
                    <a:schemeClr val="dk2"/>
                  </a:solidFill>
                  <a:latin typeface="Lato"/>
                  <a:ea typeface="Lato"/>
                  <a:cs typeface="Lato"/>
                  <a:sym typeface="Wingdings" pitchFamily="2" charset="2"/>
                </a:rPr>
                <a:t>:</a:t>
              </a:r>
              <a:r>
                <a:rPr lang="en" sz="1800" b="1" dirty="0">
                  <a:solidFill>
                    <a:schemeClr val="dk2"/>
                  </a:solidFill>
                  <a:latin typeface="Lato"/>
                  <a:ea typeface="Lato"/>
                  <a:cs typeface="Lato"/>
                  <a:sym typeface="Wingdings" pitchFamily="2" charset="2"/>
                </a:rPr>
                <a:t> </a:t>
              </a:r>
              <a:r>
                <a:rPr lang="en" sz="1800" i="1" u="sng" dirty="0">
                  <a:solidFill>
                    <a:schemeClr val="hlink"/>
                  </a:solidFill>
                  <a:latin typeface="Lato Light"/>
                  <a:ea typeface="Lato Light"/>
                  <a:cs typeface="Lato Light"/>
                  <a:sym typeface="Lato Light"/>
                  <a:hlinkClick r:id="rId4"/>
                </a:rPr>
                <a:t>https://willieneis.github.io/bax-website/</a:t>
              </a:r>
              <a:endParaRPr sz="1500" i="1" dirty="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785D874-92B7-7345-BA74-0B9DD65E6DD2}"/>
                </a:ext>
              </a:extLst>
            </p:cNvPr>
            <p:cNvSpPr txBox="1"/>
            <p:nvPr/>
          </p:nvSpPr>
          <p:spPr>
            <a:xfrm>
              <a:off x="5625988" y="6105551"/>
              <a:ext cx="32430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W. </a:t>
              </a:r>
              <a:r>
                <a:rPr lang="en-US" sz="1600" dirty="0" err="1"/>
                <a:t>Neiswanger</a:t>
              </a:r>
              <a:r>
                <a:rPr lang="en-US" sz="1600" dirty="0"/>
                <a:t> et al., ICML, 2021</a:t>
              </a: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02C08ABF-DE77-8540-B9CB-3E03C725695C}"/>
              </a:ext>
            </a:extLst>
          </p:cNvPr>
          <p:cNvSpPr txBox="1"/>
          <p:nvPr/>
        </p:nvSpPr>
        <p:spPr>
          <a:xfrm>
            <a:off x="76200" y="6477000"/>
            <a:ext cx="426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W. </a:t>
            </a:r>
            <a:r>
              <a:rPr lang="en-US" dirty="0" err="1"/>
              <a:t>Neiswanger</a:t>
            </a:r>
            <a:r>
              <a:rPr lang="en-US" dirty="0"/>
              <a:t>, S. </a:t>
            </a:r>
            <a:r>
              <a:rPr lang="en-US" dirty="0" err="1"/>
              <a:t>Miskovich</a:t>
            </a:r>
            <a:r>
              <a:rPr lang="en-US" dirty="0"/>
              <a:t>, A. Edelen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4279DBA-B714-444B-942F-5D6B33A2DFB9}"/>
              </a:ext>
            </a:extLst>
          </p:cNvPr>
          <p:cNvGrpSpPr/>
          <p:nvPr/>
        </p:nvGrpSpPr>
        <p:grpSpPr>
          <a:xfrm>
            <a:off x="3810000" y="4826756"/>
            <a:ext cx="1602953" cy="952776"/>
            <a:chOff x="3810000" y="5448024"/>
            <a:chExt cx="1602953" cy="9527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8B606C-F45C-E44D-801E-5337E177303F}"/>
                </a:ext>
              </a:extLst>
            </p:cNvPr>
            <p:cNvSpPr txBox="1"/>
            <p:nvPr/>
          </p:nvSpPr>
          <p:spPr>
            <a:xfrm>
              <a:off x="3810000" y="5754469"/>
              <a:ext cx="1602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Calculate emittance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D4BE12D5-6AC7-9943-A0F9-E0782392AA2C}"/>
                </a:ext>
              </a:extLst>
            </p:cNvPr>
            <p:cNvCxnSpPr>
              <a:cxnSpLocks/>
            </p:cNvCxnSpPr>
            <p:nvPr/>
          </p:nvCxnSpPr>
          <p:spPr>
            <a:xfrm>
              <a:off x="3883447" y="5448024"/>
              <a:ext cx="238044" cy="338554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Oval 125">
            <a:extLst>
              <a:ext uri="{FF2B5EF4-FFF2-40B4-BE49-F238E27FC236}">
                <a16:creationId xmlns:a16="http://schemas.microsoft.com/office/drawing/2014/main" id="{9D33E60E-8650-B04E-8C24-E29E8DB70EE2}"/>
              </a:ext>
            </a:extLst>
          </p:cNvPr>
          <p:cNvSpPr/>
          <p:nvPr/>
        </p:nvSpPr>
        <p:spPr>
          <a:xfrm>
            <a:off x="7848600" y="3691652"/>
            <a:ext cx="182880" cy="18288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6195BBF8-8FA1-FD46-A418-8F3F7AE140EC}"/>
              </a:ext>
            </a:extLst>
          </p:cNvPr>
          <p:cNvSpPr/>
          <p:nvPr/>
        </p:nvSpPr>
        <p:spPr>
          <a:xfrm>
            <a:off x="6400800" y="3722132"/>
            <a:ext cx="182880" cy="182880"/>
          </a:xfrm>
          <a:prstGeom prst="ellipse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F3C7659-214A-9F47-9082-C6E90CFB45F0}"/>
              </a:ext>
            </a:extLst>
          </p:cNvPr>
          <p:cNvSpPr txBox="1"/>
          <p:nvPr/>
        </p:nvSpPr>
        <p:spPr>
          <a:xfrm>
            <a:off x="1219200" y="1831189"/>
            <a:ext cx="6279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e.g. consider emittance optimization, i.e. beam quality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8AA473D-9274-EC44-B3CF-D04C65C15B98}"/>
              </a:ext>
            </a:extLst>
          </p:cNvPr>
          <p:cNvGrpSpPr/>
          <p:nvPr/>
        </p:nvGrpSpPr>
        <p:grpSpPr>
          <a:xfrm>
            <a:off x="914400" y="3867388"/>
            <a:ext cx="2773680" cy="182880"/>
            <a:chOff x="914400" y="3810000"/>
            <a:chExt cx="2773680" cy="182880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C5866D96-5D93-C741-BC29-93D60DEEC0C8}"/>
                </a:ext>
              </a:extLst>
            </p:cNvPr>
            <p:cNvSpPr/>
            <p:nvPr/>
          </p:nvSpPr>
          <p:spPr>
            <a:xfrm>
              <a:off x="17780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E5ACA8A-4DC4-7C42-9328-04B90BB46FA0}"/>
                </a:ext>
              </a:extLst>
            </p:cNvPr>
            <p:cNvSpPr/>
            <p:nvPr/>
          </p:nvSpPr>
          <p:spPr>
            <a:xfrm>
              <a:off x="22098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9949B15-CB7F-7445-8146-35D1957904B8}"/>
                </a:ext>
              </a:extLst>
            </p:cNvPr>
            <p:cNvSpPr/>
            <p:nvPr/>
          </p:nvSpPr>
          <p:spPr>
            <a:xfrm>
              <a:off x="26416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92CFD962-D5F6-8844-82A2-A6D0895D79D7}"/>
                </a:ext>
              </a:extLst>
            </p:cNvPr>
            <p:cNvSpPr/>
            <p:nvPr/>
          </p:nvSpPr>
          <p:spPr>
            <a:xfrm>
              <a:off x="35052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113C2B91-E692-BA43-81F6-144A38FEBF11}"/>
                </a:ext>
              </a:extLst>
            </p:cNvPr>
            <p:cNvSpPr/>
            <p:nvPr/>
          </p:nvSpPr>
          <p:spPr>
            <a:xfrm>
              <a:off x="9144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AD26334-3193-7B46-94A9-13A9626D83DB}"/>
                </a:ext>
              </a:extLst>
            </p:cNvPr>
            <p:cNvSpPr/>
            <p:nvPr/>
          </p:nvSpPr>
          <p:spPr>
            <a:xfrm>
              <a:off x="30734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0EB77C65-E7A0-B34C-A44B-8B4826FD9E28}"/>
                </a:ext>
              </a:extLst>
            </p:cNvPr>
            <p:cNvSpPr/>
            <p:nvPr/>
          </p:nvSpPr>
          <p:spPr>
            <a:xfrm>
              <a:off x="1346200" y="3810000"/>
              <a:ext cx="182880" cy="18288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476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841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3" grpId="0" animBg="1"/>
      <p:bldP spid="126" grpId="0" animBg="1"/>
      <p:bldP spid="127" grpId="0" animBg="1"/>
      <p:bldP spid="128" grpId="0"/>
    </p:bldLst>
  </p:timing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10663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EC86DF8B4B1478E631376EBAE4F83" ma:contentTypeVersion="0" ma:contentTypeDescription="Create a new document." ma:contentTypeScope="" ma:versionID="4df6a44078c25dad800c41a1a36a713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5dc24512384f7b2521230f395eec81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Speaker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5ED92D3-BD80-42A4-90EC-9F6B322173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BD912D1-57FF-4493-87CA-2E48D45FEB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1188AB-5CE3-4766-8DDF-7F661956509C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SLAC-ppt-template-orange-July26</Template>
  <TotalTime>167043</TotalTime>
  <Words>2064</Words>
  <Application>Microsoft Macintosh PowerPoint</Application>
  <PresentationFormat>On-screen Show (4:3)</PresentationFormat>
  <Paragraphs>464</Paragraphs>
  <Slides>40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Helvetica</vt:lpstr>
      <vt:lpstr>Helvetica Light</vt:lpstr>
      <vt:lpstr>Lato</vt:lpstr>
      <vt:lpstr>Lato Light</vt:lpstr>
      <vt:lpstr>Symbol</vt:lpstr>
      <vt:lpstr>Times</vt:lpstr>
      <vt:lpstr>Blank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optimization</vt:lpstr>
      <vt:lpstr>Online optimization</vt:lpstr>
      <vt:lpstr>Online optimization</vt:lpstr>
      <vt:lpstr>Online optimization</vt:lpstr>
      <vt:lpstr>PowerPoint Presentation</vt:lpstr>
      <vt:lpstr>PowerPoint Presentation</vt:lpstr>
      <vt:lpstr>Ghost Imaging</vt:lpstr>
      <vt:lpstr>Ghost Imaging</vt:lpstr>
      <vt:lpstr>Compressive sensing</vt:lpstr>
      <vt:lpstr>Ghost Imaging</vt:lpstr>
      <vt:lpstr>Ghost Imaging</vt:lpstr>
      <vt:lpstr>Ghost Imaging</vt:lpstr>
      <vt:lpstr>Ghost Imaging</vt:lpstr>
      <vt:lpstr>Ghost Imaging</vt:lpstr>
      <vt:lpstr>Ghost Imaging</vt:lpstr>
      <vt:lpstr>Ghost Imaging</vt:lpstr>
      <vt:lpstr>PowerPoint Presentation</vt:lpstr>
      <vt:lpstr>Deep Learning for Inverse problems</vt:lpstr>
      <vt:lpstr>X-ray Pulse Reconstruction</vt:lpstr>
      <vt:lpstr>X-ray Pulse Reconstruction</vt:lpstr>
      <vt:lpstr>X-ray Pulse Reconstruction</vt:lpstr>
      <vt:lpstr>X-ray Pulse Reconstruction</vt:lpstr>
      <vt:lpstr>X-ray Pulse Reconstruction</vt:lpstr>
      <vt:lpstr>X-ray Pulse Reconstruction</vt:lpstr>
      <vt:lpstr>Cryo-EM Introduction</vt:lpstr>
      <vt:lpstr>Cryo-EM Introduction</vt:lpstr>
      <vt:lpstr>Deep learning for Cryo-EM Single Particle Imaging</vt:lpstr>
      <vt:lpstr>Deep learning for Cryo-EM Single Particle Imaging</vt:lpstr>
      <vt:lpstr>Deep learning for Cryo-EM Single Particle Imaging</vt:lpstr>
      <vt:lpstr>Deep learning for Cryo-EM Single Particle Imaging</vt:lpstr>
      <vt:lpstr>CryoPoseNet</vt:lpstr>
      <vt:lpstr>CryoPoseNet</vt:lpstr>
      <vt:lpstr>CryoPoseNet</vt:lpstr>
      <vt:lpstr>CryoPoseNet</vt:lpstr>
      <vt:lpstr>Conclusion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Z. Huang</dc:title>
  <dc:creator>Paul Montanez</dc:creator>
  <cp:lastModifiedBy>Ratner, Daniel Fried</cp:lastModifiedBy>
  <cp:revision>888</cp:revision>
  <dcterms:created xsi:type="dcterms:W3CDTF">2014-09-30T17:57:27Z</dcterms:created>
  <dcterms:modified xsi:type="dcterms:W3CDTF">2022-04-02T04:05:50Z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0x010100D20EC86DF8B4B1478E631376EBAE4F83</vt:lpwstr>
  </property>
</Properties>
</file>