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608" r:id="rId3"/>
    <p:sldId id="610" r:id="rId4"/>
    <p:sldId id="611" r:id="rId5"/>
    <p:sldId id="612" r:id="rId6"/>
    <p:sldId id="60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8589" autoAdjust="0"/>
  </p:normalViewPr>
  <p:slideViewPr>
    <p:cSldViewPr snapToGrid="0" snapToObjects="1">
      <p:cViewPr>
        <p:scale>
          <a:sx n="125" d="100"/>
          <a:sy n="125" d="100"/>
        </p:scale>
        <p:origin x="-165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D7E68-A6E7-4011-BE7A-8944DECADE1D}"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9B62D-1719-413D-B476-9BB2D09C8D53}" type="slidenum">
              <a:rPr lang="en-US" smtClean="0"/>
              <a:t>‹#›</a:t>
            </a:fld>
            <a:endParaRPr lang="en-US"/>
          </a:p>
        </p:txBody>
      </p:sp>
    </p:spTree>
    <p:extLst>
      <p:ext uri="{BB962C8B-B14F-4D97-AF65-F5344CB8AC3E}">
        <p14:creationId xmlns:p14="http://schemas.microsoft.com/office/powerpoint/2010/main" val="312896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ammtodd@gmail.com"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llu.edu/" TargetMode="External"/><Relationship Id="rId4" Type="http://schemas.openxmlformats.org/officeDocument/2006/relationships/hyperlink" Target="http://radiasoft.ne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Application and Industry topical group is considering the relationship between HEP laboratories, Universities, and Industrial stakeholders. In particular, there are two objectives under consideration: (1)how do we maximize the HEP funded research outcomes which benefit practical applications, and (2) how to engage the industry to develop the technology base in support of the long term HEP programs.</a:t>
            </a:r>
            <a:endParaRPr lang="en-US" dirty="0"/>
          </a:p>
          <a:p>
            <a:endParaRPr lang="en-US" b="1" dirty="0"/>
          </a:p>
          <a:p>
            <a:r>
              <a:rPr lang="en-US" b="1" dirty="0"/>
              <a:t>1. Nurturing the Industrial Accelerator Technology Base in the US</a:t>
            </a:r>
            <a:br>
              <a:rPr lang="en-US" dirty="0"/>
            </a:br>
            <a:r>
              <a:rPr lang="en-US" i="1" dirty="0"/>
              <a:t>Lead author: Alan Todd, </a:t>
            </a:r>
            <a:r>
              <a:rPr lang="en-US" i="1" dirty="0">
                <a:hlinkClick r:id="rId3"/>
              </a:rPr>
              <a:t>ammtodd@gmail.com</a:t>
            </a:r>
            <a:endParaRPr lang="en-US" dirty="0"/>
          </a:p>
          <a:p>
            <a:r>
              <a:rPr lang="en-US" dirty="0"/>
              <a:t>The purpose of this white paper is to discuss the importance of having a world class domestic industrial vendors base, capable of supporting the needs of the accelerator facilities, and necessary steps to support and develop such base </a:t>
            </a:r>
            <a:r>
              <a:rPr lang="en-US" dirty="0" err="1"/>
              <a:t>i</a:t>
            </a:r>
            <a:r>
              <a:rPr lang="en-US" dirty="0"/>
              <a:t> n the United States. The paper focuses on the economic, regulatory, and policy-driven barriers and hurdles, which presently limit the depth and scope of the broader industrial participation in the accelerator construction projects, discusses international competition landscape, and steps to improve the strength and vitality of the domestic industrial sector in this field.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Collaboration between industry and the HEP community</a:t>
            </a:r>
            <a:br>
              <a:rPr lang="en-US" dirty="0"/>
            </a:br>
            <a:r>
              <a:rPr lang="en-US" i="1" dirty="0"/>
              <a:t>Lead author: David </a:t>
            </a:r>
            <a:r>
              <a:rPr lang="en-US" i="1" dirty="0" err="1"/>
              <a:t>Bruhwiler</a:t>
            </a:r>
            <a:r>
              <a:rPr lang="en-US" i="1" dirty="0"/>
              <a:t>, </a:t>
            </a:r>
            <a:r>
              <a:rPr lang="en-US" i="1" dirty="0" err="1"/>
              <a:t>bruhwiler</a:t>
            </a:r>
            <a:r>
              <a:rPr lang="en-US" i="1" dirty="0"/>
              <a:t>[at]</a:t>
            </a:r>
            <a:r>
              <a:rPr lang="en-US" i="1" dirty="0">
                <a:hlinkClick r:id="rId4"/>
              </a:rPr>
              <a:t>radiasoft.net</a:t>
            </a:r>
            <a:br>
              <a:rPr lang="en-US" dirty="0"/>
            </a:br>
            <a:r>
              <a:rPr lang="en-US" dirty="0"/>
              <a:t>Effective long-term collaboration between national laboratories, academia and industry will lead to important benefits for the entire HEP community. Labs and universities will have access to better software with lower lifecycle costs. Companies will be strengthened by knowledge transfer from labs and universities. Computational scientists will be able to concentrate on core competencies, without spending time on UI design, ease of use, cloud computing, etc. Society will reap the benefits of better science, more innovation, and stronger businesses. State-of-the-art simulation codes will become readily available to students. Training time and associated costs will be reduced, as new team members will become productive more quickly. This will contribute to equity, diversity and inclusion (EDI), as barriers to entry are removed for scientists in developing countries and for those at US institutions with less federal funding and no direct access to code developers. </a:t>
            </a:r>
          </a:p>
          <a:p>
            <a:r>
              <a:rPr lang="en-US" sz="1200" b="1" i="0" kern="1200" dirty="0">
                <a:solidFill>
                  <a:schemeClr val="tx1"/>
                </a:solidFill>
                <a:effectLst/>
                <a:latin typeface="+mn-lt"/>
                <a:ea typeface="+mn-ea"/>
                <a:cs typeface="+mn-cs"/>
              </a:rPr>
              <a:t>3. Engaging with Scaleups</a:t>
            </a:r>
            <a:br>
              <a:rPr lang="en-US" sz="1200" b="0" i="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Lead author: Ash Ravikumar, CERN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Most National labs have established programs to work with startups and large companies. The gap that has been identified is engaging with Scaleups, which don't fit into either group. This document is a summary of the why, what and how we want to address this.</a:t>
            </a:r>
          </a:p>
          <a:p>
            <a:r>
              <a:rPr lang="en-US" sz="1200" b="1" i="0" kern="1200" dirty="0">
                <a:solidFill>
                  <a:schemeClr val="tx1"/>
                </a:solidFill>
                <a:effectLst/>
                <a:latin typeface="+mn-lt"/>
                <a:ea typeface="+mn-ea"/>
                <a:cs typeface="+mn-cs"/>
              </a:rPr>
              <a:t>4. Tech transfer from National Labs</a:t>
            </a:r>
            <a:br>
              <a:rPr lang="en-US" sz="1200" b="0" i="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Lead author: Mauricio Suarez, Fermilab</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This white paper focusses on how to facilitate start-ups resulting from National Lab IP. How to create a processes for national lab inventors to commercialize their technology.</a:t>
            </a:r>
          </a:p>
          <a:p>
            <a:r>
              <a:rPr lang="en-US" sz="1200" b="1" i="0" kern="1200" dirty="0">
                <a:solidFill>
                  <a:schemeClr val="tx1"/>
                </a:solidFill>
                <a:effectLst/>
                <a:latin typeface="+mn-lt"/>
                <a:ea typeface="+mn-ea"/>
                <a:cs typeface="+mn-cs"/>
              </a:rPr>
              <a:t>5. Application-driven engagement with universities leveraging synergies with other funding agencies</a:t>
            </a:r>
            <a:br>
              <a:rPr lang="en-US" sz="1200" b="0" i="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Lead author: Jim Hoff, Fermilab, Seda </a:t>
            </a:r>
            <a:r>
              <a:rPr lang="en-US" sz="1200" b="0" i="1" kern="1200" dirty="0" err="1">
                <a:solidFill>
                  <a:schemeClr val="tx1"/>
                </a:solidFill>
                <a:effectLst/>
                <a:latin typeface="+mn-lt"/>
                <a:ea typeface="+mn-ea"/>
                <a:cs typeface="+mn-cs"/>
              </a:rPr>
              <a:t>Memik</a:t>
            </a:r>
            <a:r>
              <a:rPr lang="en-US" sz="1200" b="0" i="1" kern="1200" dirty="0">
                <a:solidFill>
                  <a:schemeClr val="tx1"/>
                </a:solidFill>
                <a:effectLst/>
                <a:latin typeface="+mn-lt"/>
                <a:ea typeface="+mn-ea"/>
                <a:cs typeface="+mn-cs"/>
              </a:rPr>
              <a:t>, Northwestern University</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white paper focusses on co-development of applications across various funding agencies. How to enable </a:t>
            </a:r>
            <a:r>
              <a:rPr lang="en-US" sz="1200" b="0" i="0" kern="1200" dirty="0" err="1">
                <a:solidFill>
                  <a:schemeClr val="tx1"/>
                </a:solidFill>
                <a:effectLst/>
                <a:latin typeface="+mn-lt"/>
                <a:ea typeface="+mn-ea"/>
                <a:cs typeface="+mn-cs"/>
              </a:rPr>
              <a:t>codevelopment</a:t>
            </a:r>
            <a:r>
              <a:rPr lang="en-US" sz="1200" b="0" i="0" kern="1200" dirty="0">
                <a:solidFill>
                  <a:schemeClr val="tx1"/>
                </a:solidFill>
                <a:effectLst/>
                <a:latin typeface="+mn-lt"/>
                <a:ea typeface="+mn-ea"/>
                <a:cs typeface="+mn-cs"/>
              </a:rPr>
              <a:t> of HEP instrumentation with other office of science experiments as well as beyond DOE initiatives such as for NASA, DARPA, NSF etc. Can engaging Electrical Engineering and Computer Science departments at Universities typically involved in programs supported by other federal agencies to work on HEP instrumentation be a starting step.</a:t>
            </a:r>
          </a:p>
          <a:p>
            <a:r>
              <a:rPr lang="en-US" sz="1200" b="1" i="0" kern="1200" dirty="0">
                <a:solidFill>
                  <a:schemeClr val="tx1"/>
                </a:solidFill>
                <a:effectLst/>
                <a:latin typeface="+mn-lt"/>
                <a:ea typeface="+mn-ea"/>
                <a:cs typeface="+mn-cs"/>
              </a:rPr>
              <a:t>6. Big Industry engagement to benefit HEP: Microelectronics Support from large CAD companies</a:t>
            </a:r>
            <a:br>
              <a:rPr lang="en-US" sz="1200" b="0" i="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Lead author: </a:t>
            </a:r>
            <a:r>
              <a:rPr lang="en-US" sz="1200" b="0" i="1" kern="1200" dirty="0" err="1">
                <a:solidFill>
                  <a:schemeClr val="tx1"/>
                </a:solidFill>
                <a:effectLst/>
                <a:latin typeface="+mn-lt"/>
                <a:ea typeface="+mn-ea"/>
                <a:cs typeface="+mn-cs"/>
              </a:rPr>
              <a:t>Shaorui</a:t>
            </a:r>
            <a:r>
              <a:rPr lang="en-US" sz="1200" b="0" i="1" kern="1200" dirty="0">
                <a:solidFill>
                  <a:schemeClr val="tx1"/>
                </a:solidFill>
                <a:effectLst/>
                <a:latin typeface="+mn-lt"/>
                <a:ea typeface="+mn-ea"/>
                <a:cs typeface="+mn-cs"/>
              </a:rPr>
              <a:t> Li, Fermilab</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development of modern microelectronics is a highly sophisticated and complex endeavor. There are few companies that have the capabilities to take on this challenge that requires a range of deep expertise in device and circuit performance and their limitations, as well as sophisticated Computer Aided Design (CAD) – Electronic Design Automation (EDA) tools. Application Specific Integrated Circuit (ASIC) Design for DOE extreme environments such as high ionization radiation or cryogenic temperatures does not have a significant commercial market to engage large companies in developing the required solutions. DOE national labs with academic and other collaborators spearhead the development of next generation instrumentation required for the DOE mission, however one major bottleneck is the access to low cost, high volume microelectronics CAD tools. The European community has established </a:t>
            </a:r>
            <a:r>
              <a:rPr lang="en-US" sz="1200" b="0" i="0" kern="1200" dirty="0" err="1">
                <a:solidFill>
                  <a:schemeClr val="tx1"/>
                </a:solidFill>
                <a:effectLst/>
                <a:latin typeface="+mn-lt"/>
                <a:ea typeface="+mn-ea"/>
                <a:cs typeface="+mn-cs"/>
              </a:rPr>
              <a:t>Europractise</a:t>
            </a:r>
            <a:r>
              <a:rPr lang="en-US" sz="1200" b="0" i="0" kern="1200" dirty="0">
                <a:solidFill>
                  <a:schemeClr val="tx1"/>
                </a:solidFill>
                <a:effectLst/>
                <a:latin typeface="+mn-lt"/>
                <a:ea typeface="+mn-ea"/>
                <a:cs typeface="+mn-cs"/>
              </a:rPr>
              <a:t> software by engaging the large CAD companies to provide </a:t>
            </a:r>
            <a:r>
              <a:rPr lang="en-US" sz="1200" b="0" i="0" kern="1200" dirty="0" err="1">
                <a:solidFill>
                  <a:schemeClr val="tx1"/>
                </a:solidFill>
                <a:effectLst/>
                <a:latin typeface="+mn-lt"/>
                <a:ea typeface="+mn-ea"/>
                <a:cs typeface="+mn-cs"/>
              </a:rPr>
              <a:t>reserach</a:t>
            </a:r>
            <a:r>
              <a:rPr lang="en-US" sz="1200" b="0" i="0" kern="1200" dirty="0">
                <a:solidFill>
                  <a:schemeClr val="tx1"/>
                </a:solidFill>
                <a:effectLst/>
                <a:latin typeface="+mn-lt"/>
                <a:ea typeface="+mn-ea"/>
                <a:cs typeface="+mn-cs"/>
              </a:rPr>
              <a:t> licenses we are investigating a similar possibility.</a:t>
            </a:r>
          </a:p>
          <a:p>
            <a:endParaRPr lang="en-US" b="1" dirty="0"/>
          </a:p>
          <a:p>
            <a:r>
              <a:rPr lang="en-US" b="1" dirty="0"/>
              <a:t>2. FLASH Radiation Therapy</a:t>
            </a:r>
            <a:br>
              <a:rPr lang="en-US" dirty="0"/>
            </a:br>
            <a:r>
              <a:rPr lang="en-US" i="1" dirty="0"/>
              <a:t>Lead author: Reinhard Schulte, </a:t>
            </a:r>
            <a:r>
              <a:rPr lang="en-US" i="1" dirty="0" err="1"/>
              <a:t>rschulte</a:t>
            </a:r>
            <a:r>
              <a:rPr lang="en-US" i="1" dirty="0"/>
              <a:t>[at]</a:t>
            </a:r>
            <a:r>
              <a:rPr lang="en-US" i="1" dirty="0">
                <a:hlinkClick r:id="rId5"/>
              </a:rPr>
              <a:t>llu.edu</a:t>
            </a:r>
            <a:br>
              <a:rPr lang="en-US" dirty="0"/>
            </a:br>
            <a:r>
              <a:rPr lang="en-US" dirty="0"/>
              <a:t>The purpose of this white paper is to discuss challenges and opportunities in the emerging field of FLASH radiation therapy (FLASH-RT). FLASH-RT refers to ultra-high dose rate delivery of therapeutic radiation doses within microseconds to a fraction of a second. At these dose rates, radiation-induced side effects are greatly reduced, but tumors are not spared. The white paper will cover promising advances in the accelerator and detector technologies, which could potentially accelerate the development and practical realization of FLASH-RT. </a:t>
            </a:r>
          </a:p>
          <a:p>
            <a:endParaRPr lang="en-US" dirty="0"/>
          </a:p>
        </p:txBody>
      </p:sp>
      <p:sp>
        <p:nvSpPr>
          <p:cNvPr id="4" name="Slide Number Placeholder 3"/>
          <p:cNvSpPr>
            <a:spLocks noGrp="1"/>
          </p:cNvSpPr>
          <p:nvPr>
            <p:ph type="sldNum" sz="quarter" idx="5"/>
          </p:nvPr>
        </p:nvSpPr>
        <p:spPr/>
        <p:txBody>
          <a:bodyPr/>
          <a:lstStyle/>
          <a:p>
            <a:fld id="{5909B62D-1719-413D-B476-9BB2D09C8D53}" type="slidenum">
              <a:rPr lang="en-US" smtClean="0"/>
              <a:t>1</a:t>
            </a:fld>
            <a:endParaRPr lang="en-US"/>
          </a:p>
        </p:txBody>
      </p:sp>
    </p:spTree>
    <p:extLst>
      <p:ext uri="{BB962C8B-B14F-4D97-AF65-F5344CB8AC3E}">
        <p14:creationId xmlns:p14="http://schemas.microsoft.com/office/powerpoint/2010/main" val="81061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white paper is to discuss challenges and opportunities in the emerging field of FLASH radiation therapy (FLASH-RT). FLASH-RT refers to ultra-high dose rate delivery of therapeutic radiation doses within microseconds to a fraction of a second. At these dose rates, radiation-induced side effects are greatly reduced, but tumors are not spared. The white paper will cover promising advances in the accelerator and detector technologies, which could potentially accelerate the development and practical realization of FLASH-RT. </a:t>
            </a:r>
          </a:p>
          <a:p>
            <a:endParaRPr lang="en-US" dirty="0"/>
          </a:p>
        </p:txBody>
      </p:sp>
      <p:sp>
        <p:nvSpPr>
          <p:cNvPr id="4" name="Slide Number Placeholder 3"/>
          <p:cNvSpPr>
            <a:spLocks noGrp="1"/>
          </p:cNvSpPr>
          <p:nvPr>
            <p:ph type="sldNum" idx="10"/>
          </p:nvPr>
        </p:nvSpPr>
        <p:spPr/>
        <p:txBody>
          <a:bodyPr/>
          <a:lstStyle/>
          <a:p>
            <a:fld id="{E84E3283-8A06-0E42-A559-FF12BE7771D8}" type="slidenum">
              <a:rPr lang="en-US" altLang="x-none" smtClean="0"/>
              <a:pPr/>
              <a:t>2</a:t>
            </a:fld>
            <a:endParaRPr lang="en-US" altLang="x-none"/>
          </a:p>
        </p:txBody>
      </p:sp>
    </p:spTree>
    <p:extLst>
      <p:ext uri="{BB962C8B-B14F-4D97-AF65-F5344CB8AC3E}">
        <p14:creationId xmlns:p14="http://schemas.microsoft.com/office/powerpoint/2010/main" val="12112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9B62D-1719-413D-B476-9BB2D09C8D53}" type="slidenum">
              <a:rPr lang="en-US" smtClean="0"/>
              <a:t>3</a:t>
            </a:fld>
            <a:endParaRPr lang="en-US"/>
          </a:p>
        </p:txBody>
      </p:sp>
    </p:spTree>
    <p:extLst>
      <p:ext uri="{BB962C8B-B14F-4D97-AF65-F5344CB8AC3E}">
        <p14:creationId xmlns:p14="http://schemas.microsoft.com/office/powerpoint/2010/main" val="361597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objective of this white paper is to document our intent to develop strategic planning and engagement that will promote applications and technology transfers from the particle physics community to applications with high impact in the field of FLASH-RT. The primary significance of this initiative is to enable FLASH-RT, which could revolutionize the treatment of many types of cancer. To reach this goal, we propose the following application areas, requiring a well-coordinated effort between national laboratories, industry, academia, and medical practitioners. Application</a:t>
            </a:r>
          </a:p>
        </p:txBody>
      </p:sp>
      <p:sp>
        <p:nvSpPr>
          <p:cNvPr id="4" name="Slide Number Placeholder 3"/>
          <p:cNvSpPr>
            <a:spLocks noGrp="1"/>
          </p:cNvSpPr>
          <p:nvPr>
            <p:ph type="sldNum" idx="10"/>
          </p:nvPr>
        </p:nvSpPr>
        <p:spPr/>
        <p:txBody>
          <a:bodyPr/>
          <a:lstStyle/>
          <a:p>
            <a:fld id="{E84E3283-8A06-0E42-A559-FF12BE7771D8}" type="slidenum">
              <a:rPr lang="en-US" altLang="x-none" smtClean="0"/>
              <a:pPr/>
              <a:t>6</a:t>
            </a:fld>
            <a:endParaRPr lang="en-US" altLang="x-none"/>
          </a:p>
        </p:txBody>
      </p:sp>
    </p:spTree>
    <p:extLst>
      <p:ext uri="{BB962C8B-B14F-4D97-AF65-F5344CB8AC3E}">
        <p14:creationId xmlns:p14="http://schemas.microsoft.com/office/powerpoint/2010/main" val="8060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4"/>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6A714-15BB-4BCA-8AFA-5DD580511317}" type="datetime1">
              <a:rPr lang="en-US" smtClean="0"/>
              <a:t>12/10/2021</a:t>
            </a:fld>
            <a:endParaRPr lang="en-US"/>
          </a:p>
        </p:txBody>
      </p:sp>
      <p:sp>
        <p:nvSpPr>
          <p:cNvPr id="5" name="Footer Placeholder 4"/>
          <p:cNvSpPr>
            <a:spLocks noGrp="1"/>
          </p:cNvSpPr>
          <p:nvPr>
            <p:ph type="ftr" sz="quarter" idx="11"/>
          </p:nvPr>
        </p:nvSpPr>
        <p:spPr/>
        <p:txBody>
          <a:bodyPr/>
          <a:lstStyle/>
          <a:p>
            <a:r>
              <a:rPr lang="en-US" dirty="0" err="1"/>
              <a:t>Lieselotte</a:t>
            </a:r>
            <a:r>
              <a:rPr lang="en-US" dirty="0"/>
              <a:t> </a:t>
            </a:r>
            <a:r>
              <a:rPr lang="en-US" dirty="0" err="1"/>
              <a:t>Obst-Huebl</a:t>
            </a:r>
            <a:r>
              <a:rPr lang="en-US" dirty="0"/>
              <a:t>, lobsthuebl@lbl.gov</a:t>
            </a:r>
          </a:p>
        </p:txBody>
      </p:sp>
      <p:sp>
        <p:nvSpPr>
          <p:cNvPr id="6" name="Slide Number Placeholder 5"/>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26793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5B6545-2209-4AEB-92C6-658CCFA9DA13}" type="datetime1">
              <a:rPr lang="en-US" smtClean="0"/>
              <a:t>12/10/2021</a:t>
            </a:fld>
            <a:endParaRPr lang="en-US"/>
          </a:p>
        </p:txBody>
      </p:sp>
      <p:sp>
        <p:nvSpPr>
          <p:cNvPr id="5" name="Footer Placeholder 4"/>
          <p:cNvSpPr>
            <a:spLocks noGrp="1"/>
          </p:cNvSpPr>
          <p:nvPr>
            <p:ph type="ftr" sz="quarter" idx="11"/>
          </p:nvPr>
        </p:nvSpPr>
        <p:spPr/>
        <p:txBody>
          <a:bodyPr/>
          <a:lstStyle/>
          <a:p>
            <a:r>
              <a:rPr lang="en-US"/>
              <a:t>Lieselotte Obst-Huebl, lobsthuebl@lbl.gov</a:t>
            </a:r>
          </a:p>
        </p:txBody>
      </p:sp>
      <p:sp>
        <p:nvSpPr>
          <p:cNvPr id="6" name="Slide Number Placeholder 5"/>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416384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6"/>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2ED21-5F9B-44F8-8A60-1CB194DD7933}" type="datetime1">
              <a:rPr lang="en-US" smtClean="0"/>
              <a:t>12/10/2021</a:t>
            </a:fld>
            <a:endParaRPr lang="en-US"/>
          </a:p>
        </p:txBody>
      </p:sp>
      <p:sp>
        <p:nvSpPr>
          <p:cNvPr id="5" name="Footer Placeholder 4"/>
          <p:cNvSpPr>
            <a:spLocks noGrp="1"/>
          </p:cNvSpPr>
          <p:nvPr>
            <p:ph type="ftr" sz="quarter" idx="11"/>
          </p:nvPr>
        </p:nvSpPr>
        <p:spPr/>
        <p:txBody>
          <a:bodyPr/>
          <a:lstStyle/>
          <a:p>
            <a:r>
              <a:rPr lang="en-US"/>
              <a:t>Lieselotte Obst-Huebl, lobsthuebl@lbl.gov</a:t>
            </a:r>
          </a:p>
        </p:txBody>
      </p:sp>
      <p:sp>
        <p:nvSpPr>
          <p:cNvPr id="6" name="Slide Number Placeholder 5"/>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3574964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197813E7-07E4-894D-A99F-D4B7A4263894}"/>
              </a:ext>
            </a:extLst>
          </p:cNvPr>
          <p:cNvSpPr>
            <a:spLocks noGrp="1"/>
          </p:cNvSpPr>
          <p:nvPr>
            <p:ph type="sldNum" sz="quarter" idx="4"/>
          </p:nvPr>
        </p:nvSpPr>
        <p:spPr>
          <a:xfrm>
            <a:off x="10820400" y="6324600"/>
            <a:ext cx="815901" cy="365125"/>
          </a:xfrm>
          <a:prstGeom prst="rect">
            <a:avLst/>
          </a:prstGeom>
        </p:spPr>
        <p:txBody>
          <a:bodyPr vert="horz" lIns="91440" tIns="45720" rIns="91440" bIns="45720" rtlCol="0" anchor="ctr"/>
          <a:lstStyle>
            <a:lvl1pPr algn="r">
              <a:defRPr sz="1000" b="0" i="0">
                <a:solidFill>
                  <a:schemeClr val="bg1"/>
                </a:solidFill>
                <a:latin typeface="Arial" panose="020B0604020202020204" pitchFamily="34" charset="0"/>
                <a:cs typeface="Arial" panose="020B0604020202020204" pitchFamily="34" charset="0"/>
              </a:defRPr>
            </a:lvl1pPr>
          </a:lstStyle>
          <a:p>
            <a:pPr fontAlgn="auto">
              <a:spcBef>
                <a:spcPts val="0"/>
              </a:spcBef>
              <a:spcAft>
                <a:spcPts val="0"/>
              </a:spcAft>
              <a:buClrTx/>
              <a:buSzTx/>
            </a:pPr>
            <a:fld id="{D260E43B-7F43-FA45-AAB7-E054FD6CC4E3}" type="slidenum">
              <a:rPr lang="en-US" smtClean="0">
                <a:solidFill>
                  <a:prstClr val="white"/>
                </a:solidFill>
              </a:rPr>
              <a:pPr fontAlgn="auto">
                <a:spcBef>
                  <a:spcPts val="0"/>
                </a:spcBef>
                <a:spcAft>
                  <a:spcPts val="0"/>
                </a:spcAft>
                <a:buClrTx/>
                <a:buSzTx/>
              </a:pPr>
              <a:t>‹#›</a:t>
            </a:fld>
            <a:endParaRPr lang="en-US" dirty="0">
              <a:solidFill>
                <a:prstClr val="white"/>
              </a:solidFill>
            </a:endParaRPr>
          </a:p>
        </p:txBody>
      </p:sp>
    </p:spTree>
    <p:extLst>
      <p:ext uri="{BB962C8B-B14F-4D97-AF65-F5344CB8AC3E}">
        <p14:creationId xmlns:p14="http://schemas.microsoft.com/office/powerpoint/2010/main" val="295008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20FA6-BA90-4B63-A2DD-4BE8F2D2B90A}" type="datetime1">
              <a:rPr lang="en-US" smtClean="0"/>
              <a:t>12/10/2021</a:t>
            </a:fld>
            <a:endParaRPr lang="en-US"/>
          </a:p>
        </p:txBody>
      </p:sp>
      <p:sp>
        <p:nvSpPr>
          <p:cNvPr id="5" name="Footer Placeholder 4"/>
          <p:cNvSpPr>
            <a:spLocks noGrp="1"/>
          </p:cNvSpPr>
          <p:nvPr>
            <p:ph type="ftr" sz="quarter" idx="11"/>
          </p:nvPr>
        </p:nvSpPr>
        <p:spPr/>
        <p:txBody>
          <a:bodyPr/>
          <a:lstStyle/>
          <a:p>
            <a:r>
              <a:rPr lang="en-US"/>
              <a:t>Lieselotte Obst-Huebl, lobsthuebl@lbl.gov</a:t>
            </a:r>
          </a:p>
        </p:txBody>
      </p:sp>
      <p:sp>
        <p:nvSpPr>
          <p:cNvPr id="6" name="Slide Number Placeholder 5"/>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61452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99C46-4F7B-46D3-8954-A304B94C80F9}" type="datetime1">
              <a:rPr lang="en-US" smtClean="0"/>
              <a:t>12/10/2021</a:t>
            </a:fld>
            <a:endParaRPr lang="en-US"/>
          </a:p>
        </p:txBody>
      </p:sp>
      <p:sp>
        <p:nvSpPr>
          <p:cNvPr id="5" name="Footer Placeholder 4"/>
          <p:cNvSpPr>
            <a:spLocks noGrp="1"/>
          </p:cNvSpPr>
          <p:nvPr>
            <p:ph type="ftr" sz="quarter" idx="11"/>
          </p:nvPr>
        </p:nvSpPr>
        <p:spPr/>
        <p:txBody>
          <a:bodyPr/>
          <a:lstStyle/>
          <a:p>
            <a:r>
              <a:rPr lang="en-US"/>
              <a:t>Lieselotte Obst-Huebl, lobsthuebl@lbl.gov</a:t>
            </a:r>
          </a:p>
        </p:txBody>
      </p:sp>
      <p:sp>
        <p:nvSpPr>
          <p:cNvPr id="6" name="Slide Number Placeholder 5"/>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512149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CA8999-4C5C-43EE-A3A0-F94A6E839C09}" type="datetime1">
              <a:rPr lang="en-US" smtClean="0"/>
              <a:t>12/10/2021</a:t>
            </a:fld>
            <a:endParaRPr lang="en-US"/>
          </a:p>
        </p:txBody>
      </p:sp>
      <p:sp>
        <p:nvSpPr>
          <p:cNvPr id="6" name="Footer Placeholder 5"/>
          <p:cNvSpPr>
            <a:spLocks noGrp="1"/>
          </p:cNvSpPr>
          <p:nvPr>
            <p:ph type="ftr" sz="quarter" idx="11"/>
          </p:nvPr>
        </p:nvSpPr>
        <p:spPr/>
        <p:txBody>
          <a:bodyPr/>
          <a:lstStyle/>
          <a:p>
            <a:r>
              <a:rPr lang="en-US"/>
              <a:t>Lieselotte Obst-Huebl, lobsthuebl@lbl.gov</a:t>
            </a:r>
          </a:p>
        </p:txBody>
      </p:sp>
      <p:sp>
        <p:nvSpPr>
          <p:cNvPr id="7" name="Slide Number Placeholder 6"/>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264370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4"/>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F692F8-FF89-4EE2-8949-009B2B74FE1D}" type="datetime1">
              <a:rPr lang="en-US" smtClean="0"/>
              <a:t>12/10/2021</a:t>
            </a:fld>
            <a:endParaRPr lang="en-US"/>
          </a:p>
        </p:txBody>
      </p:sp>
      <p:sp>
        <p:nvSpPr>
          <p:cNvPr id="8" name="Footer Placeholder 7"/>
          <p:cNvSpPr>
            <a:spLocks noGrp="1"/>
          </p:cNvSpPr>
          <p:nvPr>
            <p:ph type="ftr" sz="quarter" idx="11"/>
          </p:nvPr>
        </p:nvSpPr>
        <p:spPr/>
        <p:txBody>
          <a:bodyPr/>
          <a:lstStyle/>
          <a:p>
            <a:r>
              <a:rPr lang="en-US"/>
              <a:t>Lieselotte Obst-Huebl, lobsthuebl@lbl.gov</a:t>
            </a:r>
          </a:p>
        </p:txBody>
      </p:sp>
      <p:sp>
        <p:nvSpPr>
          <p:cNvPr id="9" name="Slide Number Placeholder 8"/>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132596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97EDD-7216-4207-8B8E-C7BF3F828D78}" type="datetime1">
              <a:rPr lang="en-US" smtClean="0"/>
              <a:t>12/10/2021</a:t>
            </a:fld>
            <a:endParaRPr lang="en-US"/>
          </a:p>
        </p:txBody>
      </p:sp>
      <p:sp>
        <p:nvSpPr>
          <p:cNvPr id="4" name="Footer Placeholder 3"/>
          <p:cNvSpPr>
            <a:spLocks noGrp="1"/>
          </p:cNvSpPr>
          <p:nvPr>
            <p:ph type="ftr" sz="quarter" idx="11"/>
          </p:nvPr>
        </p:nvSpPr>
        <p:spPr/>
        <p:txBody>
          <a:bodyPr/>
          <a:lstStyle/>
          <a:p>
            <a:r>
              <a:rPr lang="en-US"/>
              <a:t>Lieselotte Obst-Huebl, lobsthuebl@lbl.gov</a:t>
            </a:r>
          </a:p>
        </p:txBody>
      </p:sp>
      <p:sp>
        <p:nvSpPr>
          <p:cNvPr id="5" name="Slide Number Placeholder 4"/>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373304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C93F3-9025-4361-B8C8-5810C6403488}" type="datetime1">
              <a:rPr lang="en-US" smtClean="0"/>
              <a:t>12/10/2021</a:t>
            </a:fld>
            <a:endParaRPr lang="en-US"/>
          </a:p>
        </p:txBody>
      </p:sp>
      <p:sp>
        <p:nvSpPr>
          <p:cNvPr id="3" name="Footer Placeholder 2"/>
          <p:cNvSpPr>
            <a:spLocks noGrp="1"/>
          </p:cNvSpPr>
          <p:nvPr>
            <p:ph type="ftr" sz="quarter" idx="11"/>
          </p:nvPr>
        </p:nvSpPr>
        <p:spPr/>
        <p:txBody>
          <a:bodyPr/>
          <a:lstStyle/>
          <a:p>
            <a:r>
              <a:rPr lang="en-US"/>
              <a:t>Lieselotte Obst-Huebl, lobsthuebl@lbl.gov</a:t>
            </a:r>
          </a:p>
        </p:txBody>
      </p:sp>
      <p:sp>
        <p:nvSpPr>
          <p:cNvPr id="4" name="Slide Number Placeholder 3"/>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414372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9"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E5BFEA-03B5-49B6-9EDF-7BBBC96FD058}" type="datetime1">
              <a:rPr lang="en-US" smtClean="0"/>
              <a:t>12/10/2021</a:t>
            </a:fld>
            <a:endParaRPr lang="en-US"/>
          </a:p>
        </p:txBody>
      </p:sp>
      <p:sp>
        <p:nvSpPr>
          <p:cNvPr id="6" name="Footer Placeholder 5"/>
          <p:cNvSpPr>
            <a:spLocks noGrp="1"/>
          </p:cNvSpPr>
          <p:nvPr>
            <p:ph type="ftr" sz="quarter" idx="11"/>
          </p:nvPr>
        </p:nvSpPr>
        <p:spPr/>
        <p:txBody>
          <a:bodyPr/>
          <a:lstStyle/>
          <a:p>
            <a:r>
              <a:rPr lang="en-US"/>
              <a:t>Lieselotte Obst-Huebl, lobsthuebl@lbl.gov</a:t>
            </a:r>
          </a:p>
        </p:txBody>
      </p:sp>
      <p:sp>
        <p:nvSpPr>
          <p:cNvPr id="7" name="Slide Number Placeholder 6"/>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52396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9" y="987428"/>
            <a:ext cx="617220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0"/>
            <a:ext cx="393223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DC06-7397-4BAE-BB10-C8718B013747}" type="datetime1">
              <a:rPr lang="en-US" smtClean="0"/>
              <a:t>12/10/2021</a:t>
            </a:fld>
            <a:endParaRPr lang="en-US"/>
          </a:p>
        </p:txBody>
      </p:sp>
      <p:sp>
        <p:nvSpPr>
          <p:cNvPr id="6" name="Footer Placeholder 5"/>
          <p:cNvSpPr>
            <a:spLocks noGrp="1"/>
          </p:cNvSpPr>
          <p:nvPr>
            <p:ph type="ftr" sz="quarter" idx="11"/>
          </p:nvPr>
        </p:nvSpPr>
        <p:spPr/>
        <p:txBody>
          <a:bodyPr/>
          <a:lstStyle/>
          <a:p>
            <a:r>
              <a:rPr lang="en-US"/>
              <a:t>Lieselotte Obst-Huebl, lobsthuebl@lbl.gov</a:t>
            </a:r>
          </a:p>
        </p:txBody>
      </p:sp>
      <p:sp>
        <p:nvSpPr>
          <p:cNvPr id="7" name="Slide Number Placeholder 6"/>
          <p:cNvSpPr>
            <a:spLocks noGrp="1"/>
          </p:cNvSpPr>
          <p:nvPr>
            <p:ph type="sldNum" sz="quarter" idx="12"/>
          </p:nvPr>
        </p:nvSpPr>
        <p:spPr/>
        <p:txBody>
          <a:bodyPr/>
          <a:lstStyle/>
          <a:p>
            <a:fld id="{B722D6A0-D3B6-754F-B3F1-30EBD2C8DBC6}" type="slidenum">
              <a:rPr lang="en-US" smtClean="0"/>
              <a:t>‹#›</a:t>
            </a:fld>
            <a:endParaRPr lang="en-US"/>
          </a:p>
        </p:txBody>
      </p:sp>
    </p:spTree>
    <p:extLst>
      <p:ext uri="{BB962C8B-B14F-4D97-AF65-F5344CB8AC3E}">
        <p14:creationId xmlns:p14="http://schemas.microsoft.com/office/powerpoint/2010/main" val="214134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46B05-989D-49C1-BF83-E3FC0EF03D40}" type="datetime1">
              <a:rPr lang="en-US" smtClean="0"/>
              <a:t>12/10/2021</a:t>
            </a:fld>
            <a:endParaRPr lang="en-US"/>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a:t>Lieselotte</a:t>
            </a:r>
            <a:r>
              <a:rPr lang="en-US" dirty="0"/>
              <a:t> </a:t>
            </a:r>
            <a:r>
              <a:rPr lang="en-US" dirty="0" err="1"/>
              <a:t>Obst-Huebl</a:t>
            </a:r>
            <a:r>
              <a:rPr lang="en-US" dirty="0"/>
              <a:t>, lobsthuebl@lbl.gov</a:t>
            </a: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2D6A0-D3B6-754F-B3F1-30EBD2C8DBC6}" type="slidenum">
              <a:rPr lang="en-US" smtClean="0"/>
              <a:t>‹#›</a:t>
            </a:fld>
            <a:endParaRPr lang="en-US"/>
          </a:p>
        </p:txBody>
      </p:sp>
    </p:spTree>
    <p:extLst>
      <p:ext uri="{BB962C8B-B14F-4D97-AF65-F5344CB8AC3E}">
        <p14:creationId xmlns:p14="http://schemas.microsoft.com/office/powerpoint/2010/main" val="1778301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mailto:ammtodd@gmail.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radiasoft.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llu.edu/"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a:extLst>
              <a:ext uri="{FF2B5EF4-FFF2-40B4-BE49-F238E27FC236}">
                <a16:creationId xmlns:a16="http://schemas.microsoft.com/office/drawing/2014/main" id="{600F7700-8F90-F049-B908-1222F448AFCF}"/>
              </a:ext>
            </a:extLst>
          </p:cNvPr>
          <p:cNvSpPr txBox="1"/>
          <p:nvPr/>
        </p:nvSpPr>
        <p:spPr>
          <a:xfrm>
            <a:off x="642552" y="139336"/>
            <a:ext cx="10639168" cy="6494085"/>
          </a:xfrm>
          <a:prstGeom prst="rect">
            <a:avLst/>
          </a:prstGeom>
          <a:noFill/>
        </p:spPr>
        <p:txBody>
          <a:bodyPr wrap="square" rtlCol="0">
            <a:spAutoFit/>
          </a:bodyPr>
          <a:lstStyle/>
          <a:p>
            <a:r>
              <a:rPr lang="en-US" sz="2800" b="1" dirty="0"/>
              <a:t>Seven White papers in preparation in “Applications &amp; Industry” subgroup at  Community Engagement Frontier</a:t>
            </a:r>
          </a:p>
          <a:p>
            <a:endParaRPr lang="en-US" b="1" dirty="0"/>
          </a:p>
          <a:p>
            <a:pPr marL="342900" indent="-342900">
              <a:buFont typeface="+mj-lt"/>
              <a:buAutoNum type="arabicPeriod"/>
            </a:pPr>
            <a:r>
              <a:rPr lang="en-US" b="1" dirty="0"/>
              <a:t>Nurturing the US accelerator technology base </a:t>
            </a:r>
            <a:r>
              <a:rPr lang="en-US" dirty="0"/>
              <a:t>(lead author, A. Todd)</a:t>
            </a:r>
          </a:p>
          <a:p>
            <a:pPr lvl="1"/>
            <a:r>
              <a:rPr lang="en-US" i="1" dirty="0"/>
              <a:t>Enhancing and optimizing government support to small businesses in the US-based accelerator community</a:t>
            </a:r>
          </a:p>
          <a:p>
            <a:pPr marL="342900" indent="-342900">
              <a:buFont typeface="+mj-lt"/>
              <a:buAutoNum type="arabicPeriod"/>
            </a:pPr>
            <a:r>
              <a:rPr lang="en-US" b="1" dirty="0"/>
              <a:t>Software collaboration between industry and HEP </a:t>
            </a:r>
            <a:r>
              <a:rPr lang="en-US" dirty="0"/>
              <a:t>(lead author, D. Bruhwiler, RadiaSoft)</a:t>
            </a:r>
          </a:p>
          <a:p>
            <a:pPr lvl="1"/>
            <a:r>
              <a:rPr lang="en-US" i="1" dirty="0"/>
              <a:t>Closer collaboration will benefit academia (lower lifecycle cost, access to codes, focus on core competencies) and industry (access to knowledge transfer, better products) </a:t>
            </a:r>
          </a:p>
          <a:p>
            <a:pPr marL="342900" indent="-342900">
              <a:buFont typeface="+mj-lt"/>
              <a:buAutoNum type="arabicPeriod"/>
            </a:pPr>
            <a:r>
              <a:rPr lang="en-US" b="1" dirty="0"/>
              <a:t>Engaging with Scaleups </a:t>
            </a:r>
            <a:r>
              <a:rPr lang="en-US" dirty="0"/>
              <a:t>(lead author A. Ravikumar, CERN)</a:t>
            </a:r>
          </a:p>
          <a:p>
            <a:pPr lvl="1"/>
            <a:r>
              <a:rPr lang="en-US" i="1" dirty="0"/>
              <a:t>Supporting companies that fall in the gap between small start-ups and large corporations</a:t>
            </a:r>
          </a:p>
          <a:p>
            <a:pPr marL="342900" indent="-342900">
              <a:buFont typeface="+mj-lt"/>
              <a:buAutoNum type="arabicPeriod"/>
            </a:pPr>
            <a:r>
              <a:rPr lang="en-US" b="1" dirty="0"/>
              <a:t>Tech transfer from National Labs </a:t>
            </a:r>
            <a:r>
              <a:rPr lang="en-US" dirty="0"/>
              <a:t>(lead author M. Suarez, Fermilab)</a:t>
            </a:r>
          </a:p>
          <a:p>
            <a:pPr lvl="1"/>
            <a:r>
              <a:rPr lang="en-US" i="1" dirty="0"/>
              <a:t>How to streamline the process of laboratory inventions to commercialization</a:t>
            </a:r>
          </a:p>
          <a:p>
            <a:pPr marL="342900" indent="-342900">
              <a:buFont typeface="+mj-lt"/>
              <a:buAutoNum type="arabicPeriod"/>
            </a:pPr>
            <a:r>
              <a:rPr lang="en-US" b="1" dirty="0"/>
              <a:t>Application-driven engagement with universities leveraging funding synergies</a:t>
            </a:r>
            <a:r>
              <a:rPr lang="en-US" dirty="0"/>
              <a:t> (lead authors J. Hoff - Fermilab &amp; S. </a:t>
            </a:r>
            <a:r>
              <a:rPr lang="en-US" dirty="0" err="1"/>
              <a:t>Memik</a:t>
            </a:r>
            <a:r>
              <a:rPr lang="en-US" dirty="0"/>
              <a:t> - Northwestern)</a:t>
            </a:r>
          </a:p>
          <a:p>
            <a:pPr lvl="1"/>
            <a:r>
              <a:rPr lang="en-US" i="1" dirty="0"/>
              <a:t>How to enable co-development of HEP instrumentation with other office of science experiments, as well as beyond DOE initiatives such as for NASA, DARPA, NSF etc. </a:t>
            </a:r>
          </a:p>
          <a:p>
            <a:pPr marL="342900" indent="-342900">
              <a:buFont typeface="+mj-lt"/>
              <a:buAutoNum type="arabicPeriod"/>
            </a:pPr>
            <a:r>
              <a:rPr lang="en-US" b="1" dirty="0"/>
              <a:t>Big industry engagement</a:t>
            </a:r>
            <a:r>
              <a:rPr lang="en-US" dirty="0"/>
              <a:t>: Microelectronics support from large CAD companies (lead author S. Li, Fermilab)</a:t>
            </a:r>
          </a:p>
          <a:p>
            <a:pPr lvl="1"/>
            <a:r>
              <a:rPr lang="en-US" i="1" dirty="0"/>
              <a:t>How to engage large CAD (Computer Aided Design) companies to engage with ”niche” applications at national laboratories</a:t>
            </a:r>
          </a:p>
          <a:p>
            <a:pPr marL="342900" indent="-342900">
              <a:buFont typeface="+mj-lt"/>
              <a:buAutoNum type="arabicPeriod"/>
            </a:pPr>
            <a:r>
              <a:rPr lang="en-US" b="1" dirty="0"/>
              <a:t>FLASH radiation therapy </a:t>
            </a:r>
            <a:r>
              <a:rPr lang="en-US" dirty="0"/>
              <a:t>(lead author R. Schulte, Loma Linda University)</a:t>
            </a:r>
          </a:p>
          <a:p>
            <a:pPr lvl="1"/>
            <a:r>
              <a:rPr lang="en-US" i="1" dirty="0"/>
              <a:t>Operating accelerators in high-dose-rate mode can benefit cancer therapy, sparing healthy tissue</a:t>
            </a:r>
          </a:p>
          <a:p>
            <a:endParaRPr lang="en-US" dirty="0"/>
          </a:p>
        </p:txBody>
      </p:sp>
      <p:sp>
        <p:nvSpPr>
          <p:cNvPr id="2" name="Date Placeholder 1">
            <a:extLst>
              <a:ext uri="{FF2B5EF4-FFF2-40B4-BE49-F238E27FC236}">
                <a16:creationId xmlns:a16="http://schemas.microsoft.com/office/drawing/2014/main" id="{D8996146-A143-43CC-96E5-E62F98A3460F}"/>
              </a:ext>
            </a:extLst>
          </p:cNvPr>
          <p:cNvSpPr>
            <a:spLocks noGrp="1"/>
          </p:cNvSpPr>
          <p:nvPr>
            <p:ph type="dt" sz="half" idx="10"/>
          </p:nvPr>
        </p:nvSpPr>
        <p:spPr/>
        <p:txBody>
          <a:bodyPr/>
          <a:lstStyle/>
          <a:p>
            <a:fld id="{3887D922-5587-42FC-80EC-E1BDFCB84DD9}" type="datetime1">
              <a:rPr lang="en-US" smtClean="0"/>
              <a:t>12/10/2021</a:t>
            </a:fld>
            <a:endParaRPr lang="en-US"/>
          </a:p>
        </p:txBody>
      </p:sp>
      <p:sp>
        <p:nvSpPr>
          <p:cNvPr id="3" name="Footer Placeholder 2">
            <a:extLst>
              <a:ext uri="{FF2B5EF4-FFF2-40B4-BE49-F238E27FC236}">
                <a16:creationId xmlns:a16="http://schemas.microsoft.com/office/drawing/2014/main" id="{7791412C-8FA6-475E-B8B0-CC38D8317DFA}"/>
              </a:ext>
            </a:extLst>
          </p:cNvPr>
          <p:cNvSpPr>
            <a:spLocks noGrp="1"/>
          </p:cNvSpPr>
          <p:nvPr>
            <p:ph type="ftr" sz="quarter" idx="11"/>
          </p:nvPr>
        </p:nvSpPr>
        <p:spPr/>
        <p:txBody>
          <a:bodyPr/>
          <a:lstStyle/>
          <a:p>
            <a:r>
              <a:rPr lang="en-US"/>
              <a:t>Lieselotte Obst-Huebl, lobsthuebl@lbl.gov</a:t>
            </a:r>
            <a:endParaRPr lang="en-US" dirty="0"/>
          </a:p>
        </p:txBody>
      </p:sp>
    </p:spTree>
    <p:extLst>
      <p:ext uri="{BB962C8B-B14F-4D97-AF65-F5344CB8AC3E}">
        <p14:creationId xmlns:p14="http://schemas.microsoft.com/office/powerpoint/2010/main" val="14394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5120-4624-A649-8470-21873A641C67}"/>
              </a:ext>
            </a:extLst>
          </p:cNvPr>
          <p:cNvSpPr>
            <a:spLocks noGrp="1"/>
          </p:cNvSpPr>
          <p:nvPr>
            <p:ph type="title"/>
          </p:nvPr>
        </p:nvSpPr>
        <p:spPr>
          <a:xfrm>
            <a:off x="143124" y="54090"/>
            <a:ext cx="12192000" cy="914400"/>
          </a:xfrm>
        </p:spPr>
        <p:txBody>
          <a:bodyPr>
            <a:normAutofit/>
          </a:bodyPr>
          <a:lstStyle/>
          <a:p>
            <a:r>
              <a:rPr lang="en-US" dirty="0"/>
              <a:t>FLASH radiation therapy white paper</a:t>
            </a:r>
          </a:p>
        </p:txBody>
      </p:sp>
      <p:sp>
        <p:nvSpPr>
          <p:cNvPr id="58" name="TextBox 57">
            <a:extLst>
              <a:ext uri="{FF2B5EF4-FFF2-40B4-BE49-F238E27FC236}">
                <a16:creationId xmlns:a16="http://schemas.microsoft.com/office/drawing/2014/main" id="{BC8F0959-A470-4094-A673-5D093024AC30}"/>
              </a:ext>
            </a:extLst>
          </p:cNvPr>
          <p:cNvSpPr txBox="1"/>
          <p:nvPr/>
        </p:nvSpPr>
        <p:spPr>
          <a:xfrm>
            <a:off x="4309672" y="4544519"/>
            <a:ext cx="7822943" cy="923330"/>
          </a:xfrm>
          <a:prstGeom prst="rect">
            <a:avLst/>
          </a:prstGeom>
          <a:noFill/>
        </p:spPr>
        <p:txBody>
          <a:bodyPr wrap="square" rtlCol="0">
            <a:spAutoFit/>
          </a:bodyPr>
          <a:lstStyle/>
          <a:p>
            <a:pPr algn="ct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FLASH-RT could further </a:t>
            </a:r>
            <a:r>
              <a:rPr lang="en-US" b="1" dirty="0">
                <a:solidFill>
                  <a:schemeClr val="tx2"/>
                </a:solidFill>
                <a:latin typeface="Arial" panose="020B0604020202020204" pitchFamily="34" charset="0"/>
                <a:cs typeface="Arial" panose="020B0604020202020204" pitchFamily="34" charset="0"/>
                <a:sym typeface="Wingdings" panose="05000000000000000000" pitchFamily="2" charset="2"/>
              </a:rPr>
              <a:t>increase the differential sparing effect </a:t>
            </a: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and </a:t>
            </a:r>
            <a:r>
              <a:rPr lang="en-US" b="1" dirty="0">
                <a:solidFill>
                  <a:schemeClr val="tx2"/>
                </a:solidFill>
                <a:latin typeface="Arial" panose="020B0604020202020204" pitchFamily="34" charset="0"/>
                <a:cs typeface="Arial" panose="020B0604020202020204" pitchFamily="34" charset="0"/>
                <a:sym typeface="Wingdings" panose="05000000000000000000" pitchFamily="2" charset="2"/>
              </a:rPr>
              <a:t>broaden the therapeutic window</a:t>
            </a: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 for radiotherapy as compared to conventional ion sources</a:t>
            </a:r>
            <a:endParaRPr lang="en-US" dirty="0">
              <a:solidFill>
                <a:schemeClr val="tx2"/>
              </a:solidFill>
              <a:latin typeface="Arial" panose="020B0604020202020204" pitchFamily="34" charset="0"/>
              <a:cs typeface="Arial" panose="020B0604020202020204" pitchFamily="34" charset="0"/>
            </a:endParaRPr>
          </a:p>
        </p:txBody>
      </p:sp>
      <p:pic>
        <p:nvPicPr>
          <p:cNvPr id="60" name="Picture 59">
            <a:extLst>
              <a:ext uri="{FF2B5EF4-FFF2-40B4-BE49-F238E27FC236}">
                <a16:creationId xmlns:a16="http://schemas.microsoft.com/office/drawing/2014/main" id="{E76D6511-8368-4623-9555-B8C0899AB0B5}"/>
              </a:ext>
            </a:extLst>
          </p:cNvPr>
          <p:cNvPicPr>
            <a:picLocks noChangeAspect="1"/>
          </p:cNvPicPr>
          <p:nvPr/>
        </p:nvPicPr>
        <p:blipFill>
          <a:blip r:embed="rId3"/>
          <a:stretch>
            <a:fillRect/>
          </a:stretch>
        </p:blipFill>
        <p:spPr>
          <a:xfrm>
            <a:off x="407726" y="2525237"/>
            <a:ext cx="3671357" cy="2580163"/>
          </a:xfrm>
          <a:prstGeom prst="rect">
            <a:avLst/>
          </a:prstGeom>
        </p:spPr>
      </p:pic>
      <p:sp>
        <p:nvSpPr>
          <p:cNvPr id="61" name="Rectangle 60">
            <a:extLst>
              <a:ext uri="{FF2B5EF4-FFF2-40B4-BE49-F238E27FC236}">
                <a16:creationId xmlns:a16="http://schemas.microsoft.com/office/drawing/2014/main" id="{628D8BF0-BC37-48B2-8E43-D0A09EAC2AA4}"/>
              </a:ext>
            </a:extLst>
          </p:cNvPr>
          <p:cNvSpPr/>
          <p:nvPr/>
        </p:nvSpPr>
        <p:spPr>
          <a:xfrm>
            <a:off x="0" y="6554113"/>
            <a:ext cx="11378153" cy="553998"/>
          </a:xfrm>
          <a:prstGeom prst="rect">
            <a:avLst/>
          </a:prstGeom>
        </p:spPr>
        <p:txBody>
          <a:bodyPr wrap="square">
            <a:spAutoFit/>
          </a:bodyPr>
          <a:lstStyle/>
          <a:p>
            <a:r>
              <a:rPr lang="en-US" sz="1000" dirty="0">
                <a:solidFill>
                  <a:schemeClr val="tx2"/>
                </a:solidFill>
                <a:latin typeface="Arial" panose="020B0604020202020204" pitchFamily="34" charset="0"/>
                <a:cs typeface="Arial" panose="020B0604020202020204" pitchFamily="34" charset="0"/>
              </a:rPr>
              <a:t>[1] </a:t>
            </a:r>
            <a:r>
              <a:rPr lang="en-US" sz="1000" dirty="0" err="1">
                <a:solidFill>
                  <a:schemeClr val="tx2"/>
                </a:solidFill>
                <a:latin typeface="Arial" panose="020B0604020202020204" pitchFamily="34" charset="0"/>
                <a:cs typeface="Arial" panose="020B0604020202020204" pitchFamily="34" charset="0"/>
              </a:rPr>
              <a:t>Favaudon</a:t>
            </a:r>
            <a:r>
              <a:rPr lang="en-US" sz="1000" dirty="0">
                <a:solidFill>
                  <a:schemeClr val="tx2"/>
                </a:solidFill>
                <a:latin typeface="Arial" panose="020B0604020202020204" pitchFamily="34" charset="0"/>
                <a:cs typeface="Arial" panose="020B0604020202020204" pitchFamily="34" charset="0"/>
              </a:rPr>
              <a:t> et al: Sci </a:t>
            </a:r>
            <a:r>
              <a:rPr lang="en-US" sz="1000" dirty="0" err="1">
                <a:solidFill>
                  <a:schemeClr val="tx2"/>
                </a:solidFill>
                <a:latin typeface="Arial" panose="020B0604020202020204" pitchFamily="34" charset="0"/>
                <a:cs typeface="Arial" panose="020B0604020202020204" pitchFamily="34" charset="0"/>
              </a:rPr>
              <a:t>Transl</a:t>
            </a:r>
            <a:r>
              <a:rPr lang="en-US" sz="1000" dirty="0">
                <a:solidFill>
                  <a:schemeClr val="tx2"/>
                </a:solidFill>
                <a:latin typeface="Arial" panose="020B0604020202020204" pitchFamily="34" charset="0"/>
                <a:cs typeface="Arial" panose="020B0604020202020204" pitchFamily="34" charset="0"/>
              </a:rPr>
              <a:t> Med. 2014 10.1126/scitranslmed.aba4525, Durante et al., Br </a:t>
            </a:r>
            <a:r>
              <a:rPr lang="en-US" sz="1000" dirty="0" err="1">
                <a:solidFill>
                  <a:schemeClr val="tx2"/>
                </a:solidFill>
                <a:latin typeface="Arial" panose="020B0604020202020204" pitchFamily="34" charset="0"/>
                <a:cs typeface="Arial" panose="020B0604020202020204" pitchFamily="34" charset="0"/>
              </a:rPr>
              <a:t>Radiol</a:t>
            </a:r>
            <a:r>
              <a:rPr lang="en-US" sz="1000" dirty="0">
                <a:solidFill>
                  <a:schemeClr val="tx2"/>
                </a:solidFill>
                <a:latin typeface="Arial" panose="020B0604020202020204" pitchFamily="34" charset="0"/>
                <a:cs typeface="Arial" panose="020B0604020202020204" pitchFamily="34" charset="0"/>
              </a:rPr>
              <a:t> 2018 10.1259/bjr.20170628, Wilson et al. Frontiers in Oncology 2020 10.3389/fonc.2019.01563</a:t>
            </a:r>
          </a:p>
          <a:p>
            <a:r>
              <a:rPr lang="en-US" sz="1000" dirty="0">
                <a:solidFill>
                  <a:schemeClr val="tx2"/>
                </a:solidFill>
                <a:latin typeface="Arial" panose="020B0604020202020204" pitchFamily="34" charset="0"/>
                <a:cs typeface="Arial" panose="020B0604020202020204" pitchFamily="34" charset="0"/>
              </a:rPr>
              <a:t> </a:t>
            </a:r>
          </a:p>
          <a:p>
            <a:endParaRPr lang="en-US" sz="1000" dirty="0">
              <a:solidFill>
                <a:schemeClr val="tx2"/>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F4F664-F073-414A-BC86-DEA254A1E621}"/>
              </a:ext>
            </a:extLst>
          </p:cNvPr>
          <p:cNvSpPr txBox="1"/>
          <p:nvPr/>
        </p:nvSpPr>
        <p:spPr>
          <a:xfrm>
            <a:off x="417886" y="1099342"/>
            <a:ext cx="10171759" cy="384721"/>
          </a:xfrm>
          <a:prstGeom prst="rect">
            <a:avLst/>
          </a:prstGeom>
          <a:noFill/>
        </p:spPr>
        <p:txBody>
          <a:bodyPr wrap="none" rtlCol="0">
            <a:spAutoFit/>
          </a:bodyPr>
          <a:lstStyle/>
          <a:p>
            <a:r>
              <a:rPr lang="en-US" sz="1900" b="1" dirty="0">
                <a:solidFill>
                  <a:schemeClr val="tx2"/>
                </a:solidFill>
                <a:latin typeface="Arial" panose="020B0604020202020204" pitchFamily="34" charset="0"/>
                <a:cs typeface="Arial" panose="020B0604020202020204" pitchFamily="34" charset="0"/>
              </a:rPr>
              <a:t>FLASH</a:t>
            </a:r>
            <a:r>
              <a:rPr lang="en-US" sz="1900" dirty="0">
                <a:solidFill>
                  <a:schemeClr val="tx2"/>
                </a:solidFill>
                <a:latin typeface="Arial" panose="020B0604020202020204" pitchFamily="34" charset="0"/>
                <a:cs typeface="Arial" panose="020B0604020202020204" pitchFamily="34" charset="0"/>
              </a:rPr>
              <a:t>: the differential </a:t>
            </a:r>
            <a:r>
              <a:rPr lang="en-US" sz="1900" b="1" dirty="0">
                <a:solidFill>
                  <a:schemeClr val="tx2"/>
                </a:solidFill>
                <a:latin typeface="Arial" panose="020B0604020202020204" pitchFamily="34" charset="0"/>
                <a:cs typeface="Arial" panose="020B0604020202020204" pitchFamily="34" charset="0"/>
              </a:rPr>
              <a:t>sparing of healthy tissue</a:t>
            </a:r>
            <a:r>
              <a:rPr lang="en-US" sz="1900" dirty="0">
                <a:solidFill>
                  <a:schemeClr val="tx2"/>
                </a:solidFill>
                <a:latin typeface="Arial" panose="020B0604020202020204" pitchFamily="34" charset="0"/>
                <a:cs typeface="Arial" panose="020B0604020202020204" pitchFamily="34" charset="0"/>
              </a:rPr>
              <a:t> under irradiation at </a:t>
            </a:r>
            <a:r>
              <a:rPr lang="en-US" sz="1900" b="1" dirty="0">
                <a:solidFill>
                  <a:schemeClr val="tx2"/>
                </a:solidFill>
                <a:latin typeface="Arial" panose="020B0604020202020204" pitchFamily="34" charset="0"/>
                <a:cs typeface="Arial" panose="020B0604020202020204" pitchFamily="34" charset="0"/>
              </a:rPr>
              <a:t>ultra-high dose rates</a:t>
            </a:r>
          </a:p>
        </p:txBody>
      </p:sp>
      <p:sp>
        <p:nvSpPr>
          <p:cNvPr id="9" name="TextBox 8">
            <a:extLst>
              <a:ext uri="{FF2B5EF4-FFF2-40B4-BE49-F238E27FC236}">
                <a16:creationId xmlns:a16="http://schemas.microsoft.com/office/drawing/2014/main" id="{10DA37DE-8F5E-473E-9899-36725B17E504}"/>
              </a:ext>
            </a:extLst>
          </p:cNvPr>
          <p:cNvSpPr txBox="1"/>
          <p:nvPr/>
        </p:nvSpPr>
        <p:spPr>
          <a:xfrm>
            <a:off x="489607" y="1591877"/>
            <a:ext cx="4017962" cy="954107"/>
          </a:xfrm>
          <a:prstGeom prst="rect">
            <a:avLst/>
          </a:prstGeom>
          <a:noFill/>
        </p:spPr>
        <p:txBody>
          <a:bodyPr wrap="square" rtlCol="0">
            <a:spAutoFit/>
          </a:bodyPr>
          <a:lstStyle/>
          <a:p>
            <a:r>
              <a:rPr lang="en-US" sz="1400" dirty="0">
                <a:solidFill>
                  <a:schemeClr val="tx2"/>
                </a:solidFill>
                <a:latin typeface="Arial" panose="020B0604020202020204" pitchFamily="34" charset="0"/>
                <a:cs typeface="Arial" panose="020B0604020202020204" pitchFamily="34" charset="0"/>
              </a:rPr>
              <a:t>Previous in-vivo study [1] on mice irradiated with electrons shows differential sparing of healthy tissue when irradiated with constant </a:t>
            </a:r>
            <a:r>
              <a:rPr lang="en-US" sz="1400" b="1" dirty="0">
                <a:solidFill>
                  <a:schemeClr val="tx2"/>
                </a:solidFill>
                <a:latin typeface="Arial" panose="020B0604020202020204" pitchFamily="34" charset="0"/>
                <a:cs typeface="Arial" panose="020B0604020202020204" pitchFamily="34" charset="0"/>
              </a:rPr>
              <a:t>total dose </a:t>
            </a:r>
            <a:r>
              <a:rPr lang="en-US" sz="1400" dirty="0">
                <a:solidFill>
                  <a:schemeClr val="tx2"/>
                </a:solidFill>
                <a:latin typeface="Arial" panose="020B0604020202020204" pitchFamily="34" charset="0"/>
                <a:cs typeface="Arial" panose="020B0604020202020204" pitchFamily="34" charset="0"/>
              </a:rPr>
              <a:t>but different </a:t>
            </a:r>
            <a:r>
              <a:rPr lang="en-US" sz="1400" b="1" dirty="0">
                <a:solidFill>
                  <a:schemeClr val="tx2"/>
                </a:solidFill>
                <a:latin typeface="Arial" panose="020B0604020202020204" pitchFamily="34" charset="0"/>
                <a:cs typeface="Arial" panose="020B0604020202020204" pitchFamily="34" charset="0"/>
              </a:rPr>
              <a:t>(mean)</a:t>
            </a:r>
            <a:r>
              <a:rPr lang="en-US" sz="1400" dirty="0">
                <a:solidFill>
                  <a:schemeClr val="tx2"/>
                </a:solidFill>
                <a:latin typeface="Arial" panose="020B0604020202020204" pitchFamily="34" charset="0"/>
                <a:cs typeface="Arial" panose="020B0604020202020204" pitchFamily="34" charset="0"/>
              </a:rPr>
              <a:t> </a:t>
            </a:r>
            <a:r>
              <a:rPr lang="en-US" sz="1400" b="1" dirty="0">
                <a:solidFill>
                  <a:schemeClr val="tx2"/>
                </a:solidFill>
                <a:latin typeface="Arial" panose="020B0604020202020204" pitchFamily="34" charset="0"/>
                <a:cs typeface="Arial" panose="020B0604020202020204" pitchFamily="34" charset="0"/>
              </a:rPr>
              <a:t>dose rates</a:t>
            </a:r>
            <a:r>
              <a:rPr lang="en-US" sz="1400" dirty="0">
                <a:solidFill>
                  <a:schemeClr val="tx2"/>
                </a:solidFill>
                <a:latin typeface="Arial" panose="020B0604020202020204" pitchFamily="34" charset="0"/>
                <a:cs typeface="Arial" panose="020B0604020202020204" pitchFamily="34" charset="0"/>
              </a:rPr>
              <a:t> (</a:t>
            </a:r>
            <a:r>
              <a:rPr lang="en-US" sz="1400" dirty="0">
                <a:solidFill>
                  <a:srgbClr val="1313FF"/>
                </a:solidFill>
                <a:latin typeface="Arial" panose="020B0604020202020204" pitchFamily="34" charset="0"/>
                <a:cs typeface="Arial" panose="020B0604020202020204" pitchFamily="34" charset="0"/>
              </a:rPr>
              <a:t>blue</a:t>
            </a:r>
            <a:r>
              <a:rPr lang="en-US" sz="1400" dirty="0">
                <a:solidFill>
                  <a:schemeClr val="tx2"/>
                </a:solidFill>
                <a:latin typeface="Arial" panose="020B0604020202020204" pitchFamily="34" charset="0"/>
                <a:cs typeface="Arial" panose="020B0604020202020204" pitchFamily="34" charset="0"/>
              </a:rPr>
              <a:t> vs. </a:t>
            </a:r>
            <a:r>
              <a:rPr lang="en-US" sz="1400" dirty="0">
                <a:solidFill>
                  <a:srgbClr val="FF3232"/>
                </a:solidFill>
                <a:latin typeface="Arial" panose="020B0604020202020204" pitchFamily="34" charset="0"/>
                <a:cs typeface="Arial" panose="020B0604020202020204" pitchFamily="34" charset="0"/>
              </a:rPr>
              <a:t>red</a:t>
            </a:r>
            <a:r>
              <a:rPr lang="en-US" sz="1400" dirty="0">
                <a:solidFill>
                  <a:schemeClr val="tx2"/>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37CD3201-8764-4B47-AD47-0B83A53AF464}"/>
              </a:ext>
            </a:extLst>
          </p:cNvPr>
          <p:cNvSpPr txBox="1"/>
          <p:nvPr/>
        </p:nvSpPr>
        <p:spPr>
          <a:xfrm>
            <a:off x="3244654" y="5687815"/>
            <a:ext cx="6276077" cy="646331"/>
          </a:xfrm>
          <a:prstGeom prst="rect">
            <a:avLst/>
          </a:prstGeom>
          <a:noFill/>
          <a:ln w="34925">
            <a:solidFill>
              <a:srgbClr val="92D050"/>
            </a:solidFill>
          </a:ln>
        </p:spPr>
        <p:txBody>
          <a:bodyPr wrap="none" rtlCol="0">
            <a:spAutoFit/>
          </a:bodyPr>
          <a:lstStyle/>
          <a:p>
            <a:pPr marL="342900" indent="-342900">
              <a:buFont typeface="Wingdings" panose="05000000000000000000" pitchFamily="2" charset="2"/>
              <a:buChar char="à"/>
            </a:pPr>
            <a:r>
              <a:rPr lang="en-US" dirty="0">
                <a:solidFill>
                  <a:srgbClr val="1E497D"/>
                </a:solidFill>
                <a:latin typeface="Arial" panose="020B0604020202020204" pitchFamily="34" charset="0"/>
                <a:cs typeface="Arial" panose="020B0604020202020204" pitchFamily="34" charset="0"/>
              </a:rPr>
              <a:t>Shorter total irradiation time in potentially fewer fractions</a:t>
            </a:r>
          </a:p>
          <a:p>
            <a:pPr marL="342900" indent="-342900">
              <a:buFont typeface="Wingdings" panose="05000000000000000000" pitchFamily="2" charset="2"/>
              <a:buChar char="à"/>
            </a:pPr>
            <a:r>
              <a:rPr lang="en-US" dirty="0">
                <a:solidFill>
                  <a:srgbClr val="1E497D"/>
                </a:solidFill>
                <a:latin typeface="Arial" panose="020B0604020202020204" pitchFamily="34" charset="0"/>
                <a:cs typeface="Arial" panose="020B0604020202020204" pitchFamily="34" charset="0"/>
              </a:rPr>
              <a:t>Reduce effects of moving organs during irradiation</a:t>
            </a:r>
          </a:p>
        </p:txBody>
      </p:sp>
      <p:sp>
        <p:nvSpPr>
          <p:cNvPr id="16" name="TextBox 15">
            <a:extLst>
              <a:ext uri="{FF2B5EF4-FFF2-40B4-BE49-F238E27FC236}">
                <a16:creationId xmlns:a16="http://schemas.microsoft.com/office/drawing/2014/main" id="{30A6462D-1EC9-4219-B03F-AF745A640712}"/>
              </a:ext>
            </a:extLst>
          </p:cNvPr>
          <p:cNvSpPr txBox="1"/>
          <p:nvPr/>
        </p:nvSpPr>
        <p:spPr>
          <a:xfrm>
            <a:off x="1761127" y="3316715"/>
            <a:ext cx="2107851" cy="830997"/>
          </a:xfrm>
          <a:prstGeom prst="rect">
            <a:avLst/>
          </a:prstGeom>
          <a:noFill/>
        </p:spPr>
        <p:txBody>
          <a:bodyPr wrap="square" rtlCol="0">
            <a:spAutoFit/>
          </a:bodyPr>
          <a:lstStyle/>
          <a:p>
            <a:pPr algn="ctr"/>
            <a:r>
              <a:rPr lang="en-US" sz="1200" dirty="0">
                <a:solidFill>
                  <a:schemeClr val="tx2"/>
                </a:solidFill>
                <a:latin typeface="Arial" panose="020B0604020202020204" pitchFamily="34" charset="0"/>
                <a:cs typeface="Arial" panose="020B0604020202020204" pitchFamily="34" charset="0"/>
              </a:rPr>
              <a:t>(reminder: 1 </a:t>
            </a:r>
            <a:r>
              <a:rPr lang="en-US" sz="1200" dirty="0" err="1">
                <a:solidFill>
                  <a:schemeClr val="tx2"/>
                </a:solidFill>
                <a:latin typeface="Arial" panose="020B0604020202020204" pitchFamily="34" charset="0"/>
                <a:cs typeface="Arial" panose="020B0604020202020204" pitchFamily="34" charset="0"/>
              </a:rPr>
              <a:t>Gy</a:t>
            </a:r>
            <a:r>
              <a:rPr lang="en-US" sz="1200" dirty="0">
                <a:solidFill>
                  <a:schemeClr val="tx2"/>
                </a:solidFill>
                <a:latin typeface="Arial" panose="020B0604020202020204" pitchFamily="34" charset="0"/>
                <a:cs typeface="Arial" panose="020B0604020202020204" pitchFamily="34" charset="0"/>
              </a:rPr>
              <a:t> of dose equals the absorption of 1J of radiation energy per kilogram of matter)</a:t>
            </a:r>
          </a:p>
        </p:txBody>
      </p:sp>
      <p:sp>
        <p:nvSpPr>
          <p:cNvPr id="4" name="TextBox 3">
            <a:extLst>
              <a:ext uri="{FF2B5EF4-FFF2-40B4-BE49-F238E27FC236}">
                <a16:creationId xmlns:a16="http://schemas.microsoft.com/office/drawing/2014/main" id="{ACA50712-D09B-4F84-A54D-DF416C09A29C}"/>
              </a:ext>
            </a:extLst>
          </p:cNvPr>
          <p:cNvSpPr txBox="1"/>
          <p:nvPr/>
        </p:nvSpPr>
        <p:spPr>
          <a:xfrm>
            <a:off x="2825425" y="2910165"/>
            <a:ext cx="1059906" cy="338554"/>
          </a:xfrm>
          <a:prstGeom prst="rect">
            <a:avLst/>
          </a:prstGeom>
          <a:solidFill>
            <a:schemeClr val="bg1"/>
          </a:solidFill>
        </p:spPr>
        <p:txBody>
          <a:bodyPr wrap="none" rtlCol="0">
            <a:spAutoFit/>
          </a:bodyPr>
          <a:lstStyle/>
          <a:p>
            <a:r>
              <a:rPr lang="en-US" sz="1600" dirty="0">
                <a:solidFill>
                  <a:srgbClr val="FF0000"/>
                </a:solidFill>
                <a:latin typeface="+mj-lt"/>
              </a:rPr>
              <a:t>0.03 </a:t>
            </a:r>
            <a:r>
              <a:rPr lang="en-US" sz="1600" dirty="0" err="1">
                <a:solidFill>
                  <a:srgbClr val="FF0000"/>
                </a:solidFill>
                <a:latin typeface="+mj-lt"/>
              </a:rPr>
              <a:t>Gy</a:t>
            </a:r>
            <a:r>
              <a:rPr lang="en-US" sz="1600" dirty="0">
                <a:solidFill>
                  <a:srgbClr val="FF0000"/>
                </a:solidFill>
                <a:latin typeface="+mj-lt"/>
              </a:rPr>
              <a:t>/s</a:t>
            </a:r>
          </a:p>
        </p:txBody>
      </p:sp>
      <p:sp>
        <p:nvSpPr>
          <p:cNvPr id="57" name="TextBox 56">
            <a:extLst>
              <a:ext uri="{FF2B5EF4-FFF2-40B4-BE49-F238E27FC236}">
                <a16:creationId xmlns:a16="http://schemas.microsoft.com/office/drawing/2014/main" id="{7ABB2301-077A-4C69-B499-FC22DAA5AD5D}"/>
              </a:ext>
            </a:extLst>
          </p:cNvPr>
          <p:cNvSpPr txBox="1"/>
          <p:nvPr/>
        </p:nvSpPr>
        <p:spPr>
          <a:xfrm>
            <a:off x="2599867" y="4153492"/>
            <a:ext cx="889987" cy="338554"/>
          </a:xfrm>
          <a:prstGeom prst="rect">
            <a:avLst/>
          </a:prstGeom>
          <a:solidFill>
            <a:schemeClr val="bg1"/>
          </a:solidFill>
        </p:spPr>
        <p:txBody>
          <a:bodyPr wrap="none" rtlCol="0">
            <a:spAutoFit/>
          </a:bodyPr>
          <a:lstStyle/>
          <a:p>
            <a:r>
              <a:rPr lang="en-US" sz="1600" dirty="0">
                <a:solidFill>
                  <a:srgbClr val="0000FF"/>
                </a:solidFill>
                <a:latin typeface="+mj-lt"/>
              </a:rPr>
              <a:t>60 </a:t>
            </a:r>
            <a:r>
              <a:rPr lang="en-US" sz="1600" dirty="0" err="1">
                <a:solidFill>
                  <a:srgbClr val="0000FF"/>
                </a:solidFill>
                <a:latin typeface="+mj-lt"/>
              </a:rPr>
              <a:t>Gy</a:t>
            </a:r>
            <a:r>
              <a:rPr lang="en-US" sz="1600" dirty="0">
                <a:solidFill>
                  <a:srgbClr val="0000FF"/>
                </a:solidFill>
                <a:latin typeface="+mj-lt"/>
              </a:rPr>
              <a:t>/s</a:t>
            </a:r>
          </a:p>
        </p:txBody>
      </p:sp>
      <p:pic>
        <p:nvPicPr>
          <p:cNvPr id="53" name="Picture 52">
            <a:extLst>
              <a:ext uri="{FF2B5EF4-FFF2-40B4-BE49-F238E27FC236}">
                <a16:creationId xmlns:a16="http://schemas.microsoft.com/office/drawing/2014/main" id="{8E680425-81A9-4685-915F-2292454D849B}"/>
              </a:ext>
            </a:extLst>
          </p:cNvPr>
          <p:cNvPicPr>
            <a:picLocks noChangeAspect="1"/>
          </p:cNvPicPr>
          <p:nvPr/>
        </p:nvPicPr>
        <p:blipFill>
          <a:blip r:embed="rId4"/>
          <a:stretch>
            <a:fillRect/>
          </a:stretch>
        </p:blipFill>
        <p:spPr>
          <a:xfrm>
            <a:off x="5432484" y="1604625"/>
            <a:ext cx="5683103" cy="2843523"/>
          </a:xfrm>
          <a:prstGeom prst="rect">
            <a:avLst/>
          </a:prstGeom>
        </p:spPr>
      </p:pic>
      <p:sp>
        <p:nvSpPr>
          <p:cNvPr id="6" name="Rectangle 5">
            <a:extLst>
              <a:ext uri="{FF2B5EF4-FFF2-40B4-BE49-F238E27FC236}">
                <a16:creationId xmlns:a16="http://schemas.microsoft.com/office/drawing/2014/main" id="{5A40ABE2-FA28-4BD5-AB9B-5A96214BB4E2}"/>
              </a:ext>
            </a:extLst>
          </p:cNvPr>
          <p:cNvSpPr/>
          <p:nvPr/>
        </p:nvSpPr>
        <p:spPr>
          <a:xfrm>
            <a:off x="9208012" y="4119846"/>
            <a:ext cx="1081548" cy="300436"/>
          </a:xfrm>
          <a:prstGeom prst="rect">
            <a:avLst/>
          </a:prstGeom>
          <a:no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75030EC-3109-45D9-8A6A-444B93E5429A}"/>
              </a:ext>
            </a:extLst>
          </p:cNvPr>
          <p:cNvSpPr/>
          <p:nvPr/>
        </p:nvSpPr>
        <p:spPr>
          <a:xfrm>
            <a:off x="7813552" y="3259203"/>
            <a:ext cx="1081548" cy="300436"/>
          </a:xfrm>
          <a:prstGeom prst="rect">
            <a:avLst/>
          </a:prstGeom>
          <a:noFill/>
          <a:ln w="22225">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E970D35-3E22-4425-A2E7-B975394A95B1}"/>
              </a:ext>
            </a:extLst>
          </p:cNvPr>
          <p:cNvSpPr/>
          <p:nvPr/>
        </p:nvSpPr>
        <p:spPr>
          <a:xfrm>
            <a:off x="7924800" y="2698566"/>
            <a:ext cx="670560" cy="300436"/>
          </a:xfrm>
          <a:prstGeom prst="rect">
            <a:avLst/>
          </a:prstGeom>
          <a:no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DCA90CD-E1FA-41F8-9F03-2AB6401C6A3E}"/>
              </a:ext>
            </a:extLst>
          </p:cNvPr>
          <p:cNvSpPr/>
          <p:nvPr/>
        </p:nvSpPr>
        <p:spPr>
          <a:xfrm>
            <a:off x="5432484" y="1876976"/>
            <a:ext cx="762576" cy="669007"/>
          </a:xfrm>
          <a:prstGeom prst="rect">
            <a:avLst/>
          </a:prstGeom>
          <a:noFill/>
          <a:ln w="22225">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61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CB1713-65BD-4B52-9839-45575C0A37FF}"/>
              </a:ext>
            </a:extLst>
          </p:cNvPr>
          <p:cNvSpPr txBox="1"/>
          <p:nvPr/>
        </p:nvSpPr>
        <p:spPr>
          <a:xfrm>
            <a:off x="548640" y="329184"/>
            <a:ext cx="11082528" cy="5632311"/>
          </a:xfrm>
          <a:prstGeom prst="rect">
            <a:avLst/>
          </a:prstGeom>
          <a:noFill/>
        </p:spPr>
        <p:txBody>
          <a:bodyPr wrap="square" rtlCol="0">
            <a:spAutoFit/>
          </a:bodyPr>
          <a:lstStyle/>
          <a:p>
            <a:r>
              <a:rPr lang="en-US" b="1" dirty="0"/>
              <a:t>1. Nurturing the Industrial Accelerator Technology Base in the US</a:t>
            </a:r>
            <a:br>
              <a:rPr lang="en-US" dirty="0"/>
            </a:br>
            <a:r>
              <a:rPr lang="en-US" i="1" dirty="0"/>
              <a:t>Lead author: Alan Todd, </a:t>
            </a:r>
            <a:r>
              <a:rPr lang="en-US" i="1" dirty="0">
                <a:hlinkClick r:id="rId3"/>
              </a:rPr>
              <a:t>ammtodd@gmail.com</a:t>
            </a:r>
            <a:endParaRPr lang="en-US" dirty="0"/>
          </a:p>
          <a:p>
            <a:r>
              <a:rPr lang="en-US" dirty="0"/>
              <a:t>The purpose of this white paper is to discuss the importance of having a world class domestic industrial vendors base, capable of supporting the needs of the accelerator facilities, and necessary steps to support and develop such base in the United States. The paper focuses on the economic, regulatory, and policy-driven barriers and hurdles, which presently limit the depth and scope of the broader industrial participation in the accelerator construction projects, discusses international competition landscape, and steps to improve the strength and vitality of the domestic industrial sector in this field. </a:t>
            </a:r>
          </a:p>
          <a:p>
            <a:pPr lvl="0" defTabSz="914400">
              <a:defRPr/>
            </a:pPr>
            <a:r>
              <a:rPr lang="en-US" b="1" dirty="0"/>
              <a:t>2. Collaboration between industry and the HEP community</a:t>
            </a:r>
            <a:br>
              <a:rPr lang="en-US" dirty="0"/>
            </a:br>
            <a:r>
              <a:rPr lang="en-US" i="1" dirty="0"/>
              <a:t>Lead author: David </a:t>
            </a:r>
            <a:r>
              <a:rPr lang="en-US" i="1" dirty="0" err="1"/>
              <a:t>Bruhwiler</a:t>
            </a:r>
            <a:r>
              <a:rPr lang="en-US" i="1" dirty="0"/>
              <a:t>, </a:t>
            </a:r>
            <a:r>
              <a:rPr lang="en-US" i="1" dirty="0" err="1"/>
              <a:t>bruhwiler</a:t>
            </a:r>
            <a:r>
              <a:rPr lang="en-US" i="1" dirty="0"/>
              <a:t>[at]</a:t>
            </a:r>
            <a:r>
              <a:rPr lang="en-US" i="1" dirty="0">
                <a:hlinkClick r:id="rId4"/>
              </a:rPr>
              <a:t>radiasoft.net</a:t>
            </a:r>
            <a:br>
              <a:rPr lang="en-US" dirty="0"/>
            </a:br>
            <a:r>
              <a:rPr lang="en-US" dirty="0"/>
              <a:t>Effective long-term collaboration between national laboratories, academia and industry will lead to important benefits for the entire HEP community. Labs and universities will have access to better software with lower lifecycle costs. Companies will be strengthened by knowledge transfer from labs and universities. Computational scientists will be able to concentrate on core competencies, without spending time on UI design, ease of use, cloud computing, etc. Society will reap the benefits of better science, more innovation, and stronger businesses. State-of-the-art simulation codes will become readily available to students. Training time and associated costs will be reduced, as new team members will become productive more quickly. This will contribute to equity, diversity and inclusion (EDI), as barriers to entry are removed for scientists in developing countries and for those at US institutions with less federal funding and no direct access to code developers. </a:t>
            </a:r>
          </a:p>
          <a:p>
            <a:endParaRPr lang="en-US" dirty="0"/>
          </a:p>
        </p:txBody>
      </p:sp>
    </p:spTree>
    <p:extLst>
      <p:ext uri="{BB962C8B-B14F-4D97-AF65-F5344CB8AC3E}">
        <p14:creationId xmlns:p14="http://schemas.microsoft.com/office/powerpoint/2010/main" val="132823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18BE49-D928-4345-9C9F-D86E9ED9EF8D}"/>
              </a:ext>
            </a:extLst>
          </p:cNvPr>
          <p:cNvSpPr txBox="1"/>
          <p:nvPr/>
        </p:nvSpPr>
        <p:spPr>
          <a:xfrm>
            <a:off x="512065" y="483953"/>
            <a:ext cx="11192256" cy="6186309"/>
          </a:xfrm>
          <a:prstGeom prst="rect">
            <a:avLst/>
          </a:prstGeom>
          <a:noFill/>
        </p:spPr>
        <p:txBody>
          <a:bodyPr wrap="square" rtlCol="0">
            <a:spAutoFit/>
          </a:bodyPr>
          <a:lstStyle/>
          <a:p>
            <a:r>
              <a:rPr lang="en-US" b="1" dirty="0"/>
              <a:t>3. Engaging with Scaleups</a:t>
            </a:r>
            <a:br>
              <a:rPr lang="en-US" dirty="0"/>
            </a:br>
            <a:r>
              <a:rPr lang="en-US" i="1" dirty="0"/>
              <a:t>Lead author: Ash Ravikumar, CERN</a:t>
            </a:r>
            <a:br>
              <a:rPr lang="en-US" dirty="0"/>
            </a:br>
            <a:r>
              <a:rPr lang="en-US" dirty="0"/>
              <a:t>Most National labs have established programs to work with startups and large companies. The gap that has been identified is engaging with Scaleups, which don't fit into either group. This document is a summary of the why, what and how we want to address this.</a:t>
            </a:r>
          </a:p>
          <a:p>
            <a:r>
              <a:rPr lang="en-US" b="1" dirty="0"/>
              <a:t>4. Tech transfer from National Labs</a:t>
            </a:r>
            <a:br>
              <a:rPr lang="en-US" dirty="0"/>
            </a:br>
            <a:r>
              <a:rPr lang="en-US" i="1" dirty="0"/>
              <a:t>Lead author: Mauricio Suarez, Fermilab</a:t>
            </a:r>
            <a:br>
              <a:rPr lang="en-US" dirty="0"/>
            </a:br>
            <a:r>
              <a:rPr lang="en-US" dirty="0"/>
              <a:t>This white paper focusses on how to facilitate start-ups resulting from National Lab IP. How to create a processes for national lab inventors to commercialize their technology.</a:t>
            </a:r>
          </a:p>
          <a:p>
            <a:r>
              <a:rPr lang="en-US" b="1" dirty="0"/>
              <a:t>4. Tech transfer from National Labs</a:t>
            </a:r>
            <a:br>
              <a:rPr lang="en-US" dirty="0"/>
            </a:br>
            <a:r>
              <a:rPr lang="en-US" i="1" dirty="0"/>
              <a:t>Lead author: Mauricio Suarez, Fermilab</a:t>
            </a:r>
            <a:br>
              <a:rPr lang="en-US" dirty="0"/>
            </a:br>
            <a:r>
              <a:rPr lang="en-US" dirty="0"/>
              <a:t>This white paper focusses on how to facilitate start-ups resulting from National Lab IP. How to create a processes for national lab inventors to commercialize their technology.</a:t>
            </a:r>
          </a:p>
          <a:p>
            <a:r>
              <a:rPr lang="en-US" b="1" dirty="0"/>
              <a:t>5. Application-driven engagement with universities leveraging synergies with other funding agencies</a:t>
            </a:r>
            <a:br>
              <a:rPr lang="en-US" dirty="0"/>
            </a:br>
            <a:r>
              <a:rPr lang="en-US" i="1" dirty="0"/>
              <a:t>Lead author: Jim Hoff, Fermilab, Seda </a:t>
            </a:r>
            <a:r>
              <a:rPr lang="en-US" i="1" dirty="0" err="1"/>
              <a:t>Memik</a:t>
            </a:r>
            <a:r>
              <a:rPr lang="en-US" i="1" dirty="0"/>
              <a:t>, Northwestern University</a:t>
            </a:r>
            <a:endParaRPr lang="en-US" dirty="0"/>
          </a:p>
          <a:p>
            <a:r>
              <a:rPr lang="en-US" dirty="0"/>
              <a:t>This white paper focusses on co-development of applications across various funding agencies. How to enable </a:t>
            </a:r>
            <a:r>
              <a:rPr lang="en-US" dirty="0" err="1"/>
              <a:t>codevelopment</a:t>
            </a:r>
            <a:r>
              <a:rPr lang="en-US" dirty="0"/>
              <a:t> of HEP instrumentation with other office of science experiments as well as beyond DOE initiatives such as for NASA, DARPA, NSF etc. Can engaging Electrical Engineering and Computer Science departments at Universities typically involved in programs supported by other federal agencies to work on HEP instrumentation be a starting step.</a:t>
            </a:r>
          </a:p>
          <a:p>
            <a:endParaRPr lang="en-US" dirty="0"/>
          </a:p>
          <a:p>
            <a:endParaRPr lang="en-US" dirty="0"/>
          </a:p>
        </p:txBody>
      </p:sp>
    </p:spTree>
    <p:extLst>
      <p:ext uri="{BB962C8B-B14F-4D97-AF65-F5344CB8AC3E}">
        <p14:creationId xmlns:p14="http://schemas.microsoft.com/office/powerpoint/2010/main" val="106023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4CDDCA-3C72-4B9E-B181-01E6A4FCD8E9}"/>
              </a:ext>
            </a:extLst>
          </p:cNvPr>
          <p:cNvSpPr txBox="1"/>
          <p:nvPr/>
        </p:nvSpPr>
        <p:spPr>
          <a:xfrm>
            <a:off x="548640" y="438912"/>
            <a:ext cx="11192256" cy="5909310"/>
          </a:xfrm>
          <a:prstGeom prst="rect">
            <a:avLst/>
          </a:prstGeom>
          <a:noFill/>
        </p:spPr>
        <p:txBody>
          <a:bodyPr wrap="square" rtlCol="0">
            <a:spAutoFit/>
          </a:bodyPr>
          <a:lstStyle/>
          <a:p>
            <a:r>
              <a:rPr lang="en-US" b="1" dirty="0"/>
              <a:t>6. Big Industry engagement to benefit HEP: Microelectronics Support from large CAD companies</a:t>
            </a:r>
            <a:br>
              <a:rPr lang="en-US" dirty="0"/>
            </a:br>
            <a:r>
              <a:rPr lang="en-US" i="1" dirty="0"/>
              <a:t>Lead author: </a:t>
            </a:r>
            <a:r>
              <a:rPr lang="en-US" i="1" dirty="0" err="1"/>
              <a:t>Shaorui</a:t>
            </a:r>
            <a:r>
              <a:rPr lang="en-US" i="1" dirty="0"/>
              <a:t> Li, Fermilab</a:t>
            </a:r>
            <a:endParaRPr lang="en-US" dirty="0"/>
          </a:p>
          <a:p>
            <a:r>
              <a:rPr lang="en-US" dirty="0"/>
              <a:t>The development of modern microelectronics is a highly sophisticated and complex endeavor. There are few companies that have the capabilities to take on this challenge that requires a range of deep expertise in device and circuit performance and their limitations, as well as sophisticated Computer Aided Design (CAD) – Electronic Design Automation (EDA) tools. Application Specific Integrated Circuit (ASIC) Design for DOE extreme environments such as high ionization radiation or cryogenic temperatures does not have a significant commercial market to engage large companies in developing the required solutions. DOE national labs with academic and other collaborators spearhead the development of next generation instrumentation required for the DOE mission, however one major bottleneck is the access to low cost, high volume microelectronics CAD tools. The European community has established </a:t>
            </a:r>
            <a:r>
              <a:rPr lang="en-US" dirty="0" err="1"/>
              <a:t>Europractise</a:t>
            </a:r>
            <a:r>
              <a:rPr lang="en-US" dirty="0"/>
              <a:t> software by engaging the large CAD companies to provide </a:t>
            </a:r>
            <a:r>
              <a:rPr lang="en-US" dirty="0" err="1"/>
              <a:t>reserach</a:t>
            </a:r>
            <a:r>
              <a:rPr lang="en-US" dirty="0"/>
              <a:t> licenses we are investigating a similar possibility.</a:t>
            </a:r>
          </a:p>
          <a:p>
            <a:endParaRPr lang="en-US" b="1" dirty="0"/>
          </a:p>
          <a:p>
            <a:r>
              <a:rPr lang="en-US" b="1" dirty="0"/>
              <a:t>7. FLASH Radiation Therapy</a:t>
            </a:r>
            <a:br>
              <a:rPr lang="en-US" dirty="0"/>
            </a:br>
            <a:r>
              <a:rPr lang="en-US" i="1" dirty="0"/>
              <a:t>Lead author: Reinhard Schulte, </a:t>
            </a:r>
            <a:r>
              <a:rPr lang="en-US" i="1" dirty="0" err="1"/>
              <a:t>rschulte</a:t>
            </a:r>
            <a:r>
              <a:rPr lang="en-US" i="1" dirty="0"/>
              <a:t>[at]</a:t>
            </a:r>
            <a:r>
              <a:rPr lang="en-US" i="1" dirty="0">
                <a:hlinkClick r:id="rId2"/>
              </a:rPr>
              <a:t>llu.edu</a:t>
            </a:r>
            <a:br>
              <a:rPr lang="en-US" dirty="0"/>
            </a:br>
            <a:r>
              <a:rPr lang="en-US" dirty="0"/>
              <a:t>The purpose of this white paper is to discuss challenges and opportunities in the emerging field of FLASH radiation therapy (FLASH-RT). FLASH-RT refers to ultra-high dose rate delivery of therapeutic radiation doses within microseconds to a fraction of a second. At these dose rates, radiation-induced side effects are greatly reduced, but tumors are not spared. The white paper will cover promising advances in the accelerator and detector technologies, which could potentially accelerate the development and practical realization of FLASH-RT. </a:t>
            </a:r>
          </a:p>
          <a:p>
            <a:endParaRPr lang="en-US" dirty="0"/>
          </a:p>
        </p:txBody>
      </p:sp>
    </p:spTree>
    <p:extLst>
      <p:ext uri="{BB962C8B-B14F-4D97-AF65-F5344CB8AC3E}">
        <p14:creationId xmlns:p14="http://schemas.microsoft.com/office/powerpoint/2010/main" val="294346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5120-4624-A649-8470-21873A641C67}"/>
              </a:ext>
            </a:extLst>
          </p:cNvPr>
          <p:cNvSpPr>
            <a:spLocks noGrp="1"/>
          </p:cNvSpPr>
          <p:nvPr>
            <p:ph type="title"/>
          </p:nvPr>
        </p:nvSpPr>
        <p:spPr>
          <a:xfrm>
            <a:off x="143124" y="54090"/>
            <a:ext cx="12192000" cy="914400"/>
          </a:xfrm>
        </p:spPr>
        <p:txBody>
          <a:bodyPr>
            <a:normAutofit/>
          </a:bodyPr>
          <a:lstStyle/>
          <a:p>
            <a:r>
              <a:rPr lang="en-US" dirty="0"/>
              <a:t>FASH radiation therapy white paper</a:t>
            </a:r>
          </a:p>
        </p:txBody>
      </p:sp>
      <p:sp>
        <p:nvSpPr>
          <p:cNvPr id="58" name="TextBox 57">
            <a:extLst>
              <a:ext uri="{FF2B5EF4-FFF2-40B4-BE49-F238E27FC236}">
                <a16:creationId xmlns:a16="http://schemas.microsoft.com/office/drawing/2014/main" id="{BC8F0959-A470-4094-A673-5D093024AC30}"/>
              </a:ext>
            </a:extLst>
          </p:cNvPr>
          <p:cNvSpPr txBox="1"/>
          <p:nvPr/>
        </p:nvSpPr>
        <p:spPr>
          <a:xfrm>
            <a:off x="4309672" y="4016614"/>
            <a:ext cx="7822943" cy="923330"/>
          </a:xfrm>
          <a:prstGeom prst="rect">
            <a:avLst/>
          </a:prstGeom>
          <a:noFill/>
        </p:spPr>
        <p:txBody>
          <a:bodyPr wrap="square" rtlCol="0">
            <a:spAutoFit/>
          </a:bodyPr>
          <a:lstStyle/>
          <a:p>
            <a:pPr algn="ct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FLASH-RT could further </a:t>
            </a:r>
            <a:r>
              <a:rPr lang="en-US" b="1" dirty="0">
                <a:solidFill>
                  <a:schemeClr val="tx2"/>
                </a:solidFill>
                <a:latin typeface="Arial" panose="020B0604020202020204" pitchFamily="34" charset="0"/>
                <a:cs typeface="Arial" panose="020B0604020202020204" pitchFamily="34" charset="0"/>
                <a:sym typeface="Wingdings" panose="05000000000000000000" pitchFamily="2" charset="2"/>
              </a:rPr>
              <a:t>increase the differential sparing effect </a:t>
            </a: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and </a:t>
            </a:r>
            <a:r>
              <a:rPr lang="en-US" b="1" dirty="0">
                <a:solidFill>
                  <a:schemeClr val="tx2"/>
                </a:solidFill>
                <a:latin typeface="Arial" panose="020B0604020202020204" pitchFamily="34" charset="0"/>
                <a:cs typeface="Arial" panose="020B0604020202020204" pitchFamily="34" charset="0"/>
                <a:sym typeface="Wingdings" panose="05000000000000000000" pitchFamily="2" charset="2"/>
              </a:rPr>
              <a:t>broaden the therapeutic window</a:t>
            </a:r>
            <a:r>
              <a:rPr lang="en-US" dirty="0">
                <a:solidFill>
                  <a:schemeClr val="tx2"/>
                </a:solidFill>
                <a:latin typeface="Arial" panose="020B0604020202020204" pitchFamily="34" charset="0"/>
                <a:cs typeface="Arial" panose="020B0604020202020204" pitchFamily="34" charset="0"/>
                <a:sym typeface="Wingdings" panose="05000000000000000000" pitchFamily="2" charset="2"/>
              </a:rPr>
              <a:t> for radiotherapy as compared to conventional ion sources</a:t>
            </a:r>
            <a:endParaRPr lang="en-US" dirty="0">
              <a:solidFill>
                <a:schemeClr val="tx2"/>
              </a:solidFill>
              <a:latin typeface="Arial" panose="020B0604020202020204" pitchFamily="34" charset="0"/>
              <a:cs typeface="Arial" panose="020B0604020202020204" pitchFamily="34" charset="0"/>
            </a:endParaRPr>
          </a:p>
        </p:txBody>
      </p:sp>
      <p:pic>
        <p:nvPicPr>
          <p:cNvPr id="60" name="Picture 59">
            <a:extLst>
              <a:ext uri="{FF2B5EF4-FFF2-40B4-BE49-F238E27FC236}">
                <a16:creationId xmlns:a16="http://schemas.microsoft.com/office/drawing/2014/main" id="{E76D6511-8368-4623-9555-B8C0899AB0B5}"/>
              </a:ext>
            </a:extLst>
          </p:cNvPr>
          <p:cNvPicPr>
            <a:picLocks noChangeAspect="1"/>
          </p:cNvPicPr>
          <p:nvPr/>
        </p:nvPicPr>
        <p:blipFill>
          <a:blip r:embed="rId3"/>
          <a:stretch>
            <a:fillRect/>
          </a:stretch>
        </p:blipFill>
        <p:spPr>
          <a:xfrm>
            <a:off x="407726" y="2525237"/>
            <a:ext cx="3671357" cy="2580163"/>
          </a:xfrm>
          <a:prstGeom prst="rect">
            <a:avLst/>
          </a:prstGeom>
        </p:spPr>
      </p:pic>
      <p:sp>
        <p:nvSpPr>
          <p:cNvPr id="61" name="Rectangle 60">
            <a:extLst>
              <a:ext uri="{FF2B5EF4-FFF2-40B4-BE49-F238E27FC236}">
                <a16:creationId xmlns:a16="http://schemas.microsoft.com/office/drawing/2014/main" id="{628D8BF0-BC37-48B2-8E43-D0A09EAC2AA4}"/>
              </a:ext>
            </a:extLst>
          </p:cNvPr>
          <p:cNvSpPr/>
          <p:nvPr/>
        </p:nvSpPr>
        <p:spPr>
          <a:xfrm>
            <a:off x="0" y="5997931"/>
            <a:ext cx="7080821" cy="369332"/>
          </a:xfrm>
          <a:prstGeom prst="rect">
            <a:avLst/>
          </a:prstGeom>
        </p:spPr>
        <p:txBody>
          <a:bodyPr wrap="square">
            <a:spAutoFit/>
          </a:bodyPr>
          <a:lstStyle/>
          <a:p>
            <a:r>
              <a:rPr lang="en-US" sz="900" dirty="0">
                <a:solidFill>
                  <a:schemeClr val="tx2"/>
                </a:solidFill>
                <a:latin typeface="Arial" panose="020B0604020202020204" pitchFamily="34" charset="0"/>
                <a:cs typeface="Arial" panose="020B0604020202020204" pitchFamily="34" charset="0"/>
              </a:rPr>
              <a:t>[1] </a:t>
            </a:r>
            <a:r>
              <a:rPr lang="en-US" sz="900" dirty="0" err="1">
                <a:solidFill>
                  <a:schemeClr val="tx2"/>
                </a:solidFill>
                <a:latin typeface="Arial" panose="020B0604020202020204" pitchFamily="34" charset="0"/>
                <a:cs typeface="Arial" panose="020B0604020202020204" pitchFamily="34" charset="0"/>
              </a:rPr>
              <a:t>Favaudon</a:t>
            </a:r>
            <a:r>
              <a:rPr lang="en-US" sz="900" dirty="0">
                <a:solidFill>
                  <a:schemeClr val="tx2"/>
                </a:solidFill>
                <a:latin typeface="Arial" panose="020B0604020202020204" pitchFamily="34" charset="0"/>
                <a:cs typeface="Arial" panose="020B0604020202020204" pitchFamily="34" charset="0"/>
              </a:rPr>
              <a:t> et al: Sci </a:t>
            </a:r>
            <a:r>
              <a:rPr lang="en-US" sz="900" dirty="0" err="1">
                <a:solidFill>
                  <a:schemeClr val="tx2"/>
                </a:solidFill>
                <a:latin typeface="Arial" panose="020B0604020202020204" pitchFamily="34" charset="0"/>
                <a:cs typeface="Arial" panose="020B0604020202020204" pitchFamily="34" charset="0"/>
              </a:rPr>
              <a:t>Transl</a:t>
            </a:r>
            <a:r>
              <a:rPr lang="en-US" sz="900" dirty="0">
                <a:solidFill>
                  <a:schemeClr val="tx2"/>
                </a:solidFill>
                <a:latin typeface="Arial" panose="020B0604020202020204" pitchFamily="34" charset="0"/>
                <a:cs typeface="Arial" panose="020B0604020202020204" pitchFamily="34" charset="0"/>
              </a:rPr>
              <a:t> Med. 2014 10.1126/scitranslmed.aba4525, Durante et al., Br </a:t>
            </a:r>
            <a:r>
              <a:rPr lang="en-US" sz="900" dirty="0" err="1">
                <a:solidFill>
                  <a:schemeClr val="tx2"/>
                </a:solidFill>
                <a:latin typeface="Arial" panose="020B0604020202020204" pitchFamily="34" charset="0"/>
                <a:cs typeface="Arial" panose="020B0604020202020204" pitchFamily="34" charset="0"/>
              </a:rPr>
              <a:t>Radiol</a:t>
            </a:r>
            <a:r>
              <a:rPr lang="en-US" sz="900" dirty="0">
                <a:solidFill>
                  <a:schemeClr val="tx2"/>
                </a:solidFill>
                <a:latin typeface="Arial" panose="020B0604020202020204" pitchFamily="34" charset="0"/>
                <a:cs typeface="Arial" panose="020B0604020202020204" pitchFamily="34" charset="0"/>
              </a:rPr>
              <a:t> 2018 10.1259/bjr.20170628. </a:t>
            </a:r>
          </a:p>
          <a:p>
            <a:endParaRPr lang="en-US" sz="900" dirty="0">
              <a:solidFill>
                <a:schemeClr val="tx2"/>
              </a:solidFill>
              <a:latin typeface="Arial" panose="020B0604020202020204" pitchFamily="34" charset="0"/>
              <a:cs typeface="Arial" panose="020B0604020202020204" pitchFamily="34" charset="0"/>
            </a:endParaRPr>
          </a:p>
        </p:txBody>
      </p:sp>
      <p:sp>
        <p:nvSpPr>
          <p:cNvPr id="81" name="Line 69">
            <a:extLst>
              <a:ext uri="{FF2B5EF4-FFF2-40B4-BE49-F238E27FC236}">
                <a16:creationId xmlns:a16="http://schemas.microsoft.com/office/drawing/2014/main" id="{5FA0B401-52FD-440E-AE34-12497CC6DCB0}"/>
              </a:ext>
            </a:extLst>
          </p:cNvPr>
          <p:cNvSpPr>
            <a:spLocks noChangeShapeType="1"/>
          </p:cNvSpPr>
          <p:nvPr/>
        </p:nvSpPr>
        <p:spPr bwMode="auto">
          <a:xfrm flipV="1">
            <a:off x="6089491" y="1997292"/>
            <a:ext cx="0" cy="1084815"/>
          </a:xfrm>
          <a:prstGeom prst="line">
            <a:avLst/>
          </a:prstGeom>
          <a:noFill/>
          <a:ln w="57150">
            <a:solidFill>
              <a:schemeClr val="tx1">
                <a:lumMod val="50000"/>
                <a:lumOff val="50000"/>
              </a:schemeClr>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7" name="Text Box 71">
            <a:extLst>
              <a:ext uri="{FF2B5EF4-FFF2-40B4-BE49-F238E27FC236}">
                <a16:creationId xmlns:a16="http://schemas.microsoft.com/office/drawing/2014/main" id="{546D7EE8-CA89-42D8-A7A9-D375AFD1EEF5}"/>
              </a:ext>
            </a:extLst>
          </p:cNvPr>
          <p:cNvSpPr txBox="1">
            <a:spLocks noChangeArrowheads="1"/>
          </p:cNvSpPr>
          <p:nvPr/>
        </p:nvSpPr>
        <p:spPr bwMode="auto">
          <a:xfrm>
            <a:off x="10678026" y="2742048"/>
            <a:ext cx="675774" cy="247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DE" altLang="de-DE" sz="1200" dirty="0"/>
              <a:t>Time </a:t>
            </a:r>
          </a:p>
        </p:txBody>
      </p:sp>
      <p:sp>
        <p:nvSpPr>
          <p:cNvPr id="88" name="Text Box 72">
            <a:extLst>
              <a:ext uri="{FF2B5EF4-FFF2-40B4-BE49-F238E27FC236}">
                <a16:creationId xmlns:a16="http://schemas.microsoft.com/office/drawing/2014/main" id="{4B98D610-BB39-4091-AAE3-44E4A1762608}"/>
              </a:ext>
            </a:extLst>
          </p:cNvPr>
          <p:cNvSpPr txBox="1">
            <a:spLocks noChangeArrowheads="1"/>
          </p:cNvSpPr>
          <p:nvPr/>
        </p:nvSpPr>
        <p:spPr bwMode="auto">
          <a:xfrm rot="16200000">
            <a:off x="5251215" y="2342946"/>
            <a:ext cx="1247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de-DE" altLang="de-DE" sz="1200" dirty="0"/>
              <a:t>Log(amplitude)</a:t>
            </a:r>
          </a:p>
        </p:txBody>
      </p:sp>
      <p:sp>
        <p:nvSpPr>
          <p:cNvPr id="90" name="Line 100">
            <a:extLst>
              <a:ext uri="{FF2B5EF4-FFF2-40B4-BE49-F238E27FC236}">
                <a16:creationId xmlns:a16="http://schemas.microsoft.com/office/drawing/2014/main" id="{2BA5AC5D-3839-4707-A750-ACD481EB1EAD}"/>
              </a:ext>
            </a:extLst>
          </p:cNvPr>
          <p:cNvSpPr>
            <a:spLocks noChangeShapeType="1"/>
          </p:cNvSpPr>
          <p:nvPr/>
        </p:nvSpPr>
        <p:spPr bwMode="auto">
          <a:xfrm>
            <a:off x="9952581" y="2744752"/>
            <a:ext cx="0" cy="267117"/>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91" name="Line 101">
            <a:extLst>
              <a:ext uri="{FF2B5EF4-FFF2-40B4-BE49-F238E27FC236}">
                <a16:creationId xmlns:a16="http://schemas.microsoft.com/office/drawing/2014/main" id="{CA8D360F-CDDD-4998-997F-0C4BC52DB221}"/>
              </a:ext>
            </a:extLst>
          </p:cNvPr>
          <p:cNvSpPr>
            <a:spLocks noChangeShapeType="1"/>
          </p:cNvSpPr>
          <p:nvPr/>
        </p:nvSpPr>
        <p:spPr bwMode="auto">
          <a:xfrm>
            <a:off x="10121791" y="2744752"/>
            <a:ext cx="0" cy="267117"/>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92" name="Line 102">
            <a:extLst>
              <a:ext uri="{FF2B5EF4-FFF2-40B4-BE49-F238E27FC236}">
                <a16:creationId xmlns:a16="http://schemas.microsoft.com/office/drawing/2014/main" id="{3B39E13E-98CB-4132-AE63-06BE4F22363F}"/>
              </a:ext>
            </a:extLst>
          </p:cNvPr>
          <p:cNvSpPr>
            <a:spLocks noChangeShapeType="1"/>
          </p:cNvSpPr>
          <p:nvPr/>
        </p:nvSpPr>
        <p:spPr bwMode="auto">
          <a:xfrm>
            <a:off x="10289936" y="2744752"/>
            <a:ext cx="1064" cy="267117"/>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93" name="Text Box 78">
            <a:extLst>
              <a:ext uri="{FF2B5EF4-FFF2-40B4-BE49-F238E27FC236}">
                <a16:creationId xmlns:a16="http://schemas.microsoft.com/office/drawing/2014/main" id="{7E4ACB45-1D75-4DF1-807D-025E03951EDC}"/>
              </a:ext>
            </a:extLst>
          </p:cNvPr>
          <p:cNvSpPr txBox="1">
            <a:spLocks noChangeArrowheads="1"/>
          </p:cNvSpPr>
          <p:nvPr/>
        </p:nvSpPr>
        <p:spPr bwMode="auto">
          <a:xfrm>
            <a:off x="8371748" y="1662784"/>
            <a:ext cx="1266082" cy="523220"/>
          </a:xfrm>
          <a:prstGeom prst="rect">
            <a:avLst/>
          </a:prstGeom>
          <a:noFill/>
          <a:ln>
            <a:noFill/>
          </a:ln>
          <a:effectLst>
            <a:prstShdw prst="shdw18" dist="17961" dir="135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defTabSz="4176713" eaLnBrk="0" hangingPunct="0">
              <a:defRPr sz="2400">
                <a:solidFill>
                  <a:schemeClr val="tx1"/>
                </a:solidFill>
                <a:latin typeface="Arial" charset="0"/>
              </a:defRPr>
            </a:lvl1pPr>
            <a:lvl2pPr defTabSz="4176713" eaLnBrk="0" hangingPunct="0">
              <a:defRPr sz="2400">
                <a:solidFill>
                  <a:schemeClr val="tx1"/>
                </a:solidFill>
                <a:latin typeface="Arial" charset="0"/>
              </a:defRPr>
            </a:lvl2pPr>
            <a:lvl3pPr defTabSz="4176713" eaLnBrk="0" hangingPunct="0">
              <a:defRPr sz="2400">
                <a:solidFill>
                  <a:schemeClr val="tx1"/>
                </a:solidFill>
                <a:latin typeface="Arial" charset="0"/>
              </a:defRPr>
            </a:lvl3pPr>
            <a:lvl4pPr defTabSz="4176713" eaLnBrk="0" hangingPunct="0">
              <a:defRPr sz="2400">
                <a:solidFill>
                  <a:schemeClr val="tx1"/>
                </a:solidFill>
                <a:latin typeface="Arial" charset="0"/>
              </a:defRPr>
            </a:lvl4pPr>
            <a:lvl5pPr defTabSz="4176713" eaLnBrk="0" hangingPunct="0">
              <a:defRPr sz="2400">
                <a:solidFill>
                  <a:schemeClr val="tx1"/>
                </a:solidFill>
                <a:latin typeface="Arial" charset="0"/>
              </a:defRPr>
            </a:lvl5pPr>
            <a:lvl6pPr defTabSz="4176713" eaLnBrk="0" fontAlgn="base" hangingPunct="0">
              <a:spcBef>
                <a:spcPct val="0"/>
              </a:spcBef>
              <a:spcAft>
                <a:spcPct val="0"/>
              </a:spcAft>
              <a:defRPr sz="2400">
                <a:solidFill>
                  <a:schemeClr val="tx1"/>
                </a:solidFill>
                <a:latin typeface="Arial" charset="0"/>
              </a:defRPr>
            </a:lvl6pPr>
            <a:lvl7pPr defTabSz="4176713" eaLnBrk="0" fontAlgn="base" hangingPunct="0">
              <a:spcBef>
                <a:spcPct val="0"/>
              </a:spcBef>
              <a:spcAft>
                <a:spcPct val="0"/>
              </a:spcAft>
              <a:defRPr sz="2400">
                <a:solidFill>
                  <a:schemeClr val="tx1"/>
                </a:solidFill>
                <a:latin typeface="Arial" charset="0"/>
              </a:defRPr>
            </a:lvl7pPr>
            <a:lvl8pPr defTabSz="4176713" eaLnBrk="0" fontAlgn="base" hangingPunct="0">
              <a:spcBef>
                <a:spcPct val="0"/>
              </a:spcBef>
              <a:spcAft>
                <a:spcPct val="0"/>
              </a:spcAft>
              <a:defRPr sz="2400">
                <a:solidFill>
                  <a:schemeClr val="tx1"/>
                </a:solidFill>
                <a:latin typeface="Arial" charset="0"/>
              </a:defRPr>
            </a:lvl8pPr>
            <a:lvl9pPr defTabSz="4176713" eaLnBrk="0" fontAlgn="base" hangingPunct="0">
              <a:spcBef>
                <a:spcPct val="0"/>
              </a:spcBef>
              <a:spcAft>
                <a:spcPct val="0"/>
              </a:spcAft>
              <a:defRPr sz="2400">
                <a:solidFill>
                  <a:schemeClr val="tx1"/>
                </a:solidFill>
                <a:latin typeface="Arial" charset="0"/>
              </a:defRPr>
            </a:lvl9pPr>
          </a:lstStyle>
          <a:p>
            <a:pPr algn="ctr" eaLnBrk="1" hangingPunct="1">
              <a:defRPr/>
            </a:pPr>
            <a:r>
              <a:rPr lang="en-US" altLang="de-DE" sz="1400" b="1" dirty="0">
                <a:solidFill>
                  <a:schemeClr val="accent6"/>
                </a:solidFill>
              </a:rPr>
              <a:t>Laser-driven</a:t>
            </a:r>
          </a:p>
          <a:p>
            <a:pPr algn="ctr" eaLnBrk="1" hangingPunct="1">
              <a:defRPr/>
            </a:pPr>
            <a:r>
              <a:rPr lang="en-US" altLang="de-DE" sz="1400" b="1" dirty="0">
                <a:solidFill>
                  <a:schemeClr val="accent6"/>
                </a:solidFill>
              </a:rPr>
              <a:t>protons</a:t>
            </a:r>
          </a:p>
        </p:txBody>
      </p:sp>
      <p:sp>
        <p:nvSpPr>
          <p:cNvPr id="94" name="Text Box 79">
            <a:extLst>
              <a:ext uri="{FF2B5EF4-FFF2-40B4-BE49-F238E27FC236}">
                <a16:creationId xmlns:a16="http://schemas.microsoft.com/office/drawing/2014/main" id="{B3C69D51-C1D8-4113-954F-91A511B785D3}"/>
              </a:ext>
            </a:extLst>
          </p:cNvPr>
          <p:cNvSpPr txBox="1">
            <a:spLocks noChangeArrowheads="1"/>
          </p:cNvSpPr>
          <p:nvPr/>
        </p:nvSpPr>
        <p:spPr bwMode="auto">
          <a:xfrm>
            <a:off x="7657957" y="2226671"/>
            <a:ext cx="1882592" cy="467197"/>
          </a:xfrm>
          <a:prstGeom prst="rect">
            <a:avLst/>
          </a:prstGeom>
          <a:noFill/>
          <a:ln>
            <a:noFill/>
          </a:ln>
          <a:effectLst>
            <a:prstShdw prst="shdw18" dist="17961" dir="135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4176713" eaLnBrk="0" hangingPunct="0">
              <a:defRPr sz="2400">
                <a:solidFill>
                  <a:schemeClr val="tx1"/>
                </a:solidFill>
                <a:latin typeface="Arial" charset="0"/>
              </a:defRPr>
            </a:lvl1pPr>
            <a:lvl2pPr defTabSz="4176713" eaLnBrk="0" hangingPunct="0">
              <a:defRPr sz="2400">
                <a:solidFill>
                  <a:schemeClr val="tx1"/>
                </a:solidFill>
                <a:latin typeface="Arial" charset="0"/>
              </a:defRPr>
            </a:lvl2pPr>
            <a:lvl3pPr defTabSz="4176713" eaLnBrk="0" hangingPunct="0">
              <a:defRPr sz="2400">
                <a:solidFill>
                  <a:schemeClr val="tx1"/>
                </a:solidFill>
                <a:latin typeface="Arial" charset="0"/>
              </a:defRPr>
            </a:lvl3pPr>
            <a:lvl4pPr defTabSz="4176713" eaLnBrk="0" hangingPunct="0">
              <a:defRPr sz="2400">
                <a:solidFill>
                  <a:schemeClr val="tx1"/>
                </a:solidFill>
                <a:latin typeface="Arial" charset="0"/>
              </a:defRPr>
            </a:lvl4pPr>
            <a:lvl5pPr defTabSz="4176713" eaLnBrk="0" hangingPunct="0">
              <a:defRPr sz="2400">
                <a:solidFill>
                  <a:schemeClr val="tx1"/>
                </a:solidFill>
                <a:latin typeface="Arial" charset="0"/>
              </a:defRPr>
            </a:lvl5pPr>
            <a:lvl6pPr defTabSz="4176713" eaLnBrk="0" fontAlgn="base" hangingPunct="0">
              <a:spcBef>
                <a:spcPct val="0"/>
              </a:spcBef>
              <a:spcAft>
                <a:spcPct val="0"/>
              </a:spcAft>
              <a:defRPr sz="2400">
                <a:solidFill>
                  <a:schemeClr val="tx1"/>
                </a:solidFill>
                <a:latin typeface="Arial" charset="0"/>
              </a:defRPr>
            </a:lvl6pPr>
            <a:lvl7pPr defTabSz="4176713" eaLnBrk="0" fontAlgn="base" hangingPunct="0">
              <a:spcBef>
                <a:spcPct val="0"/>
              </a:spcBef>
              <a:spcAft>
                <a:spcPct val="0"/>
              </a:spcAft>
              <a:defRPr sz="2400">
                <a:solidFill>
                  <a:schemeClr val="tx1"/>
                </a:solidFill>
                <a:latin typeface="Arial" charset="0"/>
              </a:defRPr>
            </a:lvl7pPr>
            <a:lvl8pPr defTabSz="4176713" eaLnBrk="0" fontAlgn="base" hangingPunct="0">
              <a:spcBef>
                <a:spcPct val="0"/>
              </a:spcBef>
              <a:spcAft>
                <a:spcPct val="0"/>
              </a:spcAft>
              <a:defRPr sz="2400">
                <a:solidFill>
                  <a:schemeClr val="tx1"/>
                </a:solidFill>
                <a:latin typeface="Arial" charset="0"/>
              </a:defRPr>
            </a:lvl8pPr>
            <a:lvl9pPr defTabSz="4176713" eaLnBrk="0" fontAlgn="base" hangingPunct="0">
              <a:spcBef>
                <a:spcPct val="0"/>
              </a:spcBef>
              <a:spcAft>
                <a:spcPct val="0"/>
              </a:spcAft>
              <a:defRPr sz="2400">
                <a:solidFill>
                  <a:schemeClr val="tx1"/>
                </a:solidFill>
                <a:latin typeface="Arial" charset="0"/>
              </a:defRPr>
            </a:lvl9pPr>
          </a:lstStyle>
          <a:p>
            <a:pPr algn="ctr" eaLnBrk="1" hangingPunct="1">
              <a:defRPr/>
            </a:pPr>
            <a:r>
              <a:rPr lang="en-US" altLang="de-DE" sz="1400" b="1" dirty="0">
                <a:solidFill>
                  <a:srgbClr val="3333FF"/>
                </a:solidFill>
              </a:rPr>
              <a:t>Conventional</a:t>
            </a:r>
          </a:p>
          <a:p>
            <a:pPr algn="ctr" eaLnBrk="1" hangingPunct="1">
              <a:defRPr/>
            </a:pPr>
            <a:r>
              <a:rPr lang="en-US" altLang="de-DE" sz="1400" b="1" dirty="0">
                <a:solidFill>
                  <a:srgbClr val="3333FF"/>
                </a:solidFill>
              </a:rPr>
              <a:t>Protons</a:t>
            </a:r>
          </a:p>
        </p:txBody>
      </p:sp>
      <p:sp>
        <p:nvSpPr>
          <p:cNvPr id="95" name="TextBox 94">
            <a:extLst>
              <a:ext uri="{FF2B5EF4-FFF2-40B4-BE49-F238E27FC236}">
                <a16:creationId xmlns:a16="http://schemas.microsoft.com/office/drawing/2014/main" id="{8B45C358-9729-4476-9C7D-9C3CE8AFCEE6}"/>
              </a:ext>
            </a:extLst>
          </p:cNvPr>
          <p:cNvSpPr txBox="1"/>
          <p:nvPr/>
        </p:nvSpPr>
        <p:spPr>
          <a:xfrm>
            <a:off x="9790964" y="2385300"/>
            <a:ext cx="380625" cy="226956"/>
          </a:xfrm>
          <a:prstGeom prst="rect">
            <a:avLst/>
          </a:prstGeom>
          <a:noFill/>
        </p:spPr>
        <p:txBody>
          <a:bodyPr wrap="none" rtlCol="0">
            <a:spAutoFit/>
          </a:bodyPr>
          <a:lstStyle/>
          <a:p>
            <a:r>
              <a:rPr lang="en-US" sz="1600" dirty="0">
                <a:solidFill>
                  <a:srgbClr val="3333FF"/>
                </a:solidFill>
                <a:latin typeface="+mj-lt"/>
              </a:rPr>
              <a:t>MHz</a:t>
            </a:r>
          </a:p>
        </p:txBody>
      </p:sp>
      <p:cxnSp>
        <p:nvCxnSpPr>
          <p:cNvPr id="96" name="Straight Arrow Connector 95">
            <a:extLst>
              <a:ext uri="{FF2B5EF4-FFF2-40B4-BE49-F238E27FC236}">
                <a16:creationId xmlns:a16="http://schemas.microsoft.com/office/drawing/2014/main" id="{C6685D26-CEBA-4E89-88CF-3EAD8B1A0746}"/>
              </a:ext>
            </a:extLst>
          </p:cNvPr>
          <p:cNvCxnSpPr>
            <a:cxnSpLocks/>
          </p:cNvCxnSpPr>
          <p:nvPr/>
        </p:nvCxnSpPr>
        <p:spPr>
          <a:xfrm>
            <a:off x="9952117" y="2674552"/>
            <a:ext cx="169210" cy="0"/>
          </a:xfrm>
          <a:prstGeom prst="straightConnector1">
            <a:avLst/>
          </a:prstGeom>
          <a:ln>
            <a:solidFill>
              <a:srgbClr val="3333FF"/>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9E96AD62-B7D2-4DD8-AF98-AA48329B7B56}"/>
              </a:ext>
            </a:extLst>
          </p:cNvPr>
          <p:cNvCxnSpPr>
            <a:cxnSpLocks/>
          </p:cNvCxnSpPr>
          <p:nvPr/>
        </p:nvCxnSpPr>
        <p:spPr>
          <a:xfrm>
            <a:off x="6476149" y="2223568"/>
            <a:ext cx="3031625" cy="0"/>
          </a:xfrm>
          <a:prstGeom prst="straightConnector1">
            <a:avLst/>
          </a:prstGeom>
          <a:ln>
            <a:solidFill>
              <a:schemeClr val="accent6"/>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16" name="TextBox 115">
            <a:extLst>
              <a:ext uri="{FF2B5EF4-FFF2-40B4-BE49-F238E27FC236}">
                <a16:creationId xmlns:a16="http://schemas.microsoft.com/office/drawing/2014/main" id="{EB73115A-03CB-45B6-ACE0-492DEBDCC4AA}"/>
              </a:ext>
            </a:extLst>
          </p:cNvPr>
          <p:cNvSpPr txBox="1"/>
          <p:nvPr/>
        </p:nvSpPr>
        <p:spPr>
          <a:xfrm>
            <a:off x="7793936" y="1930688"/>
            <a:ext cx="269941" cy="226956"/>
          </a:xfrm>
          <a:prstGeom prst="rect">
            <a:avLst/>
          </a:prstGeom>
          <a:noFill/>
        </p:spPr>
        <p:txBody>
          <a:bodyPr wrap="none" rtlCol="0">
            <a:spAutoFit/>
          </a:bodyPr>
          <a:lstStyle/>
          <a:p>
            <a:r>
              <a:rPr lang="en-US" sz="1600" dirty="0">
                <a:solidFill>
                  <a:schemeClr val="accent6"/>
                </a:solidFill>
                <a:latin typeface="+mj-lt"/>
              </a:rPr>
              <a:t>Hz</a:t>
            </a:r>
          </a:p>
        </p:txBody>
      </p:sp>
      <p:grpSp>
        <p:nvGrpSpPr>
          <p:cNvPr id="117" name="Group 116">
            <a:extLst>
              <a:ext uri="{FF2B5EF4-FFF2-40B4-BE49-F238E27FC236}">
                <a16:creationId xmlns:a16="http://schemas.microsoft.com/office/drawing/2014/main" id="{D003DACA-6E86-4160-BC4E-1A4FA88E3A77}"/>
              </a:ext>
            </a:extLst>
          </p:cNvPr>
          <p:cNvGrpSpPr/>
          <p:nvPr/>
        </p:nvGrpSpPr>
        <p:grpSpPr>
          <a:xfrm>
            <a:off x="8758567" y="2742624"/>
            <a:ext cx="687449" cy="269245"/>
            <a:chOff x="7940128" y="2833753"/>
            <a:chExt cx="769883" cy="301531"/>
          </a:xfrm>
        </p:grpSpPr>
        <p:sp>
          <p:nvSpPr>
            <p:cNvPr id="131" name="Line 97">
              <a:extLst>
                <a:ext uri="{FF2B5EF4-FFF2-40B4-BE49-F238E27FC236}">
                  <a16:creationId xmlns:a16="http://schemas.microsoft.com/office/drawing/2014/main" id="{C6112D08-68ED-4CCD-947C-611CFC34E606}"/>
                </a:ext>
              </a:extLst>
            </p:cNvPr>
            <p:cNvSpPr>
              <a:spLocks noChangeShapeType="1"/>
            </p:cNvSpPr>
            <p:nvPr/>
          </p:nvSpPr>
          <p:spPr bwMode="auto">
            <a:xfrm>
              <a:off x="8710011"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2" name="Line 97">
              <a:extLst>
                <a:ext uri="{FF2B5EF4-FFF2-40B4-BE49-F238E27FC236}">
                  <a16:creationId xmlns:a16="http://schemas.microsoft.com/office/drawing/2014/main" id="{466EBC44-3C3A-425A-A974-DE044958622C}"/>
                </a:ext>
              </a:extLst>
            </p:cNvPr>
            <p:cNvSpPr>
              <a:spLocks noChangeShapeType="1"/>
            </p:cNvSpPr>
            <p:nvPr/>
          </p:nvSpPr>
          <p:spPr bwMode="auto">
            <a:xfrm>
              <a:off x="8522208"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3" name="Line 97">
              <a:extLst>
                <a:ext uri="{FF2B5EF4-FFF2-40B4-BE49-F238E27FC236}">
                  <a16:creationId xmlns:a16="http://schemas.microsoft.com/office/drawing/2014/main" id="{5A22EAAF-2EE9-4730-9079-9AE432AF37EB}"/>
                </a:ext>
              </a:extLst>
            </p:cNvPr>
            <p:cNvSpPr>
              <a:spLocks noChangeShapeType="1"/>
            </p:cNvSpPr>
            <p:nvPr/>
          </p:nvSpPr>
          <p:spPr bwMode="auto">
            <a:xfrm>
              <a:off x="8330184"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4" name="Line 97">
              <a:extLst>
                <a:ext uri="{FF2B5EF4-FFF2-40B4-BE49-F238E27FC236}">
                  <a16:creationId xmlns:a16="http://schemas.microsoft.com/office/drawing/2014/main" id="{AC814766-9410-434F-8017-27E84904B441}"/>
                </a:ext>
              </a:extLst>
            </p:cNvPr>
            <p:cNvSpPr>
              <a:spLocks noChangeShapeType="1"/>
            </p:cNvSpPr>
            <p:nvPr/>
          </p:nvSpPr>
          <p:spPr bwMode="auto">
            <a:xfrm>
              <a:off x="8138160"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5" name="Line 97">
              <a:extLst>
                <a:ext uri="{FF2B5EF4-FFF2-40B4-BE49-F238E27FC236}">
                  <a16:creationId xmlns:a16="http://schemas.microsoft.com/office/drawing/2014/main" id="{E9FDB33F-7466-43AD-A575-063553FF0D00}"/>
                </a:ext>
              </a:extLst>
            </p:cNvPr>
            <p:cNvSpPr>
              <a:spLocks noChangeShapeType="1"/>
            </p:cNvSpPr>
            <p:nvPr/>
          </p:nvSpPr>
          <p:spPr bwMode="auto">
            <a:xfrm>
              <a:off x="7940128"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8" name="Group 117">
            <a:extLst>
              <a:ext uri="{FF2B5EF4-FFF2-40B4-BE49-F238E27FC236}">
                <a16:creationId xmlns:a16="http://schemas.microsoft.com/office/drawing/2014/main" id="{0629E2D5-395F-4BBB-857C-C95CEF068395}"/>
              </a:ext>
            </a:extLst>
          </p:cNvPr>
          <p:cNvGrpSpPr/>
          <p:nvPr/>
        </p:nvGrpSpPr>
        <p:grpSpPr>
          <a:xfrm>
            <a:off x="7587966" y="2742624"/>
            <a:ext cx="687449" cy="269245"/>
            <a:chOff x="7940128" y="2833753"/>
            <a:chExt cx="769883" cy="301531"/>
          </a:xfrm>
        </p:grpSpPr>
        <p:sp>
          <p:nvSpPr>
            <p:cNvPr id="126" name="Line 97">
              <a:extLst>
                <a:ext uri="{FF2B5EF4-FFF2-40B4-BE49-F238E27FC236}">
                  <a16:creationId xmlns:a16="http://schemas.microsoft.com/office/drawing/2014/main" id="{43EC4884-6C58-4851-A6DC-90E085A52520}"/>
                </a:ext>
              </a:extLst>
            </p:cNvPr>
            <p:cNvSpPr>
              <a:spLocks noChangeShapeType="1"/>
            </p:cNvSpPr>
            <p:nvPr/>
          </p:nvSpPr>
          <p:spPr bwMode="auto">
            <a:xfrm>
              <a:off x="8710011"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7" name="Line 97">
              <a:extLst>
                <a:ext uri="{FF2B5EF4-FFF2-40B4-BE49-F238E27FC236}">
                  <a16:creationId xmlns:a16="http://schemas.microsoft.com/office/drawing/2014/main" id="{A2462E05-0307-4B86-A566-E5977F2594AE}"/>
                </a:ext>
              </a:extLst>
            </p:cNvPr>
            <p:cNvSpPr>
              <a:spLocks noChangeShapeType="1"/>
            </p:cNvSpPr>
            <p:nvPr/>
          </p:nvSpPr>
          <p:spPr bwMode="auto">
            <a:xfrm>
              <a:off x="8522208"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8" name="Line 97">
              <a:extLst>
                <a:ext uri="{FF2B5EF4-FFF2-40B4-BE49-F238E27FC236}">
                  <a16:creationId xmlns:a16="http://schemas.microsoft.com/office/drawing/2014/main" id="{A56002FA-4943-4F8F-A675-E40412F406DB}"/>
                </a:ext>
              </a:extLst>
            </p:cNvPr>
            <p:cNvSpPr>
              <a:spLocks noChangeShapeType="1"/>
            </p:cNvSpPr>
            <p:nvPr/>
          </p:nvSpPr>
          <p:spPr bwMode="auto">
            <a:xfrm>
              <a:off x="8330184"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9" name="Line 97">
              <a:extLst>
                <a:ext uri="{FF2B5EF4-FFF2-40B4-BE49-F238E27FC236}">
                  <a16:creationId xmlns:a16="http://schemas.microsoft.com/office/drawing/2014/main" id="{3E0DD85D-9CA4-4B11-9EE1-707B0D183053}"/>
                </a:ext>
              </a:extLst>
            </p:cNvPr>
            <p:cNvSpPr>
              <a:spLocks noChangeShapeType="1"/>
            </p:cNvSpPr>
            <p:nvPr/>
          </p:nvSpPr>
          <p:spPr bwMode="auto">
            <a:xfrm>
              <a:off x="8138160"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0" name="Line 97">
              <a:extLst>
                <a:ext uri="{FF2B5EF4-FFF2-40B4-BE49-F238E27FC236}">
                  <a16:creationId xmlns:a16="http://schemas.microsoft.com/office/drawing/2014/main" id="{4840E0D1-77CB-4116-AFAA-47B8F79FF004}"/>
                </a:ext>
              </a:extLst>
            </p:cNvPr>
            <p:cNvSpPr>
              <a:spLocks noChangeShapeType="1"/>
            </p:cNvSpPr>
            <p:nvPr/>
          </p:nvSpPr>
          <p:spPr bwMode="auto">
            <a:xfrm>
              <a:off x="7940128"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9" name="Group 118">
            <a:extLst>
              <a:ext uri="{FF2B5EF4-FFF2-40B4-BE49-F238E27FC236}">
                <a16:creationId xmlns:a16="http://schemas.microsoft.com/office/drawing/2014/main" id="{2B9E251A-D45F-4D9C-98C0-D2FEA7E60B13}"/>
              </a:ext>
            </a:extLst>
          </p:cNvPr>
          <p:cNvGrpSpPr/>
          <p:nvPr/>
        </p:nvGrpSpPr>
        <p:grpSpPr>
          <a:xfrm>
            <a:off x="6423852" y="2746213"/>
            <a:ext cx="687449" cy="269245"/>
            <a:chOff x="7940128" y="2833753"/>
            <a:chExt cx="769883" cy="301531"/>
          </a:xfrm>
        </p:grpSpPr>
        <p:sp>
          <p:nvSpPr>
            <p:cNvPr id="121" name="Line 97">
              <a:extLst>
                <a:ext uri="{FF2B5EF4-FFF2-40B4-BE49-F238E27FC236}">
                  <a16:creationId xmlns:a16="http://schemas.microsoft.com/office/drawing/2014/main" id="{31B01B62-F9CD-472B-9316-2C67B0E05663}"/>
                </a:ext>
              </a:extLst>
            </p:cNvPr>
            <p:cNvSpPr>
              <a:spLocks noChangeShapeType="1"/>
            </p:cNvSpPr>
            <p:nvPr/>
          </p:nvSpPr>
          <p:spPr bwMode="auto">
            <a:xfrm>
              <a:off x="8710011"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2" name="Line 97">
              <a:extLst>
                <a:ext uri="{FF2B5EF4-FFF2-40B4-BE49-F238E27FC236}">
                  <a16:creationId xmlns:a16="http://schemas.microsoft.com/office/drawing/2014/main" id="{078964B7-8A69-41D9-A3C6-3E57BA25C7DC}"/>
                </a:ext>
              </a:extLst>
            </p:cNvPr>
            <p:cNvSpPr>
              <a:spLocks noChangeShapeType="1"/>
            </p:cNvSpPr>
            <p:nvPr/>
          </p:nvSpPr>
          <p:spPr bwMode="auto">
            <a:xfrm>
              <a:off x="8522208"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3" name="Line 97">
              <a:extLst>
                <a:ext uri="{FF2B5EF4-FFF2-40B4-BE49-F238E27FC236}">
                  <a16:creationId xmlns:a16="http://schemas.microsoft.com/office/drawing/2014/main" id="{0E38D226-66D8-4606-9666-F374366F8711}"/>
                </a:ext>
              </a:extLst>
            </p:cNvPr>
            <p:cNvSpPr>
              <a:spLocks noChangeShapeType="1"/>
            </p:cNvSpPr>
            <p:nvPr/>
          </p:nvSpPr>
          <p:spPr bwMode="auto">
            <a:xfrm>
              <a:off x="8330184" y="2836136"/>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4" name="Line 97">
              <a:extLst>
                <a:ext uri="{FF2B5EF4-FFF2-40B4-BE49-F238E27FC236}">
                  <a16:creationId xmlns:a16="http://schemas.microsoft.com/office/drawing/2014/main" id="{7B340CEF-54CD-49B2-A840-9AC216C9BF20}"/>
                </a:ext>
              </a:extLst>
            </p:cNvPr>
            <p:cNvSpPr>
              <a:spLocks noChangeShapeType="1"/>
            </p:cNvSpPr>
            <p:nvPr/>
          </p:nvSpPr>
          <p:spPr bwMode="auto">
            <a:xfrm>
              <a:off x="8138160"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5" name="Line 97">
              <a:extLst>
                <a:ext uri="{FF2B5EF4-FFF2-40B4-BE49-F238E27FC236}">
                  <a16:creationId xmlns:a16="http://schemas.microsoft.com/office/drawing/2014/main" id="{F612A398-1736-4B1B-83DC-1BA8CD42D108}"/>
                </a:ext>
              </a:extLst>
            </p:cNvPr>
            <p:cNvSpPr>
              <a:spLocks noChangeShapeType="1"/>
            </p:cNvSpPr>
            <p:nvPr/>
          </p:nvSpPr>
          <p:spPr bwMode="auto">
            <a:xfrm>
              <a:off x="7940128" y="2833753"/>
              <a:ext cx="0" cy="299148"/>
            </a:xfrm>
            <a:prstGeom prst="line">
              <a:avLst/>
            </a:prstGeom>
            <a:noFill/>
            <a:ln w="1524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20" name="Line 104">
            <a:extLst>
              <a:ext uri="{FF2B5EF4-FFF2-40B4-BE49-F238E27FC236}">
                <a16:creationId xmlns:a16="http://schemas.microsoft.com/office/drawing/2014/main" id="{0E069DC3-796C-4B2F-9829-632D422BCC11}"/>
              </a:ext>
            </a:extLst>
          </p:cNvPr>
          <p:cNvSpPr>
            <a:spLocks noChangeShapeType="1"/>
          </p:cNvSpPr>
          <p:nvPr/>
        </p:nvSpPr>
        <p:spPr bwMode="auto">
          <a:xfrm>
            <a:off x="5993712" y="3009742"/>
            <a:ext cx="4996476" cy="1063"/>
          </a:xfrm>
          <a:prstGeom prst="line">
            <a:avLst/>
          </a:prstGeom>
          <a:noFill/>
          <a:ln w="57150">
            <a:solidFill>
              <a:schemeClr val="tx1">
                <a:lumMod val="50000"/>
                <a:lumOff val="50000"/>
              </a:schemeClr>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6" name="TextBox 135">
            <a:extLst>
              <a:ext uri="{FF2B5EF4-FFF2-40B4-BE49-F238E27FC236}">
                <a16:creationId xmlns:a16="http://schemas.microsoft.com/office/drawing/2014/main" id="{DF673F75-3507-4178-ACF2-5A9BEDB552B0}"/>
              </a:ext>
            </a:extLst>
          </p:cNvPr>
          <p:cNvSpPr txBox="1"/>
          <p:nvPr/>
        </p:nvSpPr>
        <p:spPr>
          <a:xfrm>
            <a:off x="1531015" y="5151911"/>
            <a:ext cx="3123281" cy="523220"/>
          </a:xfrm>
          <a:prstGeom prst="rect">
            <a:avLst/>
          </a:prstGeom>
          <a:noFill/>
          <a:ln w="19050">
            <a:solidFill>
              <a:schemeClr val="accent6"/>
            </a:solidFill>
          </a:ln>
        </p:spPr>
        <p:txBody>
          <a:bodyPr wrap="square" rtlCol="0">
            <a:spAutoFit/>
          </a:bodyPr>
          <a:lstStyle/>
          <a:p>
            <a:r>
              <a:rPr lang="en-US" sz="1400" dirty="0">
                <a:solidFill>
                  <a:schemeClr val="tx2"/>
                </a:solidFill>
                <a:latin typeface="Arial" panose="020B0604020202020204" pitchFamily="34" charset="0"/>
                <a:cs typeface="Arial" panose="020B0604020202020204" pitchFamily="34" charset="0"/>
              </a:rPr>
              <a:t>Laser-driven protons: </a:t>
            </a:r>
          </a:p>
          <a:p>
            <a:r>
              <a:rPr lang="en-US" sz="1400" dirty="0">
                <a:solidFill>
                  <a:schemeClr val="tx2"/>
                </a:solidFill>
                <a:latin typeface="Arial" panose="020B0604020202020204" pitchFamily="34" charset="0"/>
                <a:cs typeface="Arial" panose="020B0604020202020204" pitchFamily="34" charset="0"/>
              </a:rPr>
              <a:t>instantaneous dose rate &gt;10</a:t>
            </a:r>
            <a:r>
              <a:rPr lang="en-US" sz="1400" baseline="30000" dirty="0">
                <a:solidFill>
                  <a:schemeClr val="tx2"/>
                </a:solidFill>
                <a:latin typeface="Arial" panose="020B0604020202020204" pitchFamily="34" charset="0"/>
                <a:cs typeface="Arial" panose="020B0604020202020204" pitchFamily="34" charset="0"/>
              </a:rPr>
              <a:t>7</a:t>
            </a:r>
            <a:r>
              <a:rPr lang="en-US" sz="1400" dirty="0">
                <a:solidFill>
                  <a:schemeClr val="tx2"/>
                </a:solidFill>
                <a:latin typeface="Arial" panose="020B0604020202020204" pitchFamily="34" charset="0"/>
                <a:cs typeface="Arial" panose="020B0604020202020204" pitchFamily="34" charset="0"/>
              </a:rPr>
              <a:t> </a:t>
            </a:r>
            <a:r>
              <a:rPr lang="en-US" sz="1400" dirty="0" err="1">
                <a:solidFill>
                  <a:schemeClr val="tx2"/>
                </a:solidFill>
                <a:latin typeface="Arial" panose="020B0604020202020204" pitchFamily="34" charset="0"/>
                <a:cs typeface="Arial" panose="020B0604020202020204" pitchFamily="34" charset="0"/>
              </a:rPr>
              <a:t>Gy</a:t>
            </a:r>
            <a:r>
              <a:rPr lang="en-US" sz="1400" dirty="0">
                <a:solidFill>
                  <a:schemeClr val="tx2"/>
                </a:solidFill>
                <a:latin typeface="Arial" panose="020B0604020202020204" pitchFamily="34" charset="0"/>
                <a:cs typeface="Arial" panose="020B0604020202020204" pitchFamily="34" charset="0"/>
              </a:rPr>
              <a:t>/s</a:t>
            </a:r>
          </a:p>
        </p:txBody>
      </p:sp>
      <p:sp>
        <p:nvSpPr>
          <p:cNvPr id="7" name="TextBox 6">
            <a:extLst>
              <a:ext uri="{FF2B5EF4-FFF2-40B4-BE49-F238E27FC236}">
                <a16:creationId xmlns:a16="http://schemas.microsoft.com/office/drawing/2014/main" id="{0CF4F664-F073-414A-BC86-DEA254A1E621}"/>
              </a:ext>
            </a:extLst>
          </p:cNvPr>
          <p:cNvSpPr txBox="1"/>
          <p:nvPr/>
        </p:nvSpPr>
        <p:spPr>
          <a:xfrm>
            <a:off x="417886" y="1099342"/>
            <a:ext cx="10171759" cy="384721"/>
          </a:xfrm>
          <a:prstGeom prst="rect">
            <a:avLst/>
          </a:prstGeom>
          <a:noFill/>
        </p:spPr>
        <p:txBody>
          <a:bodyPr wrap="none" rtlCol="0">
            <a:spAutoFit/>
          </a:bodyPr>
          <a:lstStyle/>
          <a:p>
            <a:r>
              <a:rPr lang="en-US" sz="1900" b="1" dirty="0">
                <a:solidFill>
                  <a:schemeClr val="tx2"/>
                </a:solidFill>
                <a:latin typeface="Arial" panose="020B0604020202020204" pitchFamily="34" charset="0"/>
                <a:cs typeface="Arial" panose="020B0604020202020204" pitchFamily="34" charset="0"/>
              </a:rPr>
              <a:t>FLASH</a:t>
            </a:r>
            <a:r>
              <a:rPr lang="en-US" sz="1900" dirty="0">
                <a:solidFill>
                  <a:schemeClr val="tx2"/>
                </a:solidFill>
                <a:latin typeface="Arial" panose="020B0604020202020204" pitchFamily="34" charset="0"/>
                <a:cs typeface="Arial" panose="020B0604020202020204" pitchFamily="34" charset="0"/>
              </a:rPr>
              <a:t>: the differential </a:t>
            </a:r>
            <a:r>
              <a:rPr lang="en-US" sz="1900" b="1" dirty="0">
                <a:solidFill>
                  <a:schemeClr val="tx2"/>
                </a:solidFill>
                <a:latin typeface="Arial" panose="020B0604020202020204" pitchFamily="34" charset="0"/>
                <a:cs typeface="Arial" panose="020B0604020202020204" pitchFamily="34" charset="0"/>
              </a:rPr>
              <a:t>sparing of healthy tissue</a:t>
            </a:r>
            <a:r>
              <a:rPr lang="en-US" sz="1900" dirty="0">
                <a:solidFill>
                  <a:schemeClr val="tx2"/>
                </a:solidFill>
                <a:latin typeface="Arial" panose="020B0604020202020204" pitchFamily="34" charset="0"/>
                <a:cs typeface="Arial" panose="020B0604020202020204" pitchFamily="34" charset="0"/>
              </a:rPr>
              <a:t> under irradiation at </a:t>
            </a:r>
            <a:r>
              <a:rPr lang="en-US" sz="1900" b="1" dirty="0">
                <a:solidFill>
                  <a:schemeClr val="tx2"/>
                </a:solidFill>
                <a:latin typeface="Arial" panose="020B0604020202020204" pitchFamily="34" charset="0"/>
                <a:cs typeface="Arial" panose="020B0604020202020204" pitchFamily="34" charset="0"/>
              </a:rPr>
              <a:t>ultra-high dose rates</a:t>
            </a:r>
          </a:p>
        </p:txBody>
      </p:sp>
      <p:sp>
        <p:nvSpPr>
          <p:cNvPr id="9" name="TextBox 8">
            <a:extLst>
              <a:ext uri="{FF2B5EF4-FFF2-40B4-BE49-F238E27FC236}">
                <a16:creationId xmlns:a16="http://schemas.microsoft.com/office/drawing/2014/main" id="{10DA37DE-8F5E-473E-9899-36725B17E504}"/>
              </a:ext>
            </a:extLst>
          </p:cNvPr>
          <p:cNvSpPr txBox="1"/>
          <p:nvPr/>
        </p:nvSpPr>
        <p:spPr>
          <a:xfrm>
            <a:off x="489607" y="1591877"/>
            <a:ext cx="4017962" cy="954107"/>
          </a:xfrm>
          <a:prstGeom prst="rect">
            <a:avLst/>
          </a:prstGeom>
          <a:noFill/>
        </p:spPr>
        <p:txBody>
          <a:bodyPr wrap="square" rtlCol="0">
            <a:spAutoFit/>
          </a:bodyPr>
          <a:lstStyle/>
          <a:p>
            <a:r>
              <a:rPr lang="en-US" sz="1400" dirty="0">
                <a:solidFill>
                  <a:schemeClr val="tx2"/>
                </a:solidFill>
                <a:latin typeface="Arial" panose="020B0604020202020204" pitchFamily="34" charset="0"/>
                <a:cs typeface="Arial" panose="020B0604020202020204" pitchFamily="34" charset="0"/>
              </a:rPr>
              <a:t>Previous in-vivo study [1] on mice irradiated with electrons shows differential sparing of healthy tissue when irradiated with constant </a:t>
            </a:r>
            <a:r>
              <a:rPr lang="en-US" sz="1400" b="1" dirty="0">
                <a:solidFill>
                  <a:schemeClr val="tx2"/>
                </a:solidFill>
                <a:latin typeface="Arial" panose="020B0604020202020204" pitchFamily="34" charset="0"/>
                <a:cs typeface="Arial" panose="020B0604020202020204" pitchFamily="34" charset="0"/>
              </a:rPr>
              <a:t>total dose </a:t>
            </a:r>
            <a:r>
              <a:rPr lang="en-US" sz="1400" dirty="0">
                <a:solidFill>
                  <a:schemeClr val="tx2"/>
                </a:solidFill>
                <a:latin typeface="Arial" panose="020B0604020202020204" pitchFamily="34" charset="0"/>
                <a:cs typeface="Arial" panose="020B0604020202020204" pitchFamily="34" charset="0"/>
              </a:rPr>
              <a:t>but different </a:t>
            </a:r>
            <a:r>
              <a:rPr lang="en-US" sz="1400" b="1" dirty="0">
                <a:solidFill>
                  <a:schemeClr val="tx2"/>
                </a:solidFill>
                <a:latin typeface="Arial" panose="020B0604020202020204" pitchFamily="34" charset="0"/>
                <a:cs typeface="Arial" panose="020B0604020202020204" pitchFamily="34" charset="0"/>
              </a:rPr>
              <a:t>(mean)</a:t>
            </a:r>
            <a:r>
              <a:rPr lang="en-US" sz="1400" dirty="0">
                <a:solidFill>
                  <a:schemeClr val="tx2"/>
                </a:solidFill>
                <a:latin typeface="Arial" panose="020B0604020202020204" pitchFamily="34" charset="0"/>
                <a:cs typeface="Arial" panose="020B0604020202020204" pitchFamily="34" charset="0"/>
              </a:rPr>
              <a:t> </a:t>
            </a:r>
            <a:r>
              <a:rPr lang="en-US" sz="1400" b="1" dirty="0">
                <a:solidFill>
                  <a:schemeClr val="tx2"/>
                </a:solidFill>
                <a:latin typeface="Arial" panose="020B0604020202020204" pitchFamily="34" charset="0"/>
                <a:cs typeface="Arial" panose="020B0604020202020204" pitchFamily="34" charset="0"/>
              </a:rPr>
              <a:t>dose rates</a:t>
            </a:r>
            <a:r>
              <a:rPr lang="en-US" sz="1400" dirty="0">
                <a:solidFill>
                  <a:schemeClr val="tx2"/>
                </a:solidFill>
                <a:latin typeface="Arial" panose="020B0604020202020204" pitchFamily="34" charset="0"/>
                <a:cs typeface="Arial" panose="020B0604020202020204" pitchFamily="34" charset="0"/>
              </a:rPr>
              <a:t> (</a:t>
            </a:r>
            <a:r>
              <a:rPr lang="en-US" sz="1400" dirty="0">
                <a:solidFill>
                  <a:srgbClr val="1313FF"/>
                </a:solidFill>
                <a:latin typeface="Arial" panose="020B0604020202020204" pitchFamily="34" charset="0"/>
                <a:cs typeface="Arial" panose="020B0604020202020204" pitchFamily="34" charset="0"/>
              </a:rPr>
              <a:t>blue</a:t>
            </a:r>
            <a:r>
              <a:rPr lang="en-US" sz="1400" dirty="0">
                <a:solidFill>
                  <a:schemeClr val="tx2"/>
                </a:solidFill>
                <a:latin typeface="Arial" panose="020B0604020202020204" pitchFamily="34" charset="0"/>
                <a:cs typeface="Arial" panose="020B0604020202020204" pitchFamily="34" charset="0"/>
              </a:rPr>
              <a:t> vs. </a:t>
            </a:r>
            <a:r>
              <a:rPr lang="en-US" sz="1400" dirty="0">
                <a:solidFill>
                  <a:srgbClr val="FF3232"/>
                </a:solidFill>
                <a:latin typeface="Arial" panose="020B0604020202020204" pitchFamily="34" charset="0"/>
                <a:cs typeface="Arial" panose="020B0604020202020204" pitchFamily="34" charset="0"/>
              </a:rPr>
              <a:t>red</a:t>
            </a:r>
            <a:r>
              <a:rPr lang="en-US" sz="1400" dirty="0">
                <a:solidFill>
                  <a:schemeClr val="tx2"/>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37CD3201-8764-4B47-AD47-0B83A53AF464}"/>
              </a:ext>
            </a:extLst>
          </p:cNvPr>
          <p:cNvSpPr txBox="1"/>
          <p:nvPr/>
        </p:nvSpPr>
        <p:spPr>
          <a:xfrm>
            <a:off x="5233709" y="5130587"/>
            <a:ext cx="6276077" cy="646331"/>
          </a:xfrm>
          <a:prstGeom prst="rect">
            <a:avLst/>
          </a:prstGeom>
          <a:noFill/>
          <a:ln w="34925">
            <a:solidFill>
              <a:srgbClr val="92D050"/>
            </a:solidFill>
          </a:ln>
        </p:spPr>
        <p:txBody>
          <a:bodyPr wrap="none" rtlCol="0">
            <a:spAutoFit/>
          </a:bodyPr>
          <a:lstStyle/>
          <a:p>
            <a:pPr marL="342900" indent="-342900">
              <a:buFont typeface="Wingdings" panose="05000000000000000000" pitchFamily="2" charset="2"/>
              <a:buChar char="à"/>
            </a:pPr>
            <a:r>
              <a:rPr lang="en-US" dirty="0">
                <a:solidFill>
                  <a:srgbClr val="1E497D"/>
                </a:solidFill>
                <a:latin typeface="Arial" panose="020B0604020202020204" pitchFamily="34" charset="0"/>
                <a:cs typeface="Arial" panose="020B0604020202020204" pitchFamily="34" charset="0"/>
              </a:rPr>
              <a:t>Shorter total irradiation time in potentially fewer fractions</a:t>
            </a:r>
          </a:p>
          <a:p>
            <a:pPr marL="342900" indent="-342900">
              <a:buFont typeface="Wingdings" panose="05000000000000000000" pitchFamily="2" charset="2"/>
              <a:buChar char="à"/>
            </a:pPr>
            <a:r>
              <a:rPr lang="en-US" dirty="0">
                <a:solidFill>
                  <a:srgbClr val="1E497D"/>
                </a:solidFill>
                <a:latin typeface="Arial" panose="020B0604020202020204" pitchFamily="34" charset="0"/>
                <a:cs typeface="Arial" panose="020B0604020202020204" pitchFamily="34" charset="0"/>
              </a:rPr>
              <a:t>Reduce effects of moving organs during irradiation</a:t>
            </a:r>
          </a:p>
        </p:txBody>
      </p:sp>
      <p:sp>
        <p:nvSpPr>
          <p:cNvPr id="16" name="TextBox 15">
            <a:extLst>
              <a:ext uri="{FF2B5EF4-FFF2-40B4-BE49-F238E27FC236}">
                <a16:creationId xmlns:a16="http://schemas.microsoft.com/office/drawing/2014/main" id="{30A6462D-1EC9-4219-B03F-AF745A640712}"/>
              </a:ext>
            </a:extLst>
          </p:cNvPr>
          <p:cNvSpPr txBox="1"/>
          <p:nvPr/>
        </p:nvSpPr>
        <p:spPr>
          <a:xfrm>
            <a:off x="1761127" y="3316715"/>
            <a:ext cx="2107851" cy="830997"/>
          </a:xfrm>
          <a:prstGeom prst="rect">
            <a:avLst/>
          </a:prstGeom>
          <a:noFill/>
        </p:spPr>
        <p:txBody>
          <a:bodyPr wrap="square" rtlCol="0">
            <a:spAutoFit/>
          </a:bodyPr>
          <a:lstStyle/>
          <a:p>
            <a:pPr algn="ctr"/>
            <a:r>
              <a:rPr lang="en-US" sz="1200" dirty="0">
                <a:solidFill>
                  <a:schemeClr val="tx2"/>
                </a:solidFill>
                <a:latin typeface="Arial" panose="020B0604020202020204" pitchFamily="34" charset="0"/>
                <a:cs typeface="Arial" panose="020B0604020202020204" pitchFamily="34" charset="0"/>
              </a:rPr>
              <a:t>(reminder: 1 </a:t>
            </a:r>
            <a:r>
              <a:rPr lang="en-US" sz="1200" dirty="0" err="1">
                <a:solidFill>
                  <a:schemeClr val="tx2"/>
                </a:solidFill>
                <a:latin typeface="Arial" panose="020B0604020202020204" pitchFamily="34" charset="0"/>
                <a:cs typeface="Arial" panose="020B0604020202020204" pitchFamily="34" charset="0"/>
              </a:rPr>
              <a:t>Gy</a:t>
            </a:r>
            <a:r>
              <a:rPr lang="en-US" sz="1200" dirty="0">
                <a:solidFill>
                  <a:schemeClr val="tx2"/>
                </a:solidFill>
                <a:latin typeface="Arial" panose="020B0604020202020204" pitchFamily="34" charset="0"/>
                <a:cs typeface="Arial" panose="020B0604020202020204" pitchFamily="34" charset="0"/>
              </a:rPr>
              <a:t> of dose equals the absorption of 1J of radiation energy per kilogram of matter)</a:t>
            </a:r>
          </a:p>
        </p:txBody>
      </p:sp>
      <p:sp>
        <p:nvSpPr>
          <p:cNvPr id="137" name="TextBox 136">
            <a:extLst>
              <a:ext uri="{FF2B5EF4-FFF2-40B4-BE49-F238E27FC236}">
                <a16:creationId xmlns:a16="http://schemas.microsoft.com/office/drawing/2014/main" id="{03F42D5A-4CDF-4A3C-A98F-BC019721AB75}"/>
              </a:ext>
            </a:extLst>
          </p:cNvPr>
          <p:cNvSpPr txBox="1"/>
          <p:nvPr/>
        </p:nvSpPr>
        <p:spPr>
          <a:xfrm>
            <a:off x="9655974" y="1566836"/>
            <a:ext cx="2295508" cy="738664"/>
          </a:xfrm>
          <a:prstGeom prst="rect">
            <a:avLst/>
          </a:prstGeom>
          <a:noFill/>
          <a:ln w="19050">
            <a:noFill/>
          </a:ln>
        </p:spPr>
        <p:txBody>
          <a:bodyPr wrap="square" rtlCol="0">
            <a:spAutoFit/>
          </a:bodyPr>
          <a:lstStyle/>
          <a:p>
            <a:r>
              <a:rPr lang="en-US" sz="1400" dirty="0">
                <a:solidFill>
                  <a:srgbClr val="F79646"/>
                </a:solidFill>
                <a:latin typeface="Arial" panose="020B0604020202020204" pitchFamily="34" charset="0"/>
                <a:cs typeface="Arial" panose="020B0604020202020204" pitchFamily="34" charset="0"/>
              </a:rPr>
              <a:t>Mean dose rate might be low but </a:t>
            </a:r>
            <a:r>
              <a:rPr lang="en-US" sz="1400" u="sng" dirty="0">
                <a:solidFill>
                  <a:srgbClr val="F79646"/>
                </a:solidFill>
                <a:latin typeface="Arial" panose="020B0604020202020204" pitchFamily="34" charset="0"/>
                <a:cs typeface="Arial" panose="020B0604020202020204" pitchFamily="34" charset="0"/>
              </a:rPr>
              <a:t>instantaneous dose rate &gt;10</a:t>
            </a:r>
            <a:r>
              <a:rPr lang="en-US" sz="1400" u="sng" baseline="30000" dirty="0">
                <a:solidFill>
                  <a:srgbClr val="F79646"/>
                </a:solidFill>
                <a:latin typeface="Arial" panose="020B0604020202020204" pitchFamily="34" charset="0"/>
                <a:cs typeface="Arial" panose="020B0604020202020204" pitchFamily="34" charset="0"/>
              </a:rPr>
              <a:t>7</a:t>
            </a:r>
            <a:r>
              <a:rPr lang="en-US" sz="1400" u="sng" dirty="0">
                <a:solidFill>
                  <a:srgbClr val="F79646"/>
                </a:solidFill>
                <a:latin typeface="Arial" panose="020B0604020202020204" pitchFamily="34" charset="0"/>
                <a:cs typeface="Arial" panose="020B0604020202020204" pitchFamily="34" charset="0"/>
              </a:rPr>
              <a:t> </a:t>
            </a:r>
            <a:r>
              <a:rPr lang="en-US" sz="1400" u="sng" dirty="0" err="1">
                <a:solidFill>
                  <a:srgbClr val="F79646"/>
                </a:solidFill>
                <a:latin typeface="Arial" panose="020B0604020202020204" pitchFamily="34" charset="0"/>
                <a:cs typeface="Arial" panose="020B0604020202020204" pitchFamily="34" charset="0"/>
              </a:rPr>
              <a:t>Gy</a:t>
            </a:r>
            <a:r>
              <a:rPr lang="en-US" sz="1400" u="sng" dirty="0">
                <a:solidFill>
                  <a:srgbClr val="F79646"/>
                </a:solidFill>
                <a:latin typeface="Arial" panose="020B0604020202020204" pitchFamily="34" charset="0"/>
                <a:cs typeface="Arial" panose="020B0604020202020204" pitchFamily="34" charset="0"/>
              </a:rPr>
              <a:t>/s</a:t>
            </a:r>
          </a:p>
        </p:txBody>
      </p:sp>
      <p:sp>
        <p:nvSpPr>
          <p:cNvPr id="138" name="TextBox 137">
            <a:extLst>
              <a:ext uri="{FF2B5EF4-FFF2-40B4-BE49-F238E27FC236}">
                <a16:creationId xmlns:a16="http://schemas.microsoft.com/office/drawing/2014/main" id="{491750C5-007D-4BF9-AF24-474477487645}"/>
              </a:ext>
            </a:extLst>
          </p:cNvPr>
          <p:cNvSpPr txBox="1"/>
          <p:nvPr/>
        </p:nvSpPr>
        <p:spPr>
          <a:xfrm>
            <a:off x="6314466" y="3056851"/>
            <a:ext cx="4995412" cy="738664"/>
          </a:xfrm>
          <a:prstGeom prst="rect">
            <a:avLst/>
          </a:prstGeom>
          <a:noFill/>
          <a:ln w="19050">
            <a:noFill/>
          </a:ln>
        </p:spPr>
        <p:txBody>
          <a:bodyPr wrap="square" rtlCol="0">
            <a:spAutoFit/>
          </a:bodyPr>
          <a:lstStyle/>
          <a:p>
            <a:r>
              <a:rPr lang="en-US" sz="1400" dirty="0">
                <a:solidFill>
                  <a:srgbClr val="3333FF"/>
                </a:solidFill>
                <a:latin typeface="Arial" panose="020B0604020202020204" pitchFamily="34" charset="0"/>
                <a:cs typeface="Arial" panose="020B0604020202020204" pitchFamily="34" charset="0"/>
              </a:rPr>
              <a:t>Mean dose rate</a:t>
            </a:r>
          </a:p>
          <a:p>
            <a:r>
              <a:rPr lang="en-US" sz="1400" dirty="0">
                <a:solidFill>
                  <a:srgbClr val="3333FF"/>
                </a:solidFill>
                <a:latin typeface="Arial" panose="020B0604020202020204" pitchFamily="34" charset="0"/>
                <a:cs typeface="Arial" panose="020B0604020202020204" pitchFamily="34" charset="0"/>
              </a:rPr>
              <a:t>	in research accelerator: ~ 100 - 200 </a:t>
            </a:r>
            <a:r>
              <a:rPr lang="en-US" sz="1400" dirty="0" err="1">
                <a:solidFill>
                  <a:srgbClr val="3333FF"/>
                </a:solidFill>
                <a:latin typeface="Arial" panose="020B0604020202020204" pitchFamily="34" charset="0"/>
                <a:cs typeface="Arial" panose="020B0604020202020204" pitchFamily="34" charset="0"/>
              </a:rPr>
              <a:t>Gy</a:t>
            </a:r>
            <a:r>
              <a:rPr lang="en-US" sz="1400" dirty="0">
                <a:solidFill>
                  <a:srgbClr val="3333FF"/>
                </a:solidFill>
                <a:latin typeface="Arial" panose="020B0604020202020204" pitchFamily="34" charset="0"/>
                <a:cs typeface="Arial" panose="020B0604020202020204" pitchFamily="34" charset="0"/>
              </a:rPr>
              <a:t>/s (max)</a:t>
            </a:r>
          </a:p>
          <a:p>
            <a:r>
              <a:rPr lang="en-US" sz="1400" dirty="0">
                <a:solidFill>
                  <a:srgbClr val="3333FF"/>
                </a:solidFill>
                <a:latin typeface="Arial" panose="020B0604020202020204" pitchFamily="34" charset="0"/>
                <a:cs typeface="Arial" panose="020B0604020202020204" pitchFamily="34" charset="0"/>
              </a:rPr>
              <a:t>	in clinical accelerator: ~ 0.01 - 0.4 </a:t>
            </a:r>
            <a:r>
              <a:rPr lang="en-US" sz="1400" dirty="0" err="1">
                <a:solidFill>
                  <a:srgbClr val="3333FF"/>
                </a:solidFill>
                <a:latin typeface="Arial" panose="020B0604020202020204" pitchFamily="34" charset="0"/>
                <a:cs typeface="Arial" panose="020B0604020202020204" pitchFamily="34" charset="0"/>
              </a:rPr>
              <a:t>Gy</a:t>
            </a:r>
            <a:r>
              <a:rPr lang="en-US" sz="1400" dirty="0">
                <a:solidFill>
                  <a:srgbClr val="3333FF"/>
                </a:solidFill>
                <a:latin typeface="Arial" panose="020B0604020202020204" pitchFamily="34" charset="0"/>
                <a:cs typeface="Arial" panose="020B0604020202020204" pitchFamily="34" charset="0"/>
              </a:rPr>
              <a:t>/s</a:t>
            </a:r>
          </a:p>
        </p:txBody>
      </p:sp>
      <p:sp>
        <p:nvSpPr>
          <p:cNvPr id="5" name="TextBox 4">
            <a:extLst>
              <a:ext uri="{FF2B5EF4-FFF2-40B4-BE49-F238E27FC236}">
                <a16:creationId xmlns:a16="http://schemas.microsoft.com/office/drawing/2014/main" id="{5D3D8A48-2214-4C81-ACD1-4296A6DA01CF}"/>
              </a:ext>
            </a:extLst>
          </p:cNvPr>
          <p:cNvSpPr txBox="1"/>
          <p:nvPr/>
        </p:nvSpPr>
        <p:spPr>
          <a:xfrm>
            <a:off x="3534412" y="4436470"/>
            <a:ext cx="281382" cy="466745"/>
          </a:xfrm>
          <a:prstGeom prst="rect">
            <a:avLst/>
          </a:prstGeom>
          <a:noFill/>
        </p:spPr>
        <p:txBody>
          <a:bodyPr wrap="square" rtlCol="0">
            <a:spAutoFit/>
          </a:bodyPr>
          <a:lstStyle/>
          <a:p>
            <a:r>
              <a:rPr lang="en-US" sz="2400" dirty="0">
                <a:solidFill>
                  <a:srgbClr val="F79646"/>
                </a:solidFill>
                <a:latin typeface="+mj-lt"/>
              </a:rPr>
              <a:t>?</a:t>
            </a:r>
          </a:p>
        </p:txBody>
      </p:sp>
      <p:cxnSp>
        <p:nvCxnSpPr>
          <p:cNvPr id="8" name="Straight Arrow Connector 7">
            <a:extLst>
              <a:ext uri="{FF2B5EF4-FFF2-40B4-BE49-F238E27FC236}">
                <a16:creationId xmlns:a16="http://schemas.microsoft.com/office/drawing/2014/main" id="{D3A88300-885F-4A2A-9E20-7E0A5BEFF204}"/>
              </a:ext>
            </a:extLst>
          </p:cNvPr>
          <p:cNvCxnSpPr/>
          <p:nvPr/>
        </p:nvCxnSpPr>
        <p:spPr>
          <a:xfrm>
            <a:off x="3444442" y="4478279"/>
            <a:ext cx="89970" cy="29655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54" name="Straight Arrow Connector 53">
            <a:extLst>
              <a:ext uri="{FF2B5EF4-FFF2-40B4-BE49-F238E27FC236}">
                <a16:creationId xmlns:a16="http://schemas.microsoft.com/office/drawing/2014/main" id="{C72708ED-4174-4AB0-8393-C92E63F24BF3}"/>
              </a:ext>
            </a:extLst>
          </p:cNvPr>
          <p:cNvCxnSpPr/>
          <p:nvPr/>
        </p:nvCxnSpPr>
        <p:spPr>
          <a:xfrm>
            <a:off x="3154406" y="4521566"/>
            <a:ext cx="89970" cy="29655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55" name="Straight Arrow Connector 54">
            <a:extLst>
              <a:ext uri="{FF2B5EF4-FFF2-40B4-BE49-F238E27FC236}">
                <a16:creationId xmlns:a16="http://schemas.microsoft.com/office/drawing/2014/main" id="{2DAE0E90-7EBC-43F8-BD76-777703F8CFC1}"/>
              </a:ext>
            </a:extLst>
          </p:cNvPr>
          <p:cNvCxnSpPr/>
          <p:nvPr/>
        </p:nvCxnSpPr>
        <p:spPr>
          <a:xfrm>
            <a:off x="2864370" y="4541670"/>
            <a:ext cx="89970" cy="29655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56" name="Line 70">
            <a:extLst>
              <a:ext uri="{FF2B5EF4-FFF2-40B4-BE49-F238E27FC236}">
                <a16:creationId xmlns:a16="http://schemas.microsoft.com/office/drawing/2014/main" id="{AC386A51-00ED-43E9-86E8-15C45A3285D4}"/>
              </a:ext>
            </a:extLst>
          </p:cNvPr>
          <p:cNvSpPr>
            <a:spLocks noChangeShapeType="1"/>
          </p:cNvSpPr>
          <p:nvPr/>
        </p:nvSpPr>
        <p:spPr bwMode="auto">
          <a:xfrm>
            <a:off x="9632725" y="1458080"/>
            <a:ext cx="0" cy="1530976"/>
          </a:xfrm>
          <a:prstGeom prst="line">
            <a:avLst/>
          </a:prstGeom>
          <a:noFill/>
          <a:ln w="57150">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 name="TextBox 3">
            <a:extLst>
              <a:ext uri="{FF2B5EF4-FFF2-40B4-BE49-F238E27FC236}">
                <a16:creationId xmlns:a16="http://schemas.microsoft.com/office/drawing/2014/main" id="{ACA50712-D09B-4F84-A54D-DF416C09A29C}"/>
              </a:ext>
            </a:extLst>
          </p:cNvPr>
          <p:cNvSpPr txBox="1"/>
          <p:nvPr/>
        </p:nvSpPr>
        <p:spPr>
          <a:xfrm>
            <a:off x="2825425" y="2910165"/>
            <a:ext cx="1059906" cy="338554"/>
          </a:xfrm>
          <a:prstGeom prst="rect">
            <a:avLst/>
          </a:prstGeom>
          <a:solidFill>
            <a:schemeClr val="bg1"/>
          </a:solidFill>
        </p:spPr>
        <p:txBody>
          <a:bodyPr wrap="none" rtlCol="0">
            <a:spAutoFit/>
          </a:bodyPr>
          <a:lstStyle/>
          <a:p>
            <a:r>
              <a:rPr lang="en-US" sz="1600" dirty="0">
                <a:solidFill>
                  <a:srgbClr val="FF0000"/>
                </a:solidFill>
                <a:latin typeface="+mj-lt"/>
              </a:rPr>
              <a:t>0.03 </a:t>
            </a:r>
            <a:r>
              <a:rPr lang="en-US" sz="1600" dirty="0" err="1">
                <a:solidFill>
                  <a:srgbClr val="FF0000"/>
                </a:solidFill>
                <a:latin typeface="+mj-lt"/>
              </a:rPr>
              <a:t>Gy</a:t>
            </a:r>
            <a:r>
              <a:rPr lang="en-US" sz="1600" dirty="0">
                <a:solidFill>
                  <a:srgbClr val="FF0000"/>
                </a:solidFill>
                <a:latin typeface="+mj-lt"/>
              </a:rPr>
              <a:t>/s</a:t>
            </a:r>
          </a:p>
        </p:txBody>
      </p:sp>
      <p:sp>
        <p:nvSpPr>
          <p:cNvPr id="57" name="TextBox 56">
            <a:extLst>
              <a:ext uri="{FF2B5EF4-FFF2-40B4-BE49-F238E27FC236}">
                <a16:creationId xmlns:a16="http://schemas.microsoft.com/office/drawing/2014/main" id="{7ABB2301-077A-4C69-B499-FC22DAA5AD5D}"/>
              </a:ext>
            </a:extLst>
          </p:cNvPr>
          <p:cNvSpPr txBox="1"/>
          <p:nvPr/>
        </p:nvSpPr>
        <p:spPr>
          <a:xfrm>
            <a:off x="2599867" y="4153492"/>
            <a:ext cx="889987" cy="338554"/>
          </a:xfrm>
          <a:prstGeom prst="rect">
            <a:avLst/>
          </a:prstGeom>
          <a:solidFill>
            <a:schemeClr val="bg1"/>
          </a:solidFill>
        </p:spPr>
        <p:txBody>
          <a:bodyPr wrap="none" rtlCol="0">
            <a:spAutoFit/>
          </a:bodyPr>
          <a:lstStyle/>
          <a:p>
            <a:r>
              <a:rPr lang="en-US" sz="1600" dirty="0">
                <a:solidFill>
                  <a:srgbClr val="0000FF"/>
                </a:solidFill>
                <a:latin typeface="+mj-lt"/>
              </a:rPr>
              <a:t>60 </a:t>
            </a:r>
            <a:r>
              <a:rPr lang="en-US" sz="1600" dirty="0" err="1">
                <a:solidFill>
                  <a:srgbClr val="0000FF"/>
                </a:solidFill>
                <a:latin typeface="+mj-lt"/>
              </a:rPr>
              <a:t>Gy</a:t>
            </a:r>
            <a:r>
              <a:rPr lang="en-US" sz="1600" dirty="0">
                <a:solidFill>
                  <a:srgbClr val="0000FF"/>
                </a:solidFill>
                <a:latin typeface="+mj-lt"/>
              </a:rPr>
              <a:t>/s</a:t>
            </a:r>
          </a:p>
        </p:txBody>
      </p:sp>
      <p:sp>
        <p:nvSpPr>
          <p:cNvPr id="86" name="Line 70">
            <a:extLst>
              <a:ext uri="{FF2B5EF4-FFF2-40B4-BE49-F238E27FC236}">
                <a16:creationId xmlns:a16="http://schemas.microsoft.com/office/drawing/2014/main" id="{2591B561-3327-4405-A7D0-C2C7DC41F90C}"/>
              </a:ext>
            </a:extLst>
          </p:cNvPr>
          <p:cNvSpPr>
            <a:spLocks noChangeShapeType="1"/>
          </p:cNvSpPr>
          <p:nvPr/>
        </p:nvSpPr>
        <p:spPr bwMode="auto">
          <a:xfrm>
            <a:off x="6356125" y="1479829"/>
            <a:ext cx="0" cy="1530976"/>
          </a:xfrm>
          <a:prstGeom prst="line">
            <a:avLst/>
          </a:prstGeom>
          <a:noFill/>
          <a:ln w="57150">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14712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up)">
                                      <p:cBhvr>
                                        <p:cTn id="7" dur="500"/>
                                        <p:tgtEl>
                                          <p:spTgt spid="55"/>
                                        </p:tgtEl>
                                      </p:cBhvr>
                                    </p:animEffect>
                                  </p:childTnLst>
                                </p:cTn>
                              </p:par>
                              <p:par>
                                <p:cTn id="8" presetID="22" presetClass="entr" presetSubtype="1"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wipe(up)">
                                      <p:cBhvr>
                                        <p:cTn id="10" dur="500"/>
                                        <p:tgtEl>
                                          <p:spTgt spid="54"/>
                                        </p:tgtEl>
                                      </p:cBhvr>
                                    </p:animEffect>
                                  </p:childTnLst>
                                </p:cTn>
                              </p:par>
                              <p:par>
                                <p:cTn id="11" presetID="22" presetClass="entr" presetSubtype="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36"/>
                                        </p:tgtEl>
                                        <p:attrNameLst>
                                          <p:attrName>style.visibility</p:attrName>
                                        </p:attrNameLst>
                                      </p:cBhvr>
                                      <p:to>
                                        <p:strVal val="visible"/>
                                      </p:to>
                                    </p:set>
                                    <p:animEffect transition="in" filter="wipe(up)">
                                      <p:cBhvr>
                                        <p:cTn id="19" dur="500"/>
                                        <p:tgtEl>
                                          <p:spTgt spid="13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136" grpId="0" animBg="1"/>
      <p:bldP spid="10" grpId="0" animBg="1"/>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3816</TotalTime>
  <Words>2554</Words>
  <Application>Microsoft Office PowerPoint</Application>
  <PresentationFormat>Widescreen</PresentationFormat>
  <Paragraphs>85</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FLASH radiation therapy white paper</vt:lpstr>
      <vt:lpstr>PowerPoint Presentation</vt:lpstr>
      <vt:lpstr>PowerPoint Presentation</vt:lpstr>
      <vt:lpstr>PowerPoint Presentation</vt:lpstr>
      <vt:lpstr>FASH radiation therapy white paper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dc:creator>
  <cp:lastModifiedBy>Lotti</cp:lastModifiedBy>
  <cp:revision>29</cp:revision>
  <dcterms:created xsi:type="dcterms:W3CDTF">2021-12-07T17:18:25Z</dcterms:created>
  <dcterms:modified xsi:type="dcterms:W3CDTF">2021-12-10T19:16:44Z</dcterms:modified>
</cp:coreProperties>
</file>