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05" r:id="rId1"/>
  </p:sldMasterIdLst>
  <p:notesMasterIdLst>
    <p:notesMasterId r:id="rId13"/>
  </p:notesMasterIdLst>
  <p:sldIdLst>
    <p:sldId id="256" r:id="rId2"/>
    <p:sldId id="351" r:id="rId3"/>
    <p:sldId id="548" r:id="rId4"/>
    <p:sldId id="550" r:id="rId5"/>
    <p:sldId id="551" r:id="rId6"/>
    <p:sldId id="552" r:id="rId7"/>
    <p:sldId id="535" r:id="rId8"/>
    <p:sldId id="628" r:id="rId9"/>
    <p:sldId id="647" r:id="rId10"/>
    <p:sldId id="662" r:id="rId11"/>
    <p:sldId id="661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Franklin Gothic Medium" panose="020B0603020102020204" pitchFamily="34" charset="0"/>
      <p:regular r:id="rId18"/>
      <p: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27"/>
    <p:restoredTop sz="94643"/>
  </p:normalViewPr>
  <p:slideViewPr>
    <p:cSldViewPr snapToGrid="0">
      <p:cViewPr varScale="1">
        <p:scale>
          <a:sx n="160" d="100"/>
          <a:sy n="160" d="100"/>
        </p:scale>
        <p:origin x="200" y="3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8" name="Google Shape;2128;gd8b7cca52b_2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85800"/>
            <a:ext cx="5981700" cy="3365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29" name="Google Shape;2129;gd8b7cca52b_2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22900" cy="40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30" name="Google Shape;2130;gd8b7cca52b_2_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08300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378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421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275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429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744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462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one">
  <p:cSld name="Title slide one"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8386" y="-577"/>
            <a:ext cx="9220771" cy="519245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1204318" y="1494064"/>
            <a:ext cx="6735365" cy="95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Clr>
                <a:srgbClr val="1F497D"/>
              </a:buClr>
              <a:buSzPts val="1400"/>
              <a:buChar char="o"/>
              <a:defRPr/>
            </a:lvl2pPr>
            <a:lvl3pPr marL="1371600" lvl="2" indent="-317500" algn="l">
              <a:spcBef>
                <a:spcPts val="300"/>
              </a:spcBef>
              <a:spcAft>
                <a:spcPts val="0"/>
              </a:spcAft>
              <a:buClr>
                <a:srgbClr val="1F497D"/>
              </a:buClr>
              <a:buSzPts val="1400"/>
              <a:buChar char="•"/>
              <a:defRPr/>
            </a:lvl3pPr>
            <a:lvl4pPr marL="1828800" lvl="3" indent="-317500" algn="l">
              <a:spcBef>
                <a:spcPts val="300"/>
              </a:spcBef>
              <a:spcAft>
                <a:spcPts val="0"/>
              </a:spcAft>
              <a:buClr>
                <a:srgbClr val="1F497D"/>
              </a:buClr>
              <a:buSzPts val="1400"/>
              <a:buChar char="–"/>
              <a:defRPr/>
            </a:lvl4pPr>
            <a:lvl5pPr marL="2286000" lvl="4" indent="-317500" algn="l">
              <a:spcBef>
                <a:spcPts val="300"/>
              </a:spcBef>
              <a:spcAft>
                <a:spcPts val="0"/>
              </a:spcAft>
              <a:buClr>
                <a:srgbClr val="1F497D"/>
              </a:buClr>
              <a:buSzPts val="1400"/>
              <a:buChar char="»"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E627615-4A49-034A-B10F-037639CC2D33}"/>
              </a:ext>
            </a:extLst>
          </p:cNvPr>
          <p:cNvGrpSpPr/>
          <p:nvPr userDrawn="1"/>
        </p:nvGrpSpPr>
        <p:grpSpPr>
          <a:xfrm>
            <a:off x="281362" y="4248438"/>
            <a:ext cx="8448988" cy="644975"/>
            <a:chOff x="265864" y="4093458"/>
            <a:chExt cx="8448988" cy="644975"/>
          </a:xfrm>
        </p:grpSpPr>
        <p:grpSp>
          <p:nvGrpSpPr>
            <p:cNvPr id="91" name="Google Shape;91;p14"/>
            <p:cNvGrpSpPr/>
            <p:nvPr/>
          </p:nvGrpSpPr>
          <p:grpSpPr>
            <a:xfrm>
              <a:off x="265864" y="4093458"/>
              <a:ext cx="8448988" cy="644975"/>
              <a:chOff x="309790" y="5457944"/>
              <a:chExt cx="11265317" cy="859967"/>
            </a:xfrm>
          </p:grpSpPr>
          <p:pic>
            <p:nvPicPr>
              <p:cNvPr id="92" name="Google Shape;92;p14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09790" y="5457944"/>
                <a:ext cx="3160486" cy="85996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4" name="Google Shape;94;p14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8414621" y="5627915"/>
                <a:ext cx="3160486" cy="53283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9" name="Google Shape;105;p15">
              <a:extLst>
                <a:ext uri="{FF2B5EF4-FFF2-40B4-BE49-F238E27FC236}">
                  <a16:creationId xmlns:a16="http://schemas.microsoft.com/office/drawing/2014/main" id="{CC225019-CF73-5A4D-9179-D9E7FE9D26CA}"/>
                </a:ext>
              </a:extLst>
            </p:cNvPr>
            <p:cNvPicPr preferRelativeResize="0"/>
            <p:nvPr userDrawn="1"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495244" y="4295577"/>
              <a:ext cx="1818495" cy="32498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white background &amp; footer">
  <p:cSld name="Text slide white background &amp; footer"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5"/>
          <p:cNvPicPr preferRelativeResize="0"/>
          <p:nvPr userDrawn="1"/>
        </p:nvPicPr>
        <p:blipFill rotWithShape="1">
          <a:blip r:embed="rId2">
            <a:alphaModFix/>
          </a:blip>
          <a:srcRect t="26916"/>
          <a:stretch/>
        </p:blipFill>
        <p:spPr>
          <a:xfrm>
            <a:off x="0" y="4607805"/>
            <a:ext cx="9144000" cy="53569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>
            <a:off x="355147" y="963217"/>
            <a:ext cx="8433707" cy="33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Clr>
                <a:srgbClr val="1F497D"/>
              </a:buClr>
              <a:buSzPts val="1400"/>
              <a:buChar char="o"/>
              <a:defRPr/>
            </a:lvl2pPr>
            <a:lvl3pPr marL="1371600" lvl="2" indent="-317500" algn="l">
              <a:spcBef>
                <a:spcPts val="300"/>
              </a:spcBef>
              <a:spcAft>
                <a:spcPts val="0"/>
              </a:spcAft>
              <a:buClr>
                <a:srgbClr val="1F497D"/>
              </a:buClr>
              <a:buSzPts val="1400"/>
              <a:buChar char="•"/>
              <a:defRPr/>
            </a:lvl3pPr>
            <a:lvl4pPr marL="1828800" lvl="3" indent="-317500" algn="l">
              <a:spcBef>
                <a:spcPts val="300"/>
              </a:spcBef>
              <a:spcAft>
                <a:spcPts val="0"/>
              </a:spcAft>
              <a:buClr>
                <a:srgbClr val="1F497D"/>
              </a:buClr>
              <a:buSzPts val="1400"/>
              <a:buChar char="–"/>
              <a:defRPr/>
            </a:lvl4pPr>
            <a:lvl5pPr marL="2286000" lvl="4" indent="-317500" algn="l">
              <a:spcBef>
                <a:spcPts val="300"/>
              </a:spcBef>
              <a:spcAft>
                <a:spcPts val="0"/>
              </a:spcAft>
              <a:buClr>
                <a:srgbClr val="1F497D"/>
              </a:buClr>
              <a:buSzPts val="1400"/>
              <a:buChar char="»"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1466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 txBox="1">
            <a:spLocks noGrp="1"/>
          </p:cNvSpPr>
          <p:nvPr>
            <p:ph type="body" idx="2"/>
          </p:nvPr>
        </p:nvSpPr>
        <p:spPr>
          <a:xfrm>
            <a:off x="1363266" y="147466"/>
            <a:ext cx="6417469" cy="407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1F497D"/>
              </a:buClr>
              <a:buSzPts val="1500"/>
              <a:buNone/>
              <a:defRPr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Clr>
                <a:srgbClr val="1F497D"/>
              </a:buClr>
              <a:buSzPts val="1500"/>
              <a:buNone/>
              <a:defRPr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Clr>
                <a:srgbClr val="1F497D"/>
              </a:buClr>
              <a:buSzPts val="1500"/>
              <a:buNone/>
              <a:defRPr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Clr>
                <a:srgbClr val="1F497D"/>
              </a:buClr>
              <a:buSzPts val="15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cxnSp>
        <p:nvCxnSpPr>
          <p:cNvPr id="101" name="Google Shape;101;p15"/>
          <p:cNvCxnSpPr/>
          <p:nvPr/>
        </p:nvCxnSpPr>
        <p:spPr>
          <a:xfrm>
            <a:off x="0" y="4607805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grpSp>
        <p:nvGrpSpPr>
          <p:cNvPr id="102" name="Google Shape;102;p15"/>
          <p:cNvGrpSpPr/>
          <p:nvPr/>
        </p:nvGrpSpPr>
        <p:grpSpPr>
          <a:xfrm>
            <a:off x="1326051" y="4673119"/>
            <a:ext cx="6295955" cy="411480"/>
            <a:chOff x="1898697" y="6230825"/>
            <a:chExt cx="8394606" cy="548640"/>
          </a:xfrm>
        </p:grpSpPr>
        <p:pic>
          <p:nvPicPr>
            <p:cNvPr id="103" name="Google Shape;103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75589" y="6325373"/>
              <a:ext cx="2017714" cy="3401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1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898697" y="6230825"/>
              <a:ext cx="2017714" cy="54864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" name="Google Shape;105;p15">
            <a:extLst>
              <a:ext uri="{FF2B5EF4-FFF2-40B4-BE49-F238E27FC236}">
                <a16:creationId xmlns:a16="http://schemas.microsoft.com/office/drawing/2014/main" id="{449135B4-5BBD-0240-8AEB-6984B9645267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3629248" y="4757883"/>
            <a:ext cx="1708744" cy="255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light swoosh background">
  <p:cSld name="Text slide light swoosh background"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9"/>
          <p:cNvPicPr preferRelativeResize="0"/>
          <p:nvPr/>
        </p:nvPicPr>
        <p:blipFill rotWithShape="1">
          <a:blip r:embed="rId2">
            <a:alphaModFix amt="25000"/>
          </a:blip>
          <a:srcRect b="11248"/>
          <a:stretch/>
        </p:blipFill>
        <p:spPr>
          <a:xfrm>
            <a:off x="-38386" y="530151"/>
            <a:ext cx="9220771" cy="460838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>
            <a:spLocks noGrp="1"/>
          </p:cNvSpPr>
          <p:nvPr>
            <p:ph type="body" idx="1"/>
          </p:nvPr>
        </p:nvSpPr>
        <p:spPr>
          <a:xfrm>
            <a:off x="355147" y="963217"/>
            <a:ext cx="8433707" cy="33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Clr>
                <a:srgbClr val="1F497D"/>
              </a:buClr>
              <a:buSzPts val="1400"/>
              <a:buChar char="o"/>
              <a:defRPr/>
            </a:lvl2pPr>
            <a:lvl3pPr marL="1371600" lvl="2" indent="-317500" algn="l">
              <a:spcBef>
                <a:spcPts val="300"/>
              </a:spcBef>
              <a:spcAft>
                <a:spcPts val="0"/>
              </a:spcAft>
              <a:buClr>
                <a:srgbClr val="1F497D"/>
              </a:buClr>
              <a:buSzPts val="1400"/>
              <a:buChar char="•"/>
              <a:defRPr/>
            </a:lvl3pPr>
            <a:lvl4pPr marL="1828800" lvl="3" indent="-317500" algn="l">
              <a:spcBef>
                <a:spcPts val="300"/>
              </a:spcBef>
              <a:spcAft>
                <a:spcPts val="0"/>
              </a:spcAft>
              <a:buClr>
                <a:srgbClr val="1F497D"/>
              </a:buClr>
              <a:buSzPts val="1400"/>
              <a:buChar char="–"/>
              <a:defRPr/>
            </a:lvl4pPr>
            <a:lvl5pPr marL="2286000" lvl="4" indent="-317500" algn="l">
              <a:spcBef>
                <a:spcPts val="300"/>
              </a:spcBef>
              <a:spcAft>
                <a:spcPts val="0"/>
              </a:spcAft>
              <a:buClr>
                <a:srgbClr val="1F497D"/>
              </a:buClr>
              <a:buSzPts val="1400"/>
              <a:buChar char="»"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135" name="Google Shape;135;p19"/>
          <p:cNvSpPr txBox="1">
            <a:spLocks noGrp="1"/>
          </p:cNvSpPr>
          <p:nvPr>
            <p:ph type="sldNum" idx="12"/>
          </p:nvPr>
        </p:nvSpPr>
        <p:spPr>
          <a:xfrm>
            <a:off x="8634588" y="4864687"/>
            <a:ext cx="50941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  <a:defRPr sz="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  <a:defRPr sz="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  <a:defRPr sz="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  <a:defRPr sz="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  <a:defRPr sz="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  <a:defRPr sz="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  <a:defRPr sz="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  <a:defRPr sz="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  <a:defRPr sz="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6" name="Google Shape;13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1466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/>
          <p:cNvSpPr txBox="1">
            <a:spLocks noGrp="1"/>
          </p:cNvSpPr>
          <p:nvPr>
            <p:ph type="body" idx="2"/>
          </p:nvPr>
        </p:nvSpPr>
        <p:spPr>
          <a:xfrm>
            <a:off x="1363266" y="147466"/>
            <a:ext cx="6417469" cy="407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1F497D"/>
              </a:buClr>
              <a:buSzPts val="1500"/>
              <a:buNone/>
              <a:defRPr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Clr>
                <a:srgbClr val="1F497D"/>
              </a:buClr>
              <a:buSzPts val="1500"/>
              <a:buNone/>
              <a:defRPr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Clr>
                <a:srgbClr val="1F497D"/>
              </a:buClr>
              <a:buSzPts val="1500"/>
              <a:buNone/>
              <a:defRPr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Clr>
                <a:srgbClr val="1F497D"/>
              </a:buClr>
              <a:buSzPts val="15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138" y="685800"/>
            <a:ext cx="8783392" cy="3863104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  <a:lvl2pPr>
              <a:defRPr>
                <a:latin typeface="Franklin Gothic Medium" panose="020B0603020102020204" pitchFamily="34" charset="0"/>
              </a:defRPr>
            </a:lvl2pPr>
            <a:lvl3pPr>
              <a:defRPr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Google Shape;96;p15">
            <a:extLst>
              <a:ext uri="{FF2B5EF4-FFF2-40B4-BE49-F238E27FC236}">
                <a16:creationId xmlns:a16="http://schemas.microsoft.com/office/drawing/2014/main" id="{D2DEB867-1CDF-DF41-A058-E27BED3ABBB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26916"/>
          <a:stretch/>
        </p:blipFill>
        <p:spPr>
          <a:xfrm>
            <a:off x="0" y="4617646"/>
            <a:ext cx="9144000" cy="5356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00;p15">
            <a:extLst>
              <a:ext uri="{FF2B5EF4-FFF2-40B4-BE49-F238E27FC236}">
                <a16:creationId xmlns:a16="http://schemas.microsoft.com/office/drawing/2014/main" id="{0F29D341-1BC7-2C4A-A15D-573F53074B99}"/>
              </a:ext>
            </a:extLst>
          </p:cNvPr>
          <p:cNvSpPr txBox="1">
            <a:spLocks/>
          </p:cNvSpPr>
          <p:nvPr userDrawn="1"/>
        </p:nvSpPr>
        <p:spPr>
          <a:xfrm>
            <a:off x="8392734" y="4725313"/>
            <a:ext cx="50941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Times New Roman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Times New Roman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Times New Roman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Times New Roman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Times New Roman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Times New Roman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Times New Roman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Times New Roman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Times New Roman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cxnSp>
        <p:nvCxnSpPr>
          <p:cNvPr id="9" name="Google Shape;101;p15">
            <a:extLst>
              <a:ext uri="{FF2B5EF4-FFF2-40B4-BE49-F238E27FC236}">
                <a16:creationId xmlns:a16="http://schemas.microsoft.com/office/drawing/2014/main" id="{530ACF8B-8191-284E-A6D9-E136C07791EC}"/>
              </a:ext>
            </a:extLst>
          </p:cNvPr>
          <p:cNvCxnSpPr/>
          <p:nvPr userDrawn="1"/>
        </p:nvCxnSpPr>
        <p:spPr>
          <a:xfrm>
            <a:off x="0" y="4607805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grpSp>
        <p:nvGrpSpPr>
          <p:cNvPr id="10" name="Google Shape;102;p15">
            <a:extLst>
              <a:ext uri="{FF2B5EF4-FFF2-40B4-BE49-F238E27FC236}">
                <a16:creationId xmlns:a16="http://schemas.microsoft.com/office/drawing/2014/main" id="{E3A42D97-6C58-6849-BB75-8265F5B949C3}"/>
              </a:ext>
            </a:extLst>
          </p:cNvPr>
          <p:cNvGrpSpPr/>
          <p:nvPr userDrawn="1"/>
        </p:nvGrpSpPr>
        <p:grpSpPr>
          <a:xfrm>
            <a:off x="1326051" y="4673119"/>
            <a:ext cx="6295955" cy="411480"/>
            <a:chOff x="1898697" y="6230825"/>
            <a:chExt cx="8394606" cy="548640"/>
          </a:xfrm>
        </p:grpSpPr>
        <p:pic>
          <p:nvPicPr>
            <p:cNvPr id="11" name="Google Shape;103;p15">
              <a:extLst>
                <a:ext uri="{FF2B5EF4-FFF2-40B4-BE49-F238E27FC236}">
                  <a16:creationId xmlns:a16="http://schemas.microsoft.com/office/drawing/2014/main" id="{8C754C85-AA58-2D4F-93A7-1F1FCF30DD9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275589" y="6325373"/>
              <a:ext cx="2017714" cy="3401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04;p15">
              <a:extLst>
                <a:ext uri="{FF2B5EF4-FFF2-40B4-BE49-F238E27FC236}">
                  <a16:creationId xmlns:a16="http://schemas.microsoft.com/office/drawing/2014/main" id="{D1153340-D327-D647-9B50-3C79C00CA91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898697" y="6230825"/>
              <a:ext cx="2017714" cy="54864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" name="Google Shape;105;p15">
            <a:extLst>
              <a:ext uri="{FF2B5EF4-FFF2-40B4-BE49-F238E27FC236}">
                <a16:creationId xmlns:a16="http://schemas.microsoft.com/office/drawing/2014/main" id="{B371D1FE-A753-FA40-BE94-21D9314C6122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3629248" y="4757883"/>
            <a:ext cx="1708744" cy="255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6865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00395A"/>
          </a:solidFill>
          <a:ln>
            <a:noFill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 dirty="0"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00142" y="972856"/>
            <a:ext cx="8234446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rgbClr val="1F497D"/>
              </a:buClr>
              <a:buSzPts val="1500"/>
              <a:buFont typeface="Courier New"/>
              <a:buChar char="o"/>
              <a:defRPr sz="1500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spcBef>
                <a:spcPts val="300"/>
              </a:spcBef>
              <a:spcAft>
                <a:spcPts val="0"/>
              </a:spcAft>
              <a:buClr>
                <a:srgbClr val="1F497D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rgbClr val="1F497D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rgbClr val="1F497D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grpSp>
        <p:nvGrpSpPr>
          <p:cNvPr id="53" name="Google Shape;53;p13"/>
          <p:cNvGrpSpPr/>
          <p:nvPr/>
        </p:nvGrpSpPr>
        <p:grpSpPr>
          <a:xfrm>
            <a:off x="-158720" y="-106972"/>
            <a:ext cx="9447495" cy="5353494"/>
            <a:chOff x="-158720" y="-142630"/>
            <a:chExt cx="9447494" cy="7137992"/>
          </a:xfrm>
        </p:grpSpPr>
        <p:grpSp>
          <p:nvGrpSpPr>
            <p:cNvPr id="54" name="Google Shape;54;p13"/>
            <p:cNvGrpSpPr/>
            <p:nvPr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55" name="Google Shape;55;p13"/>
              <p:cNvCxnSpPr/>
              <p:nvPr/>
            </p:nvCxnSpPr>
            <p:spPr>
              <a:xfrm>
                <a:off x="467806" y="6873248"/>
                <a:ext cx="0" cy="12211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6" name="Google Shape;56;p13"/>
              <p:cNvCxnSpPr/>
              <p:nvPr/>
            </p:nvCxnSpPr>
            <p:spPr>
              <a:xfrm>
                <a:off x="8685672" y="6873248"/>
                <a:ext cx="0" cy="12211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  <p:grpSp>
            <p:nvGrpSpPr>
              <p:cNvPr id="57" name="Google Shape;57;p13"/>
              <p:cNvGrpSpPr/>
              <p:nvPr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58" name="Google Shape;58;p13"/>
                <p:cNvCxnSpPr/>
                <p:nvPr/>
              </p:nvCxnSpPr>
              <p:spPr>
                <a:xfrm>
                  <a:off x="6172200" y="6873248"/>
                  <a:ext cx="0" cy="122115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9" name="Google Shape;59;p13"/>
                <p:cNvCxnSpPr/>
                <p:nvPr/>
              </p:nvCxnSpPr>
              <p:spPr>
                <a:xfrm>
                  <a:off x="5715000" y="6873248"/>
                  <a:ext cx="0" cy="122115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0" name="Google Shape;60;p13"/>
              <p:cNvGrpSpPr/>
              <p:nvPr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61" name="Google Shape;61;p13"/>
                <p:cNvCxnSpPr/>
                <p:nvPr/>
              </p:nvCxnSpPr>
              <p:spPr>
                <a:xfrm>
                  <a:off x="6172200" y="6873248"/>
                  <a:ext cx="0" cy="122115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2" name="Google Shape;62;p13"/>
                <p:cNvCxnSpPr/>
                <p:nvPr/>
              </p:nvCxnSpPr>
              <p:spPr>
                <a:xfrm>
                  <a:off x="5715000" y="6873248"/>
                  <a:ext cx="0" cy="122115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63" name="Google Shape;63;p13"/>
            <p:cNvGrpSpPr/>
            <p:nvPr/>
          </p:nvGrpSpPr>
          <p:grpSpPr>
            <a:xfrm>
              <a:off x="467806" y="-142630"/>
              <a:ext cx="8217866" cy="122115"/>
              <a:chOff x="467806" y="6873248"/>
              <a:chExt cx="8217866" cy="122115"/>
            </a:xfrm>
          </p:grpSpPr>
          <p:cxnSp>
            <p:nvCxnSpPr>
              <p:cNvPr id="64" name="Google Shape;64;p13"/>
              <p:cNvCxnSpPr/>
              <p:nvPr/>
            </p:nvCxnSpPr>
            <p:spPr>
              <a:xfrm>
                <a:off x="467806" y="6873248"/>
                <a:ext cx="0" cy="12211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5" name="Google Shape;65;p13"/>
              <p:cNvCxnSpPr/>
              <p:nvPr/>
            </p:nvCxnSpPr>
            <p:spPr>
              <a:xfrm>
                <a:off x="8685672" y="6873248"/>
                <a:ext cx="0" cy="12211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  <p:grpSp>
            <p:nvGrpSpPr>
              <p:cNvPr id="66" name="Google Shape;66;p13"/>
              <p:cNvGrpSpPr/>
              <p:nvPr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67" name="Google Shape;67;p13"/>
                <p:cNvCxnSpPr/>
                <p:nvPr/>
              </p:nvCxnSpPr>
              <p:spPr>
                <a:xfrm>
                  <a:off x="6172200" y="6873248"/>
                  <a:ext cx="0" cy="122115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8" name="Google Shape;68;p13"/>
                <p:cNvCxnSpPr/>
                <p:nvPr/>
              </p:nvCxnSpPr>
              <p:spPr>
                <a:xfrm>
                  <a:off x="5715000" y="6873248"/>
                  <a:ext cx="0" cy="122115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9" name="Google Shape;69;p13"/>
              <p:cNvGrpSpPr/>
              <p:nvPr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70" name="Google Shape;70;p13"/>
                <p:cNvCxnSpPr/>
                <p:nvPr/>
              </p:nvCxnSpPr>
              <p:spPr>
                <a:xfrm>
                  <a:off x="6172200" y="6873248"/>
                  <a:ext cx="0" cy="122115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1" name="Google Shape;71;p13"/>
                <p:cNvCxnSpPr/>
                <p:nvPr/>
              </p:nvCxnSpPr>
              <p:spPr>
                <a:xfrm>
                  <a:off x="5715000" y="6873248"/>
                  <a:ext cx="0" cy="122115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72" name="Google Shape;72;p13"/>
            <p:cNvGrpSpPr/>
            <p:nvPr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73" name="Google Shape;73;p13"/>
              <p:cNvCxnSpPr/>
              <p:nvPr/>
            </p:nvCxnSpPr>
            <p:spPr>
              <a:xfrm>
                <a:off x="-97662" y="1082008"/>
                <a:ext cx="0" cy="12211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4" name="Google Shape;74;p13"/>
              <p:cNvCxnSpPr/>
              <p:nvPr/>
            </p:nvCxnSpPr>
            <p:spPr>
              <a:xfrm>
                <a:off x="-97662" y="1539143"/>
                <a:ext cx="0" cy="12211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5" name="Google Shape;75;p13"/>
              <p:cNvCxnSpPr/>
              <p:nvPr/>
            </p:nvCxnSpPr>
            <p:spPr>
              <a:xfrm>
                <a:off x="-97662" y="6111142"/>
                <a:ext cx="0" cy="12211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6" name="Google Shape;76;p13"/>
              <p:cNvCxnSpPr/>
              <p:nvPr/>
            </p:nvCxnSpPr>
            <p:spPr>
              <a:xfrm rot="10800000">
                <a:off x="-158720" y="4075647"/>
                <a:ext cx="122113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7" name="Google Shape;77;p13"/>
              <p:cNvCxnSpPr/>
              <p:nvPr/>
            </p:nvCxnSpPr>
            <p:spPr>
              <a:xfrm rot="10800000">
                <a:off x="-158720" y="3679446"/>
                <a:ext cx="122113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8" name="Google Shape;78;p13"/>
              <p:cNvCxnSpPr/>
              <p:nvPr/>
            </p:nvCxnSpPr>
            <p:spPr>
              <a:xfrm rot="10800000">
                <a:off x="-158720" y="5773880"/>
                <a:ext cx="122113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9" name="Google Shape;79;p13"/>
            <p:cNvGrpSpPr/>
            <p:nvPr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80" name="Google Shape;80;p13"/>
              <p:cNvCxnSpPr/>
              <p:nvPr/>
            </p:nvCxnSpPr>
            <p:spPr>
              <a:xfrm>
                <a:off x="-97662" y="1082008"/>
                <a:ext cx="0" cy="12211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1" name="Google Shape;81;p13"/>
              <p:cNvCxnSpPr/>
              <p:nvPr/>
            </p:nvCxnSpPr>
            <p:spPr>
              <a:xfrm>
                <a:off x="-97662" y="1539143"/>
                <a:ext cx="0" cy="12211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2" name="Google Shape;82;p13"/>
              <p:cNvCxnSpPr/>
              <p:nvPr/>
            </p:nvCxnSpPr>
            <p:spPr>
              <a:xfrm>
                <a:off x="-97662" y="6111142"/>
                <a:ext cx="0" cy="12211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3" name="Google Shape;83;p13"/>
              <p:cNvCxnSpPr/>
              <p:nvPr/>
            </p:nvCxnSpPr>
            <p:spPr>
              <a:xfrm rot="10800000">
                <a:off x="-158720" y="4075647"/>
                <a:ext cx="122113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4" name="Google Shape;84;p13"/>
              <p:cNvCxnSpPr/>
              <p:nvPr/>
            </p:nvCxnSpPr>
            <p:spPr>
              <a:xfrm rot="10800000">
                <a:off x="-158720" y="3679446"/>
                <a:ext cx="122113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5" name="Google Shape;85;p13"/>
              <p:cNvCxnSpPr/>
              <p:nvPr/>
            </p:nvCxnSpPr>
            <p:spPr>
              <a:xfrm rot="10800000">
                <a:off x="-158720" y="5773880"/>
                <a:ext cx="122113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</p:grpSp>
      </p:grpSp>
      <p:pic>
        <p:nvPicPr>
          <p:cNvPr id="86" name="Google Shape;86;p13" descr="RGB_White-Seal_White-Mark_SC_Horizontal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72200" y="4767700"/>
            <a:ext cx="1714500" cy="28779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634588" y="4864687"/>
            <a:ext cx="50941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imes New Roman"/>
              <a:buNone/>
              <a:defRPr sz="800"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imes New Roman"/>
              <a:buNone/>
              <a:defRPr sz="800"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imes New Roman"/>
              <a:buNone/>
              <a:defRPr sz="800"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imes New Roman"/>
              <a:buNone/>
              <a:defRPr sz="800"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imes New Roman"/>
              <a:buNone/>
              <a:defRPr sz="800"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imes New Roman"/>
              <a:buNone/>
              <a:defRPr sz="800"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imes New Roman"/>
              <a:buNone/>
              <a:defRPr sz="800"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imes New Roman"/>
              <a:buNone/>
              <a:defRPr sz="800"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imes New Roman"/>
              <a:buNone/>
              <a:defRPr sz="800"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4" r:id="rId3"/>
    <p:sldLayoutId id="2147483707" r:id="rId4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61"/>
          <p:cNvSpPr txBox="1">
            <a:spLocks noGrp="1"/>
          </p:cNvSpPr>
          <p:nvPr>
            <p:ph type="title" idx="4294967295"/>
          </p:nvPr>
        </p:nvSpPr>
        <p:spPr>
          <a:xfrm>
            <a:off x="0" y="362738"/>
            <a:ext cx="9144000" cy="31625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>
              <a:buSzPts val="1800"/>
            </a:pPr>
            <a:r>
              <a:rPr lang="en-US" sz="3600" dirty="0">
                <a:solidFill>
                  <a:srgbClr val="FFFF00"/>
                </a:solidFill>
              </a:rPr>
              <a:t>Overview of the Main Accelerator R&amp;D Topics and Objectives </a:t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</a:rPr>
              <a:t>for Muon Collider 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- Based on the US MAP Design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Study</a:t>
            </a:r>
            <a:br>
              <a:rPr lang="en-US" sz="4000" dirty="0">
                <a:solidFill>
                  <a:srgbClr val="FFFF00"/>
                </a:solidFill>
              </a:rPr>
            </a:br>
            <a:br>
              <a:rPr lang="en-US" sz="2000" dirty="0">
                <a:solidFill>
                  <a:srgbClr val="FFFF00"/>
                </a:solidFill>
                <a:latin typeface="Franklin Gothic Medium" panose="020B0603020102020204" pitchFamily="34" charset="0"/>
                <a:cs typeface="Arial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Franklin Gothic Medium" panose="020B0603020102020204" pitchFamily="34" charset="0"/>
                <a:cs typeface="Arial" pitchFamily="34" charset="0"/>
              </a:rPr>
              <a:t>Derun Li</a:t>
            </a:r>
            <a:endParaRPr sz="20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134" name="Google Shape;2134;p61"/>
          <p:cNvSpPr txBox="1"/>
          <p:nvPr/>
        </p:nvSpPr>
        <p:spPr>
          <a:xfrm>
            <a:off x="742013" y="3153747"/>
            <a:ext cx="7659973" cy="126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05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05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Accelerator Technology and Applied Physics Division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Lawrence Berkeley National Laboratory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Berkeley Snowmass Meeting, Friday, December 10, 2021</a:t>
            </a:r>
            <a:endParaRPr sz="16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ECD566-4B05-D740-B2FC-277666419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494" y="700549"/>
            <a:ext cx="8930148" cy="3959941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Accelerator and beam physics (Advanced Modeling Program)</a:t>
            </a:r>
          </a:p>
          <a:p>
            <a:pPr lvl="1">
              <a:spcBef>
                <a:spcPts val="375"/>
              </a:spcBef>
              <a:spcAft>
                <a:spcPts val="375"/>
              </a:spcAft>
              <a:buClr>
                <a:srgbClr val="0070C0"/>
              </a:buClr>
              <a:buFont typeface="System Font Regular"/>
              <a:buChar char="−"/>
            </a:pPr>
            <a:r>
              <a:rPr lang="en-US" altLang="en-US" b="1" dirty="0">
                <a:solidFill>
                  <a:srgbClr val="0070C0"/>
                </a:solidFill>
              </a:rPr>
              <a:t>Lattice designs and final cooling using </a:t>
            </a:r>
            <a:r>
              <a:rPr lang="en-US" b="1" u="sng" dirty="0">
                <a:solidFill>
                  <a:srgbClr val="0070C0"/>
                </a:solidFill>
              </a:rPr>
              <a:t>Parametric Resonance Ionization Cooling </a:t>
            </a:r>
            <a:r>
              <a:rPr lang="en-US" b="1" dirty="0">
                <a:solidFill>
                  <a:srgbClr val="0070C0"/>
                </a:solidFill>
              </a:rPr>
              <a:t>channel</a:t>
            </a:r>
            <a:endParaRPr lang="en-US" altLang="en-US" b="1" dirty="0">
              <a:solidFill>
                <a:srgbClr val="0070C0"/>
              </a:solidFill>
            </a:endParaRPr>
          </a:p>
          <a:p>
            <a:pPr marL="1144588" lvl="2" indent="-227013">
              <a:spcBef>
                <a:spcPts val="375"/>
              </a:spcBef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Shorter cooling channel designs;</a:t>
            </a:r>
          </a:p>
          <a:p>
            <a:pPr marL="1144588" lvl="2" indent="-227013">
              <a:spcBef>
                <a:spcPts val="375"/>
              </a:spcBef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End-to-end lattice designs for acceleration towards </a:t>
            </a:r>
            <a:r>
              <a:rPr lang="en-US" altLang="en-US" dirty="0" err="1">
                <a:solidFill>
                  <a:schemeClr val="tx1"/>
                </a:solidFill>
              </a:rPr>
              <a:t>TeV</a:t>
            </a:r>
            <a:r>
              <a:rPr lang="en-US" altLang="en-US" dirty="0">
                <a:solidFill>
                  <a:schemeClr val="tx1"/>
                </a:solidFill>
              </a:rPr>
              <a:t>-scale energies;</a:t>
            </a:r>
          </a:p>
          <a:p>
            <a:pPr marL="1144588" lvl="2" indent="-227013">
              <a:spcBef>
                <a:spcPts val="375"/>
              </a:spcBef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Collider ring lattice designs for &gt; 3 </a:t>
            </a:r>
            <a:r>
              <a:rPr lang="en-US" altLang="en-US" dirty="0" err="1">
                <a:solidFill>
                  <a:schemeClr val="tx1"/>
                </a:solidFill>
              </a:rPr>
              <a:t>TeV</a:t>
            </a:r>
            <a:r>
              <a:rPr lang="en-US" altLang="en-US" dirty="0">
                <a:solidFill>
                  <a:schemeClr val="tx1"/>
                </a:solidFill>
              </a:rPr>
              <a:t>  Center of Mass.</a:t>
            </a:r>
          </a:p>
          <a:p>
            <a:r>
              <a:rPr lang="en-US" altLang="en-US" b="1" dirty="0"/>
              <a:t>Magnet technology (Berkeley Center for Magnet Technology)</a:t>
            </a:r>
          </a:p>
          <a:p>
            <a:pPr lvl="1">
              <a:spcBef>
                <a:spcPts val="375"/>
              </a:spcBef>
              <a:spcAft>
                <a:spcPts val="375"/>
              </a:spcAft>
              <a:buClr>
                <a:srgbClr val="0070C0"/>
              </a:buClr>
              <a:buFont typeface="System Font Regular"/>
              <a:buChar char="−"/>
            </a:pPr>
            <a:r>
              <a:rPr lang="en-US" altLang="en-US" b="1" dirty="0">
                <a:solidFill>
                  <a:srgbClr val="0070C0"/>
                </a:solidFill>
              </a:rPr>
              <a:t>High field, multi-Tesla SC magnets for muon production; </a:t>
            </a:r>
          </a:p>
          <a:p>
            <a:pPr lvl="1">
              <a:spcBef>
                <a:spcPts val="375"/>
              </a:spcBef>
              <a:spcAft>
                <a:spcPts val="375"/>
              </a:spcAft>
              <a:buClr>
                <a:srgbClr val="0070C0"/>
              </a:buClr>
              <a:buFont typeface="System Font Regular"/>
              <a:buChar char="−"/>
            </a:pPr>
            <a:r>
              <a:rPr lang="en-US" altLang="en-US" b="1" dirty="0">
                <a:solidFill>
                  <a:srgbClr val="0070C0"/>
                </a:solidFill>
              </a:rPr>
              <a:t>Large bore high-field magnets for cooling, acceleration and collision (dipole, solenoids and quadrupoles);</a:t>
            </a:r>
          </a:p>
          <a:p>
            <a:pPr lvl="1">
              <a:spcBef>
                <a:spcPts val="375"/>
              </a:spcBef>
              <a:spcAft>
                <a:spcPts val="375"/>
              </a:spcAft>
              <a:buClr>
                <a:srgbClr val="0070C0"/>
              </a:buClr>
              <a:buFont typeface="System Font Regular"/>
              <a:buChar char="−"/>
            </a:pPr>
            <a:r>
              <a:rPr lang="en-US" altLang="en-US" b="1" dirty="0">
                <a:solidFill>
                  <a:srgbClr val="0070C0"/>
                </a:solidFill>
              </a:rPr>
              <a:t>HTS material R&amp;D. </a:t>
            </a:r>
          </a:p>
          <a:p>
            <a:pPr>
              <a:lnSpc>
                <a:spcPct val="110000"/>
              </a:lnSpc>
            </a:pPr>
            <a:r>
              <a:rPr lang="en-US" altLang="en-US" b="1" dirty="0"/>
              <a:t>RF technology (Berkeley Accelerator Controls and Instrumentation) </a:t>
            </a:r>
          </a:p>
          <a:p>
            <a:pPr lvl="1">
              <a:spcBef>
                <a:spcPts val="375"/>
              </a:spcBef>
              <a:spcAft>
                <a:spcPts val="375"/>
              </a:spcAft>
              <a:buClr>
                <a:srgbClr val="0070C0"/>
              </a:buClr>
              <a:buFont typeface="System Font Regular"/>
              <a:buChar char="−"/>
            </a:pPr>
            <a:r>
              <a:rPr lang="en-US" altLang="en-US" b="1" dirty="0">
                <a:solidFill>
                  <a:srgbClr val="0070C0"/>
                </a:solidFill>
              </a:rPr>
              <a:t>High gradient, robust normal conducting RF cavities for cooling (a world leading role now);</a:t>
            </a:r>
          </a:p>
          <a:p>
            <a:pPr lvl="1">
              <a:spcBef>
                <a:spcPts val="375"/>
              </a:spcBef>
              <a:spcAft>
                <a:spcPts val="375"/>
              </a:spcAft>
              <a:buClr>
                <a:srgbClr val="0070C0"/>
              </a:buClr>
              <a:buFont typeface="System Font Regular"/>
              <a:buChar char="−"/>
            </a:pPr>
            <a:r>
              <a:rPr lang="en-US" altLang="en-US" b="1" dirty="0">
                <a:solidFill>
                  <a:srgbClr val="0070C0"/>
                </a:solidFill>
              </a:rPr>
              <a:t>Advanced RF designs with AI; </a:t>
            </a:r>
          </a:p>
          <a:p>
            <a:pPr lvl="1">
              <a:spcBef>
                <a:spcPts val="375"/>
              </a:spcBef>
              <a:spcAft>
                <a:spcPts val="375"/>
              </a:spcAft>
              <a:buClr>
                <a:srgbClr val="0070C0"/>
              </a:buClr>
              <a:buFont typeface="System Font Regular"/>
              <a:buChar char="−"/>
            </a:pPr>
            <a:r>
              <a:rPr lang="en-US" altLang="en-US" b="1" dirty="0">
                <a:solidFill>
                  <a:srgbClr val="0070C0"/>
                </a:solidFill>
              </a:rPr>
              <a:t>Front-end system for high intensity proton driver (delivered PIP-II RFQ injector in 2015); </a:t>
            </a:r>
          </a:p>
          <a:p>
            <a:pPr lvl="1">
              <a:spcBef>
                <a:spcPts val="375"/>
              </a:spcBef>
              <a:spcAft>
                <a:spcPts val="375"/>
              </a:spcAft>
              <a:buClr>
                <a:srgbClr val="0070C0"/>
              </a:buClr>
              <a:buFont typeface="System Font Regular"/>
              <a:buChar char="−"/>
            </a:pPr>
            <a:r>
              <a:rPr lang="en-US" altLang="en-US" b="1" dirty="0">
                <a:solidFill>
                  <a:srgbClr val="0070C0"/>
                </a:solidFill>
              </a:rPr>
              <a:t>Advanced FPGA-based (</a:t>
            </a:r>
            <a:r>
              <a:rPr lang="en-US" altLang="en-US" b="1" dirty="0">
                <a:solidFill>
                  <a:srgbClr val="00B050"/>
                </a:solidFill>
              </a:rPr>
              <a:t>could be further enhanced by ML-based fast controls – under development now</a:t>
            </a:r>
            <a:r>
              <a:rPr lang="en-US" altLang="en-US" b="1" dirty="0">
                <a:solidFill>
                  <a:srgbClr val="0070C0"/>
                </a:solidFill>
              </a:rPr>
              <a:t>) low level RF controls for accelerator complex.</a:t>
            </a:r>
            <a:endParaRPr lang="en-US" altLang="en-US" sz="1700" dirty="0">
              <a:solidFill>
                <a:srgbClr val="0070C0"/>
              </a:solidFill>
            </a:endParaRPr>
          </a:p>
          <a:p>
            <a:pPr marL="139700" indent="0">
              <a:spcBef>
                <a:spcPts val="375"/>
              </a:spcBef>
              <a:spcAft>
                <a:spcPts val="375"/>
              </a:spcAft>
              <a:buNone/>
            </a:pPr>
            <a:endParaRPr lang="en-US" altLang="en-US" sz="1900" dirty="0">
              <a:solidFill>
                <a:schemeClr val="tx1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FD97D-3AC2-A147-86F8-33B15139691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0" y="83855"/>
            <a:ext cx="8930148" cy="553083"/>
          </a:xfrm>
        </p:spPr>
        <p:txBody>
          <a:bodyPr>
            <a:normAutofit/>
          </a:bodyPr>
          <a:lstStyle/>
          <a:p>
            <a:r>
              <a:rPr lang="en-US" dirty="0"/>
              <a:t>Berkeley Lab opportunities for MC   </a:t>
            </a:r>
          </a:p>
        </p:txBody>
      </p:sp>
    </p:spTree>
    <p:extLst>
      <p:ext uri="{BB962C8B-B14F-4D97-AF65-F5344CB8AC3E}">
        <p14:creationId xmlns:p14="http://schemas.microsoft.com/office/powerpoint/2010/main" val="3163817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6F330-906C-3848-B9E6-DBED60C12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C6C49-9C88-474E-98A1-0077BE3B4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39" y="685800"/>
            <a:ext cx="8931291" cy="3935062"/>
          </a:xfrm>
        </p:spPr>
        <p:txBody>
          <a:bodyPr>
            <a:normAutofit fontScale="85000" lnSpcReduction="10000"/>
          </a:bodyPr>
          <a:lstStyle/>
          <a:p>
            <a:pPr marL="344488" indent="-230188">
              <a:lnSpc>
                <a:spcPct val="106000"/>
              </a:lnSpc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cs typeface="Arial" panose="020B0604020202020204" pitchFamily="34" charset="0"/>
              </a:rPr>
              <a:t>Significant progress and effort for future energy frontier colliders and technology development; valuable experience in operational machines and new machine studies </a:t>
            </a:r>
          </a:p>
          <a:p>
            <a:pPr lvl="1" defTabSz="914400">
              <a:lnSpc>
                <a:spcPct val="106000"/>
              </a:lnSpc>
              <a:buFont typeface="System Font Regular"/>
              <a:buChar char="−"/>
            </a:pPr>
            <a:r>
              <a:rPr lang="en-US" sz="1400" dirty="0">
                <a:solidFill>
                  <a:srgbClr val="0070C0"/>
                </a:solidFill>
                <a:cs typeface="Arial" panose="020B0604020202020204" pitchFamily="34" charset="0"/>
              </a:rPr>
              <a:t>ILC, CLIC, FCC-</a:t>
            </a:r>
            <a:r>
              <a:rPr lang="en-US" sz="1400" i="1" dirty="0" err="1">
                <a:solidFill>
                  <a:srgbClr val="0070C0"/>
                </a:solidFill>
                <a:cs typeface="Arial" panose="020B0604020202020204" pitchFamily="34" charset="0"/>
              </a:rPr>
              <a:t>ee</a:t>
            </a:r>
            <a:r>
              <a:rPr lang="en-US" sz="1400" dirty="0">
                <a:solidFill>
                  <a:srgbClr val="0070C0"/>
                </a:solidFill>
                <a:cs typeface="Arial" panose="020B0604020202020204" pitchFamily="34" charset="0"/>
              </a:rPr>
              <a:t>, -</a:t>
            </a:r>
            <a:r>
              <a:rPr lang="en-US" sz="1400" i="1" dirty="0" err="1">
                <a:solidFill>
                  <a:srgbClr val="0070C0"/>
                </a:solidFill>
                <a:cs typeface="Arial" panose="020B0604020202020204" pitchFamily="34" charset="0"/>
              </a:rPr>
              <a:t>hh</a:t>
            </a:r>
            <a:r>
              <a:rPr lang="en-US" sz="1400" dirty="0">
                <a:solidFill>
                  <a:srgbClr val="0070C0"/>
                </a:solidFill>
                <a:cs typeface="Arial" panose="020B0604020202020204" pitchFamily="34" charset="0"/>
              </a:rPr>
              <a:t>, CEPC, </a:t>
            </a:r>
            <a:r>
              <a:rPr lang="el-GR" sz="1400" i="1" dirty="0">
                <a:solidFill>
                  <a:srgbClr val="0070C0"/>
                </a:solidFill>
              </a:rPr>
              <a:t>μ</a:t>
            </a:r>
            <a:r>
              <a:rPr lang="en-US" sz="1400" dirty="0">
                <a:solidFill>
                  <a:srgbClr val="0070C0"/>
                </a:solidFill>
              </a:rPr>
              <a:t>-Colliders, C</a:t>
            </a:r>
            <a:r>
              <a:rPr lang="en-US" sz="1400" baseline="30000" dirty="0">
                <a:solidFill>
                  <a:srgbClr val="0070C0"/>
                </a:solidFill>
              </a:rPr>
              <a:t>3</a:t>
            </a:r>
            <a:r>
              <a:rPr lang="en-US" sz="1400" dirty="0">
                <a:solidFill>
                  <a:srgbClr val="0070C0"/>
                </a:solidFill>
              </a:rPr>
              <a:t>, laser plasma acceleration, …</a:t>
            </a:r>
          </a:p>
          <a:p>
            <a:pPr lvl="1">
              <a:lnSpc>
                <a:spcPct val="106000"/>
              </a:lnSpc>
              <a:buFont typeface="System Font Regular"/>
              <a:buChar char="−"/>
            </a:pPr>
            <a:r>
              <a:rPr lang="en-US" sz="1400" dirty="0">
                <a:solidFill>
                  <a:srgbClr val="0070C0"/>
                </a:solidFill>
                <a:cs typeface="Arial" panose="020B0604020202020204" pitchFamily="34" charset="0"/>
              </a:rPr>
              <a:t>Better positioned for in-depth evaluation of physics and technology readiness;</a:t>
            </a:r>
          </a:p>
          <a:p>
            <a:pPr lvl="1">
              <a:lnSpc>
                <a:spcPct val="106000"/>
              </a:lnSpc>
              <a:buFont typeface="System Font Regular"/>
              <a:buChar char="−"/>
            </a:pPr>
            <a:r>
              <a:rPr lang="en-US" sz="1400" b="1" dirty="0">
                <a:solidFill>
                  <a:srgbClr val="C00000"/>
                </a:solidFill>
                <a:cs typeface="Arial" panose="020B0604020202020204" pitchFamily="34" charset="0"/>
              </a:rPr>
              <a:t>Power and costs </a:t>
            </a: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– technology breakthrough and cost reduction </a:t>
            </a:r>
          </a:p>
          <a:p>
            <a:pPr marL="344488" indent="-230188">
              <a:lnSpc>
                <a:spcPct val="106000"/>
              </a:lnSpc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cs typeface="Arial" panose="020B0604020202020204" pitchFamily="34" charset="0"/>
              </a:rPr>
              <a:t>Higgs Factories Implementation</a:t>
            </a:r>
          </a:p>
          <a:p>
            <a:pPr lvl="1" defTabSz="914400">
              <a:lnSpc>
                <a:spcPct val="106000"/>
              </a:lnSpc>
              <a:buFont typeface="System Font Regular"/>
              <a:buChar char="−"/>
            </a:pPr>
            <a:r>
              <a:rPr lang="en-US" sz="1400" dirty="0">
                <a:solidFill>
                  <a:srgbClr val="0070C0"/>
                </a:solidFill>
                <a:cs typeface="Arial" panose="020B0604020202020204" pitchFamily="34" charset="0"/>
              </a:rPr>
              <a:t>A few feasible options on table;</a:t>
            </a:r>
          </a:p>
          <a:p>
            <a:pPr lvl="1" defTabSz="914400">
              <a:lnSpc>
                <a:spcPct val="106000"/>
              </a:lnSpc>
              <a:buFont typeface="System Font Regular"/>
              <a:buChar char="−"/>
            </a:pPr>
            <a:r>
              <a:rPr lang="en-US" sz="1400" dirty="0">
                <a:solidFill>
                  <a:srgbClr val="0070C0"/>
                </a:solidFill>
                <a:cs typeface="Arial" panose="020B0604020202020204" pitchFamily="34" charset="0"/>
              </a:rPr>
              <a:t>The choice will define the high-energy future collider path.</a:t>
            </a:r>
          </a:p>
          <a:p>
            <a:pPr marL="344488" indent="-230188">
              <a:lnSpc>
                <a:spcPct val="106000"/>
              </a:lnSpc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cs typeface="Arial" panose="020B0604020202020204" pitchFamily="34" charset="0"/>
              </a:rPr>
              <a:t>Energy Frontier Colliders</a:t>
            </a:r>
          </a:p>
          <a:p>
            <a:pPr lvl="1">
              <a:lnSpc>
                <a:spcPct val="106000"/>
              </a:lnSpc>
              <a:buFont typeface="System Font Regular"/>
              <a:buChar char="−"/>
            </a:pPr>
            <a:r>
              <a:rPr lang="en-US" sz="1400" dirty="0">
                <a:solidFill>
                  <a:srgbClr val="0070C0"/>
                </a:solidFill>
                <a:cs typeface="Arial" panose="020B0604020202020204" pitchFamily="34" charset="0"/>
              </a:rPr>
              <a:t>Demand very high electrical power &amp; cost; some options to save;</a:t>
            </a:r>
          </a:p>
          <a:p>
            <a:pPr lvl="1">
              <a:lnSpc>
                <a:spcPct val="106000"/>
              </a:lnSpc>
              <a:buFont typeface="System Font Regular"/>
              <a:buChar char="−"/>
            </a:pPr>
            <a:r>
              <a:rPr lang="en-US" sz="1400" dirty="0">
                <a:solidFill>
                  <a:srgbClr val="0070C0"/>
                </a:solidFill>
                <a:cs typeface="Arial" panose="020B0604020202020204" pitchFamily="34" charset="0"/>
              </a:rPr>
              <a:t>Each machine option has its own set of key R&amp;D items for future;</a:t>
            </a:r>
          </a:p>
          <a:p>
            <a:pPr lvl="1">
              <a:lnSpc>
                <a:spcPct val="106000"/>
              </a:lnSpc>
              <a:buFont typeface="System Font Regular"/>
              <a:buChar char="−"/>
            </a:pPr>
            <a:r>
              <a:rPr lang="en-US" sz="1400" dirty="0">
                <a:solidFill>
                  <a:srgbClr val="0070C0"/>
                </a:solidFill>
                <a:cs typeface="Arial" panose="020B0604020202020204" pitchFamily="34" charset="0"/>
              </a:rPr>
              <a:t>All colliders option benefit from core acceleration technology R&amp;D</a:t>
            </a:r>
          </a:p>
          <a:p>
            <a:pPr marL="1203325" lvl="2" indent="-155575">
              <a:lnSpc>
                <a:spcPct val="106000"/>
              </a:lnSpc>
              <a:buClr>
                <a:srgbClr val="C00000"/>
              </a:buClr>
            </a:pPr>
            <a:r>
              <a:rPr lang="en-US" sz="1400" b="1" dirty="0">
                <a:solidFill>
                  <a:srgbClr val="C00000"/>
                </a:solidFill>
                <a:cs typeface="Arial" panose="020B0604020202020204" pitchFamily="34" charset="0"/>
              </a:rPr>
              <a:t>SC magnets, NCRF/SRF</a:t>
            </a:r>
            <a:r>
              <a:rPr lang="en-US" sz="1400" dirty="0">
                <a:solidFill>
                  <a:srgbClr val="0070C0"/>
                </a:solidFill>
                <a:cs typeface="Arial" panose="020B0604020202020204" pitchFamily="34" charset="0"/>
              </a:rPr>
              <a:t> and </a:t>
            </a:r>
            <a:r>
              <a:rPr lang="en-US" sz="1400" dirty="0">
                <a:solidFill>
                  <a:srgbClr val="00B050"/>
                </a:solidFill>
                <a:cs typeface="Arial" panose="020B0604020202020204" pitchFamily="34" charset="0"/>
              </a:rPr>
              <a:t>laser plasma acceleration</a:t>
            </a:r>
            <a:r>
              <a:rPr lang="en-US" sz="1400" dirty="0">
                <a:solidFill>
                  <a:srgbClr val="0070C0"/>
                </a:solidFill>
                <a:cs typeface="Arial" panose="020B0604020202020204" pitchFamily="34" charset="0"/>
              </a:rPr>
              <a:t>. </a:t>
            </a:r>
          </a:p>
          <a:p>
            <a:pPr marL="344488" indent="-230188">
              <a:lnSpc>
                <a:spcPct val="106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600" b="1" dirty="0">
                <a:solidFill>
                  <a:srgbClr val="C00000"/>
                </a:solidFill>
                <a:cs typeface="Arial" panose="020B0604020202020204" pitchFamily="34" charset="0"/>
              </a:rPr>
              <a:t>A series of Workshops in each R&amp;D area have been scheduled to define future roadmap before Snowmass-2022, white papers for MC interest under development, including MC International Community (CERN) </a:t>
            </a:r>
          </a:p>
          <a:p>
            <a:pPr marL="344488" indent="-230188">
              <a:lnSpc>
                <a:spcPct val="106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600" b="1" dirty="0">
                <a:solidFill>
                  <a:srgbClr val="C00000"/>
                </a:solidFill>
                <a:cs typeface="Arial" panose="020B0604020202020204" pitchFamily="34" charset="0"/>
              </a:rPr>
              <a:t>A white paper from Muon Collider Forum (with option of site filler in the US) in progress  </a:t>
            </a:r>
          </a:p>
          <a:p>
            <a:pPr marL="801688" lvl="1" indent="-230188">
              <a:lnSpc>
                <a:spcPct val="106000"/>
              </a:lnSpc>
              <a:buFont typeface="Arial" pitchFamily="34" charset="0"/>
              <a:buChar char="•"/>
            </a:pPr>
            <a:r>
              <a:rPr lang="en-US" sz="1400" b="1" dirty="0">
                <a:solidFill>
                  <a:schemeClr val="accent1"/>
                </a:solidFill>
                <a:cs typeface="Arial" panose="020B0604020202020204" pitchFamily="34" charset="0"/>
              </a:rPr>
              <a:t>A dedicated workshop on accelerator R&amp;D needs for Muon Collider will be held in late January of 2022. </a:t>
            </a:r>
          </a:p>
        </p:txBody>
      </p:sp>
    </p:spTree>
    <p:extLst>
      <p:ext uri="{BB962C8B-B14F-4D97-AF65-F5344CB8AC3E}">
        <p14:creationId xmlns:p14="http://schemas.microsoft.com/office/powerpoint/2010/main" val="2483961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Muon Collider (MC) Has a Smaller </a:t>
            </a:r>
            <a:r>
              <a:rPr lang="en-US" sz="2400" dirty="0"/>
              <a:t>F</a:t>
            </a:r>
            <a:r>
              <a:rPr lang="en-US" sz="2400" dirty="0">
                <a:latin typeface="Franklin Gothic Medium" panose="020B0603020102020204" pitchFamily="34" charset="0"/>
              </a:rPr>
              <a:t>ootprint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78931" y="3957616"/>
            <a:ext cx="8982568" cy="62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374E5F"/>
              </a:buClr>
              <a:buChar char="•"/>
              <a:defRPr sz="2400">
                <a:solidFill>
                  <a:srgbClr val="374E5F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74E5F"/>
              </a:buClr>
              <a:buChar char="•"/>
              <a:defRPr sz="2000">
                <a:solidFill>
                  <a:srgbClr val="374E5F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74E5F"/>
              </a:buClr>
              <a:buChar char="•"/>
              <a:defRPr>
                <a:solidFill>
                  <a:srgbClr val="374E5F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74E5F"/>
              </a:buClr>
              <a:buChar char="•"/>
              <a:defRPr sz="1600">
                <a:solidFill>
                  <a:srgbClr val="374E5F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74E5F"/>
              </a:buClr>
              <a:buChar char="•"/>
              <a:defRPr sz="1400">
                <a:solidFill>
                  <a:srgbClr val="374E5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74E5F"/>
              </a:buClr>
              <a:buChar char="•"/>
              <a:defRPr sz="1400">
                <a:solidFill>
                  <a:srgbClr val="374E5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74E5F"/>
              </a:buClr>
              <a:buChar char="•"/>
              <a:defRPr sz="1400">
                <a:solidFill>
                  <a:srgbClr val="374E5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74E5F"/>
              </a:buClr>
              <a:buChar char="•"/>
              <a:defRPr sz="1400">
                <a:solidFill>
                  <a:srgbClr val="374E5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74E5F"/>
              </a:buClr>
              <a:buChar char="•"/>
              <a:defRPr sz="1400">
                <a:solidFill>
                  <a:srgbClr val="374E5F"/>
                </a:solidFill>
                <a:latin typeface="Arial" charset="0"/>
              </a:defRPr>
            </a:lvl9pPr>
          </a:lstStyle>
          <a:p>
            <a:pPr marL="0" indent="0"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1800" b="1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A Muon Collider would offer a precision probe of fundamental interactions, but in a much smaller footprint (may fit Fermilab site) as compared to electron or proton colliders</a:t>
            </a:r>
          </a:p>
          <a:p>
            <a:pPr lvl="1">
              <a:spcBef>
                <a:spcPts val="450"/>
              </a:spcBef>
              <a:spcAft>
                <a:spcPts val="450"/>
              </a:spcAft>
              <a:buNone/>
            </a:pPr>
            <a:endParaRPr lang="en-US" altLang="en-US" sz="1650" b="1" baseline="30000" dirty="0">
              <a:latin typeface="Franklin Gothic Medium" panose="020B06030201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031BE55-FABC-4C9A-BE50-60B9F0FAF228}"/>
              </a:ext>
            </a:extLst>
          </p:cNvPr>
          <p:cNvGrpSpPr>
            <a:grpSpLocks noChangeAspect="1"/>
          </p:cNvGrpSpPr>
          <p:nvPr/>
        </p:nvGrpSpPr>
        <p:grpSpPr>
          <a:xfrm>
            <a:off x="371259" y="691819"/>
            <a:ext cx="3137800" cy="3309452"/>
            <a:chOff x="2590800" y="1371600"/>
            <a:chExt cx="4069080" cy="4291676"/>
          </a:xfrm>
        </p:grpSpPr>
        <p:pic>
          <p:nvPicPr>
            <p:cNvPr id="6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1447800"/>
              <a:ext cx="4069080" cy="419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638800" y="2667000"/>
              <a:ext cx="697588" cy="38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C000"/>
                  </a:solidFill>
                </a:rPr>
                <a:t>LHC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95799" y="1371600"/>
              <a:ext cx="638597" cy="32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FF00"/>
                  </a:solidFill>
                </a:rPr>
                <a:t>CLIC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33800" y="2133599"/>
              <a:ext cx="604315" cy="38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accent1">
                      <a:lumMod val="75000"/>
                    </a:schemeClr>
                  </a:solidFill>
                </a:rPr>
                <a:t>ILC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90800" y="2209799"/>
              <a:ext cx="987226" cy="6362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00B0F0"/>
                  </a:solidFill>
                </a:rPr>
                <a:t>Muon</a:t>
              </a:r>
            </a:p>
            <a:p>
              <a:r>
                <a:rPr lang="en-US" sz="1050" dirty="0">
                  <a:solidFill>
                    <a:srgbClr val="00B0F0"/>
                  </a:solidFill>
                </a:rPr>
                <a:t>Collider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10200" y="4343400"/>
              <a:ext cx="1136954" cy="38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C000"/>
                  </a:solidFill>
                </a:rPr>
                <a:t>d=8.4 km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90800" y="3810000"/>
              <a:ext cx="965135" cy="38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00B0F0"/>
                  </a:solidFill>
                </a:rPr>
                <a:t>d=2 km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81399" y="4800601"/>
              <a:ext cx="865182" cy="32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FF00"/>
                  </a:solidFill>
                </a:rPr>
                <a:t>I=30 km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95799" y="5333999"/>
              <a:ext cx="865182" cy="32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FF00"/>
                  </a:solidFill>
                </a:rPr>
                <a:t>I=50 km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2DB2525-DF5E-FB41-90D3-84E80B27548C}"/>
              </a:ext>
            </a:extLst>
          </p:cNvPr>
          <p:cNvSpPr txBox="1"/>
          <p:nvPr/>
        </p:nvSpPr>
        <p:spPr>
          <a:xfrm>
            <a:off x="3607061" y="709438"/>
            <a:ext cx="5378813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Accelerator Physics and technology challenges associated with MC:</a:t>
            </a:r>
          </a:p>
          <a:p>
            <a:pPr marL="576263" lvl="3" indent="-28892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B050"/>
                </a:solidFill>
              </a:rPr>
              <a:t>Muons are ~ 200 times heavier than electrons</a:t>
            </a:r>
          </a:p>
          <a:p>
            <a:pPr marL="576263" lvl="5" indent="-288925">
              <a:spcAft>
                <a:spcPts val="300"/>
              </a:spcAft>
              <a:buClr>
                <a:schemeClr val="tx1"/>
              </a:buClr>
              <a:buFont typeface="System Font Regular"/>
              <a:buChar char="→"/>
            </a:pPr>
            <a:r>
              <a:rPr lang="en-US" dirty="0">
                <a:solidFill>
                  <a:schemeClr val="tx1"/>
                </a:solidFill>
              </a:rPr>
              <a:t>Allow for circular collider option due to much less synchrotron radiation energy, impossible for e</a:t>
            </a:r>
            <a:r>
              <a:rPr lang="en-US" baseline="30000" dirty="0">
                <a:solidFill>
                  <a:schemeClr val="tx1"/>
                </a:solidFill>
              </a:rPr>
              <a:t>-</a:t>
            </a:r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30000" dirty="0">
                <a:solidFill>
                  <a:schemeClr val="tx1"/>
                </a:solidFill>
              </a:rPr>
              <a:t>+ </a:t>
            </a:r>
            <a:r>
              <a:rPr lang="en-US" dirty="0">
                <a:solidFill>
                  <a:schemeClr val="tx1"/>
                </a:solidFill>
              </a:rPr>
              <a:t>circular colliders at </a:t>
            </a:r>
            <a:r>
              <a:rPr lang="en-US" dirty="0" err="1">
                <a:solidFill>
                  <a:schemeClr val="tx1"/>
                </a:solidFill>
              </a:rPr>
              <a:t>TeV</a:t>
            </a:r>
            <a:r>
              <a:rPr lang="en-US" dirty="0">
                <a:solidFill>
                  <a:schemeClr val="tx1"/>
                </a:solidFill>
              </a:rPr>
              <a:t> scale and therefore smaller footprint.</a:t>
            </a:r>
          </a:p>
          <a:p>
            <a:pPr marL="576263" lvl="3" indent="-28892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C00000"/>
                </a:solidFill>
              </a:rPr>
              <a:t>Muons </a:t>
            </a:r>
            <a:r>
              <a:rPr lang="en-US" sz="1600" b="1" u="sng" dirty="0">
                <a:solidFill>
                  <a:srgbClr val="C00000"/>
                </a:solidFill>
              </a:rPr>
              <a:t>decay</a:t>
            </a:r>
            <a:r>
              <a:rPr lang="en-US" sz="1600" b="1" dirty="0">
                <a:solidFill>
                  <a:srgbClr val="C00000"/>
                </a:solidFill>
              </a:rPr>
              <a:t> and are produced with a very </a:t>
            </a:r>
            <a:r>
              <a:rPr lang="en-US" sz="1600" b="1" u="sng" dirty="0">
                <a:solidFill>
                  <a:srgbClr val="C00000"/>
                </a:solidFill>
              </a:rPr>
              <a:t>large transverse emittance </a:t>
            </a:r>
          </a:p>
          <a:p>
            <a:pPr marL="576263" lvl="5" indent="-288925">
              <a:spcAft>
                <a:spcPts val="300"/>
              </a:spcAft>
              <a:buClr>
                <a:schemeClr val="tx1"/>
              </a:buClr>
              <a:buFont typeface="System Font Regular"/>
              <a:buChar char="→"/>
            </a:pPr>
            <a:r>
              <a:rPr lang="en-US" dirty="0">
                <a:solidFill>
                  <a:schemeClr val="tx1"/>
                </a:solidFill>
              </a:rPr>
              <a:t>Accelerator beam physics challenges;</a:t>
            </a:r>
          </a:p>
          <a:p>
            <a:pPr marL="576263" lvl="5" indent="-288925">
              <a:spcAft>
                <a:spcPts val="300"/>
              </a:spcAft>
              <a:buClr>
                <a:schemeClr val="tx1"/>
              </a:buClr>
              <a:buFont typeface="System Font Regular"/>
              <a:buChar char="→"/>
            </a:pPr>
            <a:r>
              <a:rPr lang="en-US" dirty="0">
                <a:solidFill>
                  <a:schemeClr val="tx1"/>
                </a:solidFill>
              </a:rPr>
              <a:t>Requires fast beam manipulation technologies (target and capture, cooling, high gradient NC and SRF acceleration, SC magnets and etc.)</a:t>
            </a:r>
          </a:p>
          <a:p>
            <a:pPr marL="576263" lvl="5" indent="-288925">
              <a:spcAft>
                <a:spcPts val="300"/>
              </a:spcAft>
              <a:buClr>
                <a:schemeClr val="tx1"/>
              </a:buClr>
              <a:buFont typeface="System Font Regular"/>
              <a:buChar char="→"/>
            </a:pPr>
            <a:r>
              <a:rPr lang="en-US" dirty="0">
                <a:solidFill>
                  <a:schemeClr val="tx1"/>
                </a:solidFill>
              </a:rPr>
              <a:t>Must deal with decay particles and neutrino radiation.</a:t>
            </a:r>
          </a:p>
        </p:txBody>
      </p:sp>
    </p:spTree>
    <p:extLst>
      <p:ext uri="{BB962C8B-B14F-4D97-AF65-F5344CB8AC3E}">
        <p14:creationId xmlns:p14="http://schemas.microsoft.com/office/powerpoint/2010/main" val="3008786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791E88-EFA5-CF4E-B229-2351BDFA368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10003" y="126841"/>
            <a:ext cx="8903369" cy="491926"/>
          </a:xfrm>
        </p:spPr>
        <p:txBody>
          <a:bodyPr>
            <a:no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Studies of High Energy Muon Accelerator Capabilities under MAP</a:t>
            </a:r>
          </a:p>
        </p:txBody>
      </p:sp>
      <p:pic>
        <p:nvPicPr>
          <p:cNvPr id="4" name="Picture 3" descr="TUPME012_fig1.pdf">
            <a:extLst>
              <a:ext uri="{FF2B5EF4-FFF2-40B4-BE49-F238E27FC236}">
                <a16:creationId xmlns:a16="http://schemas.microsoft.com/office/drawing/2014/main" id="{30450978-ECD4-A348-A0BA-AE12DAB1E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7577" y="813345"/>
            <a:ext cx="6556346" cy="36930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67A3FB-7298-3F45-8EA5-69F5A6B4734E}"/>
              </a:ext>
            </a:extLst>
          </p:cNvPr>
          <p:cNvSpPr txBox="1"/>
          <p:nvPr/>
        </p:nvSpPr>
        <p:spPr>
          <a:xfrm>
            <a:off x="429328" y="1305630"/>
            <a:ext cx="8451312" cy="270843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2000" b="1" dirty="0">
                <a:solidFill>
                  <a:srgbClr val="C00000"/>
                </a:solidFill>
              </a:rPr>
              <a:t>Accelerator physics and technology challenges include:</a:t>
            </a:r>
          </a:p>
          <a:p>
            <a:pPr marL="915988" lvl="2" indent="-396875">
              <a:buClr>
                <a:srgbClr val="C00000"/>
              </a:buClr>
              <a:buFont typeface="+mj-lt"/>
              <a:buAutoNum type="arabicParenR"/>
            </a:pPr>
            <a:r>
              <a:rPr lang="en-US" sz="1800" b="1" dirty="0">
                <a:solidFill>
                  <a:srgbClr val="FF0000"/>
                </a:solidFill>
              </a:rPr>
              <a:t>Advanced muon beam cooling manipulations and collider design; </a:t>
            </a:r>
          </a:p>
          <a:p>
            <a:pPr marL="915988" lvl="2" indent="-396875">
              <a:buClr>
                <a:srgbClr val="C00000"/>
              </a:buClr>
              <a:buFont typeface="+mj-lt"/>
              <a:buAutoNum type="arabicParenR"/>
            </a:pPr>
            <a:r>
              <a:rPr lang="en-US" sz="1800" b="1" dirty="0">
                <a:solidFill>
                  <a:srgbClr val="FF0000"/>
                </a:solidFill>
              </a:rPr>
              <a:t>High power target; </a:t>
            </a:r>
          </a:p>
          <a:p>
            <a:pPr marL="915988" lvl="2" indent="-396875">
              <a:buClr>
                <a:srgbClr val="C00000"/>
              </a:buClr>
              <a:buFont typeface="+mj-lt"/>
              <a:buAutoNum type="arabicParenR"/>
            </a:pPr>
            <a:r>
              <a:rPr lang="en-US" sz="1800" b="1" dirty="0">
                <a:solidFill>
                  <a:srgbClr val="FF0000"/>
                </a:solidFill>
              </a:rPr>
              <a:t>High gradient NCRF in strong magnetic field (cooling);</a:t>
            </a:r>
          </a:p>
          <a:p>
            <a:pPr marL="915988" lvl="2" indent="-396875">
              <a:buClr>
                <a:srgbClr val="C00000"/>
              </a:buClr>
              <a:buFont typeface="+mj-lt"/>
              <a:buAutoNum type="arabicParenR"/>
            </a:pPr>
            <a:r>
              <a:rPr lang="en-US" sz="1800" b="1" dirty="0">
                <a:solidFill>
                  <a:srgbClr val="FF0000"/>
                </a:solidFill>
              </a:rPr>
              <a:t>SRF for acceleration;</a:t>
            </a:r>
          </a:p>
          <a:p>
            <a:pPr marL="915988" lvl="2" indent="-396875">
              <a:buClr>
                <a:srgbClr val="C00000"/>
              </a:buClr>
              <a:buFont typeface="+mj-lt"/>
              <a:buAutoNum type="arabicParenR"/>
            </a:pPr>
            <a:r>
              <a:rPr lang="en-US" sz="1800" b="1" dirty="0">
                <a:solidFill>
                  <a:srgbClr val="FF0000"/>
                </a:solidFill>
              </a:rPr>
              <a:t>Superconducting magnets.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</a:rPr>
              <a:t>Noticeable progresses under MAP in all the above areas</a:t>
            </a:r>
          </a:p>
          <a:p>
            <a:pPr marL="342900" lvl="2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</a:rPr>
              <a:t>International MICE cooling demonstration </a:t>
            </a:r>
            <a:br>
              <a:rPr lang="en-US" sz="2000" b="1" dirty="0">
                <a:solidFill>
                  <a:srgbClr val="C00000"/>
                </a:solidFill>
              </a:rPr>
            </a:br>
            <a:r>
              <a:rPr lang="en-US" sz="2000" b="1" dirty="0">
                <a:solidFill>
                  <a:srgbClr val="C00000"/>
                </a:solidFill>
              </a:rPr>
              <a:t>( with major contribution from Berkeley Lab)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8A125C-9739-4445-BDC9-5F52C8FC6646}"/>
              </a:ext>
            </a:extLst>
          </p:cNvPr>
          <p:cNvSpPr txBox="1"/>
          <p:nvPr/>
        </p:nvSpPr>
        <p:spPr>
          <a:xfrm>
            <a:off x="429328" y="1305630"/>
            <a:ext cx="8451311" cy="2985433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2000" b="1" dirty="0">
                <a:solidFill>
                  <a:srgbClr val="C00000"/>
                </a:solidFill>
              </a:rPr>
              <a:t>Accelerator physics and technology challenges include:</a:t>
            </a:r>
          </a:p>
          <a:p>
            <a:pPr marL="915988" lvl="2" indent="-396875">
              <a:buClr>
                <a:srgbClr val="C00000"/>
              </a:buClr>
              <a:buFont typeface="+mj-lt"/>
              <a:buAutoNum type="arabicParenR"/>
            </a:pPr>
            <a:r>
              <a:rPr lang="en-US" sz="1800" b="1" dirty="0">
                <a:solidFill>
                  <a:srgbClr val="00B050"/>
                </a:solidFill>
              </a:rPr>
              <a:t>Advanced muon beam cooling manipulations and collider design (AMP); </a:t>
            </a:r>
          </a:p>
          <a:p>
            <a:pPr marL="915988" lvl="2" indent="-396875">
              <a:buClr>
                <a:srgbClr val="C00000"/>
              </a:buClr>
              <a:buFont typeface="+mj-lt"/>
              <a:buAutoNum type="arabicParenR"/>
            </a:pPr>
            <a:r>
              <a:rPr lang="en-US" sz="1800" b="1" dirty="0">
                <a:solidFill>
                  <a:srgbClr val="FF0000"/>
                </a:solidFill>
              </a:rPr>
              <a:t>High power target; </a:t>
            </a:r>
          </a:p>
          <a:p>
            <a:pPr marL="915988" lvl="2" indent="-396875">
              <a:buClr>
                <a:srgbClr val="C00000"/>
              </a:buClr>
              <a:buFont typeface="+mj-lt"/>
              <a:buAutoNum type="arabicParenR"/>
            </a:pPr>
            <a:r>
              <a:rPr lang="en-US" sz="1800" b="1" dirty="0">
                <a:solidFill>
                  <a:srgbClr val="00B050"/>
                </a:solidFill>
              </a:rPr>
              <a:t>High gradient NCRF in strong magnetic field (cooling) (BACI);</a:t>
            </a:r>
          </a:p>
          <a:p>
            <a:pPr marL="915988" lvl="2" indent="-396875">
              <a:buClr>
                <a:srgbClr val="C00000"/>
              </a:buClr>
              <a:buFont typeface="+mj-lt"/>
              <a:buAutoNum type="arabicParenR"/>
            </a:pPr>
            <a:r>
              <a:rPr lang="en-US" sz="1800" b="1" dirty="0">
                <a:solidFill>
                  <a:srgbClr val="FF0000"/>
                </a:solidFill>
              </a:rPr>
              <a:t>SRF for acceleration;</a:t>
            </a:r>
          </a:p>
          <a:p>
            <a:pPr marL="915988" lvl="2" indent="-396875">
              <a:buClr>
                <a:srgbClr val="C00000"/>
              </a:buClr>
              <a:buFont typeface="+mj-lt"/>
              <a:buAutoNum type="arabicParenR"/>
            </a:pPr>
            <a:r>
              <a:rPr lang="en-US" sz="1800" b="1" dirty="0">
                <a:solidFill>
                  <a:srgbClr val="00B050"/>
                </a:solidFill>
              </a:rPr>
              <a:t>Superconducting magnets (BCMT).</a:t>
            </a:r>
          </a:p>
          <a:p>
            <a:pPr marL="228600" indent="2286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</a:rPr>
              <a:t>Noticeable progresses under MAP in all the above areas</a:t>
            </a:r>
          </a:p>
          <a:p>
            <a:pPr marL="228600" lvl="2" indent="2286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</a:rPr>
              <a:t>International MICE cooling demonstration </a:t>
            </a:r>
            <a:br>
              <a:rPr lang="en-US" sz="2000" b="1" dirty="0">
                <a:solidFill>
                  <a:srgbClr val="C00000"/>
                </a:solidFill>
              </a:rPr>
            </a:br>
            <a:r>
              <a:rPr lang="en-US" sz="2000" b="1" dirty="0">
                <a:solidFill>
                  <a:srgbClr val="C00000"/>
                </a:solidFill>
              </a:rPr>
              <a:t>      ( with </a:t>
            </a:r>
            <a:r>
              <a:rPr lang="en-US" sz="2000" b="1" dirty="0">
                <a:solidFill>
                  <a:srgbClr val="00B050"/>
                </a:solidFill>
              </a:rPr>
              <a:t>major hardware contribution from Berkeley Lab</a:t>
            </a:r>
            <a:r>
              <a:rPr lang="en-US" sz="2000" b="1" dirty="0">
                <a:solidFill>
                  <a:srgbClr val="C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1745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56845-8AC5-7448-9257-AC0583564C7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22455" y="91809"/>
            <a:ext cx="8515847" cy="54204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A List of MC Ingredients and Key R&amp;D Challenges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67CDB34-6C7B-A94D-9C44-22438FFA681C}"/>
              </a:ext>
            </a:extLst>
          </p:cNvPr>
          <p:cNvGrpSpPr/>
          <p:nvPr/>
        </p:nvGrpSpPr>
        <p:grpSpPr>
          <a:xfrm>
            <a:off x="180867" y="646600"/>
            <a:ext cx="8681013" cy="3887335"/>
            <a:chOff x="180867" y="646600"/>
            <a:chExt cx="8681013" cy="3887335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D69A2D88-9075-004D-995B-DE794FFF9725}"/>
                </a:ext>
              </a:extLst>
            </p:cNvPr>
            <p:cNvSpPr/>
            <p:nvPr/>
          </p:nvSpPr>
          <p:spPr>
            <a:xfrm>
              <a:off x="189109" y="924682"/>
              <a:ext cx="1424403" cy="435624"/>
            </a:xfrm>
            <a:prstGeom prst="round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Target</a:t>
              </a: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8CE8D3A1-DE9A-1248-B0EA-002FC3D5DFCE}"/>
                </a:ext>
              </a:extLst>
            </p:cNvPr>
            <p:cNvSpPr/>
            <p:nvPr/>
          </p:nvSpPr>
          <p:spPr>
            <a:xfrm>
              <a:off x="190479" y="1475475"/>
              <a:ext cx="1424403" cy="450890"/>
            </a:xfrm>
            <a:prstGeom prst="round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Front End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80E3DDB0-EED9-F541-AA3D-7DC34BF33C06}"/>
                </a:ext>
              </a:extLst>
            </p:cNvPr>
            <p:cNvSpPr/>
            <p:nvPr/>
          </p:nvSpPr>
          <p:spPr>
            <a:xfrm>
              <a:off x="190480" y="2049044"/>
              <a:ext cx="1424403" cy="568924"/>
            </a:xfrm>
            <a:prstGeom prst="round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Cooling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A0455199-0B93-EF49-825F-36938A70C501}"/>
                </a:ext>
              </a:extLst>
            </p:cNvPr>
            <p:cNvSpPr/>
            <p:nvPr/>
          </p:nvSpPr>
          <p:spPr>
            <a:xfrm>
              <a:off x="191851" y="2750501"/>
              <a:ext cx="1424403" cy="568924"/>
            </a:xfrm>
            <a:prstGeom prst="round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Acceleration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3704EB29-02FE-8D41-BDB3-E3FA66FAB836}"/>
                </a:ext>
              </a:extLst>
            </p:cNvPr>
            <p:cNvSpPr/>
            <p:nvPr/>
          </p:nvSpPr>
          <p:spPr>
            <a:xfrm>
              <a:off x="187738" y="3442186"/>
              <a:ext cx="1424403" cy="568924"/>
            </a:xfrm>
            <a:prstGeom prst="round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Collider Ring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B3A4BE6F-5367-CE41-A0EA-FEC3603881BC}"/>
                </a:ext>
              </a:extLst>
            </p:cNvPr>
            <p:cNvSpPr/>
            <p:nvPr/>
          </p:nvSpPr>
          <p:spPr>
            <a:xfrm>
              <a:off x="180867" y="4114215"/>
              <a:ext cx="1424403" cy="418326"/>
            </a:xfrm>
            <a:prstGeom prst="round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MDI/Detector</a:t>
              </a:r>
            </a:p>
          </p:txBody>
        </p:sp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055E098F-9C37-744D-B694-F6F520F10306}"/>
                </a:ext>
              </a:extLst>
            </p:cNvPr>
            <p:cNvSpPr/>
            <p:nvPr/>
          </p:nvSpPr>
          <p:spPr>
            <a:xfrm>
              <a:off x="1693628" y="940584"/>
              <a:ext cx="3580467" cy="418327"/>
            </a:xfrm>
            <a:prstGeom prst="chevron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marR="0" lvl="0" indent="-22383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Multi-MW Targets</a:t>
              </a:r>
            </a:p>
            <a:p>
              <a:pPr marL="285750" marR="0" lvl="0" indent="-22383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High Field, Large Bore Capture Solenoid</a:t>
              </a:r>
            </a:p>
          </p:txBody>
        </p: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1336F6D2-1BAE-214C-A237-6079C093D867}"/>
                </a:ext>
              </a:extLst>
            </p:cNvPr>
            <p:cNvSpPr/>
            <p:nvPr/>
          </p:nvSpPr>
          <p:spPr>
            <a:xfrm>
              <a:off x="5110638" y="941978"/>
              <a:ext cx="3746237" cy="418327"/>
            </a:xfrm>
            <a:prstGeom prst="chevron">
              <a:avLst/>
            </a:prstGeom>
            <a:solidFill>
              <a:schemeClr val="accent5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marR="0" lvl="0" indent="-2286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Ongoing &gt;1 MW target development</a:t>
              </a:r>
            </a:p>
            <a:p>
              <a:pPr marL="228600" marR="0" lvl="0" indent="-2286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Challenging engineering for capture solenoid</a:t>
              </a:r>
            </a:p>
          </p:txBody>
        </p:sp>
        <p:sp>
          <p:nvSpPr>
            <p:cNvPr id="12" name="Chevron 11">
              <a:extLst>
                <a:ext uri="{FF2B5EF4-FFF2-40B4-BE49-F238E27FC236}">
                  <a16:creationId xmlns:a16="http://schemas.microsoft.com/office/drawing/2014/main" id="{A6D6D10E-2496-3541-9570-518A154ABBC9}"/>
                </a:ext>
              </a:extLst>
            </p:cNvPr>
            <p:cNvSpPr/>
            <p:nvPr/>
          </p:nvSpPr>
          <p:spPr>
            <a:xfrm>
              <a:off x="1693628" y="1508037"/>
              <a:ext cx="3581839" cy="418327"/>
            </a:xfrm>
            <a:prstGeom prst="chevron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marR="0" lvl="0" indent="-22383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Energy Deposition in Front-End  Components</a:t>
              </a:r>
            </a:p>
            <a:p>
              <a:pPr marL="285750" marR="0" lvl="0" indent="-22383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RF in Magnetic Fields (see Cooling)</a:t>
              </a:r>
            </a:p>
          </p:txBody>
        </p:sp>
        <p:sp>
          <p:nvSpPr>
            <p:cNvPr id="13" name="Chevron 12">
              <a:extLst>
                <a:ext uri="{FF2B5EF4-FFF2-40B4-BE49-F238E27FC236}">
                  <a16:creationId xmlns:a16="http://schemas.microsoft.com/office/drawing/2014/main" id="{38D55FD9-3F5D-0741-82E3-9A38C9A32AE5}"/>
                </a:ext>
              </a:extLst>
            </p:cNvPr>
            <p:cNvSpPr/>
            <p:nvPr/>
          </p:nvSpPr>
          <p:spPr>
            <a:xfrm>
              <a:off x="5112010" y="1509432"/>
              <a:ext cx="3746237" cy="418327"/>
            </a:xfrm>
            <a:prstGeom prst="chevron">
              <a:avLst/>
            </a:prstGeom>
            <a:solidFill>
              <a:schemeClr val="accent5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marR="0" lvl="0" indent="-2286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Current designs handle energy deposition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Chevron 13">
              <a:extLst>
                <a:ext uri="{FF2B5EF4-FFF2-40B4-BE49-F238E27FC236}">
                  <a16:creationId xmlns:a16="http://schemas.microsoft.com/office/drawing/2014/main" id="{72FA1208-2D79-3445-B57A-F6775E7E4C19}"/>
                </a:ext>
              </a:extLst>
            </p:cNvPr>
            <p:cNvSpPr/>
            <p:nvPr/>
          </p:nvSpPr>
          <p:spPr>
            <a:xfrm>
              <a:off x="1693628" y="2047646"/>
              <a:ext cx="3583211" cy="577291"/>
            </a:xfrm>
            <a:prstGeom prst="chevron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marR="0" lvl="0" indent="-2286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RF in Magnetic Field</a:t>
              </a:r>
            </a:p>
            <a:p>
              <a:pPr marL="228600" marR="0" lvl="0" indent="-2286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High and Very High Field SC Magnets</a:t>
              </a:r>
            </a:p>
            <a:p>
              <a:pPr marL="228600" marR="0" lvl="0" indent="-2286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Overall Ionization Cooling Performance</a:t>
              </a:r>
            </a:p>
          </p:txBody>
        </p:sp>
        <p:sp>
          <p:nvSpPr>
            <p:cNvPr id="15" name="Chevron 14">
              <a:extLst>
                <a:ext uri="{FF2B5EF4-FFF2-40B4-BE49-F238E27FC236}">
                  <a16:creationId xmlns:a16="http://schemas.microsoft.com/office/drawing/2014/main" id="{F679C502-3B6B-2948-81FE-F4CE87B57D24}"/>
                </a:ext>
              </a:extLst>
            </p:cNvPr>
            <p:cNvSpPr/>
            <p:nvPr/>
          </p:nvSpPr>
          <p:spPr>
            <a:xfrm>
              <a:off x="5026851" y="2047646"/>
              <a:ext cx="3835027" cy="585658"/>
            </a:xfrm>
            <a:prstGeom prst="chevron">
              <a:avLst/>
            </a:prstGeom>
            <a:solidFill>
              <a:schemeClr val="accent5"/>
            </a:solidFill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285750" marR="0" lvl="0" indent="-22383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MAP designs use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 MV/m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" pitchFamily="2" charset="2"/>
                </a:rPr>
                <a:t>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" pitchFamily="2" charset="2"/>
                </a:rPr>
                <a:t>50 MV/m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" pitchFamily="2" charset="2"/>
                </a:rPr>
                <a:t>demo</a:t>
              </a:r>
            </a:p>
            <a:p>
              <a:pPr marL="285750" marR="0" lvl="0" indent="-22383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" pitchFamily="2" charset="2"/>
                </a:rPr>
                <a:t>&gt;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" pitchFamily="2" charset="2"/>
                </a:rPr>
                <a:t>30 T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" pitchFamily="2" charset="2"/>
                </a:rPr>
                <a:t> solenoid demonstrated for Final Cooling</a:t>
              </a:r>
            </a:p>
            <a:p>
              <a:pPr marL="285750" marR="0" lvl="0" indent="-22383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" pitchFamily="2" charset="2"/>
                </a:rPr>
                <a:t>Cooling design that achieves most goals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Chevron 15">
              <a:extLst>
                <a:ext uri="{FF2B5EF4-FFF2-40B4-BE49-F238E27FC236}">
                  <a16:creationId xmlns:a16="http://schemas.microsoft.com/office/drawing/2014/main" id="{993A064C-882B-9145-A44A-3B9908922CAA}"/>
                </a:ext>
              </a:extLst>
            </p:cNvPr>
            <p:cNvSpPr/>
            <p:nvPr/>
          </p:nvSpPr>
          <p:spPr>
            <a:xfrm>
              <a:off x="1693628" y="2746314"/>
              <a:ext cx="3583214" cy="568925"/>
            </a:xfrm>
            <a:prstGeom prst="chevron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marR="0" lvl="0" indent="-2286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Acceptance</a:t>
              </a:r>
            </a:p>
            <a:p>
              <a:pPr marL="228600" marR="0" lvl="0" indent="-2286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Ramping System</a:t>
              </a:r>
            </a:p>
            <a:p>
              <a:pPr marL="228600" marR="0" lvl="0" indent="-2286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Self-Consistent Design</a:t>
              </a:r>
            </a:p>
          </p:txBody>
        </p:sp>
        <p:sp>
          <p:nvSpPr>
            <p:cNvPr id="17" name="Chevron 16">
              <a:extLst>
                <a:ext uri="{FF2B5EF4-FFF2-40B4-BE49-F238E27FC236}">
                  <a16:creationId xmlns:a16="http://schemas.microsoft.com/office/drawing/2014/main" id="{6B03B2AD-A525-5245-B81C-D88CF00319CD}"/>
                </a:ext>
              </a:extLst>
            </p:cNvPr>
            <p:cNvSpPr/>
            <p:nvPr/>
          </p:nvSpPr>
          <p:spPr>
            <a:xfrm>
              <a:off x="5026851" y="2747708"/>
              <a:ext cx="3835029" cy="568925"/>
            </a:xfrm>
            <a:prstGeom prst="chevron">
              <a:avLst/>
            </a:prstGeom>
            <a:solidFill>
              <a:schemeClr val="accent5"/>
            </a:solidFill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285750" marR="0" lvl="0" indent="-22383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Designs in place for accel to 125 GeV 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285750" marR="0" lvl="0" indent="-22383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Magnet system development for 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TeV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-scale</a:t>
              </a:r>
            </a:p>
            <a:p>
              <a:pPr marL="285750" marR="0" lvl="0" indent="-22383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Self-consistent design for 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TeV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-scale</a:t>
              </a:r>
            </a:p>
          </p:txBody>
        </p:sp>
        <p:sp>
          <p:nvSpPr>
            <p:cNvPr id="18" name="Chevron 17">
              <a:extLst>
                <a:ext uri="{FF2B5EF4-FFF2-40B4-BE49-F238E27FC236}">
                  <a16:creationId xmlns:a16="http://schemas.microsoft.com/office/drawing/2014/main" id="{322F11A9-3FA9-E24D-BB43-8F0514D37EE0}"/>
                </a:ext>
              </a:extLst>
            </p:cNvPr>
            <p:cNvSpPr/>
            <p:nvPr/>
          </p:nvSpPr>
          <p:spPr>
            <a:xfrm>
              <a:off x="1693628" y="3440792"/>
              <a:ext cx="3584586" cy="568924"/>
            </a:xfrm>
            <a:prstGeom prst="chevron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marR="0" lvl="0" indent="-2222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Magnet Strengths, Apertures, 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and Shielding</a:t>
              </a:r>
            </a:p>
            <a:p>
              <a:pPr marL="228600" marR="0" lvl="0" indent="-2222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High Energy Neutrino Radiation</a:t>
              </a:r>
            </a:p>
          </p:txBody>
        </p:sp>
        <p:sp>
          <p:nvSpPr>
            <p:cNvPr id="19" name="Chevron 18">
              <a:extLst>
                <a:ext uri="{FF2B5EF4-FFF2-40B4-BE49-F238E27FC236}">
                  <a16:creationId xmlns:a16="http://schemas.microsoft.com/office/drawing/2014/main" id="{9D051456-99D8-2F45-9066-059F241A72B3}"/>
                </a:ext>
              </a:extLst>
            </p:cNvPr>
            <p:cNvSpPr/>
            <p:nvPr/>
          </p:nvSpPr>
          <p:spPr>
            <a:xfrm>
              <a:off x="5035093" y="3442186"/>
              <a:ext cx="3825902" cy="568924"/>
            </a:xfrm>
            <a:prstGeom prst="chevron">
              <a:avLst/>
            </a:prstGeom>
            <a:solidFill>
              <a:schemeClr val="accent5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3038" marR="0" lvl="0" indent="-17303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Self-consistent lattices with magnet conceptual design up to 3 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TeV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73038" marR="0" lvl="0" indent="-17303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&gt; ~ 5 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TeV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–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Symbol" pitchFamily="2" charset="2"/>
                  <a:ea typeface="+mn-ea"/>
                  <a:cs typeface="+mn-cs"/>
                </a:rPr>
                <a:t>n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radiation solution required</a:t>
              </a:r>
            </a:p>
          </p:txBody>
        </p:sp>
        <p:sp>
          <p:nvSpPr>
            <p:cNvPr id="20" name="Chevron 19">
              <a:extLst>
                <a:ext uri="{FF2B5EF4-FFF2-40B4-BE49-F238E27FC236}">
                  <a16:creationId xmlns:a16="http://schemas.microsoft.com/office/drawing/2014/main" id="{8BE7715D-AC12-264A-B22B-56770605DDED}"/>
                </a:ext>
              </a:extLst>
            </p:cNvPr>
            <p:cNvSpPr/>
            <p:nvPr/>
          </p:nvSpPr>
          <p:spPr>
            <a:xfrm>
              <a:off x="1693628" y="4114215"/>
              <a:ext cx="3577715" cy="418327"/>
            </a:xfrm>
            <a:prstGeom prst="chevron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marR="0" lvl="0" indent="-22383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Backgrounds from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ymbol" pitchFamily="2" charset="2"/>
                  <a:ea typeface="+mn-ea"/>
                  <a:cs typeface="+mn-cs"/>
                </a:rPr>
                <a:t>m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Decays</a:t>
              </a:r>
            </a:p>
            <a:p>
              <a:pPr marL="285750" marR="0" lvl="0" indent="-22383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IR Shielding</a:t>
              </a:r>
            </a:p>
          </p:txBody>
        </p:sp>
        <p:sp>
          <p:nvSpPr>
            <p:cNvPr id="21" name="Chevron 20">
              <a:extLst>
                <a:ext uri="{FF2B5EF4-FFF2-40B4-BE49-F238E27FC236}">
                  <a16:creationId xmlns:a16="http://schemas.microsoft.com/office/drawing/2014/main" id="{E71E12D7-0B3D-F842-B167-105134A8AFFF}"/>
                </a:ext>
              </a:extLst>
            </p:cNvPr>
            <p:cNvSpPr/>
            <p:nvPr/>
          </p:nvSpPr>
          <p:spPr>
            <a:xfrm>
              <a:off x="5107887" y="4115608"/>
              <a:ext cx="3746237" cy="418327"/>
            </a:xfrm>
            <a:prstGeom prst="chevron">
              <a:avLst/>
            </a:prstGeom>
            <a:solidFill>
              <a:schemeClr val="accent5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3038" marR="0" lvl="0" indent="-17303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Further design work required for multi-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TeV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  <a:p>
              <a:pPr marL="173038" marR="0" lvl="0" indent="-17303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Initial multi-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TeV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promising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EDD4A3B-056C-964E-A686-BE873A8F9F52}"/>
                </a:ext>
              </a:extLst>
            </p:cNvPr>
            <p:cNvSpPr txBox="1"/>
            <p:nvPr/>
          </p:nvSpPr>
          <p:spPr>
            <a:xfrm>
              <a:off x="2785171" y="646600"/>
              <a:ext cx="635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Issues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42E40A2-F315-1A46-BE6C-11ACB2F5FC43}"/>
                </a:ext>
              </a:extLst>
            </p:cNvPr>
            <p:cNvSpPr txBox="1"/>
            <p:nvPr/>
          </p:nvSpPr>
          <p:spPr>
            <a:xfrm>
              <a:off x="6535837" y="647577"/>
              <a:ext cx="12368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Current status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0405955-A1E6-D040-BE51-796C626ADD73}"/>
              </a:ext>
            </a:extLst>
          </p:cNvPr>
          <p:cNvSpPr txBox="1"/>
          <p:nvPr/>
        </p:nvSpPr>
        <p:spPr>
          <a:xfrm>
            <a:off x="7615490" y="475012"/>
            <a:ext cx="15055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FF00"/>
                </a:solidFill>
              </a:rPr>
              <a:t>Curtesy of M. Palmer</a:t>
            </a:r>
          </a:p>
        </p:txBody>
      </p:sp>
    </p:spTree>
    <p:extLst>
      <p:ext uri="{BB962C8B-B14F-4D97-AF65-F5344CB8AC3E}">
        <p14:creationId xmlns:p14="http://schemas.microsoft.com/office/powerpoint/2010/main" val="909305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CA176-EFFE-5D42-ACBD-8E9545040EE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30588" y="147465"/>
            <a:ext cx="8754386" cy="552249"/>
          </a:xfrm>
        </p:spPr>
        <p:txBody>
          <a:bodyPr>
            <a:normAutofit/>
          </a:bodyPr>
          <a:lstStyle/>
          <a:p>
            <a:r>
              <a:rPr lang="en-US" dirty="0"/>
              <a:t>Muon Collider Parameters Developed under the US MAP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2CB267A-E2AF-0B44-8EF4-7F4F45B888A1}"/>
              </a:ext>
            </a:extLst>
          </p:cNvPr>
          <p:cNvGrpSpPr/>
          <p:nvPr/>
        </p:nvGrpSpPr>
        <p:grpSpPr>
          <a:xfrm>
            <a:off x="652007" y="723567"/>
            <a:ext cx="7677670" cy="3864335"/>
            <a:chOff x="652007" y="723567"/>
            <a:chExt cx="7677670" cy="3864335"/>
          </a:xfrm>
        </p:grpSpPr>
        <p:pic>
          <p:nvPicPr>
            <p:cNvPr id="4" name="Content Placeholder 6">
              <a:extLst>
                <a:ext uri="{FF2B5EF4-FFF2-40B4-BE49-F238E27FC236}">
                  <a16:creationId xmlns:a16="http://schemas.microsoft.com/office/drawing/2014/main" id="{BD94AAE3-58C2-1147-8FF7-02004CE3D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2007" y="723567"/>
              <a:ext cx="7677670" cy="3864335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6890EBA-17F0-4C4B-B6F2-CCA7547C527A}"/>
                </a:ext>
              </a:extLst>
            </p:cNvPr>
            <p:cNvSpPr/>
            <p:nvPr/>
          </p:nvSpPr>
          <p:spPr>
            <a:xfrm>
              <a:off x="1677725" y="755371"/>
              <a:ext cx="564543" cy="2385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508019C-6700-114E-817B-C5FE0B0238BD}"/>
              </a:ext>
            </a:extLst>
          </p:cNvPr>
          <p:cNvCxnSpPr/>
          <p:nvPr/>
        </p:nvCxnSpPr>
        <p:spPr>
          <a:xfrm>
            <a:off x="722671" y="1932039"/>
            <a:ext cx="749218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5184DE-96DE-3349-92C1-F41224B7EA73}"/>
              </a:ext>
            </a:extLst>
          </p:cNvPr>
          <p:cNvCxnSpPr/>
          <p:nvPr/>
        </p:nvCxnSpPr>
        <p:spPr>
          <a:xfrm>
            <a:off x="722671" y="4230330"/>
            <a:ext cx="749218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077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0E3AA-9CF5-6E4C-842A-1CDA1790B6C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7711" y="51620"/>
            <a:ext cx="9008828" cy="68955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Recent MC Parameters under discussions at MC Forum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0CBF1D-FEEE-C043-A585-C36D9C3571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000" t="33564" r="12500" b="14645"/>
          <a:stretch/>
        </p:blipFill>
        <p:spPr>
          <a:xfrm>
            <a:off x="23860" y="741170"/>
            <a:ext cx="6941484" cy="38149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693574-E2C7-8248-8906-D33BE7E4DD43}"/>
              </a:ext>
            </a:extLst>
          </p:cNvPr>
          <p:cNvSpPr txBox="1"/>
          <p:nvPr/>
        </p:nvSpPr>
        <p:spPr>
          <a:xfrm>
            <a:off x="6788680" y="767659"/>
            <a:ext cx="2202511" cy="3783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Continuing Muon Accelerator R&amp;D requires a strong Physics case on MC </a:t>
            </a:r>
            <a:br>
              <a:rPr lang="en-US" b="1" dirty="0">
                <a:solidFill>
                  <a:srgbClr val="0070C0"/>
                </a:solidFill>
                <a:latin typeface="Franklin Gothic Medium" panose="020B0603020102020204" pitchFamily="34" charset="0"/>
              </a:rPr>
            </a:br>
            <a:r>
              <a:rPr lang="en-US" b="1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and endorsement from Particle Physics Community;</a:t>
            </a:r>
          </a:p>
          <a:p>
            <a:pPr marL="174625" indent="-174625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Close collaboration between Accelerator and Particle Physics communities is essential;</a:t>
            </a:r>
          </a:p>
          <a:p>
            <a:pPr marL="174625" indent="-174625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R&amp;D efforts and the US funding possibility likely after next P5.</a:t>
            </a:r>
          </a:p>
        </p:txBody>
      </p:sp>
    </p:spTree>
    <p:extLst>
      <p:ext uri="{BB962C8B-B14F-4D97-AF65-F5344CB8AC3E}">
        <p14:creationId xmlns:p14="http://schemas.microsoft.com/office/powerpoint/2010/main" val="1931513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Superconducting Magnet Technology Challenge for MC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10C6A85-55A4-624F-BE30-920EEA21C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075" y="685799"/>
            <a:ext cx="8883455" cy="3981617"/>
          </a:xfrm>
        </p:spPr>
        <p:txBody>
          <a:bodyPr>
            <a:normAutofit fontScale="77500" lnSpcReduction="20000"/>
          </a:bodyPr>
          <a:lstStyle/>
          <a:p>
            <a:pPr marL="114300" indent="0">
              <a:lnSpc>
                <a:spcPct val="110000"/>
              </a:lnSpc>
              <a:buClr>
                <a:srgbClr val="C00000"/>
              </a:buClr>
              <a:buNone/>
            </a:pPr>
            <a:r>
              <a:rPr lang="en-US" sz="2100" b="1" dirty="0">
                <a:solidFill>
                  <a:srgbClr val="C00000"/>
                </a:solidFill>
              </a:rPr>
              <a:t>A multi-</a:t>
            </a:r>
            <a:r>
              <a:rPr lang="en-US" sz="2100" b="1" dirty="0" err="1">
                <a:solidFill>
                  <a:srgbClr val="C00000"/>
                </a:solidFill>
              </a:rPr>
              <a:t>TeV</a:t>
            </a:r>
            <a:r>
              <a:rPr lang="en-US" sz="2100" b="1" dirty="0">
                <a:solidFill>
                  <a:srgbClr val="C00000"/>
                </a:solidFill>
              </a:rPr>
              <a:t> scale muon collider demands significant advances in superconducting magnet technology including those offered by the HTS.</a:t>
            </a:r>
          </a:p>
          <a:p>
            <a:pPr marL="460375" lvl="1" indent="-230188" defTabSz="685800">
              <a:lnSpc>
                <a:spcPct val="110000"/>
              </a:lnSpc>
              <a:spcBef>
                <a:spcPts val="400"/>
              </a:spcBef>
              <a:buClr>
                <a:srgbClr val="0070C0"/>
              </a:buClr>
              <a:buSzPts val="1800"/>
              <a:buFont typeface="Arial"/>
              <a:buChar char="•"/>
              <a:defRPr/>
            </a:pPr>
            <a:r>
              <a:rPr lang="en-US" sz="1900" b="1" u="sng" dirty="0">
                <a:solidFill>
                  <a:srgbClr val="0070C0"/>
                </a:solidFill>
              </a:rPr>
              <a:t>Large aperture</a:t>
            </a:r>
            <a:r>
              <a:rPr lang="en-US" sz="1900" b="1" dirty="0">
                <a:solidFill>
                  <a:srgbClr val="0070C0"/>
                </a:solidFill>
              </a:rPr>
              <a:t>, high-field arc dipoles (14 cm bore, </a:t>
            </a:r>
            <a:r>
              <a:rPr lang="en-US" sz="1900" b="1" dirty="0">
                <a:solidFill>
                  <a:srgbClr val="C00000"/>
                </a:solidFill>
              </a:rPr>
              <a:t>20 T</a:t>
            </a:r>
            <a:r>
              <a:rPr lang="zh-CN" altLang="en-US" sz="1900" b="1" dirty="0">
                <a:solidFill>
                  <a:srgbClr val="0070C0"/>
                </a:solidFill>
              </a:rPr>
              <a:t> </a:t>
            </a:r>
            <a:r>
              <a:rPr lang="en-US" altLang="zh-CN" sz="1900" b="1" dirty="0">
                <a:solidFill>
                  <a:srgbClr val="0070C0"/>
                </a:solidFill>
              </a:rPr>
              <a:t>for </a:t>
            </a:r>
            <a:r>
              <a:rPr lang="en-US" sz="1900" b="1" dirty="0">
                <a:solidFill>
                  <a:srgbClr val="0070C0"/>
                </a:solidFill>
              </a:rPr>
              <a:t>6 </a:t>
            </a:r>
            <a:r>
              <a:rPr lang="en-US" sz="1900" b="1" dirty="0" err="1">
                <a:solidFill>
                  <a:srgbClr val="0070C0"/>
                </a:solidFill>
              </a:rPr>
              <a:t>TeV</a:t>
            </a:r>
            <a:r>
              <a:rPr lang="en-US" sz="1900" b="1" dirty="0">
                <a:solidFill>
                  <a:srgbClr val="0070C0"/>
                </a:solidFill>
              </a:rPr>
              <a:t> MC)</a:t>
            </a:r>
          </a:p>
          <a:p>
            <a:pPr lvl="1" defTabSz="685800"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en-US" sz="1800" kern="1200" dirty="0">
                <a:solidFill>
                  <a:schemeClr val="tx1"/>
                </a:solidFill>
                <a:cs typeface="Arial" panose="020B0604020202020204" pitchFamily="34" charset="0"/>
              </a:rPr>
              <a:t>Capable of handling large heat load and large magnet stress</a:t>
            </a:r>
          </a:p>
          <a:p>
            <a:pPr marL="460375" lvl="1" indent="-230188" defTabSz="685800">
              <a:lnSpc>
                <a:spcPct val="110000"/>
              </a:lnSpc>
              <a:spcBef>
                <a:spcPts val="400"/>
              </a:spcBef>
              <a:buClr>
                <a:srgbClr val="0070C0"/>
              </a:buClr>
              <a:buSzPts val="1800"/>
              <a:buFont typeface="Arial"/>
              <a:buChar char="•"/>
              <a:defRPr/>
            </a:pPr>
            <a:r>
              <a:rPr lang="en-US" sz="1900" b="1" u="sng" dirty="0">
                <a:solidFill>
                  <a:srgbClr val="0070C0"/>
                </a:solidFill>
              </a:rPr>
              <a:t>Large aperture</a:t>
            </a:r>
            <a:r>
              <a:rPr lang="en-US" sz="1900" b="1" dirty="0">
                <a:solidFill>
                  <a:srgbClr val="0070C0"/>
                </a:solidFill>
              </a:rPr>
              <a:t>, high-field IR quads (15 cm bore, </a:t>
            </a:r>
            <a:r>
              <a:rPr lang="en-US" sz="1900" b="1" dirty="0">
                <a:solidFill>
                  <a:srgbClr val="C00000"/>
                </a:solidFill>
              </a:rPr>
              <a:t>15 T</a:t>
            </a:r>
            <a:r>
              <a:rPr lang="en-US" sz="1900" b="1" dirty="0">
                <a:solidFill>
                  <a:srgbClr val="0070C0"/>
                </a:solidFill>
              </a:rPr>
              <a:t> peak field for 6 </a:t>
            </a:r>
            <a:r>
              <a:rPr lang="en-US" sz="1900" b="1" dirty="0" err="1">
                <a:solidFill>
                  <a:srgbClr val="0070C0"/>
                </a:solidFill>
              </a:rPr>
              <a:t>TeV</a:t>
            </a:r>
            <a:r>
              <a:rPr lang="en-US" sz="1900" b="1" dirty="0">
                <a:solidFill>
                  <a:srgbClr val="0070C0"/>
                </a:solidFill>
              </a:rPr>
              <a:t> MC)</a:t>
            </a:r>
          </a:p>
          <a:p>
            <a:pPr lvl="1" defTabSz="685800"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en-US" sz="1800" kern="1200" dirty="0">
                <a:solidFill>
                  <a:schemeClr val="tx1"/>
                </a:solidFill>
                <a:cs typeface="Arial" panose="020B0604020202020204" pitchFamily="34" charset="0"/>
              </a:rPr>
              <a:t>Driven by large beta values and magnet protection from muon decay products.</a:t>
            </a:r>
          </a:p>
          <a:p>
            <a:pPr marL="460375" indent="-230188" defTabSz="685800">
              <a:lnSpc>
                <a:spcPct val="110000"/>
              </a:lnSpc>
              <a:buClr>
                <a:srgbClr val="0070C0"/>
              </a:buClr>
              <a:defRPr/>
            </a:pPr>
            <a:r>
              <a:rPr lang="en-US" sz="1900" b="1" dirty="0">
                <a:solidFill>
                  <a:srgbClr val="0070C0"/>
                </a:solidFill>
              </a:rPr>
              <a:t>Achieving both of above requires to drive Nb</a:t>
            </a:r>
            <a:r>
              <a:rPr lang="en-US" sz="1900" b="1" baseline="-25000" dirty="0">
                <a:solidFill>
                  <a:srgbClr val="0070C0"/>
                </a:solidFill>
              </a:rPr>
              <a:t>3</a:t>
            </a:r>
            <a:r>
              <a:rPr lang="en-US" sz="1900" b="1" dirty="0">
                <a:solidFill>
                  <a:srgbClr val="0070C0"/>
                </a:solidFill>
              </a:rPr>
              <a:t>Sn technology to limit</a:t>
            </a:r>
          </a:p>
          <a:p>
            <a:pPr marL="460375" indent="-230188" defTabSz="685800">
              <a:lnSpc>
                <a:spcPct val="110000"/>
              </a:lnSpc>
              <a:buClr>
                <a:srgbClr val="0070C0"/>
              </a:buClr>
              <a:defRPr/>
            </a:pPr>
            <a:r>
              <a:rPr lang="en-US" sz="1900" b="1" u="sng" dirty="0">
                <a:solidFill>
                  <a:srgbClr val="0070C0"/>
                </a:solidFill>
              </a:rPr>
              <a:t>High field solenoid </a:t>
            </a:r>
            <a:r>
              <a:rPr lang="en-US" sz="1900" b="1" dirty="0">
                <a:solidFill>
                  <a:srgbClr val="0070C0"/>
                </a:solidFill>
              </a:rPr>
              <a:t>( &gt; </a:t>
            </a:r>
            <a:r>
              <a:rPr lang="en-US" sz="1900" b="1" dirty="0">
                <a:solidFill>
                  <a:srgbClr val="C00000"/>
                </a:solidFill>
              </a:rPr>
              <a:t>30 T</a:t>
            </a:r>
            <a:r>
              <a:rPr lang="en-US" sz="1900" b="1" dirty="0">
                <a:solidFill>
                  <a:srgbClr val="0070C0"/>
                </a:solidFill>
              </a:rPr>
              <a:t>) for muon cooling </a:t>
            </a:r>
          </a:p>
          <a:p>
            <a:pPr lvl="1" defTabSz="685800"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en-US" sz="1800" kern="1200" dirty="0">
                <a:solidFill>
                  <a:schemeClr val="tx1"/>
                </a:solidFill>
                <a:cs typeface="Arial" panose="020B0604020202020204" pitchFamily="34" charset="0"/>
              </a:rPr>
              <a:t>Where HTS is an enabling technology.</a:t>
            </a:r>
          </a:p>
          <a:p>
            <a:pPr marL="460375" indent="-230188" defTabSz="685800">
              <a:lnSpc>
                <a:spcPct val="110000"/>
              </a:lnSpc>
              <a:buClr>
                <a:srgbClr val="0070C0"/>
              </a:buClr>
              <a:defRPr/>
            </a:pPr>
            <a:r>
              <a:rPr lang="en-US" sz="1900" b="1" dirty="0">
                <a:solidFill>
                  <a:srgbClr val="0070C0"/>
                </a:solidFill>
              </a:rPr>
              <a:t>HTS is also possibly useful for fast cycling magnets needed for acceleration </a:t>
            </a:r>
          </a:p>
          <a:p>
            <a:pPr marL="460375" indent="-230188" defTabSz="685800">
              <a:lnSpc>
                <a:spcPct val="110000"/>
              </a:lnSpc>
              <a:buClr>
                <a:srgbClr val="0070C0"/>
              </a:buClr>
              <a:defRPr/>
            </a:pPr>
            <a:r>
              <a:rPr lang="en-US" sz="1900" b="1" dirty="0">
                <a:solidFill>
                  <a:srgbClr val="0070C0"/>
                </a:solidFill>
              </a:rPr>
              <a:t>HTS has seen huge advances in recent years:</a:t>
            </a:r>
          </a:p>
          <a:p>
            <a:pPr lvl="1" defTabSz="685800"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en-US" sz="1800" kern="1200" dirty="0">
                <a:solidFill>
                  <a:schemeClr val="tx1"/>
                </a:solidFill>
                <a:cs typeface="Arial" panose="020B0604020202020204" pitchFamily="34" charset="0"/>
              </a:rPr>
              <a:t>Especially with solenoids. Examples include 32 T all superconducting user solenoid, 28 T commercial NMR magnet, 45.5 T record DC magnetic field.</a:t>
            </a:r>
          </a:p>
          <a:p>
            <a:pPr lvl="1" defTabSz="685800"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en-US" sz="1800" kern="1200" dirty="0">
                <a:solidFill>
                  <a:schemeClr val="tx1"/>
                </a:solidFill>
                <a:cs typeface="Arial" panose="020B0604020202020204" pitchFamily="34" charset="0"/>
              </a:rPr>
              <a:t>Accelerator dipole technologies being pursued at CERN, US MAP with several unique and new concepts. US MDP develops high current density Bi-2212 round wire and stress management canted cosine theta (CCT) magnet.</a:t>
            </a:r>
          </a:p>
        </p:txBody>
      </p:sp>
    </p:spTree>
    <p:extLst>
      <p:ext uri="{BB962C8B-B14F-4D97-AF65-F5344CB8AC3E}">
        <p14:creationId xmlns:p14="http://schemas.microsoft.com/office/powerpoint/2010/main" val="1579629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16DB8-0DEC-C047-8EC3-5AF2BF79B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SRF and NCRF Technology Challenges for MC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D995239B-31AD-7947-8602-27EEE5822536}"/>
              </a:ext>
            </a:extLst>
          </p:cNvPr>
          <p:cNvSpPr txBox="1">
            <a:spLocks/>
          </p:cNvSpPr>
          <p:nvPr/>
        </p:nvSpPr>
        <p:spPr>
          <a:xfrm>
            <a:off x="252125" y="717089"/>
            <a:ext cx="8626175" cy="3863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Franklin Gothic Medium" panose="020B0603020102020204" pitchFamily="34" charset="0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F497D"/>
              </a:buClr>
              <a:buSzPts val="1500"/>
              <a:buFont typeface="Courier New"/>
              <a:buChar char="o"/>
              <a:defRPr sz="1500" b="0" i="0" u="none" strike="noStrike" cap="none">
                <a:solidFill>
                  <a:srgbClr val="1F497D"/>
                </a:solidFill>
                <a:latin typeface="Franklin Gothic Medium" panose="020B0603020102020204" pitchFamily="34" charset="0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F497D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1F497D"/>
                </a:solidFill>
                <a:latin typeface="Franklin Gothic Medium" panose="020B0603020102020204" pitchFamily="34" charset="0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F497D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rgbClr val="1F497D"/>
                </a:solidFill>
                <a:latin typeface="Franklin Gothic Medium" panose="020B0603020102020204" pitchFamily="34" charset="0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F497D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rgbClr val="1F497D"/>
                </a:solidFill>
                <a:latin typeface="Franklin Gothic Medium" panose="020B0603020102020204" pitchFamily="34" charset="0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0070C0"/>
              </a:buClr>
              <a:buSzPct val="99000"/>
            </a:pPr>
            <a:r>
              <a:rPr lang="en-US" sz="2300" b="1" dirty="0">
                <a:solidFill>
                  <a:srgbClr val="0070C0"/>
                </a:solidFill>
              </a:rPr>
              <a:t>SRF technology (for ILC and acceleration of MC)</a:t>
            </a:r>
          </a:p>
          <a:p>
            <a:pPr marL="863600" lvl="1" indent="-288925"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rgbClr val="00B050"/>
                </a:solidFill>
              </a:rPr>
              <a:t>17 MV/m </a:t>
            </a:r>
            <a:r>
              <a:rPr lang="en-US" sz="1800" dirty="0">
                <a:solidFill>
                  <a:schemeClr val="tx1"/>
                </a:solidFill>
              </a:rPr>
              <a:t>(650 MHz for PIP-II) </a:t>
            </a:r>
          </a:p>
          <a:p>
            <a:pPr marL="863600" lvl="1" indent="-288925"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rgbClr val="00B050"/>
                </a:solidFill>
              </a:rPr>
              <a:t>31.5 MV/m </a:t>
            </a:r>
            <a:r>
              <a:rPr lang="en-US" sz="1800" dirty="0">
                <a:solidFill>
                  <a:schemeClr val="tx1"/>
                </a:solidFill>
              </a:rPr>
              <a:t>→ </a:t>
            </a:r>
            <a:r>
              <a:rPr lang="en-US" sz="1800" dirty="0">
                <a:solidFill>
                  <a:srgbClr val="FF0000"/>
                </a:solidFill>
              </a:rPr>
              <a:t>35 MV/m </a:t>
            </a:r>
            <a:r>
              <a:rPr lang="en-US" sz="1800" dirty="0">
                <a:solidFill>
                  <a:schemeClr val="tx1"/>
                </a:solidFill>
              </a:rPr>
              <a:t>(1.3 GHz ILC)</a:t>
            </a:r>
            <a:endParaRPr lang="en-US" sz="18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buClr>
                <a:srgbClr val="0070C0"/>
              </a:buClr>
              <a:buSzPct val="99000"/>
            </a:pPr>
            <a:r>
              <a:rPr lang="en-US" sz="2300" b="1" dirty="0">
                <a:solidFill>
                  <a:srgbClr val="0070C0"/>
                </a:solidFill>
              </a:rPr>
              <a:t>Future advance</a:t>
            </a:r>
          </a:p>
          <a:p>
            <a:pPr marL="863600" lvl="1" indent="-288925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800" b="1" dirty="0">
                <a:solidFill>
                  <a:srgbClr val="C00000"/>
                </a:solidFill>
              </a:rPr>
              <a:t>40 ~ 50 MV/m → 80+ MV/m with Nb</a:t>
            </a:r>
            <a:r>
              <a:rPr lang="en-US" sz="1800" b="1" baseline="-25000" dirty="0">
                <a:solidFill>
                  <a:srgbClr val="C00000"/>
                </a:solidFill>
              </a:rPr>
              <a:t>3</a:t>
            </a:r>
            <a:r>
              <a:rPr lang="en-US" sz="1800" b="1" dirty="0">
                <a:solidFill>
                  <a:srgbClr val="C00000"/>
                </a:solidFill>
              </a:rPr>
              <a:t>Sn and at higher temperature</a:t>
            </a:r>
            <a:r>
              <a:rPr lang="en-US" sz="1800" dirty="0">
                <a:solidFill>
                  <a:srgbClr val="C00000"/>
                </a:solidFill>
              </a:rPr>
              <a:t>?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100" dirty="0">
                <a:solidFill>
                  <a:srgbClr val="C00000"/>
                </a:solidFill>
              </a:rPr>
              <a:t> </a:t>
            </a:r>
          </a:p>
          <a:p>
            <a:pPr>
              <a:lnSpc>
                <a:spcPct val="90000"/>
              </a:lnSpc>
              <a:buClr>
                <a:srgbClr val="0070C0"/>
              </a:buClr>
              <a:buSzPct val="99000"/>
            </a:pPr>
            <a:r>
              <a:rPr lang="en-US" sz="2300" b="1" dirty="0">
                <a:solidFill>
                  <a:srgbClr val="0070C0"/>
                </a:solidFill>
              </a:rPr>
              <a:t>Pulsed NC RF (for MC, CLIC and new proposed C</a:t>
            </a:r>
            <a:r>
              <a:rPr lang="en-US" sz="2300" b="1" baseline="30000" dirty="0">
                <a:solidFill>
                  <a:srgbClr val="0070C0"/>
                </a:solidFill>
              </a:rPr>
              <a:t>3 </a:t>
            </a:r>
            <a:r>
              <a:rPr lang="en-US" sz="2300" b="1" dirty="0">
                <a:solidFill>
                  <a:srgbClr val="0070C0"/>
                </a:solidFill>
              </a:rPr>
              <a:t>technology)</a:t>
            </a:r>
          </a:p>
          <a:p>
            <a:pPr marL="863600" lvl="1" indent="-288925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rgbClr val="C00000"/>
                </a:solidFill>
              </a:rPr>
              <a:t>~ 50 MV/m (805 MHz)</a:t>
            </a:r>
          </a:p>
          <a:p>
            <a:pPr marL="863600" lvl="1" indent="-288925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rgbClr val="C00000"/>
                </a:solidFill>
              </a:rPr>
              <a:t>~ 15 MV/m (201 MHz)</a:t>
            </a:r>
          </a:p>
          <a:p>
            <a:pPr marL="863600" lvl="1" indent="-288925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~ 100 MV/m (CLIC, 12 GHz) or new materials ?</a:t>
            </a:r>
          </a:p>
          <a:p>
            <a:pPr>
              <a:lnSpc>
                <a:spcPct val="90000"/>
              </a:lnSpc>
              <a:buClr>
                <a:srgbClr val="0070C0"/>
              </a:buClr>
              <a:buSzPct val="99000"/>
            </a:pPr>
            <a:r>
              <a:rPr lang="en-US" sz="2300" b="1" dirty="0">
                <a:solidFill>
                  <a:srgbClr val="0070C0"/>
                </a:solidFill>
              </a:rPr>
              <a:t>NCRF in a strong magnetic field (MC)</a:t>
            </a:r>
          </a:p>
          <a:p>
            <a:pPr marL="863600" lvl="1" indent="-288925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rgbClr val="00B050"/>
                </a:solidFill>
              </a:rPr>
              <a:t>50 MV/m at 3 T (805 MHz)</a:t>
            </a:r>
          </a:p>
          <a:p>
            <a:pPr marL="1203325" lvl="2" indent="-28575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Demonstrated only at one field = 3 Tesla</a:t>
            </a:r>
          </a:p>
          <a:p>
            <a:pPr marL="863600" lvl="1" indent="-288925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800" b="1" dirty="0">
                <a:solidFill>
                  <a:srgbClr val="C00000"/>
                </a:solidFill>
              </a:rPr>
              <a:t>Significant R&amp;D needed for muon cooling application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0F4CBDF0-51C4-564A-897E-EEFA6A460250}"/>
              </a:ext>
            </a:extLst>
          </p:cNvPr>
          <p:cNvSpPr/>
          <p:nvPr/>
        </p:nvSpPr>
        <p:spPr>
          <a:xfrm>
            <a:off x="3191745" y="2551046"/>
            <a:ext cx="251286" cy="362968"/>
          </a:xfrm>
          <a:prstGeom prst="rightBrac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F5ADA5-6F2B-8845-A3E8-1B11E44DDA64}"/>
              </a:ext>
            </a:extLst>
          </p:cNvPr>
          <p:cNvSpPr txBox="1"/>
          <p:nvPr/>
        </p:nvSpPr>
        <p:spPr>
          <a:xfrm>
            <a:off x="3546087" y="2588045"/>
            <a:ext cx="2167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Muon cooling needs</a:t>
            </a:r>
          </a:p>
        </p:txBody>
      </p:sp>
    </p:spTree>
    <p:extLst>
      <p:ext uri="{BB962C8B-B14F-4D97-AF65-F5344CB8AC3E}">
        <p14:creationId xmlns:p14="http://schemas.microsoft.com/office/powerpoint/2010/main" val="3404100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77645E-DA88-EC4F-ADF1-FC18A186F4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501" y="720008"/>
            <a:ext cx="6006582" cy="384934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F64ADE-5D6B-3C41-9478-9F10D117B1B1}"/>
              </a:ext>
            </a:extLst>
          </p:cNvPr>
          <p:cNvSpPr txBox="1"/>
          <p:nvPr/>
        </p:nvSpPr>
        <p:spPr>
          <a:xfrm>
            <a:off x="6297567" y="744159"/>
            <a:ext cx="2787440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SRF:</a:t>
            </a:r>
            <a:endParaRPr lang="en-US" dirty="0">
              <a:latin typeface="Franklin Gothic Medium" panose="020B0603020102020204" pitchFamily="34" charset="0"/>
            </a:endParaRPr>
          </a:p>
          <a:p>
            <a:pPr marL="344488" lvl="6" indent="-169863">
              <a:buFont typeface="Arial" panose="020B0604020202020204" pitchFamily="34" charset="0"/>
              <a:buChar char="•"/>
            </a:pPr>
            <a:r>
              <a:rPr lang="en-US" sz="1200" dirty="0">
                <a:latin typeface="Franklin Gothic Medium" panose="020B0603020102020204" pitchFamily="34" charset="0"/>
              </a:rPr>
              <a:t>Demonstrated ILC gradient at 31.5 MV/m (FNAL and KEK);</a:t>
            </a:r>
          </a:p>
          <a:p>
            <a:pPr marL="344488" lvl="6" indent="-169863">
              <a:buFont typeface="Arial" panose="020B0604020202020204" pitchFamily="34" charset="0"/>
              <a:buChar char="•"/>
            </a:pPr>
            <a:r>
              <a:rPr lang="en-US" sz="1200" dirty="0">
                <a:latin typeface="Franklin Gothic Medium" panose="020B0603020102020204" pitchFamily="34" charset="0"/>
              </a:rPr>
              <a:t>Operational XFEL and LCLS-II project at SLAC;</a:t>
            </a:r>
          </a:p>
          <a:p>
            <a:pPr marL="174625" lvl="6"/>
            <a:endParaRPr lang="en-US" sz="1200" dirty="0">
              <a:latin typeface="Franklin Gothic Medium" panose="020B0603020102020204" pitchFamily="34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NCRF</a:t>
            </a:r>
            <a:r>
              <a:rPr lang="en-US" dirty="0">
                <a:latin typeface="Franklin Gothic Medium" panose="020B0603020102020204" pitchFamily="34" charset="0"/>
              </a:rPr>
              <a:t>: </a:t>
            </a:r>
          </a:p>
          <a:p>
            <a:pPr marL="344488" lvl="6" indent="-169863">
              <a:buFont typeface="Arial" panose="020B0604020202020204" pitchFamily="34" charset="0"/>
              <a:buChar char="•"/>
            </a:pPr>
            <a:r>
              <a:rPr lang="en-US" sz="1200" dirty="0">
                <a:latin typeface="Franklin Gothic Medium" panose="020B0603020102020204" pitchFamily="34" charset="0"/>
              </a:rPr>
              <a:t>demonstrated CLIC accelerating gradient at ~ 100 MV/m (CERN)</a:t>
            </a:r>
          </a:p>
          <a:p>
            <a:pPr marL="344488" lvl="6" indent="-169863">
              <a:buFont typeface="Arial" panose="020B0604020202020204" pitchFamily="34" charset="0"/>
              <a:buChar char="•"/>
            </a:pPr>
            <a:r>
              <a:rPr lang="en-US" sz="1200" dirty="0">
                <a:latin typeface="Franklin Gothic Medium" panose="020B0603020102020204" pitchFamily="34" charset="0"/>
              </a:rPr>
              <a:t>High gradient RF breakdown studies:</a:t>
            </a:r>
          </a:p>
          <a:p>
            <a:pPr marL="571500" lvl="7" indent="-168275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RF heating;</a:t>
            </a:r>
          </a:p>
          <a:p>
            <a:pPr marL="571500" lvl="7" indent="-168275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Material stress;</a:t>
            </a:r>
          </a:p>
          <a:p>
            <a:pPr marL="571500" lvl="7" indent="-168275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Pulse width.</a:t>
            </a:r>
          </a:p>
          <a:p>
            <a:pPr marL="344488" lvl="6" indent="-169863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B050"/>
                </a:solidFill>
                <a:latin typeface="Franklin Gothic Medium" panose="020B0603020102020204" pitchFamily="34" charset="0"/>
              </a:rPr>
              <a:t>Record high gradient achieved recently at AWA, ANL;</a:t>
            </a:r>
          </a:p>
          <a:p>
            <a:pPr marL="344488" lvl="6" indent="-169863">
              <a:buFont typeface="Arial" panose="020B0604020202020204" pitchFamily="34" charset="0"/>
              <a:buChar char="•"/>
            </a:pPr>
            <a:r>
              <a:rPr lang="en-US" sz="1200" dirty="0">
                <a:latin typeface="Franklin Gothic Medium" panose="020B0603020102020204" pitchFamily="34" charset="0"/>
              </a:rPr>
              <a:t>New distributed coupling structures</a:t>
            </a:r>
          </a:p>
          <a:p>
            <a:pPr marL="344488" lvl="6" indent="-169863">
              <a:buFont typeface="Arial" panose="020B0604020202020204" pitchFamily="34" charset="0"/>
              <a:buChar char="•"/>
            </a:pPr>
            <a:r>
              <a:rPr lang="en-US" sz="1200" dirty="0">
                <a:latin typeface="Franklin Gothic Medium" panose="020B0603020102020204" pitchFamily="34" charset="0"/>
              </a:rPr>
              <a:t>Cryogenic cooled copper</a:t>
            </a:r>
          </a:p>
          <a:p>
            <a:pPr marL="344488" lvl="6" indent="-169863">
              <a:buFont typeface="Arial" panose="020B0604020202020204" pitchFamily="34" charset="0"/>
              <a:buChar char="•"/>
            </a:pPr>
            <a:r>
              <a:rPr lang="en-US" sz="1200" dirty="0">
                <a:latin typeface="Franklin Gothic Medium" panose="020B0603020102020204" pitchFamily="34" charset="0"/>
              </a:rPr>
              <a:t>SLAC’s new C</a:t>
            </a:r>
            <a:r>
              <a:rPr lang="en-US" sz="1200" baseline="30000" dirty="0">
                <a:latin typeface="Franklin Gothic Medium" panose="020B0603020102020204" pitchFamily="34" charset="0"/>
              </a:rPr>
              <a:t>3</a:t>
            </a:r>
            <a:r>
              <a:rPr lang="en-US" sz="1200" dirty="0">
                <a:latin typeface="Franklin Gothic Medium" panose="020B0603020102020204" pitchFamily="34" charset="0"/>
              </a:rPr>
              <a:t> proposal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838DC48-E924-5647-8B8D-A790A01A5237}"/>
              </a:ext>
            </a:extLst>
          </p:cNvPr>
          <p:cNvCxnSpPr>
            <a:cxnSpLocks/>
          </p:cNvCxnSpPr>
          <p:nvPr/>
        </p:nvCxnSpPr>
        <p:spPr>
          <a:xfrm flipH="1">
            <a:off x="3982066" y="960625"/>
            <a:ext cx="2315501" cy="1612969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1C5EFC1-C5C4-B344-A563-37F7935B4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Recent Advance in SRF and NCRF Technology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92E5CA-6FE7-B043-9DB4-90EBEE2C4122}"/>
              </a:ext>
            </a:extLst>
          </p:cNvPr>
          <p:cNvSpPr/>
          <p:nvPr/>
        </p:nvSpPr>
        <p:spPr>
          <a:xfrm>
            <a:off x="6297566" y="1852652"/>
            <a:ext cx="2684201" cy="26716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4BA086-9493-584E-A1A5-93D1999F50C3}"/>
              </a:ext>
            </a:extLst>
          </p:cNvPr>
          <p:cNvSpPr txBox="1"/>
          <p:nvPr/>
        </p:nvSpPr>
        <p:spPr>
          <a:xfrm>
            <a:off x="582642" y="1335611"/>
            <a:ext cx="7999626" cy="233910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SRF technology decision for ILC made 17 years ago (2004)</a:t>
            </a:r>
          </a:p>
          <a:p>
            <a:pPr marL="461963" indent="-287338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More proposed and operational facilities (experience)</a:t>
            </a:r>
            <a:br>
              <a:rPr lang="en-US" sz="1800" b="1" dirty="0">
                <a:solidFill>
                  <a:schemeClr val="tx1"/>
                </a:solidFill>
              </a:rPr>
            </a:br>
            <a:r>
              <a:rPr lang="en-US" sz="1800" b="1" dirty="0">
                <a:solidFill>
                  <a:schemeClr val="tx1"/>
                </a:solidFill>
              </a:rPr>
              <a:t>(E-XFEL, LCLS-II and LCLS-II HE and PIP-II,…);</a:t>
            </a:r>
          </a:p>
          <a:p>
            <a:pPr marL="461963" indent="-287338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Higher Q</a:t>
            </a:r>
            <a:r>
              <a:rPr lang="en-US" sz="1800" b="1" baseline="-25000" dirty="0">
                <a:solidFill>
                  <a:schemeClr val="tx1"/>
                </a:solidFill>
              </a:rPr>
              <a:t>0</a:t>
            </a:r>
            <a:r>
              <a:rPr lang="en-US" sz="1800" b="1" dirty="0">
                <a:solidFill>
                  <a:schemeClr val="tx1"/>
                </a:solidFill>
              </a:rPr>
              <a:t> from nitrogen doping, requires advanced </a:t>
            </a:r>
            <a:br>
              <a:rPr lang="en-US" sz="1800" b="1" dirty="0">
                <a:solidFill>
                  <a:schemeClr val="tx1"/>
                </a:solidFill>
              </a:rPr>
            </a:br>
            <a:r>
              <a:rPr lang="en-US" sz="1800" b="1" dirty="0">
                <a:solidFill>
                  <a:schemeClr val="tx1"/>
                </a:solidFill>
              </a:rPr>
              <a:t>LLRF controls for pulsed operation;</a:t>
            </a:r>
          </a:p>
          <a:p>
            <a:pPr marL="461963" indent="-287338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Advance in RF design tools, geometry, coupling, HOM-damping, …</a:t>
            </a:r>
          </a:p>
          <a:p>
            <a:pPr marL="461963" indent="-287338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Steady increase in achievable accelerating gradient, but not</a:t>
            </a:r>
            <a:br>
              <a:rPr lang="en-US" sz="1800" b="1" dirty="0">
                <a:solidFill>
                  <a:schemeClr val="tx1"/>
                </a:solidFill>
              </a:rPr>
            </a:br>
            <a:r>
              <a:rPr lang="en-US" sz="1800" b="1" dirty="0">
                <a:solidFill>
                  <a:schemeClr val="tx1"/>
                </a:solidFill>
              </a:rPr>
              <a:t>significantly. </a:t>
            </a:r>
          </a:p>
        </p:txBody>
      </p:sp>
    </p:spTree>
    <p:extLst>
      <p:ext uri="{BB962C8B-B14F-4D97-AF65-F5344CB8AC3E}">
        <p14:creationId xmlns:p14="http://schemas.microsoft.com/office/powerpoint/2010/main" val="281712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4_ATAP Blue Footer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17083</TotalTime>
  <Words>1459</Words>
  <Application>Microsoft Macintosh PowerPoint</Application>
  <PresentationFormat>On-screen Show (16:9)</PresentationFormat>
  <Paragraphs>164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Symbol</vt:lpstr>
      <vt:lpstr>System Font Regular</vt:lpstr>
      <vt:lpstr>Times New Roman</vt:lpstr>
      <vt:lpstr>Franklin Gothic Medium</vt:lpstr>
      <vt:lpstr>Calibri</vt:lpstr>
      <vt:lpstr>Arial</vt:lpstr>
      <vt:lpstr>Wingdings</vt:lpstr>
      <vt:lpstr>Courier New</vt:lpstr>
      <vt:lpstr>4_ATAP Blue Footer</vt:lpstr>
      <vt:lpstr>Overview of the Main Accelerator R&amp;D Topics and Objectives  for Muon Collider  - Based on the US MAP Design Study  Derun Li</vt:lpstr>
      <vt:lpstr>Muon Collider (MC) Has a Smaller Footprint</vt:lpstr>
      <vt:lpstr>PowerPoint Presentation</vt:lpstr>
      <vt:lpstr>PowerPoint Presentation</vt:lpstr>
      <vt:lpstr>PowerPoint Presentation</vt:lpstr>
      <vt:lpstr>PowerPoint Presentation</vt:lpstr>
      <vt:lpstr>Superconducting Magnet Technology Challenge for MC</vt:lpstr>
      <vt:lpstr>SRF and NCRF Technology Challenges for MC</vt:lpstr>
      <vt:lpstr>Recent Advance in SRF and NCRF Technology</vt:lpstr>
      <vt:lpstr>PowerPoint Presentation</vt:lpstr>
      <vt:lpstr>Summary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Steve Virostek    Case for promotion to Senior Scientist/Engineer</dc:title>
  <cp:lastModifiedBy>Microsoft Office User</cp:lastModifiedBy>
  <cp:revision>391</cp:revision>
  <dcterms:modified xsi:type="dcterms:W3CDTF">2021-12-10T23:11:20Z</dcterms:modified>
</cp:coreProperties>
</file>