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2" r:id="rId3"/>
    <p:sldMasterId id="2147483689" r:id="rId4"/>
  </p:sldMasterIdLst>
  <p:notesMasterIdLst>
    <p:notesMasterId r:id="rId24"/>
  </p:notesMasterIdLst>
  <p:sldIdLst>
    <p:sldId id="256" r:id="rId5"/>
    <p:sldId id="1642" r:id="rId6"/>
    <p:sldId id="1643" r:id="rId7"/>
    <p:sldId id="1644" r:id="rId8"/>
    <p:sldId id="1661" r:id="rId9"/>
    <p:sldId id="1649" r:id="rId10"/>
    <p:sldId id="1645" r:id="rId11"/>
    <p:sldId id="1647" r:id="rId12"/>
    <p:sldId id="1648" r:id="rId13"/>
    <p:sldId id="1651" r:id="rId14"/>
    <p:sldId id="1650" r:id="rId15"/>
    <p:sldId id="1652" r:id="rId16"/>
    <p:sldId id="1653" r:id="rId17"/>
    <p:sldId id="1654" r:id="rId18"/>
    <p:sldId id="1655" r:id="rId19"/>
    <p:sldId id="1657" r:id="rId20"/>
    <p:sldId id="1658" r:id="rId21"/>
    <p:sldId id="1662" r:id="rId22"/>
    <p:sldId id="165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DDF7"/>
    <a:srgbClr val="CFD5EA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39" autoAdjust="0"/>
    <p:restoredTop sz="94660"/>
  </p:normalViewPr>
  <p:slideViewPr>
    <p:cSldViewPr>
      <p:cViewPr varScale="1">
        <p:scale>
          <a:sx n="150" d="100"/>
          <a:sy n="150" d="100"/>
        </p:scale>
        <p:origin x="1896" y="1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F2828-8B02-4E0D-9FD0-B7ED745635A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F71F8-9A6C-44E8-AA58-302F2B215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64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71F8-9A6C-44E8-AA58-302F2B2151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51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60714_001-2-Edit_blueppt.jpg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21978" r="42" b="20335"/>
          <a:stretch/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pic>
        <p:nvPicPr>
          <p:cNvPr id="7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653136"/>
            <a:ext cx="8534400" cy="985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Ferracin, "Towards 20 T hybrid accelerator dipole magnets"</a:t>
            </a:r>
            <a:endParaRPr lang="en-GB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895296" y="2099704"/>
            <a:ext cx="10382304" cy="2193392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2162664"/>
          </a:xfrm>
          <a:noFill/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1" descr="RGB_White-Seal_White-Mark_SC_Horizontal–400dpi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95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Ferracin, "Towards 20 T hybrid accelerator dipole magnets"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03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Ferracin, "Towards 20 T hybrid accelerator dipole magnets"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900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0714_001-2-Edit_blueppt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"/>
            <a:ext cx="12192000" cy="631372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4891939"/>
            <a:ext cx="12192000" cy="1421788"/>
          </a:xfrm>
          <a:prstGeom prst="rect">
            <a:avLst/>
          </a:prstGeom>
          <a:gradFill>
            <a:gsLst>
              <a:gs pos="0">
                <a:schemeClr val="tx2">
                  <a:alpha val="61000"/>
                </a:schemeClr>
              </a:gs>
              <a:gs pos="100000">
                <a:schemeClr val="accent3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722" y="4891939"/>
            <a:ext cx="10968567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  <a:cs typeface="Helvetica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2183808"/>
            <a:ext cx="12192000" cy="2183808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1717" y="2538981"/>
            <a:ext cx="10968568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2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459" y="186644"/>
            <a:ext cx="3789783" cy="10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41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" y="0"/>
            <a:ext cx="12191999" cy="9090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0096" y="0"/>
            <a:ext cx="8581904" cy="90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00" y="1125000"/>
            <a:ext cx="11520000" cy="50898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42562" y="6400803"/>
            <a:ext cx="688900" cy="365125"/>
          </a:xfrm>
        </p:spPr>
        <p:txBody>
          <a:bodyPr/>
          <a:lstStyle/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454" y="59340"/>
            <a:ext cx="2200546" cy="790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152" y="6344838"/>
            <a:ext cx="865848" cy="50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73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" y="0"/>
            <a:ext cx="12191999" cy="9090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0096" y="0"/>
            <a:ext cx="8581904" cy="90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00" y="1125000"/>
            <a:ext cx="5664000" cy="50898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42562" y="6400803"/>
            <a:ext cx="688900" cy="365125"/>
          </a:xfrm>
        </p:spPr>
        <p:txBody>
          <a:bodyPr/>
          <a:lstStyle/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454" y="59340"/>
            <a:ext cx="2200546" cy="790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152" y="6344838"/>
            <a:ext cx="865848" cy="505629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192000" y="1130943"/>
            <a:ext cx="5664000" cy="50898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4000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" y="0"/>
            <a:ext cx="12191999" cy="9090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0096" y="0"/>
            <a:ext cx="8581904" cy="90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00" y="1136270"/>
            <a:ext cx="11520000" cy="24275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42562" y="6400803"/>
            <a:ext cx="688900" cy="365125"/>
          </a:xfrm>
        </p:spPr>
        <p:txBody>
          <a:bodyPr/>
          <a:lstStyle/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454" y="59340"/>
            <a:ext cx="2200546" cy="790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152" y="6344838"/>
            <a:ext cx="865848" cy="505629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336000" y="3686625"/>
            <a:ext cx="11520000" cy="24569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2460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" y="0"/>
            <a:ext cx="12191999" cy="9090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0096" y="0"/>
            <a:ext cx="8581904" cy="90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00" y="1123551"/>
            <a:ext cx="5664000" cy="2446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42562" y="6400803"/>
            <a:ext cx="688900" cy="365125"/>
          </a:xfrm>
        </p:spPr>
        <p:txBody>
          <a:bodyPr/>
          <a:lstStyle/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454" y="59340"/>
            <a:ext cx="2200546" cy="790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152" y="6344838"/>
            <a:ext cx="865848" cy="505629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192000" y="1129494"/>
            <a:ext cx="5664000" cy="2440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336000" y="3717000"/>
            <a:ext cx="5664000" cy="24265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6192000" y="3723063"/>
            <a:ext cx="5664000" cy="242051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6546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Ferracin, "Towards 20 T hybrid accelerator dipole magnets"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30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Ferracin, "Towards 20 T hybrid accelerator dipole magnets"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933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11/19/2021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Ferracin, "Towards 20 T hybrid accelerator dipole magnets"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759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11/19/2021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/>
          <a:p>
            <a:r>
              <a:rPr lang="en-US"/>
              <a:t>P. Ferracin, "Towards 20 T hybrid accelerator dipole magnets"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012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11/19/2021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Ferracin, "Towards 20 T hybrid accelerator dipole magnets"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633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11/19/2021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Ferracin, "Towards 20 T hybrid accelerator dipole magnets"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611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11/19/2021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Ferracin, "Towards 20 T hybrid accelerator dipole magnets"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87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11/19/2021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Ferracin, "Towards 20 T hybrid accelerator dipole magnets"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78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680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03294" y="6433343"/>
            <a:ext cx="15511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11/19/2021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2000" y="6433343"/>
            <a:ext cx="532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P. Ferracin, "Towards 20 T hybrid accelerator dipole magnets"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68408" y="6433343"/>
            <a:ext cx="18139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9" descr="RGB_White-Seal_White-Mark_SC_Horizontal–400dpi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5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3503" y="6356355"/>
            <a:ext cx="688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898989"/>
                </a:solidFill>
              </a:defRPr>
            </a:lvl1pPr>
          </a:lstStyle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211627" y="-142629"/>
            <a:ext cx="12596659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Rectangle 46"/>
          <p:cNvSpPr/>
          <p:nvPr userDrawn="1"/>
        </p:nvSpPr>
        <p:spPr>
          <a:xfrm>
            <a:off x="615" y="6323779"/>
            <a:ext cx="12221599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2" tIns="34282" rIns="68562" bIns="34282" anchor="ctr"/>
          <a:lstStyle/>
          <a:p>
            <a:pPr algn="r" defTabSz="342812">
              <a:defRPr/>
            </a:pPr>
            <a:endParaRPr lang="en-US" sz="135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r" defTabSz="342812">
              <a:defRPr/>
            </a:pPr>
            <a:r>
              <a:rPr lang="en-US" sz="16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20T HTS/LTS Hybrid Common Coil Design          </a:t>
            </a:r>
            <a:r>
              <a:rPr lang="en-US" sz="16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-Ramesh Gupta, BNL         September 7, 2021</a:t>
            </a:r>
          </a:p>
        </p:txBody>
      </p:sp>
      <p:pic>
        <p:nvPicPr>
          <p:cNvPr id="48" name="Picture 47" descr="RGB_White-Seal_White-Mark_SC_Horizontal–400dpi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92" y="6457861"/>
            <a:ext cx="2093957" cy="263614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B08FBF34-4E67-6C47-A78A-9C135843AE40}"/>
              </a:ext>
            </a:extLst>
          </p:cNvPr>
          <p:cNvSpPr/>
          <p:nvPr userDrawn="1"/>
        </p:nvSpPr>
        <p:spPr>
          <a:xfrm>
            <a:off x="5" y="0"/>
            <a:ext cx="12191999" cy="11430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24CD79B7-4787-7344-A8E3-991F38CC2D9C}"/>
              </a:ext>
            </a:extLst>
          </p:cNvPr>
          <p:cNvSpPr txBox="1">
            <a:spLocks/>
          </p:cNvSpPr>
          <p:nvPr userDrawn="1"/>
        </p:nvSpPr>
        <p:spPr>
          <a:xfrm>
            <a:off x="3610096" y="0"/>
            <a:ext cx="8581904" cy="1143000"/>
          </a:xfrm>
          <a:prstGeom prst="rect">
            <a:avLst/>
          </a:prstGeom>
        </p:spPr>
        <p:txBody>
          <a:bodyPr/>
          <a:lstStyle>
            <a:lvl1pPr algn="ctr" defTabSz="342900" rtl="0" eaLnBrk="1" latinLnBrk="0" hangingPunct="1">
              <a:spcBef>
                <a:spcPct val="0"/>
              </a:spcBef>
              <a:buNone/>
              <a:defRPr sz="21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/>
              <a:t>Click to edit Master title style</a:t>
            </a:r>
            <a:endParaRPr lang="en-US" sz="2100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1AF6C34-0601-C649-8859-7C59EC754F8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857" y="123515"/>
            <a:ext cx="2752384" cy="88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97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/>
  <p:txStyles>
    <p:titleStyle>
      <a:lvl1pPr algn="ctr" defTabSz="342900" rtl="0" eaLnBrk="1" latinLnBrk="0" hangingPunct="1">
        <a:spcBef>
          <a:spcPct val="0"/>
        </a:spcBef>
        <a:buNone/>
        <a:defRPr sz="21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Courier New"/>
        <a:buChar char="o"/>
        <a:defRPr sz="1500" kern="1200">
          <a:solidFill>
            <a:srgbClr val="1F497D"/>
          </a:solidFill>
          <a:latin typeface="+mj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rgbClr val="1F497D"/>
          </a:solidFill>
          <a:latin typeface="+mj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rgbClr val="1F497D"/>
          </a:solidFill>
          <a:latin typeface="+mj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rgbClr val="1F497D"/>
          </a:solidFill>
          <a:latin typeface="+mj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9001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26613"/>
            <a:ext cx="10972800" cy="4999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3502" y="6356353"/>
            <a:ext cx="688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211627" y="-142629"/>
            <a:ext cx="12596659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909001"/>
              <a:ext cx="159180" cy="5263199"/>
              <a:chOff x="-158720" y="909001"/>
              <a:chExt cx="159180" cy="5263199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60597" y="8479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60597" y="10639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1999" y="915418"/>
              <a:ext cx="126775" cy="5256782"/>
              <a:chOff x="-163380" y="915418"/>
              <a:chExt cx="126775" cy="5256782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102322" y="854360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101861" y="1065555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Rectangle 46"/>
          <p:cNvSpPr/>
          <p:nvPr userDrawn="1"/>
        </p:nvSpPr>
        <p:spPr>
          <a:xfrm>
            <a:off x="614" y="6323777"/>
            <a:ext cx="12221599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sz="18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sz="18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" name="Picture 47" descr="RGB_White-Seal_White-Mark_SC_Horizontal–400dpi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92" y="6457861"/>
            <a:ext cx="2093957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112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1F497D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497D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497D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3503" y="6356355"/>
            <a:ext cx="688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898989"/>
                </a:solidFill>
              </a:defRPr>
            </a:lvl1pPr>
          </a:lstStyle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211627" y="-142629"/>
            <a:ext cx="12596659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Rectangle 46"/>
          <p:cNvSpPr/>
          <p:nvPr userDrawn="1"/>
        </p:nvSpPr>
        <p:spPr>
          <a:xfrm>
            <a:off x="615" y="6323779"/>
            <a:ext cx="12221599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2" tIns="34282" rIns="68562" bIns="34282" anchor="ctr"/>
          <a:lstStyle/>
          <a:p>
            <a:pPr algn="r" defTabSz="342812">
              <a:defRPr/>
            </a:pPr>
            <a:endParaRPr lang="en-US" sz="135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r" defTabSz="342812">
              <a:defRPr/>
            </a:pPr>
            <a:r>
              <a:rPr lang="en-US" sz="16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20T HTS/LTS Hybrid Common Coil Design          </a:t>
            </a:r>
            <a:r>
              <a:rPr lang="en-US" sz="16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-Ramesh Gupta, BNL         September 29, 2021</a:t>
            </a:r>
          </a:p>
        </p:txBody>
      </p:sp>
      <p:pic>
        <p:nvPicPr>
          <p:cNvPr id="48" name="Picture 47" descr="RGB_White-Seal_White-Mark_SC_Horizontal–400dp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92" y="6457861"/>
            <a:ext cx="2093957" cy="263614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B08FBF34-4E67-6C47-A78A-9C135843AE40}"/>
              </a:ext>
            </a:extLst>
          </p:cNvPr>
          <p:cNvSpPr/>
          <p:nvPr userDrawn="1"/>
        </p:nvSpPr>
        <p:spPr>
          <a:xfrm>
            <a:off x="5" y="0"/>
            <a:ext cx="12191999" cy="11430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24CD79B7-4787-7344-A8E3-991F38CC2D9C}"/>
              </a:ext>
            </a:extLst>
          </p:cNvPr>
          <p:cNvSpPr txBox="1">
            <a:spLocks/>
          </p:cNvSpPr>
          <p:nvPr userDrawn="1"/>
        </p:nvSpPr>
        <p:spPr>
          <a:xfrm>
            <a:off x="3610096" y="0"/>
            <a:ext cx="8581904" cy="1143000"/>
          </a:xfrm>
          <a:prstGeom prst="rect">
            <a:avLst/>
          </a:prstGeom>
        </p:spPr>
        <p:txBody>
          <a:bodyPr/>
          <a:lstStyle>
            <a:lvl1pPr algn="ctr" defTabSz="342900" rtl="0" eaLnBrk="1" latinLnBrk="0" hangingPunct="1">
              <a:spcBef>
                <a:spcPct val="0"/>
              </a:spcBef>
              <a:buNone/>
              <a:defRPr sz="21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/>
              <a:t>Click to edit Master title style</a:t>
            </a:r>
            <a:endParaRPr lang="en-US" sz="2100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1AF6C34-0601-C649-8859-7C59EC754F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857" y="123515"/>
            <a:ext cx="2752384" cy="88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03419"/>
      </p:ext>
    </p:extLst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ctr" defTabSz="342900" rtl="0" eaLnBrk="1" latinLnBrk="0" hangingPunct="1">
        <a:spcBef>
          <a:spcPct val="0"/>
        </a:spcBef>
        <a:buNone/>
        <a:defRPr sz="21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Courier New"/>
        <a:buChar char="o"/>
        <a:defRPr sz="1500" kern="1200">
          <a:solidFill>
            <a:srgbClr val="1F497D"/>
          </a:solidFill>
          <a:latin typeface="+mj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rgbClr val="1F497D"/>
          </a:solidFill>
          <a:latin typeface="+mj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rgbClr val="1F497D"/>
          </a:solidFill>
          <a:latin typeface="+mj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rgbClr val="1F497D"/>
          </a:solidFill>
          <a:latin typeface="+mj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223467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GB" b="1" dirty="0"/>
              <a:t>Magnet options and timeline</a:t>
            </a:r>
            <a:br>
              <a:rPr lang="en-GB" b="1" dirty="0"/>
            </a:br>
            <a:br>
              <a:rPr lang="en-GB" b="1" dirty="0"/>
            </a:br>
            <a:r>
              <a:rPr lang="en-US" dirty="0"/>
              <a:t>P. Ferracin</a:t>
            </a:r>
            <a:br>
              <a:rPr lang="en-US" dirty="0"/>
            </a:br>
            <a:br>
              <a:rPr lang="en-US" dirty="0"/>
            </a:br>
            <a:r>
              <a:rPr lang="en-US" sz="2700" dirty="0"/>
              <a:t>Lawrence Berkeley National Laboratory</a:t>
            </a:r>
            <a:endParaRPr lang="en-GB" sz="27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797152"/>
            <a:ext cx="10363200" cy="1080120"/>
          </a:xfrm>
          <a:solidFill>
            <a:srgbClr val="EAEAEA">
              <a:alpha val="23137"/>
            </a:srgbClr>
          </a:solidFill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GB" b="1" dirty="0"/>
              <a:t>Snowmass at LBNL</a:t>
            </a:r>
          </a:p>
          <a:p>
            <a:pPr>
              <a:defRPr/>
            </a:pPr>
            <a:r>
              <a:rPr lang="en-GB" b="1" dirty="0"/>
              <a:t>LBNL</a:t>
            </a:r>
          </a:p>
          <a:p>
            <a:pPr>
              <a:defRPr/>
            </a:pPr>
            <a:r>
              <a:rPr lang="en-GB" b="1" dirty="0"/>
              <a:t>December 10, 2021</a:t>
            </a:r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10451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23112-CA37-49A9-8513-018D077D5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11-13 T field level (Nb</a:t>
            </a:r>
            <a:r>
              <a:rPr lang="en-US" baseline="-25000" dirty="0"/>
              <a:t>3</a:t>
            </a:r>
            <a:r>
              <a:rPr lang="en-US" dirty="0"/>
              <a:t>Sn)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4C69C-8528-45EB-9994-66F6D4000B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994F1-C95C-4DD3-B612-A5BFF5FD1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5EE08-053B-4067-9654-D830CA675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"Towards 20 T hybrid accelerator dipole magnets"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D46D7-724A-4A2B-96CE-FF82B5A67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4F592A83-766A-4505-99AF-F471FFE282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1" b="4709"/>
          <a:stretch/>
        </p:blipFill>
        <p:spPr>
          <a:xfrm>
            <a:off x="2783632" y="1306147"/>
            <a:ext cx="6038699" cy="366457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C18A72-BFBD-4266-B36C-BBE1452C9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632" y="5067692"/>
            <a:ext cx="6038699" cy="726269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91CD87-D49E-450F-B153-1DAAD1971195}"/>
              </a:ext>
            </a:extLst>
          </p:cNvPr>
          <p:cNvSpPr txBox="1"/>
          <p:nvPr/>
        </p:nvSpPr>
        <p:spPr>
          <a:xfrm>
            <a:off x="7680176" y="5857527"/>
            <a:ext cx="114215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By L. </a:t>
            </a:r>
            <a:r>
              <a:rPr lang="en-US" sz="1400" dirty="0" err="1">
                <a:solidFill>
                  <a:srgbClr val="FF0000"/>
                </a:solidFill>
              </a:rPr>
              <a:t>Bottura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5B7FF50-C5E2-476C-89F2-CC40B933398F}"/>
              </a:ext>
            </a:extLst>
          </p:cNvPr>
          <p:cNvSpPr/>
          <p:nvPr/>
        </p:nvSpPr>
        <p:spPr>
          <a:xfrm>
            <a:off x="6960454" y="2579845"/>
            <a:ext cx="792960" cy="458407"/>
          </a:xfrm>
          <a:custGeom>
            <a:avLst/>
            <a:gdLst>
              <a:gd name="connsiteX0" fmla="*/ 425866 w 792960"/>
              <a:gd name="connsiteY0" fmla="*/ 21115 h 458407"/>
              <a:gd name="connsiteX1" fmla="*/ 283626 w 792960"/>
              <a:gd name="connsiteY1" fmla="*/ 173515 h 458407"/>
              <a:gd name="connsiteX2" fmla="*/ 131226 w 792960"/>
              <a:gd name="connsiteY2" fmla="*/ 173515 h 458407"/>
              <a:gd name="connsiteX3" fmla="*/ 29626 w 792960"/>
              <a:gd name="connsiteY3" fmla="*/ 366555 h 458407"/>
              <a:gd name="connsiteX4" fmla="*/ 690026 w 792960"/>
              <a:gd name="connsiteY4" fmla="*/ 457995 h 458407"/>
              <a:gd name="connsiteX5" fmla="*/ 791626 w 792960"/>
              <a:gd name="connsiteY5" fmla="*/ 386875 h 458407"/>
              <a:gd name="connsiteX6" fmla="*/ 700186 w 792960"/>
              <a:gd name="connsiteY6" fmla="*/ 112555 h 458407"/>
              <a:gd name="connsiteX7" fmla="*/ 578266 w 792960"/>
              <a:gd name="connsiteY7" fmla="*/ 10955 h 458407"/>
              <a:gd name="connsiteX8" fmla="*/ 425866 w 792960"/>
              <a:gd name="connsiteY8" fmla="*/ 21115 h 45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2960" h="458407">
                <a:moveTo>
                  <a:pt x="425866" y="21115"/>
                </a:moveTo>
                <a:cubicBezTo>
                  <a:pt x="376759" y="48208"/>
                  <a:pt x="332733" y="148115"/>
                  <a:pt x="283626" y="173515"/>
                </a:cubicBezTo>
                <a:cubicBezTo>
                  <a:pt x="234519" y="198915"/>
                  <a:pt x="173559" y="141342"/>
                  <a:pt x="131226" y="173515"/>
                </a:cubicBezTo>
                <a:cubicBezTo>
                  <a:pt x="88893" y="205688"/>
                  <a:pt x="-63507" y="319142"/>
                  <a:pt x="29626" y="366555"/>
                </a:cubicBezTo>
                <a:cubicBezTo>
                  <a:pt x="122759" y="413968"/>
                  <a:pt x="563026" y="454608"/>
                  <a:pt x="690026" y="457995"/>
                </a:cubicBezTo>
                <a:cubicBezTo>
                  <a:pt x="817026" y="461382"/>
                  <a:pt x="789933" y="444448"/>
                  <a:pt x="791626" y="386875"/>
                </a:cubicBezTo>
                <a:cubicBezTo>
                  <a:pt x="793319" y="329302"/>
                  <a:pt x="735746" y="175208"/>
                  <a:pt x="700186" y="112555"/>
                </a:cubicBezTo>
                <a:cubicBezTo>
                  <a:pt x="664626" y="49902"/>
                  <a:pt x="623986" y="26195"/>
                  <a:pt x="578266" y="10955"/>
                </a:cubicBezTo>
                <a:cubicBezTo>
                  <a:pt x="532546" y="-4285"/>
                  <a:pt x="474973" y="-5978"/>
                  <a:pt x="425866" y="21115"/>
                </a:cubicBezTo>
                <a:close/>
              </a:path>
            </a:pathLst>
          </a:cu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11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0F43D-C23F-497A-8C83-71B78DAA7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11-13 T field level (Nb</a:t>
            </a:r>
            <a:r>
              <a:rPr lang="en-US" baseline="-25000" dirty="0"/>
              <a:t>3</a:t>
            </a:r>
            <a:r>
              <a:rPr lang="en-US" dirty="0"/>
              <a:t>Sn)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1AB84-0147-4CE6-86E5-B8F746653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204909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IR quadrupole for HL-LHC: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MQXF</a:t>
            </a:r>
          </a:p>
          <a:p>
            <a:r>
              <a:rPr lang="en-US" dirty="0"/>
              <a:t>Arc dipole for HL-LHC: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11T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Accelerator quality </a:t>
            </a:r>
            <a:r>
              <a:rPr lang="en-US" dirty="0"/>
              <a:t>magnets</a:t>
            </a:r>
          </a:p>
          <a:p>
            <a:r>
              <a:rPr lang="en-US" dirty="0"/>
              <a:t>Short model and prototype program completed,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series started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089CB-CBDF-4B82-8C76-B7CB9A9D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46B5A-F83B-4D48-AA87-CC8F91A79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"Towards 20 T hybrid accelerator dipole magnets"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E1ED8-8EA4-44AC-A965-9EC123D4C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8A1903-3DE2-40AE-B218-F4DAA2EE03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3592771"/>
            <a:ext cx="2592288" cy="259228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235F02-8F39-B84C-BEC1-ECE4EDB4B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032" y="3592771"/>
            <a:ext cx="2737922" cy="2592288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751220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23112-CA37-49A9-8513-018D077D5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14-16 T field level (Nb</a:t>
            </a:r>
            <a:r>
              <a:rPr lang="en-US" baseline="-25000" dirty="0"/>
              <a:t>3</a:t>
            </a:r>
            <a:r>
              <a:rPr lang="en-US" dirty="0"/>
              <a:t>Sn)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4C69C-8528-45EB-9994-66F6D4000B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994F1-C95C-4DD3-B612-A5BFF5FD1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5EE08-053B-4067-9654-D830CA675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"Towards 20 T hybrid accelerator dipole magnets"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D46D7-724A-4A2B-96CE-FF82B5A67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4F592A83-766A-4505-99AF-F471FFE282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1" b="4709"/>
          <a:stretch/>
        </p:blipFill>
        <p:spPr>
          <a:xfrm>
            <a:off x="2783632" y="1306147"/>
            <a:ext cx="6038699" cy="366457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C18A72-BFBD-4266-B36C-BBE1452C9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632" y="5067692"/>
            <a:ext cx="6038699" cy="726269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91CD87-D49E-450F-B153-1DAAD1971195}"/>
              </a:ext>
            </a:extLst>
          </p:cNvPr>
          <p:cNvSpPr txBox="1"/>
          <p:nvPr/>
        </p:nvSpPr>
        <p:spPr>
          <a:xfrm>
            <a:off x="7680176" y="5857527"/>
            <a:ext cx="114215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By L. </a:t>
            </a:r>
            <a:r>
              <a:rPr lang="en-US" sz="1400" dirty="0" err="1">
                <a:solidFill>
                  <a:srgbClr val="FF0000"/>
                </a:solidFill>
              </a:rPr>
              <a:t>Bottura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2C049B2-C8D4-4A40-8FC4-2025995EB941}"/>
              </a:ext>
            </a:extLst>
          </p:cNvPr>
          <p:cNvSpPr/>
          <p:nvPr/>
        </p:nvSpPr>
        <p:spPr>
          <a:xfrm>
            <a:off x="7445465" y="2315548"/>
            <a:ext cx="392810" cy="358517"/>
          </a:xfrm>
          <a:custGeom>
            <a:avLst/>
            <a:gdLst>
              <a:gd name="connsiteX0" fmla="*/ 154215 w 392810"/>
              <a:gd name="connsiteY0" fmla="*/ 932 h 358517"/>
              <a:gd name="connsiteX1" fmla="*/ 32295 w 392810"/>
              <a:gd name="connsiteY1" fmla="*/ 51732 h 358517"/>
              <a:gd name="connsiteX2" fmla="*/ 32295 w 392810"/>
              <a:gd name="connsiteY2" fmla="*/ 61892 h 358517"/>
              <a:gd name="connsiteX3" fmla="*/ 1815 w 392810"/>
              <a:gd name="connsiteY3" fmla="*/ 214292 h 358517"/>
              <a:gd name="connsiteX4" fmla="*/ 93255 w 392810"/>
              <a:gd name="connsiteY4" fmla="*/ 326052 h 358517"/>
              <a:gd name="connsiteX5" fmla="*/ 205015 w 392810"/>
              <a:gd name="connsiteY5" fmla="*/ 346372 h 358517"/>
              <a:gd name="connsiteX6" fmla="*/ 326935 w 392810"/>
              <a:gd name="connsiteY6" fmla="*/ 356532 h 358517"/>
              <a:gd name="connsiteX7" fmla="*/ 387895 w 392810"/>
              <a:gd name="connsiteY7" fmla="*/ 336212 h 358517"/>
              <a:gd name="connsiteX8" fmla="*/ 387895 w 392810"/>
              <a:gd name="connsiteY8" fmla="*/ 153332 h 358517"/>
              <a:gd name="connsiteX9" fmla="*/ 377735 w 392810"/>
              <a:gd name="connsiteY9" fmla="*/ 122852 h 358517"/>
              <a:gd name="connsiteX10" fmla="*/ 337095 w 392810"/>
              <a:gd name="connsiteY10" fmla="*/ 51732 h 358517"/>
              <a:gd name="connsiteX11" fmla="*/ 265975 w 392810"/>
              <a:gd name="connsiteY11" fmla="*/ 21252 h 358517"/>
              <a:gd name="connsiteX12" fmla="*/ 154215 w 392810"/>
              <a:gd name="connsiteY12" fmla="*/ 932 h 358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2810" h="358517">
                <a:moveTo>
                  <a:pt x="154215" y="932"/>
                </a:moveTo>
                <a:cubicBezTo>
                  <a:pt x="115268" y="6012"/>
                  <a:pt x="32295" y="51732"/>
                  <a:pt x="32295" y="51732"/>
                </a:cubicBezTo>
                <a:cubicBezTo>
                  <a:pt x="11975" y="61892"/>
                  <a:pt x="37375" y="34799"/>
                  <a:pt x="32295" y="61892"/>
                </a:cubicBezTo>
                <a:cubicBezTo>
                  <a:pt x="27215" y="88985"/>
                  <a:pt x="-8345" y="170265"/>
                  <a:pt x="1815" y="214292"/>
                </a:cubicBezTo>
                <a:cubicBezTo>
                  <a:pt x="11975" y="258319"/>
                  <a:pt x="59388" y="304039"/>
                  <a:pt x="93255" y="326052"/>
                </a:cubicBezTo>
                <a:cubicBezTo>
                  <a:pt x="127122" y="348065"/>
                  <a:pt x="166068" y="341292"/>
                  <a:pt x="205015" y="346372"/>
                </a:cubicBezTo>
                <a:cubicBezTo>
                  <a:pt x="243962" y="351452"/>
                  <a:pt x="296455" y="358225"/>
                  <a:pt x="326935" y="356532"/>
                </a:cubicBezTo>
                <a:cubicBezTo>
                  <a:pt x="357415" y="354839"/>
                  <a:pt x="377735" y="370079"/>
                  <a:pt x="387895" y="336212"/>
                </a:cubicBezTo>
                <a:cubicBezTo>
                  <a:pt x="398055" y="302345"/>
                  <a:pt x="389588" y="188892"/>
                  <a:pt x="387895" y="153332"/>
                </a:cubicBezTo>
                <a:cubicBezTo>
                  <a:pt x="386202" y="117772"/>
                  <a:pt x="386202" y="139785"/>
                  <a:pt x="377735" y="122852"/>
                </a:cubicBezTo>
                <a:cubicBezTo>
                  <a:pt x="369268" y="105919"/>
                  <a:pt x="355722" y="68665"/>
                  <a:pt x="337095" y="51732"/>
                </a:cubicBezTo>
                <a:cubicBezTo>
                  <a:pt x="318468" y="34799"/>
                  <a:pt x="293068" y="29719"/>
                  <a:pt x="265975" y="21252"/>
                </a:cubicBezTo>
                <a:cubicBezTo>
                  <a:pt x="238882" y="12785"/>
                  <a:pt x="193162" y="-4148"/>
                  <a:pt x="154215" y="932"/>
                </a:cubicBezTo>
                <a:close/>
              </a:path>
            </a:pathLst>
          </a:cu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50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2A78A-5A57-41BB-BFE2-7C8B3D85A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14-16 T field level (Nb</a:t>
            </a:r>
            <a:r>
              <a:rPr lang="en-US" baseline="-25000" dirty="0"/>
              <a:t>3</a:t>
            </a:r>
            <a:r>
              <a:rPr lang="en-US" dirty="0"/>
              <a:t>Sn)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D7003-0BFF-4785-94DC-BA5970BCF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FNAL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MDPCT</a:t>
            </a:r>
            <a:r>
              <a:rPr lang="en-US" dirty="0"/>
              <a:t>: 14.5 T</a:t>
            </a:r>
          </a:p>
          <a:p>
            <a:r>
              <a:rPr lang="en-US" dirty="0"/>
              <a:t>CERN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FRESCA2</a:t>
            </a:r>
            <a:r>
              <a:rPr lang="en-US" dirty="0"/>
              <a:t>: 14.6 T</a:t>
            </a:r>
          </a:p>
          <a:p>
            <a:r>
              <a:rPr lang="en-US" dirty="0"/>
              <a:t>Short models, with aperture, but not yet accelerator quality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F0ED8-D90C-4696-8764-18E73DCC4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1DB09-AC73-4A2C-BE0E-B2BBE683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"Towards 20 T hybrid accelerator dipole magnets"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78495-FBE0-4FED-A4C3-0D97B6575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D0ABC641-4F62-4D1F-AB2F-413A29DEBB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43" t="1765" r="23852" b="4070"/>
          <a:stretch/>
        </p:blipFill>
        <p:spPr>
          <a:xfrm rot="10800000">
            <a:off x="2672342" y="3564234"/>
            <a:ext cx="2683222" cy="265712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4A7931-F077-4178-81F1-A262F9C8A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158" y="3564234"/>
            <a:ext cx="4285687" cy="2657127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305733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23112-CA37-49A9-8513-018D077D5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14-16 T field level (Nb</a:t>
            </a:r>
            <a:r>
              <a:rPr lang="en-US" baseline="-25000" dirty="0"/>
              <a:t>3</a:t>
            </a:r>
            <a:r>
              <a:rPr lang="en-US" dirty="0"/>
              <a:t>Sn)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4C69C-8528-45EB-9994-66F6D4000B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994F1-C95C-4DD3-B612-A5BFF5FD1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5EE08-053B-4067-9654-D830CA675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"Towards 20 T hybrid accelerator dipole magnets"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D46D7-724A-4A2B-96CE-FF82B5A67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4F592A83-766A-4505-99AF-F471FFE282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1" b="4709"/>
          <a:stretch/>
        </p:blipFill>
        <p:spPr>
          <a:xfrm>
            <a:off x="2783632" y="1306147"/>
            <a:ext cx="6038699" cy="366457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C18A72-BFBD-4266-B36C-BBE1452C9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632" y="5067692"/>
            <a:ext cx="6038699" cy="726269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91CD87-D49E-450F-B153-1DAAD1971195}"/>
              </a:ext>
            </a:extLst>
          </p:cNvPr>
          <p:cNvSpPr txBox="1"/>
          <p:nvPr/>
        </p:nvSpPr>
        <p:spPr>
          <a:xfrm>
            <a:off x="7680176" y="5857527"/>
            <a:ext cx="114215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By L. </a:t>
            </a:r>
            <a:r>
              <a:rPr lang="en-US" sz="1400" dirty="0" err="1">
                <a:solidFill>
                  <a:srgbClr val="FF0000"/>
                </a:solidFill>
              </a:rPr>
              <a:t>Bottura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2C049B2-C8D4-4A40-8FC4-2025995EB941}"/>
              </a:ext>
            </a:extLst>
          </p:cNvPr>
          <p:cNvSpPr/>
          <p:nvPr/>
        </p:nvSpPr>
        <p:spPr>
          <a:xfrm>
            <a:off x="6096104" y="2060848"/>
            <a:ext cx="392810" cy="358517"/>
          </a:xfrm>
          <a:custGeom>
            <a:avLst/>
            <a:gdLst>
              <a:gd name="connsiteX0" fmla="*/ 154215 w 392810"/>
              <a:gd name="connsiteY0" fmla="*/ 932 h 358517"/>
              <a:gd name="connsiteX1" fmla="*/ 32295 w 392810"/>
              <a:gd name="connsiteY1" fmla="*/ 51732 h 358517"/>
              <a:gd name="connsiteX2" fmla="*/ 32295 w 392810"/>
              <a:gd name="connsiteY2" fmla="*/ 61892 h 358517"/>
              <a:gd name="connsiteX3" fmla="*/ 1815 w 392810"/>
              <a:gd name="connsiteY3" fmla="*/ 214292 h 358517"/>
              <a:gd name="connsiteX4" fmla="*/ 93255 w 392810"/>
              <a:gd name="connsiteY4" fmla="*/ 326052 h 358517"/>
              <a:gd name="connsiteX5" fmla="*/ 205015 w 392810"/>
              <a:gd name="connsiteY5" fmla="*/ 346372 h 358517"/>
              <a:gd name="connsiteX6" fmla="*/ 326935 w 392810"/>
              <a:gd name="connsiteY6" fmla="*/ 356532 h 358517"/>
              <a:gd name="connsiteX7" fmla="*/ 387895 w 392810"/>
              <a:gd name="connsiteY7" fmla="*/ 336212 h 358517"/>
              <a:gd name="connsiteX8" fmla="*/ 387895 w 392810"/>
              <a:gd name="connsiteY8" fmla="*/ 153332 h 358517"/>
              <a:gd name="connsiteX9" fmla="*/ 377735 w 392810"/>
              <a:gd name="connsiteY9" fmla="*/ 122852 h 358517"/>
              <a:gd name="connsiteX10" fmla="*/ 337095 w 392810"/>
              <a:gd name="connsiteY10" fmla="*/ 51732 h 358517"/>
              <a:gd name="connsiteX11" fmla="*/ 265975 w 392810"/>
              <a:gd name="connsiteY11" fmla="*/ 21252 h 358517"/>
              <a:gd name="connsiteX12" fmla="*/ 154215 w 392810"/>
              <a:gd name="connsiteY12" fmla="*/ 932 h 358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2810" h="358517">
                <a:moveTo>
                  <a:pt x="154215" y="932"/>
                </a:moveTo>
                <a:cubicBezTo>
                  <a:pt x="115268" y="6012"/>
                  <a:pt x="32295" y="51732"/>
                  <a:pt x="32295" y="51732"/>
                </a:cubicBezTo>
                <a:cubicBezTo>
                  <a:pt x="11975" y="61892"/>
                  <a:pt x="37375" y="34799"/>
                  <a:pt x="32295" y="61892"/>
                </a:cubicBezTo>
                <a:cubicBezTo>
                  <a:pt x="27215" y="88985"/>
                  <a:pt x="-8345" y="170265"/>
                  <a:pt x="1815" y="214292"/>
                </a:cubicBezTo>
                <a:cubicBezTo>
                  <a:pt x="11975" y="258319"/>
                  <a:pt x="59388" y="304039"/>
                  <a:pt x="93255" y="326052"/>
                </a:cubicBezTo>
                <a:cubicBezTo>
                  <a:pt x="127122" y="348065"/>
                  <a:pt x="166068" y="341292"/>
                  <a:pt x="205015" y="346372"/>
                </a:cubicBezTo>
                <a:cubicBezTo>
                  <a:pt x="243962" y="351452"/>
                  <a:pt x="296455" y="358225"/>
                  <a:pt x="326935" y="356532"/>
                </a:cubicBezTo>
                <a:cubicBezTo>
                  <a:pt x="357415" y="354839"/>
                  <a:pt x="377735" y="370079"/>
                  <a:pt x="387895" y="336212"/>
                </a:cubicBezTo>
                <a:cubicBezTo>
                  <a:pt x="398055" y="302345"/>
                  <a:pt x="389588" y="188892"/>
                  <a:pt x="387895" y="153332"/>
                </a:cubicBezTo>
                <a:cubicBezTo>
                  <a:pt x="386202" y="117772"/>
                  <a:pt x="386202" y="139785"/>
                  <a:pt x="377735" y="122852"/>
                </a:cubicBezTo>
                <a:cubicBezTo>
                  <a:pt x="369268" y="105919"/>
                  <a:pt x="355722" y="68665"/>
                  <a:pt x="337095" y="51732"/>
                </a:cubicBezTo>
                <a:cubicBezTo>
                  <a:pt x="318468" y="34799"/>
                  <a:pt x="293068" y="29719"/>
                  <a:pt x="265975" y="21252"/>
                </a:cubicBezTo>
                <a:cubicBezTo>
                  <a:pt x="238882" y="12785"/>
                  <a:pt x="193162" y="-4148"/>
                  <a:pt x="154215" y="932"/>
                </a:cubicBezTo>
                <a:close/>
              </a:path>
            </a:pathLst>
          </a:cu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FF4199E-C9BA-4B5D-8135-2CD438802FAE}"/>
              </a:ext>
            </a:extLst>
          </p:cNvPr>
          <p:cNvSpPr/>
          <p:nvPr/>
        </p:nvSpPr>
        <p:spPr>
          <a:xfrm>
            <a:off x="7245308" y="2060847"/>
            <a:ext cx="578883" cy="358517"/>
          </a:xfrm>
          <a:custGeom>
            <a:avLst/>
            <a:gdLst>
              <a:gd name="connsiteX0" fmla="*/ 154215 w 392810"/>
              <a:gd name="connsiteY0" fmla="*/ 932 h 358517"/>
              <a:gd name="connsiteX1" fmla="*/ 32295 w 392810"/>
              <a:gd name="connsiteY1" fmla="*/ 51732 h 358517"/>
              <a:gd name="connsiteX2" fmla="*/ 32295 w 392810"/>
              <a:gd name="connsiteY2" fmla="*/ 61892 h 358517"/>
              <a:gd name="connsiteX3" fmla="*/ 1815 w 392810"/>
              <a:gd name="connsiteY3" fmla="*/ 214292 h 358517"/>
              <a:gd name="connsiteX4" fmla="*/ 93255 w 392810"/>
              <a:gd name="connsiteY4" fmla="*/ 326052 h 358517"/>
              <a:gd name="connsiteX5" fmla="*/ 205015 w 392810"/>
              <a:gd name="connsiteY5" fmla="*/ 346372 h 358517"/>
              <a:gd name="connsiteX6" fmla="*/ 326935 w 392810"/>
              <a:gd name="connsiteY6" fmla="*/ 356532 h 358517"/>
              <a:gd name="connsiteX7" fmla="*/ 387895 w 392810"/>
              <a:gd name="connsiteY7" fmla="*/ 336212 h 358517"/>
              <a:gd name="connsiteX8" fmla="*/ 387895 w 392810"/>
              <a:gd name="connsiteY8" fmla="*/ 153332 h 358517"/>
              <a:gd name="connsiteX9" fmla="*/ 377735 w 392810"/>
              <a:gd name="connsiteY9" fmla="*/ 122852 h 358517"/>
              <a:gd name="connsiteX10" fmla="*/ 337095 w 392810"/>
              <a:gd name="connsiteY10" fmla="*/ 51732 h 358517"/>
              <a:gd name="connsiteX11" fmla="*/ 265975 w 392810"/>
              <a:gd name="connsiteY11" fmla="*/ 21252 h 358517"/>
              <a:gd name="connsiteX12" fmla="*/ 154215 w 392810"/>
              <a:gd name="connsiteY12" fmla="*/ 932 h 358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2810" h="358517">
                <a:moveTo>
                  <a:pt x="154215" y="932"/>
                </a:moveTo>
                <a:cubicBezTo>
                  <a:pt x="115268" y="6012"/>
                  <a:pt x="32295" y="51732"/>
                  <a:pt x="32295" y="51732"/>
                </a:cubicBezTo>
                <a:cubicBezTo>
                  <a:pt x="11975" y="61892"/>
                  <a:pt x="37375" y="34799"/>
                  <a:pt x="32295" y="61892"/>
                </a:cubicBezTo>
                <a:cubicBezTo>
                  <a:pt x="27215" y="88985"/>
                  <a:pt x="-8345" y="170265"/>
                  <a:pt x="1815" y="214292"/>
                </a:cubicBezTo>
                <a:cubicBezTo>
                  <a:pt x="11975" y="258319"/>
                  <a:pt x="59388" y="304039"/>
                  <a:pt x="93255" y="326052"/>
                </a:cubicBezTo>
                <a:cubicBezTo>
                  <a:pt x="127122" y="348065"/>
                  <a:pt x="166068" y="341292"/>
                  <a:pt x="205015" y="346372"/>
                </a:cubicBezTo>
                <a:cubicBezTo>
                  <a:pt x="243962" y="351452"/>
                  <a:pt x="296455" y="358225"/>
                  <a:pt x="326935" y="356532"/>
                </a:cubicBezTo>
                <a:cubicBezTo>
                  <a:pt x="357415" y="354839"/>
                  <a:pt x="377735" y="370079"/>
                  <a:pt x="387895" y="336212"/>
                </a:cubicBezTo>
                <a:cubicBezTo>
                  <a:pt x="398055" y="302345"/>
                  <a:pt x="389588" y="188892"/>
                  <a:pt x="387895" y="153332"/>
                </a:cubicBezTo>
                <a:cubicBezTo>
                  <a:pt x="386202" y="117772"/>
                  <a:pt x="386202" y="139785"/>
                  <a:pt x="377735" y="122852"/>
                </a:cubicBezTo>
                <a:cubicBezTo>
                  <a:pt x="369268" y="105919"/>
                  <a:pt x="355722" y="68665"/>
                  <a:pt x="337095" y="51732"/>
                </a:cubicBezTo>
                <a:cubicBezTo>
                  <a:pt x="318468" y="34799"/>
                  <a:pt x="293068" y="29719"/>
                  <a:pt x="265975" y="21252"/>
                </a:cubicBezTo>
                <a:cubicBezTo>
                  <a:pt x="238882" y="12785"/>
                  <a:pt x="193162" y="-4148"/>
                  <a:pt x="154215" y="932"/>
                </a:cubicBezTo>
                <a:close/>
              </a:path>
            </a:pathLst>
          </a:cu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461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A6610-8294-4AD1-94BE-5D91072A5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CAF71-6539-4206-A838-FD3B9CCAD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1103024" cy="4641379"/>
          </a:xfrm>
        </p:spPr>
        <p:txBody>
          <a:bodyPr/>
          <a:lstStyle/>
          <a:p>
            <a:r>
              <a:rPr lang="en-US" dirty="0"/>
              <a:t>LBNL HD1, CERN RMM and ERMC: all reached (and passed)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16 T</a:t>
            </a:r>
          </a:p>
          <a:p>
            <a:r>
              <a:rPr lang="en-US" dirty="0"/>
              <a:t>Limit of Nb</a:t>
            </a:r>
            <a:r>
              <a:rPr lang="en-US" baseline="-25000" dirty="0"/>
              <a:t>3</a:t>
            </a:r>
            <a:r>
              <a:rPr lang="en-US" dirty="0"/>
              <a:t>Sn reached so far only in short models with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simple coil geometries </a:t>
            </a:r>
            <a:r>
              <a:rPr lang="en-US" dirty="0"/>
              <a:t>(no bore, racetrack…)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CECCF-FE32-4075-B48B-273A4BD17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C1688-C709-44CC-BC7B-B830E2ACA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"Towards 20 T hybrid accelerator dipole magnets"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E7831-4A4F-4234-9946-ACA3FA745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FDA69B-E157-491A-AB98-34FDC1E9F4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13" t="26901" r="71000" b="42650"/>
          <a:stretch/>
        </p:blipFill>
        <p:spPr>
          <a:xfrm>
            <a:off x="7968208" y="3356992"/>
            <a:ext cx="2592288" cy="250587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" name="Picture 10" descr="Fresca2vsSMCvsRMC.jpg">
            <a:extLst>
              <a:ext uri="{FF2B5EF4-FFF2-40B4-BE49-F238E27FC236}">
                <a16:creationId xmlns:a16="http://schemas.microsoft.com/office/drawing/2014/main" id="{5855F20E-2A30-4F29-8CA2-307FA7D3A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3356992"/>
            <a:ext cx="2586636" cy="2505879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hd1_cross-section">
            <a:extLst>
              <a:ext uri="{FF2B5EF4-FFF2-40B4-BE49-F238E27FC236}">
                <a16:creationId xmlns:a16="http://schemas.microsoft.com/office/drawing/2014/main" id="{14ED36C3-E9BC-4FD8-8934-15B2D017F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7" t="3952" r="16251" b="5147"/>
          <a:stretch>
            <a:fillRect/>
          </a:stretch>
        </p:blipFill>
        <p:spPr bwMode="auto">
          <a:xfrm>
            <a:off x="1661120" y="3356992"/>
            <a:ext cx="2490960" cy="2507438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540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86DAF-08B2-45D1-B531-E5F1DBBD3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Beyond 16 T </a:t>
            </a:r>
            <a:br>
              <a:rPr lang="en-US" dirty="0"/>
            </a:br>
            <a:r>
              <a:rPr lang="en-US" dirty="0"/>
              <a:t>20 T hybrid zoo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DB027-4CF6-4180-B438-094D583E9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FFE97-1447-41EF-ACB9-F1CA03E4E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"Towards 20 T hybrid accelerator dipole magnets"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C9DFA-D3BC-4CAD-B467-1AF5A545B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41F3D1-BBFD-422C-BE42-3E8708AFE0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9" t="4000" r="16017" b="4000"/>
          <a:stretch/>
        </p:blipFill>
        <p:spPr>
          <a:xfrm>
            <a:off x="5213902" y="3360364"/>
            <a:ext cx="1828800" cy="18466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2913510-64DC-4A82-B252-E17490385B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0" t="15545" r="13906" b="18500"/>
          <a:stretch/>
        </p:blipFill>
        <p:spPr>
          <a:xfrm>
            <a:off x="7616160" y="3194477"/>
            <a:ext cx="1280160" cy="7807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907CCA-5A3B-47D6-9C61-3FCE50F3F4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93" t="17639" r="12413" b="19861"/>
          <a:stretch/>
        </p:blipFill>
        <p:spPr>
          <a:xfrm>
            <a:off x="7456140" y="4794129"/>
            <a:ext cx="1600200" cy="87923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0D0ABDD-230C-4BDE-911E-723B610E33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" t="5219" r="5745" b="4860"/>
          <a:stretch/>
        </p:blipFill>
        <p:spPr>
          <a:xfrm>
            <a:off x="2962222" y="2926233"/>
            <a:ext cx="1920240" cy="13324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B9A0E72-B27A-49C2-B0B8-B6CF87F1AB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" t="7337" r="5886" b="2086"/>
          <a:stretch/>
        </p:blipFill>
        <p:spPr>
          <a:xfrm>
            <a:off x="2928040" y="4518211"/>
            <a:ext cx="1984248" cy="143106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B8D397-2A20-471E-A8A2-AAB184F04F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4" t="7881" r="12923" b="16547"/>
          <a:stretch/>
        </p:blipFill>
        <p:spPr>
          <a:xfrm>
            <a:off x="940433" y="4700041"/>
            <a:ext cx="1700784" cy="10139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8F07CD5-22C3-4EC7-96D2-D5F82A1736F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10305" r="17682" b="9735"/>
          <a:stretch/>
        </p:blipFill>
        <p:spPr>
          <a:xfrm>
            <a:off x="1068449" y="3138038"/>
            <a:ext cx="1444752" cy="9055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7AD25B0-6B7F-4A42-BFB9-EA54639AB6C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550" t="24133" r="27700" b="13600"/>
          <a:stretch/>
        </p:blipFill>
        <p:spPr>
          <a:xfrm>
            <a:off x="9895272" y="2753461"/>
            <a:ext cx="1042416" cy="70551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B132943-E631-412C-8C49-373518BB543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225" t="23750" r="14425" b="22701"/>
          <a:stretch/>
        </p:blipFill>
        <p:spPr>
          <a:xfrm>
            <a:off x="9721536" y="3957467"/>
            <a:ext cx="1426464" cy="6107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D3B4A1-CC6B-47E6-A242-4820BEDDC3F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194" t="2956" r="1006" b="747"/>
          <a:stretch/>
        </p:blipFill>
        <p:spPr>
          <a:xfrm>
            <a:off x="9684960" y="5278581"/>
            <a:ext cx="1463040" cy="628671"/>
          </a:xfrm>
          <a:prstGeom prst="rect">
            <a:avLst/>
          </a:prstGeom>
        </p:spPr>
      </p:pic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07EC8643-7E4A-45C4-BE11-A1073DF2D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/>
          <a:lstStyle/>
          <a:p>
            <a:r>
              <a:rPr lang="en-US" dirty="0"/>
              <a:t>Preliminary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design studies</a:t>
            </a:r>
          </a:p>
          <a:p>
            <a:pPr lvl="1"/>
            <a:r>
              <a:rPr lang="en-US" dirty="0"/>
              <a:t>Different HTS and Nb</a:t>
            </a:r>
            <a:r>
              <a:rPr lang="en-US" baseline="-25000" dirty="0"/>
              <a:t>3</a:t>
            </a:r>
            <a:r>
              <a:rPr lang="en-US" dirty="0"/>
              <a:t>Sn coil lay-outs for 20 T hybrid magnets</a:t>
            </a:r>
          </a:p>
        </p:txBody>
      </p:sp>
    </p:spTree>
    <p:extLst>
      <p:ext uri="{BB962C8B-B14F-4D97-AF65-F5344CB8AC3E}">
        <p14:creationId xmlns:p14="http://schemas.microsoft.com/office/powerpoint/2010/main" val="3735031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1E44E-C010-46F0-95C5-F03DC12CD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Beyond 16 T </a:t>
            </a:r>
            <a:br>
              <a:rPr lang="en-US" dirty="0"/>
            </a:br>
            <a:r>
              <a:rPr lang="en-US" dirty="0"/>
              <a:t>MDP current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B3C51-FD1E-4E16-A5EF-C13C30C03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6602575" cy="478790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HTS insert coil (2-5 T) being fabricated at</a:t>
            </a:r>
          </a:p>
          <a:p>
            <a:pPr lvl="1"/>
            <a:r>
              <a:rPr lang="en-US" dirty="0"/>
              <a:t>BNL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Racetrack</a:t>
            </a:r>
            <a:r>
              <a:rPr lang="en-US" dirty="0"/>
              <a:t> REBCO CORC coils inside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common coil</a:t>
            </a:r>
            <a:endParaRPr lang="en-US" dirty="0"/>
          </a:p>
          <a:p>
            <a:pPr lvl="1"/>
            <a:r>
              <a:rPr lang="en-US" dirty="0"/>
              <a:t>FNAL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SMCT</a:t>
            </a:r>
            <a:r>
              <a:rPr lang="en-US" dirty="0"/>
              <a:t> inserts in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CT and SMCT </a:t>
            </a:r>
            <a:r>
              <a:rPr lang="en-US" dirty="0" err="1"/>
              <a:t>outserts</a:t>
            </a:r>
            <a:endParaRPr lang="en-US" dirty="0"/>
          </a:p>
          <a:p>
            <a:pPr lvl="1"/>
            <a:r>
              <a:rPr lang="en-US" dirty="0"/>
              <a:t>LBNL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CCT inserts </a:t>
            </a:r>
            <a:r>
              <a:rPr lang="en-US" dirty="0"/>
              <a:t>in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CCT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outserts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/>
              <a:t>Similar activities carried out in Europe</a:t>
            </a:r>
          </a:p>
          <a:p>
            <a:pPr marL="914400" lvl="2" indent="0">
              <a:buNone/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670E9B-6188-4934-A2B9-D54A1F134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F5BD9-D3A9-4C79-80B1-523C9610A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"Towards 20 T hybrid accelerator dipole magnets"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4FEB8-F85E-4F2C-BD35-A553822D3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92FC06-1C5E-4311-93C9-C4DC614DC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472" y="1139338"/>
            <a:ext cx="1424793" cy="146448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FCC6062A-F62B-497F-9BCB-596C538050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2"/>
          <a:stretch/>
        </p:blipFill>
        <p:spPr>
          <a:xfrm>
            <a:off x="7058007" y="1139338"/>
            <a:ext cx="3070441" cy="146448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B2DEAB-6D10-4361-B602-0C5C9B404E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66" t="5458"/>
          <a:stretch/>
        </p:blipFill>
        <p:spPr>
          <a:xfrm>
            <a:off x="10135089" y="2708881"/>
            <a:ext cx="1649543" cy="164592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1F8C78FC-4CA3-409E-A709-828ACB7350A1}"/>
              </a:ext>
            </a:extLst>
          </p:cNvPr>
          <p:cNvPicPr>
            <a:picLocks noGrp="1"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917" y="4601426"/>
            <a:ext cx="1575348" cy="155448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6DECC32-175F-44E5-A23D-308830EC42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2052" y="3062388"/>
            <a:ext cx="1186205" cy="9834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74AA62-FE32-4A25-933F-489834365C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900" t="24801" r="2750" b="41006"/>
          <a:stretch/>
        </p:blipFill>
        <p:spPr>
          <a:xfrm>
            <a:off x="8428257" y="3062388"/>
            <a:ext cx="1449492" cy="98341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16296CC-B719-4131-B80A-4D9BBDE640D5}"/>
              </a:ext>
            </a:extLst>
          </p:cNvPr>
          <p:cNvSpPr/>
          <p:nvPr/>
        </p:nvSpPr>
        <p:spPr>
          <a:xfrm>
            <a:off x="7058007" y="2708881"/>
            <a:ext cx="2926425" cy="1645920"/>
          </a:xfrm>
          <a:prstGeom prst="rect">
            <a:avLst/>
          </a:prstGeom>
          <a:noFill/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33AB30A-7F89-48F7-9365-B226CE95150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7966" y="5469093"/>
            <a:ext cx="2650608" cy="6423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FF3A83-3172-4310-809B-55C9228C72C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521" t="37260" r="47911" b="48311"/>
          <a:stretch/>
        </p:blipFill>
        <p:spPr>
          <a:xfrm>
            <a:off x="7212175" y="4673378"/>
            <a:ext cx="2577520" cy="64234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5353450-64FE-4AD4-A9B7-EA3A22139D5E}"/>
              </a:ext>
            </a:extLst>
          </p:cNvPr>
          <p:cNvSpPr/>
          <p:nvPr/>
        </p:nvSpPr>
        <p:spPr>
          <a:xfrm>
            <a:off x="7058007" y="4601426"/>
            <a:ext cx="2926425" cy="1554480"/>
          </a:xfrm>
          <a:prstGeom prst="rect">
            <a:avLst/>
          </a:prstGeom>
          <a:noFill/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10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E8AE2-19EB-48AF-B5DF-D67801A21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42915-767B-4DC6-9885-183105EF9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Superconducting materials</a:t>
            </a:r>
          </a:p>
          <a:p>
            <a:endParaRPr lang="en-US" dirty="0"/>
          </a:p>
          <a:p>
            <a:r>
              <a:rPr lang="en-US" dirty="0"/>
              <a:t>Field levels</a:t>
            </a:r>
          </a:p>
          <a:p>
            <a:pPr marL="457200" lvl="1" indent="0">
              <a:buNone/>
            </a:pPr>
            <a:r>
              <a:rPr lang="en-US" dirty="0"/>
              <a:t>5-9 T	11-13 T	14-16 T 	Beyond 16 T</a:t>
            </a:r>
          </a:p>
          <a:p>
            <a:endParaRPr lang="en-US" dirty="0"/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Some considerations on timelines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61B8A-C8A8-4F5D-845F-B5AA65703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30FCE-883D-4FFB-8837-CAD9E7DDC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"Towards 20 T hybrid accelerator dipole magnets"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04A4D-90B5-4EB4-904E-ED2AC85BE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18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369B4-19D4-4921-B467-FF4A0E8E0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considerations on timelines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1379E-3D22-48F0-B0A7-2E7C1E6B4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Project timeline</a:t>
            </a:r>
          </a:p>
          <a:p>
            <a:pPr lvl="1"/>
            <a:r>
              <a:rPr lang="en-US" dirty="0"/>
              <a:t>10+ years, considering short models, prototype, and series</a:t>
            </a:r>
          </a:p>
          <a:p>
            <a:pPr lvl="2"/>
            <a:r>
              <a:rPr lang="en-US" dirty="0"/>
              <a:t>Time can change significantly depending on the size of the project (HL-LHC: 1.5 km; FCC: 100 km)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R&amp;D timeline</a:t>
            </a:r>
          </a:p>
          <a:p>
            <a:pPr lvl="1"/>
            <a:r>
              <a:rPr lang="en-US" dirty="0"/>
              <a:t>Time towards a project 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/>
              <a:t>For the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Nb-Ti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5-9 T level </a:t>
            </a:r>
            <a:r>
              <a:rPr lang="en-US" dirty="0"/>
              <a:t>and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11-13 T level</a:t>
            </a:r>
          </a:p>
          <a:p>
            <a:pPr lvl="1"/>
            <a:r>
              <a:rPr lang="en-US" dirty="0"/>
              <a:t>Accelerator quality magnets fabricated or being fabricated in series production</a:t>
            </a:r>
          </a:p>
          <a:p>
            <a:pPr lvl="2"/>
            <a:r>
              <a:rPr lang="en-US" dirty="0"/>
              <a:t>No need of “major” R&amp;D (and a little bit of optimism….)</a:t>
            </a:r>
          </a:p>
          <a:p>
            <a:endParaRPr lang="en-US" dirty="0"/>
          </a:p>
          <a:p>
            <a:r>
              <a:rPr lang="en-US" dirty="0"/>
              <a:t>For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14-16 T level</a:t>
            </a:r>
          </a:p>
          <a:p>
            <a:pPr lvl="1"/>
            <a:r>
              <a:rPr lang="en-US" dirty="0"/>
              <a:t>We need to fill the gap between R&amp;D (“short”) magnets to accelerator quality (“reasonably long”) magnets</a:t>
            </a:r>
          </a:p>
          <a:p>
            <a:pPr lvl="1"/>
            <a:r>
              <a:rPr lang="en-US" dirty="0"/>
              <a:t>Possible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goal</a:t>
            </a:r>
            <a:r>
              <a:rPr lang="en-US" dirty="0"/>
              <a:t> for the next ~10+ years: long accelerator quality Nb</a:t>
            </a:r>
            <a:r>
              <a:rPr lang="en-US" baseline="-25000" dirty="0"/>
              <a:t>3</a:t>
            </a:r>
            <a:r>
              <a:rPr lang="en-US" dirty="0"/>
              <a:t>Sn magnet (</a:t>
            </a:r>
            <a:r>
              <a:rPr lang="en-US" i="1" dirty="0"/>
              <a:t>a prototype</a:t>
            </a:r>
            <a:r>
              <a:rPr lang="en-US" dirty="0"/>
              <a:t>) in the 14-16 T field level</a:t>
            </a:r>
          </a:p>
          <a:p>
            <a:endParaRPr lang="en-US" dirty="0"/>
          </a:p>
          <a:p>
            <a:r>
              <a:rPr lang="en-US" dirty="0"/>
              <a:t>For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~20 T level</a:t>
            </a:r>
          </a:p>
          <a:p>
            <a:pPr lvl="1"/>
            <a:r>
              <a:rPr lang="en-US" dirty="0"/>
              <a:t>We are still working on small HTS insert coils, without significant experience in hybrid magnets</a:t>
            </a:r>
          </a:p>
          <a:p>
            <a:pPr lvl="1"/>
            <a:r>
              <a:rPr lang="en-US" dirty="0"/>
              <a:t>Major R&amp;D effort to be carried out (currently one of the key area of the US MDP program)</a:t>
            </a:r>
          </a:p>
          <a:p>
            <a:pPr lvl="1"/>
            <a:r>
              <a:rPr lang="en-US" dirty="0"/>
              <a:t>Possible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goal</a:t>
            </a:r>
            <a:r>
              <a:rPr lang="en-US" dirty="0"/>
              <a:t> for the next ~10+ years: short model with sizable aperture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46473-E1A0-4ADE-A018-D7F60E01A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1EAD9-9E4D-44A4-AD23-876389F50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"Towards 20 T hybrid accelerator dipole magnets"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C6A42-E0D8-4853-83D8-3EB4FB1C0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061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E8AE2-19EB-48AF-B5DF-D67801A21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42915-767B-4DC6-9885-183105EF9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Superconducting materials</a:t>
            </a:r>
          </a:p>
          <a:p>
            <a:endParaRPr lang="en-US" dirty="0"/>
          </a:p>
          <a:p>
            <a:r>
              <a:rPr lang="en-US" dirty="0"/>
              <a:t>Field levels</a:t>
            </a:r>
          </a:p>
          <a:p>
            <a:pPr marL="457200" lvl="1" indent="0">
              <a:buNone/>
            </a:pPr>
            <a:r>
              <a:rPr lang="en-US" dirty="0"/>
              <a:t>5-9 T	11-13 T	14-16 T 	Beyond 16 T</a:t>
            </a:r>
          </a:p>
          <a:p>
            <a:endParaRPr lang="en-US" dirty="0"/>
          </a:p>
          <a:p>
            <a:r>
              <a:rPr lang="en-US" dirty="0"/>
              <a:t>Some considerations on timelines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61B8A-C8A8-4F5D-845F-B5AA65703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30FCE-883D-4FFB-8837-CAD9E7DDC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"Towards 20 T hybrid accelerator dipole magnets"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04A4D-90B5-4EB4-904E-ED2AC85BE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114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231A5-9207-40CF-9202-78E59E697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Superconducting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2E602-35C0-405A-8766-F6AB42CE7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01AC1-D395-4E0D-A61A-7ACDFD0DC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FA166B-52D0-482F-B735-58CC7D3F6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"Towards 20 T hybrid accelerator dipole magnets"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FDE20-5AC1-4F6D-B3BC-71DEC33C3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16E69F-1371-4B88-9D80-752CDE0793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77" t="40000" r="12167" b="17482"/>
          <a:stretch/>
        </p:blipFill>
        <p:spPr>
          <a:xfrm>
            <a:off x="6312024" y="3810302"/>
            <a:ext cx="2220325" cy="220740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ACE4BF4-D06C-4D62-9CCC-C6999CFA2F79}"/>
              </a:ext>
            </a:extLst>
          </p:cNvPr>
          <p:cNvGrpSpPr>
            <a:grpSpLocks noChangeAspect="1"/>
          </p:cNvGrpSpPr>
          <p:nvPr/>
        </p:nvGrpSpPr>
        <p:grpSpPr>
          <a:xfrm>
            <a:off x="9264352" y="3789054"/>
            <a:ext cx="2229302" cy="2220325"/>
            <a:chOff x="4626135" y="1821248"/>
            <a:chExt cx="2570671" cy="256032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9A5A69E-FB5E-4D6E-A4F2-AEB7DE811A29}"/>
                </a:ext>
              </a:extLst>
            </p:cNvPr>
            <p:cNvSpPr/>
            <p:nvPr/>
          </p:nvSpPr>
          <p:spPr>
            <a:xfrm>
              <a:off x="4626135" y="1821248"/>
              <a:ext cx="2560320" cy="25603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4A3E37F-EFCB-424E-AA6E-22EB882A4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4223" y="1832280"/>
              <a:ext cx="2562583" cy="254353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A403C40-8FC3-40BE-BEE5-566D3CDAD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818" y="3812095"/>
            <a:ext cx="2203142" cy="2218337"/>
          </a:xfrm>
          <a:prstGeom prst="rect">
            <a:avLst/>
          </a:prstGeom>
        </p:spPr>
      </p:pic>
      <p:pic>
        <p:nvPicPr>
          <p:cNvPr id="12" name="Picture 4" descr="LHC_wire">
            <a:extLst>
              <a:ext uri="{FF2B5EF4-FFF2-40B4-BE49-F238E27FC236}">
                <a16:creationId xmlns:a16="http://schemas.microsoft.com/office/drawing/2014/main" id="{3F84E5D6-2985-48E7-B04A-3A60C20BA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2"/>
          <a:stretch>
            <a:fillRect/>
          </a:stretch>
        </p:blipFill>
        <p:spPr bwMode="auto">
          <a:xfrm>
            <a:off x="609600" y="3808067"/>
            <a:ext cx="2318048" cy="2221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90F25AA-4872-4F27-BCA4-6EFC3F0B6F4A}"/>
              </a:ext>
            </a:extLst>
          </p:cNvPr>
          <p:cNvSpPr txBox="1"/>
          <p:nvPr/>
        </p:nvSpPr>
        <p:spPr>
          <a:xfrm>
            <a:off x="620450" y="1916832"/>
            <a:ext cx="2344326" cy="132343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tx2"/>
                </a:solidFill>
              </a:rPr>
              <a:t>Nb-Ti</a:t>
            </a:r>
            <a:endParaRPr lang="en-US" sz="1600" b="1" dirty="0">
              <a:solidFill>
                <a:schemeClr val="tx2"/>
              </a:solidFill>
            </a:endParaRPr>
          </a:p>
          <a:p>
            <a:pPr algn="ctr"/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5 - 9 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The “workhorse”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Small filaments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Ductile and cheap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F2C09C-6217-45DD-A219-1A9DDA054F26}"/>
              </a:ext>
            </a:extLst>
          </p:cNvPr>
          <p:cNvSpPr txBox="1"/>
          <p:nvPr/>
        </p:nvSpPr>
        <p:spPr>
          <a:xfrm>
            <a:off x="3532818" y="1916832"/>
            <a:ext cx="2203142" cy="156966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</a:rPr>
              <a:t>Nb</a:t>
            </a:r>
            <a:r>
              <a:rPr lang="en-US" sz="1600" b="1" baseline="-25000" dirty="0">
                <a:solidFill>
                  <a:schemeClr val="tx2"/>
                </a:solidFill>
              </a:rPr>
              <a:t>3</a:t>
            </a:r>
            <a:r>
              <a:rPr lang="en-US" sz="1600" b="1" dirty="0">
                <a:solidFill>
                  <a:schemeClr val="tx2"/>
                </a:solidFill>
              </a:rPr>
              <a:t>Sn</a:t>
            </a:r>
          </a:p>
          <a:p>
            <a:pPr algn="ctr"/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11 – 16 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Strain sensitive and brittle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Reaction to 670 </a:t>
            </a:r>
            <a:r>
              <a:rPr lang="en-US" sz="1600" dirty="0">
                <a:solidFill>
                  <a:schemeClr val="tx2"/>
                </a:solidFill>
                <a:sym typeface="Symbol" panose="05050102010706020507" pitchFamily="18" charset="2"/>
              </a:rPr>
              <a:t></a:t>
            </a:r>
            <a:r>
              <a:rPr lang="en-US" sz="1600" dirty="0">
                <a:solidFill>
                  <a:schemeClr val="tx2"/>
                </a:solidFill>
              </a:rPr>
              <a:t>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Larger filaments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3DF32F-8102-40F5-BB6A-EA8C8E6F93F8}"/>
              </a:ext>
            </a:extLst>
          </p:cNvPr>
          <p:cNvSpPr txBox="1"/>
          <p:nvPr/>
        </p:nvSpPr>
        <p:spPr>
          <a:xfrm>
            <a:off x="6304002" y="1909736"/>
            <a:ext cx="2220325" cy="181588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</a:rPr>
              <a:t>Bi2212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Round strand -&gt; Rutherford cable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Reaction to 900 </a:t>
            </a:r>
            <a:r>
              <a:rPr lang="en-US" sz="1600" dirty="0">
                <a:solidFill>
                  <a:schemeClr val="tx2"/>
                </a:solidFill>
                <a:sym typeface="Symbol" panose="05050102010706020507" pitchFamily="18" charset="2"/>
              </a:rPr>
              <a:t></a:t>
            </a:r>
            <a:r>
              <a:rPr lang="en-US" sz="1600" dirty="0">
                <a:solidFill>
                  <a:schemeClr val="tx2"/>
                </a:solidFill>
              </a:rPr>
              <a:t>C and 50 bar in O</a:t>
            </a:r>
            <a:r>
              <a:rPr lang="en-US" sz="1600" baseline="-25000" dirty="0">
                <a:solidFill>
                  <a:schemeClr val="tx2"/>
                </a:solidFill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Strain sensitive</a:t>
            </a:r>
          </a:p>
          <a:p>
            <a:pPr algn="ctr"/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5EE0EB-B947-4C01-839E-E7AFE657783F}"/>
              </a:ext>
            </a:extLst>
          </p:cNvPr>
          <p:cNvSpPr txBox="1"/>
          <p:nvPr/>
        </p:nvSpPr>
        <p:spPr>
          <a:xfrm>
            <a:off x="6300440" y="1412776"/>
            <a:ext cx="5124152" cy="33855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</a:rPr>
              <a:t>Beyond 16 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120EFB-9EAD-47A0-9F41-A3FA52D588BC}"/>
              </a:ext>
            </a:extLst>
          </p:cNvPr>
          <p:cNvSpPr txBox="1"/>
          <p:nvPr/>
        </p:nvSpPr>
        <p:spPr>
          <a:xfrm>
            <a:off x="9182620" y="1909736"/>
            <a:ext cx="2220325" cy="156966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</a:rPr>
              <a:t>REBCO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Tape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No reaction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Strain sensitive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Angle dependence of J</a:t>
            </a:r>
            <a:r>
              <a:rPr lang="en-US" sz="1600" baseline="-25000" dirty="0">
                <a:solidFill>
                  <a:schemeClr val="tx2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675643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5D679-4F13-4FF9-B746-7A096F0C1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Superconducting materials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78DA8-222F-4C3E-97A3-1A3591295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05C49-5CE9-4A83-A3C6-82D55FAF6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"Towards 20 T hybrid accelerator dipole magnets"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95E70-993C-443E-BC66-0C4C60023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B29BB5-7326-446A-8387-0EA3E419FE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39" r="12977"/>
          <a:stretch/>
        </p:blipFill>
        <p:spPr>
          <a:xfrm>
            <a:off x="2266529" y="1723956"/>
            <a:ext cx="5178610" cy="4007859"/>
          </a:xfrm>
          <a:prstGeom prst="rect">
            <a:avLst/>
          </a:prstGeom>
        </p:spPr>
      </p:pic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80A6FC4A-8DEE-4D4C-8953-07EE082E4BAD}"/>
              </a:ext>
            </a:extLst>
          </p:cNvPr>
          <p:cNvSpPr/>
          <p:nvPr/>
        </p:nvSpPr>
        <p:spPr bwMode="auto">
          <a:xfrm>
            <a:off x="2927648" y="3694618"/>
            <a:ext cx="4320480" cy="423216"/>
          </a:xfrm>
          <a:prstGeom prst="roundRect">
            <a:avLst/>
          </a:prstGeom>
          <a:solidFill>
            <a:schemeClr val="accent3">
              <a:lumMod val="60000"/>
              <a:lumOff val="40000"/>
              <a:alpha val="2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8AEFF5-F642-4EC4-82A8-E4B317CD2930}"/>
              </a:ext>
            </a:extLst>
          </p:cNvPr>
          <p:cNvSpPr txBox="1"/>
          <p:nvPr/>
        </p:nvSpPr>
        <p:spPr>
          <a:xfrm>
            <a:off x="3071664" y="3847475"/>
            <a:ext cx="2346969" cy="27781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1200" dirty="0">
                <a:latin typeface="+mn-lt"/>
              </a:rPr>
              <a:t>Typical </a:t>
            </a:r>
            <a:r>
              <a:rPr lang="en-US" sz="1200" i="1" dirty="0">
                <a:latin typeface="+mn-lt"/>
              </a:rPr>
              <a:t>J</a:t>
            </a:r>
            <a:r>
              <a:rPr lang="en-US" sz="1200" i="1" baseline="-25000" dirty="0">
                <a:latin typeface="+mn-lt"/>
              </a:rPr>
              <a:t>e </a:t>
            </a:r>
            <a:r>
              <a:rPr lang="en-US" sz="1200" dirty="0">
                <a:latin typeface="+mn-lt"/>
              </a:rPr>
              <a:t>in accelerator magnets</a:t>
            </a:r>
            <a:endParaRPr lang="en-GB" sz="1200" dirty="0"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4FD2A8-5A3A-4D74-B356-63850BF9EB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777" t="40000" r="12167" b="17482"/>
          <a:stretch/>
        </p:blipFill>
        <p:spPr>
          <a:xfrm>
            <a:off x="183203" y="3788522"/>
            <a:ext cx="1188720" cy="118180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7CCFD42-E3DE-4C21-8DF7-09E939595020}"/>
              </a:ext>
            </a:extLst>
          </p:cNvPr>
          <p:cNvGrpSpPr>
            <a:grpSpLocks noChangeAspect="1"/>
          </p:cNvGrpSpPr>
          <p:nvPr/>
        </p:nvGrpSpPr>
        <p:grpSpPr>
          <a:xfrm>
            <a:off x="169256" y="5058377"/>
            <a:ext cx="1188720" cy="1183933"/>
            <a:chOff x="4626135" y="1821248"/>
            <a:chExt cx="2570671" cy="256032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AC6CA93-0444-4A97-A846-70FE2BF48B91}"/>
                </a:ext>
              </a:extLst>
            </p:cNvPr>
            <p:cNvSpPr/>
            <p:nvPr/>
          </p:nvSpPr>
          <p:spPr>
            <a:xfrm>
              <a:off x="4626135" y="1821248"/>
              <a:ext cx="2560320" cy="25603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A02BA1E-E846-4E7C-B81A-29595CA2D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4223" y="1832280"/>
              <a:ext cx="2562583" cy="2543530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B11C333-FEAF-4884-9A4E-7EA6690E7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45" y="2505898"/>
            <a:ext cx="1180578" cy="1188720"/>
          </a:xfrm>
          <a:prstGeom prst="rect">
            <a:avLst/>
          </a:prstGeom>
        </p:spPr>
      </p:pic>
      <p:pic>
        <p:nvPicPr>
          <p:cNvPr id="18" name="Picture 4" descr="LHC_wire">
            <a:extLst>
              <a:ext uri="{FF2B5EF4-FFF2-40B4-BE49-F238E27FC236}">
                <a16:creationId xmlns:a16="http://schemas.microsoft.com/office/drawing/2014/main" id="{42937A9A-B520-483B-A11F-DDB752C85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2"/>
          <a:stretch>
            <a:fillRect/>
          </a:stretch>
        </p:blipFill>
        <p:spPr bwMode="auto">
          <a:xfrm>
            <a:off x="191345" y="1207656"/>
            <a:ext cx="1240469" cy="1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918513D-BF33-4978-BA6B-25D483ED5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8248" y="1368000"/>
            <a:ext cx="3254152" cy="4641379"/>
          </a:xfrm>
        </p:spPr>
        <p:txBody>
          <a:bodyPr>
            <a:normAutofit fontScale="85000" lnSpcReduction="10000"/>
          </a:bodyPr>
          <a:lstStyle/>
          <a:p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J</a:t>
            </a:r>
            <a:r>
              <a:rPr lang="en-US" i="1" baseline="-25000" dirty="0">
                <a:solidFill>
                  <a:schemeClr val="accent6">
                    <a:lumMod val="75000"/>
                  </a:schemeClr>
                </a:solidFill>
              </a:rPr>
              <a:t>e </a:t>
            </a:r>
            <a:r>
              <a:rPr lang="en-US" dirty="0"/>
              <a:t>= Strand current / strand area</a:t>
            </a:r>
          </a:p>
          <a:p>
            <a:endParaRPr lang="en-US" dirty="0"/>
          </a:p>
          <a:p>
            <a:r>
              <a:rPr lang="en-US" dirty="0"/>
              <a:t>Typically magnets operate at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80%</a:t>
            </a:r>
            <a:r>
              <a:rPr lang="en-US" dirty="0"/>
              <a:t> of the limits</a:t>
            </a:r>
          </a:p>
          <a:p>
            <a:endParaRPr lang="en-US" dirty="0"/>
          </a:p>
          <a:p>
            <a:r>
              <a:rPr lang="en-US" dirty="0"/>
              <a:t>So, </a:t>
            </a:r>
          </a:p>
          <a:p>
            <a:pPr lvl="1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Nb-Ti</a:t>
            </a:r>
            <a:r>
              <a:rPr lang="en-US" dirty="0"/>
              <a:t> up to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10 T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</a:t>
            </a:r>
            <a:r>
              <a:rPr lang="en-US" dirty="0"/>
              <a:t> up to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16 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2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E8AE2-19EB-48AF-B5DF-D67801A21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42915-767B-4DC6-9885-183105EF9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Superconducting materials</a:t>
            </a:r>
          </a:p>
          <a:p>
            <a:endParaRPr lang="en-US" dirty="0"/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Field levels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5-9 T	11-13 T	14-16 T 	Beyond 16 T</a:t>
            </a:r>
          </a:p>
          <a:p>
            <a:endParaRPr lang="en-US" dirty="0"/>
          </a:p>
          <a:p>
            <a:r>
              <a:rPr lang="en-US" dirty="0"/>
              <a:t>Some considerations on timelines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61B8A-C8A8-4F5D-845F-B5AA65703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30FCE-883D-4FFB-8837-CAD9E7DDC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"Towards 20 T hybrid accelerator dipole magnets"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04A4D-90B5-4EB4-904E-ED2AC85BE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036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23112-CA37-49A9-8513-018D077D5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</a:t>
            </a:r>
            <a:r>
              <a:rPr lang="en-US" dirty="0" err="1"/>
              <a:t>Nb-Ti</a:t>
            </a:r>
            <a:r>
              <a:rPr lang="en-US" dirty="0"/>
              <a:t> and Nb</a:t>
            </a:r>
            <a:r>
              <a:rPr lang="en-US" baseline="-25000" dirty="0"/>
              <a:t>3</a:t>
            </a:r>
            <a:r>
              <a:rPr lang="en-US" dirty="0"/>
              <a:t>Sn dipole magnets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4C69C-8528-45EB-9994-66F6D4000B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994F1-C95C-4DD3-B612-A5BFF5FD1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5EE08-053B-4067-9654-D830CA675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"Towards 20 T hybrid accelerator dipole magnets"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D46D7-724A-4A2B-96CE-FF82B5A67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4F592A83-766A-4505-99AF-F471FFE282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1" b="4709"/>
          <a:stretch/>
        </p:blipFill>
        <p:spPr>
          <a:xfrm>
            <a:off x="2783632" y="1306147"/>
            <a:ext cx="6038699" cy="366457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C18A72-BFBD-4266-B36C-BBE1452C9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632" y="5067692"/>
            <a:ext cx="6038699" cy="726269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91CD87-D49E-450F-B153-1DAAD1971195}"/>
              </a:ext>
            </a:extLst>
          </p:cNvPr>
          <p:cNvSpPr txBox="1"/>
          <p:nvPr/>
        </p:nvSpPr>
        <p:spPr>
          <a:xfrm>
            <a:off x="7680176" y="5857527"/>
            <a:ext cx="114215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By L. </a:t>
            </a:r>
            <a:r>
              <a:rPr lang="en-US" sz="1400" dirty="0" err="1">
                <a:solidFill>
                  <a:srgbClr val="FF0000"/>
                </a:solidFill>
              </a:rPr>
              <a:t>Bottura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810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23112-CA37-49A9-8513-018D077D5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5-9 T field level (</a:t>
            </a:r>
            <a:r>
              <a:rPr lang="en-US" dirty="0" err="1"/>
              <a:t>Nb-Ti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4C69C-8528-45EB-9994-66F6D4000B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994F1-C95C-4DD3-B612-A5BFF5FD1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5EE08-053B-4067-9654-D830CA675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"Towards 20 T hybrid accelerator dipole magnets"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D46D7-724A-4A2B-96CE-FF82B5A67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4F592A83-766A-4505-99AF-F471FFE282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1" b="4709"/>
          <a:stretch/>
        </p:blipFill>
        <p:spPr>
          <a:xfrm>
            <a:off x="2783632" y="1306147"/>
            <a:ext cx="6038699" cy="366457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C18A72-BFBD-4266-B36C-BBE1452C9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632" y="5067692"/>
            <a:ext cx="6038699" cy="726269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91CD87-D49E-450F-B153-1DAAD1971195}"/>
              </a:ext>
            </a:extLst>
          </p:cNvPr>
          <p:cNvSpPr txBox="1"/>
          <p:nvPr/>
        </p:nvSpPr>
        <p:spPr>
          <a:xfrm>
            <a:off x="7680176" y="5857527"/>
            <a:ext cx="114215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By L. </a:t>
            </a:r>
            <a:r>
              <a:rPr lang="en-US" sz="1400" dirty="0" err="1">
                <a:solidFill>
                  <a:srgbClr val="FF0000"/>
                </a:solidFill>
              </a:rPr>
              <a:t>Bottura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FED2EAE-FA8B-4E61-B150-11503A2B553E}"/>
              </a:ext>
            </a:extLst>
          </p:cNvPr>
          <p:cNvSpPr/>
          <p:nvPr/>
        </p:nvSpPr>
        <p:spPr>
          <a:xfrm>
            <a:off x="3960058" y="3068959"/>
            <a:ext cx="3027710" cy="1080121"/>
          </a:xfrm>
          <a:custGeom>
            <a:avLst/>
            <a:gdLst>
              <a:gd name="connsiteX0" fmla="*/ 2735382 w 3027710"/>
              <a:gd name="connsiteY0" fmla="*/ 49 h 1244338"/>
              <a:gd name="connsiteX1" fmla="*/ 1861622 w 3027710"/>
              <a:gd name="connsiteY1" fmla="*/ 365809 h 1244338"/>
              <a:gd name="connsiteX2" fmla="*/ 114102 w 3027710"/>
              <a:gd name="connsiteY2" fmla="*/ 436929 h 1244338"/>
              <a:gd name="connsiteX3" fmla="*/ 286822 w 3027710"/>
              <a:gd name="connsiteY3" fmla="*/ 1148129 h 1244338"/>
              <a:gd name="connsiteX4" fmla="*/ 1241862 w 3027710"/>
              <a:gd name="connsiteY4" fmla="*/ 1229409 h 1244338"/>
              <a:gd name="connsiteX5" fmla="*/ 1536502 w 3027710"/>
              <a:gd name="connsiteY5" fmla="*/ 1229409 h 1244338"/>
              <a:gd name="connsiteX6" fmla="*/ 2481382 w 3027710"/>
              <a:gd name="connsiteY6" fmla="*/ 1077009 h 1244338"/>
              <a:gd name="connsiteX7" fmla="*/ 3019862 w 3027710"/>
              <a:gd name="connsiteY7" fmla="*/ 345489 h 1244338"/>
              <a:gd name="connsiteX8" fmla="*/ 2735382 w 3027710"/>
              <a:gd name="connsiteY8" fmla="*/ 49 h 124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7710" h="1244338">
                <a:moveTo>
                  <a:pt x="2735382" y="49"/>
                </a:moveTo>
                <a:cubicBezTo>
                  <a:pt x="2542342" y="3436"/>
                  <a:pt x="2298502" y="292996"/>
                  <a:pt x="1861622" y="365809"/>
                </a:cubicBezTo>
                <a:cubicBezTo>
                  <a:pt x="1424742" y="438622"/>
                  <a:pt x="376569" y="306542"/>
                  <a:pt x="114102" y="436929"/>
                </a:cubicBezTo>
                <a:cubicBezTo>
                  <a:pt x="-148365" y="567316"/>
                  <a:pt x="98862" y="1016049"/>
                  <a:pt x="286822" y="1148129"/>
                </a:cubicBezTo>
                <a:cubicBezTo>
                  <a:pt x="474782" y="1280209"/>
                  <a:pt x="1033582" y="1215862"/>
                  <a:pt x="1241862" y="1229409"/>
                </a:cubicBezTo>
                <a:cubicBezTo>
                  <a:pt x="1450142" y="1242956"/>
                  <a:pt x="1329916" y="1254809"/>
                  <a:pt x="1536502" y="1229409"/>
                </a:cubicBezTo>
                <a:cubicBezTo>
                  <a:pt x="1743088" y="1204009"/>
                  <a:pt x="2234155" y="1224329"/>
                  <a:pt x="2481382" y="1077009"/>
                </a:cubicBezTo>
                <a:cubicBezTo>
                  <a:pt x="2728609" y="929689"/>
                  <a:pt x="2977529" y="524982"/>
                  <a:pt x="3019862" y="345489"/>
                </a:cubicBezTo>
                <a:cubicBezTo>
                  <a:pt x="3062195" y="165996"/>
                  <a:pt x="2928422" y="-3338"/>
                  <a:pt x="2735382" y="49"/>
                </a:cubicBezTo>
                <a:close/>
              </a:path>
            </a:pathLst>
          </a:cu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246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3C455-E078-4AA0-B731-E3D2BC750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5-9 T field level (</a:t>
            </a:r>
            <a:r>
              <a:rPr lang="en-US" dirty="0" err="1"/>
              <a:t>Nb-Ti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8A234-6953-4358-855E-5E5D2324B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1613680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Accelerator magnets </a:t>
            </a:r>
            <a:r>
              <a:rPr lang="en-US" dirty="0"/>
              <a:t>fabricated in large series and installed in particle colliders (except SSC)</a:t>
            </a:r>
          </a:p>
          <a:p>
            <a:endParaRPr lang="en-US" dirty="0"/>
          </a:p>
          <a:p>
            <a:r>
              <a:rPr lang="en-US" dirty="0"/>
              <a:t>From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4.4 T</a:t>
            </a:r>
            <a:r>
              <a:rPr lang="en-US" dirty="0"/>
              <a:t> in </a:t>
            </a:r>
            <a:r>
              <a:rPr lang="en-US" dirty="0" err="1"/>
              <a:t>Tevatron</a:t>
            </a:r>
            <a:r>
              <a:rPr lang="en-US" dirty="0"/>
              <a:t> to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8.3 T</a:t>
            </a:r>
            <a:r>
              <a:rPr lang="en-US" dirty="0"/>
              <a:t> 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9 T</a:t>
            </a:r>
            <a:r>
              <a:rPr lang="en-US" dirty="0"/>
              <a:t> ultimate) in LHC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F6D22E-71DE-48E6-9D3F-228228309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66640-5CA7-4ACF-9D38-3CC0516E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"Towards 20 T hybrid accelerator dipole magnets"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E72EA-7900-46A0-A511-871107580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D57CD3BF-569E-4A5C-B1C9-3362B5DC1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415" y="3413363"/>
            <a:ext cx="1025525" cy="3079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2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2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400" dirty="0" err="1">
                <a:solidFill>
                  <a:schemeClr val="accent6">
                    <a:lumMod val="75000"/>
                  </a:schemeClr>
                </a:solidFill>
              </a:rPr>
              <a:t>Tevatron</a:t>
            </a:r>
            <a:endParaRPr lang="en-GB" alt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B10A96AE-530B-4C20-91A1-55E15570A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5755" y="3424873"/>
            <a:ext cx="1025525" cy="3079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2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2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400" dirty="0">
                <a:solidFill>
                  <a:schemeClr val="accent6">
                    <a:lumMod val="75000"/>
                  </a:schemeClr>
                </a:solidFill>
              </a:rPr>
              <a:t>HERA</a:t>
            </a: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6CE34E3C-9AFC-4D83-8787-78AE7AA1C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3988" y="3405645"/>
            <a:ext cx="1025525" cy="3079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2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2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400" dirty="0">
                <a:solidFill>
                  <a:schemeClr val="accent6">
                    <a:lumMod val="75000"/>
                  </a:schemeClr>
                </a:solidFill>
              </a:rPr>
              <a:t>RHIC</a:t>
            </a:r>
          </a:p>
        </p:txBody>
      </p:sp>
      <p:sp>
        <p:nvSpPr>
          <p:cNvPr id="15" name="Text Box 8">
            <a:extLst>
              <a:ext uri="{FF2B5EF4-FFF2-40B4-BE49-F238E27FC236}">
                <a16:creationId xmlns:a16="http://schemas.microsoft.com/office/drawing/2014/main" id="{23A2F5F2-CDD5-4619-8FC0-AE0DB8228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0606" y="3429000"/>
            <a:ext cx="1025525" cy="3079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2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2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400" dirty="0">
                <a:solidFill>
                  <a:schemeClr val="accent6">
                    <a:lumMod val="75000"/>
                  </a:schemeClr>
                </a:solidFill>
              </a:rPr>
              <a:t>SSC</a:t>
            </a: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44AD08F7-C98B-41F3-A0B3-DE9B7BD25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3360" y="3413363"/>
            <a:ext cx="1025525" cy="3079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2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2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400" dirty="0">
                <a:solidFill>
                  <a:schemeClr val="accent6">
                    <a:lumMod val="75000"/>
                  </a:schemeClr>
                </a:solidFill>
              </a:rPr>
              <a:t>LHC</a:t>
            </a:r>
          </a:p>
        </p:txBody>
      </p:sp>
      <p:pic>
        <p:nvPicPr>
          <p:cNvPr id="17" name="Picture 7" descr="LHC_dipole">
            <a:extLst>
              <a:ext uri="{FF2B5EF4-FFF2-40B4-BE49-F238E27FC236}">
                <a16:creationId xmlns:a16="http://schemas.microsoft.com/office/drawing/2014/main" id="{0C1506BA-D9EB-47B1-AD4A-34FFF9837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4"/>
          <a:stretch>
            <a:fillRect/>
          </a:stretch>
        </p:blipFill>
        <p:spPr bwMode="auto">
          <a:xfrm>
            <a:off x="9801572" y="3999911"/>
            <a:ext cx="1689100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HERA_dipole">
            <a:extLst>
              <a:ext uri="{FF2B5EF4-FFF2-40B4-BE49-F238E27FC236}">
                <a16:creationId xmlns:a16="http://schemas.microsoft.com/office/drawing/2014/main" id="{56981481-0AD0-4B27-9A0D-A461E2DB7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86" b="35358"/>
          <a:stretch>
            <a:fillRect/>
          </a:stretch>
        </p:blipFill>
        <p:spPr bwMode="auto">
          <a:xfrm>
            <a:off x="3120165" y="3971335"/>
            <a:ext cx="1849437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 descr="RHIC_dipole">
            <a:extLst>
              <a:ext uri="{FF2B5EF4-FFF2-40B4-BE49-F238E27FC236}">
                <a16:creationId xmlns:a16="http://schemas.microsoft.com/office/drawing/2014/main" id="{634CE155-3C0D-468D-BF24-1CDFD97A3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" r="56488" b="35834"/>
          <a:stretch>
            <a:fillRect/>
          </a:stretch>
        </p:blipFill>
        <p:spPr bwMode="auto">
          <a:xfrm>
            <a:off x="5460456" y="3971335"/>
            <a:ext cx="1614488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1" descr="SSC_dipole">
            <a:extLst>
              <a:ext uri="{FF2B5EF4-FFF2-40B4-BE49-F238E27FC236}">
                <a16:creationId xmlns:a16="http://schemas.microsoft.com/office/drawing/2014/main" id="{6FB9DD1E-DE9F-43E5-8909-847D59E90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" t="238" r="55595" b="41866"/>
          <a:stretch>
            <a:fillRect/>
          </a:stretch>
        </p:blipFill>
        <p:spPr bwMode="auto">
          <a:xfrm>
            <a:off x="7524055" y="3999911"/>
            <a:ext cx="1698625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 descr="Tevatron_dipole">
            <a:extLst>
              <a:ext uri="{FF2B5EF4-FFF2-40B4-BE49-F238E27FC236}">
                <a16:creationId xmlns:a16="http://schemas.microsoft.com/office/drawing/2014/main" id="{8AE6488C-9033-4605-9C52-5B53898B9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" r="54315" b="53175"/>
          <a:stretch>
            <a:fillRect/>
          </a:stretch>
        </p:blipFill>
        <p:spPr bwMode="auto">
          <a:xfrm>
            <a:off x="664458" y="4145302"/>
            <a:ext cx="1849437" cy="137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3">
            <a:extLst>
              <a:ext uri="{FF2B5EF4-FFF2-40B4-BE49-F238E27FC236}">
                <a16:creationId xmlns:a16="http://schemas.microsoft.com/office/drawing/2014/main" id="{0C7BFB6B-DA80-4581-BF26-DCCF33DBA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351" y="5856979"/>
            <a:ext cx="1139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dirty="0">
                <a:latin typeface="Book Antiqua" panose="02040602050305030304" pitchFamily="18" charset="0"/>
              </a:rPr>
              <a:t>Not in scale</a:t>
            </a:r>
          </a:p>
        </p:txBody>
      </p:sp>
    </p:spTree>
    <p:extLst>
      <p:ext uri="{BB962C8B-B14F-4D97-AF65-F5344CB8AC3E}">
        <p14:creationId xmlns:p14="http://schemas.microsoft.com/office/powerpoint/2010/main" val="19663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F1BFF-B490-4FAE-8DCB-6681BB091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5-9 T field level (</a:t>
            </a:r>
            <a:r>
              <a:rPr lang="en-US" dirty="0" err="1"/>
              <a:t>Nb-Ti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946BF-61CA-468C-8110-2FC131E01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1247040" cy="855744"/>
          </a:xfrm>
        </p:spPr>
        <p:txBody>
          <a:bodyPr>
            <a:normAutofit fontScale="92500"/>
          </a:bodyPr>
          <a:lstStyle/>
          <a:p>
            <a:r>
              <a:rPr lang="en-US" dirty="0" err="1"/>
              <a:t>Nb-Ti</a:t>
            </a:r>
            <a:r>
              <a:rPr lang="en-US" dirty="0"/>
              <a:t> magnets for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HL-LHC</a:t>
            </a:r>
            <a:r>
              <a:rPr lang="en-US" dirty="0"/>
              <a:t> currently under fabrication: up to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6.6 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042A2-DF26-4015-89F9-784359AD1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9BE987-A5FF-455A-87A8-5023B1434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"Towards 20 T hybrid accelerator dipole magnets"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DC052-2354-4E78-8A18-A49A0DF6C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7" name="AutoShape 2" descr="zoo.png">
            <a:extLst>
              <a:ext uri="{FF2B5EF4-FFF2-40B4-BE49-F238E27FC236}">
                <a16:creationId xmlns:a16="http://schemas.microsoft.com/office/drawing/2014/main" id="{9FC45674-F158-432A-9F62-FB69A35592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A1F84C-215F-4E12-A91C-7BDA12EE89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94" t="32322" r="32938" b="19947"/>
          <a:stretch/>
        </p:blipFill>
        <p:spPr>
          <a:xfrm>
            <a:off x="2279576" y="2132856"/>
            <a:ext cx="7341133" cy="402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626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TAP No Footer">
  <a:themeElements>
    <a:clrScheme name="Custom 1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ATAP No Footer">
  <a:themeElements>
    <a:clrScheme name="Custom 1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ATAP No Footer">
  <a:themeElements>
    <a:clrScheme name="Custom 1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63609</TotalTime>
  <Words>944</Words>
  <Application>Microsoft Office PowerPoint</Application>
  <PresentationFormat>Widescreen</PresentationFormat>
  <Paragraphs>178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ＭＳ Ｐゴシック</vt:lpstr>
      <vt:lpstr>Arial</vt:lpstr>
      <vt:lpstr>Book Antiqua</vt:lpstr>
      <vt:lpstr>Calibri</vt:lpstr>
      <vt:lpstr>Courier New</vt:lpstr>
      <vt:lpstr>Franklin Gothic Book</vt:lpstr>
      <vt:lpstr>Franklin Gothic Medium</vt:lpstr>
      <vt:lpstr>Helvetica</vt:lpstr>
      <vt:lpstr>Symbol</vt:lpstr>
      <vt:lpstr>Office Theme</vt:lpstr>
      <vt:lpstr>ATAP No Footer</vt:lpstr>
      <vt:lpstr>1_ATAP No Footer</vt:lpstr>
      <vt:lpstr>2_ATAP No Footer</vt:lpstr>
      <vt:lpstr>Magnet options and timeline  P. Ferracin  Lawrence Berkeley National Laboratory</vt:lpstr>
      <vt:lpstr>Outline</vt:lpstr>
      <vt:lpstr>Superconducting materials</vt:lpstr>
      <vt:lpstr>Superconducting materials</vt:lpstr>
      <vt:lpstr>Outline</vt:lpstr>
      <vt:lpstr>Overview of Nb-Ti and Nb3Sn dipole magnets</vt:lpstr>
      <vt:lpstr>The 5-9 T field level (Nb-Ti)</vt:lpstr>
      <vt:lpstr>The 5-9 T field level (Nb-Ti)</vt:lpstr>
      <vt:lpstr>The 5-9 T field level (Nb-Ti)</vt:lpstr>
      <vt:lpstr>The 11-13 T field level (Nb3Sn)</vt:lpstr>
      <vt:lpstr>The 11-13 T field level (Nb3Sn)</vt:lpstr>
      <vt:lpstr>The 14-16 T field level (Nb3Sn)</vt:lpstr>
      <vt:lpstr>The 14-16 T field level (Nb3Sn)</vt:lpstr>
      <vt:lpstr>The 14-16 T field level (Nb3Sn)</vt:lpstr>
      <vt:lpstr>PowerPoint Presentation</vt:lpstr>
      <vt:lpstr>Beyond 16 T  20 T hybrid zoo</vt:lpstr>
      <vt:lpstr>Beyond 16 T  MDP current activities</vt:lpstr>
      <vt:lpstr>Outline</vt:lpstr>
      <vt:lpstr>Some considerations on timelines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LBNL LARP Effort – Ian Pong</dc:title>
  <dc:creator>Ian Pong</dc:creator>
  <cp:lastModifiedBy>Paolo Ferracin</cp:lastModifiedBy>
  <cp:revision>1447</cp:revision>
  <dcterms:created xsi:type="dcterms:W3CDTF">2013-02-14T18:56:39Z</dcterms:created>
  <dcterms:modified xsi:type="dcterms:W3CDTF">2021-12-10T21:04:59Z</dcterms:modified>
</cp:coreProperties>
</file>