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86" r:id="rId4"/>
    <p:sldId id="264" r:id="rId5"/>
    <p:sldId id="288" r:id="rId6"/>
    <p:sldId id="263" r:id="rId7"/>
    <p:sldId id="258" r:id="rId8"/>
    <p:sldId id="282" r:id="rId9"/>
    <p:sldId id="289" r:id="rId10"/>
    <p:sldId id="291" r:id="rId11"/>
    <p:sldId id="290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96"/>
    <p:restoredTop sz="96405"/>
  </p:normalViewPr>
  <p:slideViewPr>
    <p:cSldViewPr snapToGrid="0" snapToObjects="1">
      <p:cViewPr varScale="1">
        <p:scale>
          <a:sx n="58" d="100"/>
          <a:sy n="58" d="100"/>
        </p:scale>
        <p:origin x="232" y="1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B0C2C-B7C1-7444-AAC6-CED2D677587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B1955-69C5-D545-B3B2-E07EA0C1A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3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7800-A4F2-5943-A81C-FF713B907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0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7800-A4F2-5943-A81C-FF713B907D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06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7800-A4F2-5943-A81C-FF713B907D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22038-61BE-134D-B60A-6AD6E81D0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C95F1-9FA1-B349-AC92-7F96F1C85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EA605-398C-D341-80A6-4A893C2B0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E3B62-4748-7C49-BAA8-D49B5338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0D8E8-2E61-6C47-9B60-C7505325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5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3A00-EB35-F641-AB57-8F328A543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EF6BC-5406-F64B-8A33-44D83B339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CB1A5-B014-0149-AF1E-A933EEBF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1922C-9C61-7D4C-B35B-99332781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ED387-ECBE-7D42-90CE-6C64D5FD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6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BA3F49-E1DF-FF45-ACD5-EDBFA7A4B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6C0B64-F3BD-9244-916A-FF49756FF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6C401-19A9-B343-983D-5E66FB4BF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8812A-50D1-B643-9CB8-CAD81195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6D9F7-A6F8-2E48-8E1E-4241439A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7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447C-F52D-0746-AD56-8A338DAD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7A64B-5C4E-4D41-B2D0-3E1409F16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EEA7C-8E4A-9748-BB25-69624969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868E9-5CFF-F24B-A4A6-88503B5C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97F22-8DB2-EC4B-8939-DA2E1C80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8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9AD5E-4F6C-304F-B1BE-C74AC8CFE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A10D2-EE20-964E-96EA-6B4FFC58C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68845-4698-3748-B601-A0CC342D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23118-60CC-654E-AD96-1069C61E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9F741-D156-FB4E-A267-32835B36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1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C149-DA85-E943-9D16-C2B5E210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8D30-4F19-9646-AFD2-08E5FA173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471BA-D6A9-D843-ABC5-8C4EBA540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6118E-468F-BE4F-8154-B766E9D5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61A05-5163-E040-91CD-7567A2AF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C5D77-DA63-2A4A-BB7F-24208716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91DD-8BB2-624F-84B5-01E96FD2E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2C79-5286-F44E-9429-D2578FC55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A4FEFD-9F66-2149-A21C-FA27883A8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11C35-88FD-2A45-AE86-9EBC65DAD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FD32F-2E83-A54A-8EE4-D85CCEDD75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2CDCF9-624A-1447-9E42-D9319889D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8BF3D-3C6C-E743-A518-58EFC4ACE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0EDE6-78AC-F94C-86BF-6DD14E00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6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833B-F0EE-A24C-87AD-87F0E7AC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97D36-BC3D-6741-9B95-83C663B9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4B239-B2A6-D34D-8DDE-98A300AE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F8614-4E46-0F47-A8AD-A189178F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6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3901B7-B099-C143-8A13-16E02F2F7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555834-2E36-F946-B630-51C57A30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10DC7-0879-8D49-A572-83BD00CF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82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E5B0-58BD-E047-95D2-95A8429A2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D7C82-80D2-F446-AA32-3FE53C9B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D49A8-AA2F-364B-8FC3-A7374BF1D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2DE1F-7D74-5D43-B5DF-75F13211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798DD-7AA6-994A-B771-B8EDB76F1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59A87-E93A-A740-A825-EC5B5173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0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16A8-DB3C-264A-BF35-FFAA14D55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762871-095D-F148-82D7-1FE4BBCC4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890A9-779B-7541-9FCD-0C0628ACD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5D75D-9EA9-764E-9904-A9AE8A96B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F5AF6-222B-434A-AA68-38182DAC9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45D56-B2B6-7547-9FD0-66B4985C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6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FC728B-74D6-8446-837A-D218FEA49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D7D2-A9F5-CD46-8DB6-792FE442E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9F448-1F3D-4E40-9D6A-FCB144D0F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FDA61-6540-AD46-BD28-617588A06B94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6D639-782E-C14D-AA59-745A535CB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77F8F-38BF-0943-973F-874142929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98F9B-E73D-A840-BACA-DF8809EB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C4CC24A-A65E-D049-B798-DB2670843A24}"/>
              </a:ext>
            </a:extLst>
          </p:cNvPr>
          <p:cNvSpPr txBox="1"/>
          <p:nvPr/>
        </p:nvSpPr>
        <p:spPr>
          <a:xfrm>
            <a:off x="-12544" y="6161400"/>
            <a:ext cx="1221448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52124-3174-034D-BFD5-4F6BE76265BE}"/>
              </a:ext>
            </a:extLst>
          </p:cNvPr>
          <p:cNvSpPr txBox="1"/>
          <p:nvPr/>
        </p:nvSpPr>
        <p:spPr>
          <a:xfrm>
            <a:off x="60861" y="118702"/>
            <a:ext cx="120625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Accelerator design for multi-</a:t>
            </a:r>
            <a:r>
              <a:rPr lang="en-US" sz="4400" b="1" dirty="0" err="1"/>
              <a:t>TeV</a:t>
            </a:r>
            <a:r>
              <a:rPr lang="en-US" sz="4400" b="1" dirty="0"/>
              <a:t> future colliders based on laser-plasma accelerators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2014A-C04D-C844-9E7B-EBDA1BA3BA19}"/>
              </a:ext>
            </a:extLst>
          </p:cNvPr>
          <p:cNvSpPr txBox="1"/>
          <p:nvPr/>
        </p:nvSpPr>
        <p:spPr>
          <a:xfrm>
            <a:off x="193716" y="2346838"/>
            <a:ext cx="54148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Carl Schroeder</a:t>
            </a:r>
            <a:endParaRPr lang="en-US" sz="2800" dirty="0"/>
          </a:p>
          <a:p>
            <a:r>
              <a:rPr lang="en-US" sz="2000" dirty="0">
                <a:latin typeface="Avenir Book" panose="02000503020000020003" pitchFamily="2" charset="0"/>
              </a:rPr>
              <a:t>BELLA Center, ATAP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Lawrence Berkeley National Laboratory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CD204-7A90-E04F-8562-22ABD8E5DF09}"/>
              </a:ext>
            </a:extLst>
          </p:cNvPr>
          <p:cNvSpPr txBox="1"/>
          <p:nvPr/>
        </p:nvSpPr>
        <p:spPr>
          <a:xfrm>
            <a:off x="3150504" y="5138197"/>
            <a:ext cx="6020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Snowmass @ LBNL, December 10,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57CD60-2C5E-5E43-A4C0-1752AEBF9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421" y="1772679"/>
            <a:ext cx="5414863" cy="3069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63C154-C6F0-D648-9CD9-5818512A3A30}"/>
              </a:ext>
            </a:extLst>
          </p:cNvPr>
          <p:cNvSpPr txBox="1"/>
          <p:nvPr/>
        </p:nvSpPr>
        <p:spPr>
          <a:xfrm>
            <a:off x="6764237" y="4459578"/>
            <a:ext cx="675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WarpX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8904D1-562F-4844-BA00-C2DA80B66820}"/>
              </a:ext>
            </a:extLst>
          </p:cNvPr>
          <p:cNvSpPr/>
          <p:nvPr/>
        </p:nvSpPr>
        <p:spPr>
          <a:xfrm>
            <a:off x="-1" y="5786977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Work supported by the U.S. DOE, Office of Science, Office of High Energy Physics, under Contract No. DE-AC02-05CH11231</a:t>
            </a:r>
          </a:p>
        </p:txBody>
      </p:sp>
      <p:pic>
        <p:nvPicPr>
          <p:cNvPr id="10" name="Picture 1" descr="ATAP_footer_orange_reversed_.png">
            <a:extLst>
              <a:ext uri="{FF2B5EF4-FFF2-40B4-BE49-F238E27FC236}">
                <a16:creationId xmlns:a16="http://schemas.microsoft.com/office/drawing/2014/main" id="{EB2BB433-B58B-3E44-9414-F0910F50EC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3433" y="6286960"/>
            <a:ext cx="3055147" cy="45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GB_White-Seal_White-Mark_SC_Horizontal.png">
            <a:extLst>
              <a:ext uri="{FF2B5EF4-FFF2-40B4-BE49-F238E27FC236}">
                <a16:creationId xmlns:a16="http://schemas.microsoft.com/office/drawing/2014/main" id="{D739DE0E-C6F9-1647-99BB-E94E2AF0D7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475" y="6279895"/>
            <a:ext cx="2667838" cy="447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AA1598-72BE-DF40-846A-88986B68A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106" y="6173479"/>
            <a:ext cx="922348" cy="69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85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3E0F0F92-ECE0-984D-92B4-86224B205E41}"/>
              </a:ext>
            </a:extLst>
          </p:cNvPr>
          <p:cNvSpPr txBox="1"/>
          <p:nvPr/>
        </p:nvSpPr>
        <p:spPr>
          <a:xfrm>
            <a:off x="-28472" y="-6984"/>
            <a:ext cx="1224894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2DE55FD-9602-EA46-848F-848B3A30C755}"/>
              </a:ext>
            </a:extLst>
          </p:cNvPr>
          <p:cNvSpPr/>
          <p:nvPr/>
        </p:nvSpPr>
        <p:spPr>
          <a:xfrm>
            <a:off x="996104" y="1460862"/>
            <a:ext cx="104866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Laser-plasma collider concepts have potential to extend reach of linear lepton colliders to 15 </a:t>
            </a:r>
            <a:r>
              <a:rPr lang="en-US" sz="2400" dirty="0" err="1">
                <a:latin typeface="Avenir Book" panose="02000503020000020003" pitchFamily="2" charset="0"/>
              </a:rPr>
              <a:t>TeV</a:t>
            </a:r>
            <a:r>
              <a:rPr lang="en-US" sz="2400" dirty="0">
                <a:latin typeface="Avenir Book" panose="02000503020000020003" pitchFamily="2" charset="0"/>
              </a:rPr>
              <a:t> (at 5E35 luminosity)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High gradients – extend energy reach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Short beams – reduce </a:t>
            </a:r>
            <a:r>
              <a:rPr lang="en-US" sz="2400" dirty="0" err="1">
                <a:latin typeface="Avenir Book" panose="02000503020000020003" pitchFamily="2" charset="0"/>
              </a:rPr>
              <a:t>beamstrahlung</a:t>
            </a:r>
            <a:r>
              <a:rPr lang="en-US" sz="2400" dirty="0">
                <a:latin typeface="Avenir Book" panose="02000503020000020003" pitchFamily="2" charset="0"/>
              </a:rPr>
              <a:t> &amp; save power</a:t>
            </a:r>
          </a:p>
          <a:p>
            <a:pPr lvl="1"/>
            <a:endParaRPr lang="en-US" sz="24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Community organizing toward integrated design study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Potential to re-use collider facilities (e.g., ILC) to extend energy reach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Low energy demonstrators required to advance technology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Science opportunities needed to motivate test facilities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EB19A8D7-55DB-5C42-A7FE-A21BD7F883B8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10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4660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BADF09-C88E-6641-A52D-F7B0F2DF3B95}"/>
              </a:ext>
            </a:extLst>
          </p:cNvPr>
          <p:cNvSpPr txBox="1"/>
          <p:nvPr/>
        </p:nvSpPr>
        <p:spPr>
          <a:xfrm>
            <a:off x="3175279" y="2321169"/>
            <a:ext cx="590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649708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078A0FA-44FE-854D-A85D-B6087039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527" y="1422743"/>
            <a:ext cx="2480719" cy="2522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C18DA-D4FB-0F47-A1ED-7898D78E4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023" y="1831981"/>
            <a:ext cx="3588880" cy="922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0C8278-3E18-174D-92A3-2DD4B25C4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856" y="1625935"/>
            <a:ext cx="1327348" cy="113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Status of laser-plasma-accelerator experimental R&amp;D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354D1F-D33F-524E-9FDB-7BCC58C92730}"/>
              </a:ext>
            </a:extLst>
          </p:cNvPr>
          <p:cNvSpPr txBox="1"/>
          <p:nvPr/>
        </p:nvSpPr>
        <p:spPr>
          <a:xfrm>
            <a:off x="-449782" y="901187"/>
            <a:ext cx="1239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Single stage achieved multi-GeV acceleration</a:t>
            </a:r>
            <a:r>
              <a:rPr lang="en-US" sz="2400" dirty="0">
                <a:latin typeface="Avenir Book" panose="02000503020000020003" pitchFamily="2" charset="0"/>
              </a:rPr>
              <a:t>:  8 GeV in 20 cm (40 GV/m)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A0BCC-CE7E-5E46-9076-1891222BD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00" y="1860259"/>
            <a:ext cx="3833446" cy="10768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F0077A-DEF0-AE4B-A99A-8BDE0CED3492}"/>
              </a:ext>
            </a:extLst>
          </p:cNvPr>
          <p:cNvSpPr txBox="1"/>
          <p:nvPr/>
        </p:nvSpPr>
        <p:spPr>
          <a:xfrm>
            <a:off x="4163581" y="1393400"/>
            <a:ext cx="132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divergence:</a:t>
            </a:r>
          </a:p>
          <a:p>
            <a:r>
              <a:rPr lang="en-US" sz="1400" dirty="0">
                <a:solidFill>
                  <a:srgbClr val="0070C0"/>
                </a:solidFill>
              </a:rPr>
              <a:t>150 </a:t>
            </a:r>
            <a:r>
              <a:rPr lang="en-US" sz="1400" dirty="0" err="1">
                <a:solidFill>
                  <a:srgbClr val="0070C0"/>
                </a:solidFill>
              </a:rPr>
              <a:t>mrad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C5973E-EC57-824E-B2EA-E3DB9781F435}"/>
              </a:ext>
            </a:extLst>
          </p:cNvPr>
          <p:cNvSpPr/>
          <p:nvPr/>
        </p:nvSpPr>
        <p:spPr>
          <a:xfrm>
            <a:off x="-182480" y="2798187"/>
            <a:ext cx="7391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1 Hz rep. rate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Reproducibility limited by laser fluctuations (at ~100 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4ECC3-C692-144C-8C20-EAD7735A32E0}"/>
              </a:ext>
            </a:extLst>
          </p:cNvPr>
          <p:cNvSpPr txBox="1"/>
          <p:nvPr/>
        </p:nvSpPr>
        <p:spPr>
          <a:xfrm>
            <a:off x="457079" y="1539851"/>
            <a:ext cx="3536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discharge-capillary plasma waveguide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4811CDB8-8102-FF41-8224-C6103DAF9BA4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12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F52E81-5057-1548-8943-780B968CB31D}"/>
              </a:ext>
            </a:extLst>
          </p:cNvPr>
          <p:cNvSpPr/>
          <p:nvPr/>
        </p:nvSpPr>
        <p:spPr>
          <a:xfrm>
            <a:off x="9834531" y="1844312"/>
            <a:ext cx="938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2019 (LBNL)</a:t>
            </a:r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A2AC38-9EB0-0A4C-AC74-E14624D17257}"/>
              </a:ext>
            </a:extLst>
          </p:cNvPr>
          <p:cNvSpPr/>
          <p:nvPr/>
        </p:nvSpPr>
        <p:spPr>
          <a:xfrm>
            <a:off x="10126457" y="2625099"/>
            <a:ext cx="938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2014 (LBNL)</a:t>
            </a:r>
            <a:endParaRPr lang="en-US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623C10-C06B-AE4E-A05C-11A39DE19E72}"/>
              </a:ext>
            </a:extLst>
          </p:cNvPr>
          <p:cNvSpPr/>
          <p:nvPr/>
        </p:nvSpPr>
        <p:spPr>
          <a:xfrm>
            <a:off x="10730358" y="3488170"/>
            <a:ext cx="938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2006 (LBNL)</a:t>
            </a:r>
            <a:endParaRPr lang="en-US" sz="1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54B0BB-725D-D842-BB7E-B649789FD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8948" y="1522454"/>
            <a:ext cx="543574" cy="32517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F222D7E-ADEA-C04E-8228-3D3F47F50B65}"/>
              </a:ext>
            </a:extLst>
          </p:cNvPr>
          <p:cNvSpPr/>
          <p:nvPr/>
        </p:nvSpPr>
        <p:spPr>
          <a:xfrm rot="16200000">
            <a:off x="8147185" y="2365314"/>
            <a:ext cx="2345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Energy gain (GeV) in LWFA stage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FC8358-0FC9-0241-B1FF-EEA3209BF4E9}"/>
              </a:ext>
            </a:extLst>
          </p:cNvPr>
          <p:cNvSpPr/>
          <p:nvPr/>
        </p:nvSpPr>
        <p:spPr>
          <a:xfrm>
            <a:off x="9401180" y="3902481"/>
            <a:ext cx="2658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Operational plasma density (x10</a:t>
            </a:r>
            <a:r>
              <a:rPr lang="en-US" sz="1200" baseline="30000" dirty="0"/>
              <a:t>18</a:t>
            </a:r>
            <a:r>
              <a:rPr lang="en-US" sz="1200" dirty="0"/>
              <a:t> cm</a:t>
            </a:r>
            <a:r>
              <a:rPr lang="en-US" sz="1200" baseline="30000" dirty="0"/>
              <a:t>-3</a:t>
            </a:r>
            <a:r>
              <a:rPr lang="en-US" sz="1200" dirty="0"/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4CCE93-66ED-DF48-AF60-E71EDD893771}"/>
              </a:ext>
            </a:extLst>
          </p:cNvPr>
          <p:cNvSpPr/>
          <p:nvPr/>
        </p:nvSpPr>
        <p:spPr>
          <a:xfrm>
            <a:off x="5997127" y="1639621"/>
            <a:ext cx="1870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Gonsalves et al. PRL (2019)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4401DF-42D3-2E44-B568-392E21302DE3}"/>
              </a:ext>
            </a:extLst>
          </p:cNvPr>
          <p:cNvGrpSpPr/>
          <p:nvPr/>
        </p:nvGrpSpPr>
        <p:grpSpPr>
          <a:xfrm>
            <a:off x="-483457" y="3550804"/>
            <a:ext cx="11636994" cy="3295354"/>
            <a:chOff x="-483457" y="3550804"/>
            <a:chExt cx="11636994" cy="32953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B6020B-7B8F-7D43-9D59-2D1CAF3C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5461" y="3902481"/>
              <a:ext cx="6200514" cy="25113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43153B-2C91-5045-9D36-51801144D3F5}"/>
                </a:ext>
              </a:extLst>
            </p:cNvPr>
            <p:cNvSpPr txBox="1"/>
            <p:nvPr/>
          </p:nvSpPr>
          <p:spPr>
            <a:xfrm>
              <a:off x="-483457" y="3550804"/>
              <a:ext cx="83509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Avenir Book" panose="02000503020000020003" pitchFamily="2" charset="0"/>
                </a:rPr>
                <a:t>Proof-of-principle staging of plasma accelerators: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51ECB4-430D-CF4E-9FBC-C7513B13F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08879" y="4726368"/>
              <a:ext cx="2144658" cy="21115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BB4578-412F-9849-8EBE-B9B48DE2051D}"/>
                </a:ext>
              </a:extLst>
            </p:cNvPr>
            <p:cNvSpPr txBox="1"/>
            <p:nvPr/>
          </p:nvSpPr>
          <p:spPr>
            <a:xfrm>
              <a:off x="5433204" y="4223244"/>
              <a:ext cx="20003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Compact driver coupling using plasma mirrors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91B8A7-7093-A840-BF75-C68E51864BAE}"/>
                </a:ext>
              </a:extLst>
            </p:cNvPr>
            <p:cNvSpPr/>
            <p:nvPr/>
          </p:nvSpPr>
          <p:spPr>
            <a:xfrm>
              <a:off x="-424152" y="6199827"/>
              <a:ext cx="82915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venir Book" panose="02000503020000020003" pitchFamily="2" charset="0"/>
                </a:rPr>
                <a:t>Proof-of-principle experiment demonstrate 100 MeV energy gain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venir Book" panose="02000503020000020003" pitchFamily="2" charset="0"/>
                </a:rPr>
                <a:t>Multi-GeV staging experiments are planned / commissioning ongoing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79DAE-ADE9-CD4B-A3BF-ADAC0A1A69F8}"/>
                </a:ext>
              </a:extLst>
            </p:cNvPr>
            <p:cNvSpPr txBox="1"/>
            <p:nvPr/>
          </p:nvSpPr>
          <p:spPr>
            <a:xfrm>
              <a:off x="2285461" y="5484576"/>
              <a:ext cx="1648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Plasma lens focusing of beam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D024863-943D-0C48-9C4E-B5907278443D}"/>
                </a:ext>
              </a:extLst>
            </p:cNvPr>
            <p:cNvCxnSpPr/>
            <p:nvPr/>
          </p:nvCxnSpPr>
          <p:spPr>
            <a:xfrm flipV="1">
              <a:off x="3292397" y="5347906"/>
              <a:ext cx="442127" cy="2323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5C9698B-002A-6144-990F-2BA7287123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3934" y="4515632"/>
              <a:ext cx="516995" cy="1658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EFECCA-4509-A14A-97CB-909C64EB872F}"/>
                </a:ext>
              </a:extLst>
            </p:cNvPr>
            <p:cNvSpPr/>
            <p:nvPr/>
          </p:nvSpPr>
          <p:spPr>
            <a:xfrm>
              <a:off x="9061678" y="4456823"/>
              <a:ext cx="18937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7030A0"/>
                  </a:solidFill>
                </a:rPr>
                <a:t>Steinke et al. Nature (2016)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C9F9B39-302F-1B44-A85E-23814CFE96D5}"/>
              </a:ext>
            </a:extLst>
          </p:cNvPr>
          <p:cNvSpPr/>
          <p:nvPr/>
        </p:nvSpPr>
        <p:spPr>
          <a:xfrm>
            <a:off x="9963027" y="3168737"/>
            <a:ext cx="9188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2013 (TPW)</a:t>
            </a:r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C4A6D6A-6FFE-1F42-A32B-65F0B3465CDB}"/>
              </a:ext>
            </a:extLst>
          </p:cNvPr>
          <p:cNvSpPr/>
          <p:nvPr/>
        </p:nvSpPr>
        <p:spPr>
          <a:xfrm>
            <a:off x="10189025" y="2944436"/>
            <a:ext cx="908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2013 (GIST)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5470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EF57844-A8AA-E944-9362-B77F8DABD2F8}"/>
              </a:ext>
            </a:extLst>
          </p:cNvPr>
          <p:cNvGrpSpPr/>
          <p:nvPr/>
        </p:nvGrpSpPr>
        <p:grpSpPr>
          <a:xfrm>
            <a:off x="3562858" y="2677674"/>
            <a:ext cx="8511593" cy="3136651"/>
            <a:chOff x="4461468" y="4270549"/>
            <a:chExt cx="7021288" cy="258745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41CD09A-10F2-284D-A12F-BFF23702B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1213" y="4461599"/>
              <a:ext cx="6901543" cy="222390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A458311-0632-244D-852F-CD6335D7D81A}"/>
                </a:ext>
              </a:extLst>
            </p:cNvPr>
            <p:cNvSpPr txBox="1"/>
            <p:nvPr/>
          </p:nvSpPr>
          <p:spPr>
            <a:xfrm>
              <a:off x="7557754" y="4423456"/>
              <a:ext cx="3037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electron plasma density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97187EB-6AAE-5A48-AA38-D91EE120D471}"/>
                </a:ext>
              </a:extLst>
            </p:cNvPr>
            <p:cNvSpPr/>
            <p:nvPr/>
          </p:nvSpPr>
          <p:spPr>
            <a:xfrm>
              <a:off x="8646912" y="5488140"/>
              <a:ext cx="160774" cy="1708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265357-3A7D-A04B-9552-4BB4121FB33B}"/>
                </a:ext>
              </a:extLst>
            </p:cNvPr>
            <p:cNvSpPr/>
            <p:nvPr/>
          </p:nvSpPr>
          <p:spPr>
            <a:xfrm>
              <a:off x="10458126" y="5158053"/>
              <a:ext cx="281889" cy="8309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BCF3C93-CA54-9842-9761-FEE802AA0024}"/>
                </a:ext>
              </a:extLst>
            </p:cNvPr>
            <p:cNvSpPr/>
            <p:nvPr/>
          </p:nvSpPr>
          <p:spPr>
            <a:xfrm>
              <a:off x="10458125" y="4725217"/>
              <a:ext cx="925589" cy="533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laser driver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1252162-14E9-8C48-AA4A-5BEDCB9BB828}"/>
                </a:ext>
              </a:extLst>
            </p:cNvPr>
            <p:cNvSpPr/>
            <p:nvPr/>
          </p:nvSpPr>
          <p:spPr>
            <a:xfrm>
              <a:off x="8416110" y="4837823"/>
              <a:ext cx="925589" cy="533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particle beam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27FDCC9-7CB7-F24C-AD9E-EE4E637F499F}"/>
                </a:ext>
              </a:extLst>
            </p:cNvPr>
            <p:cNvCxnSpPr/>
            <p:nvPr/>
          </p:nvCxnSpPr>
          <p:spPr>
            <a:xfrm>
              <a:off x="9181682" y="6384060"/>
              <a:ext cx="1034980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9D1A4AC-D3F0-D64B-929C-E302EDC6A4DF}"/>
                </a:ext>
              </a:extLst>
            </p:cNvPr>
            <p:cNvSpPr txBox="1"/>
            <p:nvPr/>
          </p:nvSpPr>
          <p:spPr>
            <a:xfrm>
              <a:off x="8688173" y="6074662"/>
              <a:ext cx="1907511" cy="30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plasma wavelength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D05FA93-2777-C348-824C-53A0C4621C3D}"/>
                </a:ext>
              </a:extLst>
            </p:cNvPr>
            <p:cNvSpPr/>
            <p:nvPr/>
          </p:nvSpPr>
          <p:spPr>
            <a:xfrm>
              <a:off x="4461468" y="4270549"/>
              <a:ext cx="2963067" cy="2587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8846C253-682B-A746-9FAC-17E571679D67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2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7FD175-0A27-C14F-BB65-07A810B725AF}"/>
              </a:ext>
            </a:extLst>
          </p:cNvPr>
          <p:cNvSpPr txBox="1"/>
          <p:nvPr/>
        </p:nvSpPr>
        <p:spPr>
          <a:xfrm>
            <a:off x="-35372" y="-7009"/>
            <a:ext cx="12328971" cy="1323439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 Laser-driven plasma accelerators: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ultra-high accelerating gradients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DB20CBB-2B88-7446-BFE7-8E4BD89E3330}"/>
              </a:ext>
            </a:extLst>
          </p:cNvPr>
          <p:cNvSpPr/>
          <p:nvPr/>
        </p:nvSpPr>
        <p:spPr>
          <a:xfrm>
            <a:off x="3030628" y="3764759"/>
            <a:ext cx="4425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Laser-driven plasma accelerator </a:t>
            </a:r>
          </a:p>
          <a:p>
            <a:pPr algn="ctr"/>
            <a:r>
              <a:rPr lang="en-US" dirty="0">
                <a:latin typeface="Avenir Book" panose="02000503020000020003" pitchFamily="2" charset="0"/>
              </a:rPr>
              <a:t>(in quasi-linear regime)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FA6494-DDE2-AD49-A8D4-B2D971D2A069}"/>
              </a:ext>
            </a:extLst>
          </p:cNvPr>
          <p:cNvSpPr/>
          <p:nvPr/>
        </p:nvSpPr>
        <p:spPr>
          <a:xfrm>
            <a:off x="-35372" y="1297033"/>
            <a:ext cx="114321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Wakefield (plasma wave) driven by the ponderomotive force of a resonant laser pulse in plasma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Focusing and acceleration provided by plasma wave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Plasma density </a:t>
            </a:r>
            <a:r>
              <a:rPr lang="en-US" sz="2000" i="1" dirty="0">
                <a:latin typeface="Avenir Book" panose="02000503020000020003" pitchFamily="2" charset="0"/>
              </a:rPr>
              <a:t>n</a:t>
            </a:r>
            <a:r>
              <a:rPr lang="en-US" sz="2000" i="1" baseline="-25000" dirty="0">
                <a:latin typeface="Avenir Book" panose="02000503020000020003" pitchFamily="2" charset="0"/>
              </a:rPr>
              <a:t>0</a:t>
            </a:r>
            <a:r>
              <a:rPr lang="en-US" sz="2000" dirty="0">
                <a:latin typeface="Avenir Book" panose="02000503020000020003" pitchFamily="2" charset="0"/>
              </a:rPr>
              <a:t>~10</a:t>
            </a:r>
            <a:r>
              <a:rPr lang="en-US" sz="2000" baseline="30000" dirty="0">
                <a:latin typeface="Avenir Book" panose="02000503020000020003" pitchFamily="2" charset="0"/>
              </a:rPr>
              <a:t>17 </a:t>
            </a:r>
            <a:r>
              <a:rPr lang="en-US" sz="2000" dirty="0">
                <a:latin typeface="Avenir Book" panose="02000503020000020003" pitchFamily="2" charset="0"/>
              </a:rPr>
              <a:t>cm</a:t>
            </a:r>
            <a:r>
              <a:rPr lang="en-US" sz="2000" baseline="30000" dirty="0">
                <a:latin typeface="Avenir Book" panose="02000503020000020003" pitchFamily="2" charset="0"/>
              </a:rPr>
              <a:t>-3</a:t>
            </a:r>
            <a:r>
              <a:rPr lang="en-US" sz="2000" dirty="0">
                <a:latin typeface="Avenir Book" panose="02000503020000020003" pitchFamily="2" charset="0"/>
              </a:rPr>
              <a:t> yields </a:t>
            </a:r>
            <a:r>
              <a:rPr lang="en-US" sz="2000" i="1" dirty="0">
                <a:latin typeface="Avenir Book" panose="02000503020000020003" pitchFamily="2" charset="0"/>
              </a:rPr>
              <a:t>E~1</a:t>
            </a:r>
            <a:r>
              <a:rPr lang="en-US" sz="2000" dirty="0">
                <a:latin typeface="Avenir Book" panose="02000503020000020003" pitchFamily="2" charset="0"/>
              </a:rPr>
              <a:t>0 GV/m </a:t>
            </a:r>
            <a:endParaRPr lang="en-US" sz="2000" i="1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Wakefield driven by high-power, short duration laser drivers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Compact coupling (&lt; 1 m) of laser drivers using plasma mirrors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1CEB84-18B0-7143-AFB8-AE01512A75B3}"/>
              </a:ext>
            </a:extLst>
          </p:cNvPr>
          <p:cNvSpPr/>
          <p:nvPr/>
        </p:nvSpPr>
        <p:spPr>
          <a:xfrm>
            <a:off x="50559" y="5736181"/>
            <a:ext cx="108833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venir Book" panose="02000503020000020003" pitchFamily="2" charset="0"/>
              </a:rPr>
              <a:t>Main advantages of laser-plasma accelerator technology for collider applications</a:t>
            </a:r>
            <a:r>
              <a:rPr lang="en-US" sz="2000" dirty="0">
                <a:latin typeface="Avenir Book" panose="02000503020000020003" pitchFamily="2" charset="0"/>
              </a:rPr>
              <a:t>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Avenir Book" panose="02000503020000020003" pitchFamily="2" charset="0"/>
              </a:rPr>
              <a:t>compact </a:t>
            </a:r>
            <a:r>
              <a:rPr lang="en-US" sz="2000" dirty="0" err="1">
                <a:latin typeface="Avenir Book" panose="02000503020000020003" pitchFamily="2" charset="0"/>
              </a:rPr>
              <a:t>linac</a:t>
            </a:r>
            <a:r>
              <a:rPr lang="en-US" sz="2000" dirty="0">
                <a:latin typeface="Avenir Book" panose="02000503020000020003" pitchFamily="2" charset="0"/>
              </a:rPr>
              <a:t> footprint (both accelerating plasma cell and drive laser beam)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Avenir Book" panose="02000503020000020003" pitchFamily="2" charset="0"/>
              </a:rPr>
              <a:t>ultra-short bunches (few micron) = reduced </a:t>
            </a:r>
            <a:r>
              <a:rPr lang="en-US" sz="2000" dirty="0" err="1">
                <a:latin typeface="Avenir Book" panose="02000503020000020003" pitchFamily="2" charset="0"/>
              </a:rPr>
              <a:t>beamstrahlung</a:t>
            </a:r>
            <a:r>
              <a:rPr lang="en-US" sz="2000" dirty="0">
                <a:latin typeface="Avenir Book" panose="02000503020000020003" pitchFamily="2" charset="0"/>
              </a:rPr>
              <a:t> = collider power savings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2CAF20-7F51-024E-8AD1-29EE249BF29A}"/>
              </a:ext>
            </a:extLst>
          </p:cNvPr>
          <p:cNvSpPr/>
          <p:nvPr/>
        </p:nvSpPr>
        <p:spPr>
          <a:xfrm>
            <a:off x="9329084" y="2609156"/>
            <a:ext cx="2500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7030A0"/>
                </a:solidFill>
              </a:rPr>
              <a:t>Esarey</a:t>
            </a:r>
            <a:r>
              <a:rPr lang="en-US" sz="1200" dirty="0">
                <a:solidFill>
                  <a:srgbClr val="7030A0"/>
                </a:solidFill>
              </a:rPr>
              <a:t> et al., Rev. Mod. Phys.  (2009)</a:t>
            </a:r>
          </a:p>
        </p:txBody>
      </p:sp>
    </p:spTree>
    <p:extLst>
      <p:ext uri="{BB962C8B-B14F-4D97-AF65-F5344CB8AC3E}">
        <p14:creationId xmlns:p14="http://schemas.microsoft.com/office/powerpoint/2010/main" val="308729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91E9E92-06E5-5341-A3A5-B65F74AEB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307" y="-858494"/>
            <a:ext cx="6291756" cy="8144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Ultrahigh (GV/cm) gradients experimentally demonstrated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FC51B81-2ACB-A543-BED3-54BF5FB85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220" y="3785965"/>
            <a:ext cx="6341080" cy="27375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80C8464-8DA1-F146-874B-832B1A052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6" y="1866360"/>
            <a:ext cx="3740299" cy="1873315"/>
          </a:xfrm>
          <a:prstGeom prst="rect">
            <a:avLst/>
          </a:prstGeom>
        </p:spPr>
      </p:pic>
      <p:sp>
        <p:nvSpPr>
          <p:cNvPr id="45" name="Shape 220">
            <a:extLst>
              <a:ext uri="{FF2B5EF4-FFF2-40B4-BE49-F238E27FC236}">
                <a16:creationId xmlns:a16="http://schemas.microsoft.com/office/drawing/2014/main" id="{CDA12D68-59CD-C24D-B718-5DE6E445BADB}"/>
              </a:ext>
            </a:extLst>
          </p:cNvPr>
          <p:cNvSpPr/>
          <p:nvPr/>
        </p:nvSpPr>
        <p:spPr>
          <a:xfrm>
            <a:off x="7781526" y="4167635"/>
            <a:ext cx="2540243" cy="256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 defTabSz="642915">
              <a:defRPr sz="1800"/>
            </a:pPr>
            <a:r>
              <a:rPr lang="en-US" sz="1200" i="1" dirty="0">
                <a:solidFill>
                  <a:srgbClr val="5F327C"/>
                </a:solidFill>
                <a:ea typeface="+mj-ea"/>
                <a:cs typeface="+mj-cs"/>
                <a:sym typeface="Gill Sans"/>
              </a:rPr>
              <a:t>Nakamura et al., Phys. Plasmas (2007</a:t>
            </a:r>
            <a:r>
              <a:rPr sz="1200" i="1" dirty="0">
                <a:solidFill>
                  <a:srgbClr val="5F327C"/>
                </a:solidFill>
                <a:ea typeface="+mj-ea"/>
                <a:cs typeface="+mj-cs"/>
                <a:sym typeface="Gill Sans"/>
              </a:rPr>
              <a:t>)</a:t>
            </a: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0D63528E-E012-E641-8E75-177CD2A1FF80}"/>
              </a:ext>
            </a:extLst>
          </p:cNvPr>
          <p:cNvSpPr/>
          <p:nvPr/>
        </p:nvSpPr>
        <p:spPr>
          <a:xfrm rot="1044855" flipV="1">
            <a:off x="3232888" y="1399727"/>
            <a:ext cx="1405559" cy="1534029"/>
          </a:xfrm>
          <a:prstGeom prst="arc">
            <a:avLst/>
          </a:prstGeom>
          <a:ln w="22225">
            <a:headEnd type="arrow"/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702779 w 1405559"/>
                      <a:gd name="connsiteY0" fmla="*/ 0 h 1534029"/>
                      <a:gd name="connsiteX1" fmla="*/ 1405559 w 1405559"/>
                      <a:gd name="connsiteY1" fmla="*/ 767015 h 1534029"/>
                      <a:gd name="connsiteX2" fmla="*/ 702780 w 1405559"/>
                      <a:gd name="connsiteY2" fmla="*/ 767015 h 1534029"/>
                      <a:gd name="connsiteX3" fmla="*/ 702779 w 1405559"/>
                      <a:gd name="connsiteY3" fmla="*/ 0 h 1534029"/>
                      <a:gd name="connsiteX0" fmla="*/ 702779 w 1405559"/>
                      <a:gd name="connsiteY0" fmla="*/ 0 h 1534029"/>
                      <a:gd name="connsiteX1" fmla="*/ 1405559 w 1405559"/>
                      <a:gd name="connsiteY1" fmla="*/ 767015 h 153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05559" h="1534029" stroke="0" extrusionOk="0">
                        <a:moveTo>
                          <a:pt x="702779" y="0"/>
                        </a:moveTo>
                        <a:cubicBezTo>
                          <a:pt x="1062362" y="-64690"/>
                          <a:pt x="1465668" y="338193"/>
                          <a:pt x="1405559" y="767015"/>
                        </a:cubicBezTo>
                        <a:cubicBezTo>
                          <a:pt x="1254319" y="818827"/>
                          <a:pt x="1021157" y="776418"/>
                          <a:pt x="702780" y="767015"/>
                        </a:cubicBezTo>
                        <a:cubicBezTo>
                          <a:pt x="695859" y="506491"/>
                          <a:pt x="698447" y="261032"/>
                          <a:pt x="702779" y="0"/>
                        </a:cubicBezTo>
                        <a:close/>
                      </a:path>
                      <a:path w="1405559" h="1534029" fill="none" extrusionOk="0">
                        <a:moveTo>
                          <a:pt x="702779" y="0"/>
                        </a:moveTo>
                        <a:cubicBezTo>
                          <a:pt x="1064666" y="-62615"/>
                          <a:pt x="1397377" y="297696"/>
                          <a:pt x="1405559" y="767015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E59982E-4F7B-C34D-BD67-F56669ED9684}"/>
              </a:ext>
            </a:extLst>
          </p:cNvPr>
          <p:cNvCxnSpPr>
            <a:cxnSpLocks/>
          </p:cNvCxnSpPr>
          <p:nvPr/>
        </p:nvCxnSpPr>
        <p:spPr>
          <a:xfrm>
            <a:off x="1497505" y="2030392"/>
            <a:ext cx="106480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B51A1EE9-E051-EA4B-BB03-DBA979742B67}"/>
              </a:ext>
            </a:extLst>
          </p:cNvPr>
          <p:cNvSpPr/>
          <p:nvPr/>
        </p:nvSpPr>
        <p:spPr>
          <a:xfrm>
            <a:off x="1661865" y="1691838"/>
            <a:ext cx="926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L~3 cm </a:t>
            </a:r>
            <a:endParaRPr lang="en-US" sz="1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5AB0292-174D-7B4B-A572-F4BB7E7F08DF}"/>
              </a:ext>
            </a:extLst>
          </p:cNvPr>
          <p:cNvSpPr/>
          <p:nvPr/>
        </p:nvSpPr>
        <p:spPr>
          <a:xfrm>
            <a:off x="58347" y="1428986"/>
            <a:ext cx="15937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venir Book" panose="02000503020000020003" pitchFamily="2" charset="0"/>
              </a:rPr>
              <a:t>n</a:t>
            </a:r>
            <a:r>
              <a:rPr lang="en-US" sz="1600" dirty="0">
                <a:latin typeface="Avenir Book" panose="02000503020000020003" pitchFamily="2" charset="0"/>
              </a:rPr>
              <a:t> ~3x10</a:t>
            </a:r>
            <a:r>
              <a:rPr lang="en-US" sz="1600" baseline="30000" dirty="0">
                <a:latin typeface="Avenir Book" panose="02000503020000020003" pitchFamily="2" charset="0"/>
              </a:rPr>
              <a:t>18</a:t>
            </a:r>
            <a:r>
              <a:rPr lang="en-US" sz="1600" dirty="0">
                <a:latin typeface="Avenir Book" panose="02000503020000020003" pitchFamily="2" charset="0"/>
              </a:rPr>
              <a:t> cm</a:t>
            </a:r>
            <a:r>
              <a:rPr lang="en-US" sz="1600" baseline="30000" dirty="0">
                <a:latin typeface="Avenir Book" panose="02000503020000020003" pitchFamily="2" charset="0"/>
              </a:rPr>
              <a:t>-3</a:t>
            </a:r>
            <a:r>
              <a:rPr lang="en-US" sz="1600" dirty="0">
                <a:latin typeface="Avenir Book" panose="02000503020000020003" pitchFamily="2" charset="0"/>
              </a:rPr>
              <a:t> </a:t>
            </a:r>
            <a:endParaRPr lang="en-US" sz="1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921A7A-4C56-8946-8DF0-056DFA5F7576}"/>
              </a:ext>
            </a:extLst>
          </p:cNvPr>
          <p:cNvSpPr txBox="1"/>
          <p:nvPr/>
        </p:nvSpPr>
        <p:spPr>
          <a:xfrm>
            <a:off x="6896225" y="4734257"/>
            <a:ext cx="1255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 GeV</a:t>
            </a:r>
          </a:p>
          <a:p>
            <a:r>
              <a:rPr lang="en-US" sz="1400" dirty="0">
                <a:solidFill>
                  <a:schemeClr val="bg1"/>
                </a:solidFill>
              </a:rPr>
              <a:t>2.9% </a:t>
            </a:r>
          </a:p>
          <a:p>
            <a:r>
              <a:rPr lang="en-US" sz="1400" dirty="0">
                <a:solidFill>
                  <a:schemeClr val="bg1"/>
                </a:solidFill>
              </a:rPr>
              <a:t>30 </a:t>
            </a:r>
            <a:r>
              <a:rPr lang="en-US" sz="1400" dirty="0" err="1">
                <a:solidFill>
                  <a:schemeClr val="bg1"/>
                </a:solidFill>
              </a:rPr>
              <a:t>pC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1.7 </a:t>
            </a:r>
            <a:r>
              <a:rPr lang="en-US" sz="1400" dirty="0" err="1">
                <a:solidFill>
                  <a:schemeClr val="bg1"/>
                </a:solidFill>
              </a:rPr>
              <a:t>mrad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3D30328-3C17-EA47-BCB5-A86B11A5BFFD}"/>
              </a:ext>
            </a:extLst>
          </p:cNvPr>
          <p:cNvSpPr/>
          <p:nvPr/>
        </p:nvSpPr>
        <p:spPr>
          <a:xfrm>
            <a:off x="4530346" y="726586"/>
            <a:ext cx="2773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venir Book" panose="02000503020000020003" pitchFamily="2" charset="0"/>
              </a:rPr>
              <a:t>Ti:Sapphire</a:t>
            </a:r>
            <a:r>
              <a:rPr lang="en-US" dirty="0">
                <a:latin typeface="Avenir Book" panose="02000503020000020003" pitchFamily="2" charset="0"/>
              </a:rPr>
              <a:t> laser:</a:t>
            </a:r>
          </a:p>
          <a:p>
            <a:r>
              <a:rPr lang="en-US" dirty="0">
                <a:latin typeface="Avenir Book" panose="02000503020000020003" pitchFamily="2" charset="0"/>
              </a:rPr>
              <a:t>(0.8 um, 2 J, 40 fs, 10 Hz)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BF355CC-C500-E345-974C-461F6008D740}"/>
              </a:ext>
            </a:extLst>
          </p:cNvPr>
          <p:cNvSpPr/>
          <p:nvPr/>
        </p:nvSpPr>
        <p:spPr>
          <a:xfrm>
            <a:off x="268" y="1071778"/>
            <a:ext cx="3303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venir Book" panose="02000503020000020003" pitchFamily="2" charset="0"/>
              </a:rPr>
              <a:t>underdense</a:t>
            </a:r>
            <a:r>
              <a:rPr lang="en-US" dirty="0">
                <a:latin typeface="Avenir Book" panose="02000503020000020003" pitchFamily="2" charset="0"/>
              </a:rPr>
              <a:t> plasma channel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E2FC511-ADD6-8642-A861-0743FCAF5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56" y="3903707"/>
            <a:ext cx="3979687" cy="225563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B9DFB28-2685-3847-A915-0D53D1137B8E}"/>
              </a:ext>
            </a:extLst>
          </p:cNvPr>
          <p:cNvSpPr txBox="1"/>
          <p:nvPr/>
        </p:nvSpPr>
        <p:spPr>
          <a:xfrm>
            <a:off x="295327" y="5883316"/>
            <a:ext cx="1887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PIC (</a:t>
            </a:r>
            <a:r>
              <a:rPr lang="en-US" sz="1200" dirty="0" err="1">
                <a:solidFill>
                  <a:schemeClr val="bg1"/>
                </a:solidFill>
              </a:rPr>
              <a:t>WarpX</a:t>
            </a:r>
            <a:r>
              <a:rPr lang="en-US" sz="1200" dirty="0">
                <a:solidFill>
                  <a:schemeClr val="bg1"/>
                </a:solidFill>
              </a:rPr>
              <a:t> – J.-L. </a:t>
            </a:r>
            <a:r>
              <a:rPr lang="en-US" sz="1200" dirty="0" err="1">
                <a:solidFill>
                  <a:schemeClr val="bg1"/>
                </a:solidFill>
              </a:rPr>
              <a:t>Vay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36D356-DFC3-D445-8109-DC11FD6088C5}"/>
              </a:ext>
            </a:extLst>
          </p:cNvPr>
          <p:cNvSpPr/>
          <p:nvPr/>
        </p:nvSpPr>
        <p:spPr>
          <a:xfrm>
            <a:off x="2512983" y="6222222"/>
            <a:ext cx="11512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λ</a:t>
            </a:r>
            <a:r>
              <a:rPr lang="en-US" sz="1600" baseline="-25000" dirty="0">
                <a:latin typeface="Avenir Book" panose="02000503020000020003" pitchFamily="2" charset="0"/>
              </a:rPr>
              <a:t>p</a:t>
            </a:r>
            <a:r>
              <a:rPr lang="en-US" sz="1600" dirty="0">
                <a:latin typeface="Avenir Book" panose="02000503020000020003" pitchFamily="2" charset="0"/>
              </a:rPr>
              <a:t>~20 um </a:t>
            </a:r>
            <a:endParaRPr lang="en-US" sz="16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24E031-9369-994F-ADB1-5A3CBD5AB08B}"/>
              </a:ext>
            </a:extLst>
          </p:cNvPr>
          <p:cNvCxnSpPr>
            <a:cxnSpLocks/>
          </p:cNvCxnSpPr>
          <p:nvPr/>
        </p:nvCxnSpPr>
        <p:spPr>
          <a:xfrm>
            <a:off x="2455652" y="6274093"/>
            <a:ext cx="1067166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69CD8F8-B9BD-7C4A-92AE-AC01D1EB64CD}"/>
              </a:ext>
            </a:extLst>
          </p:cNvPr>
          <p:cNvSpPr/>
          <p:nvPr/>
        </p:nvSpPr>
        <p:spPr>
          <a:xfrm>
            <a:off x="6872331" y="1686845"/>
            <a:ext cx="5492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 panose="02000503020000020003" pitchFamily="2" charset="0"/>
              </a:rPr>
              <a:t>Laser-plasma accelerator technology:</a:t>
            </a:r>
            <a:endParaRPr lang="en-US" dirty="0">
              <a:latin typeface="Avenir Book" panose="02000503020000020003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compact accelerator footprint (&gt;10 GV/m)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ultra-short bunches (few micron bunches, &lt; plasma wavelength)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F49332-D58D-234F-8C50-B25662CCEEB7}"/>
              </a:ext>
            </a:extLst>
          </p:cNvPr>
          <p:cNvCxnSpPr>
            <a:cxnSpLocks/>
          </p:cNvCxnSpPr>
          <p:nvPr/>
        </p:nvCxnSpPr>
        <p:spPr>
          <a:xfrm flipH="1">
            <a:off x="356456" y="2873074"/>
            <a:ext cx="1441242" cy="103043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8BE4222-DF75-1E44-9CF7-76214F0EA700}"/>
              </a:ext>
            </a:extLst>
          </p:cNvPr>
          <p:cNvCxnSpPr>
            <a:cxnSpLocks/>
          </p:cNvCxnSpPr>
          <p:nvPr/>
        </p:nvCxnSpPr>
        <p:spPr>
          <a:xfrm>
            <a:off x="1808254" y="2871577"/>
            <a:ext cx="2515100" cy="102633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D1C7735-5111-A945-BD6F-B29A3889B778}"/>
              </a:ext>
            </a:extLst>
          </p:cNvPr>
          <p:cNvSpPr/>
          <p:nvPr/>
        </p:nvSpPr>
        <p:spPr>
          <a:xfrm>
            <a:off x="8318179" y="4549591"/>
            <a:ext cx="112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~30 GV/m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03E45B-471F-A345-B4C0-B7AF50CFAC4B}"/>
              </a:ext>
            </a:extLst>
          </p:cNvPr>
          <p:cNvSpPr txBox="1"/>
          <p:nvPr/>
        </p:nvSpPr>
        <p:spPr>
          <a:xfrm>
            <a:off x="301929" y="3888123"/>
            <a:ext cx="830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E-field of plasma wave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968C1A-CCB2-8448-8599-45FB0DBE00C8}"/>
              </a:ext>
            </a:extLst>
          </p:cNvPr>
          <p:cNvSpPr txBox="1"/>
          <p:nvPr/>
        </p:nvSpPr>
        <p:spPr>
          <a:xfrm>
            <a:off x="3706151" y="4087348"/>
            <a:ext cx="1356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laser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28C25B8C-FBAB-074C-9FF7-D35514D076C4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3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9581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5"/>
            <a:ext cx="12192000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Basic configuration of a laser-plasma-based linear collider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C9D31-8E5A-B147-AB15-213A38DBDFB6}"/>
              </a:ext>
            </a:extLst>
          </p:cNvPr>
          <p:cNvSpPr txBox="1"/>
          <p:nvPr/>
        </p:nvSpPr>
        <p:spPr>
          <a:xfrm>
            <a:off x="0" y="1366663"/>
            <a:ext cx="5303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Preliminary/</a:t>
            </a:r>
            <a:r>
              <a:rPr lang="en-US" sz="2000" dirty="0" err="1">
                <a:latin typeface="Avenir Book" panose="02000503020000020003" pitchFamily="2" charset="0"/>
              </a:rPr>
              <a:t>Strawperson</a:t>
            </a:r>
            <a:r>
              <a:rPr lang="en-US" sz="2000" dirty="0">
                <a:latin typeface="Avenir Book" panose="02000503020000020003" pitchFamily="2" charset="0"/>
              </a:rPr>
              <a:t> designs have been produced to guide R&amp;D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R&amp;D focus has been on developing laser-plasma accelerator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No complete conceptual design is ready (laser technology is developing)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47C5A-E619-6F4D-9F91-0DC08BCEF085}"/>
              </a:ext>
            </a:extLst>
          </p:cNvPr>
          <p:cNvSpPr txBox="1"/>
          <p:nvPr/>
        </p:nvSpPr>
        <p:spPr>
          <a:xfrm>
            <a:off x="-19077" y="815221"/>
            <a:ext cx="1004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venir Book" panose="02000503020000020003" pitchFamily="2" charset="0"/>
              </a:rPr>
              <a:t>Linac</a:t>
            </a:r>
            <a:r>
              <a:rPr lang="en-US" sz="2400" b="1" dirty="0">
                <a:latin typeface="Avenir Book" panose="02000503020000020003" pitchFamily="2" charset="0"/>
              </a:rPr>
              <a:t>: staged laser plasma accelerators: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B25D8-C111-4442-93CA-9CAB292D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105" y="1213481"/>
            <a:ext cx="7386536" cy="4781165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A390A61-8E3D-8A4F-BFC4-062D472A83ED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4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ED783-CF43-5141-8F36-DFC684E59990}"/>
              </a:ext>
            </a:extLst>
          </p:cNvPr>
          <p:cNvSpPr/>
          <p:nvPr/>
        </p:nvSpPr>
        <p:spPr>
          <a:xfrm>
            <a:off x="9278055" y="2182271"/>
            <a:ext cx="2522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7030A0"/>
                </a:solidFill>
              </a:rPr>
              <a:t>Leemans</a:t>
            </a:r>
            <a:r>
              <a:rPr lang="en-US" sz="1200" dirty="0">
                <a:solidFill>
                  <a:srgbClr val="7030A0"/>
                </a:solidFill>
              </a:rPr>
              <a:t> &amp; </a:t>
            </a:r>
            <a:r>
              <a:rPr lang="en-US" sz="1200" dirty="0" err="1">
                <a:solidFill>
                  <a:srgbClr val="7030A0"/>
                </a:solidFill>
              </a:rPr>
              <a:t>Esarey</a:t>
            </a:r>
            <a:r>
              <a:rPr lang="en-US" sz="1200" dirty="0">
                <a:solidFill>
                  <a:srgbClr val="7030A0"/>
                </a:solidFill>
              </a:rPr>
              <a:t> Phys. Today (2009)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B51152-B62F-3F40-B4A6-9ED10695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902" y="5836891"/>
            <a:ext cx="1233282" cy="3694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6C2DFE-AAB5-5048-9A5D-67B6F8B7A8CF}"/>
              </a:ext>
            </a:extLst>
          </p:cNvPr>
          <p:cNvSpPr/>
          <p:nvPr/>
        </p:nvSpPr>
        <p:spPr>
          <a:xfrm>
            <a:off x="197556" y="3995678"/>
            <a:ext cx="76137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Design (optimizing operational plasma density, ~10</a:t>
            </a:r>
            <a:r>
              <a:rPr lang="en-US" sz="2000" baseline="30000" dirty="0">
                <a:latin typeface="Avenir Book" panose="02000503020000020003" pitchFamily="2" charset="0"/>
              </a:rPr>
              <a:t>17 </a:t>
            </a:r>
            <a:r>
              <a:rPr lang="en-US" sz="2000" dirty="0">
                <a:latin typeface="Avenir Book" panose="02000503020000020003" pitchFamily="2" charset="0"/>
              </a:rPr>
              <a:t>cm</a:t>
            </a:r>
            <a:r>
              <a:rPr lang="en-US" sz="2000" baseline="30000" dirty="0">
                <a:latin typeface="Avenir Book" panose="02000503020000020003" pitchFamily="2" charset="0"/>
              </a:rPr>
              <a:t>-3</a:t>
            </a:r>
            <a:r>
              <a:rPr lang="en-US" sz="2000" dirty="0">
                <a:latin typeface="Avenir Book" panose="02000503020000020003" pitchFamily="2" charset="0"/>
              </a:rPr>
              <a:t>) yields 5 GeV/stage (100 stages/</a:t>
            </a:r>
            <a:r>
              <a:rPr lang="en-US" sz="2000" dirty="0" err="1">
                <a:latin typeface="Avenir Book" panose="02000503020000020003" pitchFamily="2" charset="0"/>
              </a:rPr>
              <a:t>linac</a:t>
            </a:r>
            <a:r>
              <a:rPr lang="en-US" sz="2000" dirty="0">
                <a:latin typeface="Avenir Book" panose="02000503020000020003" pitchFamily="2" charset="0"/>
              </a:rPr>
              <a:t> for 1 </a:t>
            </a:r>
            <a:r>
              <a:rPr lang="en-US" sz="2000" dirty="0" err="1">
                <a:latin typeface="Avenir Book" panose="02000503020000020003" pitchFamily="2" charset="0"/>
              </a:rPr>
              <a:t>TeV</a:t>
            </a:r>
            <a:r>
              <a:rPr lang="en-US" sz="2000" dirty="0">
                <a:latin typeface="Avenir Book" panose="02000503020000020003" pitchFamily="2" charset="0"/>
              </a:rPr>
              <a:t>):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Geometric/average gradient = 2.3 GV/m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Time structure at IP: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single bunches, separated by ~20 </a:t>
            </a:r>
            <a:r>
              <a:rPr lang="en-US" sz="2000" dirty="0" err="1">
                <a:latin typeface="Avenir Book" panose="02000503020000020003" pitchFamily="2" charset="0"/>
              </a:rPr>
              <a:t>μs</a:t>
            </a:r>
            <a:r>
              <a:rPr lang="en-US" sz="2000" dirty="0">
                <a:latin typeface="Avenir Book" panose="02000503020000020003" pitchFamily="2" charset="0"/>
              </a:rPr>
              <a:t> (~50 kHz)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Short (8.5 </a:t>
            </a:r>
            <a:r>
              <a:rPr lang="en-US" sz="2000" dirty="0" err="1">
                <a:latin typeface="Avenir Book" panose="02000503020000020003" pitchFamily="2" charset="0"/>
              </a:rPr>
              <a:t>μm</a:t>
            </a:r>
            <a:r>
              <a:rPr lang="en-US" sz="2000" dirty="0">
                <a:latin typeface="Avenir Book" panose="02000503020000020003" pitchFamily="2" charset="0"/>
              </a:rPr>
              <a:t> rms), shaped current distribution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venir Book" panose="02000503020000020003" pitchFamily="2" charset="0"/>
              </a:rPr>
              <a:t>beamstrahlung</a:t>
            </a:r>
            <a:r>
              <a:rPr lang="en-US" sz="2000" dirty="0">
                <a:latin typeface="Avenir Book" panose="02000503020000020003" pitchFamily="2" charset="0"/>
              </a:rPr>
              <a:t> reduction: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𝞂</a:t>
            </a:r>
            <a:r>
              <a:rPr lang="en-US" sz="2000" baseline="-25000" dirty="0">
                <a:latin typeface="Avenir Book" panose="02000503020000020003" pitchFamily="2" charset="0"/>
              </a:rPr>
              <a:t>z</a:t>
            </a:r>
            <a:r>
              <a:rPr lang="en-US" sz="2000" dirty="0">
                <a:latin typeface="Avenir Book" panose="02000503020000020003" pitchFamily="2" charset="0"/>
              </a:rPr>
              <a:t>&lt; β*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DFA3C9-6E55-A948-AB7A-975CFCB37491}"/>
              </a:ext>
            </a:extLst>
          </p:cNvPr>
          <p:cNvSpPr txBox="1"/>
          <p:nvPr/>
        </p:nvSpPr>
        <p:spPr>
          <a:xfrm>
            <a:off x="23443" y="3490088"/>
            <a:ext cx="7223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Key characteristics of a laser-plasma linear collider: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6B6CAD-6DC3-0A49-BEAD-EFA0D3ACF392}"/>
              </a:ext>
            </a:extLst>
          </p:cNvPr>
          <p:cNvSpPr/>
          <p:nvPr/>
        </p:nvSpPr>
        <p:spPr>
          <a:xfrm>
            <a:off x="5298934" y="4908239"/>
            <a:ext cx="2285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C. Schroeder et al. NIMA (2016)</a:t>
            </a:r>
          </a:p>
        </p:txBody>
      </p:sp>
    </p:spTree>
    <p:extLst>
      <p:ext uri="{BB962C8B-B14F-4D97-AF65-F5344CB8AC3E}">
        <p14:creationId xmlns:p14="http://schemas.microsoft.com/office/powerpoint/2010/main" val="84350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2AB79D8-EC5E-0540-89BF-1AB65913B7D2}"/>
              </a:ext>
            </a:extLst>
          </p:cNvPr>
          <p:cNvSpPr txBox="1"/>
          <p:nvPr/>
        </p:nvSpPr>
        <p:spPr>
          <a:xfrm>
            <a:off x="-28472" y="-6984"/>
            <a:ext cx="1224894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High-level parameters for e+/e- laser-plasma collider 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AE69C24-7CE6-9E47-A1E4-026A4DCB43E4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5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06F44205-7F25-0F47-AF67-2E6476C4F2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890456"/>
              </p:ext>
            </p:extLst>
          </p:nvPr>
        </p:nvGraphicFramePr>
        <p:xfrm>
          <a:off x="3035359" y="749307"/>
          <a:ext cx="9133197" cy="548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5767">
                  <a:extLst>
                    <a:ext uri="{9D8B030D-6E8A-4147-A177-3AD203B41FA5}">
                      <a16:colId xmlns:a16="http://schemas.microsoft.com/office/drawing/2014/main" val="957468230"/>
                    </a:ext>
                  </a:extLst>
                </a:gridCol>
                <a:gridCol w="1065941">
                  <a:extLst>
                    <a:ext uri="{9D8B030D-6E8A-4147-A177-3AD203B41FA5}">
                      <a16:colId xmlns:a16="http://schemas.microsoft.com/office/drawing/2014/main" val="3009638273"/>
                    </a:ext>
                  </a:extLst>
                </a:gridCol>
                <a:gridCol w="1887401">
                  <a:extLst>
                    <a:ext uri="{9D8B030D-6E8A-4147-A177-3AD203B41FA5}">
                      <a16:colId xmlns:a16="http://schemas.microsoft.com/office/drawing/2014/main" val="1498436793"/>
                    </a:ext>
                  </a:extLst>
                </a:gridCol>
                <a:gridCol w="1649582">
                  <a:extLst>
                    <a:ext uri="{9D8B030D-6E8A-4147-A177-3AD203B41FA5}">
                      <a16:colId xmlns:a16="http://schemas.microsoft.com/office/drawing/2014/main" val="4078348111"/>
                    </a:ext>
                  </a:extLst>
                </a:gridCol>
                <a:gridCol w="1504506">
                  <a:extLst>
                    <a:ext uri="{9D8B030D-6E8A-4147-A177-3AD203B41FA5}">
                      <a16:colId xmlns:a16="http://schemas.microsoft.com/office/drawing/2014/main" val="2660221750"/>
                    </a:ext>
                  </a:extLst>
                </a:gridCol>
              </a:tblGrid>
              <a:tr h="4217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Laser-plasma linear e-/e+ collider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 </a:t>
                      </a:r>
                      <a:r>
                        <a:rPr lang="en-US" sz="1600" dirty="0" err="1"/>
                        <a:t>TeV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 </a:t>
                      </a:r>
                      <a:r>
                        <a:rPr lang="en-US" sz="1600" dirty="0" err="1"/>
                        <a:t>TeV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</a:t>
                      </a:r>
                      <a:r>
                        <a:rPr lang="en-US" sz="1600" dirty="0" err="1"/>
                        <a:t>TeV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731273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218580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/>
                        <a:t>Particle number (1E9)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597973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/>
                        <a:t>Beam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58057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/>
                        <a:t>Luminosity (1E34)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cm-2 s-1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150329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/>
                        <a:t>Transverse. beam sizes at IP, x/y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 /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/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 / 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027842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/>
                        <a:t>IP beta function,  β*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060134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/>
                        <a:t>RMS 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micron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830686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/>
                        <a:t>Repetition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852857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/>
                        <a:t>Time between collisions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microsec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370421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 err="1"/>
                        <a:t>Beamstrahlung</a:t>
                      </a:r>
                      <a:r>
                        <a:rPr lang="en-US" sz="1600" dirty="0"/>
                        <a:t> photons/e-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104508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/>
                        <a:t>Length (2x main </a:t>
                      </a:r>
                      <a:r>
                        <a:rPr lang="en-US" sz="1600" dirty="0" err="1"/>
                        <a:t>linac</a:t>
                      </a:r>
                      <a:r>
                        <a:rPr lang="en-US" sz="1600" dirty="0"/>
                        <a:t> tunnel)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049161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sz="1600" dirty="0"/>
                        <a:t>Facility site power (2 </a:t>
                      </a:r>
                      <a:r>
                        <a:rPr lang="en-US" sz="1600" dirty="0" err="1"/>
                        <a:t>linacs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293614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045889AB-1342-FE43-992A-3C14DFC307EF}"/>
              </a:ext>
            </a:extLst>
          </p:cNvPr>
          <p:cNvSpPr/>
          <p:nvPr/>
        </p:nvSpPr>
        <p:spPr>
          <a:xfrm>
            <a:off x="0" y="6121885"/>
            <a:ext cx="3478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/>
              <a:t>Upgrade potential</a:t>
            </a:r>
            <a:r>
              <a:rPr lang="en-US" sz="1600" dirty="0"/>
              <a:t>: Same laser systems (</a:t>
            </a:r>
            <a:r>
              <a:rPr lang="en-US" sz="1600" dirty="0" err="1"/>
              <a:t>linac</a:t>
            </a:r>
            <a:r>
              <a:rPr lang="en-US" sz="1600" dirty="0"/>
              <a:t>) for 1, 3, and 15 </a:t>
            </a:r>
            <a:r>
              <a:rPr lang="en-US" sz="1600" dirty="0" err="1"/>
              <a:t>TeV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132A62-CB27-6644-BA71-CCC93D564FDD}"/>
              </a:ext>
            </a:extLst>
          </p:cNvPr>
          <p:cNvSpPr/>
          <p:nvPr/>
        </p:nvSpPr>
        <p:spPr>
          <a:xfrm>
            <a:off x="0" y="4496874"/>
            <a:ext cx="2835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Notes:</a:t>
            </a:r>
          </a:p>
          <a:p>
            <a:r>
              <a:rPr lang="en-US" sz="1600" dirty="0"/>
              <a:t>LWFA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 um laser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</a:t>
            </a:r>
            <a:r>
              <a:rPr lang="en-US" sz="1600" baseline="30000" dirty="0"/>
              <a:t>17</a:t>
            </a:r>
            <a:r>
              <a:rPr lang="en-US" sz="1600" dirty="0"/>
              <a:t> cm</a:t>
            </a:r>
            <a:r>
              <a:rPr lang="en-US" sz="1600" baseline="30000" dirty="0"/>
              <a:t>-3</a:t>
            </a:r>
            <a:r>
              <a:rPr lang="en-US" sz="1600" dirty="0"/>
              <a:t> plasma density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8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80FED2B-F9BD-B341-9F7A-C842EA39CD63}"/>
              </a:ext>
            </a:extLst>
          </p:cNvPr>
          <p:cNvSpPr/>
          <p:nvPr/>
        </p:nvSpPr>
        <p:spPr>
          <a:xfrm>
            <a:off x="1741240" y="6333049"/>
            <a:ext cx="8510956" cy="400110"/>
          </a:xfrm>
          <a:prstGeom prst="rect">
            <a:avLst/>
          </a:prstGeom>
          <a:solidFill>
            <a:srgbClr val="094B7E"/>
          </a:solidFill>
          <a:ln w="19050" cap="rnd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balanced" dir="t">
              <a:rot lat="0" lon="0" rev="21300000"/>
            </a:lightRig>
          </a:scene3d>
          <a:sp3d extrusionH="38100">
            <a:bevelT w="381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High energies (1-15 </a:t>
            </a:r>
            <a:r>
              <a:rPr lang="en-US" sz="2000" dirty="0" err="1">
                <a:solidFill>
                  <a:schemeClr val="bg1"/>
                </a:solidFill>
              </a:rPr>
              <a:t>TeV</a:t>
            </a:r>
            <a:r>
              <a:rPr lang="en-US" sz="2000" dirty="0">
                <a:solidFill>
                  <a:schemeClr val="bg1"/>
                </a:solidFill>
              </a:rPr>
              <a:t>) accessible in conventional accelerator facility footprint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0"/>
            <a:ext cx="12218568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Plasma-based collider using ILC infrastructure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CDEF8944-C22E-8F47-8646-CD69CA94C7C3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6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CD79F9-17DF-5C41-AC11-E206BD295B0A}"/>
              </a:ext>
            </a:extLst>
          </p:cNvPr>
          <p:cNvSpPr/>
          <p:nvPr/>
        </p:nvSpPr>
        <p:spPr>
          <a:xfrm>
            <a:off x="0" y="782390"/>
            <a:ext cx="114321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Avenir Book" panose="02000503020000020003" pitchFamily="2" charset="0"/>
            </a:endParaRPr>
          </a:p>
          <a:p>
            <a:endParaRPr lang="en-US" sz="20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5AE9A-410D-C84A-9453-9F1BAB30C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229" y="2846664"/>
            <a:ext cx="7671399" cy="34226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A0C47B-8A3C-C24F-8AE0-28297BCF4F90}"/>
              </a:ext>
            </a:extLst>
          </p:cNvPr>
          <p:cNvSpPr/>
          <p:nvPr/>
        </p:nvSpPr>
        <p:spPr>
          <a:xfrm>
            <a:off x="342532" y="1145275"/>
            <a:ext cx="11089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ILC upgrade: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Replace SCRF with LWFA stages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Laser drivers (~m</a:t>
            </a:r>
            <a:r>
              <a:rPr lang="en-US" sz="2000" baseline="30000" dirty="0">
                <a:latin typeface="Avenir Book" panose="02000503020000020003" pitchFamily="2" charset="0"/>
              </a:rPr>
              <a:t>2</a:t>
            </a:r>
            <a:r>
              <a:rPr lang="en-US" sz="2000" dirty="0">
                <a:latin typeface="Avenir Book" panose="02000503020000020003" pitchFamily="2" charset="0"/>
              </a:rPr>
              <a:t>) and plasma cells fits in ILC main </a:t>
            </a:r>
            <a:r>
              <a:rPr lang="en-US" sz="2000" dirty="0" err="1">
                <a:latin typeface="Avenir Book" panose="02000503020000020003" pitchFamily="2" charset="0"/>
              </a:rPr>
              <a:t>linac</a:t>
            </a:r>
            <a:r>
              <a:rPr lang="en-US" sz="2000" dirty="0">
                <a:latin typeface="Avenir Book" panose="02000503020000020003" pitchFamily="2" charset="0"/>
              </a:rPr>
              <a:t> tunnel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300 MW site power could support √s = 3 </a:t>
            </a:r>
            <a:r>
              <a:rPr lang="en-US" sz="2000" dirty="0" err="1">
                <a:latin typeface="Avenir Book" panose="02000503020000020003" pitchFamily="2" charset="0"/>
              </a:rPr>
              <a:t>TeV</a:t>
            </a:r>
            <a:r>
              <a:rPr lang="en-US" sz="2000" dirty="0">
                <a:latin typeface="Avenir Book" panose="02000503020000020003" pitchFamily="2" charset="0"/>
              </a:rPr>
              <a:t> LWFA design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Book" panose="02000503020000020003" pitchFamily="2" charset="0"/>
              </a:rPr>
              <a:t>12 MW beam power for √s = 3 </a:t>
            </a:r>
            <a:r>
              <a:rPr lang="en-US" sz="2000" dirty="0" err="1">
                <a:latin typeface="Avenir Book" panose="02000503020000020003" pitchFamily="2" charset="0"/>
              </a:rPr>
              <a:t>TeV</a:t>
            </a:r>
            <a:r>
              <a:rPr lang="en-US" sz="2000" dirty="0">
                <a:latin typeface="Avenir Book" panose="02000503020000020003" pitchFamily="2" charset="0"/>
              </a:rPr>
              <a:t> LWFA design (ILC beam dumps rated for 17 MW)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8490B4-A73B-E441-8028-F25E53E4CD93}"/>
              </a:ext>
            </a:extLst>
          </p:cNvPr>
          <p:cNvSpPr/>
          <p:nvPr/>
        </p:nvSpPr>
        <p:spPr>
          <a:xfrm>
            <a:off x="4204346" y="3618114"/>
            <a:ext cx="8249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ILC TDR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CEB633-AE0C-FE4A-902C-8D4E0A793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32" y="3242841"/>
            <a:ext cx="3667626" cy="24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77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2AB79D8-EC5E-0540-89BF-1AB65913B7D2}"/>
              </a:ext>
            </a:extLst>
          </p:cNvPr>
          <p:cNvSpPr txBox="1"/>
          <p:nvPr/>
        </p:nvSpPr>
        <p:spPr>
          <a:xfrm>
            <a:off x="-28472" y="-6984"/>
            <a:ext cx="1224894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R&amp;D timeline towards a collider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22B9AA-E619-3C4B-82A3-B30A7C5532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2" y="724086"/>
            <a:ext cx="7596544" cy="4803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253A23-4A9A-D745-912E-1A9069516A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2" y="2104461"/>
            <a:ext cx="2019773" cy="264907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FBE979-FF01-144B-8F21-19D339ACC902}"/>
              </a:ext>
            </a:extLst>
          </p:cNvPr>
          <p:cNvSpPr txBox="1"/>
          <p:nvPr/>
        </p:nvSpPr>
        <p:spPr>
          <a:xfrm>
            <a:off x="1995569" y="2782669"/>
            <a:ext cx="221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DOE HEP AAC Roadmap (2016)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900CED-B1D9-B948-A5F5-287A8028556F}"/>
              </a:ext>
            </a:extLst>
          </p:cNvPr>
          <p:cNvSpPr/>
          <p:nvPr/>
        </p:nvSpPr>
        <p:spPr>
          <a:xfrm>
            <a:off x="-404946" y="666991"/>
            <a:ext cx="4801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US AAC community outlined R&amp;D goals in 2016 roadmap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Progress on all R&amp;D goals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Roadmap to be updated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AE69C24-7CE6-9E47-A1E4-026A4DCB43E4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7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37479-34E4-374A-99E9-8DF3A274E2A1}"/>
              </a:ext>
            </a:extLst>
          </p:cNvPr>
          <p:cNvGrpSpPr/>
          <p:nvPr/>
        </p:nvGrpSpPr>
        <p:grpSpPr>
          <a:xfrm>
            <a:off x="-404946" y="5109216"/>
            <a:ext cx="6358336" cy="1789246"/>
            <a:chOff x="-404946" y="5109216"/>
            <a:chExt cx="6358336" cy="178924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97B2B65-6479-A448-9482-177F398A7646}"/>
                </a:ext>
              </a:extLst>
            </p:cNvPr>
            <p:cNvGrpSpPr/>
            <p:nvPr/>
          </p:nvGrpSpPr>
          <p:grpSpPr>
            <a:xfrm>
              <a:off x="1320753" y="5554581"/>
              <a:ext cx="4632637" cy="1035640"/>
              <a:chOff x="7535011" y="5665949"/>
              <a:chExt cx="4632637" cy="1035640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4FAC5-FDD6-FE4B-9879-60A71B6862EB}"/>
                  </a:ext>
                </a:extLst>
              </p:cNvPr>
              <p:cNvSpPr txBox="1"/>
              <p:nvPr/>
            </p:nvSpPr>
            <p:spPr>
              <a:xfrm>
                <a:off x="7535011" y="5665949"/>
                <a:ext cx="3153101" cy="369332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R&amp;D	               CDR         TDR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6CA094-2154-E249-98A9-FA303CF20F33}"/>
                  </a:ext>
                </a:extLst>
              </p:cNvPr>
              <p:cNvSpPr txBox="1"/>
              <p:nvPr/>
            </p:nvSpPr>
            <p:spPr>
              <a:xfrm>
                <a:off x="10688113" y="5665949"/>
                <a:ext cx="147953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Construction</a:t>
                </a: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9F57095-378D-BB4B-938C-E6FED2BA68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6423" y="6304777"/>
                <a:ext cx="4037556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8E4975-EAC8-5C41-B40B-0FED67944C5D}"/>
                  </a:ext>
                </a:extLst>
              </p:cNvPr>
              <p:cNvSpPr txBox="1"/>
              <p:nvPr/>
            </p:nvSpPr>
            <p:spPr>
              <a:xfrm>
                <a:off x="7760669" y="6332257"/>
                <a:ext cx="39709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5           10         15         20         25         30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67DD21-B65D-9443-B9FC-8AD28FE1A54A}"/>
                </a:ext>
              </a:extLst>
            </p:cNvPr>
            <p:cNvSpPr/>
            <p:nvPr/>
          </p:nvSpPr>
          <p:spPr>
            <a:xfrm>
              <a:off x="-404946" y="5109216"/>
              <a:ext cx="61101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 dirty="0"/>
                <a:t>Technically-limited timeline: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D00FC8C-251B-0549-AC9F-4F2A9A1F98B4}"/>
                </a:ext>
              </a:extLst>
            </p:cNvPr>
            <p:cNvSpPr/>
            <p:nvPr/>
          </p:nvSpPr>
          <p:spPr>
            <a:xfrm>
              <a:off x="3159590" y="6529130"/>
              <a:ext cx="6780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years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13980D3A-6E2A-5341-8B57-33BAD1E88840}"/>
              </a:ext>
            </a:extLst>
          </p:cNvPr>
          <p:cNvSpPr/>
          <p:nvPr/>
        </p:nvSpPr>
        <p:spPr>
          <a:xfrm>
            <a:off x="8100632" y="3062232"/>
            <a:ext cx="3173617" cy="685801"/>
          </a:xfrm>
          <a:prstGeom prst="ellipse">
            <a:avLst/>
          </a:prstGeom>
          <a:noFill/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173617"/>
                      <a:gd name="connsiteY0" fmla="*/ 342901 h 685801"/>
                      <a:gd name="connsiteX1" fmla="*/ 1586809 w 3173617"/>
                      <a:gd name="connsiteY1" fmla="*/ 0 h 685801"/>
                      <a:gd name="connsiteX2" fmla="*/ 3173618 w 3173617"/>
                      <a:gd name="connsiteY2" fmla="*/ 342901 h 685801"/>
                      <a:gd name="connsiteX3" fmla="*/ 1586809 w 3173617"/>
                      <a:gd name="connsiteY3" fmla="*/ 685802 h 685801"/>
                      <a:gd name="connsiteX4" fmla="*/ 0 w 3173617"/>
                      <a:gd name="connsiteY4" fmla="*/ 342901 h 685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73617" h="685801" extrusionOk="0">
                        <a:moveTo>
                          <a:pt x="0" y="342901"/>
                        </a:moveTo>
                        <a:cubicBezTo>
                          <a:pt x="-51322" y="37242"/>
                          <a:pt x="764117" y="-4653"/>
                          <a:pt x="1586809" y="0"/>
                        </a:cubicBezTo>
                        <a:cubicBezTo>
                          <a:pt x="2445937" y="38607"/>
                          <a:pt x="3160584" y="173972"/>
                          <a:pt x="3173618" y="342901"/>
                        </a:cubicBezTo>
                        <a:cubicBezTo>
                          <a:pt x="3053168" y="447840"/>
                          <a:pt x="2342578" y="835016"/>
                          <a:pt x="1586809" y="685802"/>
                        </a:cubicBezTo>
                        <a:cubicBezTo>
                          <a:pt x="699502" y="659712"/>
                          <a:pt x="-8430" y="485184"/>
                          <a:pt x="0" y="34290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0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8FE6B9-210F-CA42-ABBF-F7204D52E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419" y="1264188"/>
            <a:ext cx="4572000" cy="4991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-17990" y="-9939"/>
            <a:ext cx="12269037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Laser technology requirements for a collider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DA13DF-9C76-2D4F-BDA5-FB250F0AFE58}"/>
              </a:ext>
            </a:extLst>
          </p:cNvPr>
          <p:cNvSpPr/>
          <p:nvPr/>
        </p:nvSpPr>
        <p:spPr>
          <a:xfrm>
            <a:off x="-17990" y="289679"/>
            <a:ext cx="59434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u="sng" dirty="0">
                <a:latin typeface="Avenir Book" panose="02000503020000020003" pitchFamily="2" charset="0"/>
              </a:rPr>
              <a:t>Laser drivers</a:t>
            </a:r>
            <a:r>
              <a:rPr lang="en-US" dirty="0">
                <a:latin typeface="Avenir Book" panose="02000503020000020003" pitchFamily="2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Requires R&amp;D to reach collider parameters:</a:t>
            </a:r>
          </a:p>
          <a:p>
            <a:r>
              <a:rPr lang="en-US" dirty="0">
                <a:latin typeface="Avenir Book" panose="02000503020000020003" pitchFamily="2" charset="0"/>
              </a:rPr>
              <a:t>10 J, 100 fs class, 50 kHz, high wall-to-laser efficiency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Two promising laser architectures: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Avenir Book" panose="02000503020000020003" pitchFamily="2" charset="0"/>
              </a:rPr>
              <a:t>Coherent combination of fiber lasers </a:t>
            </a:r>
            <a:r>
              <a:rPr lang="en-US" dirty="0">
                <a:latin typeface="Avenir Book" panose="02000503020000020003" pitchFamily="2" charset="0"/>
              </a:rPr>
              <a:t>(1 um).  R&amp;D at Jena, Michigan, LBNL, LLNL, et al.</a:t>
            </a:r>
          </a:p>
          <a:p>
            <a:pPr lvl="3"/>
            <a:r>
              <a:rPr lang="en-US" dirty="0">
                <a:latin typeface="Avenir Book" panose="02000503020000020003" pitchFamily="2" charset="0"/>
              </a:rPr>
              <a:t>~60% wall-to-laser efficiency</a:t>
            </a:r>
          </a:p>
          <a:p>
            <a:pPr lvl="3"/>
            <a:endParaRPr lang="en-US" dirty="0">
              <a:latin typeface="Avenir Book" panose="0200050302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latin typeface="Avenir Book" panose="02000503020000020003" pitchFamily="2" charset="0"/>
              </a:rPr>
              <a:t>Tm:YLF</a:t>
            </a:r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(1.9 micron) – (4x as many LWFA stages).  R&amp;D at LLNL</a:t>
            </a:r>
          </a:p>
          <a:p>
            <a:pPr lvl="1"/>
            <a:endParaRPr lang="en-US" dirty="0">
              <a:latin typeface="Avenir Book" panose="02000503020000020003" pitchFamily="2" charset="0"/>
            </a:endParaRPr>
          </a:p>
          <a:p>
            <a:pPr marL="295275" lvl="1" indent="-295275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Peak laser power requirements may be relaxed by excitation using laser pulse trains</a:t>
            </a:r>
          </a:p>
          <a:p>
            <a:pPr lvl="1"/>
            <a:endParaRPr lang="en-US" dirty="0">
              <a:latin typeface="Avenir Book" panose="0200050302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AD1C2FF-BC09-CE45-BAF7-A6A275C56D47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8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08E0F8C-A43F-DF4F-9EC2-BF55AE7592CC}"/>
              </a:ext>
            </a:extLst>
          </p:cNvPr>
          <p:cNvSpPr/>
          <p:nvPr/>
        </p:nvSpPr>
        <p:spPr>
          <a:xfrm>
            <a:off x="9840841" y="5354120"/>
            <a:ext cx="119332" cy="118905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314458-F5D3-DC4B-918E-D1B5629B1B02}"/>
              </a:ext>
            </a:extLst>
          </p:cNvPr>
          <p:cNvSpPr/>
          <p:nvPr/>
        </p:nvSpPr>
        <p:spPr>
          <a:xfrm>
            <a:off x="10240667" y="5054696"/>
            <a:ext cx="119332" cy="118905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B2BB317-2AB1-B340-9946-1366FF62064A}"/>
              </a:ext>
            </a:extLst>
          </p:cNvPr>
          <p:cNvSpPr/>
          <p:nvPr/>
        </p:nvSpPr>
        <p:spPr>
          <a:xfrm>
            <a:off x="9812151" y="4583148"/>
            <a:ext cx="119332" cy="118905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6E604DF-D55A-0B4E-951F-2139E0114FB1}"/>
              </a:ext>
            </a:extLst>
          </p:cNvPr>
          <p:cNvSpPr/>
          <p:nvPr/>
        </p:nvSpPr>
        <p:spPr>
          <a:xfrm>
            <a:off x="8721669" y="5268685"/>
            <a:ext cx="14155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BELLA (LBNL)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608260-AE63-284E-A8EA-464315EF64D4}"/>
              </a:ext>
            </a:extLst>
          </p:cNvPr>
          <p:cNvSpPr/>
          <p:nvPr/>
        </p:nvSpPr>
        <p:spPr>
          <a:xfrm>
            <a:off x="8850281" y="4505597"/>
            <a:ext cx="1368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HAPLS (ELI)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78E8FB6-206B-3940-BC92-FEE34FA7AA9E}"/>
              </a:ext>
            </a:extLst>
          </p:cNvPr>
          <p:cNvSpPr/>
          <p:nvPr/>
        </p:nvSpPr>
        <p:spPr>
          <a:xfrm>
            <a:off x="8970556" y="4956828"/>
            <a:ext cx="1572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CoReLS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(Korea)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C2C95A9-863D-3145-AC48-F7F13BE21076}"/>
              </a:ext>
            </a:extLst>
          </p:cNvPr>
          <p:cNvSpPr/>
          <p:nvPr/>
        </p:nvSpPr>
        <p:spPr>
          <a:xfrm>
            <a:off x="7016625" y="3791447"/>
            <a:ext cx="119332" cy="118905"/>
          </a:xfrm>
          <a:prstGeom prst="ellipse">
            <a:avLst/>
          </a:prstGeom>
          <a:noFill/>
          <a:ln w="38100" cap="flat" cmpd="sng" algn="ctr">
            <a:solidFill>
              <a:srgbClr val="043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1E42A55-7FAF-0C41-9A32-286D49A352DC}"/>
              </a:ext>
            </a:extLst>
          </p:cNvPr>
          <p:cNvSpPr/>
          <p:nvPr/>
        </p:nvSpPr>
        <p:spPr>
          <a:xfrm>
            <a:off x="7135957" y="3681622"/>
            <a:ext cx="6025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</a:rPr>
              <a:t>fiber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DBD6694-B7A4-7C42-9BA9-1E79FEA64A23}"/>
              </a:ext>
            </a:extLst>
          </p:cNvPr>
          <p:cNvSpPr/>
          <p:nvPr/>
        </p:nvSpPr>
        <p:spPr>
          <a:xfrm>
            <a:off x="9062010" y="3402538"/>
            <a:ext cx="17389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kBELLA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6A3FB7-FF88-9A4F-854B-44ED0B3E36CA}"/>
              </a:ext>
            </a:extLst>
          </p:cNvPr>
          <p:cNvSpPr/>
          <p:nvPr/>
        </p:nvSpPr>
        <p:spPr>
          <a:xfrm>
            <a:off x="9214622" y="2186802"/>
            <a:ext cx="922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Tm:YLF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7E6AF26-27CB-774D-A5C5-FF5C09B41DBE}"/>
              </a:ext>
            </a:extLst>
          </p:cNvPr>
          <p:cNvSpPr/>
          <p:nvPr/>
        </p:nvSpPr>
        <p:spPr>
          <a:xfrm>
            <a:off x="9214622" y="1913999"/>
            <a:ext cx="6025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</a:rPr>
              <a:t>fiber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87BA3D-E500-DB4B-BBCA-A3ED9C1BCEDD}"/>
              </a:ext>
            </a:extLst>
          </p:cNvPr>
          <p:cNvSpPr txBox="1"/>
          <p:nvPr/>
        </p:nvSpPr>
        <p:spPr>
          <a:xfrm>
            <a:off x="7840206" y="6190686"/>
            <a:ext cx="251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peak laser power [TW]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5C0B67-6E79-9E43-8494-EBBE6FDBF9EB}"/>
              </a:ext>
            </a:extLst>
          </p:cNvPr>
          <p:cNvSpPr txBox="1"/>
          <p:nvPr/>
        </p:nvSpPr>
        <p:spPr>
          <a:xfrm rot="16200000">
            <a:off x="4887036" y="3319469"/>
            <a:ext cx="274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average laser power [kW]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1C08EDA7-27E2-304C-8450-F06985D707B0}"/>
              </a:ext>
            </a:extLst>
          </p:cNvPr>
          <p:cNvSpPr/>
          <p:nvPr/>
        </p:nvSpPr>
        <p:spPr>
          <a:xfrm>
            <a:off x="10829356" y="1706804"/>
            <a:ext cx="215629" cy="671705"/>
          </a:xfrm>
          <a:prstGeom prst="rightBrac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028A469-32A6-744E-94A0-DB822C4AA1CA}"/>
              </a:ext>
            </a:extLst>
          </p:cNvPr>
          <p:cNvSpPr/>
          <p:nvPr/>
        </p:nvSpPr>
        <p:spPr>
          <a:xfrm>
            <a:off x="10958950" y="1510360"/>
            <a:ext cx="12923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collider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requirement: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50 kHz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&gt; 40% effic.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2CFD8395-5B73-9B4B-8AFC-752E716E1A1D}"/>
              </a:ext>
            </a:extLst>
          </p:cNvPr>
          <p:cNvSpPr/>
          <p:nvPr/>
        </p:nvSpPr>
        <p:spPr>
          <a:xfrm>
            <a:off x="10820403" y="3232618"/>
            <a:ext cx="215512" cy="931679"/>
          </a:xfrm>
          <a:prstGeom prst="rightBrac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907F85B-03A7-4546-B3F9-1405DE474B94}"/>
              </a:ext>
            </a:extLst>
          </p:cNvPr>
          <p:cNvSpPr/>
          <p:nvPr/>
        </p:nvSpPr>
        <p:spPr>
          <a:xfrm>
            <a:off x="11044857" y="3155188"/>
            <a:ext cx="10743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technically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feasible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today: kHz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82A07CD8-6234-3F48-9BE2-F372835445BB}"/>
              </a:ext>
            </a:extLst>
          </p:cNvPr>
          <p:cNvSpPr/>
          <p:nvPr/>
        </p:nvSpPr>
        <p:spPr>
          <a:xfrm>
            <a:off x="10836552" y="4518948"/>
            <a:ext cx="212970" cy="935412"/>
          </a:xfrm>
          <a:prstGeom prst="rightBrac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DEF097C-B703-494C-91AE-E04FB5326BF6}"/>
              </a:ext>
            </a:extLst>
          </p:cNvPr>
          <p:cNvSpPr/>
          <p:nvPr/>
        </p:nvSpPr>
        <p:spPr>
          <a:xfrm>
            <a:off x="11047446" y="4449880"/>
            <a:ext cx="9435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existing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laser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systems: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few Hz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FDD1E5-8A81-164A-89CB-AEB1F2421582}"/>
              </a:ext>
            </a:extLst>
          </p:cNvPr>
          <p:cNvSpPr txBox="1"/>
          <p:nvPr/>
        </p:nvSpPr>
        <p:spPr>
          <a:xfrm>
            <a:off x="9251869" y="2422316"/>
            <a:ext cx="1291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100" dirty="0">
                <a:solidFill>
                  <a:srgbClr val="FF0000"/>
                </a:solidFill>
                <a:latin typeface="+mn-lt"/>
              </a:rPr>
              <a:t>2µm </a:t>
            </a:r>
            <a:r>
              <a:rPr lang="mr-IN" sz="1100" dirty="0">
                <a:solidFill>
                  <a:srgbClr val="FF0000"/>
                </a:solidFill>
                <a:latin typeface="+mn-lt"/>
              </a:rPr>
              <a:t>–</a:t>
            </a:r>
            <a:r>
              <a:rPr lang="en-US" sz="1100" dirty="0">
                <a:solidFill>
                  <a:srgbClr val="FF0000"/>
                </a:solidFill>
                <a:latin typeface="+mn-lt"/>
              </a:rPr>
              <a:t> 4xstages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C11ECCF-F0EE-A34C-B5BF-C9B9454095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766" y="5339910"/>
            <a:ext cx="1844670" cy="625928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49AB146C-539E-4A46-8E96-7BDB958F4EF3}"/>
              </a:ext>
            </a:extLst>
          </p:cNvPr>
          <p:cNvSpPr/>
          <p:nvPr/>
        </p:nvSpPr>
        <p:spPr>
          <a:xfrm>
            <a:off x="8878422" y="3512363"/>
            <a:ext cx="119332" cy="118905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9316D1A-AAF4-6F4F-910E-7B5E891C871E}"/>
              </a:ext>
            </a:extLst>
          </p:cNvPr>
          <p:cNvSpPr/>
          <p:nvPr/>
        </p:nvSpPr>
        <p:spPr>
          <a:xfrm>
            <a:off x="988135" y="5527098"/>
            <a:ext cx="51392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>
                <a:latin typeface="Avenir Book" panose="02000503020000020003" pitchFamily="2" charset="0"/>
              </a:rPr>
              <a:t>Facilities needed to develop high-rep-rate technology (plasma </a:t>
            </a:r>
            <a:r>
              <a:rPr lang="en-US" sz="2000" dirty="0" err="1">
                <a:latin typeface="Avenir Book" panose="02000503020000020003" pitchFamily="2" charset="0"/>
              </a:rPr>
              <a:t>targetry</a:t>
            </a:r>
            <a:r>
              <a:rPr lang="en-US" sz="2000" dirty="0">
                <a:latin typeface="Avenir Book" panose="02000503020000020003" pitchFamily="2" charset="0"/>
              </a:rPr>
              <a:t>, diagnostics, etc.) and develop collider subsystems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B49F1-E1CD-4E4C-9182-B236BE54FE2A}"/>
              </a:ext>
            </a:extLst>
          </p:cNvPr>
          <p:cNvSpPr/>
          <p:nvPr/>
        </p:nvSpPr>
        <p:spPr>
          <a:xfrm>
            <a:off x="6967864" y="922795"/>
            <a:ext cx="3575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High-average power laser drivers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047DD94-9A9E-7E4E-A42B-514A4F4B7D0C}"/>
              </a:ext>
            </a:extLst>
          </p:cNvPr>
          <p:cNvSpPr/>
          <p:nvPr/>
        </p:nvSpPr>
        <p:spPr>
          <a:xfrm>
            <a:off x="7009493" y="1717269"/>
            <a:ext cx="1377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</a:rPr>
              <a:t>1 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432FF"/>
                </a:solidFill>
              </a:rPr>
              <a:t>10 pulse train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</a:rPr>
              <a:t> 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E58993-3471-874B-8097-CDD7F1AB8F13}"/>
              </a:ext>
            </a:extLst>
          </p:cNvPr>
          <p:cNvSpPr/>
          <p:nvPr/>
        </p:nvSpPr>
        <p:spPr>
          <a:xfrm>
            <a:off x="1373651" y="4738379"/>
            <a:ext cx="18464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J. Cowley et al. PRL  (2017)</a:t>
            </a:r>
          </a:p>
        </p:txBody>
      </p:sp>
    </p:spTree>
    <p:extLst>
      <p:ext uri="{BB962C8B-B14F-4D97-AF65-F5344CB8AC3E}">
        <p14:creationId xmlns:p14="http://schemas.microsoft.com/office/powerpoint/2010/main" val="624885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2AB79D8-EC5E-0540-89BF-1AB65913B7D2}"/>
              </a:ext>
            </a:extLst>
          </p:cNvPr>
          <p:cNvSpPr txBox="1"/>
          <p:nvPr/>
        </p:nvSpPr>
        <p:spPr>
          <a:xfrm>
            <a:off x="-28472" y="-6984"/>
            <a:ext cx="1224894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Mid-term collider options for Science and Accelerator R&amp;D  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AE69C24-7CE6-9E47-A1E4-026A4DCB43E4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9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91D56C-E58A-E94A-AA56-B839F9701CB0}"/>
              </a:ext>
            </a:extLst>
          </p:cNvPr>
          <p:cNvCxnSpPr>
            <a:cxnSpLocks/>
          </p:cNvCxnSpPr>
          <p:nvPr/>
        </p:nvCxnSpPr>
        <p:spPr>
          <a:xfrm>
            <a:off x="2370666" y="936917"/>
            <a:ext cx="0" cy="4586743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86CE59B-6831-A64D-ADAB-EEC7E353032F}"/>
              </a:ext>
            </a:extLst>
          </p:cNvPr>
          <p:cNvSpPr txBox="1"/>
          <p:nvPr/>
        </p:nvSpPr>
        <p:spPr>
          <a:xfrm>
            <a:off x="3481374" y="4044787"/>
            <a:ext cx="111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𝛾 e , 𝛾𝛾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7E1BFB-BCE5-A345-89FF-6CCB22A60520}"/>
              </a:ext>
            </a:extLst>
          </p:cNvPr>
          <p:cNvSpPr/>
          <p:nvPr/>
        </p:nvSpPr>
        <p:spPr>
          <a:xfrm>
            <a:off x="2990621" y="3943316"/>
            <a:ext cx="2097741" cy="57227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3A0093-F2F8-5746-89D9-FE6693582A04}"/>
              </a:ext>
            </a:extLst>
          </p:cNvPr>
          <p:cNvSpPr/>
          <p:nvPr/>
        </p:nvSpPr>
        <p:spPr>
          <a:xfrm>
            <a:off x="782854" y="1510299"/>
            <a:ext cx="1398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~10 years</a:t>
            </a:r>
          </a:p>
          <a:p>
            <a:r>
              <a:rPr lang="en-US" dirty="0"/>
              <a:t>Modest R&amp;D required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F91F51-C153-C44B-8B5F-0D4A4225E41E}"/>
              </a:ext>
            </a:extLst>
          </p:cNvPr>
          <p:cNvSpPr/>
          <p:nvPr/>
        </p:nvSpPr>
        <p:spPr>
          <a:xfrm>
            <a:off x="772737" y="4580462"/>
            <a:ext cx="1561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~20 years</a:t>
            </a:r>
          </a:p>
          <a:p>
            <a:r>
              <a:rPr lang="en-US" dirty="0"/>
              <a:t>Significant R&amp;D required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25B2C3-604C-4842-BCD3-5CB2EECB87E4}"/>
              </a:ext>
            </a:extLst>
          </p:cNvPr>
          <p:cNvSpPr/>
          <p:nvPr/>
        </p:nvSpPr>
        <p:spPr>
          <a:xfrm>
            <a:off x="772737" y="3423495"/>
            <a:ext cx="1398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~15 years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48875F95-BCF7-FF42-8A6A-118F25385D8D}"/>
              </a:ext>
            </a:extLst>
          </p:cNvPr>
          <p:cNvSpPr/>
          <p:nvPr/>
        </p:nvSpPr>
        <p:spPr>
          <a:xfrm rot="5400000">
            <a:off x="3911354" y="4796295"/>
            <a:ext cx="199238" cy="2489957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01BD37-7C12-3742-8E2A-B52144C4078D}"/>
              </a:ext>
            </a:extLst>
          </p:cNvPr>
          <p:cNvSpPr txBox="1"/>
          <p:nvPr/>
        </p:nvSpPr>
        <p:spPr>
          <a:xfrm>
            <a:off x="2334048" y="6224998"/>
            <a:ext cx="3800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 </a:t>
            </a:r>
            <a:r>
              <a:rPr lang="en-US" i="1" dirty="0" err="1"/>
              <a:t>e+e</a:t>
            </a:r>
            <a:r>
              <a:rPr lang="en-US" i="1" dirty="0"/>
              <a:t>- </a:t>
            </a:r>
            <a:r>
              <a:rPr lang="en-US" dirty="0"/>
              <a:t>(or </a:t>
            </a:r>
            <a:r>
              <a:rPr lang="en-US" i="1" dirty="0"/>
              <a:t>𝛾𝛾</a:t>
            </a:r>
            <a:r>
              <a:rPr lang="en-US" dirty="0"/>
              <a:t>) </a:t>
            </a:r>
          </a:p>
          <a:p>
            <a:pPr algn="ctr"/>
            <a:r>
              <a:rPr lang="en-US" dirty="0"/>
              <a:t>√s = 1 </a:t>
            </a:r>
            <a:r>
              <a:rPr lang="en-US" dirty="0" err="1"/>
              <a:t>TeV</a:t>
            </a:r>
            <a:r>
              <a:rPr lang="en-US" dirty="0"/>
              <a:t> (upgrade to 3 </a:t>
            </a:r>
            <a:r>
              <a:rPr lang="en-US" dirty="0" err="1"/>
              <a:t>TeV</a:t>
            </a:r>
            <a:r>
              <a:rPr lang="en-US" dirty="0"/>
              <a:t>, 15 </a:t>
            </a:r>
            <a:r>
              <a:rPr lang="en-US" dirty="0" err="1"/>
              <a:t>TeV</a:t>
            </a:r>
            <a:r>
              <a:rPr lang="en-US" dirty="0"/>
              <a:t>)</a:t>
            </a:r>
            <a:endParaRPr lang="en-US" i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E79F3D2-BC2B-4E4D-ADAE-E640EC5B01F3}"/>
              </a:ext>
            </a:extLst>
          </p:cNvPr>
          <p:cNvGrpSpPr/>
          <p:nvPr/>
        </p:nvGrpSpPr>
        <p:grpSpPr>
          <a:xfrm>
            <a:off x="2990623" y="753616"/>
            <a:ext cx="9096764" cy="1330620"/>
            <a:chOff x="2990623" y="753616"/>
            <a:chExt cx="9096764" cy="13306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BE755F-698C-A04E-ADFB-AC5C6CBE95CF}"/>
                </a:ext>
              </a:extLst>
            </p:cNvPr>
            <p:cNvSpPr/>
            <p:nvPr/>
          </p:nvSpPr>
          <p:spPr>
            <a:xfrm>
              <a:off x="2990623" y="1474934"/>
              <a:ext cx="2097741" cy="57227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AD3847-1450-8B4B-B9DD-CF8D606BB5B5}"/>
                </a:ext>
              </a:extLst>
            </p:cNvPr>
            <p:cNvSpPr txBox="1"/>
            <p:nvPr/>
          </p:nvSpPr>
          <p:spPr>
            <a:xfrm>
              <a:off x="3037459" y="1437905"/>
              <a:ext cx="1998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e</a:t>
              </a:r>
              <a:r>
                <a:rPr lang="en-US" dirty="0"/>
                <a:t>- fixed target / high-intensity laser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18007C-5998-0D4F-BB4A-DE1311D68E4F}"/>
                </a:ext>
              </a:extLst>
            </p:cNvPr>
            <p:cNvSpPr/>
            <p:nvPr/>
          </p:nvSpPr>
          <p:spPr>
            <a:xfrm>
              <a:off x="3565805" y="936917"/>
              <a:ext cx="9473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sng" dirty="0"/>
                <a:t>collision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9C6388-F438-F64D-80D4-69E7365836F3}"/>
                </a:ext>
              </a:extLst>
            </p:cNvPr>
            <p:cNvSpPr/>
            <p:nvPr/>
          </p:nvSpPr>
          <p:spPr>
            <a:xfrm>
              <a:off x="6460156" y="944710"/>
              <a:ext cx="13201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sng" dirty="0"/>
                <a:t>Accelerator: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66131D8-D9B2-BB46-8D8A-B0E4FD09E8EC}"/>
                </a:ext>
              </a:extLst>
            </p:cNvPr>
            <p:cNvSpPr/>
            <p:nvPr/>
          </p:nvSpPr>
          <p:spPr>
            <a:xfrm>
              <a:off x="10564213" y="753616"/>
              <a:ext cx="15231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sng" dirty="0"/>
                <a:t>Science </a:t>
              </a:r>
            </a:p>
            <a:p>
              <a:r>
                <a:rPr lang="en-US" u="sng" dirty="0"/>
                <a:t>opportunities: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4BCE19-D49D-F847-AFB6-E3CBA78C8C38}"/>
                </a:ext>
              </a:extLst>
            </p:cNvPr>
            <p:cNvSpPr/>
            <p:nvPr/>
          </p:nvSpPr>
          <p:spPr>
            <a:xfrm>
              <a:off x="10607040" y="1474934"/>
              <a:ext cx="1412168" cy="57227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A42582C-F770-2C42-8221-F5BE56CA7EFD}"/>
                </a:ext>
              </a:extLst>
            </p:cNvPr>
            <p:cNvSpPr txBox="1"/>
            <p:nvPr/>
          </p:nvSpPr>
          <p:spPr>
            <a:xfrm>
              <a:off x="10607039" y="1580372"/>
              <a:ext cx="14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?</a:t>
              </a:r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C7273F6-1619-9145-A5F9-EFD9FB6676B5}"/>
                </a:ext>
              </a:extLst>
            </p:cNvPr>
            <p:cNvSpPr/>
            <p:nvPr/>
          </p:nvSpPr>
          <p:spPr>
            <a:xfrm>
              <a:off x="5306028" y="1563355"/>
              <a:ext cx="36350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10 –  50 GeV; 1 kHz (upgrade 10 kHz)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98170BD-E631-0C43-86AB-47B1108DFACA}"/>
              </a:ext>
            </a:extLst>
          </p:cNvPr>
          <p:cNvSpPr/>
          <p:nvPr/>
        </p:nvSpPr>
        <p:spPr>
          <a:xfrm>
            <a:off x="5306028" y="3792827"/>
            <a:ext cx="49759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√s = 16 – 80 GeV;  1 kHz (upgrade 10 kHz)</a:t>
            </a:r>
          </a:p>
          <a:p>
            <a:r>
              <a:rPr lang="en-US" dirty="0"/>
              <a:t>Lum~2x10</a:t>
            </a:r>
            <a:r>
              <a:rPr lang="en-US" baseline="30000" dirty="0"/>
              <a:t>30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(upgrade ~2x10</a:t>
            </a:r>
            <a:r>
              <a:rPr lang="en-US" baseline="30000" dirty="0"/>
              <a:t>31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r>
              <a:rPr lang="en-US" dirty="0"/>
              <a:t>Requires development of scatter laser source (FEL)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493A24-3DFD-1449-BED0-FE842B75E239}"/>
              </a:ext>
            </a:extLst>
          </p:cNvPr>
          <p:cNvGrpSpPr/>
          <p:nvPr/>
        </p:nvGrpSpPr>
        <p:grpSpPr>
          <a:xfrm>
            <a:off x="2990621" y="5061331"/>
            <a:ext cx="6534052" cy="923330"/>
            <a:chOff x="2990621" y="5061331"/>
            <a:chExt cx="6534052" cy="92333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2E0F9B-BB14-CA4B-8928-6654A42752AC}"/>
                </a:ext>
              </a:extLst>
            </p:cNvPr>
            <p:cNvSpPr txBox="1"/>
            <p:nvPr/>
          </p:nvSpPr>
          <p:spPr>
            <a:xfrm>
              <a:off x="3565805" y="5317156"/>
              <a:ext cx="865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 e+ e-  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5B829F-904C-0842-ADD8-6D7868DDB4CC}"/>
                </a:ext>
              </a:extLst>
            </p:cNvPr>
            <p:cNvSpPr/>
            <p:nvPr/>
          </p:nvSpPr>
          <p:spPr>
            <a:xfrm>
              <a:off x="2990621" y="5226259"/>
              <a:ext cx="2097741" cy="57227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9410E0F-F6B7-E148-AFE7-EFA5DA03320F}"/>
                </a:ext>
              </a:extLst>
            </p:cNvPr>
            <p:cNvSpPr/>
            <p:nvPr/>
          </p:nvSpPr>
          <p:spPr>
            <a:xfrm>
              <a:off x="5346221" y="5061331"/>
              <a:ext cx="417845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√s = 20 – 100 GeV;  1 kHz (upgrade 10 kHz)</a:t>
              </a:r>
            </a:p>
            <a:p>
              <a:r>
                <a:rPr lang="en-US" dirty="0"/>
                <a:t>e+ plasma acceleration R&amp;D required</a:t>
              </a:r>
            </a:p>
            <a:p>
              <a:r>
                <a:rPr lang="en-US" dirty="0"/>
                <a:t>Development of e+ source; damping ring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2433C32-8CF2-ED42-8757-7E362483A806}"/>
              </a:ext>
            </a:extLst>
          </p:cNvPr>
          <p:cNvSpPr/>
          <p:nvPr/>
        </p:nvSpPr>
        <p:spPr>
          <a:xfrm>
            <a:off x="6662306" y="6211669"/>
            <a:ext cx="2611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50 kHz</a:t>
            </a:r>
          </a:p>
          <a:p>
            <a:r>
              <a:rPr lang="en-US" dirty="0"/>
              <a:t>L = 10</a:t>
            </a:r>
            <a:r>
              <a:rPr lang="en-US" baseline="30000" dirty="0"/>
              <a:t>34</a:t>
            </a:r>
            <a:r>
              <a:rPr lang="en-US" dirty="0"/>
              <a:t> (upgrade to 10</a:t>
            </a:r>
            <a:r>
              <a:rPr lang="en-US" baseline="30000" dirty="0"/>
              <a:t>35</a:t>
            </a:r>
            <a:r>
              <a:rPr lang="en-US" dirty="0"/>
              <a:t>)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D6099B9-6930-8E46-99C0-4B509F5FC0DB}"/>
              </a:ext>
            </a:extLst>
          </p:cNvPr>
          <p:cNvGrpSpPr/>
          <p:nvPr/>
        </p:nvGrpSpPr>
        <p:grpSpPr>
          <a:xfrm>
            <a:off x="2990621" y="2293927"/>
            <a:ext cx="9028586" cy="1200329"/>
            <a:chOff x="2990621" y="2293927"/>
            <a:chExt cx="9028586" cy="12003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875009-CE6C-F94C-B76E-F84BB2C9B1B4}"/>
                </a:ext>
              </a:extLst>
            </p:cNvPr>
            <p:cNvSpPr/>
            <p:nvPr/>
          </p:nvSpPr>
          <p:spPr>
            <a:xfrm>
              <a:off x="2990621" y="2660373"/>
              <a:ext cx="2097741" cy="57227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70C27A-3975-954A-A28E-B746E6B831E5}"/>
                </a:ext>
              </a:extLst>
            </p:cNvPr>
            <p:cNvSpPr txBox="1"/>
            <p:nvPr/>
          </p:nvSpPr>
          <p:spPr>
            <a:xfrm>
              <a:off x="3114330" y="2775301"/>
              <a:ext cx="1850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e- e-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798C9A-2E00-404D-929F-4A5A14624418}"/>
                </a:ext>
              </a:extLst>
            </p:cNvPr>
            <p:cNvSpPr/>
            <p:nvPr/>
          </p:nvSpPr>
          <p:spPr>
            <a:xfrm>
              <a:off x="5301672" y="2293927"/>
              <a:ext cx="469436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√s = 20 – 100 GeV ; 1 kHz (upgrade 10 kHz)</a:t>
              </a:r>
            </a:p>
            <a:p>
              <a:r>
                <a:rPr lang="en-US" i="1" dirty="0"/>
                <a:t>e</a:t>
              </a:r>
              <a:r>
                <a:rPr lang="en-US" dirty="0"/>
                <a:t>-polarized</a:t>
              </a:r>
            </a:p>
            <a:p>
              <a:r>
                <a:rPr lang="en-US" dirty="0"/>
                <a:t>Lum= 4x10</a:t>
              </a:r>
              <a:r>
                <a:rPr lang="en-US" baseline="30000" dirty="0"/>
                <a:t>30 </a:t>
              </a:r>
              <a:r>
                <a:rPr lang="en-US" dirty="0"/>
                <a:t>cm</a:t>
              </a:r>
              <a:r>
                <a:rPr lang="en-US" baseline="30000" dirty="0"/>
                <a:t>-2</a:t>
              </a:r>
              <a:r>
                <a:rPr lang="en-US" dirty="0"/>
                <a:t>s</a:t>
              </a:r>
              <a:r>
                <a:rPr lang="en-US" baseline="30000" dirty="0"/>
                <a:t>-1</a:t>
              </a:r>
              <a:r>
                <a:rPr lang="en-US" dirty="0"/>
                <a:t> (upgrade 4x10</a:t>
              </a:r>
              <a:r>
                <a:rPr lang="en-US" baseline="30000" dirty="0"/>
                <a:t>31 </a:t>
              </a:r>
              <a:r>
                <a:rPr lang="en-US" dirty="0"/>
                <a:t>cm</a:t>
              </a:r>
              <a:r>
                <a:rPr lang="en-US" baseline="30000" dirty="0"/>
                <a:t>-2</a:t>
              </a:r>
              <a:r>
                <a:rPr lang="en-US" dirty="0"/>
                <a:t>s</a:t>
              </a:r>
              <a:r>
                <a:rPr lang="en-US" baseline="30000" dirty="0"/>
                <a:t>-1</a:t>
              </a:r>
              <a:r>
                <a:rPr lang="en-US" dirty="0"/>
                <a:t>)</a:t>
              </a:r>
            </a:p>
            <a:p>
              <a:r>
                <a:rPr lang="en-US" dirty="0"/>
                <a:t>Higher </a:t>
              </a:r>
              <a:r>
                <a:rPr lang="en-US" dirty="0" err="1"/>
                <a:t>lum</a:t>
              </a:r>
              <a:r>
                <a:rPr lang="en-US" dirty="0"/>
                <a:t>. (~10</a:t>
              </a:r>
              <a:r>
                <a:rPr lang="en-US" baseline="30000" dirty="0"/>
                <a:t>32 </a:t>
              </a:r>
              <a:r>
                <a:rPr lang="en-US" dirty="0"/>
                <a:t>cm</a:t>
              </a:r>
              <a:r>
                <a:rPr lang="en-US" baseline="30000" dirty="0"/>
                <a:t>-2</a:t>
              </a:r>
              <a:r>
                <a:rPr lang="en-US" dirty="0"/>
                <a:t>s</a:t>
              </a:r>
              <a:r>
                <a:rPr lang="en-US" baseline="30000" dirty="0"/>
                <a:t>-1</a:t>
              </a:r>
              <a:r>
                <a:rPr lang="en-US" dirty="0"/>
                <a:t>) without polarization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1EC3BB7-3D43-E24E-94C1-947892FA2D3D}"/>
                </a:ext>
              </a:extLst>
            </p:cNvPr>
            <p:cNvSpPr/>
            <p:nvPr/>
          </p:nvSpPr>
          <p:spPr>
            <a:xfrm>
              <a:off x="10607040" y="2700689"/>
              <a:ext cx="1412167" cy="57227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B97121E-FB36-064A-B6D3-EC83B3D7B9AC}"/>
                </a:ext>
              </a:extLst>
            </p:cNvPr>
            <p:cNvSpPr txBox="1"/>
            <p:nvPr/>
          </p:nvSpPr>
          <p:spPr>
            <a:xfrm>
              <a:off x="10629898" y="2806127"/>
              <a:ext cx="1363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?</a:t>
              </a:r>
              <a:endParaRPr lang="en-US" dirty="0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3D0543FF-D033-544C-9941-20ACEB91E36A}"/>
              </a:ext>
            </a:extLst>
          </p:cNvPr>
          <p:cNvSpPr/>
          <p:nvPr/>
        </p:nvSpPr>
        <p:spPr>
          <a:xfrm>
            <a:off x="10607038" y="3924634"/>
            <a:ext cx="1412167" cy="57227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F7EEF7-F2A5-C148-8C2E-E412D7FC7731}"/>
              </a:ext>
            </a:extLst>
          </p:cNvPr>
          <p:cNvSpPr txBox="1"/>
          <p:nvPr/>
        </p:nvSpPr>
        <p:spPr>
          <a:xfrm>
            <a:off x="10670112" y="4030072"/>
            <a:ext cx="131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?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DCBEC80-5ED1-514B-8315-F438E8373205}"/>
              </a:ext>
            </a:extLst>
          </p:cNvPr>
          <p:cNvSpPr/>
          <p:nvPr/>
        </p:nvSpPr>
        <p:spPr>
          <a:xfrm>
            <a:off x="10607038" y="5148579"/>
            <a:ext cx="1412167" cy="57227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89C448-4878-9F4C-A3B5-2FEC71712878}"/>
              </a:ext>
            </a:extLst>
          </p:cNvPr>
          <p:cNvSpPr txBox="1"/>
          <p:nvPr/>
        </p:nvSpPr>
        <p:spPr>
          <a:xfrm>
            <a:off x="10670112" y="5254017"/>
            <a:ext cx="131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Next talks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57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2944</TotalTime>
  <Words>1323</Words>
  <Application>Microsoft Macintosh PowerPoint</Application>
  <PresentationFormat>Widescreen</PresentationFormat>
  <Paragraphs>263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Avenir Book</vt:lpstr>
      <vt:lpstr>Calibri</vt:lpstr>
      <vt:lpstr>Calibri Light</vt:lpstr>
      <vt:lpstr>Courier New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Schroeder</dc:creator>
  <cp:lastModifiedBy>Carl Schroeder</cp:lastModifiedBy>
  <cp:revision>46</cp:revision>
  <cp:lastPrinted>2021-12-10T23:11:28Z</cp:lastPrinted>
  <dcterms:created xsi:type="dcterms:W3CDTF">2021-11-08T20:32:36Z</dcterms:created>
  <dcterms:modified xsi:type="dcterms:W3CDTF">2021-12-10T23:13:02Z</dcterms:modified>
</cp:coreProperties>
</file>