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32A563-C69C-493D-9A97-88C6458B908B}" v="2" dt="2021-11-16T19:35:34.2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Casper" userId="c7cdbec308ec660c" providerId="LiveId" clId="{B432A563-C69C-493D-9A97-88C6458B908B}"/>
    <pc:docChg chg="custSel addSld delSld modSld">
      <pc:chgData name="David Casper" userId="c7cdbec308ec660c" providerId="LiveId" clId="{B432A563-C69C-493D-9A97-88C6458B908B}" dt="2021-11-16T19:44:53.876" v="2218" actId="20577"/>
      <pc:docMkLst>
        <pc:docMk/>
      </pc:docMkLst>
      <pc:sldChg chg="modSp mod">
        <pc:chgData name="David Casper" userId="c7cdbec308ec660c" providerId="LiveId" clId="{B432A563-C69C-493D-9A97-88C6458B908B}" dt="2021-11-16T19:11:30.820" v="15" actId="20577"/>
        <pc:sldMkLst>
          <pc:docMk/>
          <pc:sldMk cId="2989121751" sldId="256"/>
        </pc:sldMkLst>
        <pc:spChg chg="mod">
          <ac:chgData name="David Casper" userId="c7cdbec308ec660c" providerId="LiveId" clId="{B432A563-C69C-493D-9A97-88C6458B908B}" dt="2021-11-16T19:11:30.820" v="15" actId="20577"/>
          <ac:spMkLst>
            <pc:docMk/>
            <pc:sldMk cId="2989121751" sldId="256"/>
            <ac:spMk id="2" creationId="{972A73C9-1F8E-48B9-901E-32ED9AD938A8}"/>
          </ac:spMkLst>
        </pc:spChg>
      </pc:sldChg>
      <pc:sldChg chg="del">
        <pc:chgData name="David Casper" userId="c7cdbec308ec660c" providerId="LiveId" clId="{B432A563-C69C-493D-9A97-88C6458B908B}" dt="2021-11-16T19:36:57.837" v="1704" actId="47"/>
        <pc:sldMkLst>
          <pc:docMk/>
          <pc:sldMk cId="347720549" sldId="257"/>
        </pc:sldMkLst>
      </pc:sldChg>
      <pc:sldChg chg="modSp mod">
        <pc:chgData name="David Casper" userId="c7cdbec308ec660c" providerId="LiveId" clId="{B432A563-C69C-493D-9A97-88C6458B908B}" dt="2021-11-16T19:44:53.876" v="2218" actId="20577"/>
        <pc:sldMkLst>
          <pc:docMk/>
          <pc:sldMk cId="412132523" sldId="258"/>
        </pc:sldMkLst>
        <pc:spChg chg="mod">
          <ac:chgData name="David Casper" userId="c7cdbec308ec660c" providerId="LiveId" clId="{B432A563-C69C-493D-9A97-88C6458B908B}" dt="2021-11-16T19:35:24.681" v="1600" actId="20577"/>
          <ac:spMkLst>
            <pc:docMk/>
            <pc:sldMk cId="412132523" sldId="258"/>
            <ac:spMk id="2" creationId="{BC8D4824-D5B2-4AA1-9D32-0F9BF960B9DB}"/>
          </ac:spMkLst>
        </pc:spChg>
        <pc:spChg chg="mod">
          <ac:chgData name="David Casper" userId="c7cdbec308ec660c" providerId="LiveId" clId="{B432A563-C69C-493D-9A97-88C6458B908B}" dt="2021-11-16T19:44:53.876" v="2218" actId="20577"/>
          <ac:spMkLst>
            <pc:docMk/>
            <pc:sldMk cId="412132523" sldId="258"/>
            <ac:spMk id="3" creationId="{D7AADF58-E119-4407-9133-C3E44CFB20AF}"/>
          </ac:spMkLst>
        </pc:spChg>
      </pc:sldChg>
      <pc:sldChg chg="del">
        <pc:chgData name="David Casper" userId="c7cdbec308ec660c" providerId="LiveId" clId="{B432A563-C69C-493D-9A97-88C6458B908B}" dt="2021-11-16T19:36:54.889" v="1703" actId="47"/>
        <pc:sldMkLst>
          <pc:docMk/>
          <pc:sldMk cId="3773231999" sldId="259"/>
        </pc:sldMkLst>
      </pc:sldChg>
      <pc:sldChg chg="modSp new mod">
        <pc:chgData name="David Casper" userId="c7cdbec308ec660c" providerId="LiveId" clId="{B432A563-C69C-493D-9A97-88C6458B908B}" dt="2021-11-16T19:36:45.276" v="1702" actId="20577"/>
        <pc:sldMkLst>
          <pc:docMk/>
          <pc:sldMk cId="2285421582" sldId="260"/>
        </pc:sldMkLst>
        <pc:spChg chg="mod">
          <ac:chgData name="David Casper" userId="c7cdbec308ec660c" providerId="LiveId" clId="{B432A563-C69C-493D-9A97-88C6458B908B}" dt="2021-11-16T19:35:49.604" v="1625" actId="20577"/>
          <ac:spMkLst>
            <pc:docMk/>
            <pc:sldMk cId="2285421582" sldId="260"/>
            <ac:spMk id="2" creationId="{3DD524F6-A28B-46DE-AA8D-D5CFC1594696}"/>
          </ac:spMkLst>
        </pc:spChg>
        <pc:spChg chg="mod">
          <ac:chgData name="David Casper" userId="c7cdbec308ec660c" providerId="LiveId" clId="{B432A563-C69C-493D-9A97-88C6458B908B}" dt="2021-11-16T19:36:45.276" v="1702" actId="20577"/>
          <ac:spMkLst>
            <pc:docMk/>
            <pc:sldMk cId="2285421582" sldId="260"/>
            <ac:spMk id="3" creationId="{B180ECB2-5153-4AD8-BD2B-C127C15C38BB}"/>
          </ac:spMkLst>
        </pc:spChg>
      </pc:sldChg>
      <pc:sldChg chg="modSp new mod">
        <pc:chgData name="David Casper" userId="c7cdbec308ec660c" providerId="LiveId" clId="{B432A563-C69C-493D-9A97-88C6458B908B}" dt="2021-11-16T19:41:00.732" v="1997" actId="20577"/>
        <pc:sldMkLst>
          <pc:docMk/>
          <pc:sldMk cId="470818761" sldId="261"/>
        </pc:sldMkLst>
        <pc:spChg chg="mod">
          <ac:chgData name="David Casper" userId="c7cdbec308ec660c" providerId="LiveId" clId="{B432A563-C69C-493D-9A97-88C6458B908B}" dt="2021-11-16T19:37:32.060" v="1740" actId="20577"/>
          <ac:spMkLst>
            <pc:docMk/>
            <pc:sldMk cId="470818761" sldId="261"/>
            <ac:spMk id="2" creationId="{253A02F5-1983-4AB4-876C-D7DA9771AF0E}"/>
          </ac:spMkLst>
        </pc:spChg>
        <pc:spChg chg="mod">
          <ac:chgData name="David Casper" userId="c7cdbec308ec660c" providerId="LiveId" clId="{B432A563-C69C-493D-9A97-88C6458B908B}" dt="2021-11-16T19:41:00.732" v="1997" actId="20577"/>
          <ac:spMkLst>
            <pc:docMk/>
            <pc:sldMk cId="470818761" sldId="261"/>
            <ac:spMk id="3" creationId="{946389EE-5C8C-437B-9BCE-FED1083F757D}"/>
          </ac:spMkLst>
        </pc:spChg>
      </pc:sldChg>
      <pc:sldChg chg="modSp new mod">
        <pc:chgData name="David Casper" userId="c7cdbec308ec660c" providerId="LiveId" clId="{B432A563-C69C-493D-9A97-88C6458B908B}" dt="2021-11-16T19:42:33.405" v="2032" actId="5793"/>
        <pc:sldMkLst>
          <pc:docMk/>
          <pc:sldMk cId="2264851857" sldId="262"/>
        </pc:sldMkLst>
        <pc:spChg chg="mod">
          <ac:chgData name="David Casper" userId="c7cdbec308ec660c" providerId="LiveId" clId="{B432A563-C69C-493D-9A97-88C6458B908B}" dt="2021-11-16T19:42:27.829" v="2017" actId="313"/>
          <ac:spMkLst>
            <pc:docMk/>
            <pc:sldMk cId="2264851857" sldId="262"/>
            <ac:spMk id="2" creationId="{5768D7AD-E097-47B4-8938-25D76A99BB76}"/>
          </ac:spMkLst>
        </pc:spChg>
        <pc:spChg chg="mod">
          <ac:chgData name="David Casper" userId="c7cdbec308ec660c" providerId="LiveId" clId="{B432A563-C69C-493D-9A97-88C6458B908B}" dt="2021-11-16T19:42:33.405" v="2032" actId="5793"/>
          <ac:spMkLst>
            <pc:docMk/>
            <pc:sldMk cId="2264851857" sldId="262"/>
            <ac:spMk id="3" creationId="{9F0170B7-CEEC-45A7-AD45-8BD9A71DFD3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9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1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0472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32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5131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72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4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1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3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2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1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5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3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7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5E66B-E964-4C17-AB55-B1BD549994F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A483F0-D0CE-4300-AD8A-02A0DC39A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9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A73C9-1F8E-48B9-901E-32ED9AD93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7655" y="1710268"/>
            <a:ext cx="8186348" cy="2340568"/>
          </a:xfrm>
        </p:spPr>
        <p:txBody>
          <a:bodyPr>
            <a:normAutofit fontScale="90000"/>
          </a:bodyPr>
          <a:lstStyle/>
          <a:p>
            <a:r>
              <a:rPr lang="en-US" dirty="0"/>
              <a:t>Software and Computing for Small HEP Experiments:</a:t>
            </a:r>
            <a:br>
              <a:rPr lang="en-US" dirty="0"/>
            </a:br>
            <a:r>
              <a:rPr lang="en-US" sz="4900" dirty="0">
                <a:solidFill>
                  <a:schemeClr val="accent2"/>
                </a:solidFill>
                <a:latin typeface="+mn-lt"/>
              </a:rPr>
              <a:t>Day Two: Summary</a:t>
            </a:r>
            <a:endParaRPr lang="en-US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05A59-E2B0-446A-8E2B-0E5714592C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Dave Casper, Maria Elena </a:t>
            </a:r>
            <a:r>
              <a:rPr lang="en-US" dirty="0" err="1"/>
              <a:t>Monzani</a:t>
            </a:r>
            <a:r>
              <a:rPr lang="en-US" dirty="0"/>
              <a:t> and Ben Nachman</a:t>
            </a:r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F66EDB1A-4301-4B86-B194-FCB35788A8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55" y="4847506"/>
            <a:ext cx="3137837" cy="595412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00004248-2F26-4BAD-B441-F2DE68942F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6" t="30691" r="4594" b="32596"/>
          <a:stretch/>
        </p:blipFill>
        <p:spPr>
          <a:xfrm>
            <a:off x="0" y="5366267"/>
            <a:ext cx="3397718" cy="738739"/>
          </a:xfrm>
          <a:prstGeom prst="rect">
            <a:avLst/>
          </a:prstGeom>
        </p:spPr>
      </p:pic>
      <p:pic>
        <p:nvPicPr>
          <p:cNvPr id="9" name="Picture 8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02DADCC4-22FF-4E6A-BEA2-A0AF9A298D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12" y="5974150"/>
            <a:ext cx="2752825" cy="883762"/>
          </a:xfrm>
          <a:prstGeom prst="rect">
            <a:avLst/>
          </a:prstGeom>
        </p:spPr>
      </p:pic>
      <p:pic>
        <p:nvPicPr>
          <p:cNvPr id="15" name="Picture 1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24438205-2EB5-4D90-8CD0-FA13707A61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57" y="6246788"/>
            <a:ext cx="3678943" cy="573025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59601E8-2642-4824-BC3A-E269D0D835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021" y="0"/>
            <a:ext cx="2006349" cy="1269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121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D4824-D5B2-4AA1-9D32-0F9BF960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software re-use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ADF58-E119-4407-9133-C3E44CFB2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HEP Software Foundation successes in a number of projects</a:t>
            </a:r>
          </a:p>
          <a:p>
            <a:r>
              <a:rPr lang="en-US" dirty="0"/>
              <a:t>HPC “</a:t>
            </a:r>
            <a:r>
              <a:rPr lang="en-US" dirty="0" err="1"/>
              <a:t>Superfacilities</a:t>
            </a:r>
            <a:r>
              <a:rPr lang="en-US" dirty="0"/>
              <a:t>” to share development and support </a:t>
            </a:r>
            <a:r>
              <a:rPr lang="en-US" dirty="0" err="1"/>
              <a:t>resosurces</a:t>
            </a:r>
            <a:endParaRPr lang="en-US" dirty="0"/>
          </a:p>
          <a:p>
            <a:r>
              <a:rPr lang="en-US" dirty="0"/>
              <a:t>Small experiments do not have smaller requirements and require the same full-featured frameworks as much larger experiments</a:t>
            </a:r>
          </a:p>
          <a:p>
            <a:r>
              <a:rPr lang="en-US" dirty="0"/>
              <a:t>Successful deployment of generalized tools like </a:t>
            </a:r>
            <a:r>
              <a:rPr lang="en-US" dirty="0" err="1"/>
              <a:t>LArSoft</a:t>
            </a:r>
            <a:r>
              <a:rPr lang="en-US" dirty="0"/>
              <a:t> and ACTS into production</a:t>
            </a:r>
          </a:p>
          <a:p>
            <a:r>
              <a:rPr lang="en-US" dirty="0"/>
              <a:t>Generators are inherently experiment-agnostic; GENIE widely adopted in neutrino community</a:t>
            </a:r>
          </a:p>
          <a:p>
            <a:r>
              <a:rPr lang="en-US" dirty="0"/>
              <a:t>Geant4, with curated physics lists</a:t>
            </a:r>
          </a:p>
          <a:p>
            <a:r>
              <a:rPr lang="en-US" dirty="0"/>
              <a:t>Diffusion of machine learning methods to </a:t>
            </a:r>
            <a:r>
              <a:rPr lang="en-US"/>
              <a:t>diverse applications</a:t>
            </a:r>
            <a:endParaRPr lang="en-US" dirty="0"/>
          </a:p>
          <a:p>
            <a:r>
              <a:rPr lang="en-US" dirty="0"/>
              <a:t>Community should strongly advocate open-source software in HEP</a:t>
            </a:r>
          </a:p>
        </p:txBody>
      </p:sp>
    </p:spTree>
    <p:extLst>
      <p:ext uri="{BB962C8B-B14F-4D97-AF65-F5344CB8AC3E}">
        <p14:creationId xmlns:p14="http://schemas.microsoft.com/office/powerpoint/2010/main" val="412132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524F6-A28B-46DE-AA8D-D5CFC1594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are essential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0ECB2-5153-4AD8-BD2B-C127C15C3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HSF “do-</a:t>
            </a:r>
            <a:r>
              <a:rPr lang="en-US" dirty="0" err="1"/>
              <a:t>ocracy</a:t>
            </a:r>
            <a:r>
              <a:rPr lang="en-US" dirty="0"/>
              <a:t>” model</a:t>
            </a:r>
          </a:p>
          <a:p>
            <a:pPr lvl="1"/>
            <a:r>
              <a:rPr lang="en-US" dirty="0"/>
              <a:t>After common tools created, must be supported and/or adapted to new architectures</a:t>
            </a:r>
          </a:p>
          <a:p>
            <a:pPr lvl="1"/>
            <a:r>
              <a:rPr lang="en-US" dirty="0"/>
              <a:t>Benefits to engagement of users with improvements and development of new features</a:t>
            </a:r>
          </a:p>
          <a:p>
            <a:r>
              <a:rPr lang="en-US" dirty="0"/>
              <a:t>Foster and support “Research Software Engineers” specialized in creating more robust and performant software</a:t>
            </a:r>
          </a:p>
          <a:p>
            <a:pPr lvl="1"/>
            <a:r>
              <a:rPr lang="en-US" dirty="0"/>
              <a:t>Also training in software development for physicists</a:t>
            </a:r>
          </a:p>
          <a:p>
            <a:r>
              <a:rPr lang="en-US" dirty="0"/>
              <a:t>Funding agency support for key infrastructure elements like frameworks, Geant4 (and its models), and generators is vital</a:t>
            </a:r>
          </a:p>
          <a:p>
            <a:r>
              <a:rPr lang="en-US" dirty="0"/>
              <a:t>HPC computing revolution is being led by a very small cadre of experts</a:t>
            </a:r>
          </a:p>
          <a:p>
            <a:r>
              <a:rPr lang="en-US" dirty="0"/>
              <a:t>Generational C++ vs python cultural divide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21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A02F5-1983-4AB4-876C-D7DA9771A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revolutions are underway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389EE-5C8C-437B-9BCE-FED1083F7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Migration from experiment-specific code to reusable community tools</a:t>
            </a:r>
          </a:p>
          <a:p>
            <a:r>
              <a:rPr lang="en-US" dirty="0"/>
              <a:t>Migration from CPU to GPU</a:t>
            </a:r>
          </a:p>
          <a:p>
            <a:r>
              <a:rPr lang="en-US" dirty="0"/>
              <a:t>Migration from C++ to python</a:t>
            </a:r>
          </a:p>
          <a:p>
            <a:r>
              <a:rPr lang="en-US" dirty="0"/>
              <a:t>Domain-knowledge based algorithmic analysis to machine-learning</a:t>
            </a:r>
          </a:p>
        </p:txBody>
      </p:sp>
    </p:spTree>
    <p:extLst>
      <p:ext uri="{BB962C8B-B14F-4D97-AF65-F5344CB8AC3E}">
        <p14:creationId xmlns:p14="http://schemas.microsoft.com/office/powerpoint/2010/main" val="470818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8D7AD-E097-47B4-8938-25D76A99B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“Big Picture”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170B7-CEEC-45A7-AD45-8BD9A71DF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 to Ben…</a:t>
            </a:r>
          </a:p>
        </p:txBody>
      </p:sp>
    </p:spTree>
    <p:extLst>
      <p:ext uri="{BB962C8B-B14F-4D97-AF65-F5344CB8AC3E}">
        <p14:creationId xmlns:p14="http://schemas.microsoft.com/office/powerpoint/2010/main" val="22648518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</TotalTime>
  <Words>242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Software and Computing for Small HEP Experiments: Day Two: Summary</vt:lpstr>
      <vt:lpstr>Benefits of software re-use</vt:lpstr>
      <vt:lpstr>People are essential</vt:lpstr>
      <vt:lpstr>Multiple revolutions are underway</vt:lpstr>
      <vt:lpstr>The “Big Picture”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and Computing for Small HEP Experiments: Day Two: Tools</dc:title>
  <dc:creator>David Casper</dc:creator>
  <cp:lastModifiedBy>David Casper</cp:lastModifiedBy>
  <cp:revision>3</cp:revision>
  <dcterms:created xsi:type="dcterms:W3CDTF">2021-11-16T15:50:44Z</dcterms:created>
  <dcterms:modified xsi:type="dcterms:W3CDTF">2021-11-16T19:45:00Z</dcterms:modified>
</cp:coreProperties>
</file>