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18"/>
  </p:notesMasterIdLst>
  <p:handoutMasterIdLst>
    <p:handoutMasterId r:id="rId19"/>
  </p:handoutMasterIdLst>
  <p:sldIdLst>
    <p:sldId id="263" r:id="rId6"/>
    <p:sldId id="1980" r:id="rId7"/>
    <p:sldId id="1986" r:id="rId8"/>
    <p:sldId id="1987" r:id="rId9"/>
    <p:sldId id="1995" r:id="rId10"/>
    <p:sldId id="1988" r:id="rId11"/>
    <p:sldId id="1989" r:id="rId12"/>
    <p:sldId id="1990" r:id="rId13"/>
    <p:sldId id="1991" r:id="rId14"/>
    <p:sldId id="1992" r:id="rId15"/>
    <p:sldId id="1993" r:id="rId16"/>
    <p:sldId id="1994" r:id="rId17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63666A"/>
    <a:srgbClr val="004C97"/>
    <a:srgbClr val="FFFF99"/>
    <a:srgbClr val="F79646"/>
    <a:srgbClr val="4F81BD"/>
    <a:srgbClr val="C0504D"/>
    <a:srgbClr val="00B5E2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6" autoAdjust="0"/>
    <p:restoredTop sz="98464" autoAdjust="0"/>
  </p:normalViewPr>
  <p:slideViewPr>
    <p:cSldViewPr snapToGrid="0" snapToObjects="1">
      <p:cViewPr varScale="1">
        <p:scale>
          <a:sx n="116" d="100"/>
          <a:sy n="116" d="100"/>
        </p:scale>
        <p:origin x="368" y="184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9/17/21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9/17/21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D. Dwyer | Neutrino Oscillation at LBNL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17 Sep.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Dwyer | Neutrino Oscillation at LBNL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17 Sep.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Dwyer | Neutrino Oscillation at LBNL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17 Sep.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Dwyer | Neutrino Oscillation at LBNL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2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17 Sep.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D. Dwyer | Neutrino Oscillation at LBNL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29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17 Sep.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D. Dwyer | Neutrino Oscillation at LBNL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17 Sep.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D. Dwyer | Neutrino Oscillation at LBNL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17 Sep.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17 Sep. 2021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D. Dwyer | Neutrino Oscillation at LBNL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6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380144" y="475760"/>
            <a:ext cx="11599523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5728951"/>
            <a:ext cx="11691991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17 Sep. 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D. Dwyer | Neutrino Oscillation at LBNL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94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201400" cy="1143000"/>
          </a:xfrm>
        </p:spPr>
        <p:txBody>
          <a:bodyPr/>
          <a:lstStyle/>
          <a:p>
            <a:r>
              <a:rPr lang="en-US" dirty="0"/>
              <a:t>Neutrino Oscillation and LBNL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 Dwyer</a:t>
            </a:r>
          </a:p>
          <a:p>
            <a:r>
              <a:rPr lang="en-US" dirty="0"/>
              <a:t>Snowmass @ LBNL</a:t>
            </a:r>
          </a:p>
          <a:p>
            <a:r>
              <a:rPr lang="en-US" dirty="0"/>
              <a:t>17 Sep.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B4F407-0733-4204-800F-67378DA5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4C97"/>
                </a:solidFill>
              </a:rPr>
              <a:t>Physics at THEIA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4F3FF-2D1E-464E-AE0B-B3EFC8CF28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Helvetica"/>
                <a:cs typeface="Helvetica"/>
              </a:rPr>
              <a:t>17 Sep. 2021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4F1D-9BF2-426A-95D4-9133E79A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D883BE-4D49-4E45-86D7-21CA7632D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D. Dwyer | Neutrino Oscillation at LBNL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37958-C6C2-AD49-AC22-7E5B110D5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31" y="801326"/>
            <a:ext cx="9364337" cy="5505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45100C-0699-BA48-A723-AB318D30C353}"/>
              </a:ext>
            </a:extLst>
          </p:cNvPr>
          <p:cNvSpPr txBox="1"/>
          <p:nvPr/>
        </p:nvSpPr>
        <p:spPr>
          <a:xfrm>
            <a:off x="8846545" y="216974"/>
            <a:ext cx="18614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chemeClr val="tx2"/>
                </a:solidFill>
              </a:rPr>
              <a:t>G. </a:t>
            </a:r>
            <a:r>
              <a:rPr lang="en-US" sz="2200" b="1" i="1" dirty="0" err="1">
                <a:solidFill>
                  <a:schemeClr val="tx2"/>
                </a:solidFill>
              </a:rPr>
              <a:t>Orebi</a:t>
            </a:r>
            <a:r>
              <a:rPr lang="en-US" sz="2200" b="1" i="1" dirty="0">
                <a:solidFill>
                  <a:schemeClr val="tx2"/>
                </a:solidFill>
              </a:rPr>
              <a:t>-Gann</a:t>
            </a:r>
          </a:p>
        </p:txBody>
      </p:sp>
    </p:spTree>
    <p:extLst>
      <p:ext uri="{BB962C8B-B14F-4D97-AF65-F5344CB8AC3E}">
        <p14:creationId xmlns:p14="http://schemas.microsoft.com/office/powerpoint/2010/main" val="155642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B4F407-0733-4204-800F-67378DA5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4C97"/>
                </a:solidFill>
              </a:rPr>
              <a:t>THEIA R&amp;D program at LBNL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4F3FF-2D1E-464E-AE0B-B3EFC8CF28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Helvetica"/>
                <a:cs typeface="Helvetica"/>
              </a:rPr>
              <a:t>17 Sep. 2021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4F1D-9BF2-426A-95D4-9133E79A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11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D883BE-4D49-4E45-86D7-21CA7632D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D. Dwyer | Neutrino Oscillation at LBNL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49A27-A846-2645-A04F-004B934A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32" y="980500"/>
            <a:ext cx="8805640" cy="5321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97262A-97AC-B642-8194-6F79E7C628B6}"/>
              </a:ext>
            </a:extLst>
          </p:cNvPr>
          <p:cNvSpPr txBox="1"/>
          <p:nvPr/>
        </p:nvSpPr>
        <p:spPr>
          <a:xfrm>
            <a:off x="8846545" y="216974"/>
            <a:ext cx="18614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chemeClr val="tx2"/>
                </a:solidFill>
              </a:rPr>
              <a:t>G. </a:t>
            </a:r>
            <a:r>
              <a:rPr lang="en-US" sz="2200" b="1" i="1" dirty="0" err="1">
                <a:solidFill>
                  <a:schemeClr val="tx2"/>
                </a:solidFill>
              </a:rPr>
              <a:t>Orebi</a:t>
            </a:r>
            <a:r>
              <a:rPr lang="en-US" sz="2200" b="1" i="1" dirty="0">
                <a:solidFill>
                  <a:schemeClr val="tx2"/>
                </a:solidFill>
              </a:rPr>
              <a:t>-Gann</a:t>
            </a:r>
          </a:p>
        </p:txBody>
      </p:sp>
    </p:spTree>
    <p:extLst>
      <p:ext uri="{BB962C8B-B14F-4D97-AF65-F5344CB8AC3E}">
        <p14:creationId xmlns:p14="http://schemas.microsoft.com/office/powerpoint/2010/main" val="1150412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AB15393-558A-1E4E-ABA8-95CD364A5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501" y="2266838"/>
            <a:ext cx="3001153" cy="389728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2B4F407-0733-4204-800F-67378DA5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4C97"/>
                </a:solidFill>
              </a:rPr>
              <a:t>Neutrino Oscillation at LBNL: 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4F3FF-2D1E-464E-AE0B-B3EFC8CF28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Helvetica"/>
                <a:cs typeface="Helvetica"/>
              </a:rPr>
              <a:t>17 Sep. 2021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4F1D-9BF2-426A-95D4-9133E79A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12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D883BE-4D49-4E45-86D7-21CA7632D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D. Dwyer | Neutrino Oscillation at LBNL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27FBCB-FC30-584D-B7FC-FA65D0E2E031}"/>
              </a:ext>
            </a:extLst>
          </p:cNvPr>
          <p:cNvSpPr txBox="1"/>
          <p:nvPr/>
        </p:nvSpPr>
        <p:spPr>
          <a:xfrm>
            <a:off x="180942" y="1378043"/>
            <a:ext cx="6021328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 track record in Neutrino Oscillation physics</a:t>
            </a:r>
          </a:p>
          <a:p>
            <a:r>
              <a:rPr lang="en-US" dirty="0">
                <a:solidFill>
                  <a:srgbClr val="5A5A5A"/>
                </a:solidFill>
              </a:rPr>
              <a:t>     - SNO, </a:t>
            </a:r>
            <a:r>
              <a:rPr lang="en-US" dirty="0" err="1">
                <a:solidFill>
                  <a:srgbClr val="5A5A5A"/>
                </a:solidFill>
              </a:rPr>
              <a:t>KamLAND</a:t>
            </a:r>
            <a:r>
              <a:rPr lang="en-US" dirty="0">
                <a:solidFill>
                  <a:srgbClr val="5A5A5A"/>
                </a:solidFill>
              </a:rPr>
              <a:t>, </a:t>
            </a:r>
            <a:r>
              <a:rPr lang="en-US" dirty="0" err="1">
                <a:solidFill>
                  <a:srgbClr val="5A5A5A"/>
                </a:solidFill>
              </a:rPr>
              <a:t>IceCUBE</a:t>
            </a:r>
            <a:r>
              <a:rPr lang="en-US" dirty="0">
                <a:solidFill>
                  <a:srgbClr val="5A5A5A"/>
                </a:solidFill>
              </a:rPr>
              <a:t>, </a:t>
            </a:r>
            <a:r>
              <a:rPr lang="en-US" dirty="0" err="1">
                <a:solidFill>
                  <a:srgbClr val="5A5A5A"/>
                </a:solidFill>
              </a:rPr>
              <a:t>Daya</a:t>
            </a:r>
            <a:r>
              <a:rPr lang="en-US" dirty="0">
                <a:solidFill>
                  <a:srgbClr val="5A5A5A"/>
                </a:solidFill>
              </a:rPr>
              <a:t> Bay</a:t>
            </a:r>
          </a:p>
          <a:p>
            <a:endParaRPr lang="en-US" sz="1000" dirty="0">
              <a:solidFill>
                <a:srgbClr val="5A5A5A"/>
              </a:solidFill>
            </a:endParaRPr>
          </a:p>
          <a:p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Near-term picture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rgbClr val="5A5A5A"/>
                </a:solidFill>
              </a:rPr>
              <a:t>    - DUNE will be the centerpiece of the DOE-HEP Neutrino </a:t>
            </a:r>
          </a:p>
          <a:p>
            <a:r>
              <a:rPr lang="en-US" dirty="0">
                <a:solidFill>
                  <a:srgbClr val="5A5A5A"/>
                </a:solidFill>
              </a:rPr>
              <a:t>        program through at least 2030</a:t>
            </a:r>
          </a:p>
          <a:p>
            <a:r>
              <a:rPr lang="en-US" dirty="0">
                <a:solidFill>
                  <a:srgbClr val="5A5A5A"/>
                </a:solidFill>
              </a:rPr>
              <a:t>     - LBNL has significant roles in DUNE electronics</a:t>
            </a:r>
          </a:p>
          <a:p>
            <a:r>
              <a:rPr lang="en-US" dirty="0">
                <a:solidFill>
                  <a:srgbClr val="5A5A5A"/>
                </a:solidFill>
              </a:rPr>
              <a:t>       and Near Detector engineering</a:t>
            </a:r>
          </a:p>
          <a:p>
            <a:endParaRPr lang="en-US" sz="1000" dirty="0">
              <a:solidFill>
                <a:srgbClr val="5A5A5A"/>
              </a:solidFill>
            </a:endParaRPr>
          </a:p>
          <a:p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Looking ahead</a:t>
            </a:r>
          </a:p>
          <a:p>
            <a:r>
              <a:rPr lang="en-US" dirty="0">
                <a:solidFill>
                  <a:srgbClr val="5A5A5A"/>
                </a:solidFill>
              </a:rPr>
              <a:t>      - LBNL teams focusing on detector R&amp;D to enable the </a:t>
            </a:r>
          </a:p>
          <a:p>
            <a:r>
              <a:rPr lang="en-US" dirty="0">
                <a:solidFill>
                  <a:srgbClr val="5A5A5A"/>
                </a:solidFill>
              </a:rPr>
              <a:t>        next generation of very large neutrino detectors</a:t>
            </a:r>
          </a:p>
          <a:p>
            <a:endParaRPr lang="en-US" sz="400" dirty="0">
              <a:solidFill>
                <a:srgbClr val="5A5A5A"/>
              </a:solidFill>
            </a:endParaRPr>
          </a:p>
          <a:p>
            <a:r>
              <a:rPr lang="en-US" sz="1600" dirty="0">
                <a:solidFill>
                  <a:srgbClr val="5A5A5A"/>
                </a:solidFill>
              </a:rPr>
              <a:t>          - Scalable, highly-granular charge and light detector </a:t>
            </a:r>
          </a:p>
          <a:p>
            <a:r>
              <a:rPr lang="en-US" sz="1600" dirty="0">
                <a:solidFill>
                  <a:srgbClr val="5A5A5A"/>
                </a:solidFill>
              </a:rPr>
              <a:t>             systems at the &gt;10k m</a:t>
            </a:r>
            <a:r>
              <a:rPr lang="en-US" sz="1600" baseline="30000" dirty="0">
                <a:solidFill>
                  <a:srgbClr val="5A5A5A"/>
                </a:solidFill>
              </a:rPr>
              <a:t>3</a:t>
            </a:r>
            <a:r>
              <a:rPr lang="en-US" sz="1600" dirty="0">
                <a:solidFill>
                  <a:srgbClr val="5A5A5A"/>
                </a:solidFill>
              </a:rPr>
              <a:t>-scale</a:t>
            </a:r>
          </a:p>
          <a:p>
            <a:endParaRPr lang="en-US" sz="400" dirty="0">
              <a:solidFill>
                <a:srgbClr val="5A5A5A"/>
              </a:solidFill>
            </a:endParaRPr>
          </a:p>
          <a:p>
            <a:r>
              <a:rPr lang="en-US" sz="1600" dirty="0">
                <a:solidFill>
                  <a:srgbClr val="5A5A5A"/>
                </a:solidFill>
              </a:rPr>
              <a:t>          - Leveraging novel materials and technologies to expand</a:t>
            </a:r>
          </a:p>
          <a:p>
            <a:r>
              <a:rPr lang="en-US" sz="1600" dirty="0">
                <a:solidFill>
                  <a:srgbClr val="5A5A5A"/>
                </a:solidFill>
              </a:rPr>
              <a:t>            the underground neutrino physics program</a:t>
            </a:r>
          </a:p>
          <a:p>
            <a:endParaRPr lang="en-US" dirty="0">
              <a:solidFill>
                <a:srgbClr val="5A5A5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EDA75E-6390-F649-B582-86F82124C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606" y="33985"/>
            <a:ext cx="1481651" cy="2077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F73588-E158-5A42-A3CC-524430A17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676" y="33984"/>
            <a:ext cx="2544654" cy="18095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DCDF0-F774-E047-B450-89DCD7ADC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299" y="33985"/>
            <a:ext cx="1570306" cy="2088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1FCBD-5A6A-3244-9D85-55459A1A9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676" y="1954426"/>
            <a:ext cx="2544654" cy="1527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334997-E8A8-DE44-8930-C7190E8588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3280" y="3641503"/>
            <a:ext cx="1494888" cy="252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44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AAC905-4806-B047-A6A4-06A26CA0A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398" y="1572875"/>
            <a:ext cx="7256640" cy="43245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2B4F407-0733-4204-800F-67378DA5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4C97"/>
                </a:solidFill>
              </a:rPr>
              <a:t>LBNL: Strong Track Record in Neutrino Oscillation Physics </a:t>
            </a:r>
            <a:r>
              <a:rPr lang="en-US" sz="1600" i="1" dirty="0">
                <a:solidFill>
                  <a:srgbClr val="004C97"/>
                </a:solidFill>
              </a:rPr>
              <a:t>(1990-2020)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4F3FF-2D1E-464E-AE0B-B3EFC8CF28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Helvetica"/>
                <a:cs typeface="Helvetica"/>
              </a:rPr>
              <a:t>17 Sep. 2021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4F1D-9BF2-426A-95D4-9133E79A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D883BE-4D49-4E45-86D7-21CA7632D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D. Dwyer | Neutrino Oscillation at LBNL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599B7-E894-DA41-8511-374A5641A9F2}"/>
              </a:ext>
            </a:extLst>
          </p:cNvPr>
          <p:cNvSpPr txBox="1"/>
          <p:nvPr/>
        </p:nvSpPr>
        <p:spPr>
          <a:xfrm>
            <a:off x="1282793" y="3317545"/>
            <a:ext cx="135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SNO,</a:t>
            </a:r>
            <a:r>
              <a:rPr lang="en-US" i="1" dirty="0"/>
              <a:t> </a:t>
            </a:r>
            <a:r>
              <a:rPr lang="en-US" i="1" dirty="0" err="1"/>
              <a:t>SuperK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6012D-3762-A54B-8FB3-4C2242E0AFE4}"/>
              </a:ext>
            </a:extLst>
          </p:cNvPr>
          <p:cNvSpPr txBox="1"/>
          <p:nvPr/>
        </p:nvSpPr>
        <p:spPr>
          <a:xfrm>
            <a:off x="1259219" y="3649196"/>
            <a:ext cx="114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tx2"/>
                </a:solidFill>
              </a:rPr>
              <a:t>KamLAND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97D095-E476-4943-9DE7-5C0B9156A0F5}"/>
              </a:ext>
            </a:extLst>
          </p:cNvPr>
          <p:cNvSpPr txBox="1"/>
          <p:nvPr/>
        </p:nvSpPr>
        <p:spPr>
          <a:xfrm>
            <a:off x="1259219" y="4126164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T2K, </a:t>
            </a:r>
            <a:r>
              <a:rPr lang="en-US" i="1" dirty="0" err="1"/>
              <a:t>NOvA</a:t>
            </a:r>
            <a:r>
              <a:rPr lang="en-US" i="1" dirty="0"/>
              <a:t>, </a:t>
            </a:r>
            <a:r>
              <a:rPr lang="en-US" b="1" i="1" dirty="0" err="1">
                <a:solidFill>
                  <a:schemeClr val="tx2"/>
                </a:solidFill>
              </a:rPr>
              <a:t>IceCUBE</a:t>
            </a:r>
            <a:endParaRPr lang="en-US" b="1" i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EEF8C-C8AD-C84A-80BC-E4B09DFBC751}"/>
              </a:ext>
            </a:extLst>
          </p:cNvPr>
          <p:cNvSpPr txBox="1"/>
          <p:nvPr/>
        </p:nvSpPr>
        <p:spPr>
          <a:xfrm>
            <a:off x="1282793" y="4734681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tx2"/>
                </a:solidFill>
              </a:rPr>
              <a:t>Daya</a:t>
            </a:r>
            <a:r>
              <a:rPr lang="en-US" b="1" i="1" dirty="0">
                <a:solidFill>
                  <a:schemeClr val="tx2"/>
                </a:solidFill>
              </a:rPr>
              <a:t> Bay, </a:t>
            </a:r>
            <a:r>
              <a:rPr lang="en-US" i="1" dirty="0"/>
              <a:t>T2K, </a:t>
            </a:r>
            <a:r>
              <a:rPr lang="en-US" i="1" dirty="0" err="1"/>
              <a:t>NOvA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DF4DCE-FE41-8C47-8E32-90AD9403108F}"/>
              </a:ext>
            </a:extLst>
          </p:cNvPr>
          <p:cNvSpPr txBox="1"/>
          <p:nvPr/>
        </p:nvSpPr>
        <p:spPr>
          <a:xfrm>
            <a:off x="1282793" y="5200117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tx2"/>
                </a:solidFill>
              </a:rPr>
              <a:t>Daya</a:t>
            </a:r>
            <a:r>
              <a:rPr lang="en-US" b="1" i="1" dirty="0">
                <a:solidFill>
                  <a:schemeClr val="tx2"/>
                </a:solidFill>
              </a:rPr>
              <a:t> Bay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03A544-955D-0346-A856-52F4206B66B5}"/>
              </a:ext>
            </a:extLst>
          </p:cNvPr>
          <p:cNvSpPr txBox="1"/>
          <p:nvPr/>
        </p:nvSpPr>
        <p:spPr>
          <a:xfrm>
            <a:off x="1241114" y="5536487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T2K, </a:t>
            </a:r>
            <a:r>
              <a:rPr lang="en-US" i="1" dirty="0" err="1"/>
              <a:t>NOvA</a:t>
            </a:r>
            <a:endParaRPr lang="en-US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A89905-101D-1042-848D-9245B90BE1FF}"/>
              </a:ext>
            </a:extLst>
          </p:cNvPr>
          <p:cNvSpPr txBox="1"/>
          <p:nvPr/>
        </p:nvSpPr>
        <p:spPr>
          <a:xfrm>
            <a:off x="6305225" y="1621753"/>
            <a:ext cx="4718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P.A. </a:t>
            </a:r>
            <a:r>
              <a:rPr lang="en-US" sz="1400" i="1" dirty="0" err="1">
                <a:solidFill>
                  <a:schemeClr val="tx2"/>
                </a:solidFill>
              </a:rPr>
              <a:t>Zyla</a:t>
            </a:r>
            <a:r>
              <a:rPr lang="en-US" sz="1400" i="1" dirty="0">
                <a:solidFill>
                  <a:schemeClr val="tx2"/>
                </a:solidFill>
              </a:rPr>
              <a:t> et al. (Particle Data Group), 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Prog. </a:t>
            </a:r>
            <a:r>
              <a:rPr lang="en-US" sz="1400" i="1" dirty="0" err="1">
                <a:solidFill>
                  <a:schemeClr val="tx2"/>
                </a:solidFill>
              </a:rPr>
              <a:t>Theor</a:t>
            </a:r>
            <a:r>
              <a:rPr lang="en-US" sz="1400" i="1" dirty="0">
                <a:solidFill>
                  <a:schemeClr val="tx2"/>
                </a:solidFill>
              </a:rPr>
              <a:t>. Exp. Phys. 2020, 083C01 (2020) and 2021 update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2B135F-7F11-984D-8EAB-6497F9361199}"/>
              </a:ext>
            </a:extLst>
          </p:cNvPr>
          <p:cNvSpPr txBox="1"/>
          <p:nvPr/>
        </p:nvSpPr>
        <p:spPr>
          <a:xfrm>
            <a:off x="992488" y="2709255"/>
            <a:ext cx="1685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Leading </a:t>
            </a:r>
          </a:p>
          <a:p>
            <a:r>
              <a:rPr lang="en-US" b="1" u="sng" dirty="0"/>
              <a:t>Measurements: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7EBF06-A289-F34A-A777-6659CCEFAC1F}"/>
              </a:ext>
            </a:extLst>
          </p:cNvPr>
          <p:cNvCxnSpPr>
            <a:cxnSpLocks/>
          </p:cNvCxnSpPr>
          <p:nvPr/>
        </p:nvCxnSpPr>
        <p:spPr>
          <a:xfrm>
            <a:off x="2639575" y="3502211"/>
            <a:ext cx="151378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500A07-A20F-F64B-906C-6E95E107CF36}"/>
              </a:ext>
            </a:extLst>
          </p:cNvPr>
          <p:cNvCxnSpPr>
            <a:cxnSpLocks/>
          </p:cNvCxnSpPr>
          <p:nvPr/>
        </p:nvCxnSpPr>
        <p:spPr>
          <a:xfrm>
            <a:off x="2421245" y="3833862"/>
            <a:ext cx="173211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E54A97C-F114-814D-9924-D4D7BB1AC886}"/>
              </a:ext>
            </a:extLst>
          </p:cNvPr>
          <p:cNvCxnSpPr>
            <a:cxnSpLocks/>
          </p:cNvCxnSpPr>
          <p:nvPr/>
        </p:nvCxnSpPr>
        <p:spPr>
          <a:xfrm>
            <a:off x="3287300" y="4310830"/>
            <a:ext cx="86605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0DDEC73-4F83-9147-A480-5F92794CDFB5}"/>
              </a:ext>
            </a:extLst>
          </p:cNvPr>
          <p:cNvCxnSpPr>
            <a:cxnSpLocks/>
          </p:cNvCxnSpPr>
          <p:nvPr/>
        </p:nvCxnSpPr>
        <p:spPr>
          <a:xfrm>
            <a:off x="3421378" y="4931765"/>
            <a:ext cx="731978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25D5D6A-8DE8-0D48-8CFF-F955DFCE2111}"/>
              </a:ext>
            </a:extLst>
          </p:cNvPr>
          <p:cNvCxnSpPr>
            <a:cxnSpLocks/>
          </p:cNvCxnSpPr>
          <p:nvPr/>
        </p:nvCxnSpPr>
        <p:spPr>
          <a:xfrm>
            <a:off x="2379375" y="5384783"/>
            <a:ext cx="177398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E9EDDE-9038-0642-86AC-F600A5E027BF}"/>
              </a:ext>
            </a:extLst>
          </p:cNvPr>
          <p:cNvCxnSpPr>
            <a:cxnSpLocks/>
          </p:cNvCxnSpPr>
          <p:nvPr/>
        </p:nvCxnSpPr>
        <p:spPr>
          <a:xfrm>
            <a:off x="2379375" y="5721153"/>
            <a:ext cx="177398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B04CF3B2-8289-424C-AEC9-C8A0E720B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459" y="2652995"/>
            <a:ext cx="2183343" cy="13104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A5C1562-4941-EA4B-AE6C-7722D6374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459" y="378870"/>
            <a:ext cx="1951223" cy="13875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D19E203-131E-AF45-A1A3-D99662AB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02" y="886079"/>
            <a:ext cx="1255972" cy="17606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61D74E2-0FC2-ED46-A52A-6955CAC1B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4475" y="4373212"/>
            <a:ext cx="1374274" cy="18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0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D20E0D0-CC37-BD43-8B4C-45F3DC266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398" y="1572875"/>
            <a:ext cx="7256640" cy="43245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2B4F407-0733-4204-800F-67378DA5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4C97"/>
                </a:solidFill>
              </a:rPr>
              <a:t>Upcoming Neutrino Oscillation Measurements: 2020-2030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4F3FF-2D1E-464E-AE0B-B3EFC8CF28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Helvetica"/>
                <a:cs typeface="Helvetica"/>
              </a:rPr>
              <a:t>17 Sep. 2021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4F1D-9BF2-426A-95D4-9133E79A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D883BE-4D49-4E45-86D7-21CA7632D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D. Dwyer | Neutrino Oscillation at LBNL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03A544-955D-0346-A856-52F4206B66B5}"/>
              </a:ext>
            </a:extLst>
          </p:cNvPr>
          <p:cNvSpPr txBox="1"/>
          <p:nvPr/>
        </p:nvSpPr>
        <p:spPr>
          <a:xfrm>
            <a:off x="223723" y="5497409"/>
            <a:ext cx="249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T2K</a:t>
            </a:r>
            <a:r>
              <a:rPr lang="en-US" i="1" dirty="0"/>
              <a:t>, </a:t>
            </a:r>
            <a:r>
              <a:rPr lang="en-US" i="1" dirty="0" err="1"/>
              <a:t>NOvA</a:t>
            </a:r>
            <a:r>
              <a:rPr lang="en-US" i="1" dirty="0"/>
              <a:t>, T2K-II, </a:t>
            </a:r>
            <a:r>
              <a:rPr lang="en-US" b="1" i="1" dirty="0">
                <a:solidFill>
                  <a:schemeClr val="tx2"/>
                </a:solidFill>
              </a:rPr>
              <a:t>DUNE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A89905-101D-1042-848D-9245B90BE1FF}"/>
              </a:ext>
            </a:extLst>
          </p:cNvPr>
          <p:cNvSpPr txBox="1"/>
          <p:nvPr/>
        </p:nvSpPr>
        <p:spPr>
          <a:xfrm>
            <a:off x="6305225" y="1621753"/>
            <a:ext cx="4718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P.A. </a:t>
            </a:r>
            <a:r>
              <a:rPr lang="en-US" sz="1400" i="1" dirty="0" err="1">
                <a:solidFill>
                  <a:schemeClr val="tx2"/>
                </a:solidFill>
              </a:rPr>
              <a:t>Zyla</a:t>
            </a:r>
            <a:r>
              <a:rPr lang="en-US" sz="1400" i="1" dirty="0">
                <a:solidFill>
                  <a:schemeClr val="tx2"/>
                </a:solidFill>
              </a:rPr>
              <a:t> et al. (Particle Data Group), 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Prog. </a:t>
            </a:r>
            <a:r>
              <a:rPr lang="en-US" sz="1400" i="1" dirty="0" err="1">
                <a:solidFill>
                  <a:schemeClr val="tx2"/>
                </a:solidFill>
              </a:rPr>
              <a:t>Theor</a:t>
            </a:r>
            <a:r>
              <a:rPr lang="en-US" sz="1400" i="1" dirty="0">
                <a:solidFill>
                  <a:schemeClr val="tx2"/>
                </a:solidFill>
              </a:rPr>
              <a:t>. Exp. Phys. 2020, 083C01 (2020) and 2021 update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2B135F-7F11-984D-8EAB-6497F9361199}"/>
              </a:ext>
            </a:extLst>
          </p:cNvPr>
          <p:cNvSpPr txBox="1"/>
          <p:nvPr/>
        </p:nvSpPr>
        <p:spPr>
          <a:xfrm>
            <a:off x="567465" y="3088219"/>
            <a:ext cx="1685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Upcoming </a:t>
            </a:r>
          </a:p>
          <a:p>
            <a:r>
              <a:rPr lang="en-US" b="1" u="sng" dirty="0"/>
              <a:t>Measurements: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7EBF06-A289-F34A-A777-6659CCEFAC1F}"/>
              </a:ext>
            </a:extLst>
          </p:cNvPr>
          <p:cNvCxnSpPr>
            <a:cxnSpLocks/>
          </p:cNvCxnSpPr>
          <p:nvPr/>
        </p:nvCxnSpPr>
        <p:spPr>
          <a:xfrm>
            <a:off x="2719343" y="5682075"/>
            <a:ext cx="1513781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6B73AAC-DBB4-8E45-BBC7-DDAF574D1182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2779154" y="4898489"/>
            <a:ext cx="1453970" cy="1056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1957705-69C4-0940-9833-2CD416948400}"/>
              </a:ext>
            </a:extLst>
          </p:cNvPr>
          <p:cNvSpPr txBox="1"/>
          <p:nvPr/>
        </p:nvSpPr>
        <p:spPr>
          <a:xfrm>
            <a:off x="165252" y="4261066"/>
            <a:ext cx="1643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Mass Ordering: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C95AD-0DDD-104C-ACD3-8A7FFA5E9389}"/>
              </a:ext>
            </a:extLst>
          </p:cNvPr>
          <p:cNvSpPr txBox="1"/>
          <p:nvPr/>
        </p:nvSpPr>
        <p:spPr>
          <a:xfrm>
            <a:off x="165252" y="5238247"/>
            <a:ext cx="2443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Search for CP-Violation: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3DBEC1-9107-F54B-90A4-74707CACCA2C}"/>
              </a:ext>
            </a:extLst>
          </p:cNvPr>
          <p:cNvSpPr txBox="1"/>
          <p:nvPr/>
        </p:nvSpPr>
        <p:spPr>
          <a:xfrm>
            <a:off x="218197" y="4575323"/>
            <a:ext cx="256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T2K</a:t>
            </a:r>
            <a:r>
              <a:rPr lang="en-US" i="1" dirty="0"/>
              <a:t>, </a:t>
            </a:r>
            <a:r>
              <a:rPr lang="en-US" i="1" dirty="0" err="1"/>
              <a:t>NOvA</a:t>
            </a:r>
            <a:r>
              <a:rPr lang="en-US" i="1" dirty="0"/>
              <a:t>, JUNO, T2K-II, </a:t>
            </a:r>
          </a:p>
          <a:p>
            <a:r>
              <a:rPr lang="en-US" i="1" dirty="0" err="1">
                <a:solidFill>
                  <a:schemeClr val="tx2"/>
                </a:solidFill>
              </a:rPr>
              <a:t>IceCUBE</a:t>
            </a:r>
            <a:r>
              <a:rPr lang="en-US" i="1" dirty="0">
                <a:solidFill>
                  <a:schemeClr val="tx2"/>
                </a:solidFill>
              </a:rPr>
              <a:t> upgrade</a:t>
            </a:r>
            <a:r>
              <a:rPr lang="en-US" i="1" dirty="0"/>
              <a:t>, </a:t>
            </a:r>
            <a:r>
              <a:rPr lang="en-US" b="1" i="1" dirty="0">
                <a:solidFill>
                  <a:schemeClr val="tx2"/>
                </a:solidFill>
              </a:rPr>
              <a:t>DUNE</a:t>
            </a:r>
          </a:p>
        </p:txBody>
      </p:sp>
    </p:spTree>
    <p:extLst>
      <p:ext uri="{BB962C8B-B14F-4D97-AF65-F5344CB8AC3E}">
        <p14:creationId xmlns:p14="http://schemas.microsoft.com/office/powerpoint/2010/main" val="2506710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DUNE: Focus of DOE-HEP Neutrino Program for next decade+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Dwyer | Neutrino Oscillation at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17 Sep. 2021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4B9F9F-B725-914E-971F-154C916E3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283" y="786054"/>
            <a:ext cx="7528560" cy="2503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2D2D2F-BEA8-5D4D-9B51-87D4D8A5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4" y="3316341"/>
            <a:ext cx="7609840" cy="29842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FE1F46-1344-5747-BE7C-304FA323BB1E}"/>
              </a:ext>
            </a:extLst>
          </p:cNvPr>
          <p:cNvSpPr txBox="1"/>
          <p:nvPr/>
        </p:nvSpPr>
        <p:spPr>
          <a:xfrm>
            <a:off x="234778" y="1062681"/>
            <a:ext cx="378982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4C97"/>
                </a:solidFill>
              </a:rPr>
              <a:t>DUNE Physics:</a:t>
            </a:r>
          </a:p>
          <a:p>
            <a:endParaRPr lang="en-US" sz="600" dirty="0"/>
          </a:p>
          <a:p>
            <a:r>
              <a:rPr lang="en-US" b="1" dirty="0"/>
              <a:t> Accelerator Neutrinos:</a:t>
            </a:r>
          </a:p>
          <a:p>
            <a:r>
              <a:rPr lang="en-US" sz="1600" dirty="0"/>
              <a:t>  - </a:t>
            </a:r>
            <a:r>
              <a:rPr lang="en-US" sz="1600" dirty="0">
                <a:solidFill>
                  <a:srgbClr val="004C97"/>
                </a:solidFill>
              </a:rPr>
              <a:t>Search for CP Violation</a:t>
            </a:r>
          </a:p>
          <a:p>
            <a:r>
              <a:rPr lang="en-US" sz="1600" dirty="0"/>
              <a:t>  - </a:t>
            </a:r>
            <a:r>
              <a:rPr lang="en-US" sz="1600" dirty="0">
                <a:solidFill>
                  <a:srgbClr val="004C97"/>
                </a:solidFill>
              </a:rPr>
              <a:t>Mass Ordering</a:t>
            </a:r>
          </a:p>
          <a:p>
            <a:r>
              <a:rPr lang="en-US" sz="1600" dirty="0"/>
              <a:t>  - Precision Mass and Mixing</a:t>
            </a:r>
          </a:p>
          <a:p>
            <a:r>
              <a:rPr lang="en-US" b="1" dirty="0"/>
              <a:t> Supernova Neutrino Bursts</a:t>
            </a:r>
          </a:p>
          <a:p>
            <a:r>
              <a:rPr lang="en-US" b="1" dirty="0"/>
              <a:t> Baryon Number Violation</a:t>
            </a:r>
          </a:p>
          <a:p>
            <a:r>
              <a:rPr lang="en-US" b="1" dirty="0"/>
              <a:t> BSM Searches</a:t>
            </a:r>
          </a:p>
          <a:p>
            <a:endParaRPr lang="en-US" dirty="0"/>
          </a:p>
          <a:p>
            <a:r>
              <a:rPr lang="en-US" sz="2200" b="1" dirty="0">
                <a:solidFill>
                  <a:srgbClr val="004C97"/>
                </a:solidFill>
              </a:rPr>
              <a:t>LBNL Leadership:</a:t>
            </a:r>
          </a:p>
          <a:p>
            <a:r>
              <a:rPr lang="en-US" dirty="0"/>
              <a:t> - Near and Far Detector Electronics</a:t>
            </a:r>
          </a:p>
          <a:p>
            <a:r>
              <a:rPr lang="en-US" dirty="0"/>
              <a:t> - Near Detector </a:t>
            </a:r>
            <a:r>
              <a:rPr lang="en-US" dirty="0" err="1"/>
              <a:t>LArTPC</a:t>
            </a:r>
            <a:r>
              <a:rPr lang="en-US" dirty="0"/>
              <a:t> Coordination  </a:t>
            </a:r>
          </a:p>
          <a:p>
            <a:r>
              <a:rPr lang="en-US" dirty="0"/>
              <a:t> - Near Site Engineering</a:t>
            </a:r>
          </a:p>
          <a:p>
            <a:endParaRPr lang="en-US" sz="1000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243D3-AA63-4446-A647-D45AF316C6CF}"/>
              </a:ext>
            </a:extLst>
          </p:cNvPr>
          <p:cNvSpPr txBox="1"/>
          <p:nvPr/>
        </p:nvSpPr>
        <p:spPr>
          <a:xfrm>
            <a:off x="3005061" y="1751353"/>
            <a:ext cx="1428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4C97"/>
                </a:solidFill>
              </a:rPr>
              <a:t>Headline </a:t>
            </a:r>
          </a:p>
          <a:p>
            <a:r>
              <a:rPr lang="en-US" sz="1600" i="1" dirty="0">
                <a:solidFill>
                  <a:srgbClr val="004C97"/>
                </a:solidFill>
              </a:rPr>
              <a:t>measurements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1AC49F-7E2F-E343-8D5C-1492EA8807F2}"/>
              </a:ext>
            </a:extLst>
          </p:cNvPr>
          <p:cNvCxnSpPr>
            <a:cxnSpLocks/>
          </p:cNvCxnSpPr>
          <p:nvPr/>
        </p:nvCxnSpPr>
        <p:spPr>
          <a:xfrm flipH="1">
            <a:off x="2511846" y="2037677"/>
            <a:ext cx="49084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60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5F2F50-0E63-5844-A807-7F9AE44F2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44" y="1707616"/>
            <a:ext cx="2751842" cy="2997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90BD18-30FD-2447-8D6B-892F3D9B5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386" y="1707616"/>
            <a:ext cx="2842444" cy="2997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Oscillation Sensitivities: DUNE and Hyper-K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Dwyer | Neutrino Oscillation at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17 Sep. 2021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8243D3-AA63-4446-A647-D45AF316C6CF}"/>
              </a:ext>
            </a:extLst>
          </p:cNvPr>
          <p:cNvSpPr txBox="1"/>
          <p:nvPr/>
        </p:nvSpPr>
        <p:spPr>
          <a:xfrm>
            <a:off x="979155" y="1067731"/>
            <a:ext cx="4187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4C97"/>
                </a:solidFill>
              </a:rPr>
              <a:t>From the DUNE Conceptual Design Report</a:t>
            </a:r>
          </a:p>
          <a:p>
            <a:r>
              <a:rPr lang="en-US" sz="1400" i="1" dirty="0">
                <a:solidFill>
                  <a:srgbClr val="004C97"/>
                </a:solidFill>
              </a:rPr>
              <a:t>arXiv:2002.03005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46BF75-01E0-514E-929F-DC253D29DD80}"/>
              </a:ext>
            </a:extLst>
          </p:cNvPr>
          <p:cNvSpPr txBox="1"/>
          <p:nvPr/>
        </p:nvSpPr>
        <p:spPr>
          <a:xfrm>
            <a:off x="736684" y="4966597"/>
            <a:ext cx="4760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and precision oscillation targets:</a:t>
            </a:r>
          </a:p>
          <a:p>
            <a:endParaRPr lang="en-US" sz="200" b="1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Δm</a:t>
            </a:r>
            <a:r>
              <a:rPr lang="en-US" sz="1400" spc="-1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2</a:t>
            </a:r>
            <a:r>
              <a: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32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: ~1%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θ</a:t>
            </a:r>
            <a:r>
              <a: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23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: ~1%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θ</a:t>
            </a:r>
            <a:r>
              <a: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13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: ~6%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2EB241-F5B0-2140-9C74-3A16CDA577DA}"/>
              </a:ext>
            </a:extLst>
          </p:cNvPr>
          <p:cNvSpPr txBox="1"/>
          <p:nvPr/>
        </p:nvSpPr>
        <p:spPr>
          <a:xfrm>
            <a:off x="7124725" y="1062359"/>
            <a:ext cx="4265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4C97"/>
                </a:solidFill>
              </a:rPr>
              <a:t>From the </a:t>
            </a:r>
            <a:r>
              <a:rPr lang="en-US" b="1" i="1" dirty="0" err="1">
                <a:solidFill>
                  <a:srgbClr val="004C97"/>
                </a:solidFill>
              </a:rPr>
              <a:t>HyperKamiokande</a:t>
            </a:r>
            <a:r>
              <a:rPr lang="en-US" b="1" i="1" dirty="0">
                <a:solidFill>
                  <a:srgbClr val="004C97"/>
                </a:solidFill>
              </a:rPr>
              <a:t> Design Report</a:t>
            </a:r>
          </a:p>
          <a:p>
            <a:r>
              <a:rPr lang="en-US" sz="1400" i="1" dirty="0">
                <a:solidFill>
                  <a:srgbClr val="004C97"/>
                </a:solidFill>
              </a:rPr>
              <a:t>arXiv:1805.04163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2DE785-B631-0A48-81F7-619081F25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77" y="1916938"/>
            <a:ext cx="4518303" cy="28412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C14375-7BF5-BE4D-AA3C-3ACF05D8DE21}"/>
              </a:ext>
            </a:extLst>
          </p:cNvPr>
          <p:cNvSpPr txBox="1"/>
          <p:nvPr/>
        </p:nvSpPr>
        <p:spPr>
          <a:xfrm>
            <a:off x="7289880" y="4966597"/>
            <a:ext cx="42651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Helvetica" pitchFamily="2" charset="0"/>
              </a:rPr>
              <a:t>and precision oscillation targets:</a:t>
            </a:r>
          </a:p>
          <a:p>
            <a:endParaRPr lang="en-US" sz="200" b="1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Δm</a:t>
            </a:r>
            <a:r>
              <a:rPr lang="en-US" sz="1400" spc="-1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2</a:t>
            </a:r>
            <a:r>
              <a: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32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: ~1%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θ</a:t>
            </a:r>
            <a:r>
              <a:rPr lang="en-US" sz="14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23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: ~2%</a:t>
            </a:r>
          </a:p>
        </p:txBody>
      </p:sp>
    </p:spTree>
    <p:extLst>
      <p:ext uri="{BB962C8B-B14F-4D97-AF65-F5344CB8AC3E}">
        <p14:creationId xmlns:p14="http://schemas.microsoft.com/office/powerpoint/2010/main" val="82550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A0DBF4-2BAB-F549-B8F9-1E44943ED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82" y="749148"/>
            <a:ext cx="9422062" cy="5299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Dwyer | Neutrino Oscillation at LBNL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17 Sep. 2021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FE1F46-1344-5747-BE7C-304FA323BB1E}"/>
              </a:ext>
            </a:extLst>
          </p:cNvPr>
          <p:cNvSpPr txBox="1"/>
          <p:nvPr/>
        </p:nvSpPr>
        <p:spPr>
          <a:xfrm>
            <a:off x="234778" y="1062681"/>
            <a:ext cx="3433312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4C97"/>
                </a:solidFill>
              </a:rPr>
              <a:t>Opportunities:</a:t>
            </a:r>
          </a:p>
          <a:p>
            <a:endParaRPr lang="en-US" sz="600" dirty="0"/>
          </a:p>
          <a:p>
            <a:r>
              <a:rPr lang="en-US" dirty="0"/>
              <a:t>- DUNE project includes </a:t>
            </a:r>
          </a:p>
          <a:p>
            <a:r>
              <a:rPr lang="en-US" dirty="0"/>
              <a:t>  two Far Detectors</a:t>
            </a:r>
          </a:p>
          <a:p>
            <a:endParaRPr lang="en-US" sz="600" dirty="0"/>
          </a:p>
          <a:p>
            <a:r>
              <a:rPr lang="en-US" dirty="0"/>
              <a:t>- Two additional cavities </a:t>
            </a:r>
          </a:p>
          <a:p>
            <a:r>
              <a:rPr lang="en-US" dirty="0"/>
              <a:t>   (&gt;10k m</a:t>
            </a:r>
            <a:r>
              <a:rPr lang="en-US" baseline="30000" dirty="0"/>
              <a:t>3</a:t>
            </a:r>
            <a:r>
              <a:rPr lang="en-US" dirty="0"/>
              <a:t> each) will be excavated</a:t>
            </a:r>
          </a:p>
          <a:p>
            <a:endParaRPr lang="en-US" sz="600" dirty="0"/>
          </a:p>
          <a:p>
            <a:r>
              <a:rPr lang="en-US" dirty="0"/>
              <a:t>- Laying the groundwork to make </a:t>
            </a:r>
          </a:p>
          <a:p>
            <a:r>
              <a:rPr lang="en-US" dirty="0"/>
              <a:t>  use of this valuable underground </a:t>
            </a:r>
          </a:p>
          <a:p>
            <a:r>
              <a:rPr lang="en-US" dirty="0"/>
              <a:t>  detector space.</a:t>
            </a:r>
          </a:p>
          <a:p>
            <a:r>
              <a:rPr lang="en-US" sz="1600" b="1" dirty="0">
                <a:solidFill>
                  <a:srgbClr val="004C97"/>
                </a:solidFill>
              </a:rPr>
              <a:t> </a:t>
            </a:r>
            <a:endParaRPr lang="en-US" sz="1600" dirty="0">
              <a:solidFill>
                <a:srgbClr val="004C97"/>
              </a:solidFill>
            </a:endParaRPr>
          </a:p>
          <a:p>
            <a:endParaRPr lang="en-US" dirty="0"/>
          </a:p>
          <a:p>
            <a:r>
              <a:rPr lang="en-US" sz="2200" b="1" dirty="0">
                <a:solidFill>
                  <a:srgbClr val="004C97"/>
                </a:solidFill>
              </a:rPr>
              <a:t>General Theme:</a:t>
            </a:r>
          </a:p>
          <a:p>
            <a:r>
              <a:rPr lang="en-US" dirty="0"/>
              <a:t> - Currently pursuing </a:t>
            </a:r>
          </a:p>
          <a:p>
            <a:r>
              <a:rPr lang="en-US" dirty="0"/>
              <a:t>   detector R&amp;D for </a:t>
            </a:r>
          </a:p>
          <a:p>
            <a:r>
              <a:rPr lang="en-US" b="1" dirty="0"/>
              <a:t>   novel, scalable, </a:t>
            </a:r>
          </a:p>
          <a:p>
            <a:r>
              <a:rPr lang="en-US" b="1" dirty="0"/>
              <a:t>   neutrino detectors.</a:t>
            </a:r>
            <a:endParaRPr lang="en-US" dirty="0"/>
          </a:p>
          <a:p>
            <a:endParaRPr lang="en-US" sz="1000" dirty="0"/>
          </a:p>
          <a:p>
            <a:r>
              <a:rPr lang="en-US" sz="1000" dirty="0"/>
              <a:t>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72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C9D9C9-A373-CF4B-9946-722428942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426" y="215214"/>
            <a:ext cx="3710203" cy="481806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2B4F407-0733-4204-800F-67378DA5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4C97"/>
                </a:solidFill>
              </a:rPr>
              <a:t>Scalable Pixelated TPCs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4F3FF-2D1E-464E-AE0B-B3EFC8CF28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Helvetica"/>
                <a:cs typeface="Helvetica"/>
              </a:rPr>
              <a:t>17 Sep. 2021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4F1D-9BF2-426A-95D4-9133E79A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D883BE-4D49-4E45-86D7-21CA7632D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D. Dwyer | Neutrino Oscillation at LBNL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8EE8A-E9F2-E146-98FB-A6C8D2B5C5D9}"/>
              </a:ext>
            </a:extLst>
          </p:cNvPr>
          <p:cNvSpPr txBox="1"/>
          <p:nvPr/>
        </p:nvSpPr>
        <p:spPr>
          <a:xfrm>
            <a:off x="96580" y="1042673"/>
            <a:ext cx="757784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Helvetica" pitchFamily="2" charset="0"/>
              </a:rPr>
              <a:t>LArPix</a:t>
            </a:r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:</a:t>
            </a:r>
          </a:p>
          <a:p>
            <a:endParaRPr lang="en-US" sz="200" b="1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Scalable pixelated charge readout system for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LArTPCs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Low-noise, ultra-low power, cryogenic compatible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Leverages commercial partners for scalable production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Complete detector system: anode tile, pixel chips,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   cabling, warm readout, DAQ software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Conceived, designed, executed at LBNL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Progress:</a:t>
            </a:r>
          </a:p>
          <a:p>
            <a:endParaRPr lang="en-US" sz="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Demonstrated commercial production,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  scalability to O(100k) channels: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Provided 4-mm-scale granularity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  in a ton-scale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LArTPC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Selected as default technology for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   the DUNE Near Detector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LArTPC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Future Plans:</a:t>
            </a:r>
          </a:p>
          <a:p>
            <a:endParaRPr lang="en-US" sz="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- Establish &amp; demonstrate scalability upwards of 10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ktons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- Target deployment in a future DUNE Far Detector cavity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353F82-1DA3-C143-8BB5-8E292A4C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242" y="441529"/>
            <a:ext cx="1574680" cy="34769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8D7A7-B77D-3245-A51A-2F36587C0B29}"/>
              </a:ext>
            </a:extLst>
          </p:cNvPr>
          <p:cNvSpPr txBox="1"/>
          <p:nvPr/>
        </p:nvSpPr>
        <p:spPr>
          <a:xfrm>
            <a:off x="8302795" y="-46414"/>
            <a:ext cx="2889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Raw 3D cosmic ray images from 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Prototype </a:t>
            </a:r>
            <a:r>
              <a:rPr lang="en-US" sz="1400" i="1" dirty="0" err="1">
                <a:solidFill>
                  <a:schemeClr val="tx2"/>
                </a:solidFill>
              </a:rPr>
              <a:t>ArgonCube</a:t>
            </a:r>
            <a:r>
              <a:rPr lang="en-US" sz="1400" i="1" dirty="0">
                <a:solidFill>
                  <a:schemeClr val="tx2"/>
                </a:solidFill>
              </a:rPr>
              <a:t> </a:t>
            </a:r>
            <a:r>
              <a:rPr lang="en-US" sz="1400" i="1" dirty="0" err="1">
                <a:solidFill>
                  <a:schemeClr val="tx2"/>
                </a:solidFill>
              </a:rPr>
              <a:t>LArTPC</a:t>
            </a:r>
            <a:r>
              <a:rPr lang="en-US" sz="1400" i="1" dirty="0">
                <a:solidFill>
                  <a:schemeClr val="tx2"/>
                </a:solidFill>
              </a:rPr>
              <a:t> module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180D02-94A5-E348-9529-27099D512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796" y="734821"/>
            <a:ext cx="1515865" cy="1515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649B58-52E2-6140-9E92-04A3CBE11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588942" y="2729751"/>
            <a:ext cx="2585058" cy="19387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1F1587-95F2-BE46-B1E3-2103E30A4C2E}"/>
              </a:ext>
            </a:extLst>
          </p:cNvPr>
          <p:cNvSpPr txBox="1"/>
          <p:nvPr/>
        </p:nvSpPr>
        <p:spPr>
          <a:xfrm>
            <a:off x="5021210" y="411731"/>
            <a:ext cx="12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LArPix-v2 ASIC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A78B25-AAE0-9F45-B39D-1E4DF386949E}"/>
              </a:ext>
            </a:extLst>
          </p:cNvPr>
          <p:cNvSpPr txBox="1"/>
          <p:nvPr/>
        </p:nvSpPr>
        <p:spPr>
          <a:xfrm>
            <a:off x="3993152" y="2421974"/>
            <a:ext cx="1531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LArPix-v2 Pixel Tile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65F746-FF0B-5147-8047-F3827B3B3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248" y="4272199"/>
            <a:ext cx="2585061" cy="19387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DA9E63-24CE-E34D-93F3-D1DB635E47E5}"/>
              </a:ext>
            </a:extLst>
          </p:cNvPr>
          <p:cNvSpPr txBox="1"/>
          <p:nvPr/>
        </p:nvSpPr>
        <p:spPr>
          <a:xfrm>
            <a:off x="6459803" y="3918507"/>
            <a:ext cx="2066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Prototype pixel anode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CE5F6F-55F2-F14B-A210-42325CFC8F38}"/>
              </a:ext>
            </a:extLst>
          </p:cNvPr>
          <p:cNvSpPr txBox="1"/>
          <p:nvPr/>
        </p:nvSpPr>
        <p:spPr>
          <a:xfrm>
            <a:off x="6621513" y="169029"/>
            <a:ext cx="1455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Prototype </a:t>
            </a:r>
            <a:r>
              <a:rPr lang="en-US" sz="1400" i="1" dirty="0" err="1">
                <a:solidFill>
                  <a:schemeClr val="tx2"/>
                </a:solidFill>
              </a:rPr>
              <a:t>LArTPC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7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B4F407-0733-4204-800F-67378DA5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4C97"/>
                </a:solidFill>
              </a:rPr>
              <a:t>Scalable Photon Detection: </a:t>
            </a:r>
            <a:r>
              <a:rPr lang="en-US" sz="2200" dirty="0" err="1">
                <a:solidFill>
                  <a:srgbClr val="004C97"/>
                </a:solidFill>
              </a:rPr>
              <a:t>LightPix</a:t>
            </a:r>
            <a:endParaRPr lang="en-US" sz="2200" dirty="0">
              <a:solidFill>
                <a:srgbClr val="004C97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4F3FF-2D1E-464E-AE0B-B3EFC8CF28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Helvetica"/>
                <a:cs typeface="Helvetica"/>
              </a:rPr>
              <a:t>17 Sep. 2021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4F1D-9BF2-426A-95D4-9133E79A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D883BE-4D49-4E45-86D7-21CA7632D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D. Dwyer | Neutrino Oscillation at LBNL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8EE8A-E9F2-E146-98FB-A6C8D2B5C5D9}"/>
              </a:ext>
            </a:extLst>
          </p:cNvPr>
          <p:cNvSpPr txBox="1"/>
          <p:nvPr/>
        </p:nvSpPr>
        <p:spPr>
          <a:xfrm>
            <a:off x="97598" y="1149530"/>
            <a:ext cx="79457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tx2"/>
                </a:solidFill>
                <a:latin typeface="Helvetica" pitchFamily="2" charset="0"/>
              </a:rPr>
              <a:t>LightPix</a:t>
            </a:r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:</a:t>
            </a:r>
          </a:p>
          <a:p>
            <a:endParaRPr lang="en-US" sz="200" b="1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Adapt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LArPix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system to provide scalable readout for many (e.g. &gt;10</a:t>
            </a:r>
            <a:r>
              <a:rPr lang="en-US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6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) Silicon Photomultipliers 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Provide a path for highly-granular photodetection systems for very large detectors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Progress:</a:t>
            </a:r>
          </a:p>
          <a:p>
            <a:endParaRPr lang="en-US" sz="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Designed and produced a prototype ASIC, supported by LBNL LDRD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- Demonstrated single photoelectron detection with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SiPM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test parts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Helvetica" pitchFamily="2" charset="0"/>
              </a:rPr>
              <a:t>Future Plans:</a:t>
            </a:r>
          </a:p>
          <a:p>
            <a:endParaRPr lang="en-US" sz="400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</a:endParaRP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- Demonstrate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LightPix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technology, and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pursue application within the DUNE program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- Explore applications for future very large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</a:rPr>
              <a:t>   optical neutrino detectors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52AD0E-6922-EB49-89FD-48B133500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68" y="3922009"/>
            <a:ext cx="3944192" cy="236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1B9FC8-9AD4-A549-A9D2-4F8D2FB98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276633" y="830041"/>
            <a:ext cx="3604262" cy="2703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E9E12-4D0D-AA43-A4F1-9BF2C32EBCBE}"/>
              </a:ext>
            </a:extLst>
          </p:cNvPr>
          <p:cNvSpPr txBox="1"/>
          <p:nvPr/>
        </p:nvSpPr>
        <p:spPr>
          <a:xfrm>
            <a:off x="8163500" y="92362"/>
            <a:ext cx="39506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</a:rPr>
              <a:t>LightPix</a:t>
            </a:r>
            <a:r>
              <a:rPr lang="en-US" b="1" dirty="0">
                <a:solidFill>
                  <a:schemeClr val="tx2"/>
                </a:solidFill>
              </a:rPr>
              <a:t> Concept: </a:t>
            </a:r>
          </a:p>
          <a:p>
            <a:r>
              <a:rPr lang="en-US" sz="1400" dirty="0">
                <a:solidFill>
                  <a:schemeClr val="tx2"/>
                </a:solidFill>
              </a:rPr>
              <a:t>Replace charge-collecting pixels with </a:t>
            </a:r>
            <a:r>
              <a:rPr lang="en-US" sz="1400" dirty="0" err="1">
                <a:solidFill>
                  <a:schemeClr val="tx2"/>
                </a:solidFill>
              </a:rPr>
              <a:t>SiPMs</a:t>
            </a:r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>
                <a:solidFill>
                  <a:schemeClr val="tx2"/>
                </a:solidFill>
              </a:rPr>
              <a:t>to provide highly-granular, scalable photodetector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107ED-E6E2-0144-B34E-5CC2BE404C6D}"/>
              </a:ext>
            </a:extLst>
          </p:cNvPr>
          <p:cNvSpPr txBox="1"/>
          <p:nvPr/>
        </p:nvSpPr>
        <p:spPr>
          <a:xfrm>
            <a:off x="8043331" y="3616916"/>
            <a:ext cx="4017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Single photoelectrons observed in bench tests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F095F9-39A4-9F45-8423-D5A6B5CB3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591" y="3520669"/>
            <a:ext cx="2888402" cy="27483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7B6635-D550-654C-A311-1FD4C0D2EE95}"/>
              </a:ext>
            </a:extLst>
          </p:cNvPr>
          <p:cNvSpPr txBox="1"/>
          <p:nvPr/>
        </p:nvSpPr>
        <p:spPr>
          <a:xfrm>
            <a:off x="5338456" y="3197290"/>
            <a:ext cx="2126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Prototype </a:t>
            </a:r>
            <a:r>
              <a:rPr lang="en-US" sz="1600" dirty="0" err="1">
                <a:solidFill>
                  <a:schemeClr val="tx2"/>
                </a:solidFill>
              </a:rPr>
              <a:t>LightPix</a:t>
            </a:r>
            <a:r>
              <a:rPr lang="en-US" sz="1600" dirty="0">
                <a:solidFill>
                  <a:schemeClr val="tx2"/>
                </a:solidFill>
              </a:rPr>
              <a:t> ASIC</a:t>
            </a:r>
          </a:p>
        </p:txBody>
      </p:sp>
    </p:spTree>
    <p:extLst>
      <p:ext uri="{BB962C8B-B14F-4D97-AF65-F5344CB8AC3E}">
        <p14:creationId xmlns:p14="http://schemas.microsoft.com/office/powerpoint/2010/main" val="4208547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B4F407-0733-4204-800F-67378DA5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4C97"/>
                </a:solidFill>
              </a:rPr>
              <a:t>THEIA Concept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4F3FF-2D1E-464E-AE0B-B3EFC8CF28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  <a:latin typeface="Helvetica"/>
                <a:cs typeface="Helvetica"/>
              </a:rPr>
              <a:t>17 Sep. 2021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E4F1D-9BF2-426A-95D4-9133E79A5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>
                <a:solidFill>
                  <a:schemeClr val="tx2"/>
                </a:solidFill>
              </a:rPr>
              <a:pPr>
                <a:defRPr/>
              </a:pPr>
              <a:t>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D883BE-4D49-4E45-86D7-21CA7632D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tx2"/>
                </a:solidFill>
              </a:rPr>
              <a:t>D. Dwyer | Neutrino Oscillation at LBNL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65F74-40E2-C84C-8D5A-17E4E4EDF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09" y="710093"/>
            <a:ext cx="9485522" cy="5589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AD1FB1-0019-E944-93B5-ED082E3B3B5D}"/>
              </a:ext>
            </a:extLst>
          </p:cNvPr>
          <p:cNvSpPr txBox="1"/>
          <p:nvPr/>
        </p:nvSpPr>
        <p:spPr>
          <a:xfrm>
            <a:off x="8846545" y="216974"/>
            <a:ext cx="18614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>
                <a:solidFill>
                  <a:schemeClr val="tx2"/>
                </a:solidFill>
              </a:rPr>
              <a:t>G. </a:t>
            </a:r>
            <a:r>
              <a:rPr lang="en-US" sz="2200" b="1" i="1" dirty="0" err="1">
                <a:solidFill>
                  <a:schemeClr val="tx2"/>
                </a:solidFill>
              </a:rPr>
              <a:t>Orebi</a:t>
            </a:r>
            <a:r>
              <a:rPr lang="en-US" sz="2200" b="1" i="1" dirty="0">
                <a:solidFill>
                  <a:schemeClr val="tx2"/>
                </a:solidFill>
              </a:rPr>
              <a:t>-Gann</a:t>
            </a:r>
          </a:p>
        </p:txBody>
      </p:sp>
    </p:spTree>
    <p:extLst>
      <p:ext uri="{BB962C8B-B14F-4D97-AF65-F5344CB8AC3E}">
        <p14:creationId xmlns:p14="http://schemas.microsoft.com/office/powerpoint/2010/main" val="2352431704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E136C6823184499040EF32FECB2863" ma:contentTypeVersion="12" ma:contentTypeDescription="Create a new document." ma:contentTypeScope="" ma:versionID="86b5167867d8a0c97ef44d66abf3dbbf">
  <xsd:schema xmlns:xsd="http://www.w3.org/2001/XMLSchema" xmlns:xs="http://www.w3.org/2001/XMLSchema" xmlns:p="http://schemas.microsoft.com/office/2006/metadata/properties" xmlns:ns3="217384e2-1cc7-462a-88d5-a9f0c79de128" xmlns:ns4="47630a84-84bd-4c0e-8a4d-0e925dfde686" targetNamespace="http://schemas.microsoft.com/office/2006/metadata/properties" ma:root="true" ma:fieldsID="7129394e52a3b6990431e8a208151742" ns3:_="" ns4:_="">
    <xsd:import namespace="217384e2-1cc7-462a-88d5-a9f0c79de128"/>
    <xsd:import namespace="47630a84-84bd-4c0e-8a4d-0e925dfde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384e2-1cc7-462a-88d5-a9f0c79de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30a84-84bd-4c0e-8a4d-0e925dfde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5A8348-B893-480E-B73E-F68EF07244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28CDF4-6FDF-45D6-AD58-64E5583DF1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7384e2-1cc7-462a-88d5-a9f0c79de128"/>
    <ds:schemaRef ds:uri="47630a84-84bd-4c0e-8a4d-0e925dfde6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1AB8FB-521F-436B-8DB8-AF19661E6E7B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217384e2-1cc7-462a-88d5-a9f0c79de128"/>
    <ds:schemaRef ds:uri="http://www.w3.org/XML/1998/namespace"/>
    <ds:schemaRef ds:uri="http://purl.org/dc/dcmitype/"/>
    <ds:schemaRef ds:uri="http://schemas.microsoft.com/office/infopath/2007/PartnerControls"/>
    <ds:schemaRef ds:uri="47630a84-84bd-4c0e-8a4d-0e925dfde68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40948</TotalTime>
  <Words>882</Words>
  <Application>Microsoft Macintosh PowerPoint</Application>
  <PresentationFormat>Widescreen</PresentationFormat>
  <Paragraphs>186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Lucida Grande</vt:lpstr>
      <vt:lpstr>LBNF Template_051215</vt:lpstr>
      <vt:lpstr>LBNF Content-Footer Theme</vt:lpstr>
      <vt:lpstr>Neutrino Oscillation and LBNL</vt:lpstr>
      <vt:lpstr>LBNL: Strong Track Record in Neutrino Oscillation Physics (1990-2020)</vt:lpstr>
      <vt:lpstr>Upcoming Neutrino Oscillation Measurements: 2020-2030</vt:lpstr>
      <vt:lpstr>DUNE: Focus of DOE-HEP Neutrino Program for next decade+</vt:lpstr>
      <vt:lpstr>Oscillation Sensitivities: DUNE and Hyper-K</vt:lpstr>
      <vt:lpstr>Looking Ahead</vt:lpstr>
      <vt:lpstr>Scalable Pixelated TPCs</vt:lpstr>
      <vt:lpstr>Scalable Photon Detection: LightPix</vt:lpstr>
      <vt:lpstr>THEIA Concept</vt:lpstr>
      <vt:lpstr>Physics at THEIA</vt:lpstr>
      <vt:lpstr>THEIA R&amp;D program at LBNL</vt:lpstr>
      <vt:lpstr>Neutrino Oscillation at LBNL: 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Daniel Dwyer</cp:lastModifiedBy>
  <cp:revision>636</cp:revision>
  <cp:lastPrinted>2020-09-24T05:52:11Z</cp:lastPrinted>
  <dcterms:created xsi:type="dcterms:W3CDTF">2015-04-30T14:29:22Z</dcterms:created>
  <dcterms:modified xsi:type="dcterms:W3CDTF">2021-09-17T20:07:15Z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0x010100FDE136C6823184499040EF32FECB2863</vt:lpwstr>
  </property>
</Properties>
</file>