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280" r:id="rId5"/>
    <p:sldId id="282" r:id="rId6"/>
    <p:sldId id="283" r:id="rId7"/>
    <p:sldId id="290" r:id="rId8"/>
    <p:sldId id="288" r:id="rId9"/>
    <p:sldId id="289" r:id="rId10"/>
    <p:sldId id="287" r:id="rId11"/>
    <p:sldId id="291" r:id="rId12"/>
    <p:sldId id="292" r:id="rId13"/>
    <p:sldId id="285" r:id="rId14"/>
    <p:sldId id="286" r:id="rId15"/>
    <p:sldId id="294" r:id="rId16"/>
    <p:sldId id="293" r:id="rId17"/>
    <p:sldId id="29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5A1E0-A4D9-409E-A765-9CFAD8501237}" v="2706" dt="2020-11-04T22:58:45.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19" autoAdjust="0"/>
  </p:normalViewPr>
  <p:slideViewPr>
    <p:cSldViewPr snapToGrid="0">
      <p:cViewPr varScale="1">
        <p:scale>
          <a:sx n="104" d="100"/>
          <a:sy n="104" d="100"/>
        </p:scale>
        <p:origin x="7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ly Wakeling" userId="a5c30b0cd556ccb0" providerId="LiveId" clId="{2E25A1E0-A4D9-409E-A765-9CFAD8501237}"/>
    <pc:docChg chg="undo custSel mod addSld delSld modSld sldOrd">
      <pc:chgData name="Molly Wakeling" userId="a5c30b0cd556ccb0" providerId="LiveId" clId="{2E25A1E0-A4D9-409E-A765-9CFAD8501237}" dt="2020-11-04T22:58:51.424" v="9142" actId="688"/>
      <pc:docMkLst>
        <pc:docMk/>
      </pc:docMkLst>
      <pc:sldChg chg="modSp mod">
        <pc:chgData name="Molly Wakeling" userId="a5c30b0cd556ccb0" providerId="LiveId" clId="{2E25A1E0-A4D9-409E-A765-9CFAD8501237}" dt="2020-11-02T18:20:23.663" v="1302" actId="20577"/>
        <pc:sldMkLst>
          <pc:docMk/>
          <pc:sldMk cId="535775070" sldId="282"/>
        </pc:sldMkLst>
        <pc:spChg chg="mod">
          <ac:chgData name="Molly Wakeling" userId="a5c30b0cd556ccb0" providerId="LiveId" clId="{2E25A1E0-A4D9-409E-A765-9CFAD8501237}" dt="2020-10-29T21:38:54.890" v="29" actId="20577"/>
          <ac:spMkLst>
            <pc:docMk/>
            <pc:sldMk cId="535775070" sldId="282"/>
            <ac:spMk id="2" creationId="{24FE2AEF-286C-4CB5-9AA3-9901180DFDA6}"/>
          </ac:spMkLst>
        </pc:spChg>
        <pc:spChg chg="mod">
          <ac:chgData name="Molly Wakeling" userId="a5c30b0cd556ccb0" providerId="LiveId" clId="{2E25A1E0-A4D9-409E-A765-9CFAD8501237}" dt="2020-11-02T18:20:23.663" v="1302" actId="20577"/>
          <ac:spMkLst>
            <pc:docMk/>
            <pc:sldMk cId="535775070" sldId="282"/>
            <ac:spMk id="3" creationId="{679D6F1F-7090-45D6-B022-A836C6198A01}"/>
          </ac:spMkLst>
        </pc:spChg>
      </pc:sldChg>
      <pc:sldChg chg="addSp modSp mod modNotesTx">
        <pc:chgData name="Molly Wakeling" userId="a5c30b0cd556ccb0" providerId="LiveId" clId="{2E25A1E0-A4D9-409E-A765-9CFAD8501237}" dt="2020-11-04T22:37:40.560" v="8789" actId="20577"/>
        <pc:sldMkLst>
          <pc:docMk/>
          <pc:sldMk cId="2547268182" sldId="283"/>
        </pc:sldMkLst>
        <pc:spChg chg="mod">
          <ac:chgData name="Molly Wakeling" userId="a5c30b0cd556ccb0" providerId="LiveId" clId="{2E25A1E0-A4D9-409E-A765-9CFAD8501237}" dt="2020-10-29T21:38:47.343" v="20" actId="20577"/>
          <ac:spMkLst>
            <pc:docMk/>
            <pc:sldMk cId="2547268182" sldId="283"/>
            <ac:spMk id="2" creationId="{1FCA598C-B95B-4A95-918A-FCA019E66138}"/>
          </ac:spMkLst>
        </pc:spChg>
        <pc:spChg chg="mod">
          <ac:chgData name="Molly Wakeling" userId="a5c30b0cd556ccb0" providerId="LiveId" clId="{2E25A1E0-A4D9-409E-A765-9CFAD8501237}" dt="2020-11-04T22:35:57.764" v="8752" actId="27636"/>
          <ac:spMkLst>
            <pc:docMk/>
            <pc:sldMk cId="2547268182" sldId="283"/>
            <ac:spMk id="3" creationId="{05364F58-F33C-4795-B4ED-6D0B4449B250}"/>
          </ac:spMkLst>
        </pc:spChg>
        <pc:spChg chg="add mod">
          <ac:chgData name="Molly Wakeling" userId="a5c30b0cd556ccb0" providerId="LiveId" clId="{2E25A1E0-A4D9-409E-A765-9CFAD8501237}" dt="2020-11-04T22:36:40.209" v="8769" actId="1076"/>
          <ac:spMkLst>
            <pc:docMk/>
            <pc:sldMk cId="2547268182" sldId="283"/>
            <ac:spMk id="4" creationId="{299145B8-CF51-41A9-A9D5-89CA08EB314E}"/>
          </ac:spMkLst>
        </pc:spChg>
        <pc:picChg chg="add mod">
          <ac:chgData name="Molly Wakeling" userId="a5c30b0cd556ccb0" providerId="LiveId" clId="{2E25A1E0-A4D9-409E-A765-9CFAD8501237}" dt="2020-11-04T22:36:06.452" v="8756" actId="14100"/>
          <ac:picMkLst>
            <pc:docMk/>
            <pc:sldMk cId="2547268182" sldId="283"/>
            <ac:picMk id="2050" creationId="{53BC35C7-FC57-4A35-B93C-70ACE0B1539D}"/>
          </ac:picMkLst>
        </pc:picChg>
      </pc:sldChg>
      <pc:sldChg chg="modSp new del mod">
        <pc:chgData name="Molly Wakeling" userId="a5c30b0cd556ccb0" providerId="LiveId" clId="{2E25A1E0-A4D9-409E-A765-9CFAD8501237}" dt="2020-11-04T22:23:25.773" v="8734" actId="47"/>
        <pc:sldMkLst>
          <pc:docMk/>
          <pc:sldMk cId="1345104165" sldId="284"/>
        </pc:sldMkLst>
        <pc:spChg chg="mod">
          <ac:chgData name="Molly Wakeling" userId="a5c30b0cd556ccb0" providerId="LiveId" clId="{2E25A1E0-A4D9-409E-A765-9CFAD8501237}" dt="2020-11-03T19:08:41.903" v="6065" actId="20577"/>
          <ac:spMkLst>
            <pc:docMk/>
            <pc:sldMk cId="1345104165" sldId="284"/>
            <ac:spMk id="2" creationId="{ED167BA3-6DDC-45E2-A8A7-E00B9E7B3CD6}"/>
          </ac:spMkLst>
        </pc:spChg>
        <pc:spChg chg="mod">
          <ac:chgData name="Molly Wakeling" userId="a5c30b0cd556ccb0" providerId="LiveId" clId="{2E25A1E0-A4D9-409E-A765-9CFAD8501237}" dt="2020-11-03T19:08:34.410" v="6055" actId="20577"/>
          <ac:spMkLst>
            <pc:docMk/>
            <pc:sldMk cId="1345104165" sldId="284"/>
            <ac:spMk id="3" creationId="{9A180BC6-8A5C-4F77-8ECB-D6665ED949E6}"/>
          </ac:spMkLst>
        </pc:spChg>
      </pc:sldChg>
      <pc:sldChg chg="addSp delSp modSp new mod ord modNotesTx">
        <pc:chgData name="Molly Wakeling" userId="a5c30b0cd556ccb0" providerId="LiveId" clId="{2E25A1E0-A4D9-409E-A765-9CFAD8501237}" dt="2020-11-04T22:53:12.351" v="9036" actId="1076"/>
        <pc:sldMkLst>
          <pc:docMk/>
          <pc:sldMk cId="178273446" sldId="285"/>
        </pc:sldMkLst>
        <pc:spChg chg="mod">
          <ac:chgData name="Molly Wakeling" userId="a5c30b0cd556ccb0" providerId="LiveId" clId="{2E25A1E0-A4D9-409E-A765-9CFAD8501237}" dt="2020-10-29T21:39:15.936" v="85" actId="20577"/>
          <ac:spMkLst>
            <pc:docMk/>
            <pc:sldMk cId="178273446" sldId="285"/>
            <ac:spMk id="2" creationId="{158E9C56-F855-47A7-992D-C0AD38F19EC4}"/>
          </ac:spMkLst>
        </pc:spChg>
        <pc:spChg chg="mod">
          <ac:chgData name="Molly Wakeling" userId="a5c30b0cd556ccb0" providerId="LiveId" clId="{2E25A1E0-A4D9-409E-A765-9CFAD8501237}" dt="2020-11-03T22:20:12.446" v="7897" actId="14100"/>
          <ac:spMkLst>
            <pc:docMk/>
            <pc:sldMk cId="178273446" sldId="285"/>
            <ac:spMk id="3" creationId="{9ABCE118-1EF5-40AA-A8E6-7D8323A1D049}"/>
          </ac:spMkLst>
        </pc:spChg>
        <pc:spChg chg="add mod">
          <ac:chgData name="Molly Wakeling" userId="a5c30b0cd556ccb0" providerId="LiveId" clId="{2E25A1E0-A4D9-409E-A765-9CFAD8501237}" dt="2020-11-04T22:53:12.351" v="9036" actId="1076"/>
          <ac:spMkLst>
            <pc:docMk/>
            <pc:sldMk cId="178273446" sldId="285"/>
            <ac:spMk id="4" creationId="{DD5DFB6F-C151-4BD8-A739-54D1CF723BF9}"/>
          </ac:spMkLst>
        </pc:spChg>
        <pc:spChg chg="add mod">
          <ac:chgData name="Molly Wakeling" userId="a5c30b0cd556ccb0" providerId="LiveId" clId="{2E25A1E0-A4D9-409E-A765-9CFAD8501237}" dt="2020-11-04T22:53:12.351" v="9036" actId="1076"/>
          <ac:spMkLst>
            <pc:docMk/>
            <pc:sldMk cId="178273446" sldId="285"/>
            <ac:spMk id="5" creationId="{2B38F30E-DE14-4513-86B9-7C4A6BA9E99B}"/>
          </ac:spMkLst>
        </pc:spChg>
        <pc:picChg chg="add mod">
          <ac:chgData name="Molly Wakeling" userId="a5c30b0cd556ccb0" providerId="LiveId" clId="{2E25A1E0-A4D9-409E-A765-9CFAD8501237}" dt="2020-11-04T22:53:12.351" v="9036" actId="1076"/>
          <ac:picMkLst>
            <pc:docMk/>
            <pc:sldMk cId="178273446" sldId="285"/>
            <ac:picMk id="6" creationId="{23926B53-3E4B-4D44-AA21-C480CA467CED}"/>
          </ac:picMkLst>
        </pc:picChg>
        <pc:picChg chg="add mod">
          <ac:chgData name="Molly Wakeling" userId="a5c30b0cd556ccb0" providerId="LiveId" clId="{2E25A1E0-A4D9-409E-A765-9CFAD8501237}" dt="2020-11-04T22:53:12.351" v="9036" actId="1076"/>
          <ac:picMkLst>
            <pc:docMk/>
            <pc:sldMk cId="178273446" sldId="285"/>
            <ac:picMk id="3074" creationId="{6764EEB8-95BC-425A-B53D-286107445DEA}"/>
          </ac:picMkLst>
        </pc:picChg>
        <pc:picChg chg="add del mod">
          <ac:chgData name="Molly Wakeling" userId="a5c30b0cd556ccb0" providerId="LiveId" clId="{2E25A1E0-A4D9-409E-A765-9CFAD8501237}" dt="2020-11-04T22:52:22.962" v="8989" actId="478"/>
          <ac:picMkLst>
            <pc:docMk/>
            <pc:sldMk cId="178273446" sldId="285"/>
            <ac:picMk id="3076" creationId="{7601B409-45D5-4F7F-8F20-A6F4ACD64560}"/>
          </ac:picMkLst>
        </pc:picChg>
      </pc:sldChg>
      <pc:sldChg chg="addSp modSp new mod ord">
        <pc:chgData name="Molly Wakeling" userId="a5c30b0cd556ccb0" providerId="LiveId" clId="{2E25A1E0-A4D9-409E-A765-9CFAD8501237}" dt="2020-11-04T22:55:43.962" v="9084" actId="1076"/>
        <pc:sldMkLst>
          <pc:docMk/>
          <pc:sldMk cId="923633761" sldId="286"/>
        </pc:sldMkLst>
        <pc:spChg chg="mod">
          <ac:chgData name="Molly Wakeling" userId="a5c30b0cd556ccb0" providerId="LiveId" clId="{2E25A1E0-A4D9-409E-A765-9CFAD8501237}" dt="2020-10-29T21:39:21.413" v="104" actId="20577"/>
          <ac:spMkLst>
            <pc:docMk/>
            <pc:sldMk cId="923633761" sldId="286"/>
            <ac:spMk id="2" creationId="{6A429623-C145-4E5C-8406-D6B5DFA62610}"/>
          </ac:spMkLst>
        </pc:spChg>
        <pc:spChg chg="mod">
          <ac:chgData name="Molly Wakeling" userId="a5c30b0cd556ccb0" providerId="LiveId" clId="{2E25A1E0-A4D9-409E-A765-9CFAD8501237}" dt="2020-11-03T22:24:40.171" v="8212" actId="14100"/>
          <ac:spMkLst>
            <pc:docMk/>
            <pc:sldMk cId="923633761" sldId="286"/>
            <ac:spMk id="3" creationId="{F06D0353-F64F-4999-822B-81B37E57B959}"/>
          </ac:spMkLst>
        </pc:spChg>
        <pc:spChg chg="add mod">
          <ac:chgData name="Molly Wakeling" userId="a5c30b0cd556ccb0" providerId="LiveId" clId="{2E25A1E0-A4D9-409E-A765-9CFAD8501237}" dt="2020-11-04T22:54:45.924" v="9056" actId="1076"/>
          <ac:spMkLst>
            <pc:docMk/>
            <pc:sldMk cId="923633761" sldId="286"/>
            <ac:spMk id="4" creationId="{2574A4CC-84A5-4D5B-938E-C134E6D3D5E7}"/>
          </ac:spMkLst>
        </pc:spChg>
        <pc:spChg chg="add mod">
          <ac:chgData name="Molly Wakeling" userId="a5c30b0cd556ccb0" providerId="LiveId" clId="{2E25A1E0-A4D9-409E-A765-9CFAD8501237}" dt="2020-11-04T22:55:43.962" v="9084" actId="1076"/>
          <ac:spMkLst>
            <pc:docMk/>
            <pc:sldMk cId="923633761" sldId="286"/>
            <ac:spMk id="6" creationId="{5A44EDDA-DB0F-42B6-BAB2-935BCDE719EB}"/>
          </ac:spMkLst>
        </pc:spChg>
        <pc:picChg chg="add mod">
          <ac:chgData name="Molly Wakeling" userId="a5c30b0cd556ccb0" providerId="LiveId" clId="{2E25A1E0-A4D9-409E-A765-9CFAD8501237}" dt="2020-11-04T22:54:32.210" v="9039" actId="1076"/>
          <ac:picMkLst>
            <pc:docMk/>
            <pc:sldMk cId="923633761" sldId="286"/>
            <ac:picMk id="4098" creationId="{4F476722-6569-4A85-9393-8AC56442B492}"/>
          </ac:picMkLst>
        </pc:picChg>
        <pc:picChg chg="add mod">
          <ac:chgData name="Molly Wakeling" userId="a5c30b0cd556ccb0" providerId="LiveId" clId="{2E25A1E0-A4D9-409E-A765-9CFAD8501237}" dt="2020-11-04T22:55:30.948" v="9061" actId="1076"/>
          <ac:picMkLst>
            <pc:docMk/>
            <pc:sldMk cId="923633761" sldId="286"/>
            <ac:picMk id="4100" creationId="{165E90B7-52BC-458E-9D98-312DC0E98485}"/>
          </ac:picMkLst>
        </pc:picChg>
      </pc:sldChg>
      <pc:sldChg chg="addSp modSp new mod modNotesTx">
        <pc:chgData name="Molly Wakeling" userId="a5c30b0cd556ccb0" providerId="LiveId" clId="{2E25A1E0-A4D9-409E-A765-9CFAD8501237}" dt="2020-11-03T00:28:09.366" v="6054" actId="20577"/>
        <pc:sldMkLst>
          <pc:docMk/>
          <pc:sldMk cId="1106417388" sldId="287"/>
        </pc:sldMkLst>
        <pc:spChg chg="mod">
          <ac:chgData name="Molly Wakeling" userId="a5c30b0cd556ccb0" providerId="LiveId" clId="{2E25A1E0-A4D9-409E-A765-9CFAD8501237}" dt="2020-10-29T22:50:24.426" v="564" actId="20577"/>
          <ac:spMkLst>
            <pc:docMk/>
            <pc:sldMk cId="1106417388" sldId="287"/>
            <ac:spMk id="2" creationId="{A66F5F06-D178-4A44-A6DF-FD44FFD0346F}"/>
          </ac:spMkLst>
        </pc:spChg>
        <pc:spChg chg="mod">
          <ac:chgData name="Molly Wakeling" userId="a5c30b0cd556ccb0" providerId="LiveId" clId="{2E25A1E0-A4D9-409E-A765-9CFAD8501237}" dt="2020-11-03T00:20:56.731" v="5691" actId="20577"/>
          <ac:spMkLst>
            <pc:docMk/>
            <pc:sldMk cId="1106417388" sldId="287"/>
            <ac:spMk id="3" creationId="{3E1E2BD1-C540-4CCB-B643-AD5838D82241}"/>
          </ac:spMkLst>
        </pc:spChg>
        <pc:spChg chg="add mod">
          <ac:chgData name="Molly Wakeling" userId="a5c30b0cd556ccb0" providerId="LiveId" clId="{2E25A1E0-A4D9-409E-A765-9CFAD8501237}" dt="2020-11-03T00:20:39.058" v="5643" actId="1076"/>
          <ac:spMkLst>
            <pc:docMk/>
            <pc:sldMk cId="1106417388" sldId="287"/>
            <ac:spMk id="4" creationId="{F0429263-6ED5-486C-A99D-2DF092315E67}"/>
          </ac:spMkLst>
        </pc:spChg>
      </pc:sldChg>
      <pc:sldChg chg="addSp delSp modSp new mod">
        <pc:chgData name="Molly Wakeling" userId="a5c30b0cd556ccb0" providerId="LiveId" clId="{2E25A1E0-A4D9-409E-A765-9CFAD8501237}" dt="2020-11-04T22:46:34.891" v="8925" actId="1076"/>
        <pc:sldMkLst>
          <pc:docMk/>
          <pc:sldMk cId="323753281" sldId="288"/>
        </pc:sldMkLst>
        <pc:spChg chg="mod">
          <ac:chgData name="Molly Wakeling" userId="a5c30b0cd556ccb0" providerId="LiveId" clId="{2E25A1E0-A4D9-409E-A765-9CFAD8501237}" dt="2020-11-02T22:08:58.028" v="1365"/>
          <ac:spMkLst>
            <pc:docMk/>
            <pc:sldMk cId="323753281" sldId="288"/>
            <ac:spMk id="2" creationId="{2F048F14-693F-43E1-B827-6FA39409935A}"/>
          </ac:spMkLst>
        </pc:spChg>
        <pc:spChg chg="mod">
          <ac:chgData name="Molly Wakeling" userId="a5c30b0cd556ccb0" providerId="LiveId" clId="{2E25A1E0-A4D9-409E-A765-9CFAD8501237}" dt="2020-11-02T22:55:00.693" v="3151" actId="27636"/>
          <ac:spMkLst>
            <pc:docMk/>
            <pc:sldMk cId="323753281" sldId="288"/>
            <ac:spMk id="3" creationId="{B4AE7068-E34E-47C5-8CC3-22FA18E6BE9D}"/>
          </ac:spMkLst>
        </pc:spChg>
        <pc:spChg chg="add del">
          <ac:chgData name="Molly Wakeling" userId="a5c30b0cd556ccb0" providerId="LiveId" clId="{2E25A1E0-A4D9-409E-A765-9CFAD8501237}" dt="2020-11-04T22:45:51.002" v="8916"/>
          <ac:spMkLst>
            <pc:docMk/>
            <pc:sldMk cId="323753281" sldId="288"/>
            <ac:spMk id="4" creationId="{481B908C-F1D6-4BC7-93A7-212AB13D9AC4}"/>
          </ac:spMkLst>
        </pc:spChg>
        <pc:spChg chg="add mod ord">
          <ac:chgData name="Molly Wakeling" userId="a5c30b0cd556ccb0" providerId="LiveId" clId="{2E25A1E0-A4D9-409E-A765-9CFAD8501237}" dt="2020-11-04T22:46:34.891" v="8925" actId="1076"/>
          <ac:spMkLst>
            <pc:docMk/>
            <pc:sldMk cId="323753281" sldId="288"/>
            <ac:spMk id="5" creationId="{89E93C2D-C08C-4507-9BC4-9AA502B45E67}"/>
          </ac:spMkLst>
        </pc:spChg>
        <pc:grpChg chg="add mod">
          <ac:chgData name="Molly Wakeling" userId="a5c30b0cd556ccb0" providerId="LiveId" clId="{2E25A1E0-A4D9-409E-A765-9CFAD8501237}" dt="2020-11-04T22:46:34.891" v="8925" actId="1076"/>
          <ac:grpSpMkLst>
            <pc:docMk/>
            <pc:sldMk cId="323753281" sldId="288"/>
            <ac:grpSpMk id="6" creationId="{D7C97D10-9D15-462A-8500-1CA0C5EA4997}"/>
          </ac:grpSpMkLst>
        </pc:grpChg>
        <pc:picChg chg="add mod">
          <ac:chgData name="Molly Wakeling" userId="a5c30b0cd556ccb0" providerId="LiveId" clId="{2E25A1E0-A4D9-409E-A765-9CFAD8501237}" dt="2020-11-04T22:46:34.891" v="8925" actId="1076"/>
          <ac:picMkLst>
            <pc:docMk/>
            <pc:sldMk cId="323753281" sldId="288"/>
            <ac:picMk id="2052" creationId="{10AE21E8-42A2-40CC-9172-0C58D426E925}"/>
          </ac:picMkLst>
        </pc:picChg>
      </pc:sldChg>
      <pc:sldChg chg="addSp modSp new mod">
        <pc:chgData name="Molly Wakeling" userId="a5c30b0cd556ccb0" providerId="LiveId" clId="{2E25A1E0-A4D9-409E-A765-9CFAD8501237}" dt="2020-11-03T00:15:12.626" v="5437" actId="20577"/>
        <pc:sldMkLst>
          <pc:docMk/>
          <pc:sldMk cId="1814021616" sldId="289"/>
        </pc:sldMkLst>
        <pc:spChg chg="mod">
          <ac:chgData name="Molly Wakeling" userId="a5c30b0cd556ccb0" providerId="LiveId" clId="{2E25A1E0-A4D9-409E-A765-9CFAD8501237}" dt="2020-11-02T22:28:33.422" v="2354"/>
          <ac:spMkLst>
            <pc:docMk/>
            <pc:sldMk cId="1814021616" sldId="289"/>
            <ac:spMk id="2" creationId="{6B358E11-65BA-4668-9A11-BE94FA151797}"/>
          </ac:spMkLst>
        </pc:spChg>
        <pc:spChg chg="mod">
          <ac:chgData name="Molly Wakeling" userId="a5c30b0cd556ccb0" providerId="LiveId" clId="{2E25A1E0-A4D9-409E-A765-9CFAD8501237}" dt="2020-11-03T00:15:12.626" v="5437" actId="20577"/>
          <ac:spMkLst>
            <pc:docMk/>
            <pc:sldMk cId="1814021616" sldId="289"/>
            <ac:spMk id="3" creationId="{445D9F40-C5CA-4554-B1DD-2D5517964491}"/>
          </ac:spMkLst>
        </pc:spChg>
        <pc:spChg chg="add mod">
          <ac:chgData name="Molly Wakeling" userId="a5c30b0cd556ccb0" providerId="LiveId" clId="{2E25A1E0-A4D9-409E-A765-9CFAD8501237}" dt="2020-11-02T23:13:40.592" v="4429" actId="1076"/>
          <ac:spMkLst>
            <pc:docMk/>
            <pc:sldMk cId="1814021616" sldId="289"/>
            <ac:spMk id="4" creationId="{C8B61077-47A3-424F-BD35-0FC07072C134}"/>
          </ac:spMkLst>
        </pc:spChg>
        <pc:picChg chg="add mod">
          <ac:chgData name="Molly Wakeling" userId="a5c30b0cd556ccb0" providerId="LiveId" clId="{2E25A1E0-A4D9-409E-A765-9CFAD8501237}" dt="2020-11-02T23:13:46.517" v="4431" actId="14100"/>
          <ac:picMkLst>
            <pc:docMk/>
            <pc:sldMk cId="1814021616" sldId="289"/>
            <ac:picMk id="1026" creationId="{4DBB99F5-8D9E-4B72-BFFB-9FB6E30A3282}"/>
          </ac:picMkLst>
        </pc:picChg>
      </pc:sldChg>
      <pc:sldChg chg="addSp delSp modSp new mod">
        <pc:chgData name="Molly Wakeling" userId="a5c30b0cd556ccb0" providerId="LiveId" clId="{2E25A1E0-A4D9-409E-A765-9CFAD8501237}" dt="2020-11-04T22:45:07.546" v="8914" actId="1076"/>
        <pc:sldMkLst>
          <pc:docMk/>
          <pc:sldMk cId="1611523731" sldId="290"/>
        </pc:sldMkLst>
        <pc:spChg chg="mod">
          <ac:chgData name="Molly Wakeling" userId="a5c30b0cd556ccb0" providerId="LiveId" clId="{2E25A1E0-A4D9-409E-A765-9CFAD8501237}" dt="2020-11-02T22:56:29.298" v="3153"/>
          <ac:spMkLst>
            <pc:docMk/>
            <pc:sldMk cId="1611523731" sldId="290"/>
            <ac:spMk id="2" creationId="{F7B20917-3F78-4D5F-ACE8-A9BE9668BE52}"/>
          </ac:spMkLst>
        </pc:spChg>
        <pc:spChg chg="mod">
          <ac:chgData name="Molly Wakeling" userId="a5c30b0cd556ccb0" providerId="LiveId" clId="{2E25A1E0-A4D9-409E-A765-9CFAD8501237}" dt="2020-11-04T22:37:47.489" v="8791" actId="27636"/>
          <ac:spMkLst>
            <pc:docMk/>
            <pc:sldMk cId="1611523731" sldId="290"/>
            <ac:spMk id="3" creationId="{88AD56B7-2603-4AA2-8067-65E9B3C8BAE8}"/>
          </ac:spMkLst>
        </pc:spChg>
        <pc:spChg chg="add mod">
          <ac:chgData name="Molly Wakeling" userId="a5c30b0cd556ccb0" providerId="LiveId" clId="{2E25A1E0-A4D9-409E-A765-9CFAD8501237}" dt="2020-11-04T22:43:03.020" v="8818" actId="1076"/>
          <ac:spMkLst>
            <pc:docMk/>
            <pc:sldMk cId="1611523731" sldId="290"/>
            <ac:spMk id="4" creationId="{4AA70166-FBA3-4D88-8781-49517B9010E3}"/>
          </ac:spMkLst>
        </pc:spChg>
        <pc:spChg chg="add mod">
          <ac:chgData name="Molly Wakeling" userId="a5c30b0cd556ccb0" providerId="LiveId" clId="{2E25A1E0-A4D9-409E-A765-9CFAD8501237}" dt="2020-11-04T22:44:04.358" v="8838" actId="20577"/>
          <ac:spMkLst>
            <pc:docMk/>
            <pc:sldMk cId="1611523731" sldId="290"/>
            <ac:spMk id="5" creationId="{7D4ACEB8-E22C-41DC-AE75-046DE1AC5ABE}"/>
          </ac:spMkLst>
        </pc:spChg>
        <pc:spChg chg="add mod">
          <ac:chgData name="Molly Wakeling" userId="a5c30b0cd556ccb0" providerId="LiveId" clId="{2E25A1E0-A4D9-409E-A765-9CFAD8501237}" dt="2020-11-04T22:44:38.403" v="8910" actId="20577"/>
          <ac:spMkLst>
            <pc:docMk/>
            <pc:sldMk cId="1611523731" sldId="290"/>
            <ac:spMk id="7" creationId="{4A7D4F51-E9B1-47D1-9F2B-DA6124465B7D}"/>
          </ac:spMkLst>
        </pc:spChg>
        <pc:picChg chg="add mod">
          <ac:chgData name="Molly Wakeling" userId="a5c30b0cd556ccb0" providerId="LiveId" clId="{2E25A1E0-A4D9-409E-A765-9CFAD8501237}" dt="2020-11-04T22:45:07.546" v="8914" actId="1076"/>
          <ac:picMkLst>
            <pc:docMk/>
            <pc:sldMk cId="1611523731" sldId="290"/>
            <ac:picMk id="1026" creationId="{B400160D-A362-481B-B4A7-1B4C9FF59990}"/>
          </ac:picMkLst>
        </pc:picChg>
        <pc:picChg chg="add del mod">
          <ac:chgData name="Molly Wakeling" userId="a5c30b0cd556ccb0" providerId="LiveId" clId="{2E25A1E0-A4D9-409E-A765-9CFAD8501237}" dt="2020-11-04T22:44:46.922" v="8911" actId="478"/>
          <ac:picMkLst>
            <pc:docMk/>
            <pc:sldMk cId="1611523731" sldId="290"/>
            <ac:picMk id="3074" creationId="{3ACE5C45-109C-423E-B573-ED19ED7890E3}"/>
          </ac:picMkLst>
        </pc:picChg>
      </pc:sldChg>
      <pc:sldChg chg="addSp modSp add mod">
        <pc:chgData name="Molly Wakeling" userId="a5c30b0cd556ccb0" providerId="LiveId" clId="{2E25A1E0-A4D9-409E-A765-9CFAD8501237}" dt="2020-11-03T21:31:38.661" v="6607" actId="14100"/>
        <pc:sldMkLst>
          <pc:docMk/>
          <pc:sldMk cId="2624736202" sldId="291"/>
        </pc:sldMkLst>
        <pc:spChg chg="mod">
          <ac:chgData name="Molly Wakeling" userId="a5c30b0cd556ccb0" providerId="LiveId" clId="{2E25A1E0-A4D9-409E-A765-9CFAD8501237}" dt="2020-11-03T19:08:49.701" v="6079" actId="20577"/>
          <ac:spMkLst>
            <pc:docMk/>
            <pc:sldMk cId="2624736202" sldId="291"/>
            <ac:spMk id="2" creationId="{ED167BA3-6DDC-45E2-A8A7-E00B9E7B3CD6}"/>
          </ac:spMkLst>
        </pc:spChg>
        <pc:spChg chg="mod">
          <ac:chgData name="Molly Wakeling" userId="a5c30b0cd556ccb0" providerId="LiveId" clId="{2E25A1E0-A4D9-409E-A765-9CFAD8501237}" dt="2020-11-03T21:31:38.661" v="6607" actId="14100"/>
          <ac:spMkLst>
            <pc:docMk/>
            <pc:sldMk cId="2624736202" sldId="291"/>
            <ac:spMk id="3" creationId="{9A180BC6-8A5C-4F77-8ECB-D6665ED949E6}"/>
          </ac:spMkLst>
        </pc:spChg>
        <pc:picChg chg="add mod">
          <ac:chgData name="Molly Wakeling" userId="a5c30b0cd556ccb0" providerId="LiveId" clId="{2E25A1E0-A4D9-409E-A765-9CFAD8501237}" dt="2020-11-03T21:31:36.138" v="6606" actId="14100"/>
          <ac:picMkLst>
            <pc:docMk/>
            <pc:sldMk cId="2624736202" sldId="291"/>
            <ac:picMk id="4" creationId="{FB7C05DD-96ED-45CE-A99B-00F89B6C71A6}"/>
          </ac:picMkLst>
        </pc:picChg>
      </pc:sldChg>
      <pc:sldChg chg="addSp delSp modSp new mod">
        <pc:chgData name="Molly Wakeling" userId="a5c30b0cd556ccb0" providerId="LiveId" clId="{2E25A1E0-A4D9-409E-A765-9CFAD8501237}" dt="2020-11-03T21:26:09.339" v="6581" actId="1076"/>
        <pc:sldMkLst>
          <pc:docMk/>
          <pc:sldMk cId="566387845" sldId="292"/>
        </pc:sldMkLst>
        <pc:spChg chg="mod">
          <ac:chgData name="Molly Wakeling" userId="a5c30b0cd556ccb0" providerId="LiveId" clId="{2E25A1E0-A4D9-409E-A765-9CFAD8501237}" dt="2020-11-03T19:39:22.733" v="6472"/>
          <ac:spMkLst>
            <pc:docMk/>
            <pc:sldMk cId="566387845" sldId="292"/>
            <ac:spMk id="2" creationId="{EB8814F7-F057-4116-9D40-263B31632712}"/>
          </ac:spMkLst>
        </pc:spChg>
        <pc:spChg chg="mod">
          <ac:chgData name="Molly Wakeling" userId="a5c30b0cd556ccb0" providerId="LiveId" clId="{2E25A1E0-A4D9-409E-A765-9CFAD8501237}" dt="2020-11-03T21:25:04.172" v="6552" actId="27636"/>
          <ac:spMkLst>
            <pc:docMk/>
            <pc:sldMk cId="566387845" sldId="292"/>
            <ac:spMk id="3" creationId="{A45C9B0D-34CE-482E-86AC-BFBFB3B1FD3D}"/>
          </ac:spMkLst>
        </pc:spChg>
        <pc:spChg chg="add del">
          <ac:chgData name="Molly Wakeling" userId="a5c30b0cd556ccb0" providerId="LiveId" clId="{2E25A1E0-A4D9-409E-A765-9CFAD8501237}" dt="2020-11-03T21:25:05.648" v="6554" actId="22"/>
          <ac:spMkLst>
            <pc:docMk/>
            <pc:sldMk cId="566387845" sldId="292"/>
            <ac:spMk id="5" creationId="{95253EE5-96D8-4978-922D-C85A0D0AB75C}"/>
          </ac:spMkLst>
        </pc:spChg>
        <pc:spChg chg="add mod">
          <ac:chgData name="Molly Wakeling" userId="a5c30b0cd556ccb0" providerId="LiveId" clId="{2E25A1E0-A4D9-409E-A765-9CFAD8501237}" dt="2020-11-03T21:26:09.339" v="6581" actId="1076"/>
          <ac:spMkLst>
            <pc:docMk/>
            <pc:sldMk cId="566387845" sldId="292"/>
            <ac:spMk id="7" creationId="{AD6FACF6-4B69-43FA-904B-192E489E467D}"/>
          </ac:spMkLst>
        </pc:spChg>
        <pc:picChg chg="add mod">
          <ac:chgData name="Molly Wakeling" userId="a5c30b0cd556ccb0" providerId="LiveId" clId="{2E25A1E0-A4D9-409E-A765-9CFAD8501237}" dt="2020-11-03T21:25:35.784" v="6557" actId="1076"/>
          <ac:picMkLst>
            <pc:docMk/>
            <pc:sldMk cId="566387845" sldId="292"/>
            <ac:picMk id="6" creationId="{5E5B8D2E-EBD5-4955-8DC3-26A23ABC1AFD}"/>
          </ac:picMkLst>
        </pc:picChg>
      </pc:sldChg>
      <pc:sldChg chg="modSp new mod">
        <pc:chgData name="Molly Wakeling" userId="a5c30b0cd556ccb0" providerId="LiveId" clId="{2E25A1E0-A4D9-409E-A765-9CFAD8501237}" dt="2020-11-03T22:26:54.119" v="8218" actId="27636"/>
        <pc:sldMkLst>
          <pc:docMk/>
          <pc:sldMk cId="3440684861" sldId="293"/>
        </pc:sldMkLst>
        <pc:spChg chg="mod">
          <ac:chgData name="Molly Wakeling" userId="a5c30b0cd556ccb0" providerId="LiveId" clId="{2E25A1E0-A4D9-409E-A765-9CFAD8501237}" dt="2020-11-03T21:32:06" v="6617" actId="20577"/>
          <ac:spMkLst>
            <pc:docMk/>
            <pc:sldMk cId="3440684861" sldId="293"/>
            <ac:spMk id="2" creationId="{F2CAD53B-550C-4185-B4E2-0ADAFA054A0C}"/>
          </ac:spMkLst>
        </pc:spChg>
        <pc:spChg chg="mod">
          <ac:chgData name="Molly Wakeling" userId="a5c30b0cd556ccb0" providerId="LiveId" clId="{2E25A1E0-A4D9-409E-A765-9CFAD8501237}" dt="2020-11-03T22:26:54.119" v="8218" actId="27636"/>
          <ac:spMkLst>
            <pc:docMk/>
            <pc:sldMk cId="3440684861" sldId="293"/>
            <ac:spMk id="3" creationId="{9315CF2E-6BDC-4D8A-828F-3A107F070E04}"/>
          </ac:spMkLst>
        </pc:spChg>
      </pc:sldChg>
      <pc:sldChg chg="addSp modSp new mod">
        <pc:chgData name="Molly Wakeling" userId="a5c30b0cd556ccb0" providerId="LiveId" clId="{2E25A1E0-A4D9-409E-A765-9CFAD8501237}" dt="2020-11-04T22:58:51.424" v="9142" actId="688"/>
        <pc:sldMkLst>
          <pc:docMk/>
          <pc:sldMk cId="3656550833" sldId="294"/>
        </pc:sldMkLst>
        <pc:spChg chg="mod">
          <ac:chgData name="Molly Wakeling" userId="a5c30b0cd556ccb0" providerId="LiveId" clId="{2E25A1E0-A4D9-409E-A765-9CFAD8501237}" dt="2020-11-03T21:46:13.114" v="6767" actId="5793"/>
          <ac:spMkLst>
            <pc:docMk/>
            <pc:sldMk cId="3656550833" sldId="294"/>
            <ac:spMk id="2" creationId="{E614CE06-9542-4799-A74E-58D1A7528846}"/>
          </ac:spMkLst>
        </pc:spChg>
        <pc:spChg chg="mod">
          <ac:chgData name="Molly Wakeling" userId="a5c30b0cd556ccb0" providerId="LiveId" clId="{2E25A1E0-A4D9-409E-A765-9CFAD8501237}" dt="2020-11-04T22:57:30.729" v="9105" actId="1076"/>
          <ac:spMkLst>
            <pc:docMk/>
            <pc:sldMk cId="3656550833" sldId="294"/>
            <ac:spMk id="3" creationId="{A8551169-3CF5-4875-AE22-81BDBA03BC5D}"/>
          </ac:spMkLst>
        </pc:spChg>
        <pc:spChg chg="add mod">
          <ac:chgData name="Molly Wakeling" userId="a5c30b0cd556ccb0" providerId="LiveId" clId="{2E25A1E0-A4D9-409E-A765-9CFAD8501237}" dt="2020-11-04T22:57:02.920" v="9091" actId="1076"/>
          <ac:spMkLst>
            <pc:docMk/>
            <pc:sldMk cId="3656550833" sldId="294"/>
            <ac:spMk id="4" creationId="{0A9E982D-DCFD-4F84-A8E2-32E6E0560BE3}"/>
          </ac:spMkLst>
        </pc:spChg>
        <pc:spChg chg="add mod">
          <ac:chgData name="Molly Wakeling" userId="a5c30b0cd556ccb0" providerId="LiveId" clId="{2E25A1E0-A4D9-409E-A765-9CFAD8501237}" dt="2020-11-04T22:57:14.731" v="9097" actId="1076"/>
          <ac:spMkLst>
            <pc:docMk/>
            <pc:sldMk cId="3656550833" sldId="294"/>
            <ac:spMk id="5" creationId="{41BAC0C8-2E3A-456B-B4BF-50A5431BC9EF}"/>
          </ac:spMkLst>
        </pc:spChg>
        <pc:spChg chg="add mod">
          <ac:chgData name="Molly Wakeling" userId="a5c30b0cd556ccb0" providerId="LiveId" clId="{2E25A1E0-A4D9-409E-A765-9CFAD8501237}" dt="2020-11-04T22:57:28.725" v="9103" actId="1076"/>
          <ac:spMkLst>
            <pc:docMk/>
            <pc:sldMk cId="3656550833" sldId="294"/>
            <ac:spMk id="6" creationId="{97155D07-184B-4523-A533-7B8208B9FCE0}"/>
          </ac:spMkLst>
        </pc:spChg>
        <pc:spChg chg="add mod">
          <ac:chgData name="Molly Wakeling" userId="a5c30b0cd556ccb0" providerId="LiveId" clId="{2E25A1E0-A4D9-409E-A765-9CFAD8501237}" dt="2020-11-04T22:57:42.558" v="9111" actId="688"/>
          <ac:spMkLst>
            <pc:docMk/>
            <pc:sldMk cId="3656550833" sldId="294"/>
            <ac:spMk id="7" creationId="{9BD5B132-B169-4FD3-9981-E4D3C004D924}"/>
          </ac:spMkLst>
        </pc:spChg>
        <pc:spChg chg="add mod">
          <ac:chgData name="Molly Wakeling" userId="a5c30b0cd556ccb0" providerId="LiveId" clId="{2E25A1E0-A4D9-409E-A765-9CFAD8501237}" dt="2020-11-04T22:58:05.962" v="9121" actId="404"/>
          <ac:spMkLst>
            <pc:docMk/>
            <pc:sldMk cId="3656550833" sldId="294"/>
            <ac:spMk id="8" creationId="{01A25097-DF76-4025-A857-07BE5F3FA026}"/>
          </ac:spMkLst>
        </pc:spChg>
        <pc:spChg chg="add mod">
          <ac:chgData name="Molly Wakeling" userId="a5c30b0cd556ccb0" providerId="LiveId" clId="{2E25A1E0-A4D9-409E-A765-9CFAD8501237}" dt="2020-11-04T22:58:20.614" v="9130" actId="1076"/>
          <ac:spMkLst>
            <pc:docMk/>
            <pc:sldMk cId="3656550833" sldId="294"/>
            <ac:spMk id="9" creationId="{66B4DD46-B016-4BB7-85FD-7B57471B6C81}"/>
          </ac:spMkLst>
        </pc:spChg>
        <pc:spChg chg="add mod">
          <ac:chgData name="Molly Wakeling" userId="a5c30b0cd556ccb0" providerId="LiveId" clId="{2E25A1E0-A4D9-409E-A765-9CFAD8501237}" dt="2020-11-04T22:58:35.028" v="9136" actId="688"/>
          <ac:spMkLst>
            <pc:docMk/>
            <pc:sldMk cId="3656550833" sldId="294"/>
            <ac:spMk id="10" creationId="{4665E360-EEFB-4009-9CDD-3A6ED36C6372}"/>
          </ac:spMkLst>
        </pc:spChg>
        <pc:spChg chg="add mod">
          <ac:chgData name="Molly Wakeling" userId="a5c30b0cd556ccb0" providerId="LiveId" clId="{2E25A1E0-A4D9-409E-A765-9CFAD8501237}" dt="2020-11-04T22:58:51.424" v="9142" actId="688"/>
          <ac:spMkLst>
            <pc:docMk/>
            <pc:sldMk cId="3656550833" sldId="294"/>
            <ac:spMk id="11" creationId="{E40EA334-CBAD-4122-9D5B-D78C9E45CB3D}"/>
          </ac:spMkLst>
        </pc:spChg>
      </pc:sldChg>
      <pc:sldChg chg="addSp delSp modSp new mod setBg modClrScheme chgLayout">
        <pc:chgData name="Molly Wakeling" userId="a5c30b0cd556ccb0" providerId="LiveId" clId="{2E25A1E0-A4D9-409E-A765-9CFAD8501237}" dt="2020-11-04T22:34:12.735" v="8750" actId="26606"/>
        <pc:sldMkLst>
          <pc:docMk/>
          <pc:sldMk cId="3850606983" sldId="295"/>
        </pc:sldMkLst>
        <pc:spChg chg="del mod ord">
          <ac:chgData name="Molly Wakeling" userId="a5c30b0cd556ccb0" providerId="LiveId" clId="{2E25A1E0-A4D9-409E-A765-9CFAD8501237}" dt="2020-11-04T22:33:51.499" v="8736" actId="700"/>
          <ac:spMkLst>
            <pc:docMk/>
            <pc:sldMk cId="3850606983" sldId="295"/>
            <ac:spMk id="2" creationId="{4D750980-7E8A-4808-9CC4-A516B750EED2}"/>
          </ac:spMkLst>
        </pc:spChg>
        <pc:spChg chg="del mod ord">
          <ac:chgData name="Molly Wakeling" userId="a5c30b0cd556ccb0" providerId="LiveId" clId="{2E25A1E0-A4D9-409E-A765-9CFAD8501237}" dt="2020-11-04T22:33:51.499" v="8736" actId="700"/>
          <ac:spMkLst>
            <pc:docMk/>
            <pc:sldMk cId="3850606983" sldId="295"/>
            <ac:spMk id="3" creationId="{71E19348-51DE-4D3B-A4B8-C6B03057A7AF}"/>
          </ac:spMkLst>
        </pc:spChg>
        <pc:spChg chg="add mod ord">
          <ac:chgData name="Molly Wakeling" userId="a5c30b0cd556ccb0" providerId="LiveId" clId="{2E25A1E0-A4D9-409E-A765-9CFAD8501237}" dt="2020-11-04T22:34:12.735" v="8750" actId="26606"/>
          <ac:spMkLst>
            <pc:docMk/>
            <pc:sldMk cId="3850606983" sldId="295"/>
            <ac:spMk id="4" creationId="{2791AA45-8F2A-4466-8C69-D7DDF2AC4B7D}"/>
          </ac:spMkLst>
        </pc:spChg>
        <pc:spChg chg="add del mod ord">
          <ac:chgData name="Molly Wakeling" userId="a5c30b0cd556ccb0" providerId="LiveId" clId="{2E25A1E0-A4D9-409E-A765-9CFAD8501237}" dt="2020-11-04T22:33:57.005" v="8747" actId="478"/>
          <ac:spMkLst>
            <pc:docMk/>
            <pc:sldMk cId="3850606983" sldId="295"/>
            <ac:spMk id="5" creationId="{A84AE375-2136-443A-AF57-C46BE570BD17}"/>
          </ac:spMkLst>
        </pc:spChg>
        <pc:spChg chg="add">
          <ac:chgData name="Molly Wakeling" userId="a5c30b0cd556ccb0" providerId="LiveId" clId="{2E25A1E0-A4D9-409E-A765-9CFAD8501237}" dt="2020-11-04T22:34:12.735" v="8750" actId="26606"/>
          <ac:spMkLst>
            <pc:docMk/>
            <pc:sldMk cId="3850606983" sldId="295"/>
            <ac:spMk id="12" creationId="{608EAA06-5488-416B-B2B2-E55213011012}"/>
          </ac:spMkLst>
        </pc:spChg>
        <pc:picChg chg="add ord">
          <ac:chgData name="Molly Wakeling" userId="a5c30b0cd556ccb0" providerId="LiveId" clId="{2E25A1E0-A4D9-409E-A765-9CFAD8501237}" dt="2020-11-04T22:34:10.793" v="8749" actId="171"/>
          <ac:picMkLst>
            <pc:docMk/>
            <pc:sldMk cId="3850606983" sldId="295"/>
            <ac:picMk id="7" creationId="{CCE3FFC0-7D38-4DEA-906D-C785E0E4FA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580EE6-6677-43C8-A4F9-700796CE6B81}"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8139F-80F9-47C2-9A1F-BAC3CE94C804}" type="slidenum">
              <a:rPr lang="en-US" smtClean="0"/>
              <a:t>‹#›</a:t>
            </a:fld>
            <a:endParaRPr lang="en-US"/>
          </a:p>
        </p:txBody>
      </p:sp>
    </p:spTree>
    <p:extLst>
      <p:ext uri="{BB962C8B-B14F-4D97-AF65-F5344CB8AC3E}">
        <p14:creationId xmlns:p14="http://schemas.microsoft.com/office/powerpoint/2010/main" val="2991893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is radius of the hydrogen atom – at the time, the accepted value was roughly 3x the Bohr radius.  If he’d used the Bohr radius instead, C/2pi would have come out to be 164</a:t>
            </a:r>
          </a:p>
          <a:p>
            <a:pPr marL="171450" indent="-171450">
              <a:buFontTx/>
              <a:buChar char="-"/>
            </a:pPr>
            <a:r>
              <a:rPr lang="en-US" dirty="0"/>
              <a:t>1/32 pi^3 = 1/992.2</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678139F-80F9-47C2-9A1F-BAC3CE94C804}" type="slidenum">
              <a:rPr lang="en-US" smtClean="0"/>
              <a:t>3</a:t>
            </a:fld>
            <a:endParaRPr lang="en-US"/>
          </a:p>
        </p:txBody>
      </p:sp>
    </p:spTree>
    <p:extLst>
      <p:ext uri="{BB962C8B-B14F-4D97-AF65-F5344CB8AC3E}">
        <p14:creationId xmlns:p14="http://schemas.microsoft.com/office/powerpoint/2010/main" val="1907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1931, in response to Eddington and some others who were getting into numerology, Hans Bethe, Guido Beck and Wolfgang </a:t>
            </a:r>
            <a:r>
              <a:rPr lang="en-US" dirty="0" err="1"/>
              <a:t>Riezler</a:t>
            </a:r>
            <a:r>
              <a:rPr lang="en-US" dirty="0"/>
              <a:t> submitted a spoof paper to </a:t>
            </a:r>
            <a:r>
              <a:rPr lang="en-US" i="1" dirty="0"/>
              <a:t>Die </a:t>
            </a:r>
            <a:r>
              <a:rPr lang="en-US" i="1" dirty="0" err="1"/>
              <a:t>Naturwissenschaften</a:t>
            </a:r>
            <a:r>
              <a:rPr lang="en-US" i="0" dirty="0"/>
              <a:t> that pretended to derive absolute zero from Eddington’s theory as T=-(2/a – 1), yielding -273C, in “perfect agreement” with experiment</a:t>
            </a:r>
            <a:endParaRPr lang="en-US" dirty="0"/>
          </a:p>
        </p:txBody>
      </p:sp>
      <p:sp>
        <p:nvSpPr>
          <p:cNvPr id="4" name="Slide Number Placeholder 3"/>
          <p:cNvSpPr>
            <a:spLocks noGrp="1"/>
          </p:cNvSpPr>
          <p:nvPr>
            <p:ph type="sldNum" sz="quarter" idx="5"/>
          </p:nvPr>
        </p:nvSpPr>
        <p:spPr/>
        <p:txBody>
          <a:bodyPr/>
          <a:lstStyle/>
          <a:p>
            <a:fld id="{4678139F-80F9-47C2-9A1F-BAC3CE94C804}" type="slidenum">
              <a:rPr lang="en-US" smtClean="0"/>
              <a:t>7</a:t>
            </a:fld>
            <a:endParaRPr lang="en-US"/>
          </a:p>
        </p:txBody>
      </p:sp>
    </p:spTree>
    <p:extLst>
      <p:ext uri="{BB962C8B-B14F-4D97-AF65-F5344CB8AC3E}">
        <p14:creationId xmlns:p14="http://schemas.microsoft.com/office/powerpoint/2010/main" val="288754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Error bars on quasar measurement don’t include 0</a:t>
            </a:r>
          </a:p>
          <a:p>
            <a:pPr marL="171450" indent="-171450">
              <a:buFontTx/>
              <a:buChar char="-"/>
            </a:pPr>
            <a:r>
              <a:rPr lang="en-US" dirty="0" err="1"/>
              <a:t>Oklo</a:t>
            </a:r>
            <a:r>
              <a:rPr lang="en-US" dirty="0"/>
              <a:t> mechanism: Sm-149 has a low-energy neutron absorption resonance; excited compound state can decay via gamma emission; resonance energy will change if alpha varies; overlap of resonance with reactor neutron spectrum will alter the ratios of neighboring isotopes</a:t>
            </a:r>
          </a:p>
        </p:txBody>
      </p:sp>
      <p:sp>
        <p:nvSpPr>
          <p:cNvPr id="4" name="Slide Number Placeholder 3"/>
          <p:cNvSpPr>
            <a:spLocks noGrp="1"/>
          </p:cNvSpPr>
          <p:nvPr>
            <p:ph type="sldNum" sz="quarter" idx="5"/>
          </p:nvPr>
        </p:nvSpPr>
        <p:spPr/>
        <p:txBody>
          <a:bodyPr/>
          <a:lstStyle/>
          <a:p>
            <a:fld id="{4678139F-80F9-47C2-9A1F-BAC3CE94C804}" type="slidenum">
              <a:rPr lang="en-US" smtClean="0"/>
              <a:t>10</a:t>
            </a:fld>
            <a:endParaRPr lang="en-US"/>
          </a:p>
        </p:txBody>
      </p:sp>
    </p:spTree>
    <p:extLst>
      <p:ext uri="{BB962C8B-B14F-4D97-AF65-F5344CB8AC3E}">
        <p14:creationId xmlns:p14="http://schemas.microsoft.com/office/powerpoint/2010/main" val="247557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0298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1980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68192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5209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6324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9758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54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0627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6420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15774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031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43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158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814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251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11/4/2020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7440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descr="A picture containing large, sitting, white, numbers">
            <a:extLst>
              <a:ext uri="{FF2B5EF4-FFF2-40B4-BE49-F238E27FC236}">
                <a16:creationId xmlns:a16="http://schemas.microsoft.com/office/drawing/2014/main" id="{9A5D9ED1-DFCC-4799-89E2-D118451B98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96"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a:bodyPr>
          <a:lstStyle/>
          <a:p>
            <a:pPr algn="l"/>
            <a:r>
              <a:rPr lang="en-US" sz="4000" dirty="0"/>
              <a:t>Life &amp; Times of the Fine Structure Constant</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a:bodyPr>
          <a:lstStyle/>
          <a:p>
            <a:pPr algn="l"/>
            <a:r>
              <a:rPr lang="en-US" sz="2300" dirty="0">
                <a:solidFill>
                  <a:srgbClr val="5792BA"/>
                </a:solidFill>
              </a:rPr>
              <a:t>Molly Wakeling</a:t>
            </a:r>
          </a:p>
        </p:txBody>
      </p:sp>
    </p:spTree>
    <p:extLst>
      <p:ext uri="{BB962C8B-B14F-4D97-AF65-F5344CB8AC3E}">
        <p14:creationId xmlns:p14="http://schemas.microsoft.com/office/powerpoint/2010/main" val="158312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E9C56-F855-47A7-992D-C0AD38F19EC4}"/>
              </a:ext>
            </a:extLst>
          </p:cNvPr>
          <p:cNvSpPr>
            <a:spLocks noGrp="1"/>
          </p:cNvSpPr>
          <p:nvPr>
            <p:ph type="title"/>
          </p:nvPr>
        </p:nvSpPr>
        <p:spPr/>
        <p:txBody>
          <a:bodyPr/>
          <a:lstStyle/>
          <a:p>
            <a:r>
              <a:rPr lang="en-US" dirty="0"/>
              <a:t>Constant in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BCE118-1EF5-40AA-A8E6-7D8323A1D049}"/>
                  </a:ext>
                </a:extLst>
              </p:cNvPr>
              <p:cNvSpPr>
                <a:spLocks noGrp="1"/>
              </p:cNvSpPr>
              <p:nvPr>
                <p:ph idx="1"/>
              </p:nvPr>
            </p:nvSpPr>
            <p:spPr>
              <a:xfrm>
                <a:off x="350377" y="1642341"/>
                <a:ext cx="7537478" cy="4980132"/>
              </a:xfrm>
            </p:spPr>
            <p:txBody>
              <a:bodyPr>
                <a:normAutofit fontScale="70000" lnSpcReduction="20000"/>
              </a:bodyPr>
              <a:lstStyle/>
              <a:p>
                <a:r>
                  <a:rPr lang="en-US" dirty="0"/>
                  <a:t>Quasar spectra</a:t>
                </a:r>
              </a:p>
              <a:p>
                <a:pPr lvl="1"/>
                <a:r>
                  <a:rPr lang="en-US" dirty="0"/>
                  <a:t>Absorption lines for moderate redshifts (0.5&lt;z&lt;3) show a slight increase of </a:t>
                </a:r>
                <a14:m>
                  <m:oMath xmlns:m="http://schemas.openxmlformats.org/officeDocument/2006/math">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Δ</m:t>
                        </m:r>
                        <m:r>
                          <a:rPr lang="en-US" b="0" i="1" smtClean="0">
                            <a:latin typeface="Cambria Math" panose="02040503050406030204" pitchFamily="18" charset="0"/>
                          </a:rPr>
                          <m:t>𝛼</m:t>
                        </m:r>
                      </m:num>
                      <m:den>
                        <m:r>
                          <a:rPr lang="en-US" b="0" i="1" smtClean="0">
                            <a:latin typeface="Cambria Math" panose="02040503050406030204" pitchFamily="18" charset="0"/>
                          </a:rPr>
                          <m:t>𝛼</m:t>
                        </m:r>
                      </m:den>
                    </m:f>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−5.7±1.0</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a14:m>
                <a:r>
                  <a:rPr lang="en-US" dirty="0"/>
                  <a:t> over the last 10-12 billion years</a:t>
                </a:r>
              </a:p>
              <a:p>
                <a:r>
                  <a:rPr lang="en-US" dirty="0" err="1"/>
                  <a:t>Oklo</a:t>
                </a:r>
                <a:r>
                  <a:rPr lang="en-US" dirty="0"/>
                  <a:t> natural fission reactor</a:t>
                </a:r>
              </a:p>
              <a:p>
                <a:pPr lvl="1"/>
                <a:r>
                  <a:rPr lang="en-US" dirty="0"/>
                  <a:t>Uranium deposit in Africa with self-sustaining fission reaction</a:t>
                </a:r>
              </a:p>
              <a:p>
                <a:pPr lvl="1"/>
                <a14:m>
                  <m:oMath xmlns:m="http://schemas.openxmlformats.org/officeDocument/2006/math">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45</m:t>
                        </m:r>
                      </m:e>
                      <m:sub>
                        <m:r>
                          <a:rPr lang="en-US" b="0" i="1" smtClean="0">
                            <a:latin typeface="Cambria Math" panose="02040503050406030204" pitchFamily="18" charset="0"/>
                          </a:rPr>
                          <m:t>−7</m:t>
                        </m:r>
                      </m:sub>
                      <m:sup>
                        <m:r>
                          <a:rPr lang="en-US" b="0" i="1" smtClean="0">
                            <a:latin typeface="Cambria Math" panose="02040503050406030204" pitchFamily="18" charset="0"/>
                          </a:rPr>
                          <m:t>+15</m:t>
                        </m:r>
                      </m:sup>
                    </m:sSub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oMath>
                </a14:m>
                <a:r>
                  <a:rPr lang="en-US" dirty="0"/>
                  <a:t> change in </a:t>
                </a:r>
                <a14:m>
                  <m:oMath xmlns:m="http://schemas.openxmlformats.org/officeDocument/2006/math">
                    <m:r>
                      <a:rPr lang="en-US" b="0" i="1" smtClean="0">
                        <a:latin typeface="Cambria Math" panose="02040503050406030204" pitchFamily="18" charset="0"/>
                      </a:rPr>
                      <m:t>𝛼</m:t>
                    </m:r>
                  </m:oMath>
                </a14:m>
                <a:r>
                  <a:rPr lang="en-US" dirty="0"/>
                  <a:t> in last 2 billion years</a:t>
                </a:r>
              </a:p>
              <a:p>
                <a:r>
                  <a:rPr lang="en-US" dirty="0"/>
                  <a:t>21 cm line</a:t>
                </a:r>
              </a:p>
              <a:p>
                <a:pPr lvl="1"/>
                <a:r>
                  <a:rPr lang="en-US" dirty="0"/>
                  <a:t>Would leave imprint on the CMB</a:t>
                </a:r>
              </a:p>
              <a:p>
                <a:pPr lvl="1"/>
                <a:r>
                  <a:rPr lang="en-US" dirty="0"/>
                  <a:t>To get better measurement than quasars though, need radio array &gt;100 km</a:t>
                </a:r>
                <a:r>
                  <a:rPr lang="en-US" baseline="30000" dirty="0"/>
                  <a:t>2</a:t>
                </a:r>
                <a:endParaRPr lang="en-US" dirty="0"/>
              </a:p>
              <a:p>
                <a:r>
                  <a:rPr lang="en-US" dirty="0"/>
                  <a:t>Nuclear vs atomic clock</a:t>
                </a:r>
              </a:p>
              <a:p>
                <a:pPr lvl="1"/>
                <a:r>
                  <a:rPr lang="en-US" dirty="0"/>
                  <a:t>Could use Th-229m to build nuclear clock &amp; compare to atomic clock, measure variation</a:t>
                </a:r>
              </a:p>
              <a:p>
                <a:r>
                  <a:rPr lang="en-US" dirty="0"/>
                  <a:t>Implications</a:t>
                </a:r>
              </a:p>
              <a:p>
                <a:pPr lvl="1"/>
                <a:r>
                  <a:rPr lang="en-US" dirty="0"/>
                  <a:t>Fundamental charge</a:t>
                </a:r>
              </a:p>
              <a:p>
                <a:pPr lvl="1"/>
                <a:r>
                  <a:rPr lang="en-US" dirty="0"/>
                  <a:t>Speed of light</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9ABCE118-1EF5-40AA-A8E6-7D8323A1D049}"/>
                  </a:ext>
                </a:extLst>
              </p:cNvPr>
              <p:cNvSpPr>
                <a:spLocks noGrp="1" noRot="1" noChangeAspect="1" noMove="1" noResize="1" noEditPoints="1" noAdjustHandles="1" noChangeArrowheads="1" noChangeShapeType="1" noTextEdit="1"/>
              </p:cNvSpPr>
              <p:nvPr>
                <p:ph idx="1"/>
              </p:nvPr>
            </p:nvSpPr>
            <p:spPr>
              <a:xfrm>
                <a:off x="350377" y="1642341"/>
                <a:ext cx="7537478" cy="4980132"/>
              </a:xfrm>
              <a:blipFill>
                <a:blip r:embed="rId3"/>
                <a:stretch>
                  <a:fillRect/>
                </a:stretch>
              </a:blipFill>
            </p:spPr>
            <p:txBody>
              <a:bodyPr/>
              <a:lstStyle/>
              <a:p>
                <a:r>
                  <a:rPr lang="en-US">
                    <a:noFill/>
                  </a:rPr>
                  <a:t> </a:t>
                </a:r>
              </a:p>
            </p:txBody>
          </p:sp>
        </mc:Fallback>
      </mc:AlternateContent>
      <p:pic>
        <p:nvPicPr>
          <p:cNvPr id="3074" name="Picture 2" descr="Quasar | astronomy | Britannica">
            <a:extLst>
              <a:ext uri="{FF2B5EF4-FFF2-40B4-BE49-F238E27FC236}">
                <a16:creationId xmlns:a16="http://schemas.microsoft.com/office/drawing/2014/main" id="{6764EEB8-95BC-425A-B53D-286107445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210" y="958752"/>
            <a:ext cx="3080472" cy="2058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5DFB6F-C151-4BD8-A739-54D1CF723BF9}"/>
              </a:ext>
            </a:extLst>
          </p:cNvPr>
          <p:cNvSpPr txBox="1"/>
          <p:nvPr/>
        </p:nvSpPr>
        <p:spPr>
          <a:xfrm>
            <a:off x="8814093" y="3028539"/>
            <a:ext cx="3008709" cy="307777"/>
          </a:xfrm>
          <a:prstGeom prst="rect">
            <a:avLst/>
          </a:prstGeom>
          <a:noFill/>
        </p:spPr>
        <p:txBody>
          <a:bodyPr wrap="none" rtlCol="0">
            <a:spAutoFit/>
          </a:bodyPr>
          <a:lstStyle/>
          <a:p>
            <a:r>
              <a:rPr lang="en-US" sz="1400" i="1" dirty="0"/>
              <a:t>Quasars – Hubble Space Telescope</a:t>
            </a:r>
          </a:p>
        </p:txBody>
      </p:sp>
      <p:sp>
        <p:nvSpPr>
          <p:cNvPr id="5" name="TextBox 4">
            <a:extLst>
              <a:ext uri="{FF2B5EF4-FFF2-40B4-BE49-F238E27FC236}">
                <a16:creationId xmlns:a16="http://schemas.microsoft.com/office/drawing/2014/main" id="{2B38F30E-DE14-4513-86B9-7C4A6BA9E99B}"/>
              </a:ext>
            </a:extLst>
          </p:cNvPr>
          <p:cNvSpPr txBox="1"/>
          <p:nvPr/>
        </p:nvSpPr>
        <p:spPr>
          <a:xfrm>
            <a:off x="8578559" y="6081081"/>
            <a:ext cx="3290773" cy="307777"/>
          </a:xfrm>
          <a:prstGeom prst="rect">
            <a:avLst/>
          </a:prstGeom>
          <a:noFill/>
        </p:spPr>
        <p:txBody>
          <a:bodyPr wrap="none" rtlCol="0">
            <a:spAutoFit/>
          </a:bodyPr>
          <a:lstStyle/>
          <a:p>
            <a:r>
              <a:rPr lang="en-US" sz="1400" i="1" dirty="0"/>
              <a:t>Me, trying to measure Th-229m half-life</a:t>
            </a:r>
          </a:p>
        </p:txBody>
      </p:sp>
      <p:pic>
        <p:nvPicPr>
          <p:cNvPr id="6" name="Picture 5">
            <a:extLst>
              <a:ext uri="{FF2B5EF4-FFF2-40B4-BE49-F238E27FC236}">
                <a16:creationId xmlns:a16="http://schemas.microsoft.com/office/drawing/2014/main" id="{23926B53-3E4B-4D44-AA21-C480CA467CED}"/>
              </a:ext>
            </a:extLst>
          </p:cNvPr>
          <p:cNvPicPr>
            <a:picLocks noChangeAspect="1"/>
          </p:cNvPicPr>
          <p:nvPr/>
        </p:nvPicPr>
        <p:blipFill>
          <a:blip r:embed="rId5"/>
          <a:stretch>
            <a:fillRect/>
          </a:stretch>
        </p:blipFill>
        <p:spPr>
          <a:xfrm>
            <a:off x="8664339" y="3429000"/>
            <a:ext cx="3308215" cy="2628951"/>
          </a:xfrm>
          <a:prstGeom prst="rect">
            <a:avLst/>
          </a:prstGeom>
        </p:spPr>
      </p:pic>
    </p:spTree>
    <p:extLst>
      <p:ext uri="{BB962C8B-B14F-4D97-AF65-F5344CB8AC3E}">
        <p14:creationId xmlns:p14="http://schemas.microsoft.com/office/powerpoint/2010/main" val="17827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29623-C145-4E5C-8406-D6B5DFA62610}"/>
              </a:ext>
            </a:extLst>
          </p:cNvPr>
          <p:cNvSpPr>
            <a:spLocks noGrp="1"/>
          </p:cNvSpPr>
          <p:nvPr>
            <p:ph type="title"/>
          </p:nvPr>
        </p:nvSpPr>
        <p:spPr/>
        <p:txBody>
          <a:bodyPr/>
          <a:lstStyle/>
          <a:p>
            <a:r>
              <a:rPr lang="en-US" dirty="0"/>
              <a:t>Constant in space?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06D0353-F64F-4999-822B-81B37E57B959}"/>
                  </a:ext>
                </a:extLst>
              </p:cNvPr>
              <p:cNvSpPr>
                <a:spLocks noGrp="1"/>
              </p:cNvSpPr>
              <p:nvPr>
                <p:ph idx="1"/>
              </p:nvPr>
            </p:nvSpPr>
            <p:spPr>
              <a:xfrm>
                <a:off x="913795" y="2076450"/>
                <a:ext cx="6438350" cy="3714749"/>
              </a:xfrm>
            </p:spPr>
            <p:txBody>
              <a:bodyPr/>
              <a:lstStyle/>
              <a:p>
                <a:r>
                  <a:rPr lang="en-US" dirty="0"/>
                  <a:t>Quasar data from the Keck telescope and Very Large Telescope</a:t>
                </a:r>
              </a:p>
              <a:p>
                <a14:m>
                  <m:oMath xmlns:m="http://schemas.openxmlformats.org/officeDocument/2006/math">
                    <m:r>
                      <a:rPr lang="en-US" b="0" i="1" smtClean="0">
                        <a:latin typeface="Cambria Math" panose="02040503050406030204" pitchFamily="18" charset="0"/>
                      </a:rPr>
                      <m:t>𝛼</m:t>
                    </m:r>
                  </m:oMath>
                </a14:m>
                <a:r>
                  <a:rPr lang="en-US" dirty="0"/>
                  <a:t> appears larger by one part in 100,000 southward 10 billion years ago, and smaller by a similar amount northward</a:t>
                </a:r>
              </a:p>
              <a:p>
                <a:r>
                  <a:rPr lang="en-US" dirty="0"/>
                  <a:t>2020 verification of those results favored variation over no-variation models by 3.9</a:t>
                </a:r>
                <a14:m>
                  <m:oMath xmlns:m="http://schemas.openxmlformats.org/officeDocument/2006/math">
                    <m:r>
                      <a:rPr lang="en-US" b="0" i="1" smtClean="0">
                        <a:latin typeface="Cambria Math" panose="02040503050406030204" pitchFamily="18" charset="0"/>
                      </a:rPr>
                      <m:t>𝜎</m:t>
                    </m:r>
                  </m:oMath>
                </a14:m>
                <a:endParaRPr lang="en-US" dirty="0"/>
              </a:p>
            </p:txBody>
          </p:sp>
        </mc:Choice>
        <mc:Fallback xmlns="">
          <p:sp>
            <p:nvSpPr>
              <p:cNvPr id="3" name="Content Placeholder 2">
                <a:extLst>
                  <a:ext uri="{FF2B5EF4-FFF2-40B4-BE49-F238E27FC236}">
                    <a16:creationId xmlns:a16="http://schemas.microsoft.com/office/drawing/2014/main" id="{F06D0353-F64F-4999-822B-81B37E57B959}"/>
                  </a:ext>
                </a:extLst>
              </p:cNvPr>
              <p:cNvSpPr>
                <a:spLocks noGrp="1" noRot="1" noChangeAspect="1" noMove="1" noResize="1" noEditPoints="1" noAdjustHandles="1" noChangeArrowheads="1" noChangeShapeType="1" noTextEdit="1"/>
              </p:cNvSpPr>
              <p:nvPr>
                <p:ph idx="1"/>
              </p:nvPr>
            </p:nvSpPr>
            <p:spPr>
              <a:xfrm>
                <a:off x="913795" y="2076450"/>
                <a:ext cx="6438350" cy="3714749"/>
              </a:xfrm>
              <a:blipFill>
                <a:blip r:embed="rId2"/>
                <a:stretch>
                  <a:fillRect/>
                </a:stretch>
              </a:blipFill>
            </p:spPr>
            <p:txBody>
              <a:bodyPr/>
              <a:lstStyle/>
              <a:p>
                <a:r>
                  <a:rPr lang="en-US">
                    <a:noFill/>
                  </a:rPr>
                  <a:t> </a:t>
                </a:r>
              </a:p>
            </p:txBody>
          </p:sp>
        </mc:Fallback>
      </mc:AlternateContent>
      <p:pic>
        <p:nvPicPr>
          <p:cNvPr id="4098" name="Picture 2" descr="Celebrated Keck Telescopes Seek Funding on 20th Anniversary | Space">
            <a:extLst>
              <a:ext uri="{FF2B5EF4-FFF2-40B4-BE49-F238E27FC236}">
                <a16:creationId xmlns:a16="http://schemas.microsoft.com/office/drawing/2014/main" id="{4F476722-6569-4A85-9393-8AC56442B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0975" y="1551709"/>
            <a:ext cx="3914216" cy="2498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74A4CC-84A5-4D5B-938E-C134E6D3D5E7}"/>
              </a:ext>
            </a:extLst>
          </p:cNvPr>
          <p:cNvSpPr txBox="1"/>
          <p:nvPr/>
        </p:nvSpPr>
        <p:spPr>
          <a:xfrm>
            <a:off x="9183547" y="4050145"/>
            <a:ext cx="1425390" cy="307777"/>
          </a:xfrm>
          <a:prstGeom prst="rect">
            <a:avLst/>
          </a:prstGeom>
          <a:noFill/>
        </p:spPr>
        <p:txBody>
          <a:bodyPr wrap="none" rtlCol="0">
            <a:spAutoFit/>
          </a:bodyPr>
          <a:lstStyle/>
          <a:p>
            <a:r>
              <a:rPr lang="en-US" sz="1400" i="1" dirty="0"/>
              <a:t>Keck Telescope</a:t>
            </a:r>
          </a:p>
        </p:txBody>
      </p:sp>
      <p:pic>
        <p:nvPicPr>
          <p:cNvPr id="4100" name="Picture 4" descr="VERY LARGE TELESCOPE (VLT) - larrygerstman">
            <a:extLst>
              <a:ext uri="{FF2B5EF4-FFF2-40B4-BE49-F238E27FC236}">
                <a16:creationId xmlns:a16="http://schemas.microsoft.com/office/drawing/2014/main" id="{165E90B7-52BC-458E-9D98-312DC0E984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9672" y="4357922"/>
            <a:ext cx="3109191" cy="20727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44EDDA-DB0F-42B6-BAB2-935BCDE719EB}"/>
              </a:ext>
            </a:extLst>
          </p:cNvPr>
          <p:cNvSpPr txBox="1"/>
          <p:nvPr/>
        </p:nvSpPr>
        <p:spPr>
          <a:xfrm>
            <a:off x="8955738" y="6387278"/>
            <a:ext cx="1897058" cy="307777"/>
          </a:xfrm>
          <a:prstGeom prst="rect">
            <a:avLst/>
          </a:prstGeom>
          <a:noFill/>
        </p:spPr>
        <p:txBody>
          <a:bodyPr wrap="none" rtlCol="0">
            <a:spAutoFit/>
          </a:bodyPr>
          <a:lstStyle/>
          <a:p>
            <a:r>
              <a:rPr lang="en-US" sz="1400" i="1" dirty="0"/>
              <a:t>Very Large Telescope</a:t>
            </a:r>
          </a:p>
        </p:txBody>
      </p:sp>
    </p:spTree>
    <p:extLst>
      <p:ext uri="{BB962C8B-B14F-4D97-AF65-F5344CB8AC3E}">
        <p14:creationId xmlns:p14="http://schemas.microsoft.com/office/powerpoint/2010/main" val="923633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4CE06-9542-4799-A74E-58D1A7528846}"/>
              </a:ext>
            </a:extLst>
          </p:cNvPr>
          <p:cNvSpPr>
            <a:spLocks noGrp="1"/>
          </p:cNvSpPr>
          <p:nvPr>
            <p:ph type="title"/>
          </p:nvPr>
        </p:nvSpPr>
        <p:spPr/>
        <p:txBody>
          <a:bodyPr/>
          <a:lstStyle/>
          <a:p>
            <a:r>
              <a:rPr lang="en-US" dirty="0"/>
              <a:t>Some Fun Numerology…</a:t>
            </a:r>
          </a:p>
        </p:txBody>
      </p:sp>
      <p:sp>
        <p:nvSpPr>
          <p:cNvPr id="3" name="Content Placeholder 2">
            <a:extLst>
              <a:ext uri="{FF2B5EF4-FFF2-40B4-BE49-F238E27FC236}">
                <a16:creationId xmlns:a16="http://schemas.microsoft.com/office/drawing/2014/main" id="{A8551169-3CF5-4875-AE22-81BDBA03BC5D}"/>
              </a:ext>
            </a:extLst>
          </p:cNvPr>
          <p:cNvSpPr>
            <a:spLocks noGrp="1"/>
          </p:cNvSpPr>
          <p:nvPr>
            <p:ph idx="1"/>
          </p:nvPr>
        </p:nvSpPr>
        <p:spPr/>
        <p:txBody>
          <a:bodyPr>
            <a:normAutofit fontScale="92500" lnSpcReduction="10000"/>
          </a:bodyPr>
          <a:lstStyle/>
          <a:p>
            <a:r>
              <a:rPr lang="en-US" dirty="0"/>
              <a:t>137 appears frequently in the Torah – lifespan of Ishmael and Levi, age of Abraham when he was prepared to sacrifice Isaac</a:t>
            </a:r>
          </a:p>
          <a:p>
            <a:r>
              <a:rPr lang="en-US" dirty="0"/>
              <a:t>Using two radii to divide a circle according to the Golden Ratio yields sectors of 137° and 222°</a:t>
            </a:r>
          </a:p>
          <a:p>
            <a:r>
              <a:rPr lang="en-US" dirty="0"/>
              <a:t>1/137 = 0.00729927007299270072992700... Palindromic, period length of 8</a:t>
            </a:r>
          </a:p>
          <a:p>
            <a:r>
              <a:rPr lang="en-US" dirty="0"/>
              <a:t>Bohr model: Z=137, electron velocity is just below the speed of light; Z=138 “impossible”</a:t>
            </a:r>
          </a:p>
          <a:p>
            <a:r>
              <a:rPr lang="en-US" dirty="0"/>
              <a:t>Wolfgang Pauli died in hospital room #137</a:t>
            </a:r>
          </a:p>
          <a:p>
            <a:r>
              <a:rPr lang="en-US" dirty="0"/>
              <a:t>At the range of 1 </a:t>
            </a:r>
            <a:r>
              <a:rPr lang="en-US" dirty="0" err="1"/>
              <a:t>fm</a:t>
            </a:r>
            <a:r>
              <a:rPr lang="en-US" dirty="0"/>
              <a:t>, the strong force is 137 times as strong as EM force</a:t>
            </a:r>
          </a:p>
        </p:txBody>
      </p:sp>
      <p:sp>
        <p:nvSpPr>
          <p:cNvPr id="4" name="Rectangle 3">
            <a:extLst>
              <a:ext uri="{FF2B5EF4-FFF2-40B4-BE49-F238E27FC236}">
                <a16:creationId xmlns:a16="http://schemas.microsoft.com/office/drawing/2014/main" id="{0A9E982D-DCFD-4F84-A8E2-32E6E0560BE3}"/>
              </a:ext>
            </a:extLst>
          </p:cNvPr>
          <p:cNvSpPr/>
          <p:nvPr/>
        </p:nvSpPr>
        <p:spPr>
          <a:xfrm rot="19779055">
            <a:off x="647352" y="605135"/>
            <a:ext cx="1362874"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137</a:t>
            </a:r>
          </a:p>
        </p:txBody>
      </p:sp>
      <p:sp>
        <p:nvSpPr>
          <p:cNvPr id="5" name="Rectangle 4">
            <a:extLst>
              <a:ext uri="{FF2B5EF4-FFF2-40B4-BE49-F238E27FC236}">
                <a16:creationId xmlns:a16="http://schemas.microsoft.com/office/drawing/2014/main" id="{41BAC0C8-2E3A-456B-B4BF-50A5431BC9EF}"/>
              </a:ext>
            </a:extLst>
          </p:cNvPr>
          <p:cNvSpPr/>
          <p:nvPr/>
        </p:nvSpPr>
        <p:spPr>
          <a:xfrm rot="2103565">
            <a:off x="9763133" y="578510"/>
            <a:ext cx="136287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137</a:t>
            </a:r>
          </a:p>
        </p:txBody>
      </p:sp>
      <p:sp>
        <p:nvSpPr>
          <p:cNvPr id="6" name="Rectangle 5">
            <a:extLst>
              <a:ext uri="{FF2B5EF4-FFF2-40B4-BE49-F238E27FC236}">
                <a16:creationId xmlns:a16="http://schemas.microsoft.com/office/drawing/2014/main" id="{97155D07-184B-4523-A533-7B8208B9FCE0}"/>
              </a:ext>
            </a:extLst>
          </p:cNvPr>
          <p:cNvSpPr/>
          <p:nvPr/>
        </p:nvSpPr>
        <p:spPr>
          <a:xfrm rot="9916977">
            <a:off x="10383726" y="3253662"/>
            <a:ext cx="136287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137</a:t>
            </a:r>
          </a:p>
        </p:txBody>
      </p:sp>
      <p:sp>
        <p:nvSpPr>
          <p:cNvPr id="7" name="Rectangle 6">
            <a:extLst>
              <a:ext uri="{FF2B5EF4-FFF2-40B4-BE49-F238E27FC236}">
                <a16:creationId xmlns:a16="http://schemas.microsoft.com/office/drawing/2014/main" id="{9BD5B132-B169-4FD3-9981-E4D3C004D924}"/>
              </a:ext>
            </a:extLst>
          </p:cNvPr>
          <p:cNvSpPr/>
          <p:nvPr/>
        </p:nvSpPr>
        <p:spPr>
          <a:xfrm rot="2317390">
            <a:off x="-10040" y="3873297"/>
            <a:ext cx="1338829"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137</a:t>
            </a:r>
          </a:p>
        </p:txBody>
      </p:sp>
      <p:sp>
        <p:nvSpPr>
          <p:cNvPr id="8" name="Rectangle 7">
            <a:extLst>
              <a:ext uri="{FF2B5EF4-FFF2-40B4-BE49-F238E27FC236}">
                <a16:creationId xmlns:a16="http://schemas.microsoft.com/office/drawing/2014/main" id="{01A25097-DF76-4025-A857-07BE5F3FA026}"/>
              </a:ext>
            </a:extLst>
          </p:cNvPr>
          <p:cNvSpPr/>
          <p:nvPr/>
        </p:nvSpPr>
        <p:spPr>
          <a:xfrm rot="5400000">
            <a:off x="6430563" y="4485152"/>
            <a:ext cx="1362874"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chemeClr val="accent3"/>
                </a:solidFill>
                <a:effectLst/>
              </a:rPr>
              <a:t>137</a:t>
            </a:r>
          </a:p>
        </p:txBody>
      </p:sp>
      <p:sp>
        <p:nvSpPr>
          <p:cNvPr id="9" name="Rectangle 8">
            <a:extLst>
              <a:ext uri="{FF2B5EF4-FFF2-40B4-BE49-F238E27FC236}">
                <a16:creationId xmlns:a16="http://schemas.microsoft.com/office/drawing/2014/main" id="{66B4DD46-B016-4BB7-85FD-7B57471B6C81}"/>
              </a:ext>
            </a:extLst>
          </p:cNvPr>
          <p:cNvSpPr/>
          <p:nvPr/>
        </p:nvSpPr>
        <p:spPr>
          <a:xfrm>
            <a:off x="2893035" y="5867554"/>
            <a:ext cx="1362874" cy="923330"/>
          </a:xfrm>
          <a:prstGeom prst="rect">
            <a:avLst/>
          </a:prstGeom>
          <a:noFill/>
        </p:spPr>
        <p:txBody>
          <a:bodyPr wrap="none" lIns="91440" tIns="45720" rIns="91440" bIns="45720">
            <a:spAutoFit/>
          </a:bodyPr>
          <a:lstStyle/>
          <a:p>
            <a:pPr algn="ctr"/>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137</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0" name="Rectangle 9">
            <a:extLst>
              <a:ext uri="{FF2B5EF4-FFF2-40B4-BE49-F238E27FC236}">
                <a16:creationId xmlns:a16="http://schemas.microsoft.com/office/drawing/2014/main" id="{4665E360-EEFB-4009-9CDD-3A6ED36C6372}"/>
              </a:ext>
            </a:extLst>
          </p:cNvPr>
          <p:cNvSpPr/>
          <p:nvPr/>
        </p:nvSpPr>
        <p:spPr>
          <a:xfrm rot="18788196">
            <a:off x="6045842" y="147935"/>
            <a:ext cx="1362874"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137</a:t>
            </a:r>
          </a:p>
        </p:txBody>
      </p:sp>
      <p:sp>
        <p:nvSpPr>
          <p:cNvPr id="11" name="Rectangle 10">
            <a:extLst>
              <a:ext uri="{FF2B5EF4-FFF2-40B4-BE49-F238E27FC236}">
                <a16:creationId xmlns:a16="http://schemas.microsoft.com/office/drawing/2014/main" id="{E40EA334-CBAD-4122-9D5B-D78C9E45CB3D}"/>
              </a:ext>
            </a:extLst>
          </p:cNvPr>
          <p:cNvSpPr/>
          <p:nvPr/>
        </p:nvSpPr>
        <p:spPr>
          <a:xfrm rot="18064971">
            <a:off x="10502699" y="5102089"/>
            <a:ext cx="133882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137</a:t>
            </a:r>
          </a:p>
        </p:txBody>
      </p:sp>
    </p:spTree>
    <p:extLst>
      <p:ext uri="{BB962C8B-B14F-4D97-AF65-F5344CB8AC3E}">
        <p14:creationId xmlns:p14="http://schemas.microsoft.com/office/powerpoint/2010/main" val="365655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D53B-550C-4185-B4E2-0ADAFA054A0C}"/>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a16="http://schemas.microsoft.com/office/drawing/2014/main" id="{9315CF2E-6BDC-4D8A-828F-3A107F070E04}"/>
              </a:ext>
            </a:extLst>
          </p:cNvPr>
          <p:cNvSpPr>
            <a:spLocks noGrp="1"/>
          </p:cNvSpPr>
          <p:nvPr>
            <p:ph idx="1"/>
          </p:nvPr>
        </p:nvSpPr>
        <p:spPr/>
        <p:txBody>
          <a:bodyPr>
            <a:normAutofit fontScale="77500" lnSpcReduction="20000"/>
          </a:bodyPr>
          <a:lstStyle/>
          <a:p>
            <a:r>
              <a:rPr lang="en-US" dirty="0"/>
              <a:t>R. Khatri; B. D. </a:t>
            </a:r>
            <a:r>
              <a:rPr lang="en-US" dirty="0" err="1"/>
              <a:t>Wandelt</a:t>
            </a:r>
            <a:r>
              <a:rPr lang="en-US" dirty="0"/>
              <a:t> (2007). "21-cm Radiation: A New Probe of Variation in the Fine-Structure Constant". Physical Review Letters. 98 (11): 111301.</a:t>
            </a:r>
          </a:p>
          <a:p>
            <a:r>
              <a:rPr lang="da-DK" dirty="0"/>
              <a:t>H. Kragh, ”</a:t>
            </a:r>
            <a:r>
              <a:rPr lang="en-US" dirty="0"/>
              <a:t>Magic Number: A Partial History of the Fine-Structure Constant,”</a:t>
            </a:r>
            <a:r>
              <a:rPr lang="da-DK" dirty="0"/>
              <a:t> </a:t>
            </a:r>
            <a:r>
              <a:rPr lang="en-US" dirty="0"/>
              <a:t>Arch. Hist. Exact Sci. 57 (2003) 395–431</a:t>
            </a:r>
          </a:p>
          <a:p>
            <a:r>
              <a:rPr lang="en-US" dirty="0"/>
              <a:t>S. K. Lamoreaux; J.R. Torgerson (2004). "Neutron Moderation in the </a:t>
            </a:r>
            <a:r>
              <a:rPr lang="en-US" dirty="0" err="1"/>
              <a:t>Oklo</a:t>
            </a:r>
            <a:r>
              <a:rPr lang="en-US" dirty="0"/>
              <a:t> Natural Reactor and the Time Variation of Alpha". Physical Review D. 69 (12): 121701.</a:t>
            </a:r>
            <a:endParaRPr lang="da-DK" dirty="0"/>
          </a:p>
          <a:p>
            <a:r>
              <a:rPr lang="da-DK" dirty="0"/>
              <a:t>Parker et al., ”</a:t>
            </a:r>
            <a:r>
              <a:rPr lang="en-US" dirty="0"/>
              <a:t>Measurement of the fine-structure constant as a test of the Standard Model”</a:t>
            </a:r>
            <a:r>
              <a:rPr lang="da-DK" dirty="0"/>
              <a:t> Science 360, 191–195 (2018)</a:t>
            </a:r>
          </a:p>
          <a:p>
            <a:r>
              <a:rPr lang="en-US" dirty="0"/>
              <a:t>Webb, J. K.; et al. (1999). "Search for Time Variation of the Fine Structure Constant". Physical Review Letters (Submitted manuscript). 82 (5): 884–887</a:t>
            </a:r>
          </a:p>
          <a:p>
            <a:r>
              <a:rPr lang="en-US" dirty="0"/>
              <a:t>Michael R. </a:t>
            </a:r>
            <a:r>
              <a:rPr lang="en-US" dirty="0" err="1"/>
              <a:t>Wilczynska</a:t>
            </a:r>
            <a:r>
              <a:rPr lang="en-US" dirty="0"/>
              <a:t>, John K. Webb; et al. (2020). "Four direct measurements of the fine-structure constant 13 billion years ago". Science Advances. 6 (17): 9672</a:t>
            </a:r>
          </a:p>
        </p:txBody>
      </p:sp>
    </p:spTree>
    <p:extLst>
      <p:ext uri="{BB962C8B-B14F-4D97-AF65-F5344CB8AC3E}">
        <p14:creationId xmlns:p14="http://schemas.microsoft.com/office/powerpoint/2010/main" val="3440684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7" name="Picture 6" descr="A picture containing large, sitting, white, numbers">
            <a:extLst>
              <a:ext uri="{FF2B5EF4-FFF2-40B4-BE49-F238E27FC236}">
                <a16:creationId xmlns:a16="http://schemas.microsoft.com/office/drawing/2014/main" id="{CCE3FFC0-7D38-4DEA-906D-C785E0E4FA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2" y="0"/>
            <a:ext cx="12191356" cy="6858000"/>
          </a:xfrm>
          <a:prstGeom prst="rect">
            <a:avLst/>
          </a:prstGeom>
        </p:spPr>
      </p:pic>
      <p:sp useBgFill="1">
        <p:nvSpPr>
          <p:cNvPr id="12"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2769538" y="445383"/>
            <a:ext cx="1995577" cy="7534653"/>
          </a:xfrm>
          <a:prstGeom prst="round2SameRect">
            <a:avLst>
              <a:gd name="adj1" fmla="val 9679"/>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2791AA45-8F2A-4466-8C69-D7DDF2AC4B7D}"/>
              </a:ext>
            </a:extLst>
          </p:cNvPr>
          <p:cNvSpPr>
            <a:spLocks noGrp="1"/>
          </p:cNvSpPr>
          <p:nvPr>
            <p:ph type="title"/>
          </p:nvPr>
        </p:nvSpPr>
        <p:spPr>
          <a:xfrm>
            <a:off x="804335" y="3496574"/>
            <a:ext cx="6436104" cy="1052422"/>
          </a:xfrm>
        </p:spPr>
        <p:txBody>
          <a:bodyPr vert="horz" lIns="91440" tIns="45720" rIns="91440" bIns="45720" rtlCol="0" anchor="b">
            <a:normAutofit/>
          </a:bodyPr>
          <a:lstStyle/>
          <a:p>
            <a:pPr algn="l"/>
            <a:r>
              <a:rPr lang="en-US" sz="4400"/>
              <a:t>Questions?</a:t>
            </a:r>
          </a:p>
        </p:txBody>
      </p:sp>
    </p:spTree>
    <p:extLst>
      <p:ext uri="{BB962C8B-B14F-4D97-AF65-F5344CB8AC3E}">
        <p14:creationId xmlns:p14="http://schemas.microsoft.com/office/powerpoint/2010/main" val="385060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8761467-7640-47B1-90D4-04ADAD632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738B1503-6FE9-46B4-9354-E943D91B1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4FE2AEF-286C-4CB5-9AA3-9901180DFDA6}"/>
                  </a:ext>
                </a:extLst>
              </p:cNvPr>
              <p:cNvSpPr>
                <a:spLocks noGrp="1"/>
              </p:cNvSpPr>
              <p:nvPr>
                <p:ph type="title"/>
              </p:nvPr>
            </p:nvSpPr>
            <p:spPr>
              <a:xfrm>
                <a:off x="913795" y="965196"/>
                <a:ext cx="6197686" cy="1371604"/>
              </a:xfrm>
            </p:spPr>
            <p:txBody>
              <a:bodyPr>
                <a:normAutofit/>
              </a:bodyPr>
              <a:lstStyle/>
              <a:p>
                <a:pPr algn="l"/>
                <a:r>
                  <a:rPr lang="en-US" dirty="0"/>
                  <a:t>What is </a:t>
                </a:r>
                <a14:m>
                  <m:oMath xmlns:m="http://schemas.openxmlformats.org/officeDocument/2006/math">
                    <m:r>
                      <a:rPr lang="en-US" b="0" i="1" smtClean="0">
                        <a:latin typeface="Cambria Math" panose="02040503050406030204" pitchFamily="18" charset="0"/>
                      </a:rPr>
                      <m:t>𝛼</m:t>
                    </m:r>
                  </m:oMath>
                </a14:m>
                <a:r>
                  <a:rPr lang="en-US" dirty="0"/>
                  <a:t>?</a:t>
                </a:r>
              </a:p>
            </p:txBody>
          </p:sp>
        </mc:Choice>
        <mc:Fallback xmlns="">
          <p:sp>
            <p:nvSpPr>
              <p:cNvPr id="2" name="Title 1">
                <a:extLst>
                  <a:ext uri="{FF2B5EF4-FFF2-40B4-BE49-F238E27FC236}">
                    <a16:creationId xmlns:a16="http://schemas.microsoft.com/office/drawing/2014/main" id="{24FE2AEF-286C-4CB5-9AA3-9901180DFDA6}"/>
                  </a:ext>
                </a:extLst>
              </p:cNvPr>
              <p:cNvSpPr>
                <a:spLocks noGrp="1" noRot="1" noChangeAspect="1" noMove="1" noResize="1" noEditPoints="1" noAdjustHandles="1" noChangeArrowheads="1" noChangeShapeType="1" noTextEdit="1"/>
              </p:cNvSpPr>
              <p:nvPr>
                <p:ph type="title"/>
              </p:nvPr>
            </p:nvSpPr>
            <p:spPr>
              <a:xfrm>
                <a:off x="913795" y="965196"/>
                <a:ext cx="6197686" cy="1371604"/>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9D6F1F-7090-45D6-B022-A836C6198A01}"/>
                  </a:ext>
                </a:extLst>
              </p:cNvPr>
              <p:cNvSpPr>
                <a:spLocks noGrp="1"/>
              </p:cNvSpPr>
              <p:nvPr>
                <p:ph idx="1"/>
              </p:nvPr>
            </p:nvSpPr>
            <p:spPr>
              <a:xfrm>
                <a:off x="913795" y="2617694"/>
                <a:ext cx="7077680" cy="3840256"/>
              </a:xfrm>
            </p:spPr>
            <p:txBody>
              <a:bodyPr>
                <a:normAutofit fontScale="92500" lnSpcReduction="20000"/>
              </a:bodyPr>
              <a:lstStyle/>
              <a:p>
                <a:pPr>
                  <a:lnSpc>
                    <a:spcPct val="90000"/>
                  </a:lnSpc>
                </a:pPr>
                <a:r>
                  <a:rPr lang="en-US" sz="1600" dirty="0"/>
                  <a:t>Characterizes the strength of the EM interaction between elementary charged particles</a:t>
                </a:r>
              </a:p>
              <a:p>
                <a:pPr>
                  <a:lnSpc>
                    <a:spcPct val="90000"/>
                  </a:lnSpc>
                </a:pPr>
                <a:r>
                  <a:rPr lang="en-US" sz="1600" dirty="0"/>
                  <a:t>~1/137 – not related to any mathematical constants!</a:t>
                </a:r>
              </a:p>
              <a:p>
                <a:pPr lvl="1">
                  <a:lnSpc>
                    <a:spcPct val="90000"/>
                  </a:lnSpc>
                </a:pPr>
                <a:r>
                  <a:rPr lang="en-US" sz="1400" dirty="0"/>
                  <a:t>Slightly larger for higher-energy interactions</a:t>
                </a:r>
              </a:p>
              <a:p>
                <a:pPr>
                  <a:lnSpc>
                    <a:spcPct val="90000"/>
                  </a:lnSpc>
                </a:pPr>
                <a:r>
                  <a:rPr lang="en-US" sz="1600" dirty="0"/>
                  <a:t>“Fine structure” – constant arises in the fine structure corrections to the hydrogen Hamiltonian (relativistic &amp; spin-orbit coupling)</a:t>
                </a:r>
              </a:p>
              <a:p>
                <a:pPr lvl="1">
                  <a:lnSpc>
                    <a:spcPct val="90000"/>
                  </a:lnSpc>
                </a:pPr>
                <a:r>
                  <a:rPr lang="en-US" sz="1400" dirty="0"/>
                  <a:t>Splitting of spectral lines</a:t>
                </a:r>
              </a:p>
              <a:p>
                <a:pPr>
                  <a:lnSpc>
                    <a:spcPct val="90000"/>
                  </a:lnSpc>
                </a:pPr>
                <a:r>
                  <a:rPr lang="en-US" sz="1600" dirty="0"/>
                  <a:t>(A few) physical appearances:</a:t>
                </a:r>
              </a:p>
              <a:p>
                <a:pPr lvl="1">
                  <a:lnSpc>
                    <a:spcPct val="90000"/>
                  </a:lnSpc>
                </a:pPr>
                <a:r>
                  <a:rPr lang="en-US" sz="1600" dirty="0"/>
                  <a:t>Ratio of the electron velocity in the lowest state of the Bohr-model atom to the speed of light </a:t>
                </a:r>
                <a14:m>
                  <m:oMath xmlns:m="http://schemas.openxmlformats.org/officeDocument/2006/math">
                    <m:r>
                      <a:rPr lang="en-US" sz="1600" b="0" i="1" smtClean="0">
                        <a:latin typeface="Cambria Math" panose="02040503050406030204" pitchFamily="18" charset="0"/>
                      </a:rPr>
                      <m:t>𝛼</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4</m:t>
                        </m:r>
                        <m:r>
                          <a:rPr lang="en-US" sz="1600" b="0" i="1" smtClean="0">
                            <a:latin typeface="Cambria Math" panose="02040503050406030204" pitchFamily="18" charset="0"/>
                          </a:rPr>
                          <m:t>𝜋</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𝜖</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ℏ</m:t>
                        </m:r>
                        <m:r>
                          <a:rPr lang="en-US" sz="1600" b="0" i="1" smtClean="0">
                            <a:latin typeface="Cambria Math" panose="02040503050406030204" pitchFamily="18" charset="0"/>
                          </a:rPr>
                          <m:t>𝑐</m:t>
                        </m:r>
                      </m:den>
                    </m:f>
                  </m:oMath>
                </a14:m>
                <a:endParaRPr lang="en-US" sz="1600" dirty="0"/>
              </a:p>
              <a:p>
                <a:pPr lvl="1">
                  <a:lnSpc>
                    <a:spcPct val="90000"/>
                  </a:lnSpc>
                </a:pPr>
                <a:r>
                  <a:rPr lang="en-US" sz="1600" dirty="0"/>
                  <a:t>Ratio involving three characteristic length scales: classical electron radius, electron Compton wavelength, and Bohr radius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𝑟</m:t>
                        </m:r>
                      </m:e>
                      <m:sub>
                        <m:r>
                          <a:rPr lang="en-US" sz="1600" b="0" i="1" smtClean="0">
                            <a:latin typeface="Cambria Math" panose="02040503050406030204" pitchFamily="18" charset="0"/>
                          </a:rPr>
                          <m:t>𝑒</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𝛼</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𝜆</m:t>
                            </m:r>
                          </m:e>
                          <m:sub>
                            <m:r>
                              <a:rPr lang="en-US" sz="1600" b="0" i="1" smtClean="0">
                                <a:latin typeface="Cambria Math" panose="02040503050406030204" pitchFamily="18" charset="0"/>
                              </a:rPr>
                              <m:t>𝑒</m:t>
                            </m:r>
                          </m:sub>
                        </m:sSub>
                      </m:num>
                      <m:den>
                        <m:r>
                          <a:rPr lang="en-US" sz="1600" b="0" i="1" smtClean="0">
                            <a:latin typeface="Cambria Math" panose="02040503050406030204" pitchFamily="18" charset="0"/>
                          </a:rPr>
                          <m:t>2</m:t>
                        </m:r>
                        <m:r>
                          <a:rPr lang="en-US" sz="1600" b="0" i="1" smtClean="0">
                            <a:latin typeface="Cambria Math" panose="02040503050406030204" pitchFamily="18" charset="0"/>
                          </a:rPr>
                          <m:t>𝜋</m:t>
                        </m:r>
                      </m:den>
                    </m:f>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𝛼</m:t>
                        </m:r>
                      </m:e>
                      <m:sup>
                        <m:r>
                          <a:rPr lang="en-US" sz="1600" b="0" i="1" smtClean="0">
                            <a:latin typeface="Cambria Math" panose="02040503050406030204" pitchFamily="18" charset="0"/>
                          </a:rPr>
                          <m:t>2</m:t>
                        </m:r>
                      </m:sup>
                    </m:sSup>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𝑎</m:t>
                        </m:r>
                      </m:e>
                      <m:sub>
                        <m:r>
                          <a:rPr lang="en-US" sz="1600" b="0" i="1" smtClean="0">
                            <a:latin typeface="Cambria Math" panose="02040503050406030204" pitchFamily="18" charset="0"/>
                          </a:rPr>
                          <m:t>0</m:t>
                        </m:r>
                      </m:sub>
                    </m:sSub>
                  </m:oMath>
                </a14:m>
                <a:endParaRPr lang="en-US" sz="1600" b="0" dirty="0"/>
              </a:p>
              <a:p>
                <a:pPr lvl="1">
                  <a:lnSpc>
                    <a:spcPct val="90000"/>
                  </a:lnSpc>
                </a:pPr>
                <a:r>
                  <a:rPr lang="en-US" sz="1600" dirty="0"/>
                  <a:t>Product of the impedance of free space and the conductance quantum: </a:t>
                </a:r>
                <a14:m>
                  <m:oMath xmlns:m="http://schemas.openxmlformats.org/officeDocument/2006/math">
                    <m:r>
                      <a:rPr lang="en-US" sz="1600" b="0" i="1" smtClean="0">
                        <a:latin typeface="Cambria Math" panose="02040503050406030204" pitchFamily="18" charset="0"/>
                      </a:rPr>
                      <m:t>𝛼</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4</m:t>
                        </m:r>
                      </m:den>
                    </m:f>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𝑍</m:t>
                        </m:r>
                      </m:e>
                      <m:sub>
                        <m:r>
                          <a:rPr lang="en-US" sz="1600" b="0" i="1" smtClean="0">
                            <a:latin typeface="Cambria Math" panose="02040503050406030204" pitchFamily="18" charset="0"/>
                          </a:rPr>
                          <m:t>0</m:t>
                        </m:r>
                      </m:sub>
                    </m:sSub>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𝐺</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4</m:t>
                            </m:r>
                          </m:den>
                        </m:f>
                        <m:r>
                          <a:rPr lang="en-US" sz="1600" b="0" i="1" smtClean="0">
                            <a:latin typeface="Cambria Math" panose="02040503050406030204" pitchFamily="18" charset="0"/>
                          </a:rPr>
                          <m:t>𝜇</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𝑐</m:t>
                    </m:r>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2</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h</m:t>
                        </m:r>
                      </m:den>
                    </m:f>
                  </m:oMath>
                </a14:m>
                <a:endParaRPr lang="en-US" sz="1600" b="0" dirty="0"/>
              </a:p>
              <a:p>
                <a:pPr lvl="1">
                  <a:lnSpc>
                    <a:spcPct val="90000"/>
                  </a:lnSpc>
                </a:pPr>
                <a:endParaRPr lang="en-US" sz="1600" dirty="0"/>
              </a:p>
            </p:txBody>
          </p:sp>
        </mc:Choice>
        <mc:Fallback xmlns="">
          <p:sp>
            <p:nvSpPr>
              <p:cNvPr id="3" name="Content Placeholder 2">
                <a:extLst>
                  <a:ext uri="{FF2B5EF4-FFF2-40B4-BE49-F238E27FC236}">
                    <a16:creationId xmlns:a16="http://schemas.microsoft.com/office/drawing/2014/main" id="{679D6F1F-7090-45D6-B022-A836C6198A01}"/>
                  </a:ext>
                </a:extLst>
              </p:cNvPr>
              <p:cNvSpPr>
                <a:spLocks noGrp="1" noRot="1" noChangeAspect="1" noMove="1" noResize="1" noEditPoints="1" noAdjustHandles="1" noChangeArrowheads="1" noChangeShapeType="1" noTextEdit="1"/>
              </p:cNvSpPr>
              <p:nvPr>
                <p:ph idx="1"/>
              </p:nvPr>
            </p:nvSpPr>
            <p:spPr>
              <a:xfrm>
                <a:off x="913795" y="2617694"/>
                <a:ext cx="7077680" cy="3840256"/>
              </a:xfrm>
              <a:blipFill>
                <a:blip r:embed="rId4"/>
                <a:stretch>
                  <a:fillRect/>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2CE6E0B7-1FDB-45CA-A455-C15DF3804AA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280666" y="1919219"/>
            <a:ext cx="1801142" cy="301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77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FCA598C-B95B-4A95-918A-FCA019E66138}"/>
                  </a:ext>
                </a:extLst>
              </p:cNvPr>
              <p:cNvSpPr>
                <a:spLocks noGrp="1"/>
              </p:cNvSpPr>
              <p:nvPr>
                <p:ph type="title"/>
              </p:nvPr>
            </p:nvSpPr>
            <p:spPr/>
            <p:txBody>
              <a:bodyPr/>
              <a:lstStyle/>
              <a:p>
                <a:r>
                  <a:rPr lang="en-US" dirty="0"/>
                  <a:t>Discovery of </a:t>
                </a:r>
                <a14:m>
                  <m:oMath xmlns:m="http://schemas.openxmlformats.org/officeDocument/2006/math">
                    <m:r>
                      <a:rPr lang="en-US" b="0" i="1" smtClean="0">
                        <a:latin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1FCA598C-B95B-4A95-918A-FCA019E66138}"/>
                  </a:ext>
                </a:extLst>
              </p:cNvPr>
              <p:cNvSpPr>
                <a:spLocks noGrp="1" noRot="1" noChangeAspect="1" noMove="1" noResize="1" noEditPoints="1" noAdjustHandles="1" noChangeArrowheads="1" noChangeShapeType="1" noTextEdit="1"/>
              </p:cNvSpPr>
              <p:nvPr>
                <p:ph type="title"/>
              </p:nvPr>
            </p:nvSpPr>
            <p:spPr>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364F58-F33C-4795-B4ED-6D0B4449B250}"/>
                  </a:ext>
                </a:extLst>
              </p:cNvPr>
              <p:cNvSpPr>
                <a:spLocks noGrp="1"/>
              </p:cNvSpPr>
              <p:nvPr>
                <p:ph idx="1"/>
              </p:nvPr>
            </p:nvSpPr>
            <p:spPr>
              <a:xfrm>
                <a:off x="913795" y="2076450"/>
                <a:ext cx="8554055" cy="3714749"/>
              </a:xfrm>
            </p:spPr>
            <p:txBody>
              <a:bodyPr>
                <a:normAutofit fontScale="92500"/>
              </a:bodyPr>
              <a:lstStyle/>
              <a:p>
                <a:r>
                  <a:rPr lang="en-US" dirty="0"/>
                  <a:t>Max Planck noticed that </a:t>
                </a:r>
                <a14:m>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𝑐</m:t>
                        </m:r>
                      </m:den>
                    </m:f>
                  </m:oMath>
                </a14:m>
                <a:r>
                  <a:rPr lang="en-US" dirty="0"/>
                  <a:t> has the same units as the quantum of action, </a:t>
                </a:r>
                <a14:m>
                  <m:oMath xmlns:m="http://schemas.openxmlformats.org/officeDocument/2006/math">
                    <m:r>
                      <a:rPr lang="en-US" b="0" i="1" smtClean="0">
                        <a:latin typeface="Cambria Math" panose="02040503050406030204" pitchFamily="18" charset="0"/>
                      </a:rPr>
                      <m:t>h</m:t>
                    </m:r>
                  </m:oMath>
                </a14:m>
                <a:r>
                  <a:rPr lang="en-US" dirty="0"/>
                  <a:t> (in CGS units) – wondered if the two were identical, and if their relationship could explain the value of the elementary charge</a:t>
                </a:r>
              </a:p>
              <a:p>
                <a:pPr lvl="1"/>
                <a:r>
                  <a:rPr lang="en-US" dirty="0"/>
                  <a:t>Einstein noted that </a:t>
                </a:r>
                <a14:m>
                  <m:oMath xmlns:m="http://schemas.openxmlformats.org/officeDocument/2006/math">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𝑐</m:t>
                        </m:r>
                      </m:den>
                    </m:f>
                    <m:r>
                      <a:rPr lang="en-US" b="0" i="1" smtClean="0">
                        <a:latin typeface="Cambria Math" panose="02040503050406030204" pitchFamily="18" charset="0"/>
                      </a:rPr>
                      <m:t>=</m:t>
                    </m:r>
                    <m:r>
                      <a:rPr lang="en-US" b="0" i="1" smtClean="0">
                        <a:latin typeface="Cambria Math" panose="02040503050406030204" pitchFamily="18" charset="0"/>
                      </a:rPr>
                      <m:t>h</m:t>
                    </m:r>
                    <m:r>
                      <a:rPr lang="en-US" b="0" i="1" smtClean="0">
                        <a:latin typeface="Cambria Math" panose="02040503050406030204" pitchFamily="18" charset="0"/>
                      </a:rPr>
                      <m:t> </m:t>
                    </m:r>
                  </m:oMath>
                </a14:m>
                <a:r>
                  <a:rPr lang="en-US" dirty="0"/>
                  <a:t>is a good order-of-magnitude estimate, but that “three decimals are missing”</a:t>
                </a:r>
              </a:p>
              <a:p>
                <a:pPr lvl="1"/>
                <a:r>
                  <a:rPr lang="en-US" dirty="0"/>
                  <a:t>Sommerfeld was the first to call out the constant in 1916</a:t>
                </a:r>
              </a:p>
              <a:p>
                <a:r>
                  <a:rPr lang="en-US" dirty="0"/>
                  <a:t>James Jeans speculated that the missing constant might be </a:t>
                </a:r>
                <a14:m>
                  <m:oMath xmlns:m="http://schemas.openxmlformats.org/officeDocument/2006/math">
                    <m:r>
                      <a:rPr lang="en-US" b="0" i="1" smtClean="0">
                        <a:latin typeface="Cambria Math" panose="02040503050406030204" pitchFamily="18" charset="0"/>
                      </a:rPr>
                      <m:t>1/32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3</m:t>
                        </m:r>
                      </m:sup>
                    </m:sSup>
                  </m:oMath>
                </a14:m>
                <a:r>
                  <a:rPr lang="en-US" dirty="0"/>
                  <a:t>; others made similar numerological guesses as well</a:t>
                </a:r>
              </a:p>
              <a:p>
                <a:pPr lvl="1"/>
                <a:endParaRPr lang="en-US" dirty="0"/>
              </a:p>
            </p:txBody>
          </p:sp>
        </mc:Choice>
        <mc:Fallback xmlns="">
          <p:sp>
            <p:nvSpPr>
              <p:cNvPr id="3" name="Content Placeholder 2">
                <a:extLst>
                  <a:ext uri="{FF2B5EF4-FFF2-40B4-BE49-F238E27FC236}">
                    <a16:creationId xmlns:a16="http://schemas.microsoft.com/office/drawing/2014/main" id="{05364F58-F33C-4795-B4ED-6D0B4449B250}"/>
                  </a:ext>
                </a:extLst>
              </p:cNvPr>
              <p:cNvSpPr>
                <a:spLocks noGrp="1" noRot="1" noChangeAspect="1" noMove="1" noResize="1" noEditPoints="1" noAdjustHandles="1" noChangeArrowheads="1" noChangeShapeType="1" noTextEdit="1"/>
              </p:cNvSpPr>
              <p:nvPr>
                <p:ph idx="1"/>
              </p:nvPr>
            </p:nvSpPr>
            <p:spPr>
              <a:xfrm>
                <a:off x="913795" y="2076450"/>
                <a:ext cx="8554055" cy="3714749"/>
              </a:xfrm>
              <a:blipFill>
                <a:blip r:embed="rId4"/>
                <a:stretch>
                  <a:fillRect/>
                </a:stretch>
              </a:blipFill>
            </p:spPr>
            <p:txBody>
              <a:bodyPr/>
              <a:lstStyle/>
              <a:p>
                <a:r>
                  <a:rPr lang="en-US">
                    <a:noFill/>
                  </a:rPr>
                  <a:t> </a:t>
                </a:r>
              </a:p>
            </p:txBody>
          </p:sp>
        </mc:Fallback>
      </mc:AlternateContent>
      <p:pic>
        <p:nvPicPr>
          <p:cNvPr id="2050" name="Picture 2" descr="Max Planck - Wikipedia">
            <a:extLst>
              <a:ext uri="{FF2B5EF4-FFF2-40B4-BE49-F238E27FC236}">
                <a16:creationId xmlns:a16="http://schemas.microsoft.com/office/drawing/2014/main" id="{53BC35C7-FC57-4A35-B93C-70ACE0B153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8264" y="2076450"/>
            <a:ext cx="2508323" cy="3114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9145B8-CF51-41A9-A9D5-89CA08EB314E}"/>
              </a:ext>
            </a:extLst>
          </p:cNvPr>
          <p:cNvSpPr txBox="1"/>
          <p:nvPr/>
        </p:nvSpPr>
        <p:spPr>
          <a:xfrm>
            <a:off x="10096500" y="5216009"/>
            <a:ext cx="1355436" cy="369332"/>
          </a:xfrm>
          <a:prstGeom prst="rect">
            <a:avLst/>
          </a:prstGeom>
          <a:noFill/>
        </p:spPr>
        <p:txBody>
          <a:bodyPr wrap="none" rtlCol="0">
            <a:spAutoFit/>
          </a:bodyPr>
          <a:lstStyle/>
          <a:p>
            <a:r>
              <a:rPr lang="en-US" i="1" dirty="0"/>
              <a:t>Max Planck</a:t>
            </a:r>
          </a:p>
        </p:txBody>
      </p:sp>
    </p:spTree>
    <p:extLst>
      <p:ext uri="{BB962C8B-B14F-4D97-AF65-F5344CB8AC3E}">
        <p14:creationId xmlns:p14="http://schemas.microsoft.com/office/powerpoint/2010/main" val="254726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7B20917-3F78-4D5F-ACE8-A9BE9668BE52}"/>
                  </a:ext>
                </a:extLst>
              </p:cNvPr>
              <p:cNvSpPr>
                <a:spLocks noGrp="1"/>
              </p:cNvSpPr>
              <p:nvPr>
                <p:ph type="title"/>
              </p:nvPr>
            </p:nvSpPr>
            <p:spPr/>
            <p:txBody>
              <a:bodyPr/>
              <a:lstStyle/>
              <a:p>
                <a:r>
                  <a:rPr lang="en-US" dirty="0"/>
                  <a:t>Discovery of </a:t>
                </a:r>
                <a14:m>
                  <m:oMath xmlns:m="http://schemas.openxmlformats.org/officeDocument/2006/math">
                    <m:r>
                      <a:rPr lang="en-US" b="0" i="1" smtClean="0">
                        <a:latin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F7B20917-3F78-4D5F-ACE8-A9BE9668BE52}"/>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AD56B7-2603-4AA2-8067-65E9B3C8BAE8}"/>
                  </a:ext>
                </a:extLst>
              </p:cNvPr>
              <p:cNvSpPr>
                <a:spLocks noGrp="1"/>
              </p:cNvSpPr>
              <p:nvPr>
                <p:ph idx="1"/>
              </p:nvPr>
            </p:nvSpPr>
            <p:spPr>
              <a:xfrm>
                <a:off x="913795" y="2076450"/>
                <a:ext cx="7982555" cy="3714749"/>
              </a:xfrm>
            </p:spPr>
            <p:txBody>
              <a:bodyPr>
                <a:normAutofit fontScale="92500" lnSpcReduction="20000"/>
              </a:bodyPr>
              <a:lstStyle/>
              <a:p>
                <a:r>
                  <a:rPr lang="en-US" dirty="0"/>
                  <a:t>Gilbert Lewis and Elliot Adams, American chemists, 1913:</a:t>
                </a:r>
              </a:p>
              <a:p>
                <a:pPr lvl="1"/>
                <a:r>
                  <a:rPr lang="en-US" dirty="0"/>
                  <a:t>Developed theory of “ultimate rational units,” positing that all universal constants were pure numbers involving integers and </a:t>
                </a:r>
                <a14:m>
                  <m:oMath xmlns:m="http://schemas.openxmlformats.org/officeDocument/2006/math">
                    <m:r>
                      <a:rPr lang="en-US" b="0" i="1" smtClean="0">
                        <a:latin typeface="Cambria Math" panose="02040503050406030204" pitchFamily="18" charset="0"/>
                      </a:rPr>
                      <m:t>𝜋</m:t>
                    </m:r>
                  </m:oMath>
                </a14:m>
                <a:endParaRPr lang="en-US" dirty="0"/>
              </a:p>
              <a:p>
                <a:pPr lvl="1"/>
                <a:r>
                  <a:rPr lang="en-US" dirty="0"/>
                  <a:t>By way of Stefan’s law and the fundamental charge, they found a value of Planck’s constant: </a:t>
                </a:r>
                <a14:m>
                  <m:oMath xmlns:m="http://schemas.openxmlformats.org/officeDocument/2006/math">
                    <m:r>
                      <a:rPr lang="en-US" b="0" i="1" smtClean="0">
                        <a:latin typeface="Cambria Math" panose="02040503050406030204" pitchFamily="18" charset="0"/>
                      </a:rPr>
                      <m:t>h</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4</m:t>
                                    </m:r>
                                    <m:r>
                                      <a:rPr lang="en-US" b="0" i="1" smtClean="0">
                                        <a:latin typeface="Cambria Math" panose="02040503050406030204" pitchFamily="18" charset="0"/>
                                      </a:rPr>
                                      <m:t>𝜋</m:t>
                                    </m:r>
                                    <m:r>
                                      <a:rPr lang="en-US" b="0" i="1" smtClean="0">
                                        <a:latin typeface="Cambria Math" panose="02040503050406030204" pitchFamily="18" charset="0"/>
                                      </a:rPr>
                                      <m:t>𝑒</m:t>
                                    </m:r>
                                  </m:e>
                                </m:d>
                              </m:e>
                              <m:sup>
                                <m:r>
                                  <a:rPr lang="en-US" b="0" i="1" smtClean="0">
                                    <a:latin typeface="Cambria Math" panose="02040503050406030204" pitchFamily="18" charset="0"/>
                                  </a:rPr>
                                  <m:t>2</m:t>
                                </m:r>
                              </m:sup>
                            </m:sSup>
                          </m:num>
                          <m:den>
                            <m:r>
                              <a:rPr lang="en-US" b="0" i="1" smtClean="0">
                                <a:latin typeface="Cambria Math" panose="02040503050406030204" pitchFamily="18" charset="0"/>
                              </a:rPr>
                              <m:t>𝑐</m:t>
                            </m:r>
                          </m:den>
                        </m:f>
                      </m:e>
                    </m:d>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8</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5</m:t>
                                    </m:r>
                                  </m:sup>
                                </m:sSup>
                              </m:num>
                              <m:den>
                                <m:r>
                                  <a:rPr lang="en-US" b="0" i="1" smtClean="0">
                                    <a:latin typeface="Cambria Math" panose="02040503050406030204" pitchFamily="18" charset="0"/>
                                  </a:rPr>
                                  <m:t>15</m:t>
                                </m:r>
                              </m:den>
                            </m:f>
                          </m:e>
                        </m:d>
                      </m:e>
                      <m:sup>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sup>
                    </m:sSup>
                  </m:oMath>
                </a14:m>
                <a:endParaRPr lang="en-US" b="0" dirty="0"/>
              </a:p>
              <a:p>
                <a:pPr lvl="1"/>
                <a:r>
                  <a:rPr lang="en-US" dirty="0"/>
                  <a:t>Rearranged for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h𝑐</m:t>
                        </m:r>
                      </m:num>
                      <m:den>
                        <m:r>
                          <a:rPr lang="en-US" b="0" i="1" smtClean="0">
                            <a:latin typeface="Cambria Math" panose="02040503050406030204" pitchFamily="18" charset="0"/>
                          </a:rPr>
                          <m:t>2</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den>
                    </m:f>
                    <m:r>
                      <a:rPr lang="en-US" b="0" i="0" smtClean="0">
                        <a:latin typeface="Cambria Math" panose="02040503050406030204" pitchFamily="18" charset="0"/>
                      </a:rPr>
                      <m:t>=8</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8</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5</m:t>
                                    </m:r>
                                  </m:sup>
                                </m:sSup>
                              </m:num>
                              <m:den>
                                <m:r>
                                  <a:rPr lang="en-US" b="0" i="1" smtClean="0">
                                    <a:latin typeface="Cambria Math" panose="02040503050406030204" pitchFamily="18" charset="0"/>
                                  </a:rPr>
                                  <m:t>15</m:t>
                                </m:r>
                              </m:den>
                            </m:f>
                          </m:e>
                        </m:d>
                      </m:e>
                      <m:sup>
                        <m:r>
                          <a:rPr lang="en-US" b="0" i="1" smtClean="0">
                            <a:latin typeface="Cambria Math" panose="02040503050406030204" pitchFamily="18" charset="0"/>
                          </a:rPr>
                          <m:t>1/3</m:t>
                        </m:r>
                      </m:sup>
                    </m:sSup>
                  </m:oMath>
                </a14:m>
                <a:r>
                  <a:rPr lang="en-US" dirty="0"/>
                  <a:t> yields a numerical value of 137.348 – within 0.2% of the modern accepted value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−1</m:t>
                        </m:r>
                      </m:sup>
                    </m:sSup>
                  </m:oMath>
                </a14:m>
                <a:r>
                  <a:rPr lang="en-US" dirty="0"/>
                  <a:t>!</a:t>
                </a:r>
              </a:p>
              <a:p>
                <a:pPr lvl="1"/>
                <a:r>
                  <a:rPr lang="en-US" dirty="0"/>
                  <a:t>They doubted their value of </a:t>
                </a:r>
                <a14:m>
                  <m:oMath xmlns:m="http://schemas.openxmlformats.org/officeDocument/2006/math">
                    <m:r>
                      <a:rPr lang="en-US" b="0" i="1" smtClean="0">
                        <a:latin typeface="Cambria Math" panose="02040503050406030204" pitchFamily="18" charset="0"/>
                      </a:rPr>
                      <m:t>h</m:t>
                    </m:r>
                  </m:oMath>
                </a14:m>
                <a:r>
                  <a:rPr lang="en-US" dirty="0"/>
                  <a:t>, however – thought it was too complicated for so fundamental a constant.  They also did not accept quantum theory yet.</a:t>
                </a:r>
              </a:p>
            </p:txBody>
          </p:sp>
        </mc:Choice>
        <mc:Fallback xmlns="">
          <p:sp>
            <p:nvSpPr>
              <p:cNvPr id="3" name="Content Placeholder 2">
                <a:extLst>
                  <a:ext uri="{FF2B5EF4-FFF2-40B4-BE49-F238E27FC236}">
                    <a16:creationId xmlns:a16="http://schemas.microsoft.com/office/drawing/2014/main" id="{88AD56B7-2603-4AA2-8067-65E9B3C8BAE8}"/>
                  </a:ext>
                </a:extLst>
              </p:cNvPr>
              <p:cNvSpPr>
                <a:spLocks noGrp="1" noRot="1" noChangeAspect="1" noMove="1" noResize="1" noEditPoints="1" noAdjustHandles="1" noChangeArrowheads="1" noChangeShapeType="1" noTextEdit="1"/>
              </p:cNvSpPr>
              <p:nvPr>
                <p:ph idx="1"/>
              </p:nvPr>
            </p:nvSpPr>
            <p:spPr>
              <a:xfrm>
                <a:off x="913795" y="2076450"/>
                <a:ext cx="7982555" cy="3714749"/>
              </a:xfrm>
              <a:blipFill>
                <a:blip r:embed="rId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AA70166-FBA3-4D88-8781-49517B9010E3}"/>
              </a:ext>
            </a:extLst>
          </p:cNvPr>
          <p:cNvSpPr txBox="1"/>
          <p:nvPr/>
        </p:nvSpPr>
        <p:spPr>
          <a:xfrm>
            <a:off x="9766599" y="3059668"/>
            <a:ext cx="1520224" cy="369332"/>
          </a:xfrm>
          <a:prstGeom prst="rect">
            <a:avLst/>
          </a:prstGeom>
          <a:noFill/>
        </p:spPr>
        <p:txBody>
          <a:bodyPr wrap="none" rtlCol="0">
            <a:spAutoFit/>
          </a:bodyPr>
          <a:lstStyle/>
          <a:p>
            <a:r>
              <a:rPr lang="en-US" i="1" dirty="0"/>
              <a:t>Gilbert Lewis</a:t>
            </a:r>
          </a:p>
        </p:txBody>
      </p:sp>
      <p:sp>
        <p:nvSpPr>
          <p:cNvPr id="5" name="TextBox 4">
            <a:extLst>
              <a:ext uri="{FF2B5EF4-FFF2-40B4-BE49-F238E27FC236}">
                <a16:creationId xmlns:a16="http://schemas.microsoft.com/office/drawing/2014/main" id="{7D4ACEB8-E22C-41DC-AE75-046DE1AC5ABE}"/>
              </a:ext>
            </a:extLst>
          </p:cNvPr>
          <p:cNvSpPr txBox="1"/>
          <p:nvPr/>
        </p:nvSpPr>
        <p:spPr>
          <a:xfrm>
            <a:off x="9757981" y="5879068"/>
            <a:ext cx="1441741" cy="369332"/>
          </a:xfrm>
          <a:prstGeom prst="rect">
            <a:avLst/>
          </a:prstGeom>
          <a:noFill/>
        </p:spPr>
        <p:txBody>
          <a:bodyPr wrap="none" rtlCol="0">
            <a:spAutoFit/>
          </a:bodyPr>
          <a:lstStyle/>
          <a:p>
            <a:r>
              <a:rPr lang="en-US" i="1" dirty="0"/>
              <a:t>Elliot Adams</a:t>
            </a:r>
          </a:p>
        </p:txBody>
      </p:sp>
      <p:sp>
        <p:nvSpPr>
          <p:cNvPr id="7" name="TextBox 6">
            <a:extLst>
              <a:ext uri="{FF2B5EF4-FFF2-40B4-BE49-F238E27FC236}">
                <a16:creationId xmlns:a16="http://schemas.microsoft.com/office/drawing/2014/main" id="{4A7D4F51-E9B1-47D1-9F2B-DA6124465B7D}"/>
              </a:ext>
            </a:extLst>
          </p:cNvPr>
          <p:cNvSpPr txBox="1"/>
          <p:nvPr/>
        </p:nvSpPr>
        <p:spPr>
          <a:xfrm>
            <a:off x="9248774" y="3429000"/>
            <a:ext cx="2398281" cy="2308324"/>
          </a:xfrm>
          <a:prstGeom prst="rect">
            <a:avLst/>
          </a:prstGeom>
          <a:noFill/>
          <a:ln>
            <a:solidFill>
              <a:schemeClr val="tx1"/>
            </a:solidFill>
          </a:ln>
        </p:spPr>
        <p:txBody>
          <a:bodyPr wrap="square" rtlCol="0">
            <a:spAutoFit/>
          </a:bodyPr>
          <a:lstStyle/>
          <a:p>
            <a:endParaRPr lang="en-US" i="1" dirty="0"/>
          </a:p>
          <a:p>
            <a:endParaRPr lang="en-US" i="1" dirty="0"/>
          </a:p>
          <a:p>
            <a:endParaRPr lang="en-US" i="1" dirty="0"/>
          </a:p>
          <a:p>
            <a:r>
              <a:rPr lang="en-US" i="1" dirty="0"/>
              <a:t>Apparently not cool enough to have had his picture taken</a:t>
            </a:r>
          </a:p>
          <a:p>
            <a:endParaRPr lang="en-US" i="1" dirty="0"/>
          </a:p>
          <a:p>
            <a:endParaRPr lang="en-US" i="1" dirty="0"/>
          </a:p>
        </p:txBody>
      </p:sp>
      <p:pic>
        <p:nvPicPr>
          <p:cNvPr id="1026" name="Picture 2">
            <a:extLst>
              <a:ext uri="{FF2B5EF4-FFF2-40B4-BE49-F238E27FC236}">
                <a16:creationId xmlns:a16="http://schemas.microsoft.com/office/drawing/2014/main" id="{B400160D-A362-481B-B4A7-1B4C9FF59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268" y="234815"/>
            <a:ext cx="2034886" cy="275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23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F048F14-693F-43E1-B827-6FA39409935A}"/>
                  </a:ext>
                </a:extLst>
              </p:cNvPr>
              <p:cNvSpPr>
                <a:spLocks noGrp="1"/>
              </p:cNvSpPr>
              <p:nvPr>
                <p:ph type="title"/>
              </p:nvPr>
            </p:nvSpPr>
            <p:spPr/>
            <p:txBody>
              <a:bodyPr/>
              <a:lstStyle/>
              <a:p>
                <a:r>
                  <a:rPr lang="en-US" dirty="0"/>
                  <a:t>Discovery of </a:t>
                </a:r>
                <a14:m>
                  <m:oMath xmlns:m="http://schemas.openxmlformats.org/officeDocument/2006/math">
                    <m:r>
                      <a:rPr lang="en-US" b="0" i="1" smtClean="0">
                        <a:latin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2F048F14-693F-43E1-B827-6FA39409935A}"/>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AE7068-E34E-47C5-8CC3-22FA18E6BE9D}"/>
                  </a:ext>
                </a:extLst>
              </p:cNvPr>
              <p:cNvSpPr>
                <a:spLocks noGrp="1"/>
              </p:cNvSpPr>
              <p:nvPr>
                <p:ph idx="1"/>
              </p:nvPr>
            </p:nvSpPr>
            <p:spPr>
              <a:xfrm>
                <a:off x="913795" y="1625600"/>
                <a:ext cx="10353762" cy="5033818"/>
              </a:xfrm>
            </p:spPr>
            <p:txBody>
              <a:bodyPr>
                <a:normAutofit fontScale="70000" lnSpcReduction="20000"/>
              </a:bodyPr>
              <a:lstStyle/>
              <a:p>
                <a:r>
                  <a:rPr lang="en-US" dirty="0"/>
                  <a:t>Niels Bohr, 1915: </a:t>
                </a:r>
              </a:p>
              <a:p>
                <a:pPr lvl="1"/>
                <a:r>
                  <a:rPr lang="en-US" dirty="0"/>
                  <a:t>Ignored special relativity effects and fine structure in a 1913 paper, but realized that his value for hydrogen energy levels could agree better with experiment if he took into account the variation of the electron’s mass with its velocity, as well as using elliptical orbits</a:t>
                </a:r>
              </a:p>
              <a:p>
                <a:pPr lvl="1"/>
                <a:r>
                  <a:rPr lang="en-US" dirty="0"/>
                  <a:t>Yielded a constant 1/8 of the modern </a:t>
                </a:r>
                <a14:m>
                  <m:oMath xmlns:m="http://schemas.openxmlformats.org/officeDocument/2006/math">
                    <m:r>
                      <a:rPr lang="en-US" b="0" i="1" smtClean="0">
                        <a:latin typeface="Cambria Math" panose="02040503050406030204" pitchFamily="18" charset="0"/>
                      </a:rPr>
                      <m:t>𝛼</m:t>
                    </m:r>
                  </m:oMath>
                </a14:m>
                <a:endParaRPr lang="en-US" dirty="0"/>
              </a:p>
              <a:p>
                <a:r>
                  <a:rPr lang="en-US" dirty="0"/>
                  <a:t>Arnold Sommerfeld followed Bohr’s efforts closely and by the end of 1915 had improved the fine structure theory with better relativistic effects</a:t>
                </a:r>
              </a:p>
              <a:p>
                <a:pPr lvl="1"/>
                <a:r>
                  <a:rPr lang="en-US" dirty="0"/>
                  <a:t>Came forth with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𝑊</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𝑘</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1+</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𝑘</m:t>
                                            </m:r>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b="0" i="1" smtClean="0">
                                                    <a:latin typeface="Cambria Math" panose="02040503050406030204" pitchFamily="18" charset="0"/>
                                                  </a:rPr>
                                                  <m:t>𝑘</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𝑍</m:t>
                                                </m:r>
                                              </m:e>
                                              <m:sup>
                                                <m:r>
                                                  <a:rPr lang="en-US" b="0" i="1" smtClean="0">
                                                    <a:latin typeface="Cambria Math" panose="02040503050406030204" pitchFamily="18" charset="0"/>
                                                  </a:rPr>
                                                  <m:t>2</m:t>
                                                </m:r>
                                              </m:sup>
                                            </m:sSup>
                                          </m:e>
                                        </m:rad>
                                      </m:e>
                                    </m:d>
                                  </m:e>
                                  <m:sup>
                                    <m:r>
                                      <a:rPr lang="en-US" b="0" i="1" smtClean="0">
                                        <a:latin typeface="Cambria Math" panose="02040503050406030204" pitchFamily="18" charset="0"/>
                                      </a:rPr>
                                      <m:t>2</m:t>
                                    </m:r>
                                  </m:sup>
                                </m:sSup>
                              </m:den>
                            </m:f>
                          </m:e>
                        </m:d>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up>
                    </m:sSup>
                    <m:r>
                      <a:rPr lang="en-US" b="0" i="1" smtClean="0">
                        <a:latin typeface="Cambria Math" panose="02040503050406030204" pitchFamily="18" charset="0"/>
                      </a:rPr>
                      <m:t>−1</m:t>
                    </m:r>
                  </m:oMath>
                </a14:m>
                <a:endParaRPr lang="en-US" dirty="0"/>
              </a:p>
              <a:p>
                <a:pPr lvl="2"/>
                <a14:m>
                  <m:oMath xmlns:m="http://schemas.openxmlformats.org/officeDocument/2006/math">
                    <m:r>
                      <a:rPr lang="en-US" b="0" i="1" smtClean="0">
                        <a:latin typeface="Cambria Math" panose="02040503050406030204" pitchFamily="18" charset="0"/>
                      </a:rPr>
                      <m:t>𝑊</m:t>
                    </m:r>
                  </m:oMath>
                </a14:m>
                <a:r>
                  <a:rPr lang="en-US" dirty="0"/>
                  <a:t> = electron binding energy</a:t>
                </a:r>
              </a:p>
              <a:p>
                <a:pPr lvl="2"/>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𝑘</m:t>
                    </m:r>
                  </m:oMath>
                </a14:m>
                <a:r>
                  <a:rPr lang="en-US" dirty="0"/>
                  <a:t> = principle &amp; azimuthal quantum numbers</a:t>
                </a:r>
              </a:p>
              <a:p>
                <a:pPr lvl="1"/>
                <a14:m>
                  <m:oMath xmlns:m="http://schemas.openxmlformats.org/officeDocument/2006/math">
                    <m:r>
                      <a:rPr lang="en-US" b="0" i="1" smtClean="0">
                        <a:latin typeface="Cambria Math" panose="02040503050406030204" pitchFamily="18" charset="0"/>
                      </a:rPr>
                      <m:t>𝛼</m:t>
                    </m:r>
                  </m:oMath>
                </a14:m>
                <a:r>
                  <a:rPr lang="en-US" dirty="0"/>
                  <a:t> explicitly called fine structure constant, and defined as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𝑐h</m:t>
                        </m:r>
                      </m:den>
                    </m:f>
                  </m:oMath>
                </a14:m>
                <a:endParaRPr lang="en-US" b="0" dirty="0"/>
              </a:p>
              <a:p>
                <a:r>
                  <a:rPr lang="en-US" dirty="0"/>
                  <a:t>Not initially introduced as a spectroscopic quantity, but the ratio between two angular momenta; </a:t>
                </a:r>
                <a14:m>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𝑐h</m:t>
                        </m:r>
                      </m:den>
                    </m:f>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a14:m>
                <a:r>
                  <a:rPr lang="en-US" dirty="0"/>
                  <a:t> is angular momentum of </a:t>
                </a:r>
                <a14:m>
                  <m:oMath xmlns:m="http://schemas.openxmlformats.org/officeDocument/2006/math">
                    <m:r>
                      <a:rPr lang="en-US" b="0" i="1" smtClean="0">
                        <a:latin typeface="Cambria Math" panose="02040503050406030204" pitchFamily="18" charset="0"/>
                      </a:rPr>
                      <m:t>𝑘</m:t>
                    </m:r>
                    <m:r>
                      <a:rPr lang="en-US" b="0" i="1" smtClean="0">
                        <a:latin typeface="Cambria Math" panose="02040503050406030204" pitchFamily="18" charset="0"/>
                      </a:rPr>
                      <m:t>=1</m:t>
                    </m:r>
                  </m:oMath>
                </a14:m>
                <a:r>
                  <a:rPr lang="en-US" dirty="0"/>
                  <a:t> electron;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h</m:t>
                        </m:r>
                      </m:num>
                      <m:den>
                        <m:r>
                          <a:rPr lang="en-US" b="0" i="1" smtClean="0">
                            <a:latin typeface="Cambria Math" panose="02040503050406030204" pitchFamily="18" charset="0"/>
                          </a:rPr>
                          <m:t>2</m:t>
                        </m:r>
                        <m:r>
                          <a:rPr lang="en-US" b="0" i="1" smtClean="0">
                            <a:latin typeface="Cambria Math" panose="02040503050406030204" pitchFamily="18" charset="0"/>
                          </a:rPr>
                          <m:t>𝜋</m:t>
                        </m:r>
                      </m:den>
                    </m:f>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oMath>
                </a14:m>
                <a:r>
                  <a:rPr lang="en-US" dirty="0"/>
                  <a:t> is the “limiting momentum,”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2</m:t>
                            </m:r>
                          </m:sup>
                        </m:sSup>
                      </m:num>
                      <m:den>
                        <m:r>
                          <a:rPr lang="en-US" b="0" i="1" smtClean="0">
                            <a:latin typeface="Cambria Math" panose="02040503050406030204" pitchFamily="18" charset="0"/>
                          </a:rPr>
                          <m:t>h</m:t>
                        </m:r>
                      </m:den>
                    </m:f>
                  </m:oMath>
                </a14:m>
                <a:endParaRPr lang="en-US" dirty="0"/>
              </a:p>
            </p:txBody>
          </p:sp>
        </mc:Choice>
        <mc:Fallback xmlns="">
          <p:sp>
            <p:nvSpPr>
              <p:cNvPr id="3" name="Content Placeholder 2">
                <a:extLst>
                  <a:ext uri="{FF2B5EF4-FFF2-40B4-BE49-F238E27FC236}">
                    <a16:creationId xmlns:a16="http://schemas.microsoft.com/office/drawing/2014/main" id="{B4AE7068-E34E-47C5-8CC3-22FA18E6BE9D}"/>
                  </a:ext>
                </a:extLst>
              </p:cNvPr>
              <p:cNvSpPr>
                <a:spLocks noGrp="1" noRot="1" noChangeAspect="1" noMove="1" noResize="1" noEditPoints="1" noAdjustHandles="1" noChangeArrowheads="1" noChangeShapeType="1" noTextEdit="1"/>
              </p:cNvSpPr>
              <p:nvPr>
                <p:ph idx="1"/>
              </p:nvPr>
            </p:nvSpPr>
            <p:spPr>
              <a:xfrm>
                <a:off x="913795" y="1625600"/>
                <a:ext cx="10353762" cy="5033818"/>
              </a:xfrm>
              <a:blipFill>
                <a:blip r:embed="rId3"/>
                <a:stretch>
                  <a:fillRect/>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D7C97D10-9D15-462A-8500-1CA0C5EA4997}"/>
              </a:ext>
            </a:extLst>
          </p:cNvPr>
          <p:cNvGrpSpPr/>
          <p:nvPr/>
        </p:nvGrpSpPr>
        <p:grpSpPr>
          <a:xfrm>
            <a:off x="7638961" y="3277177"/>
            <a:ext cx="2291340" cy="1971964"/>
            <a:chOff x="9190182" y="3329709"/>
            <a:chExt cx="2291340" cy="1971964"/>
          </a:xfrm>
        </p:grpSpPr>
        <p:sp>
          <p:nvSpPr>
            <p:cNvPr id="5" name="Rectangle 4">
              <a:extLst>
                <a:ext uri="{FF2B5EF4-FFF2-40B4-BE49-F238E27FC236}">
                  <a16:creationId xmlns:a16="http://schemas.microsoft.com/office/drawing/2014/main" id="{89E93C2D-C08C-4507-9BC4-9AA502B45E67}"/>
                </a:ext>
              </a:extLst>
            </p:cNvPr>
            <p:cNvSpPr/>
            <p:nvPr/>
          </p:nvSpPr>
          <p:spPr>
            <a:xfrm>
              <a:off x="9190182" y="3329709"/>
              <a:ext cx="2291340" cy="1971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10AE21E8-42A2-40CC-9172-0C58D426E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8477" y="3329709"/>
              <a:ext cx="2143045" cy="18668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375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B358E11-65BA-4668-9A11-BE94FA151797}"/>
                  </a:ext>
                </a:extLst>
              </p:cNvPr>
              <p:cNvSpPr>
                <a:spLocks noGrp="1"/>
              </p:cNvSpPr>
              <p:nvPr>
                <p:ph type="title"/>
              </p:nvPr>
            </p:nvSpPr>
            <p:spPr/>
            <p:txBody>
              <a:bodyPr/>
              <a:lstStyle/>
              <a:p>
                <a:r>
                  <a:rPr lang="en-US" dirty="0"/>
                  <a:t>Discovery of </a:t>
                </a:r>
                <a14:m>
                  <m:oMath xmlns:m="http://schemas.openxmlformats.org/officeDocument/2006/math">
                    <m:r>
                      <a:rPr lang="en-US" b="0" i="1" smtClean="0">
                        <a:latin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6B358E11-65BA-4668-9A11-BE94FA151797}"/>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5D9F40-C5CA-4554-B1DD-2D5517964491}"/>
                  </a:ext>
                </a:extLst>
              </p:cNvPr>
              <p:cNvSpPr>
                <a:spLocks noGrp="1"/>
              </p:cNvSpPr>
              <p:nvPr>
                <p:ph idx="1"/>
              </p:nvPr>
            </p:nvSpPr>
            <p:spPr>
              <a:xfrm>
                <a:off x="913795" y="2076450"/>
                <a:ext cx="6743150" cy="4435186"/>
              </a:xfrm>
            </p:spPr>
            <p:txBody>
              <a:bodyPr>
                <a:normAutofit fontScale="85000" lnSpcReduction="20000"/>
              </a:bodyPr>
              <a:lstStyle/>
              <a:p>
                <a:r>
                  <a:rPr lang="en-US" dirty="0"/>
                  <a:t>Sommerfeld then noticed that the fine structure constant fit nicely into the measured H</a:t>
                </a:r>
                <a14:m>
                  <m:oMath xmlns:m="http://schemas.openxmlformats.org/officeDocument/2006/math">
                    <m:r>
                      <a:rPr lang="en-US" b="0" i="1" smtClean="0">
                        <a:latin typeface="Cambria Math" panose="02040503050406030204" pitchFamily="18" charset="0"/>
                      </a:rPr>
                      <m:t>𝛼</m:t>
                    </m:r>
                  </m:oMath>
                </a14:m>
                <a:r>
                  <a:rPr lang="en-US" dirty="0"/>
                  <a:t> doublet, and Friedrich </a:t>
                </a:r>
                <a:r>
                  <a:rPr lang="en-US" dirty="0" err="1"/>
                  <a:t>Paschen</a:t>
                </a:r>
                <a:r>
                  <a:rPr lang="en-US" dirty="0"/>
                  <a:t> in 1916 measured the numerical value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−1</m:t>
                        </m:r>
                      </m:sup>
                    </m:sSup>
                  </m:oMath>
                </a14:m>
                <a:r>
                  <a:rPr lang="en-US" dirty="0"/>
                  <a:t> to be 137.9</a:t>
                </a:r>
              </a:p>
              <a:p>
                <a:r>
                  <a:rPr lang="en-US" dirty="0"/>
                  <a:t>Arthur Eddington believed it to be an exact integer,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−1</m:t>
                        </m:r>
                      </m:sup>
                    </m:sSup>
                    <m:r>
                      <a:rPr lang="en-US" b="0" i="1" smtClean="0">
                        <a:latin typeface="Cambria Math" panose="02040503050406030204" pitchFamily="18" charset="0"/>
                      </a:rPr>
                      <m:t>=137</m:t>
                    </m:r>
                  </m:oMath>
                </a14:m>
                <a:r>
                  <a:rPr lang="en-US" dirty="0"/>
                  <a:t>, and tried to prove it from theoretical deduction</a:t>
                </a:r>
              </a:p>
              <a:p>
                <a:pPr lvl="1"/>
                <a:r>
                  <a:rPr lang="en-US" dirty="0"/>
                  <a:t>Wound up with 136 as the number of generalized degrees of freedom of a pair of electrons, and added a +1 to make it match experiment, citing indistinguishability</a:t>
                </a:r>
              </a:p>
              <a:p>
                <a:pPr lvl="1"/>
                <a:r>
                  <a:rPr lang="en-US" dirty="0"/>
                  <a:t>A lot of people didn’t like his theory – including Dirac, Born, Bohr, Hendrik </a:t>
                </a:r>
                <a:r>
                  <a:rPr lang="en-US" dirty="0" err="1"/>
                  <a:t>Kramers</a:t>
                </a:r>
                <a:r>
                  <a:rPr lang="en-US" dirty="0"/>
                  <a:t>, Klein, von Neumann, Wigner, and de Broglie</a:t>
                </a:r>
              </a:p>
              <a:p>
                <a:pPr lvl="1"/>
                <a:r>
                  <a:rPr lang="en-US" dirty="0"/>
                  <a:t>Fought fiercely for his value and believed experimentalists were simply doing things wrong</a:t>
                </a:r>
              </a:p>
              <a:p>
                <a:endParaRPr lang="en-US" dirty="0"/>
              </a:p>
            </p:txBody>
          </p:sp>
        </mc:Choice>
        <mc:Fallback xmlns="">
          <p:sp>
            <p:nvSpPr>
              <p:cNvPr id="3" name="Content Placeholder 2">
                <a:extLst>
                  <a:ext uri="{FF2B5EF4-FFF2-40B4-BE49-F238E27FC236}">
                    <a16:creationId xmlns:a16="http://schemas.microsoft.com/office/drawing/2014/main" id="{445D9F40-C5CA-4554-B1DD-2D5517964491}"/>
                  </a:ext>
                </a:extLst>
              </p:cNvPr>
              <p:cNvSpPr>
                <a:spLocks noGrp="1" noRot="1" noChangeAspect="1" noMove="1" noResize="1" noEditPoints="1" noAdjustHandles="1" noChangeArrowheads="1" noChangeShapeType="1" noTextEdit="1"/>
              </p:cNvSpPr>
              <p:nvPr>
                <p:ph idx="1"/>
              </p:nvPr>
            </p:nvSpPr>
            <p:spPr>
              <a:xfrm>
                <a:off x="913795" y="2076450"/>
                <a:ext cx="6743150" cy="4435186"/>
              </a:xfrm>
              <a:blipFill>
                <a:blip r:embed="rId3"/>
                <a:stretch>
                  <a:fillRect/>
                </a:stretch>
              </a:blipFill>
            </p:spPr>
            <p:txBody>
              <a:bodyPr/>
              <a:lstStyle/>
              <a:p>
                <a:r>
                  <a:rPr lang="en-US">
                    <a:noFill/>
                  </a:rPr>
                  <a:t> </a:t>
                </a:r>
              </a:p>
            </p:txBody>
          </p:sp>
        </mc:Fallback>
      </mc:AlternateContent>
      <p:sp>
        <p:nvSpPr>
          <p:cNvPr id="4" name="Speech Bubble: Rectangle with Corners Rounded 3">
            <a:extLst>
              <a:ext uri="{FF2B5EF4-FFF2-40B4-BE49-F238E27FC236}">
                <a16:creationId xmlns:a16="http://schemas.microsoft.com/office/drawing/2014/main" id="{C8B61077-47A3-424F-BD35-0FC07072C134}"/>
              </a:ext>
            </a:extLst>
          </p:cNvPr>
          <p:cNvSpPr/>
          <p:nvPr/>
        </p:nvSpPr>
        <p:spPr>
          <a:xfrm>
            <a:off x="8608290" y="942109"/>
            <a:ext cx="3343563" cy="331585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latin typeface="Centaur" panose="02030504050205020304" pitchFamily="18" charset="0"/>
                <a:cs typeface="Cavolini" panose="020B0502040204020203" pitchFamily="66" charset="0"/>
              </a:rPr>
              <a:t>Einstein to Sommerfeld: “Your investigation of the spectra belongs among my most beautiful experiences in physics.  Only through it do Bohr’s ideas become completely convincing.”</a:t>
            </a:r>
          </a:p>
          <a:p>
            <a:pPr algn="just"/>
            <a:endParaRPr lang="en-US" dirty="0">
              <a:latin typeface="Centaur" panose="02030504050205020304" pitchFamily="18" charset="0"/>
              <a:cs typeface="Cavolini" panose="020B0502040204020203" pitchFamily="66" charset="0"/>
            </a:endParaRPr>
          </a:p>
        </p:txBody>
      </p:sp>
      <p:pic>
        <p:nvPicPr>
          <p:cNvPr id="1026" name="Picture 2" descr="Albert Einstein's brilliant life - Villages-News.com">
            <a:extLst>
              <a:ext uri="{FF2B5EF4-FFF2-40B4-BE49-F238E27FC236}">
                <a16:creationId xmlns:a16="http://schemas.microsoft.com/office/drawing/2014/main" id="{4DBB99F5-8D9E-4B72-BFFB-9FB6E30A3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290" y="4698149"/>
            <a:ext cx="2152074" cy="189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21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5F06-D178-4A44-A6DF-FD44FFD0346F}"/>
              </a:ext>
            </a:extLst>
          </p:cNvPr>
          <p:cNvSpPr>
            <a:spLocks noGrp="1"/>
          </p:cNvSpPr>
          <p:nvPr>
            <p:ph type="title"/>
          </p:nvPr>
        </p:nvSpPr>
        <p:spPr/>
        <p:txBody>
          <a:bodyPr/>
          <a:lstStyle/>
          <a:p>
            <a:r>
              <a:rPr lang="en-US" dirty="0"/>
              <a:t>An Enigma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1E2BD1-C540-4CCB-B643-AD5838D82241}"/>
                  </a:ext>
                </a:extLst>
              </p:cNvPr>
              <p:cNvSpPr>
                <a:spLocks noGrp="1"/>
              </p:cNvSpPr>
              <p:nvPr>
                <p:ph idx="1"/>
              </p:nvPr>
            </p:nvSpPr>
            <p:spPr>
              <a:xfrm>
                <a:off x="913795" y="1571625"/>
                <a:ext cx="10353762" cy="3714749"/>
              </a:xfrm>
            </p:spPr>
            <p:txBody>
              <a:bodyPr/>
              <a:lstStyle/>
              <a:p>
                <a:r>
                  <a:rPr lang="en-US" dirty="0"/>
                  <a:t>To Sommerfeld, </a:t>
                </a:r>
                <a14:m>
                  <m:oMath xmlns:m="http://schemas.openxmlformats.org/officeDocument/2006/math">
                    <m:r>
                      <a:rPr lang="en-US" b="0" i="1" smtClean="0">
                        <a:latin typeface="Cambria Math" panose="02040503050406030204" pitchFamily="18" charset="0"/>
                      </a:rPr>
                      <m:t>𝛼</m:t>
                    </m:r>
                  </m:oMath>
                </a14:m>
                <a:r>
                  <a:rPr lang="en-US" dirty="0"/>
                  <a:t> had more significance than just a spectroscopic quantity; symbolized a mysterious relationship between electromagnetism (</a:t>
                </a:r>
                <a14:m>
                  <m:oMath xmlns:m="http://schemas.openxmlformats.org/officeDocument/2006/math">
                    <m:r>
                      <a:rPr lang="en-US" b="0" i="1" smtClean="0">
                        <a:latin typeface="Cambria Math" panose="02040503050406030204" pitchFamily="18" charset="0"/>
                      </a:rPr>
                      <m:t>𝑒</m:t>
                    </m:r>
                  </m:oMath>
                </a14:m>
                <a:r>
                  <a:rPr lang="en-US" dirty="0"/>
                  <a:t>), relativity (</a:t>
                </a:r>
                <a14:m>
                  <m:oMath xmlns:m="http://schemas.openxmlformats.org/officeDocument/2006/math">
                    <m:r>
                      <a:rPr lang="en-US" b="0" i="1" smtClean="0">
                        <a:latin typeface="Cambria Math" panose="02040503050406030204" pitchFamily="18" charset="0"/>
                      </a:rPr>
                      <m:t>𝑐</m:t>
                    </m:r>
                  </m:oMath>
                </a14:m>
                <a:r>
                  <a:rPr lang="en-US" dirty="0"/>
                  <a:t>), and quantum theory (</a:t>
                </a:r>
                <a14:m>
                  <m:oMath xmlns:m="http://schemas.openxmlformats.org/officeDocument/2006/math">
                    <m:r>
                      <a:rPr lang="en-US" b="0" i="1" smtClean="0">
                        <a:latin typeface="Cambria Math" panose="02040503050406030204" pitchFamily="18" charset="0"/>
                      </a:rPr>
                      <m:t>h</m:t>
                    </m:r>
                  </m:oMath>
                </a14:m>
                <a:r>
                  <a:rPr lang="en-US" dirty="0"/>
                  <a:t>)</a:t>
                </a:r>
              </a:p>
              <a:p>
                <a:r>
                  <a:rPr lang="en-US" dirty="0"/>
                  <a:t>While the value of </a:t>
                </a:r>
                <a14:m>
                  <m:oMath xmlns:m="http://schemas.openxmlformats.org/officeDocument/2006/math">
                    <m:r>
                      <a:rPr lang="en-US" b="0" i="1" smtClean="0">
                        <a:latin typeface="Cambria Math" panose="02040503050406030204" pitchFamily="18" charset="0"/>
                      </a:rPr>
                      <m:t>𝛼</m:t>
                    </m:r>
                  </m:oMath>
                </a14:m>
                <a:r>
                  <a:rPr lang="en-US" dirty="0"/>
                  <a:t> was determined with increasing precision, theorists struggled to explain its nature; several looked to connections between cosmological and atomic values</a:t>
                </a:r>
              </a:p>
            </p:txBody>
          </p:sp>
        </mc:Choice>
        <mc:Fallback xmlns="">
          <p:sp>
            <p:nvSpPr>
              <p:cNvPr id="3" name="Content Placeholder 2">
                <a:extLst>
                  <a:ext uri="{FF2B5EF4-FFF2-40B4-BE49-F238E27FC236}">
                    <a16:creationId xmlns:a16="http://schemas.microsoft.com/office/drawing/2014/main" id="{3E1E2BD1-C540-4CCB-B643-AD5838D82241}"/>
                  </a:ext>
                </a:extLst>
              </p:cNvPr>
              <p:cNvSpPr>
                <a:spLocks noGrp="1" noRot="1" noChangeAspect="1" noMove="1" noResize="1" noEditPoints="1" noAdjustHandles="1" noChangeArrowheads="1" noChangeShapeType="1" noTextEdit="1"/>
              </p:cNvSpPr>
              <p:nvPr>
                <p:ph idx="1"/>
              </p:nvPr>
            </p:nvSpPr>
            <p:spPr>
              <a:xfrm>
                <a:off x="913795" y="1571625"/>
                <a:ext cx="10353762" cy="3714749"/>
              </a:xfrm>
              <a:blipFill>
                <a:blip r:embed="rId3"/>
                <a:stretch>
                  <a:fillRect/>
                </a:stretch>
              </a:blipFill>
            </p:spPr>
            <p:txBody>
              <a:bodyPr/>
              <a:lstStyle/>
              <a:p>
                <a:r>
                  <a:rPr lang="en-US">
                    <a:noFill/>
                  </a:rPr>
                  <a:t> </a:t>
                </a:r>
              </a:p>
            </p:txBody>
          </p:sp>
        </mc:Fallback>
      </mc:AlternateContent>
      <p:sp>
        <p:nvSpPr>
          <p:cNvPr id="4" name="Scroll: Horizontal 3">
            <a:extLst>
              <a:ext uri="{FF2B5EF4-FFF2-40B4-BE49-F238E27FC236}">
                <a16:creationId xmlns:a16="http://schemas.microsoft.com/office/drawing/2014/main" id="{F0429263-6ED5-486C-A99D-2DF092315E67}"/>
              </a:ext>
            </a:extLst>
          </p:cNvPr>
          <p:cNvSpPr/>
          <p:nvPr/>
        </p:nvSpPr>
        <p:spPr>
          <a:xfrm>
            <a:off x="608996" y="4179455"/>
            <a:ext cx="10364410" cy="2678545"/>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aur" panose="02030504050205020304" pitchFamily="18" charset="0"/>
              </a:rPr>
              <a:t>“What we are nowadays hearing in the language of spectra is a true music of the spheres within the atom, chords of integral relationships, an order and harmony that becomes ever more perfect in spite of the manifold variety…All integral laws of spectral lines and of atomic theory spring originally rom the quantum theory.  If is the mysterious </a:t>
            </a:r>
            <a:r>
              <a:rPr lang="en-US" i="1" dirty="0">
                <a:latin typeface="Centaur" panose="02030504050205020304" pitchFamily="18" charset="0"/>
              </a:rPr>
              <a:t>organon</a:t>
            </a:r>
            <a:r>
              <a:rPr lang="en-US" dirty="0">
                <a:latin typeface="Centaur" panose="02030504050205020304" pitchFamily="18" charset="0"/>
              </a:rPr>
              <a:t> on which Nature plays her music of the spectra, and according to the rhythm of which she regulates the structure of the atoms and nuclei.”</a:t>
            </a:r>
          </a:p>
          <a:p>
            <a:pPr algn="ctr"/>
            <a:r>
              <a:rPr lang="en-US" i="1" dirty="0">
                <a:latin typeface="Centaur" panose="02030504050205020304" pitchFamily="18" charset="0"/>
              </a:rPr>
              <a:t>Sommerfeld, </a:t>
            </a:r>
            <a:r>
              <a:rPr lang="en-US" i="1" dirty="0" err="1">
                <a:latin typeface="Centaur" panose="02030504050205020304" pitchFamily="18" charset="0"/>
              </a:rPr>
              <a:t>Atombau</a:t>
            </a:r>
            <a:r>
              <a:rPr lang="en-US" i="1" dirty="0">
                <a:latin typeface="Centaur" panose="02030504050205020304" pitchFamily="18" charset="0"/>
              </a:rPr>
              <a:t> und </a:t>
            </a:r>
            <a:r>
              <a:rPr lang="en-US" i="1" dirty="0" err="1">
                <a:latin typeface="Centaur" panose="02030504050205020304" pitchFamily="18" charset="0"/>
              </a:rPr>
              <a:t>Spektrallinien</a:t>
            </a:r>
            <a:endParaRPr lang="en-US" i="1" dirty="0">
              <a:latin typeface="Centaur" panose="02030504050205020304" pitchFamily="18" charset="0"/>
            </a:endParaRPr>
          </a:p>
        </p:txBody>
      </p:sp>
    </p:spTree>
    <p:extLst>
      <p:ext uri="{BB962C8B-B14F-4D97-AF65-F5344CB8AC3E}">
        <p14:creationId xmlns:p14="http://schemas.microsoft.com/office/powerpoint/2010/main" val="110641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D167BA3-6DDC-45E2-A8A7-E00B9E7B3CD6}"/>
                  </a:ext>
                </a:extLst>
              </p:cNvPr>
              <p:cNvSpPr>
                <a:spLocks noGrp="1"/>
              </p:cNvSpPr>
              <p:nvPr>
                <p:ph type="title"/>
              </p:nvPr>
            </p:nvSpPr>
            <p:spPr/>
            <p:txBody>
              <a:bodyPr/>
              <a:lstStyle/>
              <a:p>
                <a:r>
                  <a:rPr lang="en-US" dirty="0"/>
                  <a:t>Modern Measurement of </a:t>
                </a:r>
                <a14:m>
                  <m:oMath xmlns:m="http://schemas.openxmlformats.org/officeDocument/2006/math">
                    <m:r>
                      <a:rPr lang="en-US" b="0" i="1" smtClean="0">
                        <a:latin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ED167BA3-6DDC-45E2-A8A7-E00B9E7B3CD6}"/>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A180BC6-8A5C-4F77-8ECB-D6665ED949E6}"/>
                  </a:ext>
                </a:extLst>
              </p:cNvPr>
              <p:cNvSpPr>
                <a:spLocks noGrp="1"/>
              </p:cNvSpPr>
              <p:nvPr>
                <p:ph idx="1"/>
              </p:nvPr>
            </p:nvSpPr>
            <p:spPr>
              <a:xfrm>
                <a:off x="913794" y="2076450"/>
                <a:ext cx="7223441" cy="3714749"/>
              </a:xfrm>
            </p:spPr>
            <p:txBody>
              <a:bodyPr/>
              <a:lstStyle/>
              <a:p>
                <a:r>
                  <a:rPr lang="en-US" dirty="0"/>
                  <a:t>Precise measurement of electron g-factor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𝑒</m:t>
                        </m:r>
                      </m:sub>
                    </m:sSub>
                    <m:r>
                      <a:rPr lang="en-US" b="0" i="1" smtClean="0">
                        <a:latin typeface="Cambria Math" panose="02040503050406030204" pitchFamily="18" charset="0"/>
                      </a:rPr>
                      <m:t>−2</m:t>
                    </m:r>
                  </m:oMath>
                </a14:m>
                <a:r>
                  <a:rPr lang="en-US" dirty="0"/>
                  <a:t>)</a:t>
                </a:r>
              </a:p>
              <a:p>
                <a:r>
                  <a:rPr lang="en-US" dirty="0"/>
                  <a:t>Quantum Hall effect</a:t>
                </a:r>
              </a:p>
              <a:p>
                <a:r>
                  <a:rPr lang="en-US" dirty="0"/>
                  <a:t>Helium fine structure</a:t>
                </a:r>
              </a:p>
              <a:p>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9A180BC6-8A5C-4F77-8ECB-D6665ED949E6}"/>
                  </a:ext>
                </a:extLst>
              </p:cNvPr>
              <p:cNvSpPr>
                <a:spLocks noGrp="1" noRot="1" noChangeAspect="1" noMove="1" noResize="1" noEditPoints="1" noAdjustHandles="1" noChangeArrowheads="1" noChangeShapeType="1" noTextEdit="1"/>
              </p:cNvSpPr>
              <p:nvPr>
                <p:ph idx="1"/>
              </p:nvPr>
            </p:nvSpPr>
            <p:spPr>
              <a:xfrm>
                <a:off x="913794" y="2076450"/>
                <a:ext cx="7223441" cy="3714749"/>
              </a:xfrm>
              <a:blipFill>
                <a:blip r:embed="rId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B7C05DD-96ED-45CE-A99B-00F89B6C71A6}"/>
              </a:ext>
            </a:extLst>
          </p:cNvPr>
          <p:cNvPicPr>
            <a:picLocks noChangeAspect="1"/>
          </p:cNvPicPr>
          <p:nvPr/>
        </p:nvPicPr>
        <p:blipFill>
          <a:blip r:embed="rId4"/>
          <a:stretch>
            <a:fillRect/>
          </a:stretch>
        </p:blipFill>
        <p:spPr>
          <a:xfrm>
            <a:off x="4544290" y="2597308"/>
            <a:ext cx="7647709" cy="4099047"/>
          </a:xfrm>
          <a:prstGeom prst="rect">
            <a:avLst/>
          </a:prstGeom>
        </p:spPr>
      </p:pic>
    </p:spTree>
    <p:extLst>
      <p:ext uri="{BB962C8B-B14F-4D97-AF65-F5344CB8AC3E}">
        <p14:creationId xmlns:p14="http://schemas.microsoft.com/office/powerpoint/2010/main" val="2624736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B8814F7-F057-4116-9D40-263B31632712}"/>
                  </a:ext>
                </a:extLst>
              </p:cNvPr>
              <p:cNvSpPr>
                <a:spLocks noGrp="1"/>
              </p:cNvSpPr>
              <p:nvPr>
                <p:ph type="title"/>
              </p:nvPr>
            </p:nvSpPr>
            <p:spPr/>
            <p:txBody>
              <a:bodyPr/>
              <a:lstStyle/>
              <a:p>
                <a:r>
                  <a:rPr lang="en-US" dirty="0"/>
                  <a:t>Modern Measurement of </a:t>
                </a:r>
                <a14:m>
                  <m:oMath xmlns:m="http://schemas.openxmlformats.org/officeDocument/2006/math">
                    <m:r>
                      <a:rPr lang="en-US" b="0" i="1" smtClean="0">
                        <a:latin typeface="Cambria Math" panose="02040503050406030204" pitchFamily="18" charset="0"/>
                      </a:rPr>
                      <m:t>𝛼</m:t>
                    </m:r>
                  </m:oMath>
                </a14:m>
                <a:endParaRPr lang="en-US" dirty="0"/>
              </a:p>
            </p:txBody>
          </p:sp>
        </mc:Choice>
        <mc:Fallback xmlns="">
          <p:sp>
            <p:nvSpPr>
              <p:cNvPr id="2" name="Title 1">
                <a:extLst>
                  <a:ext uri="{FF2B5EF4-FFF2-40B4-BE49-F238E27FC236}">
                    <a16:creationId xmlns:a16="http://schemas.microsoft.com/office/drawing/2014/main" id="{EB8814F7-F057-4116-9D40-263B31632712}"/>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5C9B0D-34CE-482E-86AC-BFBFB3B1FD3D}"/>
                  </a:ext>
                </a:extLst>
              </p:cNvPr>
              <p:cNvSpPr>
                <a:spLocks noGrp="1"/>
              </p:cNvSpPr>
              <p:nvPr>
                <p:ph idx="1"/>
              </p:nvPr>
            </p:nvSpPr>
            <p:spPr>
              <a:xfrm>
                <a:off x="913795" y="2076450"/>
                <a:ext cx="7528241" cy="3714749"/>
              </a:xfrm>
            </p:spPr>
            <p:txBody>
              <a:bodyPr>
                <a:normAutofit lnSpcReduction="10000"/>
              </a:bodyPr>
              <a:lstStyle/>
              <a:p>
                <a:r>
                  <a:rPr lang="en-US" dirty="0"/>
                  <a:t>2018 Berkeley measurement: matter-wave interferometer </a:t>
                </a:r>
              </a:p>
              <a:p>
                <a:pPr lvl="1"/>
                <a:r>
                  <a:rPr lang="en-US" dirty="0"/>
                  <a:t>Laser pulses direct &amp; recombine cesium atom matter-waves; measure the phase difference</a:t>
                </a:r>
              </a:p>
              <a:p>
                <a:pPr lvl="1"/>
                <a:r>
                  <a:rPr lang="en-US" dirty="0"/>
                  <a:t>Phase difference is proportional to the photon recoil energy, which is used to measure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ℏ</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m:rPr>
                                <m:nor/>
                              </m:rPr>
                              <a:rPr lang="en-US" b="0" i="0" smtClean="0">
                                <a:latin typeface="Cambria Math" panose="02040503050406030204" pitchFamily="18" charset="0"/>
                              </a:rPr>
                              <m:t>Cs</m:t>
                            </m:r>
                          </m:sub>
                        </m:sSub>
                      </m:den>
                    </m:f>
                  </m:oMath>
                </a14:m>
                <a:r>
                  <a:rPr lang="en-US" dirty="0"/>
                  <a:t>, and then </a:t>
                </a:r>
                <a14:m>
                  <m:oMath xmlns:m="http://schemas.openxmlformats.org/officeDocument/2006/math">
                    <m:r>
                      <a:rPr lang="en-US" b="0" i="1" smtClean="0">
                        <a:latin typeface="Cambria Math" panose="02040503050406030204" pitchFamily="18" charset="0"/>
                      </a:rPr>
                      <m:t>𝛼</m:t>
                    </m:r>
                  </m:oMath>
                </a14:m>
                <a:r>
                  <a:rPr lang="en-US" dirty="0"/>
                  <a:t> via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m:t>
                            </m:r>
                          </m:sub>
                        </m:sSub>
                      </m:num>
                      <m:den>
                        <m:r>
                          <a:rPr lang="en-US" b="0" i="1" smtClean="0">
                            <a:latin typeface="Cambria Math" panose="02040503050406030204" pitchFamily="18" charset="0"/>
                          </a:rPr>
                          <m:t>𝑐</m:t>
                        </m:r>
                      </m:den>
                    </m:f>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m:rPr>
                                <m:nor/>
                              </m:rPr>
                              <a:rPr lang="en-US" b="0" i="0" smtClean="0">
                                <a:latin typeface="Cambria Math" panose="02040503050406030204" pitchFamily="18" charset="0"/>
                              </a:rPr>
                              <m:t>Cs</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𝑒</m:t>
                            </m:r>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ℏ</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m:rPr>
                                <m:nor/>
                              </m:rPr>
                              <a:rPr lang="en-US" b="0" i="0" smtClean="0">
                                <a:latin typeface="Cambria Math" panose="02040503050406030204" pitchFamily="18" charset="0"/>
                              </a:rPr>
                              <m:t>Cs</m:t>
                            </m:r>
                          </m:sub>
                        </m:sSub>
                      </m:den>
                    </m:f>
                  </m:oMath>
                </a14:m>
                <a:endParaRPr lang="en-US" dirty="0"/>
              </a:p>
              <a:p>
                <a:pPr lvl="1"/>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𝛼</m:t>
                        </m:r>
                      </m:e>
                      <m:sup>
                        <m:r>
                          <a:rPr lang="en-US" b="0" i="1" smtClean="0">
                            <a:latin typeface="Cambria Math" panose="02040503050406030204" pitchFamily="18" charset="0"/>
                          </a:rPr>
                          <m:t>−1</m:t>
                        </m:r>
                      </m:sup>
                    </m:sSup>
                    <m:r>
                      <a:rPr lang="en-US" b="0" i="1" smtClean="0">
                        <a:latin typeface="Cambria Math" panose="02040503050406030204" pitchFamily="18" charset="0"/>
                      </a:rPr>
                      <m:t>=137.035999046(27)</m:t>
                    </m:r>
                  </m:oMath>
                </a14:m>
                <a:r>
                  <a:rPr lang="en-US" dirty="0"/>
                  <a:t>, 0.20 ppb uncertainty</a:t>
                </a:r>
              </a:p>
              <a:p>
                <a:pPr lvl="1"/>
                <a:endParaRPr lang="en-US" dirty="0"/>
              </a:p>
            </p:txBody>
          </p:sp>
        </mc:Choice>
        <mc:Fallback xmlns="">
          <p:sp>
            <p:nvSpPr>
              <p:cNvPr id="3" name="Content Placeholder 2">
                <a:extLst>
                  <a:ext uri="{FF2B5EF4-FFF2-40B4-BE49-F238E27FC236}">
                    <a16:creationId xmlns:a16="http://schemas.microsoft.com/office/drawing/2014/main" id="{A45C9B0D-34CE-482E-86AC-BFBFB3B1FD3D}"/>
                  </a:ext>
                </a:extLst>
              </p:cNvPr>
              <p:cNvSpPr>
                <a:spLocks noGrp="1" noRot="1" noChangeAspect="1" noMove="1" noResize="1" noEditPoints="1" noAdjustHandles="1" noChangeArrowheads="1" noChangeShapeType="1" noTextEdit="1"/>
              </p:cNvSpPr>
              <p:nvPr>
                <p:ph idx="1"/>
              </p:nvPr>
            </p:nvSpPr>
            <p:spPr>
              <a:xfrm>
                <a:off x="913795" y="2076450"/>
                <a:ext cx="7528241" cy="3714749"/>
              </a:xfr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5E5B8D2E-EBD5-4955-8DC3-26A23ABC1AFD}"/>
              </a:ext>
            </a:extLst>
          </p:cNvPr>
          <p:cNvPicPr>
            <a:picLocks noChangeAspect="1"/>
          </p:cNvPicPr>
          <p:nvPr/>
        </p:nvPicPr>
        <p:blipFill>
          <a:blip r:embed="rId4"/>
          <a:stretch>
            <a:fillRect/>
          </a:stretch>
        </p:blipFill>
        <p:spPr>
          <a:xfrm>
            <a:off x="8211127" y="2076450"/>
            <a:ext cx="3680796" cy="3429000"/>
          </a:xfrm>
          <a:prstGeom prst="rect">
            <a:avLst/>
          </a:prstGeom>
        </p:spPr>
      </p:pic>
      <p:sp>
        <p:nvSpPr>
          <p:cNvPr id="7" name="TextBox 6">
            <a:extLst>
              <a:ext uri="{FF2B5EF4-FFF2-40B4-BE49-F238E27FC236}">
                <a16:creationId xmlns:a16="http://schemas.microsoft.com/office/drawing/2014/main" id="{AD6FACF6-4B69-43FA-904B-192E489E467D}"/>
              </a:ext>
            </a:extLst>
          </p:cNvPr>
          <p:cNvSpPr txBox="1"/>
          <p:nvPr/>
        </p:nvSpPr>
        <p:spPr>
          <a:xfrm>
            <a:off x="8905801" y="5606533"/>
            <a:ext cx="2522357" cy="369332"/>
          </a:xfrm>
          <a:prstGeom prst="rect">
            <a:avLst/>
          </a:prstGeom>
          <a:noFill/>
        </p:spPr>
        <p:txBody>
          <a:bodyPr wrap="none" rtlCol="0">
            <a:spAutoFit/>
          </a:bodyPr>
          <a:lstStyle/>
          <a:p>
            <a:r>
              <a:rPr lang="en-US" dirty="0"/>
              <a:t>Interferometer concept</a:t>
            </a:r>
          </a:p>
        </p:txBody>
      </p:sp>
    </p:spTree>
    <p:extLst>
      <p:ext uri="{BB962C8B-B14F-4D97-AF65-F5344CB8AC3E}">
        <p14:creationId xmlns:p14="http://schemas.microsoft.com/office/powerpoint/2010/main" val="5663878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Nova">
      <a:majorFont>
        <a:latin typeface="Arial Nova Light"/>
        <a:ea typeface=""/>
        <a:cs typeface=""/>
      </a:majorFont>
      <a:minorFont>
        <a:latin typeface="Arial Nova"/>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E70FC5-1855-47AB-8CE1-CB3C873A898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0CB38EC-895A-4F8F-8F75-E263501ABB5A}">
  <ds:schemaRefs>
    <ds:schemaRef ds:uri="http://schemas.microsoft.com/sharepoint/v3/contenttype/forms"/>
  </ds:schemaRefs>
</ds:datastoreItem>
</file>

<file path=customXml/itemProps3.xml><?xml version="1.0" encoding="utf-8"?>
<ds:datastoreItem xmlns:ds="http://schemas.openxmlformats.org/officeDocument/2006/customXml" ds:itemID="{5560E646-30AD-4BA0-97EA-A7A07DF54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TotalTime>
  <Words>1564</Words>
  <Application>Microsoft Office PowerPoint</Application>
  <PresentationFormat>Widescreen</PresentationFormat>
  <Paragraphs>117</Paragraphs>
  <Slides>14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 Nova</vt:lpstr>
      <vt:lpstr>Arial Nova Light</vt:lpstr>
      <vt:lpstr>Calibri</vt:lpstr>
      <vt:lpstr>Cambria Math</vt:lpstr>
      <vt:lpstr>Centaur</vt:lpstr>
      <vt:lpstr>Wingdings 2</vt:lpstr>
      <vt:lpstr>SlateVTI</vt:lpstr>
      <vt:lpstr>Life &amp; Times of the Fine Structure Constant</vt:lpstr>
      <vt:lpstr>What is α?</vt:lpstr>
      <vt:lpstr>Discovery of α</vt:lpstr>
      <vt:lpstr>Discovery of α</vt:lpstr>
      <vt:lpstr>Discovery of α</vt:lpstr>
      <vt:lpstr>Discovery of α</vt:lpstr>
      <vt:lpstr>An Enigma</vt:lpstr>
      <vt:lpstr>Modern Measurement of α</vt:lpstr>
      <vt:lpstr>Modern Measurement of α</vt:lpstr>
      <vt:lpstr>Constant in time?</vt:lpstr>
      <vt:lpstr>Constant in space?</vt:lpstr>
      <vt:lpstr>Some Fun Numerology…</vt:lpstr>
      <vt:lpstr>Citations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&amp; Times of the Fine Structure Constant</dc:title>
  <dc:creator>Molly Wakeling</dc:creator>
  <cp:lastModifiedBy>Molly Wakeling</cp:lastModifiedBy>
  <cp:revision>1</cp:revision>
  <dcterms:created xsi:type="dcterms:W3CDTF">2020-11-04T22:34:12Z</dcterms:created>
  <dcterms:modified xsi:type="dcterms:W3CDTF">2020-11-04T22:59:10Z</dcterms:modified>
</cp:coreProperties>
</file>